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tags/tag21.xml" ContentType="application/vnd.openxmlformats-officedocument.presentationml.tags+xml"/>
  <Override PartName="/ppt/notesSlides/notesSlide43.xml" ContentType="application/vnd.openxmlformats-officedocument.presentationml.notesSlide+xml"/>
  <Override PartName="/ppt/embeddings/oleObject1.bin" ContentType="application/vnd.openxmlformats-officedocument.oleObject"/>
  <Override PartName="/ppt/tags/tag2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notesSlides/notesSlide48.xml" ContentType="application/vnd.openxmlformats-officedocument.presentationml.notesSlide+xml"/>
  <Override PartName="/ppt/charts/chart3.xml" ContentType="application/vnd.openxmlformats-officedocument.drawingml.chart+xml"/>
  <Override PartName="/ppt/tags/tag23.xml" ContentType="application/vnd.openxmlformats-officedocument.presentationml.tags+xml"/>
  <Override PartName="/ppt/notesSlides/notesSlide4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256" r:id="rId2"/>
    <p:sldId id="501" r:id="rId3"/>
    <p:sldId id="502" r:id="rId4"/>
    <p:sldId id="322" r:id="rId5"/>
    <p:sldId id="491" r:id="rId6"/>
    <p:sldId id="503" r:id="rId7"/>
    <p:sldId id="504" r:id="rId8"/>
    <p:sldId id="505" r:id="rId9"/>
    <p:sldId id="507" r:id="rId10"/>
    <p:sldId id="508" r:id="rId11"/>
    <p:sldId id="492" r:id="rId12"/>
    <p:sldId id="499" r:id="rId13"/>
    <p:sldId id="494" r:id="rId14"/>
    <p:sldId id="493" r:id="rId15"/>
    <p:sldId id="495" r:id="rId16"/>
    <p:sldId id="496" r:id="rId17"/>
    <p:sldId id="497" r:id="rId18"/>
    <p:sldId id="509" r:id="rId19"/>
    <p:sldId id="510" r:id="rId20"/>
    <p:sldId id="511" r:id="rId21"/>
    <p:sldId id="512"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 id="454" r:id="rId37"/>
    <p:sldId id="455" r:id="rId38"/>
    <p:sldId id="456" r:id="rId39"/>
    <p:sldId id="457" r:id="rId40"/>
    <p:sldId id="458" r:id="rId41"/>
    <p:sldId id="459" r:id="rId42"/>
    <p:sldId id="460" r:id="rId43"/>
    <p:sldId id="461" r:id="rId44"/>
    <p:sldId id="462" r:id="rId45"/>
    <p:sldId id="463" r:id="rId46"/>
    <p:sldId id="500" r:id="rId47"/>
    <p:sldId id="465" r:id="rId48"/>
    <p:sldId id="466" r:id="rId49"/>
    <p:sldId id="467" r:id="rId50"/>
    <p:sldId id="468" r:id="rId51"/>
    <p:sldId id="469" r:id="rId52"/>
    <p:sldId id="470" r:id="rId53"/>
    <p:sldId id="471" r:id="rId54"/>
    <p:sldId id="472" r:id="rId55"/>
    <p:sldId id="473" r:id="rId56"/>
    <p:sldId id="474" r:id="rId57"/>
    <p:sldId id="475" r:id="rId58"/>
    <p:sldId id="476" r:id="rId59"/>
    <p:sldId id="477" r:id="rId60"/>
    <p:sldId id="478" r:id="rId61"/>
    <p:sldId id="479" r:id="rId62"/>
    <p:sldId id="480" r:id="rId63"/>
    <p:sldId id="481" r:id="rId64"/>
    <p:sldId id="482" r:id="rId65"/>
    <p:sldId id="484" r:id="rId66"/>
    <p:sldId id="483" r:id="rId67"/>
    <p:sldId id="341"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3" autoAdjust="0"/>
  </p:normalViewPr>
  <p:slideViewPr>
    <p:cSldViewPr>
      <p:cViewPr>
        <p:scale>
          <a:sx n="75" d="100"/>
          <a:sy n="75" d="100"/>
        </p:scale>
        <p:origin x="-20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tx>
            <c:strRef>
              <c:f>Sheet1!$B$1</c:f>
              <c:strCache>
                <c:ptCount val="1"/>
                <c:pt idx="0">
                  <c:v>App Backend  to Bridge</c:v>
                </c:pt>
              </c:strCache>
            </c:strRef>
          </c:tx>
          <c:spPr>
            <a:solidFill>
              <a:srgbClr val="00FFFF"/>
            </a:solidFill>
          </c:spPr>
          <c:invertIfNegative val="0"/>
          <c:cat>
            <c:strRef>
              <c:f>Sheet1!$A$2</c:f>
              <c:strCache>
                <c:ptCount val="1"/>
                <c:pt idx="0">
                  <c:v>Notification latency (ms)</c:v>
                </c:pt>
              </c:strCache>
            </c:strRef>
          </c:cat>
          <c:val>
            <c:numRef>
              <c:f>Sheet1!$B$2</c:f>
              <c:numCache>
                <c:formatCode>General</c:formatCode>
                <c:ptCount val="1"/>
                <c:pt idx="0">
                  <c:v>94.0</c:v>
                </c:pt>
              </c:numCache>
            </c:numRef>
          </c:val>
        </c:ser>
        <c:ser>
          <c:idx val="1"/>
          <c:order val="1"/>
          <c:tx>
            <c:strRef>
              <c:f>Sheet1!$C$1</c:f>
              <c:strCache>
                <c:ptCount val="1"/>
                <c:pt idx="0">
                  <c:v>Bridge to Matcher RPC (Batched)</c:v>
                </c:pt>
              </c:strCache>
            </c:strRef>
          </c:tx>
          <c:spPr>
            <a:pattFill prst="wdUpDiag">
              <a:fgClr>
                <a:srgbClr val="00FF00"/>
              </a:fgClr>
              <a:bgClr>
                <a:schemeClr val="bg1"/>
              </a:bgClr>
            </a:pattFill>
          </c:spPr>
          <c:invertIfNegative val="0"/>
          <c:cat>
            <c:strRef>
              <c:f>Sheet1!$A$2</c:f>
              <c:strCache>
                <c:ptCount val="1"/>
                <c:pt idx="0">
                  <c:v>Notification latency (ms)</c:v>
                </c:pt>
              </c:strCache>
            </c:strRef>
          </c:cat>
          <c:val>
            <c:numRef>
              <c:f>Sheet1!$C$2</c:f>
              <c:numCache>
                <c:formatCode>General</c:formatCode>
                <c:ptCount val="1"/>
                <c:pt idx="0">
                  <c:v>57.0</c:v>
                </c:pt>
              </c:numCache>
            </c:numRef>
          </c:val>
        </c:ser>
        <c:ser>
          <c:idx val="2"/>
          <c:order val="2"/>
          <c:tx>
            <c:strRef>
              <c:f>Sheet1!$D$1</c:f>
              <c:strCache>
                <c:ptCount val="1"/>
                <c:pt idx="0">
                  <c:v>Matcher Bigtable Write (Batched)</c:v>
                </c:pt>
              </c:strCache>
            </c:strRef>
          </c:tx>
          <c:spPr>
            <a:solidFill>
              <a:srgbClr val="FFFF00"/>
            </a:solidFill>
          </c:spPr>
          <c:invertIfNegative val="0"/>
          <c:dPt>
            <c:idx val="0"/>
            <c:invertIfNegative val="0"/>
            <c:bubble3D val="0"/>
            <c:spPr>
              <a:pattFill prst="wdUpDiag">
                <a:fgClr>
                  <a:schemeClr val="accent6">
                    <a:lumMod val="75000"/>
                  </a:schemeClr>
                </a:fgClr>
                <a:bgClr>
                  <a:schemeClr val="bg1"/>
                </a:bgClr>
              </a:pattFill>
            </c:spPr>
          </c:dPt>
          <c:cat>
            <c:strRef>
              <c:f>Sheet1!$A$2</c:f>
              <c:strCache>
                <c:ptCount val="1"/>
                <c:pt idx="0">
                  <c:v>Notification latency (ms)</c:v>
                </c:pt>
              </c:strCache>
            </c:strRef>
          </c:cat>
          <c:val>
            <c:numRef>
              <c:f>Sheet1!$D$2</c:f>
              <c:numCache>
                <c:formatCode>General</c:formatCode>
                <c:ptCount val="1"/>
                <c:pt idx="0">
                  <c:v>57.0</c:v>
                </c:pt>
              </c:numCache>
            </c:numRef>
          </c:val>
        </c:ser>
        <c:ser>
          <c:idx val="3"/>
          <c:order val="3"/>
          <c:tx>
            <c:strRef>
              <c:f>Sheet1!$E$1</c:f>
              <c:strCache>
                <c:ptCount val="1"/>
                <c:pt idx="0">
                  <c:v>Matcher Bigtable Read</c:v>
                </c:pt>
              </c:strCache>
            </c:strRef>
          </c:tx>
          <c:spPr>
            <a:solidFill>
              <a:srgbClr val="0000FF"/>
            </a:solidFill>
          </c:spPr>
          <c:invertIfNegative val="0"/>
          <c:cat>
            <c:strRef>
              <c:f>Sheet1!$A$2</c:f>
              <c:strCache>
                <c:ptCount val="1"/>
                <c:pt idx="0">
                  <c:v>Notification latency (ms)</c:v>
                </c:pt>
              </c:strCache>
            </c:strRef>
          </c:cat>
          <c:val>
            <c:numRef>
              <c:f>Sheet1!$E$2</c:f>
              <c:numCache>
                <c:formatCode>General</c:formatCode>
                <c:ptCount val="1"/>
                <c:pt idx="0">
                  <c:v>6.0</c:v>
                </c:pt>
              </c:numCache>
            </c:numRef>
          </c:val>
        </c:ser>
        <c:ser>
          <c:idx val="4"/>
          <c:order val="4"/>
          <c:tx>
            <c:strRef>
              <c:f>Sheet1!$F$1</c:f>
              <c:strCache>
                <c:ptCount val="1"/>
                <c:pt idx="0">
                  <c:v>Matcher to Registrar RPC (Batched)</c:v>
                </c:pt>
              </c:strCache>
            </c:strRef>
          </c:tx>
          <c:spPr>
            <a:pattFill prst="wdUpDiag">
              <a:fgClr>
                <a:srgbClr val="FF0000"/>
              </a:fgClr>
              <a:bgClr>
                <a:schemeClr val="bg1"/>
              </a:bgClr>
            </a:pattFill>
          </c:spPr>
          <c:invertIfNegative val="0"/>
          <c:cat>
            <c:strRef>
              <c:f>Sheet1!$A$2</c:f>
              <c:strCache>
                <c:ptCount val="1"/>
                <c:pt idx="0">
                  <c:v>Notification latency (ms)</c:v>
                </c:pt>
              </c:strCache>
            </c:strRef>
          </c:cat>
          <c:val>
            <c:numRef>
              <c:f>Sheet1!$F$2</c:f>
              <c:numCache>
                <c:formatCode>General</c:formatCode>
                <c:ptCount val="1"/>
                <c:pt idx="0">
                  <c:v>82.0</c:v>
                </c:pt>
              </c:numCache>
            </c:numRef>
          </c:val>
        </c:ser>
        <c:dLbls>
          <c:showLegendKey val="0"/>
          <c:showVal val="0"/>
          <c:showCatName val="0"/>
          <c:showSerName val="0"/>
          <c:showPercent val="0"/>
          <c:showBubbleSize val="0"/>
        </c:dLbls>
        <c:gapWidth val="150"/>
        <c:overlap val="100"/>
        <c:axId val="2074984360"/>
        <c:axId val="2074987336"/>
      </c:barChart>
      <c:catAx>
        <c:axId val="2074984360"/>
        <c:scaling>
          <c:orientation val="minMax"/>
        </c:scaling>
        <c:delete val="0"/>
        <c:axPos val="b"/>
        <c:majorTickMark val="out"/>
        <c:minorTickMark val="none"/>
        <c:tickLblPos val="nextTo"/>
        <c:crossAx val="2074987336"/>
        <c:crosses val="autoZero"/>
        <c:auto val="1"/>
        <c:lblAlgn val="ctr"/>
        <c:lblOffset val="100"/>
        <c:noMultiLvlLbl val="0"/>
      </c:catAx>
      <c:valAx>
        <c:axId val="2074987336"/>
        <c:scaling>
          <c:orientation val="minMax"/>
          <c:max val="300.0"/>
        </c:scaling>
        <c:delete val="0"/>
        <c:axPos val="l"/>
        <c:majorGridlines/>
        <c:numFmt formatCode="#\ ?/?" sourceLinked="0"/>
        <c:majorTickMark val="out"/>
        <c:minorTickMark val="none"/>
        <c:tickLblPos val="nextTo"/>
        <c:crossAx val="2074984360"/>
        <c:crosses val="autoZero"/>
        <c:crossBetween val="between"/>
        <c:majorUnit val="100.0"/>
      </c:valAx>
    </c:plotArea>
    <c:legend>
      <c:legendPos val="r"/>
      <c:layout>
        <c:manualLayout>
          <c:xMode val="edge"/>
          <c:yMode val="edge"/>
          <c:x val="0.572308089297826"/>
          <c:y val="0.0850750492125985"/>
          <c:w val="0.427691910702173"/>
          <c:h val="0.804849901574803"/>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89884946995"/>
          <c:y val="0.0514005540974045"/>
          <c:w val="0.782584932028488"/>
          <c:h val="0.738538606181691"/>
        </c:manualLayout>
      </c:layout>
      <c:scatterChart>
        <c:scatterStyle val="lineMarker"/>
        <c:varyColors val="0"/>
        <c:ser>
          <c:idx val="0"/>
          <c:order val="0"/>
          <c:spPr>
            <a:ln>
              <a:solidFill>
                <a:srgbClr val="FF0000"/>
              </a:solidFill>
            </a:ln>
            <a:effectLst/>
          </c:spPr>
          <c:marker>
            <c:symbol val="diamond"/>
            <c:size val="10"/>
            <c:spPr>
              <a:solidFill>
                <a:srgbClr val="FF0000"/>
              </a:solidFill>
              <a:ln>
                <a:solidFill>
                  <a:srgbClr val="FF0000"/>
                </a:solidFill>
              </a:ln>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Sheet1!$C$2:$C$12</c:f>
              <c:numCache>
                <c:formatCode>General</c:formatCode>
                <c:ptCount val="11"/>
                <c:pt idx="0">
                  <c:v>3.65</c:v>
                </c:pt>
                <c:pt idx="1">
                  <c:v>17.19</c:v>
                </c:pt>
                <c:pt idx="2">
                  <c:v>33.44</c:v>
                </c:pt>
                <c:pt idx="3">
                  <c:v>168.9500000000001</c:v>
                </c:pt>
                <c:pt idx="4">
                  <c:v>328.17</c:v>
                </c:pt>
                <c:pt idx="5">
                  <c:v>554.67</c:v>
                </c:pt>
                <c:pt idx="6">
                  <c:v>1135.02</c:v>
                </c:pt>
                <c:pt idx="7">
                  <c:v>1685.0</c:v>
                </c:pt>
                <c:pt idx="8">
                  <c:v>2299.58</c:v>
                </c:pt>
                <c:pt idx="9">
                  <c:v>2878.71</c:v>
                </c:pt>
                <c:pt idx="10">
                  <c:v>3481.77</c:v>
                </c:pt>
              </c:numCache>
            </c:numRef>
          </c:yVal>
          <c:smooth val="0"/>
        </c:ser>
        <c:ser>
          <c:idx val="1"/>
          <c:order val="1"/>
          <c:spPr>
            <a:effectLst/>
          </c:spPr>
          <c:marker>
            <c:spPr>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Sheet1!$D$2:$D$12</c:f>
              <c:numCache>
                <c:formatCode>General</c:formatCode>
                <c:ptCount val="11"/>
                <c:pt idx="0">
                  <c:v>0.820000000000001</c:v>
                </c:pt>
                <c:pt idx="1">
                  <c:v>3.61</c:v>
                </c:pt>
                <c:pt idx="2">
                  <c:v>6.819999999999998</c:v>
                </c:pt>
                <c:pt idx="3">
                  <c:v>31.88</c:v>
                </c:pt>
                <c:pt idx="4">
                  <c:v>63.41</c:v>
                </c:pt>
                <c:pt idx="5">
                  <c:v>108.4100000000001</c:v>
                </c:pt>
                <c:pt idx="6">
                  <c:v>221.4</c:v>
                </c:pt>
                <c:pt idx="7">
                  <c:v>325.9899999999989</c:v>
                </c:pt>
                <c:pt idx="8">
                  <c:v>447.6</c:v>
                </c:pt>
                <c:pt idx="9">
                  <c:v>567.42</c:v>
                </c:pt>
                <c:pt idx="10">
                  <c:v>662.7</c:v>
                </c:pt>
              </c:numCache>
            </c:numRef>
          </c:yVal>
          <c:smooth val="0"/>
        </c:ser>
        <c:ser>
          <c:idx val="3"/>
          <c:order val="2"/>
          <c:spPr>
            <a:ln>
              <a:solidFill>
                <a:schemeClr val="bg1">
                  <a:lumMod val="85000"/>
                </a:schemeClr>
              </a:solidFill>
            </a:ln>
            <a:effectLst/>
          </c:spPr>
          <c:marker>
            <c:symbol val="circle"/>
            <c:size val="8"/>
            <c:spPr>
              <a:solidFill>
                <a:schemeClr val="bg1">
                  <a:lumMod val="85000"/>
                </a:schemeClr>
              </a:solidFill>
              <a:ln>
                <a:solidFill>
                  <a:schemeClr val="bg1">
                    <a:lumMod val="75000"/>
                  </a:schemeClr>
                </a:solidFill>
              </a:ln>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Sheet1!$F$2:$F$12</c:f>
              <c:numCache>
                <c:formatCode>General</c:formatCode>
                <c:ptCount val="11"/>
                <c:pt idx="0">
                  <c:v>0.3</c:v>
                </c:pt>
                <c:pt idx="1">
                  <c:v>0.47</c:v>
                </c:pt>
                <c:pt idx="2">
                  <c:v>0.37</c:v>
                </c:pt>
                <c:pt idx="3">
                  <c:v>0.55</c:v>
                </c:pt>
                <c:pt idx="4">
                  <c:v>0.59</c:v>
                </c:pt>
                <c:pt idx="5">
                  <c:v>0.670000000000002</c:v>
                </c:pt>
                <c:pt idx="6">
                  <c:v>1.08</c:v>
                </c:pt>
                <c:pt idx="7">
                  <c:v>1.170000000000002</c:v>
                </c:pt>
                <c:pt idx="8">
                  <c:v>1.170000000000002</c:v>
                </c:pt>
                <c:pt idx="9">
                  <c:v>1.12</c:v>
                </c:pt>
                <c:pt idx="10">
                  <c:v>1.56</c:v>
                </c:pt>
              </c:numCache>
            </c:numRef>
          </c:yVal>
          <c:smooth val="0"/>
        </c:ser>
        <c:ser>
          <c:idx val="4"/>
          <c:order val="3"/>
          <c:spPr>
            <a:ln>
              <a:solidFill>
                <a:srgbClr val="00FFFF"/>
              </a:solidFill>
            </a:ln>
            <a:effectLst/>
          </c:spPr>
          <c:marker>
            <c:symbol val="star"/>
            <c:size val="7"/>
            <c:spPr>
              <a:noFill/>
              <a:ln>
                <a:solidFill>
                  <a:srgbClr val="00FFFF"/>
                </a:solidFill>
              </a:ln>
              <a:effectLst/>
            </c:spPr>
          </c:marker>
          <c:xVal>
            <c:numRef>
              <c:f>Sheet1!$H$2:$H$10</c:f>
              <c:numCache>
                <c:formatCode>General</c:formatCode>
                <c:ptCount val="9"/>
                <c:pt idx="0">
                  <c:v>6.393999999999997</c:v>
                </c:pt>
                <c:pt idx="1">
                  <c:v>12.686</c:v>
                </c:pt>
                <c:pt idx="2">
                  <c:v>25.079</c:v>
                </c:pt>
                <c:pt idx="3">
                  <c:v>37.21700000000001</c:v>
                </c:pt>
                <c:pt idx="4">
                  <c:v>49.06200000000001</c:v>
                </c:pt>
                <c:pt idx="5">
                  <c:v>60.533</c:v>
                </c:pt>
                <c:pt idx="6">
                  <c:v>71.793</c:v>
                </c:pt>
                <c:pt idx="7">
                  <c:v>83.013</c:v>
                </c:pt>
                <c:pt idx="8">
                  <c:v>94.213</c:v>
                </c:pt>
              </c:numCache>
            </c:numRef>
          </c:xVal>
          <c:yVal>
            <c:numRef>
              <c:f>Sheet1!$I$2:$I$10</c:f>
              <c:numCache>
                <c:formatCode>General</c:formatCode>
                <c:ptCount val="9"/>
                <c:pt idx="0">
                  <c:v>716.203</c:v>
                </c:pt>
                <c:pt idx="1">
                  <c:v>1295.24</c:v>
                </c:pt>
                <c:pt idx="2">
                  <c:v>2383.310000000002</c:v>
                </c:pt>
                <c:pt idx="3">
                  <c:v>3625.72</c:v>
                </c:pt>
                <c:pt idx="4">
                  <c:v>4759.73</c:v>
                </c:pt>
                <c:pt idx="5">
                  <c:v>6018.83</c:v>
                </c:pt>
                <c:pt idx="6">
                  <c:v>7276.58</c:v>
                </c:pt>
                <c:pt idx="7">
                  <c:v>8647.78</c:v>
                </c:pt>
                <c:pt idx="8">
                  <c:v>9460.25</c:v>
                </c:pt>
              </c:numCache>
            </c:numRef>
          </c:yVal>
          <c:smooth val="0"/>
        </c:ser>
        <c:dLbls>
          <c:showLegendKey val="0"/>
          <c:showVal val="0"/>
          <c:showCatName val="0"/>
          <c:showSerName val="0"/>
          <c:showPercent val="0"/>
          <c:showBubbleSize val="0"/>
        </c:dLbls>
        <c:axId val="2079284040"/>
        <c:axId val="2079291464"/>
      </c:scatterChart>
      <c:valAx>
        <c:axId val="2079284040"/>
        <c:scaling>
          <c:orientation val="minMax"/>
        </c:scaling>
        <c:delete val="0"/>
        <c:axPos val="b"/>
        <c:title>
          <c:tx>
            <c:rich>
              <a:bodyPr/>
              <a:lstStyle/>
              <a:p>
                <a:pPr>
                  <a:defRPr sz="2000"/>
                </a:pPr>
                <a:r>
                  <a:rPr lang="en-US" sz="2000"/>
                  <a:t>Number of tracks (thousands)</a:t>
                </a:r>
              </a:p>
            </c:rich>
          </c:tx>
          <c:overlay val="0"/>
        </c:title>
        <c:numFmt formatCode="General" sourceLinked="1"/>
        <c:majorTickMark val="out"/>
        <c:minorTickMark val="none"/>
        <c:tickLblPos val="nextTo"/>
        <c:spPr>
          <a:ln w="31750"/>
        </c:spPr>
        <c:txPr>
          <a:bodyPr/>
          <a:lstStyle/>
          <a:p>
            <a:pPr>
              <a:defRPr sz="2000"/>
            </a:pPr>
            <a:endParaRPr lang="en-US"/>
          </a:p>
        </c:txPr>
        <c:crossAx val="2079291464"/>
        <c:crossesAt val="0.1"/>
        <c:crossBetween val="midCat"/>
      </c:valAx>
      <c:valAx>
        <c:axId val="2079291464"/>
        <c:scaling>
          <c:logBase val="10.0"/>
          <c:orientation val="minMax"/>
          <c:min val="0.1"/>
        </c:scaling>
        <c:delete val="0"/>
        <c:axPos val="l"/>
        <c:title>
          <c:tx>
            <c:rich>
              <a:bodyPr rot="-5400000" vert="horz"/>
              <a:lstStyle/>
              <a:p>
                <a:pPr>
                  <a:defRPr sz="2000"/>
                </a:pPr>
                <a:r>
                  <a:rPr lang="en-US" sz="2000"/>
                  <a:t>Query Time (ms)</a:t>
                </a:r>
              </a:p>
            </c:rich>
          </c:tx>
          <c:overlay val="0"/>
        </c:title>
        <c:numFmt formatCode="General" sourceLinked="1"/>
        <c:majorTickMark val="out"/>
        <c:minorTickMark val="none"/>
        <c:tickLblPos val="nextTo"/>
        <c:spPr>
          <a:ln w="31750"/>
        </c:spPr>
        <c:txPr>
          <a:bodyPr/>
          <a:lstStyle/>
          <a:p>
            <a:pPr>
              <a:defRPr sz="2000"/>
            </a:pPr>
            <a:endParaRPr lang="en-US"/>
          </a:p>
        </c:txPr>
        <c:crossAx val="2079284040"/>
        <c:crosses val="autoZero"/>
        <c:crossBetween val="midCat"/>
      </c:valAx>
      <c:spPr>
        <a:noFill/>
        <a:ln w="28575">
          <a:noFill/>
        </a:ln>
      </c:spPr>
    </c:plotArea>
    <c:plotVisOnly val="1"/>
    <c:dispBlanksAs val="gap"/>
    <c:showDLblsOverMax val="0"/>
  </c:chart>
  <c:spPr>
    <a:ln>
      <a:noFill/>
    </a:ln>
  </c:spPr>
  <c:txPr>
    <a:bodyPr/>
    <a:lstStyle/>
    <a:p>
      <a:pPr>
        <a:defRPr sz="2400" b="0">
          <a:solidFill>
            <a:schemeClr val="bg1"/>
          </a:solidFill>
          <a:latin typeface="Calibri" pitchFamily="34" charset="0"/>
          <a:ea typeface="Segoe UI" pitchFamily="34" charset="0"/>
          <a:cs typeface="Calibr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FFFF"/>
              </a:solidFill>
            </a:ln>
          </c:spPr>
          <c:marker>
            <c:symbol val="diamond"/>
            <c:size val="9"/>
            <c:spPr>
              <a:solidFill>
                <a:srgbClr val="00FFFF"/>
              </a:solidFill>
              <a:ln>
                <a:solidFill>
                  <a:srgbClr val="00FFFF"/>
                </a:solidFill>
              </a:ln>
            </c:spPr>
          </c:marker>
          <c:xVal>
            <c:numRef>
              <c:f>Sheet2!$B$2:$B$16</c:f>
              <c:numCache>
                <c:formatCode>General</c:formatCode>
                <c:ptCount val="15"/>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Sheet2!$C$2:$C$16</c:f>
              <c:numCache>
                <c:formatCode>General</c:formatCode>
                <c:ptCount val="15"/>
                <c:pt idx="0">
                  <c:v>2.0</c:v>
                </c:pt>
                <c:pt idx="1">
                  <c:v>5.0</c:v>
                </c:pt>
                <c:pt idx="2">
                  <c:v>8.0</c:v>
                </c:pt>
                <c:pt idx="3">
                  <c:v>20.0</c:v>
                </c:pt>
                <c:pt idx="4">
                  <c:v>31.0</c:v>
                </c:pt>
                <c:pt idx="5">
                  <c:v>45.0</c:v>
                </c:pt>
                <c:pt idx="6">
                  <c:v>77.0</c:v>
                </c:pt>
                <c:pt idx="7">
                  <c:v>103.0</c:v>
                </c:pt>
                <c:pt idx="8">
                  <c:v>128.0</c:v>
                </c:pt>
                <c:pt idx="9">
                  <c:v>152.0</c:v>
                </c:pt>
                <c:pt idx="10">
                  <c:v>176.0</c:v>
                </c:pt>
              </c:numCache>
            </c:numRef>
          </c:yVal>
          <c:smooth val="0"/>
        </c:ser>
        <c:ser>
          <c:idx val="1"/>
          <c:order val="1"/>
          <c:spPr>
            <a:ln>
              <a:solidFill>
                <a:schemeClr val="accent6"/>
              </a:solidFill>
            </a:ln>
          </c:spPr>
          <c:marker>
            <c:spPr>
              <a:solidFill>
                <a:srgbClr val="FFC000"/>
              </a:solidFill>
              <a:ln>
                <a:solidFill>
                  <a:schemeClr val="accent6"/>
                </a:solidFill>
              </a:ln>
            </c:spPr>
          </c:marker>
          <c:xVal>
            <c:numRef>
              <c:f>Sheet2!$B$2:$B$16</c:f>
              <c:numCache>
                <c:formatCode>General</c:formatCode>
                <c:ptCount val="15"/>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Sheet2!$D$2:$D$16</c:f>
              <c:numCache>
                <c:formatCode>General</c:formatCode>
                <c:ptCount val="15"/>
                <c:pt idx="0">
                  <c:v>0.312000000000001</c:v>
                </c:pt>
                <c:pt idx="1">
                  <c:v>1.07639</c:v>
                </c:pt>
                <c:pt idx="2">
                  <c:v>1.91879</c:v>
                </c:pt>
                <c:pt idx="3">
                  <c:v>7.207149999999999</c:v>
                </c:pt>
                <c:pt idx="4">
                  <c:v>13.66551000000001</c:v>
                </c:pt>
                <c:pt idx="5">
                  <c:v>22.35466</c:v>
                </c:pt>
                <c:pt idx="6">
                  <c:v>43.82012</c:v>
                </c:pt>
                <c:pt idx="7">
                  <c:v>67.04217000000001</c:v>
                </c:pt>
                <c:pt idx="8">
                  <c:v>86.11145</c:v>
                </c:pt>
                <c:pt idx="9">
                  <c:v>107.9981100000001</c:v>
                </c:pt>
                <c:pt idx="10">
                  <c:v>130.07197</c:v>
                </c:pt>
              </c:numCache>
            </c:numRef>
          </c:yVal>
          <c:smooth val="0"/>
        </c:ser>
        <c:dLbls>
          <c:showLegendKey val="0"/>
          <c:showVal val="0"/>
          <c:showCatName val="0"/>
          <c:showSerName val="0"/>
          <c:showPercent val="0"/>
          <c:showBubbleSize val="0"/>
        </c:dLbls>
        <c:axId val="2079303592"/>
        <c:axId val="2079307896"/>
      </c:scatterChart>
      <c:valAx>
        <c:axId val="2079303592"/>
        <c:scaling>
          <c:orientation val="minMax"/>
          <c:max val="100.0"/>
        </c:scaling>
        <c:delete val="0"/>
        <c:axPos val="b"/>
        <c:numFmt formatCode="General" sourceLinked="1"/>
        <c:majorTickMark val="out"/>
        <c:minorTickMark val="none"/>
        <c:tickLblPos val="nextTo"/>
        <c:spPr>
          <a:ln w="31750"/>
        </c:spPr>
        <c:crossAx val="2079307896"/>
        <c:crosses val="autoZero"/>
        <c:crossBetween val="midCat"/>
        <c:majorUnit val="20.0"/>
      </c:valAx>
      <c:valAx>
        <c:axId val="2079307896"/>
        <c:scaling>
          <c:orientation val="minMax"/>
          <c:max val="180.0"/>
        </c:scaling>
        <c:delete val="0"/>
        <c:axPos val="l"/>
        <c:numFmt formatCode="General" sourceLinked="1"/>
        <c:majorTickMark val="out"/>
        <c:minorTickMark val="none"/>
        <c:tickLblPos val="nextTo"/>
        <c:spPr>
          <a:ln w="31750"/>
        </c:spPr>
        <c:crossAx val="2079303592"/>
        <c:crosses val="autoZero"/>
        <c:crossBetween val="midCat"/>
        <c:majorUnit val="30.0"/>
      </c:valAx>
    </c:plotArea>
    <c:plotVisOnly val="1"/>
    <c:dispBlanksAs val="gap"/>
    <c:showDLblsOverMax val="0"/>
  </c:chart>
  <c:txPr>
    <a:bodyPr/>
    <a:lstStyle/>
    <a:p>
      <a:pPr>
        <a:defRPr sz="1600">
          <a:solidFill>
            <a:schemeClr val="bg1"/>
          </a:solidFill>
          <a:latin typeface="Calibri" pitchFamily="34" charset="0"/>
          <a:ea typeface="Segoe UI" pitchFamily="34" charset="0"/>
          <a:cs typeface="Calibri"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650645231846"/>
          <c:y val="0.0683566637503645"/>
          <c:w val="0.675995188101487"/>
          <c:h val="0.682954578594343"/>
        </c:manualLayout>
      </c:layout>
      <c:scatterChart>
        <c:scatterStyle val="lineMarker"/>
        <c:varyColors val="0"/>
        <c:ser>
          <c:idx val="0"/>
          <c:order val="0"/>
          <c:spPr>
            <a:ln>
              <a:solidFill>
                <a:schemeClr val="accent6"/>
              </a:solidFill>
            </a:ln>
          </c:spPr>
          <c:marker>
            <c:spPr>
              <a:solidFill>
                <a:schemeClr val="accent6"/>
              </a:solidFill>
              <a:ln>
                <a:solidFill>
                  <a:schemeClr val="accent6"/>
                </a:solidFill>
              </a:ln>
            </c:spPr>
          </c:marker>
          <c:xVal>
            <c:numRef>
              <c:f>Sheet3!$A$1:$A$12</c:f>
              <c:numCache>
                <c:formatCode>General</c:formatCode>
                <c:ptCount val="12"/>
                <c:pt idx="0">
                  <c:v>4.605438257999981</c:v>
                </c:pt>
                <c:pt idx="1">
                  <c:v>9.042926031</c:v>
                </c:pt>
                <c:pt idx="2">
                  <c:v>13.50573653</c:v>
                </c:pt>
                <c:pt idx="3">
                  <c:v>17.93675500000001</c:v>
                </c:pt>
                <c:pt idx="4">
                  <c:v>22.36697839</c:v>
                </c:pt>
                <c:pt idx="5">
                  <c:v>26.88588084</c:v>
                </c:pt>
                <c:pt idx="6">
                  <c:v>31.37520563</c:v>
                </c:pt>
                <c:pt idx="7">
                  <c:v>35.68932917</c:v>
                </c:pt>
                <c:pt idx="8">
                  <c:v>37.77896092</c:v>
                </c:pt>
              </c:numCache>
            </c:numRef>
          </c:xVal>
          <c:yVal>
            <c:numRef>
              <c:f>Sheet3!$B$1:$B$12</c:f>
              <c:numCache>
                <c:formatCode>General</c:formatCode>
                <c:ptCount val="12"/>
                <c:pt idx="0">
                  <c:v>137.0918825</c:v>
                </c:pt>
                <c:pt idx="1">
                  <c:v>137.6965233</c:v>
                </c:pt>
                <c:pt idx="2">
                  <c:v>140.5420674</c:v>
                </c:pt>
                <c:pt idx="3">
                  <c:v>141.4971216</c:v>
                </c:pt>
                <c:pt idx="4">
                  <c:v>154.4540587</c:v>
                </c:pt>
                <c:pt idx="5">
                  <c:v>156.8371573</c:v>
                </c:pt>
                <c:pt idx="6">
                  <c:v>170.5963571</c:v>
                </c:pt>
                <c:pt idx="7">
                  <c:v>232.5839561</c:v>
                </c:pt>
                <c:pt idx="8">
                  <c:v>540.398285</c:v>
                </c:pt>
              </c:numCache>
            </c:numRef>
          </c:yVal>
          <c:smooth val="0"/>
        </c:ser>
        <c:dLbls>
          <c:showLegendKey val="0"/>
          <c:showVal val="0"/>
          <c:showCatName val="0"/>
          <c:showSerName val="0"/>
          <c:showPercent val="0"/>
          <c:showBubbleSize val="0"/>
        </c:dLbls>
        <c:axId val="2078529240"/>
        <c:axId val="2078513352"/>
      </c:scatterChart>
      <c:valAx>
        <c:axId val="2078529240"/>
        <c:scaling>
          <c:orientation val="minMax"/>
          <c:max val="40.0"/>
          <c:min val="0.0"/>
        </c:scaling>
        <c:delete val="0"/>
        <c:axPos val="b"/>
        <c:title>
          <c:tx>
            <c:rich>
              <a:bodyPr/>
              <a:lstStyle/>
              <a:p>
                <a:pPr>
                  <a:defRPr/>
                </a:pPr>
                <a:r>
                  <a:rPr lang="en-US"/>
                  <a:t>Request Rate (per second)</a:t>
                </a:r>
              </a:p>
            </c:rich>
          </c:tx>
          <c:layout>
            <c:manualLayout>
              <c:xMode val="edge"/>
              <c:yMode val="edge"/>
              <c:x val="0.271820045931759"/>
              <c:y val="0.886435185185185"/>
            </c:manualLayout>
          </c:layout>
          <c:overlay val="0"/>
        </c:title>
        <c:numFmt formatCode="General" sourceLinked="1"/>
        <c:majorTickMark val="out"/>
        <c:minorTickMark val="none"/>
        <c:tickLblPos val="nextTo"/>
        <c:crossAx val="2078513352"/>
        <c:crosses val="autoZero"/>
        <c:crossBetween val="midCat"/>
        <c:majorUnit val="10.0"/>
      </c:valAx>
      <c:valAx>
        <c:axId val="2078513352"/>
        <c:scaling>
          <c:orientation val="minMax"/>
          <c:max val="600.0"/>
        </c:scaling>
        <c:delete val="0"/>
        <c:axPos val="l"/>
        <c:title>
          <c:tx>
            <c:rich>
              <a:bodyPr rot="-5400000" vert="horz"/>
              <a:lstStyle/>
              <a:p>
                <a:pPr>
                  <a:defRPr/>
                </a:pPr>
                <a:r>
                  <a:rPr lang="en-US"/>
                  <a:t>Response Time (ms)</a:t>
                </a:r>
              </a:p>
            </c:rich>
          </c:tx>
          <c:overlay val="0"/>
        </c:title>
        <c:numFmt formatCode="General" sourceLinked="1"/>
        <c:majorTickMark val="out"/>
        <c:minorTickMark val="none"/>
        <c:tickLblPos val="nextTo"/>
        <c:crossAx val="2078529240"/>
        <c:crosses val="autoZero"/>
        <c:crossBetween val="midCat"/>
        <c:majorUnit val="100.0"/>
        <c:minorUnit val="20.0"/>
      </c:valAx>
    </c:plotArea>
    <c:plotVisOnly val="1"/>
    <c:dispBlanksAs val="gap"/>
    <c:showDLblsOverMax val="0"/>
  </c:chart>
  <c:txPr>
    <a:bodyPr/>
    <a:lstStyle/>
    <a:p>
      <a:pPr>
        <a:defRPr sz="1600" b="0">
          <a:solidFill>
            <a:schemeClr val="bg1"/>
          </a:solidFill>
          <a:latin typeface="Calibri" pitchFamily="34" charset="0"/>
          <a:cs typeface="Calibri"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650645231846"/>
          <c:y val="0.0683566637503645"/>
          <c:w val="0.661915463692039"/>
          <c:h val="0.669065689705453"/>
        </c:manualLayout>
      </c:layout>
      <c:scatterChart>
        <c:scatterStyle val="lineMarker"/>
        <c:varyColors val="0"/>
        <c:ser>
          <c:idx val="0"/>
          <c:order val="0"/>
          <c:spPr>
            <a:ln>
              <a:solidFill>
                <a:schemeClr val="accent6"/>
              </a:solidFill>
            </a:ln>
          </c:spPr>
          <c:marker>
            <c:spPr>
              <a:solidFill>
                <a:schemeClr val="accent6"/>
              </a:solidFill>
              <a:ln>
                <a:solidFill>
                  <a:schemeClr val="accent6"/>
                </a:solidFill>
              </a:ln>
            </c:spPr>
          </c:marker>
          <c:xVal>
            <c:numRef>
              <c:f>Sheet2!$A$1:$A$15</c:f>
              <c:numCache>
                <c:formatCode>General</c:formatCode>
                <c:ptCount val="15"/>
                <c:pt idx="0">
                  <c:v>158.3984493</c:v>
                </c:pt>
                <c:pt idx="1">
                  <c:v>170.4672193</c:v>
                </c:pt>
                <c:pt idx="2">
                  <c:v>179.3423927</c:v>
                </c:pt>
                <c:pt idx="3">
                  <c:v>188.6001777</c:v>
                </c:pt>
                <c:pt idx="4">
                  <c:v>196.5232496</c:v>
                </c:pt>
                <c:pt idx="5">
                  <c:v>208.3546065</c:v>
                </c:pt>
                <c:pt idx="6">
                  <c:v>216.3745143</c:v>
                </c:pt>
                <c:pt idx="7">
                  <c:v>226.5067553</c:v>
                </c:pt>
                <c:pt idx="8">
                  <c:v>241.8368395</c:v>
                </c:pt>
                <c:pt idx="9">
                  <c:v>246.282933</c:v>
                </c:pt>
                <c:pt idx="10">
                  <c:v>257.8721966</c:v>
                </c:pt>
                <c:pt idx="11">
                  <c:v>261.7795223</c:v>
                </c:pt>
                <c:pt idx="12">
                  <c:v>266.720192499999</c:v>
                </c:pt>
                <c:pt idx="13">
                  <c:v>267.5427586</c:v>
                </c:pt>
                <c:pt idx="14">
                  <c:v>267.2976679</c:v>
                </c:pt>
              </c:numCache>
            </c:numRef>
          </c:xVal>
          <c:yVal>
            <c:numRef>
              <c:f>Sheet2!$B$1:$B$15</c:f>
              <c:numCache>
                <c:formatCode>General</c:formatCode>
                <c:ptCount val="15"/>
                <c:pt idx="0">
                  <c:v>40.23246504</c:v>
                </c:pt>
                <c:pt idx="1">
                  <c:v>37.66984798</c:v>
                </c:pt>
                <c:pt idx="2">
                  <c:v>38.28418821</c:v>
                </c:pt>
                <c:pt idx="3">
                  <c:v>40.42687939</c:v>
                </c:pt>
                <c:pt idx="4">
                  <c:v>40.46297648</c:v>
                </c:pt>
                <c:pt idx="5">
                  <c:v>42.12392438</c:v>
                </c:pt>
                <c:pt idx="6">
                  <c:v>44.08445912</c:v>
                </c:pt>
                <c:pt idx="7">
                  <c:v>44.6576983</c:v>
                </c:pt>
                <c:pt idx="8">
                  <c:v>48.17724987</c:v>
                </c:pt>
                <c:pt idx="9">
                  <c:v>49.74653655</c:v>
                </c:pt>
                <c:pt idx="10">
                  <c:v>55.07147552</c:v>
                </c:pt>
                <c:pt idx="11">
                  <c:v>58.56609702</c:v>
                </c:pt>
                <c:pt idx="12">
                  <c:v>80.38945022</c:v>
                </c:pt>
                <c:pt idx="13">
                  <c:v>100.8629944</c:v>
                </c:pt>
                <c:pt idx="14">
                  <c:v>113.075137</c:v>
                </c:pt>
              </c:numCache>
            </c:numRef>
          </c:yVal>
          <c:smooth val="0"/>
        </c:ser>
        <c:dLbls>
          <c:showLegendKey val="0"/>
          <c:showVal val="0"/>
          <c:showCatName val="0"/>
          <c:showSerName val="0"/>
          <c:showPercent val="0"/>
          <c:showBubbleSize val="0"/>
        </c:dLbls>
        <c:axId val="2078498760"/>
        <c:axId val="2078482904"/>
      </c:scatterChart>
      <c:valAx>
        <c:axId val="2078498760"/>
        <c:scaling>
          <c:orientation val="minMax"/>
          <c:max val="270.0"/>
          <c:min val="150.0"/>
        </c:scaling>
        <c:delete val="0"/>
        <c:axPos val="b"/>
        <c:title>
          <c:tx>
            <c:rich>
              <a:bodyPr/>
              <a:lstStyle/>
              <a:p>
                <a:pPr>
                  <a:defRPr/>
                </a:pPr>
                <a:r>
                  <a:rPr lang="en-US"/>
                  <a:t>Request Rate (per second)</a:t>
                </a:r>
              </a:p>
            </c:rich>
          </c:tx>
          <c:overlay val="0"/>
        </c:title>
        <c:numFmt formatCode="General" sourceLinked="1"/>
        <c:majorTickMark val="out"/>
        <c:minorTickMark val="none"/>
        <c:tickLblPos val="nextTo"/>
        <c:crossAx val="2078482904"/>
        <c:crosses val="autoZero"/>
        <c:crossBetween val="midCat"/>
        <c:majorUnit val="25.0"/>
      </c:valAx>
      <c:valAx>
        <c:axId val="2078482904"/>
        <c:scaling>
          <c:orientation val="minMax"/>
        </c:scaling>
        <c:delete val="0"/>
        <c:axPos val="l"/>
        <c:title>
          <c:tx>
            <c:rich>
              <a:bodyPr rot="-5400000" vert="horz"/>
              <a:lstStyle/>
              <a:p>
                <a:pPr>
                  <a:defRPr/>
                </a:pPr>
                <a:r>
                  <a:rPr lang="en-US"/>
                  <a:t>Response Time (ms)</a:t>
                </a:r>
              </a:p>
            </c:rich>
          </c:tx>
          <c:overlay val="0"/>
        </c:title>
        <c:numFmt formatCode="General" sourceLinked="1"/>
        <c:majorTickMark val="out"/>
        <c:minorTickMark val="none"/>
        <c:tickLblPos val="nextTo"/>
        <c:crossAx val="2078498760"/>
        <c:crosses val="autoZero"/>
        <c:crossBetween val="midCat"/>
      </c:valAx>
    </c:plotArea>
    <c:plotVisOnly val="1"/>
    <c:dispBlanksAs val="gap"/>
    <c:showDLblsOverMax val="0"/>
  </c:chart>
  <c:txPr>
    <a:bodyPr/>
    <a:lstStyle/>
    <a:p>
      <a:pPr>
        <a:defRPr sz="1600" b="0">
          <a:solidFill>
            <a:schemeClr val="bg1"/>
          </a:solidFill>
          <a:latin typeface="Calibri" pitchFamily="34" charset="0"/>
          <a:cs typeface="Calibri"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36009-E8EE-4C99-9E45-57593CBEA475}"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brightRoom" dir="t">
            <a:rot lat="0" lon="0" rev="600000"/>
          </a:lightRig>
        </a:scene3d>
      </dgm:spPr>
    </dgm:pt>
    <dgm:pt modelId="{875E2409-FA49-4152-B481-848D84B0BFE0}">
      <dgm:prSet phldrT="[Text]" custT="1"/>
      <dgm:spPr>
        <a:solidFill>
          <a:schemeClr val="accent1">
            <a:lumMod val="75000"/>
            <a:lumOff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Pre-filter tracks</a:t>
          </a:r>
          <a:endParaRPr lang="en-US" sz="2000" dirty="0">
            <a:latin typeface="Calibri" pitchFamily="34" charset="0"/>
            <a:ea typeface="Segoe UI" pitchFamily="34" charset="0"/>
            <a:cs typeface="Calibri" pitchFamily="34" charset="0"/>
          </a:endParaRPr>
        </a:p>
      </dgm:t>
    </dgm:pt>
    <dgm:pt modelId="{0E233BEC-14AF-465F-9AC5-079EA1C25106}" type="par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C542E52-436A-4F93-B013-E729E2063A55}" type="sib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420DF5B-EB50-4666-B607-E023F01B4858}">
      <dgm:prSet phldrT="[Text]" custT="1"/>
      <dgm:spPr>
        <a:solidFill>
          <a:schemeClr val="accent1">
            <a:lumMod val="90000"/>
            <a:lumOff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spcAft>
              <a:spcPts val="0"/>
            </a:spcAft>
          </a:pPr>
          <a:r>
            <a:rPr lang="en-US" sz="2000" dirty="0" smtClean="0">
              <a:latin typeface="Calibri" pitchFamily="34" charset="0"/>
              <a:ea typeface="Segoe UI" pitchFamily="34" charset="0"/>
              <a:cs typeface="Calibri" pitchFamily="34" charset="0"/>
            </a:rPr>
            <a:t>Manipulate  tracks</a:t>
          </a:r>
          <a:endParaRPr lang="en-US" sz="2000" dirty="0">
            <a:latin typeface="Calibri" pitchFamily="34" charset="0"/>
            <a:ea typeface="Segoe UI" pitchFamily="34" charset="0"/>
            <a:cs typeface="Calibri" pitchFamily="34" charset="0"/>
          </a:endParaRPr>
        </a:p>
      </dgm:t>
    </dgm:pt>
    <dgm:pt modelId="{80A26053-1420-4A11-B97F-7005405A1898}" type="par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1369D178-74C8-4FC4-AC3E-795A81E7FECA}" type="sib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47AB1E74-B1FD-422A-A9D4-046C8E825AD6}">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Fetch tracks</a:t>
          </a:r>
          <a:endParaRPr lang="en-US" sz="2000" dirty="0">
            <a:latin typeface="Calibri" pitchFamily="34" charset="0"/>
            <a:ea typeface="Segoe UI" pitchFamily="34" charset="0"/>
            <a:cs typeface="Calibri" pitchFamily="34" charset="0"/>
          </a:endParaRPr>
        </a:p>
      </dgm:t>
    </dgm:pt>
    <dgm:pt modelId="{285CB3C5-DD05-4CB0-A54C-66AAF2641257}" type="par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CFB3C478-5B54-49B9-9039-0884AB65B594}" type="sib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BBFEEFF0-C5D0-45B3-BCE4-368E10A6B74E}" type="pres">
      <dgm:prSet presAssocID="{07036009-E8EE-4C99-9E45-57593CBEA475}" presName="Name0" presStyleCnt="0">
        <dgm:presLayoutVars>
          <dgm:dir/>
          <dgm:animLvl val="lvl"/>
          <dgm:resizeHandles val="exact"/>
        </dgm:presLayoutVars>
      </dgm:prSet>
      <dgm:spPr/>
    </dgm:pt>
    <dgm:pt modelId="{8F9FEAB8-C14E-4FCA-B2C7-928BD7B0FF61}" type="pres">
      <dgm:prSet presAssocID="{875E2409-FA49-4152-B481-848D84B0BFE0}" presName="parTxOnly" presStyleLbl="node1" presStyleIdx="0" presStyleCnt="3" custScaleX="92946">
        <dgm:presLayoutVars>
          <dgm:chMax val="0"/>
          <dgm:chPref val="0"/>
          <dgm:bulletEnabled val="1"/>
        </dgm:presLayoutVars>
      </dgm:prSet>
      <dgm:spPr/>
      <dgm:t>
        <a:bodyPr/>
        <a:lstStyle/>
        <a:p>
          <a:endParaRPr lang="en-US"/>
        </a:p>
      </dgm:t>
    </dgm:pt>
    <dgm:pt modelId="{2771EADE-0642-4297-BFC1-B8683F9D0A59}" type="pres">
      <dgm:prSet presAssocID="{EC542E52-436A-4F93-B013-E729E2063A55}"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CD4C597B-5EDA-42E3-9A3E-169A2C72EE09}" type="pres">
      <dgm:prSet presAssocID="{E420DF5B-EB50-4666-B607-E023F01B4858}" presName="parTxOnly" presStyleLbl="node1" presStyleIdx="1" presStyleCnt="3" custScaleX="108372">
        <dgm:presLayoutVars>
          <dgm:chMax val="0"/>
          <dgm:chPref val="0"/>
          <dgm:bulletEnabled val="1"/>
        </dgm:presLayoutVars>
      </dgm:prSet>
      <dgm:spPr/>
      <dgm:t>
        <a:bodyPr/>
        <a:lstStyle/>
        <a:p>
          <a:endParaRPr lang="en-US"/>
        </a:p>
      </dgm:t>
    </dgm:pt>
    <dgm:pt modelId="{D5EF242B-136E-4F87-B90E-3359DA6795BF}" type="pres">
      <dgm:prSet presAssocID="{1369D178-74C8-4FC4-AC3E-795A81E7FECA}"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98A2CB8B-D39C-4EC0-AFEE-9A1B9C560DE3}" type="pres">
      <dgm:prSet presAssocID="{47AB1E74-B1FD-422A-A9D4-046C8E825AD6}" presName="parTxOnly" presStyleLbl="node1" presStyleIdx="2" presStyleCnt="3" custScaleX="100302">
        <dgm:presLayoutVars>
          <dgm:chMax val="0"/>
          <dgm:chPref val="0"/>
          <dgm:bulletEnabled val="1"/>
        </dgm:presLayoutVars>
      </dgm:prSet>
      <dgm:spPr/>
      <dgm:t>
        <a:bodyPr/>
        <a:lstStyle/>
        <a:p>
          <a:endParaRPr lang="en-US"/>
        </a:p>
      </dgm:t>
    </dgm:pt>
  </dgm:ptLst>
  <dgm:cxnLst>
    <dgm:cxn modelId="{D8E8C883-EC1E-0242-82E4-ACD5D2F61E33}" type="presOf" srcId="{07036009-E8EE-4C99-9E45-57593CBEA475}" destId="{BBFEEFF0-C5D0-45B3-BCE4-368E10A6B74E}" srcOrd="0" destOrd="0" presId="urn:microsoft.com/office/officeart/2005/8/layout/chevron1"/>
    <dgm:cxn modelId="{9CDB43D0-AB15-A14E-96BA-EA6A54258521}" type="presOf" srcId="{E420DF5B-EB50-4666-B607-E023F01B4858}" destId="{CD4C597B-5EDA-42E3-9A3E-169A2C72EE09}" srcOrd="0" destOrd="0" presId="urn:microsoft.com/office/officeart/2005/8/layout/chevron1"/>
    <dgm:cxn modelId="{73822332-9A0D-4B0C-A12F-EBB5057014E8}" srcId="{07036009-E8EE-4C99-9E45-57593CBEA475}" destId="{875E2409-FA49-4152-B481-848D84B0BFE0}" srcOrd="0" destOrd="0" parTransId="{0E233BEC-14AF-465F-9AC5-079EA1C25106}" sibTransId="{EC542E52-436A-4F93-B013-E729E2063A55}"/>
    <dgm:cxn modelId="{F2959BA5-7761-47E4-ACDE-3420609FA7D8}" srcId="{07036009-E8EE-4C99-9E45-57593CBEA475}" destId="{E420DF5B-EB50-4666-B607-E023F01B4858}" srcOrd="1" destOrd="0" parTransId="{80A26053-1420-4A11-B97F-7005405A1898}" sibTransId="{1369D178-74C8-4FC4-AC3E-795A81E7FECA}"/>
    <dgm:cxn modelId="{F023FD2F-9EFA-4425-A360-4C79F96E8313}" srcId="{07036009-E8EE-4C99-9E45-57593CBEA475}" destId="{47AB1E74-B1FD-422A-A9D4-046C8E825AD6}" srcOrd="2" destOrd="0" parTransId="{285CB3C5-DD05-4CB0-A54C-66AAF2641257}" sibTransId="{CFB3C478-5B54-49B9-9039-0884AB65B594}"/>
    <dgm:cxn modelId="{85966286-5AAB-FF48-A847-485F12812D2D}" type="presOf" srcId="{875E2409-FA49-4152-B481-848D84B0BFE0}" destId="{8F9FEAB8-C14E-4FCA-B2C7-928BD7B0FF61}" srcOrd="0" destOrd="0" presId="urn:microsoft.com/office/officeart/2005/8/layout/chevron1"/>
    <dgm:cxn modelId="{2BEC806F-C14E-DF45-B1FF-96E39FFB88DB}" type="presOf" srcId="{47AB1E74-B1FD-422A-A9D4-046C8E825AD6}" destId="{98A2CB8B-D39C-4EC0-AFEE-9A1B9C560DE3}" srcOrd="0" destOrd="0" presId="urn:microsoft.com/office/officeart/2005/8/layout/chevron1"/>
    <dgm:cxn modelId="{98C5C478-B153-474B-8F9A-2E88B53BD30B}" type="presParOf" srcId="{BBFEEFF0-C5D0-45B3-BCE4-368E10A6B74E}" destId="{8F9FEAB8-C14E-4FCA-B2C7-928BD7B0FF61}" srcOrd="0" destOrd="0" presId="urn:microsoft.com/office/officeart/2005/8/layout/chevron1"/>
    <dgm:cxn modelId="{62A323FD-CDEC-8949-AFEA-483D212E4B8E}" type="presParOf" srcId="{BBFEEFF0-C5D0-45B3-BCE4-368E10A6B74E}" destId="{2771EADE-0642-4297-BFC1-B8683F9D0A59}" srcOrd="1" destOrd="0" presId="urn:microsoft.com/office/officeart/2005/8/layout/chevron1"/>
    <dgm:cxn modelId="{0D2DD399-5883-0A4A-B21F-13353179F079}" type="presParOf" srcId="{BBFEEFF0-C5D0-45B3-BCE4-368E10A6B74E}" destId="{CD4C597B-5EDA-42E3-9A3E-169A2C72EE09}" srcOrd="2" destOrd="0" presId="urn:microsoft.com/office/officeart/2005/8/layout/chevron1"/>
    <dgm:cxn modelId="{4A55513E-73F8-9F4D-8A9C-7EDC55D0BFAF}" type="presParOf" srcId="{BBFEEFF0-C5D0-45B3-BCE4-368E10A6B74E}" destId="{D5EF242B-136E-4F87-B90E-3359DA6795BF}" srcOrd="3" destOrd="0" presId="urn:microsoft.com/office/officeart/2005/8/layout/chevron1"/>
    <dgm:cxn modelId="{2A473D92-BF05-144A-B236-F6F5FC9567C6}" type="presParOf" srcId="{BBFEEFF0-C5D0-45B3-BCE4-368E10A6B74E}" destId="{98A2CB8B-D39C-4EC0-AFEE-9A1B9C560DE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10/9/12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10/9/12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30</a:t>
            </a:fld>
            <a:endParaRPr lang="en-US" dirty="0"/>
          </a:p>
        </p:txBody>
      </p:sp>
    </p:spTree>
    <p:extLst>
      <p:ext uri="{BB962C8B-B14F-4D97-AF65-F5344CB8AC3E}">
        <p14:creationId xmlns:p14="http://schemas.microsoft.com/office/powerpoint/2010/main" val="274174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Use an internal Google infrastructure publish/subscribe service to disseminate messages to data centers.</a:t>
            </a:r>
          </a:p>
        </p:txBody>
      </p:sp>
      <p:sp>
        <p:nvSpPr>
          <p:cNvPr id="4" name="Slide Number Placeholder 3"/>
          <p:cNvSpPr>
            <a:spLocks noGrp="1"/>
          </p:cNvSpPr>
          <p:nvPr>
            <p:ph type="sldNum" sz="quarter" idx="10"/>
          </p:nvPr>
        </p:nvSpPr>
        <p:spPr/>
        <p:txBody>
          <a:bodyPr/>
          <a:lstStyle/>
          <a:p>
            <a:fld id="{1BE3B551-6643-4593-866A-F742D6F9A3BF}"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11</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35</a:t>
            </a:fld>
            <a:endParaRPr lang="en-US" dirty="0"/>
          </a:p>
        </p:txBody>
      </p:sp>
    </p:spTree>
    <p:extLst>
      <p:ext uri="{BB962C8B-B14F-4D97-AF65-F5344CB8AC3E}">
        <p14:creationId xmlns:p14="http://schemas.microsoft.com/office/powerpoint/2010/main" val="2601447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36</a:t>
            </a:fld>
            <a:endParaRPr lang="en-US" dirty="0"/>
          </a:p>
        </p:txBody>
      </p:sp>
    </p:spTree>
    <p:extLst>
      <p:ext uri="{BB962C8B-B14F-4D97-AF65-F5344CB8AC3E}">
        <p14:creationId xmlns:p14="http://schemas.microsoft.com/office/powerpoint/2010/main" val="2930899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37</a:t>
            </a:fld>
            <a:endParaRPr lang="en-US" dirty="0"/>
          </a:p>
        </p:txBody>
      </p:sp>
    </p:spTree>
    <p:extLst>
      <p:ext uri="{BB962C8B-B14F-4D97-AF65-F5344CB8AC3E}">
        <p14:creationId xmlns:p14="http://schemas.microsoft.com/office/powerpoint/2010/main" val="302165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38</a:t>
            </a:fld>
            <a:endParaRPr lang="en-US" dirty="0"/>
          </a:p>
        </p:txBody>
      </p:sp>
    </p:spTree>
    <p:extLst>
      <p:ext uri="{BB962C8B-B14F-4D97-AF65-F5344CB8AC3E}">
        <p14:creationId xmlns:p14="http://schemas.microsoft.com/office/powerpoint/2010/main" val="3503324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39</a:t>
            </a:fld>
            <a:endParaRPr lang="en-US" dirty="0"/>
          </a:p>
        </p:txBody>
      </p:sp>
    </p:spTree>
    <p:extLst>
      <p:ext uri="{BB962C8B-B14F-4D97-AF65-F5344CB8AC3E}">
        <p14:creationId xmlns:p14="http://schemas.microsoft.com/office/powerpoint/2010/main" val="422009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40</a:t>
            </a:fld>
            <a:endParaRPr lang="en-US" dirty="0"/>
          </a:p>
        </p:txBody>
      </p:sp>
    </p:spTree>
    <p:extLst>
      <p:ext uri="{BB962C8B-B14F-4D97-AF65-F5344CB8AC3E}">
        <p14:creationId xmlns:p14="http://schemas.microsoft.com/office/powerpoint/2010/main" val="3021652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41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43</a:t>
            </a:fld>
            <a:endParaRPr lang="en-US" dirty="0"/>
          </a:p>
        </p:txBody>
      </p:sp>
    </p:spTree>
    <p:extLst>
      <p:ext uri="{BB962C8B-B14F-4D97-AF65-F5344CB8AC3E}">
        <p14:creationId xmlns:p14="http://schemas.microsoft.com/office/powerpoint/2010/main" val="290220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12</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44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45</a:t>
            </a:fld>
            <a:endParaRPr lang="en-US" dirty="0"/>
          </a:p>
        </p:txBody>
      </p:sp>
    </p:spTree>
    <p:extLst>
      <p:ext uri="{BB962C8B-B14F-4D97-AF65-F5344CB8AC3E}">
        <p14:creationId xmlns:p14="http://schemas.microsoft.com/office/powerpoint/2010/main" val="3045367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may know, many mobile devices these days,</a:t>
            </a:r>
            <a:r>
              <a:rPr lang="en-US" baseline="0" dirty="0" smtClean="0"/>
              <a:t> especially cell phones, have the ability to determine their own location.  Cell phones equipped with GPS chips are becoming common place and even phones without GPS can use techniques like cell tower triangulation or proximity to WiFi hotspots to estimate their locations.</a:t>
            </a:r>
          </a:p>
          <a:p>
            <a:endParaRPr lang="en-US" baseline="0" dirty="0" smtClean="0"/>
          </a:p>
          <a:p>
            <a:r>
              <a:rPr lang="en-US" baseline="0" dirty="0" smtClean="0"/>
              <a:t>This location awareness has led to a flood of location-based applications.  These applications provide driving directions based on where you currently are; allow you to locate friends; or build interesting games out of people’s locations.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47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work we’ve focused on extending the information that’s available to applications to also include how people move BETWEEN places. If a device periodically records its current location, by connecting these samples we get what we call a track. </a:t>
            </a:r>
          </a:p>
          <a:p>
            <a:r>
              <a:rPr lang="en-US" baseline="0" dirty="0" smtClean="0"/>
              <a:t>More precisely, a track is a time-ordered sequence of samples, where each sample is composed of a latitude and longitude, and a time.</a:t>
            </a:r>
          </a:p>
          <a:p>
            <a:endParaRPr lang="en-US" baseline="0" dirty="0" smtClean="0"/>
          </a:p>
          <a:p>
            <a:r>
              <a:rPr lang="en-US" baseline="0" dirty="0" smtClean="0"/>
              <a:t>Tracks enable a new class of applications, that can benefit from having access to users’ historic location information.  One example is a driving directions service that personalizes directions based on a user’s track history.</a:t>
            </a:r>
          </a:p>
        </p:txBody>
      </p:sp>
      <p:sp>
        <p:nvSpPr>
          <p:cNvPr id="4" name="Slide Number Placeholder 3"/>
          <p:cNvSpPr>
            <a:spLocks noGrp="1"/>
          </p:cNvSpPr>
          <p:nvPr>
            <p:ph type="sldNum" sz="quarter" idx="10"/>
          </p:nvPr>
        </p:nvSpPr>
        <p:spPr/>
        <p:txBody>
          <a:bodyPr/>
          <a:lstStyle/>
          <a:p>
            <a:fld id="{2D220B59-C79C-449A-AACB-43183F99C27A}" type="slidenum">
              <a:rPr lang="en-US" smtClean="0"/>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Consider for example, that this is my typical commute from home to work – I’m fairly familiar with this set of directions. When I use a service to search for directions from my home to a new gym, I’m presented with a set of detailed directions starting from my home. By mining my history of tracks, the application could identify that the initial portion of the directions to the gym are exactly the same as the ones I take on a regular basis. In this example, the first five directions, for example, could be collapsed into a single direction that tells me to get onto US-101 N.</a:t>
            </a:r>
          </a:p>
          <a:p>
            <a:endParaRPr lang="en-US" baseline="0" dirty="0" smtClean="0"/>
          </a:p>
          <a:p>
            <a:r>
              <a:rPr lang="en-US" baseline="0" dirty="0" smtClean="0"/>
              <a:t>This is one example of a track-based application. To put track-based apps into context, we can classify..</a:t>
            </a:r>
          </a:p>
        </p:txBody>
      </p:sp>
      <p:sp>
        <p:nvSpPr>
          <p:cNvPr id="4" name="Slide Number Placeholder 3"/>
          <p:cNvSpPr>
            <a:spLocks noGrp="1"/>
          </p:cNvSpPr>
          <p:nvPr>
            <p:ph type="sldNum" sz="quarter" idx="10"/>
          </p:nvPr>
        </p:nvSpPr>
        <p:spPr/>
        <p:txBody>
          <a:bodyPr/>
          <a:lstStyle/>
          <a:p>
            <a:fld id="{2D220B59-C79C-449A-AACB-43183F99C27A}" type="slidenum">
              <a:rPr lang="en-US" smtClean="0"/>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We can classify these applications based on the amount of data that they access. </a:t>
            </a:r>
          </a:p>
          <a:p>
            <a:pPr defTabSz="966612">
              <a:defRPr/>
            </a:pPr>
            <a:r>
              <a:rPr lang="en-US" baseline="0" dirty="0" smtClean="0"/>
              <a:t>And finally, we can also classify applications based on whether they access data for a single user at a time,  or if they access data across a group of users.</a:t>
            </a:r>
          </a:p>
          <a:p>
            <a:r>
              <a:rPr lang="en-US" baseline="0" dirty="0" smtClean="0"/>
              <a:t>Some applications only use the current location of users to provide some service. Others use not only the current location, but also location instances in the past.</a:t>
            </a:r>
          </a:p>
          <a:p>
            <a:r>
              <a:rPr lang="en-US" baseline="0" dirty="0" smtClean="0"/>
              <a:t>In the last row, we show examples of potential track-based applications, that access historical track information. Personalized Driving Directions, that I described in the last slide, is an example. An application that automatically identifies ride-sharing partners based on user’s track histories is another example.</a:t>
            </a:r>
          </a:p>
          <a:p>
            <a:pPr defTabSz="966612">
              <a:defRPr/>
            </a:pPr>
            <a:endParaRPr lang="en-US" baseline="0" dirty="0" smtClean="0"/>
          </a:p>
          <a:p>
            <a:pPr defTabSz="966612">
              <a:defRPr/>
            </a:pPr>
            <a:r>
              <a:rPr lang="en-US" baseline="0" dirty="0" smtClean="0"/>
              <a:t>StarTrack was designed to facilitate the construction of this last row of applications.</a:t>
            </a:r>
          </a:p>
          <a:p>
            <a:pPr defTabSz="966612">
              <a:defRPr/>
            </a:pPr>
            <a:r>
              <a:rPr lang="en-US" baseline="0" dirty="0" smtClean="0"/>
              <a:t>Currently, location-based applications have to collect and maintain their own set of location data. StarTrack provides a centralized infrastructure to collect location data in the form of tracks, and enables sharing of this data across applications.</a:t>
            </a:r>
          </a:p>
          <a:p>
            <a:pPr defTabSz="966612">
              <a:defRPr/>
            </a:pPr>
            <a:endParaRPr lang="en-US" dirty="0" smtClean="0"/>
          </a:p>
          <a:p>
            <a:pPr defTabSz="966612">
              <a:defRPr/>
            </a:pPr>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a:defRPr/>
            </a:pPr>
            <a:r>
              <a:rPr lang="en-US" dirty="0" smtClean="0"/>
              <a:t>Here is a high level overview of the</a:t>
            </a:r>
            <a:r>
              <a:rPr lang="en-US" baseline="0" dirty="0" smtClean="0"/>
              <a:t> StarTrack System. StarTrack servers handle requests from clients and store tracks in a set of database servers. Modern database systems provide some form of geospatial support – meaning that they provide special data types for storing geometries and specialized indices for accessing such objects.</a:t>
            </a:r>
          </a:p>
          <a:p>
            <a:pPr defTabSz="966612">
              <a:defRPr/>
            </a:pPr>
            <a:endParaRPr lang="en-US" baseline="0" dirty="0" smtClean="0"/>
          </a:p>
          <a:p>
            <a:pPr defTabSz="966612">
              <a:defRPr/>
            </a:pPr>
            <a:r>
              <a:rPr lang="en-US" baseline="0" dirty="0" smtClean="0"/>
              <a:t>The StarTrack API exposes a number of track-based operations. An insertion application, for example may pass samples to an insertion operation. StarTrack will break the samples into tracks, do some pre-processing, and insert them into the database. Once tracks are in the database, different applications may use and combine a number of operations to fetch the information that they’re interested in. They may retrieve tracks based on different criteria, they may compare two tracks for similarity, or they may pass a track as an argument and fetch the most similar tracks.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Despite the simplicity of the architecture, handling</a:t>
            </a:r>
            <a:r>
              <a:rPr lang="en-US" baseline="0" dirty="0" smtClean="0"/>
              <a:t> tracks and providing a track-based infrastructure proved to be harder than we originally antecipated. </a:t>
            </a:r>
          </a:p>
          <a:p>
            <a:endParaRPr lang="en-US" dirty="0" smtClean="0"/>
          </a:p>
          <a:p>
            <a:pPr defTabSz="966612">
              <a:defRPr/>
            </a:pPr>
            <a:r>
              <a:rPr lang="en-US" dirty="0" smtClean="0"/>
              <a:t>The first very basic</a:t>
            </a:r>
            <a:r>
              <a:rPr lang="en-US" baseline="0" dirty="0" smtClean="0"/>
              <a:t> problem with tracks has to do we how we represent them. </a:t>
            </a:r>
            <a:r>
              <a:rPr lang="en-US" dirty="0" smtClean="0"/>
              <a:t>Coordinates</a:t>
            </a:r>
            <a:r>
              <a:rPr lang="en-US" baseline="0" dirty="0" smtClean="0"/>
              <a:t> in a track are a sample of a path, and s</a:t>
            </a:r>
            <a:r>
              <a:rPr lang="en-US" dirty="0" smtClean="0"/>
              <a:t>ampling is inherently error prone. That makes it</a:t>
            </a:r>
            <a:r>
              <a:rPr lang="en-US" baseline="0" dirty="0" smtClean="0"/>
              <a:t> difficult to c</a:t>
            </a:r>
            <a:r>
              <a:rPr lang="en-US" sz="1700" dirty="0"/>
              <a:t>ompare two tracks for equality, which is one of the most important operations involving tracks.</a:t>
            </a:r>
          </a:p>
          <a:p>
            <a:endParaRPr lang="en-US" dirty="0" smtClean="0"/>
          </a:p>
          <a:p>
            <a:pPr defTabSz="966612">
              <a:defRPr/>
            </a:pPr>
            <a:r>
              <a:rPr lang="en-US" baseline="0" dirty="0" smtClean="0"/>
              <a:t>Another issue was related to the API. When we studied the needs of track-based applications, we realized that apps have a need to combine a number of operations in order to get the information they are interested in. </a:t>
            </a:r>
          </a:p>
          <a:p>
            <a:pPr defTabSz="966612">
              <a:defRPr/>
            </a:pPr>
            <a:endParaRPr lang="en-US" sz="1700" dirty="0"/>
          </a:p>
          <a:p>
            <a:r>
              <a:rPr lang="en-US" sz="1700" dirty="0"/>
              <a:t>Efficiently implementing the set of complex track-based operations was also a major challenge we faces. Even though spatial databases have come a long way, tracks are complex geographic objects, often containing hundreds of coordinates. When handling large numbers of tracks, relying solely on the database proved to be insufficient. </a:t>
            </a:r>
          </a:p>
          <a:p>
            <a:endParaRPr lang="en-US" sz="1700" dirty="0"/>
          </a:p>
          <a:p>
            <a:r>
              <a:rPr lang="en-US" sz="1700" dirty="0"/>
              <a:t>Finally, StarTrack should be scalable and fault tolerant, and we employed well known techniques to ensure so. These techniques are not particular to tracks, so for the rest of the talk, I’ll focus on the first three challenges and how we address them in StarTrack.</a:t>
            </a:r>
          </a:p>
          <a:p>
            <a:endParaRPr lang="en-US" sz="1700"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52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of the most</a:t>
            </a:r>
            <a:r>
              <a:rPr lang="en-US" baseline="0" dirty="0" smtClean="0"/>
              <a:t> basic difficulties with handling tracks arises from the fact that tracks are sets of discrete locations, sampled over time. </a:t>
            </a:r>
          </a:p>
          <a:p>
            <a:endParaRPr lang="en-US" baseline="0" dirty="0" smtClean="0"/>
          </a:p>
          <a:p>
            <a:r>
              <a:rPr lang="en-US" baseline="0" dirty="0" smtClean="0"/>
              <a:t>Consider the track, that I presented earlier in the talk. Here is a second track, taken while following the same path on a different day. A path taken multiple times leads to completely different samples, and comparing tracks for equality, at this raw form, although possible, becomes easily expensive. </a:t>
            </a:r>
          </a:p>
          <a:p>
            <a:endParaRPr lang="en-US" baseline="0" dirty="0" smtClean="0"/>
          </a:p>
          <a:p>
            <a:r>
              <a:rPr lang="en-US" baseline="0" dirty="0" smtClean="0"/>
              <a:t>In the new system, StarTrack canonicalizes tracks based on road networks. Canonicalization here means that the raw track is converted to another one that only passes through a set of standard points on roads or highways in the underlying network. Here in this example, the two tracks, after canonicalization, share the exact same coordinates. </a:t>
            </a:r>
            <a:endParaRPr lang="en-US" dirty="0" smtClean="0"/>
          </a:p>
          <a:p>
            <a:endParaRPr lang="en-US" baseline="0" dirty="0" smtClean="0"/>
          </a:p>
          <a:p>
            <a:r>
              <a:rPr lang="en-US" baseline="0" dirty="0" smtClean="0"/>
              <a:t>Canonicalization presents several advantages: By drawing samples from a standard set of coordinates, we can employ additional techniques to make retrieval more efficient, and comparing tracks becomes simpler and less error-prone.</a:t>
            </a:r>
          </a:p>
          <a:p>
            <a:endParaRPr lang="en-US" baseline="0" dirty="0" smtClean="0"/>
          </a:p>
          <a:p>
            <a:r>
              <a:rPr lang="en-US" baseline="0" dirty="0" smtClean="0"/>
              <a:t>More effective comparison making it easier to identify highly similar tracks, and thanks to that now also maintains a separate list of non-duplicate tracks per user, or tracks that only differ in time. It is a well known fact users have repetitive travel patterns. Most people, for example, take the same path between home and work. This leads to a large number of duplicate tracks. By keeping this smaller list of non-duplicate tracks, StarTrack can often accelerate operations by not having to work on the entire larger collection. </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dirty="0" smtClean="0"/>
              <a:t>A second major</a:t>
            </a:r>
            <a:r>
              <a:rPr lang="en-US" baseline="0" dirty="0" smtClean="0"/>
              <a:t> challenge we faced involved designing a flexible programming interface.</a:t>
            </a:r>
          </a:p>
          <a:p>
            <a:pPr lvl="0"/>
            <a:endParaRPr lang="en-US" dirty="0" smtClean="0"/>
          </a:p>
          <a:p>
            <a:pPr defTabSz="966612">
              <a:defRPr/>
            </a:pPr>
            <a:r>
              <a:rPr lang="en-US" baseline="0" dirty="0" smtClean="0"/>
              <a:t>As we identified and studied the need of track-based applications, we realized that they typically operate in three steps: they first narrow down a set of tracks based on some simple criteria; Next they manipulate these sets, for example sorting them based on length or frequency, and narrowing them further by applying some similarity criteria. And In the end, they end up fetching only a small number of these tracks.</a:t>
            </a:r>
          </a:p>
          <a:p>
            <a:pPr lvl="0"/>
            <a:endParaRPr lang="en-US" dirty="0" smtClean="0"/>
          </a:p>
          <a:p>
            <a:pPr lvl="0"/>
            <a:r>
              <a:rPr lang="en-US" dirty="0" smtClean="0"/>
              <a:t>So we introduced the concept of a </a:t>
            </a:r>
            <a:r>
              <a:rPr lang="en-US" baseline="0" dirty="0" smtClean="0"/>
              <a:t>track collection, which is an abstract grouping of tracks. TCs have two main advantages: </a:t>
            </a:r>
          </a:p>
          <a:p>
            <a:pPr lvl="0"/>
            <a:r>
              <a:rPr lang="en-US" baseline="0" dirty="0" smtClean="0"/>
              <a:t>First, </a:t>
            </a:r>
            <a:r>
              <a:rPr lang="en-US" baseline="0" smtClean="0"/>
              <a:t>it better matches </a:t>
            </a:r>
            <a:r>
              <a:rPr lang="en-US" baseline="0" dirty="0" smtClean="0"/>
              <a:t>the application needs – and this set of three steps. Applications can now create an aggregation of tracks, can manipulate and further narrow down this collection, and then only fetch the tracks that it’s actually interested in.</a:t>
            </a:r>
          </a:p>
          <a:p>
            <a:pPr lvl="0"/>
            <a:endParaRPr lang="en-US" baseline="0" dirty="0" smtClean="0"/>
          </a:p>
          <a:p>
            <a:pPr lvl="0"/>
            <a:r>
              <a:rPr lang="en-US" baseline="0" dirty="0" smtClean="0"/>
              <a:t>Another important benefit is that it leads to performance enhancements. Allowing the application to combine a number of operations before retrieving tracks prevents unnecessary message exchanges between the client and the server, and enables StarTrack to delay the evaluation of these operations until tracks are actually fetched. A third advantage is that they allow the server to treat the set of tracks that are repeatedly accessed together as a single entity for the purposes of caching. It also allows the server to construct specialized data structures that operate exclusively on these tracks. </a:t>
            </a:r>
          </a:p>
          <a:p>
            <a:pPr lvl="0"/>
            <a:endParaRPr lang="en-US" baseline="0" dirty="0" smtClean="0"/>
          </a:p>
          <a:p>
            <a:pPr lvl="0"/>
            <a:r>
              <a:rPr lang="en-US" baseline="0" dirty="0" smtClean="0"/>
              <a:t>Next, I’ll tell you more about the API and how it matches this set of three phases.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13</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client starts its interaction with StarTrack through</a:t>
            </a:r>
            <a:r>
              <a:rPr lang="en-US" baseline="0" dirty="0" smtClean="0"/>
              <a:t> a call to MakeCollection. MakeCollection takes as input a set of criteria, which can involve properties on users, time or geography, and creates a track collection that matches the given criteria. It also takes a second argument, which allows applications to specify if they want duplicates to be ommitted from the returned collection. </a:t>
            </a:r>
          </a:p>
          <a:p>
            <a:endParaRPr lang="en-US" dirty="0" smtClean="0"/>
          </a:p>
          <a:p>
            <a:r>
              <a:rPr lang="en-US" dirty="0" smtClean="0"/>
              <a:t>Once an application</a:t>
            </a:r>
            <a:r>
              <a:rPr lang="en-US" baseline="0" dirty="0" smtClean="0"/>
              <a:t> has created a track collection, it can pass the track collection as argument to a set of StarTrack operations that further manipulate them – here are common examples. Each of these operations, in turn, returns a new track collection.</a:t>
            </a:r>
          </a:p>
          <a:p>
            <a:r>
              <a:rPr lang="en-US" baseline="0" dirty="0" smtClean="0"/>
              <a:t>As an example, consider the GetSimilarTracks operation. It takes a collection, a reference track, and a threshold, and returns all tracks in the collection that are at least as similar to the reference track as the given threshold.</a:t>
            </a:r>
          </a:p>
          <a:p>
            <a:endParaRPr lang="en-US" baseline="0" dirty="0" smtClean="0"/>
          </a:p>
          <a:p>
            <a:r>
              <a:rPr lang="en-US" baseline="0" dirty="0" smtClean="0"/>
              <a:t>And finally, we have an operation to fetch tracks from a given track collection.</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 of how this API is used, let’s consider how a ride</a:t>
            </a:r>
            <a:r>
              <a:rPr lang="en-US" baseline="0" dirty="0" smtClean="0"/>
              <a:t> sharing application could be implemented. The application tries to find the best share partners for a given user. There are three main parts in this application.</a:t>
            </a:r>
          </a:p>
          <a:p>
            <a:endParaRPr lang="en-US" baseline="0" dirty="0" smtClean="0"/>
          </a:p>
          <a:p>
            <a:r>
              <a:rPr lang="en-US" baseline="0" dirty="0" smtClean="0"/>
              <a:t>First, the application tries to fetch the user’s typical commute track in the morning. To do that, it first calls MakeCollection, giving the user’s name and times as criteria, and requesting duplicates to be ommitted. Then it sorts the resulting track collection based on the frequency of each of the tracks. Finally, it fetches the first track in the collection. The returned track should be typical of the person’s morning commute.  </a:t>
            </a:r>
          </a:p>
          <a:p>
            <a:endParaRPr lang="en-US" baseline="0" dirty="0" smtClean="0"/>
          </a:p>
          <a:p>
            <a:r>
              <a:rPr lang="en-US" baseline="0" dirty="0" smtClean="0"/>
              <a:t>The application then creates a second TrackCollection to fetch all tracks for employees of the company where the user works, again between 8 and 10, and again omitting duplicates. This track collection, together with the user’s morning commute track are then passed to a call to GetSimilarTracks, which will return a new track collection containing only tracks similar to the user’s morning commute. Again it finishes with a call to </a:t>
            </a:r>
            <a:r>
              <a:rPr lang="en-US" baseline="0" dirty="0" err="1" smtClean="0"/>
              <a:t>GetTracks</a:t>
            </a:r>
            <a:r>
              <a:rPr lang="en-US" baseline="0" dirty="0" smtClean="0"/>
              <a:t>, to fetch the first 20 tracks, which should be the most similar tracks. </a:t>
            </a:r>
          </a:p>
          <a:p>
            <a:endParaRPr lang="en-US" baseline="0" dirty="0" smtClean="0"/>
          </a:p>
          <a:p>
            <a:r>
              <a:rPr lang="en-US" baseline="0" dirty="0" smtClean="0"/>
              <a:t>There is a final step, that I’ve ommitted in the interest of time – the application needs to iterate over the 20 matches, and each of them is in fact a regular commute track for another person for its owner.</a:t>
            </a:r>
          </a:p>
          <a:p>
            <a:endParaRPr lang="en-US" baseline="0" dirty="0" smtClean="0"/>
          </a:p>
          <a:p>
            <a:r>
              <a:rPr lang="en-US" baseline="0" dirty="0" smtClean="0"/>
              <a:t>Let’s focus for a bit on this second part of the application. Evaluation of the MakeCollection and GetSimilarTracks is delayed until </a:t>
            </a:r>
            <a:r>
              <a:rPr lang="en-US" baseline="0" dirty="0" err="1" smtClean="0"/>
              <a:t>GetTracks</a:t>
            </a:r>
            <a:r>
              <a:rPr lang="en-US" baseline="0" dirty="0" smtClean="0"/>
              <a:t> is called. All calls up until </a:t>
            </a:r>
            <a:r>
              <a:rPr lang="en-US" baseline="0" dirty="0" err="1" smtClean="0"/>
              <a:t>GetTracks</a:t>
            </a:r>
            <a:r>
              <a:rPr lang="en-US" baseline="0" dirty="0" smtClean="0"/>
              <a:t> can occur at the client side. When </a:t>
            </a:r>
            <a:r>
              <a:rPr lang="en-US" baseline="0" dirty="0" err="1" smtClean="0"/>
              <a:t>GetTracks</a:t>
            </a:r>
            <a:r>
              <a:rPr lang="en-US" baseline="0" dirty="0" smtClean="0"/>
              <a:t> is called, it will trigger the evaluation of the chain of operations, starting with the </a:t>
            </a:r>
            <a:r>
              <a:rPr lang="en-US" baseline="0" dirty="0" err="1" smtClean="0"/>
              <a:t>MakeCollection</a:t>
            </a:r>
            <a:r>
              <a:rPr lang="en-US" baseline="0" dirty="0" smtClean="0"/>
              <a:t> operation.  </a:t>
            </a:r>
            <a:r>
              <a:rPr lang="en-US" baseline="0" dirty="0" err="1" smtClean="0"/>
              <a:t>MakeCollection</a:t>
            </a:r>
            <a:r>
              <a:rPr lang="en-US" baseline="0" dirty="0" smtClean="0"/>
              <a:t> gets mapped to a query to the database. Once the tracks are in memory, GetSimilarTracks is executed. In order to accelerate calls to GetSimilarTracks, StarTrack builds a specialized in-memory data-structure called a Track Tree on all tracks in the </a:t>
            </a:r>
            <a:r>
              <a:rPr lang="en-US" baseline="0" dirty="0" err="1" smtClean="0"/>
              <a:t>msTC</a:t>
            </a:r>
            <a:r>
              <a:rPr lang="en-US" baseline="0" dirty="0" smtClean="0"/>
              <a:t> collection, that are now in memory. </a:t>
            </a:r>
          </a:p>
          <a:p>
            <a:endParaRPr lang="en-US" baseline="0" dirty="0" smtClean="0"/>
          </a:p>
          <a:p>
            <a:r>
              <a:rPr lang="en-US" baseline="0" dirty="0" smtClean="0"/>
              <a:t>This data structure can be cached in memory and reused in further calls from the same application, when searching for ride-sharing partners for other users. </a:t>
            </a:r>
          </a:p>
          <a:p>
            <a:endParaRPr lang="en-US" baseline="0" dirty="0" smtClean="0"/>
          </a:p>
          <a:p>
            <a:r>
              <a:rPr lang="en-US" baseline="0" dirty="0" smtClean="0"/>
              <a:t>The key message here is that the new API  and the introduction of track collections makes it easier for applications to interact with StarTrack, in order to narrow down the set of tracks that it is really interested in.</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third challenge we faced involved efficiently evaluating operations in our API.</a:t>
            </a:r>
            <a:endParaRPr lang="en-US" dirty="0" smtClean="0"/>
          </a:p>
          <a:p>
            <a:endParaRPr lang="en-US" dirty="0" smtClean="0"/>
          </a:p>
          <a:p>
            <a:r>
              <a:rPr lang="en-US" dirty="0" smtClean="0"/>
              <a:t/>
            </a:r>
            <a:br>
              <a:rPr lang="en-US" dirty="0" smtClean="0"/>
            </a:br>
            <a:r>
              <a:rPr lang="en-US" dirty="0" smtClean="0"/>
              <a:t>To evaluate more complex operations, we build &amp; cache specialized data structures at the ST servers, making</a:t>
            </a:r>
            <a:r>
              <a:rPr lang="en-US" baseline="0" dirty="0" smtClean="0"/>
              <a:t> decisions about which structure to use on the fly</a:t>
            </a:r>
            <a:r>
              <a:rPr lang="en-US" dirty="0" smtClean="0"/>
              <a:t>. For example, we build quad-trees for accelerating geographic range queries, and we</a:t>
            </a:r>
            <a:r>
              <a:rPr lang="en-US" baseline="0" dirty="0" smtClean="0"/>
              <a:t> build a novel ds called track tree to accelerate queries involving track similarity. I’ll next describe the track-tree structure in more detail, since fetching similar tracks is one of the most important operations in StarTrack.</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defTabSz="966612">
                  <a:defRPr/>
                </a:pPr>
                <a:r>
                  <a:rPr lang="en-US" baseline="0" dirty="0" smtClean="0"/>
                  <a:t>For the purposes of this explanation, consider the following, very small, track collection with only 4 tracks.  Tracks A and B are identical.  Tracks C and D share some road segments with other tracks but are not the same.  </a:t>
                </a:r>
              </a:p>
              <a:p>
                <a:endParaRPr lang="en-US" baseline="0" dirty="0" smtClean="0"/>
              </a:p>
              <a:p>
                <a:r>
                  <a:rPr lang="en-US" baseline="0" dirty="0" smtClean="0"/>
                  <a:t>We compute the similarity between two tracks as follows.  It is the length of the segments in common between the two tracks divided by the sum of the lengths of all segments included in either track.  This results in a similarity metric between zero and one.  For tracks A and B, the similarity is 1.0 as expected.  For tracks A and C, the similarity is the length of segments 1 through 4, which they share, divided by this common length plus segment 5 which is unique to track A and segments 6 and 7 which are unique to track C.  Computing this similarity efficiently is the real challenge.</a:t>
                </a:r>
              </a:p>
              <a:p>
                <a:endParaRPr lang="en-US" baseline="0" dirty="0" smtClean="0"/>
              </a:p>
              <a:p>
                <a:pPr defTabSz="966612">
                  <a:defRPr/>
                </a:pPr>
                <a:r>
                  <a:rPr lang="en-US" dirty="0" smtClean="0"/>
                  <a:t>In order to efficiently</a:t>
                </a:r>
                <a:r>
                  <a:rPr lang="en-US" baseline="0" dirty="0" smtClean="0"/>
                  <a:t> satisfy calls to GetSimilarTracks,  we prebuild a data structure called track tree over the entire track collection. </a:t>
                </a:r>
                <a:r>
                  <a:rPr lang="en-US" baseline="0" dirty="0" err="1" smtClean="0"/>
                  <a:t>Tipically</a:t>
                </a:r>
                <a:r>
                  <a:rPr lang="en-US" baseline="0" dirty="0" smtClean="0"/>
                  <a:t>, when two tracks overlap, they usually do so on one or very few contiguous segments. </a:t>
                </a:r>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haven’t yet precisely defined similarity in the context of tracks, so I’ll take a brief moment to do so. </a:t>
                </a:r>
                <a:r>
                  <a:rPr lang="en-US" baseline="0" dirty="0" smtClean="0"/>
                  <a:t>Consider</a:t>
                </a:r>
                <a:r>
                  <a:rPr lang="en-US" i="0" strike="sngStrike" baseline="0" smtClean="0">
                    <a:latin typeface="Cambria Math"/>
                  </a:rPr>
                  <a:t>"Type equation here."</a:t>
                </a:r>
                <a:r>
                  <a:rPr lang="en-US" baseline="0" dirty="0" smtClean="0"/>
                  <a:t> </a:t>
                </a:r>
                <a:r>
                  <a:rPr lang="en-US" baseline="0" dirty="0" smtClean="0"/>
                  <a:t>the following tiny track collection, with only 4 tracks, A, B, C, and D.  Tracks A and B are identical.  Tracks C and D share some road segments with other tracks but are not the same.  </a:t>
                </a:r>
              </a:p>
              <a:p>
                <a:endParaRPr lang="en-US" baseline="0" dirty="0" smtClean="0"/>
              </a:p>
              <a:p>
                <a:r>
                  <a:rPr lang="en-US" baseline="0" dirty="0" smtClean="0"/>
                  <a:t>We compute the similarity between two tracks as follows.  It is the length of the segments in common between the two tracks divided by the sum of the lengths of all segments included in either track.  This results in a similarity metric between zero and one.  For tracks A and B, the similarity is 1.0 as expected.  For tracks A and C, the similarity is the length of segments 1 through 4, which they share, divided by this common length plus segment 5 which is unique to track A and segments 6 and 7 which are unique to track C.  Computing this similarity efficiently is the real challenge.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efficiently</a:t>
                </a:r>
                <a:r>
                  <a:rPr lang="en-US" baseline="0" dirty="0" smtClean="0"/>
                  <a:t> satisfy calls to GetSimilarTracks,  we prebuild a data structure called track tree over the entire track collection. </a:t>
                </a:r>
                <a:r>
                  <a:rPr lang="en-US" baseline="0" dirty="0" err="1" smtClean="0"/>
                  <a:t>Tipically</a:t>
                </a:r>
                <a:r>
                  <a:rPr lang="en-US" baseline="0" dirty="0" smtClean="0"/>
                  <a:t>, when two tracks overlap, they usually do so on one or very few contiguous segments. </a:t>
                </a:r>
                <a:endParaRPr lang="en-US" dirty="0"/>
              </a:p>
            </p:txBody>
          </p:sp>
        </mc:Fallback>
      </mc:AlternateContent>
      <p:sp>
        <p:nvSpPr>
          <p:cNvPr id="4" name="Slide Number Placeholder 3"/>
          <p:cNvSpPr>
            <a:spLocks noGrp="1"/>
          </p:cNvSpPr>
          <p:nvPr>
            <p:ph type="sldNum" sz="quarter" idx="10"/>
          </p:nvPr>
        </p:nvSpPr>
        <p:spPr/>
        <p:txBody>
          <a:bodyPr/>
          <a:lstStyle/>
          <a:p>
            <a:fld id="{2D220B59-C79C-449A-AACB-43183F99C27A}" type="slidenum">
              <a:rPr lang="en-US" smtClean="0"/>
              <a:pPr/>
              <a:t>58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track tree is a hierarchical, binary data structure. </a:t>
            </a:r>
          </a:p>
          <a:p>
            <a:r>
              <a:rPr lang="en-US" baseline="0" dirty="0" smtClean="0"/>
              <a:t>In this data structure, each node represents a segment in the road network. The leaves of the tree are individual segments for any track in the collection and internal nodes of the tree represent contiguous sequences of such segments. Associated with each node is the set of tracks that share that segment or segments.</a:t>
            </a:r>
          </a:p>
          <a:p>
            <a:endParaRPr lang="en-US" baseline="0" dirty="0" smtClean="0"/>
          </a:p>
          <a:p>
            <a:r>
              <a:rPr lang="en-US" baseline="0" dirty="0" smtClean="0"/>
              <a:t>The tree is constructed to maximize the number of tracks that share internal nodes.  After all segments in a track collection are stored as leaf nodes, pairs of nodes that refer to geographically adjacent segments are considered for merging to form interior nodes. If there is a choice of nodes to merge, the pair that has the highest number of tracks in common is picked. This will lead to more commonly traveled segments being mapped to interior nodes in the tree. So in this example, we start by computing the number of tracks that go through each pair of contiguous segments. </a:t>
            </a:r>
          </a:p>
          <a:p>
            <a:endParaRPr lang="en-US" baseline="0" dirty="0" smtClean="0"/>
          </a:p>
          <a:p>
            <a:r>
              <a:rPr lang="en-US" baseline="0" dirty="0" smtClean="0"/>
              <a:t>Once a track tree has been constructed, it is used by StarTrack to accelerate different operations, like GetSimilarTracks, that fetches tracks similar to a reference track, and </a:t>
            </a:r>
            <a:r>
              <a:rPr lang="en-US" baseline="0" dirty="0" err="1" smtClean="0"/>
              <a:t>getCommonSegments</a:t>
            </a:r>
            <a:r>
              <a:rPr lang="en-US" baseline="0" dirty="0" smtClean="0"/>
              <a:t>, which identifies sequences of segments most commonly traveled within a collection. </a:t>
            </a:r>
          </a:p>
          <a:p>
            <a:endParaRPr lang="en-US" baseline="0" dirty="0" smtClean="0"/>
          </a:p>
          <a:p>
            <a:r>
              <a:rPr lang="en-US" baseline="0" dirty="0" smtClean="0"/>
              <a:t>As I mentioned earlier, Track Tree is one example of a data structure used by StarTrack. We also use Quad-Trees to accelerate operations involving geographic range queries, and may use </a:t>
            </a:r>
            <a:r>
              <a:rPr lang="en-US" baseline="0" dirty="0" err="1" smtClean="0"/>
              <a:t>aditional</a:t>
            </a:r>
            <a:r>
              <a:rPr lang="en-US" baseline="0" dirty="0" smtClean="0"/>
              <a:t> data structures as new operations are added to the API. </a:t>
            </a:r>
          </a:p>
        </p:txBody>
      </p:sp>
      <p:sp>
        <p:nvSpPr>
          <p:cNvPr id="4" name="Slide Number Placeholder 3"/>
          <p:cNvSpPr>
            <a:spLocks noGrp="1"/>
          </p:cNvSpPr>
          <p:nvPr>
            <p:ph type="sldNum" sz="quarter" idx="10"/>
          </p:nvPr>
        </p:nvSpPr>
        <p:spPr/>
        <p:txBody>
          <a:bodyPr/>
          <a:lstStyle/>
          <a:p>
            <a:fld id="{2D220B59-C79C-449A-AACB-43183F99C27A}" type="slidenum">
              <a:rPr lang="en-US" smtClean="0"/>
              <a:pPr/>
              <a:t>59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evaluated</a:t>
            </a:r>
            <a:r>
              <a:rPr lang="en-US" baseline="0" dirty="0" smtClean="0"/>
              <a:t> the performance of StarTrack and many of its different components, but given the time restrictions, I’ll only present two sets of experiment results. First I’ll show how track trees perform compared against a few alternative approaches.</a:t>
            </a:r>
          </a:p>
          <a:p>
            <a:endParaRPr lang="en-US" baseline="0" dirty="0" smtClean="0"/>
          </a:p>
          <a:p>
            <a:r>
              <a:rPr lang="en-US" baseline="0" dirty="0" smtClean="0"/>
              <a:t>I’ll also present some results from macro experiments involving requests from two sample applications that we’ve built and I’ve earlier mentioned – ride-sharing and personalized driving directions.</a:t>
            </a:r>
          </a:p>
          <a:p>
            <a:endParaRPr lang="en-US" baseline="0" dirty="0" smtClean="0"/>
          </a:p>
          <a:p>
            <a:pPr defTabSz="966612">
              <a:defRPr/>
            </a:pPr>
            <a:r>
              <a:rPr lang="en-US" baseline="0" dirty="0" smtClean="0"/>
              <a:t>The set of tracks we used were synthetically generated based on salient features observed in a real dataset of tracks. </a:t>
            </a:r>
          </a:p>
          <a:p>
            <a:r>
              <a:rPr lang="en-US" baseline="0" dirty="0" smtClean="0"/>
              <a:t>We used similar configurations for both </a:t>
            </a:r>
            <a:r>
              <a:rPr lang="en-US" baseline="0" dirty="0" err="1" smtClean="0"/>
              <a:t>startrack</a:t>
            </a:r>
            <a:r>
              <a:rPr lang="en-US" baseline="0" dirty="0" smtClean="0"/>
              <a:t> and database servers.</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60</a:t>
            </a:fld>
            <a:endParaRPr lang="en-US"/>
          </a:p>
        </p:txBody>
      </p:sp>
    </p:spTree>
    <p:extLst>
      <p:ext uri="{BB962C8B-B14F-4D97-AF65-F5344CB8AC3E}">
        <p14:creationId xmlns:p14="http://schemas.microsoft.com/office/powerpoint/2010/main" val="361024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evaluated</a:t>
            </a:r>
            <a:r>
              <a:rPr lang="en-US" baseline="0" dirty="0" smtClean="0"/>
              <a:t> the track tree approach against three alternative approaches for fetching similar tracks, given a reference track. </a:t>
            </a:r>
          </a:p>
          <a:p>
            <a:endParaRPr lang="en-US" baseline="0" dirty="0" smtClean="0"/>
          </a:p>
          <a:p>
            <a:r>
              <a:rPr lang="en-US" baseline="0" dirty="0" smtClean="0"/>
              <a:t>In all these approaches, we assume that a track collection has already been created and either stored as a materialized view in the database, or brought into memory. </a:t>
            </a:r>
          </a:p>
          <a:p>
            <a:endParaRPr lang="en-US" baseline="0" dirty="0" smtClean="0"/>
          </a:p>
          <a:p>
            <a:r>
              <a:rPr lang="en-US" baseline="0" dirty="0" smtClean="0"/>
              <a:t>In the Database filtering approach, we use the spatial features of the database to fetch all tracks that intersect our reference track, followed by a sequential scan through all tracks to compute the similarity against our reference track.</a:t>
            </a:r>
          </a:p>
          <a:p>
            <a:endParaRPr lang="en-US" baseline="0" dirty="0" smtClean="0"/>
          </a:p>
          <a:p>
            <a:r>
              <a:rPr lang="en-US" baseline="0" dirty="0" smtClean="0"/>
              <a:t>In the In-Memory Filtering approach, we pre-build a dictionary to lookup tracks that go through a given point. Given the reference track, we quickly identify tracks that touch any of the points, and then sequential scan the filtering candidates. </a:t>
            </a:r>
          </a:p>
          <a:p>
            <a:endParaRPr lang="en-US" baseline="0" dirty="0" smtClean="0"/>
          </a:p>
          <a:p>
            <a:pPr defTabSz="966612">
              <a:defRPr/>
            </a:pPr>
            <a:r>
              <a:rPr lang="en-US" baseline="0" dirty="0" smtClean="0"/>
              <a:t>In the In-Memory Brute Force, we sequentially compare the reference track against all the tracks. </a:t>
            </a:r>
          </a:p>
          <a:p>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61</a:t>
            </a:fld>
            <a:endParaRPr lang="en-US"/>
          </a:p>
        </p:txBody>
      </p:sp>
    </p:spTree>
    <p:extLst>
      <p:ext uri="{BB962C8B-B14F-4D97-AF65-F5344CB8AC3E}">
        <p14:creationId xmlns:p14="http://schemas.microsoft.com/office/powerpoint/2010/main" val="377996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In this graph we show how query time varies as we increase the size of the track collection up to 100 thousand tracks. Notice that the query time axe is in logarithmic scale. </a:t>
            </a:r>
          </a:p>
          <a:p>
            <a:endParaRPr lang="en-US" baseline="0" dirty="0" smtClean="0"/>
          </a:p>
          <a:p>
            <a:r>
              <a:rPr lang="en-US" dirty="0" smtClean="0"/>
              <a:t>As you can see there’s a significant difference</a:t>
            </a:r>
            <a:r>
              <a:rPr lang="en-US" baseline="0" dirty="0" smtClean="0"/>
              <a:t> in times among the different approaches, and StarTrack performs at least two orders of magnitude better than all the alternatives.</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62</a:t>
            </a:fld>
            <a:endParaRPr lang="en-US"/>
          </a:p>
        </p:txBody>
      </p:sp>
    </p:spTree>
    <p:extLst>
      <p:ext uri="{BB962C8B-B14F-4D97-AF65-F5344CB8AC3E}">
        <p14:creationId xmlns:p14="http://schemas.microsoft.com/office/powerpoint/2010/main" val="377996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costs associated</a:t>
            </a:r>
            <a:r>
              <a:rPr lang="en-US" baseline="0" dirty="0" smtClean="0"/>
              <a:t> with building in-memory data structures. It takes time and memory to build and maintain them. In this graph, you can see the Memory consumption and computational costs for building a track tree as we increase the number of tracks. The cost is linear on the number of tracks, but as you can see, it takes in the order of 120 seconds to build a track tree for 100 thousand tracks. </a:t>
            </a:r>
          </a:p>
          <a:p>
            <a:endParaRPr lang="en-US" baseline="0" dirty="0" smtClean="0"/>
          </a:p>
          <a:p>
            <a:r>
              <a:rPr lang="en-US" baseline="0" dirty="0" smtClean="0"/>
              <a:t>So there is a clear tradeoff for using a track tree (and the same holds for other complex data structures) – it takes time to construct it, but once constructed, it leads to significantly optimized queries. These costs are justified when there are repetitive calls against a track collection. For example, in the case of the ride-sharing application, it makes sense to build a track tree for a community or geographic region, and keep it around to satisfy queries coming from different users.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63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tested</a:t>
            </a:r>
            <a:r>
              <a:rPr lang="en-US" baseline="0" dirty="0" smtClean="0"/>
              <a:t> the performance and scalability of the StarTrack system when hitting it with requests from 2 sample applications: ride sharing – for which we saw the </a:t>
            </a:r>
            <a:r>
              <a:rPr lang="en-US" baseline="0" dirty="0" err="1" smtClean="0"/>
              <a:t>pseudocode</a:t>
            </a:r>
            <a:r>
              <a:rPr lang="en-US" baseline="0" dirty="0" smtClean="0"/>
              <a:t> earlier in this talk, and personalized driving directions, which involves mining tracks belonging to a given user in order to find the most familiar segments for that user.</a:t>
            </a:r>
          </a:p>
          <a:p>
            <a:endParaRPr lang="en-US" baseline="0" dirty="0" smtClean="0"/>
          </a:p>
          <a:p>
            <a:r>
              <a:rPr lang="en-US" baseline="0" dirty="0" smtClean="0"/>
              <a:t>We evaluated the maximum request rates and latencies when handling requests from each of these apps. </a:t>
            </a:r>
          </a:p>
          <a:p>
            <a:r>
              <a:rPr lang="en-US" baseline="0" dirty="0" smtClean="0"/>
              <a:t>In the case of ride-sharing, we pre-built a track tree in the server containing around 50K unique tracks. In the ride-sharing application, which involves a few operations, a single server was able to satisfy  requests of 30 instances of ride-sharing per second, with an approximate latency of around 150 </a:t>
            </a:r>
            <a:r>
              <a:rPr lang="en-US" baseline="0" dirty="0" err="1" smtClean="0"/>
              <a:t>ms.</a:t>
            </a:r>
            <a:r>
              <a:rPr lang="en-US" baseline="0" dirty="0" smtClean="0"/>
              <a:t> </a:t>
            </a:r>
          </a:p>
          <a:p>
            <a:endParaRPr lang="en-US" baseline="0" dirty="0" smtClean="0"/>
          </a:p>
          <a:p>
            <a:r>
              <a:rPr lang="en-US" baseline="0" dirty="0" smtClean="0"/>
              <a:t>In the case of the Personalized Driving Directions application, we evaluated the maximum load when track collections for each user were uncached and when they were pre-cached in memory. In the case where they were cached, a track tree was also pre-built in memory – This application issues calls to GetCommonSegments operation, which is also accelerated by track trees.  </a:t>
            </a:r>
          </a:p>
          <a:p>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64</a:t>
            </a:fld>
            <a:endParaRPr lang="en-US"/>
          </a:p>
        </p:txBody>
      </p:sp>
    </p:spTree>
    <p:extLst>
      <p:ext uri="{BB962C8B-B14F-4D97-AF65-F5344CB8AC3E}">
        <p14:creationId xmlns:p14="http://schemas.microsoft.com/office/powerpoint/2010/main" val="90173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requesting the device token and passing it to the provider every time your application launches, you help to ensure that the provider has the current token for the device. If a user restores a backup to a device or computer other than the one that the backup was created for (for example, the user migrates data to a new device or computer), he or she must launch the application at least once for it to receive notifications again. If the user restores backup data to a new device or computer, or reinstalls the operating system, the device token changes. Moreover, never cache a device token and give that to your provider; always get the token from the system whenever you need it. If your application has previously registered, calling </a:t>
            </a:r>
            <a:r>
              <a:rPr lang="en-US" dirty="0" err="1" smtClean="0"/>
              <a:t>registerForRemoteNotificationTypes</a:t>
            </a:r>
            <a:r>
              <a:rPr lang="en-US" dirty="0" smtClean="0"/>
              <a:t>: results in the operating system passing the device token to the delegate immediately without incurring additional overhead.</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14</a:t>
            </a:fld>
            <a:endParaRPr lang="en-US"/>
          </a:p>
        </p:txBody>
      </p:sp>
    </p:spTree>
    <p:extLst>
      <p:ext uri="{BB962C8B-B14F-4D97-AF65-F5344CB8AC3E}">
        <p14:creationId xmlns:p14="http://schemas.microsoft.com/office/powerpoint/2010/main" val="1077584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65</a:t>
            </a:fld>
            <a:endParaRPr lang="en-US"/>
          </a:p>
        </p:txBody>
      </p:sp>
    </p:spTree>
    <p:extLst>
      <p:ext uri="{BB962C8B-B14F-4D97-AF65-F5344CB8AC3E}">
        <p14:creationId xmlns:p14="http://schemas.microsoft.com/office/powerpoint/2010/main" val="16066564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takeaway from this</a:t>
            </a:r>
            <a:r>
              <a:rPr lang="en-US" baseline="0" dirty="0" smtClean="0"/>
              <a:t> talk is that </a:t>
            </a:r>
            <a:r>
              <a:rPr lang="en-US" dirty="0" smtClean="0"/>
              <a:t>StarTrack is a scalable ser</a:t>
            </a:r>
            <a:r>
              <a:rPr lang="en-US" baseline="0" dirty="0" smtClean="0"/>
              <a:t>vice designed to manage tracks and facilitate the construction of track-based applications. </a:t>
            </a:r>
          </a:p>
          <a:p>
            <a:r>
              <a:rPr lang="en-US" baseline="0" dirty="0" smtClean="0"/>
              <a:t>It provides a centralized infrastructure to collect location data and enables sharing of this data across applications. </a:t>
            </a:r>
          </a:p>
          <a:p>
            <a:endParaRPr lang="en-US" baseline="0" dirty="0" smtClean="0"/>
          </a:p>
          <a:p>
            <a:r>
              <a:rPr lang="en-US" baseline="0" dirty="0" smtClean="0"/>
              <a:t>S</a:t>
            </a:r>
            <a:r>
              <a:rPr lang="en-US" dirty="0" smtClean="0"/>
              <a:t>ome of the most</a:t>
            </a:r>
            <a:r>
              <a:rPr lang="en-US" baseline="0" dirty="0" smtClean="0"/>
              <a:t> interesting challenges we faced when building StarTrack involved dealing with raw tracks, coming up with the right API and efficiently implementing operations in the API. We employed a number of techniques to address these issues: we introduced track canonicalization, track collections, and specialized in-memory data structures, among other things. I’ve ommitted other aspects of the system – please look at the paper if you’re interested in learning more about the system.</a:t>
            </a:r>
          </a:p>
        </p:txBody>
      </p:sp>
      <p:sp>
        <p:nvSpPr>
          <p:cNvPr id="4" name="Slide Number Placeholder 3"/>
          <p:cNvSpPr>
            <a:spLocks noGrp="1"/>
          </p:cNvSpPr>
          <p:nvPr>
            <p:ph type="sldNum" sz="quarter" idx="10"/>
          </p:nvPr>
        </p:nvSpPr>
        <p:spPr/>
        <p:txBody>
          <a:bodyPr/>
          <a:lstStyle/>
          <a:p>
            <a:fld id="{2D220B59-C79C-449A-AACB-43183F99C27A}" type="slidenum">
              <a:rPr lang="en-US" smtClean="0"/>
              <a:pPr/>
              <a:t>66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role of a </a:t>
            </a:r>
            <a:r>
              <a:rPr lang="en-US" dirty="0" err="1" smtClean="0"/>
              <a:t>UIApplication</a:t>
            </a:r>
            <a:r>
              <a:rPr lang="en-US" dirty="0" smtClean="0"/>
              <a:t> object is to handle the initial routing of incoming user events. It also dispatches action messages forwarded to it by control objects (</a:t>
            </a:r>
            <a:r>
              <a:rPr lang="en-US" dirty="0" err="1" smtClean="0"/>
              <a:t>UIControl</a:t>
            </a:r>
            <a:r>
              <a:rPr lang="en-US" dirty="0" smtClean="0"/>
              <a:t>) to the appropriate target objects. In addition, the </a:t>
            </a:r>
            <a:r>
              <a:rPr lang="en-US" dirty="0" err="1" smtClean="0"/>
              <a:t>UIApplication</a:t>
            </a:r>
            <a:r>
              <a:rPr lang="en-US" dirty="0" smtClean="0"/>
              <a:t> object maintains a list of all the windows (</a:t>
            </a:r>
            <a:r>
              <a:rPr lang="en-US" dirty="0" err="1" smtClean="0"/>
              <a:t>UIWindow</a:t>
            </a:r>
            <a:r>
              <a:rPr lang="en-US" dirty="0" smtClean="0"/>
              <a:t> objects) currently open in the application, so through those it can retrieve any of the application’s </a:t>
            </a:r>
            <a:r>
              <a:rPr lang="en-US" dirty="0" err="1" smtClean="0"/>
              <a:t>UIView</a:t>
            </a:r>
            <a:r>
              <a:rPr lang="en-US" dirty="0" smtClean="0"/>
              <a:t> objects. The application object is typically assigned a delegate, an object that the application informs of significant runtime events—for example, application launch, low-memory warnings, and application termination—giving it an opportunity to respond appropriately.</a:t>
            </a:r>
          </a:p>
          <a:p>
            <a:endParaRPr lang="en-US" dirty="0" smtClean="0"/>
          </a:p>
          <a:p>
            <a:r>
              <a:rPr lang="en-US" dirty="0" smtClean="0"/>
              <a:t>Applications can cooperatively handle a resource such as an email or an image file through the </a:t>
            </a:r>
            <a:r>
              <a:rPr lang="en-US" dirty="0" err="1" smtClean="0"/>
              <a:t>openURL</a:t>
            </a:r>
            <a:r>
              <a:rPr lang="en-US" dirty="0" smtClean="0"/>
              <a:t>: method. For example, an application opening an email URL with this method may cause the mail client to launch and display the message.</a:t>
            </a:r>
          </a:p>
          <a:p>
            <a:endParaRPr lang="en-US" dirty="0" smtClean="0"/>
          </a:p>
          <a:p>
            <a:r>
              <a:rPr lang="en-US" dirty="0" smtClean="0"/>
              <a:t>The programmatic interfaces of </a:t>
            </a:r>
            <a:r>
              <a:rPr lang="en-US" dirty="0" err="1" smtClean="0"/>
              <a:t>UIApplication</a:t>
            </a:r>
            <a:r>
              <a:rPr lang="en-US" dirty="0" smtClean="0"/>
              <a:t> and </a:t>
            </a:r>
            <a:r>
              <a:rPr lang="en-US" dirty="0" err="1" smtClean="0"/>
              <a:t>UIApplicationDelegate</a:t>
            </a:r>
            <a:r>
              <a:rPr lang="en-US" dirty="0" smtClean="0"/>
              <a:t> also allow you to manage behavior that is specific to the device. You can control application response to changes in interface orientation, temporarily suspend incoming touch events, and turn proximity sensing (of the user’s face) off and on again.</a:t>
            </a:r>
          </a:p>
          <a:p>
            <a:endParaRPr lang="en-US" smtClean="0"/>
          </a:p>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16</a:t>
            </a:fld>
            <a:endParaRPr lang="en-US"/>
          </a:p>
        </p:txBody>
      </p:sp>
    </p:spTree>
    <p:extLst>
      <p:ext uri="{BB962C8B-B14F-4D97-AF65-F5344CB8AC3E}">
        <p14:creationId xmlns:p14="http://schemas.microsoft.com/office/powerpoint/2010/main" val="97062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20</a:t>
            </a:fld>
            <a:endParaRPr lang="en-US"/>
          </a:p>
        </p:txBody>
      </p:sp>
    </p:spTree>
    <p:extLst>
      <p:ext uri="{BB962C8B-B14F-4D97-AF65-F5344CB8AC3E}">
        <p14:creationId xmlns:p14="http://schemas.microsoft.com/office/powerpoint/2010/main" val="272903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sz="1300"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10/9/12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6998-11)</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10/9/12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6998-11)</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10/9/12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10/9/12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1Fall201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apple.com/ios/manage/provisioningprofiles/howto.ac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de.google.com/apis/console/%23project:908058729336" TargetMode="Externa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2.jpeg"/><Relationship Id="rId5" Type="http://schemas.openxmlformats.org/officeDocument/2006/relationships/image" Target="../media/image8.em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8.emf"/><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8.em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8.emf"/><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8.emf"/><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chart" Target="../charts/chart1.xml"/><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20.png"/><Relationship Id="rId5" Type="http://schemas.openxmlformats.org/officeDocument/2006/relationships/image" Target="../media/image21.wmf"/><Relationship Id="rId6" Type="http://schemas.openxmlformats.org/officeDocument/2006/relationships/image" Target="../media/image22.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0.png"/><Relationship Id="rId5" Type="http://schemas.openxmlformats.org/officeDocument/2006/relationships/image" Target="../media/image21.wmf"/><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150.png"/><Relationship Id="rId9" Type="http://schemas.openxmlformats.org/officeDocument/2006/relationships/image" Target="../media/image24.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www.google.com/imgres?imgurl=http://www.iconarchive.com/icons/icons-land/vista-hardware-devices/256/Computer-icon.png&amp;imgrefurl=http://www.iconarchive.com/category/business/vista-hardware-devices-icons-by-icons-land.html&amp;usg=__Ni7PshA-i9QGgAwmDI_3y4j0VPU=&amp;h=256&amp;w=256&amp;sz=48&amp;hl=en&amp;start=6&amp;zoom=1&amp;um=1&amp;itbs=1&amp;tbnid=iU9O3OB53R_79M:&amp;tbnh=111&amp;tbnw=111&amp;prev=/images?q=computer+icon&amp;um=1&amp;hl=en&amp;sa=N&amp;rls=com.microsoft:en-us:IE-SearchBox&amp;tbs=isch:1" TargetMode="External"/><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29.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3.xml"/><Relationship Id="rId5" Type="http://schemas.openxmlformats.org/officeDocument/2006/relationships/oleObject" Target="../embeddings/oleObject1.bin"/><Relationship Id="rId6" Type="http://schemas.openxmlformats.org/officeDocument/2006/relationships/image" Target="../media/image30.wmf"/><Relationship Id="rId7" Type="http://schemas.openxmlformats.org/officeDocument/2006/relationships/image" Target="../media/image200.png"/><Relationship Id="rId8" Type="http://schemas.openxmlformats.org/officeDocument/2006/relationships/image" Target="../media/image210.png"/><Relationship Id="rId1" Type="http://schemas.openxmlformats.org/officeDocument/2006/relationships/vmlDrawing" Target="../drawings/vmlDrawing1.vml"/><Relationship Id="rId2" Type="http://schemas.openxmlformats.org/officeDocument/2006/relationships/tags" Target="../tags/tag21.xml"/></Relationships>
</file>

<file path=ppt/slides/_rels/slide5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chart" Target="../charts/char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chart" Target="../charts/chart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tags" Target="../tags/tag23.xml"/><Relationship Id="rId2"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fontScale="90000"/>
          </a:bodyPr>
          <a:lstStyle/>
          <a:p>
            <a:pPr algn="l"/>
            <a:r>
              <a:rPr lang="en-US" dirty="0" smtClean="0"/>
              <a:t>Cellular Networks and Mobile Computing</a:t>
            </a:r>
            <a:br>
              <a:rPr lang="en-US" dirty="0" smtClean="0"/>
            </a:br>
            <a:r>
              <a:rPr lang="en-US" dirty="0" smtClean="0"/>
              <a:t>COMS 6998-11, Fall 2012</a:t>
            </a:r>
            <a:endParaRPr lang="en-US" dirty="0"/>
          </a:p>
        </p:txBody>
      </p:sp>
      <p:sp>
        <p:nvSpPr>
          <p:cNvPr id="3" name="Subtitle 2"/>
          <p:cNvSpPr>
            <a:spLocks noGrp="1"/>
          </p:cNvSpPr>
          <p:nvPr>
            <p:ph type="subTitle" idx="1"/>
          </p:nvPr>
        </p:nvSpPr>
        <p:spPr>
          <a:xfrm>
            <a:off x="609600" y="36576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~lierranli/coms6998-11Fall2012/</a:t>
            </a:r>
            <a:endParaRPr lang="en-US" sz="3400" dirty="0" smtClean="0">
              <a:solidFill>
                <a:srgbClr val="9F8540"/>
              </a:solidFill>
            </a:endParaRPr>
          </a:p>
          <a:p>
            <a:pPr lvl="0" algn="r"/>
            <a:r>
              <a:rPr lang="en-US" sz="3400" dirty="0" smtClean="0">
                <a:solidFill>
                  <a:schemeClr val="tx1"/>
                </a:solidFill>
              </a:rPr>
              <a:t>10/</a:t>
            </a:r>
            <a:r>
              <a:rPr lang="en-US" sz="3400" dirty="0">
                <a:solidFill>
                  <a:schemeClr val="tx1"/>
                </a:solidFill>
              </a:rPr>
              <a:t>9</a:t>
            </a:r>
            <a:r>
              <a:rPr lang="en-US" sz="3400" dirty="0" smtClean="0">
                <a:solidFill>
                  <a:schemeClr val="tx1"/>
                </a:solidFill>
              </a:rPr>
              <a:t>/2012: Mobile Cloud Platform Services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iCloud</a:t>
            </a:r>
            <a:r>
              <a:rPr lang="en-US" dirty="0" smtClean="0"/>
              <a:t>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a:t>Check </a:t>
            </a:r>
            <a:r>
              <a:rPr lang="en-US" dirty="0" smtClean="0"/>
              <a:t>availability:  </a:t>
            </a:r>
            <a:r>
              <a:rPr lang="en-US" dirty="0" err="1" smtClean="0">
                <a:solidFill>
                  <a:srgbClr val="AA0D91"/>
                </a:solidFill>
                <a:latin typeface="Menlo-Regular"/>
              </a:rPr>
              <a:t>URLForUbiquityContainerIdentifier</a:t>
            </a:r>
            <a:r>
              <a:rPr lang="en-US" dirty="0" smtClean="0">
                <a:solidFill>
                  <a:srgbClr val="AA0D91"/>
                </a:solidFill>
                <a:latin typeface="Menlo-Regular"/>
              </a:rPr>
              <a:t>:</a:t>
            </a:r>
            <a:endParaRPr lang="en-US" dirty="0" smtClean="0"/>
          </a:p>
          <a:p>
            <a:r>
              <a:rPr lang="en-US" dirty="0"/>
              <a:t>All files and directories stored in </a:t>
            </a:r>
            <a:r>
              <a:rPr lang="en-US" dirty="0" err="1"/>
              <a:t>iCloud</a:t>
            </a:r>
            <a:r>
              <a:rPr lang="en-US" dirty="0"/>
              <a:t> must be managed by a file presenter object, and all changes you make to those files and directories must occur through a file coordinator object. A file presenter is an object that adopts the </a:t>
            </a:r>
            <a:r>
              <a:rPr lang="en-US" dirty="0" err="1" smtClean="0">
                <a:solidFill>
                  <a:srgbClr val="AA0D91"/>
                </a:solidFill>
                <a:latin typeface="Menlo-Regular"/>
              </a:rPr>
              <a:t>NSFilePresenter</a:t>
            </a:r>
            <a:r>
              <a:rPr lang="en-US" dirty="0" smtClean="0">
                <a:solidFill>
                  <a:srgbClr val="AA0D91"/>
                </a:solidFill>
                <a:latin typeface="Menlo-Regular"/>
              </a:rPr>
              <a:t> </a:t>
            </a:r>
            <a:r>
              <a:rPr lang="en-US" dirty="0" smtClean="0"/>
              <a:t>protocol</a:t>
            </a:r>
          </a:p>
          <a:p>
            <a:r>
              <a:rPr lang="en-US" dirty="0" smtClean="0"/>
              <a:t>Explicitly </a:t>
            </a:r>
            <a:r>
              <a:rPr lang="en-US" dirty="0"/>
              <a:t>move files to </a:t>
            </a:r>
            <a:r>
              <a:rPr lang="en-US" dirty="0" err="1" smtClean="0"/>
              <a:t>iCloud</a:t>
            </a:r>
            <a:endParaRPr lang="en-US" dirty="0"/>
          </a:p>
          <a:p>
            <a:r>
              <a:rPr lang="en-US" dirty="0"/>
              <a:t>Be prepared to handle version conflicts for a </a:t>
            </a:r>
            <a:r>
              <a:rPr lang="en-US" dirty="0" smtClean="0"/>
              <a:t>file</a:t>
            </a:r>
            <a:endParaRPr lang="en-US" dirty="0"/>
          </a:p>
          <a:p>
            <a:r>
              <a:rPr lang="en-US" dirty="0"/>
              <a:t>Make use of searches to locate files in </a:t>
            </a:r>
            <a:r>
              <a:rPr lang="en-US" dirty="0" err="1" smtClean="0"/>
              <a:t>iCloud</a:t>
            </a:r>
            <a:endParaRPr lang="en-US" dirty="0"/>
          </a:p>
          <a:p>
            <a:r>
              <a:rPr lang="en-US" dirty="0"/>
              <a:t>Be prepared to handle cases where files are in </a:t>
            </a:r>
            <a:r>
              <a:rPr lang="en-US" dirty="0" err="1"/>
              <a:t>iCloud</a:t>
            </a:r>
            <a:r>
              <a:rPr lang="en-US" dirty="0"/>
              <a:t> but not fully downloaded to the local device; this might require providing the user with </a:t>
            </a:r>
            <a:r>
              <a:rPr lang="en-US" dirty="0" smtClean="0"/>
              <a:t>feedback</a:t>
            </a:r>
            <a:endParaRPr lang="en-US" dirty="0"/>
          </a:p>
          <a:p>
            <a:r>
              <a:rPr lang="en-US" dirty="0" smtClean="0"/>
              <a:t>Use </a:t>
            </a:r>
            <a:r>
              <a:rPr lang="en-US" dirty="0"/>
              <a:t>Core Data </a:t>
            </a:r>
            <a:r>
              <a:rPr lang="en-US" dirty="0" smtClean="0"/>
              <a:t>for storing </a:t>
            </a:r>
            <a:r>
              <a:rPr lang="en-US" dirty="0"/>
              <a:t>live databases in </a:t>
            </a:r>
            <a:r>
              <a:rPr lang="en-US" dirty="0" err="1"/>
              <a:t>iCloud</a:t>
            </a:r>
            <a:r>
              <a:rPr lang="en-US" dirty="0"/>
              <a:t>; do not use </a:t>
            </a:r>
            <a:r>
              <a:rPr lang="en-US" dirty="0" smtClean="0"/>
              <a:t>SQLite</a:t>
            </a:r>
            <a:endParaRPr lang="en-US" dirty="0"/>
          </a:p>
        </p:txBody>
      </p:sp>
      <p:sp>
        <p:nvSpPr>
          <p:cNvPr id="4" name="Date Placeholder 3"/>
          <p:cNvSpPr>
            <a:spLocks noGrp="1"/>
          </p:cNvSpPr>
          <p:nvPr>
            <p:ph type="dt" sz="half" idx="10"/>
          </p:nvPr>
        </p:nvSpPr>
        <p:spPr/>
        <p:txBody>
          <a:bodyPr/>
          <a:lstStyle/>
          <a:p>
            <a:r>
              <a:rPr lang="en-US" smtClean="0"/>
              <a:t>10/4/12</a:t>
            </a:r>
            <a:endParaRPr lang="en-US"/>
          </a:p>
        </p:txBody>
      </p:sp>
      <p:sp>
        <p:nvSpPr>
          <p:cNvPr id="5" name="Footer Placeholder 4"/>
          <p:cNvSpPr>
            <a:spLocks noGrp="1"/>
          </p:cNvSpPr>
          <p:nvPr>
            <p:ph type="ftr" sz="quarter" idx="11"/>
          </p:nvPr>
        </p:nvSpPr>
        <p:spPr/>
        <p:txBody>
          <a:bodyPr/>
          <a:lstStyle/>
          <a:p>
            <a:r>
              <a:rPr lang="tr-TR" smtClean="0"/>
              <a:t>Yale CS 434/534</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13807158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Architecture Overview</a:t>
            </a:r>
            <a:endParaRPr lang="en-US" dirty="0"/>
          </a:p>
        </p:txBody>
      </p:sp>
      <p:sp>
        <p:nvSpPr>
          <p:cNvPr id="3" name="Content Placeholder 2"/>
          <p:cNvSpPr>
            <a:spLocks noGrp="1"/>
          </p:cNvSpPr>
          <p:nvPr>
            <p:ph idx="1"/>
          </p:nvPr>
        </p:nvSpPr>
        <p:spPr>
          <a:xfrm>
            <a:off x="457200" y="1600201"/>
            <a:ext cx="8229600" cy="1371600"/>
          </a:xfrm>
        </p:spPr>
        <p:txBody>
          <a:bodyPr>
            <a:normAutofit fontScale="92500"/>
          </a:bodyPr>
          <a:lstStyle/>
          <a:p>
            <a:r>
              <a:rPr lang="en-US" dirty="0" err="1" smtClean="0"/>
              <a:t>iOS</a:t>
            </a:r>
            <a:r>
              <a:rPr lang="en-US" dirty="0" smtClean="0"/>
              <a:t> device maintains a persistent TCP connection to a Apple Push Notification Server(APNS)</a:t>
            </a:r>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11</a:t>
            </a:fld>
            <a:endParaRPr lang="en-US"/>
          </a:p>
        </p:txBody>
      </p:sp>
      <p:pic>
        <p:nvPicPr>
          <p:cNvPr id="7" name="Picture 6" descr="Screen shot 2012-03-04 at 2.4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0"/>
            <a:ext cx="9144000" cy="1407622"/>
          </a:xfrm>
          <a:prstGeom prst="rect">
            <a:avLst/>
          </a:prstGeom>
        </p:spPr>
      </p:pic>
      <p:pic>
        <p:nvPicPr>
          <p:cNvPr id="8" name="Picture 7" descr="Screen shot 2012-03-04 at 2.46.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343400"/>
            <a:ext cx="3556000" cy="1954492"/>
          </a:xfrm>
          <a:prstGeom prst="rect">
            <a:avLst/>
          </a:prstGeom>
        </p:spPr>
      </p:pic>
      <p:sp>
        <p:nvSpPr>
          <p:cNvPr id="9" name="Rectangle 8"/>
          <p:cNvSpPr/>
          <p:nvPr/>
        </p:nvSpPr>
        <p:spPr>
          <a:xfrm>
            <a:off x="914400" y="3810000"/>
            <a:ext cx="5638800" cy="369332"/>
          </a:xfrm>
          <a:prstGeom prst="rect">
            <a:avLst/>
          </a:prstGeom>
        </p:spPr>
        <p:txBody>
          <a:bodyPr wrap="square">
            <a:spAutoFit/>
          </a:bodyPr>
          <a:lstStyle/>
          <a:p>
            <a:r>
              <a:rPr lang="en-US" dirty="0">
                <a:solidFill>
                  <a:srgbClr val="FF0000"/>
                </a:solidFill>
              </a:rPr>
              <a:t>A push notification from a provider to a client application</a:t>
            </a:r>
          </a:p>
        </p:txBody>
      </p:sp>
      <p:sp>
        <p:nvSpPr>
          <p:cNvPr id="10" name="Rectangle 9"/>
          <p:cNvSpPr/>
          <p:nvPr/>
        </p:nvSpPr>
        <p:spPr>
          <a:xfrm>
            <a:off x="5410200" y="4953000"/>
            <a:ext cx="5638800" cy="369332"/>
          </a:xfrm>
          <a:prstGeom prst="rect">
            <a:avLst/>
          </a:prstGeom>
        </p:spPr>
        <p:txBody>
          <a:bodyPr wrap="square">
            <a:spAutoFit/>
          </a:bodyPr>
          <a:lstStyle/>
          <a:p>
            <a:r>
              <a:rPr lang="en-US" dirty="0" smtClean="0">
                <a:solidFill>
                  <a:srgbClr val="FF0000"/>
                </a:solidFill>
              </a:rPr>
              <a:t>Multi-providers to multiple devices</a:t>
            </a:r>
            <a:endParaRPr lang="en-US" dirty="0">
              <a:solidFill>
                <a:srgbClr val="FF0000"/>
              </a:solidFill>
            </a:endParaRPr>
          </a:p>
        </p:txBody>
      </p:sp>
    </p:spTree>
    <p:extLst>
      <p:ext uri="{BB962C8B-B14F-4D97-AF65-F5344CB8AC3E}">
        <p14:creationId xmlns:p14="http://schemas.microsoft.com/office/powerpoint/2010/main" val="3713535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Architecture Overview (Cont’d)</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What if devices uninstalled the app?</a:t>
            </a:r>
          </a:p>
          <a:p>
            <a:pPr lvl="1"/>
            <a:r>
              <a:rPr lang="en-US" dirty="0" smtClean="0"/>
              <a:t>Feedback service</a:t>
            </a:r>
          </a:p>
          <a:p>
            <a:pPr lvl="2"/>
            <a:r>
              <a:rPr lang="en-US" dirty="0" smtClean="0"/>
              <a:t>Providers poll to obtain list of </a:t>
            </a:r>
            <a:r>
              <a:rPr lang="en-US" dirty="0"/>
              <a:t>device tokens for their </a:t>
            </a:r>
            <a:r>
              <a:rPr lang="en-US" dirty="0" smtClean="0"/>
              <a:t>applications</a:t>
            </a:r>
          </a:p>
          <a:p>
            <a:r>
              <a:rPr lang="en-US" dirty="0" smtClean="0"/>
              <a:t>What if devices are offline?</a:t>
            </a:r>
          </a:p>
          <a:p>
            <a:pPr lvl="1"/>
            <a:r>
              <a:rPr lang="en-US" dirty="0" err="1" smtClean="0"/>
              <a:t>QoS</a:t>
            </a:r>
            <a:r>
              <a:rPr lang="en-US" dirty="0" smtClean="0"/>
              <a:t> service</a:t>
            </a:r>
          </a:p>
          <a:p>
            <a:pPr lvl="2"/>
            <a:r>
              <a:rPr lang="en-US" dirty="0" err="1" smtClean="0"/>
              <a:t>QoS</a:t>
            </a:r>
            <a:r>
              <a:rPr lang="en-US" dirty="0" smtClean="0"/>
              <a:t> </a:t>
            </a:r>
            <a:r>
              <a:rPr lang="en-US" dirty="0"/>
              <a:t>stores the </a:t>
            </a:r>
            <a:r>
              <a:rPr lang="en-US" dirty="0" smtClean="0"/>
              <a:t>notification</a:t>
            </a:r>
          </a:p>
          <a:p>
            <a:pPr lvl="2"/>
            <a:r>
              <a:rPr lang="en-US" dirty="0" smtClean="0"/>
              <a:t>It </a:t>
            </a:r>
            <a:r>
              <a:rPr lang="en-US" dirty="0"/>
              <a:t>retains only </a:t>
            </a:r>
            <a:r>
              <a:rPr lang="en-US" dirty="0" smtClean="0"/>
              <a:t>the </a:t>
            </a:r>
            <a:r>
              <a:rPr lang="en-US" dirty="0"/>
              <a:t>last notification received from a </a:t>
            </a:r>
            <a:r>
              <a:rPr lang="en-US" dirty="0" smtClean="0"/>
              <a:t>provider</a:t>
            </a:r>
          </a:p>
          <a:p>
            <a:pPr lvl="2"/>
            <a:r>
              <a:rPr lang="en-US" dirty="0" smtClean="0"/>
              <a:t>When </a:t>
            </a:r>
            <a:r>
              <a:rPr lang="en-US" dirty="0"/>
              <a:t>the offline device </a:t>
            </a:r>
            <a:r>
              <a:rPr lang="en-US" dirty="0" smtClean="0"/>
              <a:t>reconnects</a:t>
            </a:r>
            <a:r>
              <a:rPr lang="en-US" dirty="0"/>
              <a:t>, the </a:t>
            </a:r>
            <a:r>
              <a:rPr lang="en-US" dirty="0" err="1"/>
              <a:t>QoS</a:t>
            </a:r>
            <a:r>
              <a:rPr lang="en-US" dirty="0"/>
              <a:t> forwards the stored notification to the </a:t>
            </a:r>
            <a:r>
              <a:rPr lang="en-US" dirty="0" smtClean="0"/>
              <a:t>device</a:t>
            </a:r>
          </a:p>
          <a:p>
            <a:pPr lvl="2"/>
            <a:r>
              <a:rPr lang="en-US" dirty="0" err="1" smtClean="0"/>
              <a:t>QoS</a:t>
            </a:r>
            <a:r>
              <a:rPr lang="en-US" dirty="0" smtClean="0"/>
              <a:t> </a:t>
            </a:r>
            <a:r>
              <a:rPr lang="en-US" dirty="0"/>
              <a:t>retains a notification for a limited period before deleting </a:t>
            </a:r>
            <a:r>
              <a:rPr lang="en-US" dirty="0" smtClean="0"/>
              <a:t>it</a:t>
            </a:r>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31287308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a:t>
            </a:r>
            <a:endParaRPr lang="en-US" dirty="0"/>
          </a:p>
        </p:txBody>
      </p:sp>
      <p:sp>
        <p:nvSpPr>
          <p:cNvPr id="3" name="Content Placeholder 2"/>
          <p:cNvSpPr>
            <a:spLocks noGrp="1"/>
          </p:cNvSpPr>
          <p:nvPr>
            <p:ph idx="1"/>
          </p:nvPr>
        </p:nvSpPr>
        <p:spPr>
          <a:xfrm>
            <a:off x="457200" y="1600200"/>
            <a:ext cx="8229600" cy="4724399"/>
          </a:xfrm>
        </p:spPr>
        <p:txBody>
          <a:bodyPr>
            <a:normAutofit lnSpcReduction="10000"/>
          </a:bodyPr>
          <a:lstStyle/>
          <a:p>
            <a:r>
              <a:rPr lang="en-US" dirty="0" smtClean="0"/>
              <a:t>Push notification</a:t>
            </a:r>
          </a:p>
          <a:p>
            <a:pPr lvl="1"/>
            <a:r>
              <a:rPr lang="en-US" dirty="0" smtClean="0"/>
              <a:t>Delivery is best effort and is not guaranteed</a:t>
            </a:r>
          </a:p>
          <a:p>
            <a:pPr lvl="1"/>
            <a:r>
              <a:rPr lang="en-US" dirty="0" smtClean="0"/>
              <a:t>Max size is 256 bytes</a:t>
            </a:r>
          </a:p>
          <a:p>
            <a:pPr lvl="1"/>
            <a:r>
              <a:rPr lang="en-US" dirty="0" smtClean="0"/>
              <a:t>Providers </a:t>
            </a:r>
            <a:r>
              <a:rPr lang="en-US" dirty="0"/>
              <a:t>compose a JSON dictionary object </a:t>
            </a:r>
            <a:endParaRPr lang="en-US" dirty="0" smtClean="0"/>
          </a:p>
          <a:p>
            <a:pPr lvl="2"/>
            <a:r>
              <a:rPr lang="en-US" dirty="0" smtClean="0"/>
              <a:t>This </a:t>
            </a:r>
            <a:r>
              <a:rPr lang="en-US" dirty="0"/>
              <a:t>dictionary must contain another dictionary identified by the key </a:t>
            </a:r>
            <a:r>
              <a:rPr lang="en-US" dirty="0" smtClean="0">
                <a:solidFill>
                  <a:srgbClr val="FF0000"/>
                </a:solidFill>
              </a:rPr>
              <a:t>aps</a:t>
            </a:r>
            <a:endParaRPr lang="en-US" dirty="0"/>
          </a:p>
          <a:p>
            <a:pPr lvl="1"/>
            <a:r>
              <a:rPr lang="en-US" dirty="0" smtClean="0"/>
              <a:t>Action:</a:t>
            </a:r>
          </a:p>
          <a:p>
            <a:pPr lvl="2"/>
            <a:r>
              <a:rPr lang="en-US" dirty="0" smtClean="0"/>
              <a:t>An </a:t>
            </a:r>
            <a:r>
              <a:rPr lang="en-US" dirty="0"/>
              <a:t>alert message to display to the </a:t>
            </a:r>
            <a:r>
              <a:rPr lang="en-US" dirty="0" smtClean="0"/>
              <a:t>user</a:t>
            </a:r>
          </a:p>
          <a:p>
            <a:pPr lvl="2"/>
            <a:r>
              <a:rPr lang="en-US" dirty="0" smtClean="0"/>
              <a:t>A </a:t>
            </a:r>
            <a:r>
              <a:rPr lang="en-US" dirty="0"/>
              <a:t>number to badge the application icon </a:t>
            </a:r>
            <a:r>
              <a:rPr lang="en-US" dirty="0" smtClean="0"/>
              <a:t>with</a:t>
            </a:r>
          </a:p>
          <a:p>
            <a:pPr lvl="2"/>
            <a:r>
              <a:rPr lang="en-US" dirty="0" smtClean="0"/>
              <a:t>A </a:t>
            </a:r>
            <a:r>
              <a:rPr lang="en-US" dirty="0"/>
              <a:t>sound to play</a:t>
            </a:r>
          </a:p>
          <a:p>
            <a:pPr lvl="1"/>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13</a:t>
            </a:fld>
            <a:endParaRPr lang="en-US"/>
          </a:p>
        </p:txBody>
      </p:sp>
    </p:spTree>
    <p:extLst>
      <p:ext uri="{BB962C8B-B14F-4D97-AF65-F5344CB8AC3E}">
        <p14:creationId xmlns:p14="http://schemas.microsoft.com/office/powerpoint/2010/main" val="3485091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Device Token</a:t>
            </a:r>
            <a:endParaRPr lang="en-US" dirty="0"/>
          </a:p>
        </p:txBody>
      </p:sp>
      <p:sp>
        <p:nvSpPr>
          <p:cNvPr id="3" name="Content Placeholder 2"/>
          <p:cNvSpPr>
            <a:spLocks noGrp="1"/>
          </p:cNvSpPr>
          <p:nvPr>
            <p:ph idx="1"/>
          </p:nvPr>
        </p:nvSpPr>
        <p:spPr>
          <a:xfrm>
            <a:off x="457200" y="1371600"/>
            <a:ext cx="8229600" cy="1371599"/>
          </a:xfrm>
        </p:spPr>
        <p:txBody>
          <a:bodyPr>
            <a:noAutofit/>
          </a:bodyPr>
          <a:lstStyle/>
          <a:p>
            <a:r>
              <a:rPr lang="en-US" sz="2000" dirty="0"/>
              <a:t>D</a:t>
            </a:r>
            <a:r>
              <a:rPr lang="en-US" sz="2000" dirty="0" smtClean="0"/>
              <a:t>evice </a:t>
            </a:r>
            <a:r>
              <a:rPr lang="en-US" sz="2000" dirty="0"/>
              <a:t>token is analogous to a phone </a:t>
            </a:r>
            <a:r>
              <a:rPr lang="en-US" sz="2000" dirty="0" smtClean="0"/>
              <a:t>number</a:t>
            </a:r>
          </a:p>
          <a:p>
            <a:pPr lvl="1"/>
            <a:r>
              <a:rPr lang="en-US" sz="1600" dirty="0" smtClean="0"/>
              <a:t>Contains </a:t>
            </a:r>
            <a:r>
              <a:rPr lang="en-US" sz="1600" dirty="0"/>
              <a:t>information that enables APNs to locate the </a:t>
            </a:r>
            <a:r>
              <a:rPr lang="en-US" sz="1600" dirty="0" smtClean="0"/>
              <a:t>device</a:t>
            </a:r>
          </a:p>
          <a:p>
            <a:pPr lvl="1"/>
            <a:r>
              <a:rPr lang="en-US" sz="1600" dirty="0" smtClean="0"/>
              <a:t>Client app needs to provide the token to its provider</a:t>
            </a:r>
          </a:p>
          <a:p>
            <a:pPr lvl="1"/>
            <a:r>
              <a:rPr lang="en-US" sz="1600" dirty="0"/>
              <a:t>D</a:t>
            </a:r>
            <a:r>
              <a:rPr lang="en-US" sz="1600" dirty="0" smtClean="0"/>
              <a:t>evice </a:t>
            </a:r>
            <a:r>
              <a:rPr lang="en-US" sz="1600" dirty="0"/>
              <a:t>token </a:t>
            </a:r>
            <a:r>
              <a:rPr lang="en-US" sz="1600" dirty="0" smtClean="0"/>
              <a:t>should be requested and passed </a:t>
            </a:r>
            <a:r>
              <a:rPr lang="en-US" sz="1600" dirty="0"/>
              <a:t>to </a:t>
            </a:r>
            <a:r>
              <a:rPr lang="en-US" sz="1600" dirty="0" smtClean="0"/>
              <a:t>providers </a:t>
            </a:r>
            <a:r>
              <a:rPr lang="en-US" sz="1600" dirty="0"/>
              <a:t>every time your application launches</a:t>
            </a:r>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14</a:t>
            </a:fld>
            <a:endParaRPr lang="en-US"/>
          </a:p>
        </p:txBody>
      </p:sp>
      <p:pic>
        <p:nvPicPr>
          <p:cNvPr id="9" name="Picture 8" descr="Screen shot 2012-03-04 at 2.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823127"/>
            <a:ext cx="5029200" cy="3385606"/>
          </a:xfrm>
          <a:prstGeom prst="rect">
            <a:avLst/>
          </a:prstGeom>
        </p:spPr>
      </p:pic>
    </p:spTree>
    <p:extLst>
      <p:ext uri="{BB962C8B-B14F-4D97-AF65-F5344CB8AC3E}">
        <p14:creationId xmlns:p14="http://schemas.microsoft.com/office/powerpoint/2010/main" val="39920359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Programming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Provisioning: </a:t>
            </a:r>
            <a:r>
              <a:rPr lang="en-US" dirty="0">
                <a:hlinkClick r:id="rId2"/>
              </a:rPr>
              <a:t>https://developer.apple.com/ios/manage/provisioningprofiles/</a:t>
            </a:r>
            <a:r>
              <a:rPr lang="en-US" dirty="0" smtClean="0">
                <a:hlinkClick r:id="rId2"/>
              </a:rPr>
              <a:t>howto.action</a:t>
            </a:r>
            <a:endParaRPr lang="en-US" dirty="0" smtClean="0"/>
          </a:p>
          <a:p>
            <a:pPr lvl="1"/>
            <a:r>
              <a:rPr lang="en-US" dirty="0" smtClean="0"/>
              <a:t>Generate Certification Signing Request (CSR) using Keychain Access</a:t>
            </a:r>
          </a:p>
          <a:p>
            <a:pPr lvl="2"/>
            <a:r>
              <a:rPr lang="en-US" dirty="0" smtClean="0"/>
              <a:t>Save to disk: </a:t>
            </a:r>
            <a:r>
              <a:rPr lang="en-US" dirty="0" err="1" smtClean="0"/>
              <a:t>PushChat.certSigningRequest</a:t>
            </a:r>
            <a:endParaRPr lang="en-US" dirty="0" smtClean="0"/>
          </a:p>
          <a:p>
            <a:pPr lvl="2"/>
            <a:r>
              <a:rPr lang="en-US" dirty="0" smtClean="0"/>
              <a:t>Export </a:t>
            </a:r>
            <a:r>
              <a:rPr lang="en-US" dirty="0"/>
              <a:t>the private key as “PushChatKey.p12” and enter a passphrase</a:t>
            </a:r>
            <a:endParaRPr lang="en-US" dirty="0" smtClean="0"/>
          </a:p>
          <a:p>
            <a:pPr lvl="1"/>
            <a:r>
              <a:rPr lang="en-US" dirty="0" smtClean="0"/>
              <a:t>Make an App ID in </a:t>
            </a:r>
            <a:r>
              <a:rPr lang="en-US" dirty="0" err="1" smtClean="0"/>
              <a:t>iOS</a:t>
            </a:r>
            <a:r>
              <a:rPr lang="en-US" dirty="0" smtClean="0"/>
              <a:t> Provisioning Portal</a:t>
            </a:r>
          </a:p>
          <a:p>
            <a:pPr lvl="2"/>
            <a:r>
              <a:rPr lang="en-US" dirty="0"/>
              <a:t>Check the Enable for Apple Push Notification service </a:t>
            </a:r>
            <a:r>
              <a:rPr lang="en-US" dirty="0" smtClean="0"/>
              <a:t>box</a:t>
            </a:r>
          </a:p>
          <a:p>
            <a:pPr lvl="2"/>
            <a:r>
              <a:rPr lang="en-US" dirty="0" smtClean="0"/>
              <a:t>click </a:t>
            </a:r>
            <a:r>
              <a:rPr lang="en-US" dirty="0"/>
              <a:t>on the Configure button for the Development Push SSL Certificate</a:t>
            </a:r>
            <a:endParaRPr lang="en-US" dirty="0" smtClean="0"/>
          </a:p>
          <a:p>
            <a:pPr lvl="2"/>
            <a:r>
              <a:rPr lang="en-US" dirty="0"/>
              <a:t>click Download to get the certificate – it is named “</a:t>
            </a:r>
            <a:r>
              <a:rPr lang="en-US" dirty="0" err="1" smtClean="0"/>
              <a:t>aps_development.cer</a:t>
            </a:r>
            <a:r>
              <a:rPr lang="en-US" dirty="0"/>
              <a:t>”</a:t>
            </a:r>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8496215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a:t>
            </a:r>
            <a:r>
              <a:rPr lang="en-US" dirty="0"/>
              <a:t>Notification Programming </a:t>
            </a:r>
            <a:r>
              <a:rPr lang="en-US" dirty="0" smtClean="0"/>
              <a:t>Example (Cont’d)</a:t>
            </a:r>
            <a:endParaRPr lang="en-US" dirty="0"/>
          </a:p>
        </p:txBody>
      </p:sp>
      <p:sp>
        <p:nvSpPr>
          <p:cNvPr id="3" name="Content Placeholder 2"/>
          <p:cNvSpPr>
            <a:spLocks noGrp="1"/>
          </p:cNvSpPr>
          <p:nvPr>
            <p:ph idx="1"/>
          </p:nvPr>
        </p:nvSpPr>
        <p:spPr>
          <a:xfrm>
            <a:off x="457200" y="1600200"/>
            <a:ext cx="8229600" cy="4800600"/>
          </a:xfrm>
        </p:spPr>
        <p:txBody>
          <a:bodyPr>
            <a:normAutofit fontScale="47500" lnSpcReduction="20000"/>
          </a:bodyPr>
          <a:lstStyle/>
          <a:p>
            <a:r>
              <a:rPr lang="en-US" sz="5900" dirty="0" smtClean="0"/>
              <a:t>Client code</a:t>
            </a:r>
          </a:p>
          <a:p>
            <a:pPr marL="914400" lvl="1" indent="-514350">
              <a:buFont typeface="+mj-lt"/>
              <a:buAutoNum type="arabicPeriod"/>
            </a:pPr>
            <a:r>
              <a:rPr lang="en-US" sz="2700" dirty="0">
                <a:solidFill>
                  <a:srgbClr val="000000"/>
                </a:solidFill>
                <a:latin typeface="Menlo-Regular"/>
              </a:rPr>
              <a:t>- (</a:t>
            </a:r>
            <a:r>
              <a:rPr lang="en-US" sz="2700" dirty="0">
                <a:solidFill>
                  <a:srgbClr val="AA0D91"/>
                </a:solidFill>
                <a:latin typeface="Menlo-Regular"/>
              </a:rPr>
              <a:t>BOOL</a:t>
            </a:r>
            <a:r>
              <a:rPr lang="en-US" sz="2700" dirty="0">
                <a:solidFill>
                  <a:srgbClr val="000000"/>
                </a:solidFill>
                <a:latin typeface="Menlo-Regular"/>
              </a:rPr>
              <a:t>)application:(</a:t>
            </a:r>
            <a:r>
              <a:rPr lang="en-US" sz="2700" dirty="0" err="1">
                <a:solidFill>
                  <a:srgbClr val="5C2699"/>
                </a:solidFill>
                <a:latin typeface="Menlo-Regular"/>
              </a:rPr>
              <a:t>UIApplication</a:t>
            </a:r>
            <a:r>
              <a:rPr lang="en-US" sz="2700" dirty="0">
                <a:solidFill>
                  <a:srgbClr val="000000"/>
                </a:solidFill>
                <a:latin typeface="Menlo-Regular"/>
              </a:rPr>
              <a:t> *)application </a:t>
            </a:r>
            <a:r>
              <a:rPr lang="en-US" sz="2700" dirty="0" err="1">
                <a:solidFill>
                  <a:srgbClr val="000000"/>
                </a:solidFill>
                <a:latin typeface="Menlo-Regular"/>
              </a:rPr>
              <a:t>didFinishLaunchingWithOptions</a:t>
            </a:r>
            <a:r>
              <a:rPr lang="en-US" sz="2700" dirty="0">
                <a:solidFill>
                  <a:srgbClr val="000000"/>
                </a:solidFill>
                <a:latin typeface="Menlo-Regular"/>
              </a:rPr>
              <a:t>:(</a:t>
            </a:r>
            <a:r>
              <a:rPr lang="en-US" sz="2700" dirty="0" err="1">
                <a:solidFill>
                  <a:srgbClr val="5C2699"/>
                </a:solidFill>
                <a:latin typeface="Menlo-Regular"/>
              </a:rPr>
              <a:t>NSDictionary</a:t>
            </a:r>
            <a:r>
              <a:rPr lang="en-US" sz="2700" dirty="0">
                <a:solidFill>
                  <a:srgbClr val="000000"/>
                </a:solidFill>
                <a:latin typeface="Menlo-Regular"/>
              </a:rPr>
              <a:t> *)</a:t>
            </a:r>
            <a:r>
              <a:rPr lang="en-US" sz="2700" dirty="0" err="1">
                <a:solidFill>
                  <a:srgbClr val="000000"/>
                </a:solidFill>
                <a:latin typeface="Menlo-Regular"/>
              </a:rPr>
              <a:t>launchOptions</a:t>
            </a:r>
            <a:endParaRPr lang="en-US" sz="2700" dirty="0">
              <a:solidFill>
                <a:srgbClr val="000000"/>
              </a:solidFill>
              <a:latin typeface="Menlo-Regular"/>
            </a:endParaRPr>
          </a:p>
          <a:p>
            <a:pPr marL="914400" lvl="1" indent="-514350">
              <a:buFont typeface="+mj-lt"/>
              <a:buAutoNum type="arabicPeriod"/>
            </a:pPr>
            <a:r>
              <a:rPr lang="en-US" sz="2700" dirty="0">
                <a:solidFill>
                  <a:srgbClr val="000000"/>
                </a:solidFill>
                <a:latin typeface="Menlo-Regular"/>
              </a:rPr>
              <a:t>{</a:t>
            </a:r>
          </a:p>
          <a:p>
            <a:pPr marL="914400" lvl="1" indent="-514350">
              <a:buFont typeface="+mj-lt"/>
              <a:buAutoNum type="arabicPeriod"/>
            </a:pPr>
            <a:r>
              <a:rPr lang="en-US" sz="2700" dirty="0" smtClean="0">
                <a:solidFill>
                  <a:srgbClr val="007400"/>
                </a:solidFill>
                <a:latin typeface="Menlo-Regular"/>
              </a:rPr>
              <a:t>/</a:t>
            </a:r>
            <a:r>
              <a:rPr lang="en-US" sz="2700" dirty="0">
                <a:solidFill>
                  <a:srgbClr val="007400"/>
                </a:solidFill>
                <a:latin typeface="Menlo-Regular"/>
              </a:rPr>
              <a:t>/ Let the device know we want to receive push notifications</a:t>
            </a:r>
            <a:endParaRPr lang="en-US" sz="2700" dirty="0">
              <a:solidFill>
                <a:srgbClr val="000000"/>
              </a:solidFill>
              <a:latin typeface="Menlo-Regular"/>
            </a:endParaRPr>
          </a:p>
          <a:p>
            <a:pPr marL="914400" lvl="1" indent="-514350">
              <a:buFont typeface="+mj-lt"/>
              <a:buAutoNum type="arabicPeriod"/>
            </a:pPr>
            <a:r>
              <a:rPr lang="en-US" sz="2700" dirty="0" smtClean="0">
                <a:solidFill>
                  <a:srgbClr val="000000"/>
                </a:solidFill>
                <a:latin typeface="Menlo-Regular"/>
              </a:rPr>
              <a:t>[</a:t>
            </a:r>
            <a:r>
              <a:rPr lang="en-US" sz="2700" dirty="0">
                <a:solidFill>
                  <a:srgbClr val="000000"/>
                </a:solidFill>
                <a:latin typeface="Menlo-Regular"/>
              </a:rPr>
              <a:t>[</a:t>
            </a:r>
            <a:r>
              <a:rPr lang="en-US" sz="2700" dirty="0" err="1">
                <a:solidFill>
                  <a:srgbClr val="5C2699"/>
                </a:solidFill>
                <a:latin typeface="Menlo-Regular"/>
              </a:rPr>
              <a:t>UIApplication</a:t>
            </a:r>
            <a:r>
              <a:rPr lang="en-US" sz="2700" dirty="0">
                <a:solidFill>
                  <a:srgbClr val="000000"/>
                </a:solidFill>
                <a:latin typeface="Menlo-Regular"/>
              </a:rPr>
              <a:t> </a:t>
            </a:r>
            <a:r>
              <a:rPr lang="en-US" sz="2700" dirty="0" err="1">
                <a:solidFill>
                  <a:srgbClr val="2E0D6E"/>
                </a:solidFill>
                <a:latin typeface="Menlo-Regular"/>
              </a:rPr>
              <a:t>sharedApplication</a:t>
            </a:r>
            <a:r>
              <a:rPr lang="en-US" sz="2700" dirty="0">
                <a:solidFill>
                  <a:srgbClr val="000000"/>
                </a:solidFill>
                <a:latin typeface="Menlo-Regular"/>
              </a:rPr>
              <a:t>] </a:t>
            </a:r>
            <a:r>
              <a:rPr lang="en-US" sz="2700" dirty="0" err="1">
                <a:solidFill>
                  <a:srgbClr val="2E0D6E"/>
                </a:solidFill>
                <a:latin typeface="Menlo-Regular"/>
              </a:rPr>
              <a:t>registerForRemoteNotificationTypes</a:t>
            </a:r>
            <a:r>
              <a:rPr lang="en-US" sz="2700" dirty="0">
                <a:solidFill>
                  <a:srgbClr val="000000"/>
                </a:solidFill>
                <a:latin typeface="Menlo-Regular"/>
              </a:rPr>
              <a:t>:</a:t>
            </a:r>
          </a:p>
          <a:p>
            <a:pPr marL="914400" lvl="1" indent="-514350">
              <a:buFont typeface="+mj-lt"/>
              <a:buAutoNum type="arabicPeriod"/>
            </a:pPr>
            <a:r>
              <a:rPr lang="en-US" sz="2700" dirty="0">
                <a:solidFill>
                  <a:srgbClr val="000000"/>
                </a:solidFill>
                <a:latin typeface="Menlo-Regular"/>
              </a:rPr>
              <a:t> </a:t>
            </a:r>
            <a:r>
              <a:rPr lang="en-US" sz="2700" dirty="0" smtClean="0">
                <a:solidFill>
                  <a:srgbClr val="000000"/>
                </a:solidFill>
                <a:latin typeface="Menlo-Regular"/>
              </a:rPr>
              <a:t>	(</a:t>
            </a:r>
            <a:r>
              <a:rPr lang="en-US" sz="2700" dirty="0" err="1">
                <a:solidFill>
                  <a:srgbClr val="2E0D6E"/>
                </a:solidFill>
                <a:latin typeface="Menlo-Regular"/>
              </a:rPr>
              <a:t>UIRemoteNotificationTypeBadge</a:t>
            </a:r>
            <a:r>
              <a:rPr lang="en-US" sz="2700" dirty="0">
                <a:solidFill>
                  <a:srgbClr val="000000"/>
                </a:solidFill>
                <a:latin typeface="Menlo-Regular"/>
              </a:rPr>
              <a:t> | </a:t>
            </a:r>
            <a:r>
              <a:rPr lang="en-US" sz="2700" dirty="0" smtClean="0">
                <a:solidFill>
                  <a:srgbClr val="000000"/>
                </a:solidFill>
                <a:latin typeface="Menlo-Regular"/>
              </a:rPr>
              <a:t>	</a:t>
            </a:r>
            <a:r>
              <a:rPr lang="en-US" sz="2700" dirty="0" err="1" smtClean="0">
                <a:solidFill>
                  <a:srgbClr val="2E0D6E"/>
                </a:solidFill>
                <a:latin typeface="Menlo-Regular"/>
              </a:rPr>
              <a:t>UIRemoteNotificationTypeSound</a:t>
            </a:r>
            <a:r>
              <a:rPr lang="en-US" sz="2700" dirty="0" smtClean="0">
                <a:solidFill>
                  <a:srgbClr val="000000"/>
                </a:solidFill>
                <a:latin typeface="Menlo-Regular"/>
              </a:rPr>
              <a:t> </a:t>
            </a:r>
            <a:r>
              <a:rPr lang="en-US" sz="2700" dirty="0">
                <a:solidFill>
                  <a:srgbClr val="000000"/>
                </a:solidFill>
                <a:latin typeface="Menlo-Regular"/>
              </a:rPr>
              <a:t>| </a:t>
            </a:r>
            <a:r>
              <a:rPr lang="en-US" sz="2700" dirty="0" smtClean="0">
                <a:solidFill>
                  <a:srgbClr val="000000"/>
                </a:solidFill>
                <a:latin typeface="Menlo-Regular"/>
              </a:rPr>
              <a:t>	</a:t>
            </a:r>
            <a:r>
              <a:rPr lang="en-US" sz="2700" dirty="0" err="1" smtClean="0">
                <a:solidFill>
                  <a:srgbClr val="2E0D6E"/>
                </a:solidFill>
                <a:latin typeface="Menlo-Regular"/>
              </a:rPr>
              <a:t>UIRemoteNotificationTypeAlert</a:t>
            </a:r>
            <a:r>
              <a:rPr lang="en-US" sz="2700" dirty="0">
                <a:solidFill>
                  <a:srgbClr val="000000"/>
                </a:solidFill>
                <a:latin typeface="Menlo-Regular"/>
              </a:rPr>
              <a:t>)];</a:t>
            </a:r>
          </a:p>
          <a:p>
            <a:pPr marL="914400" lvl="1" indent="-514350">
              <a:buFont typeface="+mj-lt"/>
              <a:buAutoNum type="arabicPeriod"/>
            </a:pPr>
            <a:r>
              <a:rPr lang="en-US" sz="2700" dirty="0">
                <a:solidFill>
                  <a:srgbClr val="000000"/>
                </a:solidFill>
                <a:latin typeface="Menlo-Regular"/>
              </a:rPr>
              <a:t>    </a:t>
            </a:r>
          </a:p>
          <a:p>
            <a:pPr marL="914400" lvl="1" indent="-514350">
              <a:buFont typeface="+mj-lt"/>
              <a:buAutoNum type="arabicPeriod"/>
            </a:pPr>
            <a:r>
              <a:rPr lang="en-US" sz="2700" dirty="0">
                <a:solidFill>
                  <a:srgbClr val="000000"/>
                </a:solidFill>
                <a:latin typeface="Menlo-Regular"/>
              </a:rPr>
              <a:t>    </a:t>
            </a:r>
            <a:r>
              <a:rPr lang="en-US" sz="2700" dirty="0">
                <a:solidFill>
                  <a:srgbClr val="AA0D91"/>
                </a:solidFill>
                <a:latin typeface="Menlo-Regular"/>
              </a:rPr>
              <a:t>return</a:t>
            </a:r>
            <a:r>
              <a:rPr lang="en-US" sz="2700" dirty="0">
                <a:solidFill>
                  <a:srgbClr val="000000"/>
                </a:solidFill>
                <a:latin typeface="Menlo-Regular"/>
              </a:rPr>
              <a:t> </a:t>
            </a:r>
            <a:r>
              <a:rPr lang="en-US" sz="2700" dirty="0">
                <a:solidFill>
                  <a:srgbClr val="AA0D91"/>
                </a:solidFill>
                <a:latin typeface="Menlo-Regular"/>
              </a:rPr>
              <a:t>YES</a:t>
            </a:r>
            <a:r>
              <a:rPr lang="en-US" sz="2700" dirty="0">
                <a:solidFill>
                  <a:srgbClr val="000000"/>
                </a:solidFill>
                <a:latin typeface="Menlo-Regular"/>
              </a:rPr>
              <a:t>;</a:t>
            </a:r>
          </a:p>
          <a:p>
            <a:pPr marL="914400" lvl="1" indent="-514350">
              <a:buFont typeface="+mj-lt"/>
              <a:buAutoNum type="arabicPeriod"/>
            </a:pPr>
            <a:r>
              <a:rPr lang="en-US" sz="2700" dirty="0" smtClean="0">
                <a:solidFill>
                  <a:srgbClr val="000000"/>
                </a:solidFill>
                <a:latin typeface="Menlo-Regular"/>
              </a:rPr>
              <a:t>}</a:t>
            </a:r>
          </a:p>
          <a:p>
            <a:pPr marL="914400" lvl="1" indent="-514350">
              <a:buFont typeface="+mj-lt"/>
              <a:buAutoNum type="arabicPeriod"/>
            </a:pPr>
            <a:endParaRPr lang="en-US" sz="2700"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 </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)application:(</a:t>
            </a:r>
            <a:r>
              <a:rPr lang="en-US" dirty="0" err="1">
                <a:solidFill>
                  <a:srgbClr val="5C2699"/>
                </a:solidFill>
                <a:latin typeface="Menlo-Regular"/>
              </a:rPr>
              <a:t>UIApplication</a:t>
            </a:r>
            <a:r>
              <a:rPr lang="en-US" dirty="0">
                <a:solidFill>
                  <a:srgbClr val="000000"/>
                </a:solidFill>
                <a:latin typeface="Menlo-Regular"/>
              </a:rPr>
              <a:t>*)application </a:t>
            </a:r>
            <a:r>
              <a:rPr lang="en-US" dirty="0" err="1">
                <a:solidFill>
                  <a:srgbClr val="000000"/>
                </a:solidFill>
                <a:latin typeface="Menlo-Regular"/>
              </a:rPr>
              <a:t>didReceiveRemoteNotification</a:t>
            </a:r>
            <a:r>
              <a:rPr lang="en-US" dirty="0">
                <a:solidFill>
                  <a:srgbClr val="000000"/>
                </a:solidFill>
                <a:latin typeface="Menlo-Regular"/>
              </a:rPr>
              <a:t>:(</a:t>
            </a:r>
            <a:r>
              <a:rPr lang="en-US" dirty="0" err="1">
                <a:solidFill>
                  <a:srgbClr val="3F6E74"/>
                </a:solidFill>
                <a:latin typeface="Menlo-Regular"/>
              </a:rPr>
              <a:t>NSDictionary</a:t>
            </a:r>
            <a:r>
              <a:rPr lang="en-US" dirty="0">
                <a:solidFill>
                  <a:srgbClr val="000000"/>
                </a:solidFill>
                <a:latin typeface="Menlo-Regular"/>
              </a:rPr>
              <a:t>*)</a:t>
            </a:r>
            <a:r>
              <a:rPr lang="en-US" dirty="0" err="1" smtClean="0">
                <a:solidFill>
                  <a:srgbClr val="000000"/>
                </a:solidFill>
                <a:latin typeface="Menlo-Regular"/>
              </a:rPr>
              <a:t>userInfo</a:t>
            </a: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a:t>
            </a:r>
            <a:r>
              <a:rPr lang="en-US" dirty="0" err="1" smtClean="0">
                <a:solidFill>
                  <a:srgbClr val="000000"/>
                </a:solidFill>
                <a:latin typeface="Menlo-Regular"/>
              </a:rPr>
              <a:t>userInfo</a:t>
            </a:r>
            <a:r>
              <a:rPr lang="en-US" dirty="0" smtClean="0">
                <a:solidFill>
                  <a:srgbClr val="000000"/>
                </a:solidFill>
                <a:latin typeface="Menlo-Regular"/>
              </a:rPr>
              <a:t> contains the notification</a:t>
            </a:r>
          </a:p>
          <a:p>
            <a:pPr marL="914400" lvl="1" indent="-514350">
              <a:buFont typeface="+mj-lt"/>
              <a:buAutoNum type="arabicPeriod"/>
            </a:pPr>
            <a:r>
              <a:rPr lang="en-US" dirty="0" err="1" smtClean="0">
                <a:solidFill>
                  <a:srgbClr val="26474B"/>
                </a:solidFill>
                <a:latin typeface="Menlo-Regular"/>
              </a:rPr>
              <a:t>NSLog</a:t>
            </a:r>
            <a:r>
              <a:rPr lang="en-US" dirty="0">
                <a:solidFill>
                  <a:srgbClr val="000000"/>
                </a:solidFill>
                <a:latin typeface="Menlo-Regular"/>
              </a:rPr>
              <a:t>(</a:t>
            </a:r>
            <a:r>
              <a:rPr lang="en-US" dirty="0">
                <a:solidFill>
                  <a:srgbClr val="C41A16"/>
                </a:solidFill>
                <a:latin typeface="Menlo-Regular"/>
              </a:rPr>
              <a:t>@"Received notification: %@"</a:t>
            </a:r>
            <a:r>
              <a:rPr lang="en-US" dirty="0">
                <a:solidFill>
                  <a:srgbClr val="000000"/>
                </a:solidFill>
                <a:latin typeface="Menlo-Regular"/>
              </a:rPr>
              <a:t>, </a:t>
            </a:r>
            <a:r>
              <a:rPr lang="en-US" dirty="0" err="1">
                <a:solidFill>
                  <a:srgbClr val="000000"/>
                </a:solidFill>
                <a:latin typeface="Menlo-Regular"/>
              </a:rPr>
              <a:t>userInfo</a:t>
            </a:r>
            <a:r>
              <a:rPr lang="en-US" dirty="0">
                <a:solidFill>
                  <a:srgbClr val="000000"/>
                </a:solidFill>
                <a:latin typeface="Menlo-Regular"/>
              </a:rPr>
              <a:t>)</a:t>
            </a:r>
            <a:r>
              <a:rPr lang="en-US" dirty="0" smtClean="0">
                <a:solidFill>
                  <a:srgbClr val="000000"/>
                </a:solidFill>
                <a:latin typeface="Menlo-Regular"/>
              </a:rPr>
              <a:t>;</a:t>
            </a:r>
          </a:p>
          <a:p>
            <a:pPr marL="914400" lvl="1" indent="-514350">
              <a:buFont typeface="+mj-lt"/>
              <a:buAutoNum type="arabicPeriod"/>
            </a:pPr>
            <a:r>
              <a:rPr lang="en-US" dirty="0" smtClean="0">
                <a:solidFill>
                  <a:srgbClr val="000000"/>
                </a:solidFill>
                <a:latin typeface="Menlo-Regular"/>
              </a:rPr>
              <a:t>}</a:t>
            </a:r>
          </a:p>
          <a:p>
            <a:pPr marL="914400" lvl="1" indent="-514350">
              <a:buFont typeface="+mj-lt"/>
              <a:buAutoNum type="arabicPeriod"/>
            </a:pP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 </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)application:(</a:t>
            </a:r>
            <a:r>
              <a:rPr lang="en-US" dirty="0" err="1">
                <a:solidFill>
                  <a:srgbClr val="5C2699"/>
                </a:solidFill>
                <a:latin typeface="Menlo-Regular"/>
              </a:rPr>
              <a:t>UIApplication</a:t>
            </a:r>
            <a:r>
              <a:rPr lang="en-US" dirty="0">
                <a:solidFill>
                  <a:srgbClr val="000000"/>
                </a:solidFill>
                <a:latin typeface="Menlo-Regular"/>
              </a:rPr>
              <a:t>*)application </a:t>
            </a:r>
            <a:r>
              <a:rPr lang="en-US" dirty="0" err="1">
                <a:solidFill>
                  <a:srgbClr val="000000"/>
                </a:solidFill>
                <a:latin typeface="Menlo-Regular"/>
              </a:rPr>
              <a:t>didRegisterForRemoteNotificationsWithDeviceToken</a:t>
            </a:r>
            <a:r>
              <a:rPr lang="en-US" dirty="0">
                <a:solidFill>
                  <a:srgbClr val="000000"/>
                </a:solidFill>
                <a:latin typeface="Menlo-Regular"/>
              </a:rPr>
              <a:t>:(</a:t>
            </a:r>
            <a:r>
              <a:rPr lang="en-US" dirty="0" err="1">
                <a:solidFill>
                  <a:srgbClr val="3F6E74"/>
                </a:solidFill>
                <a:latin typeface="Menlo-Regular"/>
              </a:rPr>
              <a:t>NSData</a:t>
            </a:r>
            <a:r>
              <a:rPr lang="en-US" dirty="0">
                <a:solidFill>
                  <a:srgbClr val="000000"/>
                </a:solidFill>
                <a:latin typeface="Menlo-Regular"/>
              </a:rPr>
              <a:t>*)</a:t>
            </a:r>
            <a:r>
              <a:rPr lang="en-US" dirty="0" err="1" smtClean="0">
                <a:solidFill>
                  <a:srgbClr val="000000"/>
                </a:solidFill>
                <a:latin typeface="Menlo-Regular"/>
              </a:rPr>
              <a:t>deviceToken</a:t>
            </a: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a:t>
            </a:r>
          </a:p>
          <a:p>
            <a:pPr marL="914400" lvl="1" indent="-514350">
              <a:buFont typeface="+mj-lt"/>
              <a:buAutoNum type="arabicPeriod"/>
            </a:pPr>
            <a:r>
              <a:rPr lang="en-US" dirty="0">
                <a:solidFill>
                  <a:srgbClr val="000000"/>
                </a:solidFill>
                <a:latin typeface="Menlo-Regular"/>
              </a:rPr>
              <a:t>	</a:t>
            </a:r>
            <a:r>
              <a:rPr lang="en-US" dirty="0" err="1">
                <a:solidFill>
                  <a:srgbClr val="26474B"/>
                </a:solidFill>
                <a:latin typeface="Menlo-Regular"/>
              </a:rPr>
              <a:t>NSLog</a:t>
            </a:r>
            <a:r>
              <a:rPr lang="en-US" dirty="0">
                <a:solidFill>
                  <a:srgbClr val="000000"/>
                </a:solidFill>
                <a:latin typeface="Menlo-Regular"/>
              </a:rPr>
              <a:t>(</a:t>
            </a:r>
            <a:r>
              <a:rPr lang="en-US" dirty="0">
                <a:solidFill>
                  <a:srgbClr val="C41A16"/>
                </a:solidFill>
                <a:latin typeface="Menlo-Regular"/>
              </a:rPr>
              <a:t>@"My token is: %@"</a:t>
            </a:r>
            <a:r>
              <a:rPr lang="en-US" dirty="0">
                <a:solidFill>
                  <a:srgbClr val="000000"/>
                </a:solidFill>
                <a:latin typeface="Menlo-Regular"/>
              </a:rPr>
              <a:t>, </a:t>
            </a:r>
            <a:r>
              <a:rPr lang="en-US" dirty="0" err="1">
                <a:solidFill>
                  <a:srgbClr val="000000"/>
                </a:solidFill>
                <a:latin typeface="Menlo-Regular"/>
              </a:rPr>
              <a:t>deviceToken</a:t>
            </a:r>
            <a:r>
              <a:rPr lang="en-US" dirty="0">
                <a:solidFill>
                  <a:srgbClr val="000000"/>
                </a:solidFill>
                <a:latin typeface="Menlo-Regular"/>
              </a:rPr>
              <a:t>)</a:t>
            </a:r>
            <a:r>
              <a:rPr lang="en-US" dirty="0" smtClean="0">
                <a:solidFill>
                  <a:srgbClr val="000000"/>
                </a:solidFill>
                <a:latin typeface="Menlo-Regular"/>
              </a:rPr>
              <a:t>;</a:t>
            </a:r>
          </a:p>
          <a:p>
            <a:pPr marL="914400" lvl="1" indent="-514350">
              <a:buFont typeface="+mj-lt"/>
              <a:buAutoNum type="arabicPeriod"/>
            </a:pPr>
            <a:r>
              <a:rPr lang="en-US" dirty="0" smtClean="0">
                <a:solidFill>
                  <a:srgbClr val="000000"/>
                </a:solidFill>
                <a:latin typeface="Menlo-Regular"/>
              </a:rPr>
              <a:t>}</a:t>
            </a:r>
            <a:endParaRPr lang="en-US" sz="2300" dirty="0">
              <a:solidFill>
                <a:srgbClr val="000000"/>
              </a:solidFill>
              <a:latin typeface="Menlo-Regular"/>
            </a:endParaRPr>
          </a:p>
          <a:p>
            <a:endParaRPr lang="en-US" sz="2600"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16</a:t>
            </a:fld>
            <a:endParaRPr lang="en-US"/>
          </a:p>
        </p:txBody>
      </p:sp>
    </p:spTree>
    <p:extLst>
      <p:ext uri="{BB962C8B-B14F-4D97-AF65-F5344CB8AC3E}">
        <p14:creationId xmlns:p14="http://schemas.microsoft.com/office/powerpoint/2010/main" val="14031447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a:t>
            </a:r>
            <a:r>
              <a:rPr lang="en-US" dirty="0"/>
              <a:t>Notification Programming </a:t>
            </a:r>
            <a:r>
              <a:rPr lang="en-US" dirty="0" smtClean="0"/>
              <a:t>Example (Cont’d)</a:t>
            </a:r>
            <a:endParaRPr lang="en-US" dirty="0"/>
          </a:p>
        </p:txBody>
      </p:sp>
      <p:sp>
        <p:nvSpPr>
          <p:cNvPr id="3" name="Content Placeholder 2"/>
          <p:cNvSpPr>
            <a:spLocks noGrp="1"/>
          </p:cNvSpPr>
          <p:nvPr>
            <p:ph idx="1"/>
          </p:nvPr>
        </p:nvSpPr>
        <p:spPr/>
        <p:txBody>
          <a:bodyPr>
            <a:normAutofit fontScale="25000" lnSpcReduction="20000"/>
          </a:bodyPr>
          <a:lstStyle/>
          <a:p>
            <a:r>
              <a:rPr lang="en-US" sz="4000" dirty="0" smtClean="0"/>
              <a:t>Server code</a:t>
            </a: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devicetoken</a:t>
            </a:r>
            <a:r>
              <a:rPr lang="fr-FR" dirty="0">
                <a:solidFill>
                  <a:srgbClr val="000000"/>
                </a:solidFill>
                <a:latin typeface="Menlo-Regular"/>
              </a:rPr>
              <a:t> =</a:t>
            </a:r>
            <a:r>
              <a:rPr lang="fr-FR" dirty="0">
                <a:solidFill>
                  <a:srgbClr val="1C00CF"/>
                </a:solidFill>
                <a:latin typeface="Menlo-Regular"/>
              </a:rPr>
              <a:t>'</a:t>
            </a:r>
            <a:r>
              <a:rPr lang="fr-FR" dirty="0" smtClean="0">
                <a:solidFill>
                  <a:srgbClr val="1C00CF"/>
                </a:solidFill>
                <a:latin typeface="Menlo-Regular"/>
              </a:rPr>
              <a:t>f05571e4be60a4e11524d76e4366862128f430522fb470c46fc6810fffb07af7’</a:t>
            </a:r>
            <a:r>
              <a:rPr lang="fr-FR" dirty="0" smtClean="0">
                <a:solidFill>
                  <a:srgbClr val="0000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Put </a:t>
            </a:r>
            <a:r>
              <a:rPr lang="fr-FR" dirty="0" err="1">
                <a:solidFill>
                  <a:srgbClr val="007400"/>
                </a:solidFill>
                <a:latin typeface="Menlo-Regular"/>
              </a:rPr>
              <a:t>your</a:t>
            </a:r>
            <a:r>
              <a:rPr lang="fr-FR" dirty="0">
                <a:solidFill>
                  <a:srgbClr val="007400"/>
                </a:solidFill>
                <a:latin typeface="Menlo-Regular"/>
              </a:rPr>
              <a:t> </a:t>
            </a:r>
            <a:r>
              <a:rPr lang="fr-FR" dirty="0" err="1">
                <a:solidFill>
                  <a:srgbClr val="007400"/>
                </a:solidFill>
                <a:latin typeface="Menlo-Regular"/>
              </a:rPr>
              <a:t>private</a:t>
            </a:r>
            <a:r>
              <a:rPr lang="fr-FR" dirty="0">
                <a:solidFill>
                  <a:srgbClr val="007400"/>
                </a:solidFill>
                <a:latin typeface="Menlo-Regular"/>
              </a:rPr>
              <a:t> </a:t>
            </a:r>
            <a:r>
              <a:rPr lang="fr-FR" dirty="0" err="1">
                <a:solidFill>
                  <a:srgbClr val="007400"/>
                </a:solidFill>
                <a:latin typeface="Menlo-Regular"/>
              </a:rPr>
              <a:t>key's</a:t>
            </a:r>
            <a:r>
              <a:rPr lang="fr-FR" dirty="0">
                <a:solidFill>
                  <a:srgbClr val="007400"/>
                </a:solidFill>
                <a:latin typeface="Menlo-Regular"/>
              </a:rPr>
              <a:t> </a:t>
            </a:r>
            <a:r>
              <a:rPr lang="fr-FR" dirty="0" err="1">
                <a:solidFill>
                  <a:srgbClr val="007400"/>
                </a:solidFill>
                <a:latin typeface="Menlo-Regular"/>
              </a:rPr>
              <a:t>passphrase</a:t>
            </a:r>
            <a:r>
              <a:rPr lang="fr-FR" dirty="0">
                <a:solidFill>
                  <a:srgbClr val="007400"/>
                </a:solidFill>
                <a:latin typeface="Menlo-Regular"/>
              </a:rPr>
              <a:t> </a:t>
            </a:r>
            <a:r>
              <a:rPr lang="fr-FR" dirty="0" err="1">
                <a:solidFill>
                  <a:srgbClr val="007400"/>
                </a:solidFill>
                <a:latin typeface="Menlo-Regular"/>
              </a:rPr>
              <a:t>here</a:t>
            </a:r>
            <a:r>
              <a:rPr lang="fr-FR" dirty="0">
                <a:solidFill>
                  <a:srgbClr val="0074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passphrase</a:t>
            </a:r>
            <a:r>
              <a:rPr lang="fr-FR" dirty="0">
                <a:solidFill>
                  <a:srgbClr val="000000"/>
                </a:solidFill>
                <a:latin typeface="Menlo-Regular"/>
              </a:rPr>
              <a:t> = </a:t>
            </a:r>
            <a:r>
              <a:rPr lang="fr-FR" dirty="0">
                <a:solidFill>
                  <a:srgbClr val="1C00CF"/>
                </a:solidFill>
                <a:latin typeface="Menlo-Regular"/>
              </a:rPr>
              <a:t>'</a:t>
            </a:r>
            <a:r>
              <a:rPr lang="fr-FR" dirty="0" err="1" smtClean="0">
                <a:solidFill>
                  <a:srgbClr val="1C00CF"/>
                </a:solidFill>
                <a:latin typeface="Menlo-Regular"/>
              </a:rPr>
              <a:t>PushChat</a:t>
            </a:r>
            <a:r>
              <a:rPr lang="fr-FR" dirty="0" smtClean="0">
                <a:solidFill>
                  <a:srgbClr val="1C00CF"/>
                </a:solidFill>
                <a:latin typeface="Menlo-Regular"/>
              </a:rPr>
              <a:t>'</a:t>
            </a:r>
            <a:r>
              <a:rPr lang="fr-FR" dirty="0" smtClean="0">
                <a:solidFill>
                  <a:srgbClr val="0000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Put </a:t>
            </a:r>
            <a:r>
              <a:rPr lang="fr-FR" dirty="0" err="1">
                <a:solidFill>
                  <a:srgbClr val="007400"/>
                </a:solidFill>
                <a:latin typeface="Menlo-Regular"/>
              </a:rPr>
              <a:t>your</a:t>
            </a:r>
            <a:r>
              <a:rPr lang="fr-FR" dirty="0">
                <a:solidFill>
                  <a:srgbClr val="007400"/>
                </a:solidFill>
                <a:latin typeface="Menlo-Regular"/>
              </a:rPr>
              <a:t> </a:t>
            </a:r>
            <a:r>
              <a:rPr lang="fr-FR" dirty="0" err="1">
                <a:solidFill>
                  <a:srgbClr val="007400"/>
                </a:solidFill>
                <a:latin typeface="Menlo-Regular"/>
              </a:rPr>
              <a:t>alert</a:t>
            </a:r>
            <a:r>
              <a:rPr lang="fr-FR" dirty="0">
                <a:solidFill>
                  <a:srgbClr val="007400"/>
                </a:solidFill>
                <a:latin typeface="Menlo-Regular"/>
              </a:rPr>
              <a:t> message </a:t>
            </a:r>
            <a:r>
              <a:rPr lang="fr-FR" dirty="0" err="1">
                <a:solidFill>
                  <a:srgbClr val="007400"/>
                </a:solidFill>
                <a:latin typeface="Menlo-Regular"/>
              </a:rPr>
              <a:t>here</a:t>
            </a:r>
            <a:r>
              <a:rPr lang="fr-FR" dirty="0">
                <a:solidFill>
                  <a:srgbClr val="0074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$message = </a:t>
            </a:r>
            <a:r>
              <a:rPr lang="fr-FR" dirty="0">
                <a:solidFill>
                  <a:srgbClr val="1C00CF"/>
                </a:solidFill>
                <a:latin typeface="Menlo-Regular"/>
              </a:rPr>
              <a:t>'</a:t>
            </a:r>
            <a:r>
              <a:rPr lang="fr-FR" dirty="0" err="1">
                <a:solidFill>
                  <a:srgbClr val="1C00CF"/>
                </a:solidFill>
                <a:latin typeface="Menlo-Regular"/>
              </a:rPr>
              <a:t>Erran</a:t>
            </a:r>
            <a:r>
              <a:rPr lang="fr-FR" dirty="0">
                <a:solidFill>
                  <a:srgbClr val="1C00CF"/>
                </a:solidFill>
                <a:latin typeface="Menlo-Regular"/>
              </a:rPr>
              <a:t>: </a:t>
            </a:r>
            <a:r>
              <a:rPr lang="fr-FR" dirty="0" err="1">
                <a:solidFill>
                  <a:srgbClr val="1C00CF"/>
                </a:solidFill>
                <a:latin typeface="Menlo-Regular"/>
              </a:rPr>
              <a:t>my</a:t>
            </a:r>
            <a:r>
              <a:rPr lang="fr-FR" dirty="0">
                <a:solidFill>
                  <a:srgbClr val="1C00CF"/>
                </a:solidFill>
                <a:latin typeface="Menlo-Regular"/>
              </a:rPr>
              <a:t> first push notification!'</a:t>
            </a:r>
            <a:r>
              <a:rPr lang="fr-FR" dirty="0">
                <a:solidFill>
                  <a:srgbClr val="000000"/>
                </a:solidFill>
                <a:latin typeface="Menlo-Regular"/>
              </a:rPr>
              <a:t>;</a:t>
            </a:r>
          </a:p>
          <a:p>
            <a:pPr marL="457200" lvl="1" indent="0">
              <a:buNone/>
            </a:pP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 </a:t>
            </a:r>
            <a:r>
              <a:rPr lang="fr-FR" dirty="0" err="1">
                <a:solidFill>
                  <a:srgbClr val="26474B"/>
                </a:solidFill>
                <a:latin typeface="Menlo-Regular"/>
              </a:rPr>
              <a:t>stream_context_create</a:t>
            </a:r>
            <a:r>
              <a:rPr lang="fr-FR" dirty="0">
                <a:solidFill>
                  <a:srgbClr val="000000"/>
                </a:solidFill>
                <a:latin typeface="Menlo-Regular"/>
              </a:rPr>
              <a:t>();</a:t>
            </a:r>
          </a:p>
          <a:p>
            <a:pPr marL="914400" lvl="1" indent="-457200">
              <a:buFont typeface="+mj-lt"/>
              <a:buAutoNum type="arabicPeriod"/>
            </a:pPr>
            <a:r>
              <a:rPr lang="fr-FR" dirty="0" err="1">
                <a:solidFill>
                  <a:srgbClr val="000000"/>
                </a:solidFill>
                <a:latin typeface="Menlo-Regular"/>
              </a:rPr>
              <a:t>Stream_context_set_option</a:t>
            </a: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local_cert</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ck.pem</a:t>
            </a:r>
            <a:r>
              <a:rPr lang="fr-FR" dirty="0">
                <a:solidFill>
                  <a:srgbClr val="1C00CF"/>
                </a:solidFill>
                <a:latin typeface="Menlo-Regular"/>
              </a:rPr>
              <a:t>'</a:t>
            </a:r>
            <a:r>
              <a:rPr lang="fr-FR" dirty="0">
                <a:solidFill>
                  <a:srgbClr val="000000"/>
                </a:solidFill>
                <a:latin typeface="Menlo-Regular"/>
              </a:rPr>
              <a:t>);</a:t>
            </a:r>
          </a:p>
          <a:p>
            <a:pPr marL="914400" lvl="1" indent="-457200">
              <a:buFont typeface="+mj-lt"/>
              <a:buAutoNum type="arabicPeriod"/>
            </a:pPr>
            <a:r>
              <a:rPr lang="fr-FR" dirty="0" err="1">
                <a:solidFill>
                  <a:srgbClr val="000000"/>
                </a:solidFill>
                <a:latin typeface="Menlo-Regular"/>
              </a:rPr>
              <a:t>stream_context_set_option</a:t>
            </a: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passphrase</a:t>
            </a:r>
            <a:r>
              <a:rPr lang="fr-FR" dirty="0">
                <a:solidFill>
                  <a:srgbClr val="1C00CF"/>
                </a:solidFill>
                <a:latin typeface="Menlo-Regular"/>
              </a:rPr>
              <a:t>'</a:t>
            </a:r>
            <a:r>
              <a:rPr lang="fr-FR" dirty="0">
                <a:solidFill>
                  <a:srgbClr val="000000"/>
                </a:solidFill>
                <a:latin typeface="Menlo-Regular"/>
              </a:rPr>
              <a:t>, $</a:t>
            </a:r>
            <a:r>
              <a:rPr lang="fr-FR" dirty="0" err="1">
                <a:solidFill>
                  <a:srgbClr val="000000"/>
                </a:solidFill>
                <a:latin typeface="Menlo-Regular"/>
              </a:rPr>
              <a:t>passphrase</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Open a </a:t>
            </a:r>
            <a:r>
              <a:rPr lang="fr-FR" dirty="0" err="1">
                <a:solidFill>
                  <a:srgbClr val="007400"/>
                </a:solidFill>
                <a:latin typeface="Menlo-Regular"/>
              </a:rPr>
              <a:t>connection</a:t>
            </a:r>
            <a:r>
              <a:rPr lang="fr-FR" dirty="0">
                <a:solidFill>
                  <a:srgbClr val="007400"/>
                </a:solidFill>
                <a:latin typeface="Menlo-Regular"/>
              </a:rPr>
              <a:t> to the APNS server</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 = </a:t>
            </a:r>
            <a:r>
              <a:rPr lang="fr-FR" dirty="0" err="1">
                <a:solidFill>
                  <a:srgbClr val="000000"/>
                </a:solidFill>
                <a:latin typeface="Menlo-Regular"/>
              </a:rPr>
              <a:t>stream_socket_client</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://gateway.sandbox.push.apple.com:2195'</a:t>
            </a:r>
            <a:r>
              <a:rPr lang="fr-FR" dirty="0">
                <a:solidFill>
                  <a:srgbClr val="000000"/>
                </a:solidFill>
                <a:latin typeface="Menlo-Regular"/>
              </a:rPr>
              <a:t>, $</a:t>
            </a:r>
            <a:r>
              <a:rPr lang="fr-FR" dirty="0" err="1">
                <a:solidFill>
                  <a:srgbClr val="000000"/>
                </a:solidFill>
                <a:latin typeface="Menlo-Regular"/>
              </a:rPr>
              <a:t>err</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errstr</a:t>
            </a:r>
            <a:r>
              <a:rPr lang="fr-FR" dirty="0">
                <a:solidFill>
                  <a:srgbClr val="000000"/>
                </a:solidFill>
                <a:latin typeface="Menlo-Regular"/>
              </a:rPr>
              <a:t>, </a:t>
            </a:r>
            <a:r>
              <a:rPr lang="fr-FR" dirty="0">
                <a:solidFill>
                  <a:srgbClr val="1C00CF"/>
                </a:solidFill>
                <a:latin typeface="Menlo-Regular"/>
              </a:rPr>
              <a:t>60</a:t>
            </a:r>
            <a:r>
              <a:rPr lang="fr-FR" dirty="0">
                <a:solidFill>
                  <a:srgbClr val="000000"/>
                </a:solidFill>
                <a:latin typeface="Menlo-Regular"/>
              </a:rPr>
              <a:t>, STREAM_CLIENT_CONNECT|STREAM_CLIENT_PERSISTENT, $</a:t>
            </a:r>
            <a:r>
              <a:rPr lang="fr-FR" dirty="0" err="1">
                <a:solidFill>
                  <a:srgbClr val="000000"/>
                </a:solidFill>
                <a:latin typeface="Menlo-Regular"/>
              </a:rPr>
              <a:t>ctx</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AA0D91"/>
                </a:solidFill>
                <a:latin typeface="Menlo-Regular"/>
              </a:rPr>
              <a:t>if</a:t>
            </a:r>
            <a:r>
              <a:rPr lang="fr-FR" dirty="0">
                <a:solidFill>
                  <a:srgbClr val="000000"/>
                </a:solidFill>
                <a:latin typeface="Menlo-Regular"/>
              </a:rPr>
              <a:t> (!$</a:t>
            </a:r>
            <a:r>
              <a:rPr lang="fr-FR" dirty="0" err="1">
                <a:solidFill>
                  <a:srgbClr val="000000"/>
                </a:solidFill>
                <a:latin typeface="Menlo-Regular"/>
              </a:rPr>
              <a:t>fp</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exit(</a:t>
            </a:r>
            <a:r>
              <a:rPr lang="fr-FR" dirty="0">
                <a:solidFill>
                  <a:srgbClr val="C41A16"/>
                </a:solidFill>
                <a:latin typeface="Menlo-Regular"/>
              </a:rPr>
              <a:t>"</a:t>
            </a:r>
            <a:r>
              <a:rPr lang="fr-FR" dirty="0" err="1">
                <a:solidFill>
                  <a:srgbClr val="C41A16"/>
                </a:solidFill>
                <a:latin typeface="Menlo-Regular"/>
              </a:rPr>
              <a:t>Failed</a:t>
            </a:r>
            <a:r>
              <a:rPr lang="fr-FR" dirty="0">
                <a:solidFill>
                  <a:srgbClr val="C41A16"/>
                </a:solidFill>
                <a:latin typeface="Menlo-Regular"/>
              </a:rPr>
              <a:t> to </a:t>
            </a:r>
            <a:r>
              <a:rPr lang="fr-FR" dirty="0" err="1">
                <a:solidFill>
                  <a:srgbClr val="C41A16"/>
                </a:solidFill>
                <a:latin typeface="Menlo-Regular"/>
              </a:rPr>
              <a:t>connect</a:t>
            </a:r>
            <a:r>
              <a:rPr lang="fr-FR" dirty="0">
                <a:solidFill>
                  <a:srgbClr val="C41A16"/>
                </a:solidFill>
                <a:latin typeface="Menlo-Regular"/>
              </a:rPr>
              <a:t>: $</a:t>
            </a:r>
            <a:r>
              <a:rPr lang="fr-FR" dirty="0" err="1">
                <a:solidFill>
                  <a:srgbClr val="C41A16"/>
                </a:solidFill>
                <a:latin typeface="Menlo-Regular"/>
              </a:rPr>
              <a:t>err</a:t>
            </a:r>
            <a:r>
              <a:rPr lang="fr-FR" dirty="0">
                <a:solidFill>
                  <a:srgbClr val="C41A16"/>
                </a:solidFill>
                <a:latin typeface="Menlo-Regular"/>
              </a:rPr>
              <a:t> $</a:t>
            </a:r>
            <a:r>
              <a:rPr lang="fr-FR" dirty="0" err="1">
                <a:solidFill>
                  <a:srgbClr val="C41A16"/>
                </a:solidFill>
                <a:latin typeface="Menlo-Regular"/>
              </a:rPr>
              <a:t>errstr</a:t>
            </a:r>
            <a:r>
              <a:rPr lang="fr-FR" dirty="0">
                <a:solidFill>
                  <a:srgbClr val="C41A16"/>
                </a:solidFill>
                <a:latin typeface="Menlo-Regular"/>
              </a:rPr>
              <a:t>"</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Connected</a:t>
            </a:r>
            <a:r>
              <a:rPr lang="fr-FR" dirty="0">
                <a:solidFill>
                  <a:srgbClr val="1C00CF"/>
                </a:solidFill>
                <a:latin typeface="Menlo-Regular"/>
              </a:rPr>
              <a:t> to APNS'</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Create</a:t>
            </a:r>
            <a:r>
              <a:rPr lang="fr-FR" dirty="0">
                <a:solidFill>
                  <a:srgbClr val="007400"/>
                </a:solidFill>
                <a:latin typeface="Menlo-Regular"/>
              </a:rPr>
              <a:t> the </a:t>
            </a:r>
            <a:r>
              <a:rPr lang="fr-FR" dirty="0" err="1">
                <a:solidFill>
                  <a:srgbClr val="007400"/>
                </a:solidFill>
                <a:latin typeface="Menlo-Regular"/>
              </a:rPr>
              <a:t>payload</a:t>
            </a:r>
            <a:r>
              <a:rPr lang="fr-FR" dirty="0">
                <a:solidFill>
                  <a:srgbClr val="007400"/>
                </a:solidFill>
                <a:latin typeface="Menlo-Regular"/>
              </a:rPr>
              <a:t> body</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$body[</a:t>
            </a:r>
            <a:r>
              <a:rPr lang="fr-FR" dirty="0">
                <a:solidFill>
                  <a:srgbClr val="1C00CF"/>
                </a:solidFill>
                <a:latin typeface="Menlo-Regular"/>
              </a:rPr>
              <a:t>'</a:t>
            </a:r>
            <a:r>
              <a:rPr lang="fr-FR" dirty="0" err="1">
                <a:solidFill>
                  <a:srgbClr val="1C00CF"/>
                </a:solidFill>
                <a:latin typeface="Menlo-Regular"/>
              </a:rPr>
              <a:t>aps</a:t>
            </a:r>
            <a:r>
              <a:rPr lang="fr-FR" dirty="0">
                <a:solidFill>
                  <a:srgbClr val="1C00CF"/>
                </a:solidFill>
                <a:latin typeface="Menlo-Regular"/>
              </a:rPr>
              <a:t>'</a:t>
            </a:r>
            <a:r>
              <a:rPr lang="fr-FR" dirty="0">
                <a:solidFill>
                  <a:srgbClr val="000000"/>
                </a:solidFill>
                <a:latin typeface="Menlo-Regular"/>
              </a:rPr>
              <a:t>] = </a:t>
            </a:r>
            <a:r>
              <a:rPr lang="fr-FR" dirty="0" err="1">
                <a:solidFill>
                  <a:srgbClr val="000000"/>
                </a:solidFill>
                <a:latin typeface="Menlo-Regular"/>
              </a:rPr>
              <a:t>array</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alert</a:t>
            </a:r>
            <a:r>
              <a:rPr lang="fr-FR" dirty="0">
                <a:solidFill>
                  <a:srgbClr val="1C00CF"/>
                </a:solidFill>
                <a:latin typeface="Menlo-Regular"/>
              </a:rPr>
              <a:t>'</a:t>
            </a:r>
            <a:r>
              <a:rPr lang="fr-FR" dirty="0">
                <a:solidFill>
                  <a:srgbClr val="000000"/>
                </a:solidFill>
                <a:latin typeface="Menlo-Regular"/>
              </a:rPr>
              <a:t> =&gt; $message,</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sound</a:t>
            </a:r>
            <a:r>
              <a:rPr lang="fr-FR" dirty="0">
                <a:solidFill>
                  <a:srgbClr val="1C00CF"/>
                </a:solidFill>
                <a:latin typeface="Menlo-Regular"/>
              </a:rPr>
              <a:t>'</a:t>
            </a:r>
            <a:r>
              <a:rPr lang="fr-FR" dirty="0">
                <a:solidFill>
                  <a:srgbClr val="000000"/>
                </a:solidFill>
                <a:latin typeface="Menlo-Regular"/>
              </a:rPr>
              <a:t> =&gt; </a:t>
            </a:r>
            <a:r>
              <a:rPr lang="fr-FR" dirty="0">
                <a:solidFill>
                  <a:srgbClr val="1C00CF"/>
                </a:solidFill>
                <a:latin typeface="Menlo-Regular"/>
              </a:rPr>
              <a:t>'default'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	);</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Encode the </a:t>
            </a:r>
            <a:r>
              <a:rPr lang="fr-FR" dirty="0" err="1">
                <a:solidFill>
                  <a:srgbClr val="007400"/>
                </a:solidFill>
                <a:latin typeface="Menlo-Regular"/>
              </a:rPr>
              <a:t>payload</a:t>
            </a:r>
            <a:r>
              <a:rPr lang="fr-FR" dirty="0">
                <a:solidFill>
                  <a:srgbClr val="007400"/>
                </a:solidFill>
                <a:latin typeface="Menlo-Regular"/>
              </a:rPr>
              <a:t> as JSON</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payload</a:t>
            </a:r>
            <a:r>
              <a:rPr lang="fr-FR" dirty="0">
                <a:solidFill>
                  <a:srgbClr val="000000"/>
                </a:solidFill>
                <a:latin typeface="Menlo-Regular"/>
              </a:rPr>
              <a:t> = </a:t>
            </a:r>
            <a:r>
              <a:rPr lang="fr-FR" dirty="0" err="1">
                <a:solidFill>
                  <a:srgbClr val="26474B"/>
                </a:solidFill>
                <a:latin typeface="Menlo-Regular"/>
              </a:rPr>
              <a:t>json_encode</a:t>
            </a:r>
            <a:r>
              <a:rPr lang="fr-FR" dirty="0">
                <a:solidFill>
                  <a:srgbClr val="000000"/>
                </a:solidFill>
                <a:latin typeface="Menlo-Regular"/>
              </a:rPr>
              <a:t>($body);</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Build</a:t>
            </a:r>
            <a:r>
              <a:rPr lang="fr-FR" dirty="0">
                <a:solidFill>
                  <a:srgbClr val="007400"/>
                </a:solidFill>
                <a:latin typeface="Menlo-Regular"/>
              </a:rPr>
              <a:t> the </a:t>
            </a:r>
            <a:r>
              <a:rPr lang="fr-FR" dirty="0" err="1">
                <a:solidFill>
                  <a:srgbClr val="007400"/>
                </a:solidFill>
                <a:latin typeface="Menlo-Regular"/>
              </a:rPr>
              <a:t>binary</a:t>
            </a:r>
            <a:r>
              <a:rPr lang="fr-FR" dirty="0">
                <a:solidFill>
                  <a:srgbClr val="007400"/>
                </a:solidFill>
                <a:latin typeface="Menlo-Regular"/>
              </a:rPr>
              <a:t> notification</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msg</a:t>
            </a:r>
            <a:r>
              <a:rPr lang="fr-FR" dirty="0">
                <a:solidFill>
                  <a:srgbClr val="000000"/>
                </a:solidFill>
                <a:latin typeface="Menlo-Regular"/>
              </a:rPr>
              <a:t> = </a:t>
            </a:r>
            <a:r>
              <a:rPr lang="fr-FR" dirty="0" err="1">
                <a:solidFill>
                  <a:srgbClr val="000000"/>
                </a:solidFill>
                <a:latin typeface="Menlo-Regular"/>
              </a:rPr>
              <a:t>chr</a:t>
            </a:r>
            <a:r>
              <a:rPr lang="fr-FR" dirty="0">
                <a:solidFill>
                  <a:srgbClr val="000000"/>
                </a:solidFill>
                <a:latin typeface="Menlo-Regular"/>
              </a:rPr>
              <a:t>(</a:t>
            </a:r>
            <a:r>
              <a:rPr lang="fr-FR" dirty="0">
                <a:solidFill>
                  <a:srgbClr val="1C00CF"/>
                </a:solidFill>
                <a:latin typeface="Menlo-Regular"/>
              </a:rPr>
              <a:t>0</a:t>
            </a:r>
            <a:r>
              <a:rPr lang="fr-FR" dirty="0">
                <a:solidFill>
                  <a:srgbClr val="000000"/>
                </a:solidFill>
                <a:latin typeface="Menlo-Regular"/>
              </a:rPr>
              <a:t>) . pack(</a:t>
            </a:r>
            <a:r>
              <a:rPr lang="fr-FR" dirty="0">
                <a:solidFill>
                  <a:srgbClr val="1C00CF"/>
                </a:solidFill>
                <a:latin typeface="Menlo-Regular"/>
              </a:rPr>
              <a:t>'n'</a:t>
            </a:r>
            <a:r>
              <a:rPr lang="fr-FR" dirty="0">
                <a:solidFill>
                  <a:srgbClr val="000000"/>
                </a:solidFill>
                <a:latin typeface="Menlo-Regular"/>
              </a:rPr>
              <a:t>, </a:t>
            </a:r>
            <a:r>
              <a:rPr lang="fr-FR" dirty="0">
                <a:solidFill>
                  <a:srgbClr val="1C00CF"/>
                </a:solidFill>
                <a:latin typeface="Menlo-Regular"/>
              </a:rPr>
              <a:t>32</a:t>
            </a:r>
            <a:r>
              <a:rPr lang="fr-FR" dirty="0">
                <a:solidFill>
                  <a:srgbClr val="000000"/>
                </a:solidFill>
                <a:latin typeface="Menlo-Regular"/>
              </a:rPr>
              <a:t>) . pack(</a:t>
            </a:r>
            <a:r>
              <a:rPr lang="fr-FR" dirty="0">
                <a:solidFill>
                  <a:srgbClr val="1C00CF"/>
                </a:solidFill>
                <a:latin typeface="Menlo-Regular"/>
              </a:rPr>
              <a:t>'H*'</a:t>
            </a:r>
            <a:r>
              <a:rPr lang="fr-FR" dirty="0">
                <a:solidFill>
                  <a:srgbClr val="000000"/>
                </a:solidFill>
                <a:latin typeface="Menlo-Regular"/>
              </a:rPr>
              <a:t>, $</a:t>
            </a:r>
            <a:r>
              <a:rPr lang="fr-FR" dirty="0" err="1">
                <a:solidFill>
                  <a:srgbClr val="000000"/>
                </a:solidFill>
                <a:latin typeface="Menlo-Regular"/>
              </a:rPr>
              <a:t>deviceToken</a:t>
            </a:r>
            <a:r>
              <a:rPr lang="fr-FR" dirty="0">
                <a:solidFill>
                  <a:srgbClr val="000000"/>
                </a:solidFill>
                <a:latin typeface="Menlo-Regular"/>
              </a:rPr>
              <a:t>) . pack(</a:t>
            </a:r>
            <a:r>
              <a:rPr lang="fr-FR" dirty="0">
                <a:solidFill>
                  <a:srgbClr val="1C00CF"/>
                </a:solidFill>
                <a:latin typeface="Menlo-Regular"/>
              </a:rPr>
              <a:t>'n'</a:t>
            </a:r>
            <a:r>
              <a:rPr lang="fr-FR" dirty="0">
                <a:solidFill>
                  <a:srgbClr val="000000"/>
                </a:solidFill>
                <a:latin typeface="Menlo-Regular"/>
              </a:rPr>
              <a:t>, </a:t>
            </a:r>
            <a:r>
              <a:rPr lang="fr-FR" dirty="0" err="1">
                <a:solidFill>
                  <a:srgbClr val="000000"/>
                </a:solidFill>
                <a:latin typeface="Menlo-Regular"/>
              </a:rPr>
              <a:t>strlen</a:t>
            </a:r>
            <a:r>
              <a:rPr lang="fr-FR" dirty="0">
                <a:solidFill>
                  <a:srgbClr val="000000"/>
                </a:solidFill>
                <a:latin typeface="Menlo-Regular"/>
              </a:rPr>
              <a:t>($</a:t>
            </a:r>
            <a:r>
              <a:rPr lang="fr-FR" dirty="0" err="1">
                <a:solidFill>
                  <a:srgbClr val="000000"/>
                </a:solidFill>
                <a:latin typeface="Menlo-Regular"/>
              </a:rPr>
              <a:t>payload</a:t>
            </a:r>
            <a:r>
              <a:rPr lang="fr-FR" dirty="0">
                <a:solidFill>
                  <a:srgbClr val="000000"/>
                </a:solidFill>
                <a:latin typeface="Menlo-Regular"/>
              </a:rPr>
              <a:t>)) . $</a:t>
            </a:r>
            <a:r>
              <a:rPr lang="fr-FR" dirty="0" err="1">
                <a:solidFill>
                  <a:srgbClr val="000000"/>
                </a:solidFill>
                <a:latin typeface="Menlo-Regular"/>
              </a:rPr>
              <a:t>payload</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Send</a:t>
            </a:r>
            <a:r>
              <a:rPr lang="fr-FR" dirty="0">
                <a:solidFill>
                  <a:srgbClr val="007400"/>
                </a:solidFill>
                <a:latin typeface="Menlo-Regular"/>
              </a:rPr>
              <a:t> </a:t>
            </a:r>
            <a:r>
              <a:rPr lang="fr-FR" dirty="0" err="1">
                <a:solidFill>
                  <a:srgbClr val="007400"/>
                </a:solidFill>
                <a:latin typeface="Menlo-Regular"/>
              </a:rPr>
              <a:t>it</a:t>
            </a:r>
            <a:r>
              <a:rPr lang="fr-FR" dirty="0">
                <a:solidFill>
                  <a:srgbClr val="007400"/>
                </a:solidFill>
                <a:latin typeface="Menlo-Regular"/>
              </a:rPr>
              <a:t> to the server</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result</a:t>
            </a:r>
            <a:r>
              <a:rPr lang="fr-FR" dirty="0">
                <a:solidFill>
                  <a:srgbClr val="000000"/>
                </a:solidFill>
                <a:latin typeface="Menlo-Regular"/>
              </a:rPr>
              <a:t> = </a:t>
            </a:r>
            <a:r>
              <a:rPr lang="fr-FR" dirty="0" err="1">
                <a:solidFill>
                  <a:srgbClr val="000000"/>
                </a:solidFill>
                <a:latin typeface="Menlo-Regular"/>
              </a:rPr>
              <a:t>fwrite</a:t>
            </a: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 $</a:t>
            </a:r>
            <a:r>
              <a:rPr lang="fr-FR" dirty="0" err="1">
                <a:solidFill>
                  <a:srgbClr val="000000"/>
                </a:solidFill>
                <a:latin typeface="Menlo-Regular"/>
              </a:rPr>
              <a:t>msg</a:t>
            </a:r>
            <a:r>
              <a:rPr lang="fr-FR" dirty="0">
                <a:solidFill>
                  <a:srgbClr val="000000"/>
                </a:solidFill>
                <a:latin typeface="Menlo-Regular"/>
              </a:rPr>
              <a:t>, </a:t>
            </a:r>
            <a:r>
              <a:rPr lang="fr-FR" dirty="0" err="1">
                <a:solidFill>
                  <a:srgbClr val="000000"/>
                </a:solidFill>
                <a:latin typeface="Menlo-Regular"/>
              </a:rPr>
              <a:t>strlen</a:t>
            </a:r>
            <a:r>
              <a:rPr lang="fr-FR" dirty="0">
                <a:solidFill>
                  <a:srgbClr val="000000"/>
                </a:solidFill>
                <a:latin typeface="Menlo-Regular"/>
              </a:rPr>
              <a:t>($</a:t>
            </a:r>
            <a:r>
              <a:rPr lang="fr-FR" dirty="0" err="1">
                <a:solidFill>
                  <a:srgbClr val="000000"/>
                </a:solidFill>
                <a:latin typeface="Menlo-Regular"/>
              </a:rPr>
              <a:t>msg</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AA0D91"/>
                </a:solidFill>
                <a:latin typeface="Menlo-Regular"/>
              </a:rPr>
              <a:t>if</a:t>
            </a:r>
            <a:r>
              <a:rPr lang="fr-FR" dirty="0">
                <a:solidFill>
                  <a:srgbClr val="000000"/>
                </a:solidFill>
                <a:latin typeface="Menlo-Regular"/>
              </a:rPr>
              <a:t> (!$</a:t>
            </a:r>
            <a:r>
              <a:rPr lang="fr-FR" dirty="0" err="1">
                <a:solidFill>
                  <a:srgbClr val="000000"/>
                </a:solidFill>
                <a:latin typeface="Menlo-Regular"/>
              </a:rPr>
              <a:t>result</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'Message not </a:t>
            </a:r>
            <a:r>
              <a:rPr lang="fr-FR" dirty="0" err="1">
                <a:solidFill>
                  <a:srgbClr val="1C00CF"/>
                </a:solidFill>
                <a:latin typeface="Menlo-Regular"/>
              </a:rPr>
              <a:t>delivered</a:t>
            </a:r>
            <a:r>
              <a:rPr lang="fr-FR" dirty="0">
                <a:solidFill>
                  <a:srgbClr val="1C00CF"/>
                </a:solidFill>
                <a:latin typeface="Menlo-Regular"/>
              </a:rPr>
              <a:t>'</a:t>
            </a:r>
            <a:r>
              <a:rPr lang="fr-FR" dirty="0">
                <a:solidFill>
                  <a:srgbClr val="000000"/>
                </a:solidFill>
                <a:latin typeface="Menlo-Regular"/>
              </a:rPr>
              <a:t> . PHP_EOL;</a:t>
            </a:r>
          </a:p>
          <a:p>
            <a:pPr marL="914400" lvl="1" indent="-457200">
              <a:buFont typeface="+mj-lt"/>
              <a:buAutoNum type="arabicPeriod"/>
            </a:pPr>
            <a:r>
              <a:rPr lang="fr-FR" dirty="0" err="1">
                <a:solidFill>
                  <a:srgbClr val="AA0D91"/>
                </a:solidFill>
                <a:latin typeface="Menlo-Regular"/>
              </a:rPr>
              <a:t>else</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'Message </a:t>
            </a:r>
            <a:r>
              <a:rPr lang="fr-FR" dirty="0" err="1">
                <a:solidFill>
                  <a:srgbClr val="1C00CF"/>
                </a:solidFill>
                <a:latin typeface="Menlo-Regular"/>
              </a:rPr>
              <a:t>successfully</a:t>
            </a:r>
            <a:r>
              <a:rPr lang="fr-FR" dirty="0">
                <a:solidFill>
                  <a:srgbClr val="1C00CF"/>
                </a:solidFill>
                <a:latin typeface="Menlo-Regular"/>
              </a:rPr>
              <a:t> </a:t>
            </a:r>
            <a:r>
              <a:rPr lang="fr-FR" dirty="0" err="1">
                <a:solidFill>
                  <a:srgbClr val="1C00CF"/>
                </a:solidFill>
                <a:latin typeface="Menlo-Regular"/>
              </a:rPr>
              <a:t>delivered</a:t>
            </a:r>
            <a:r>
              <a:rPr lang="fr-FR" dirty="0">
                <a:solidFill>
                  <a:srgbClr val="1C00CF"/>
                </a:solidFill>
                <a:latin typeface="Menlo-Regular"/>
              </a:rPr>
              <a:t>'</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Close the </a:t>
            </a:r>
            <a:r>
              <a:rPr lang="fr-FR" dirty="0" err="1">
                <a:solidFill>
                  <a:srgbClr val="007400"/>
                </a:solidFill>
                <a:latin typeface="Menlo-Regular"/>
              </a:rPr>
              <a:t>connection</a:t>
            </a:r>
            <a:r>
              <a:rPr lang="fr-FR" dirty="0">
                <a:solidFill>
                  <a:srgbClr val="007400"/>
                </a:solidFill>
                <a:latin typeface="Menlo-Regular"/>
              </a:rPr>
              <a:t> to the server</a:t>
            </a:r>
            <a:endParaRPr lang="fr-FR" dirty="0">
              <a:solidFill>
                <a:srgbClr val="000000"/>
              </a:solidFill>
              <a:latin typeface="Menlo-Regular"/>
            </a:endParaRPr>
          </a:p>
          <a:p>
            <a:pPr marL="914400" lvl="1" indent="-457200">
              <a:buFont typeface="+mj-lt"/>
              <a:buAutoNum type="arabicPeriod"/>
            </a:pPr>
            <a:r>
              <a:rPr lang="fr-FR" dirty="0" err="1">
                <a:solidFill>
                  <a:srgbClr val="000000"/>
                </a:solidFill>
                <a:latin typeface="Menlo-Regular"/>
              </a:rPr>
              <a:t>fclose</a:t>
            </a: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a:t>
            </a:r>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17</a:t>
            </a:fld>
            <a:endParaRPr lang="en-US"/>
          </a:p>
        </p:txBody>
      </p:sp>
    </p:spTree>
    <p:extLst>
      <p:ext uri="{BB962C8B-B14F-4D97-AF65-F5344CB8AC3E}">
        <p14:creationId xmlns:p14="http://schemas.microsoft.com/office/powerpoint/2010/main" val="18612720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81199" y="1295400"/>
            <a:ext cx="4357927" cy="1905000"/>
          </a:xfrm>
          <a:prstGeom prst="rect">
            <a:avLst/>
          </a:prstGeom>
        </p:spPr>
      </p:pic>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3048000"/>
            <a:ext cx="7620000" cy="3505200"/>
          </a:xfrm>
        </p:spPr>
        <p:txBody>
          <a:bodyPr>
            <a:normAutofit fontScale="62500" lnSpcReduction="20000"/>
          </a:bodyPr>
          <a:lstStyle/>
          <a:p>
            <a:r>
              <a:rPr lang="en-US" dirty="0" smtClean="0"/>
              <a:t>Push notification problems</a:t>
            </a:r>
          </a:p>
          <a:p>
            <a:pPr lvl="1"/>
            <a:r>
              <a:rPr lang="en-US" dirty="0" smtClean="0"/>
              <a:t>Network firewalls prevent servers from directly sending messages to mobile devices</a:t>
            </a:r>
          </a:p>
          <a:p>
            <a:r>
              <a:rPr lang="en-US" dirty="0" smtClean="0"/>
              <a:t>GCM solution</a:t>
            </a:r>
          </a:p>
          <a:p>
            <a:pPr lvl="1"/>
            <a:r>
              <a:rPr lang="en-US" dirty="0" smtClean="0"/>
              <a:t>Maintain a connection between device and Google GCM server</a:t>
            </a:r>
          </a:p>
          <a:p>
            <a:pPr lvl="1"/>
            <a:r>
              <a:rPr lang="en-US" dirty="0" smtClean="0"/>
              <a:t>Push server updates to apps on the device via this connection</a:t>
            </a:r>
          </a:p>
          <a:p>
            <a:pPr lvl="1"/>
            <a:r>
              <a:rPr lang="en-US" dirty="0" smtClean="0"/>
              <a:t>Optimize this connection to minimize bandwidth and battery consumption (e.g. adjusting the frequency of keep alive messages)</a:t>
            </a:r>
          </a:p>
          <a:p>
            <a:r>
              <a:rPr lang="en-US" dirty="0" smtClean="0"/>
              <a:t>Send-to-sync messages vs. messages with payload</a:t>
            </a:r>
          </a:p>
          <a:p>
            <a:r>
              <a:rPr lang="en-US" dirty="0" smtClean="0"/>
              <a:t>An application can send messages to one or more devices (multicast)</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9/18/12</a:t>
            </a:r>
            <a:endParaRPr lang="en-US"/>
          </a:p>
        </p:txBody>
      </p:sp>
      <p:sp>
        <p:nvSpPr>
          <p:cNvPr id="9" name="Rectangle 8"/>
          <p:cNvSpPr/>
          <p:nvPr/>
        </p:nvSpPr>
        <p:spPr>
          <a:xfrm>
            <a:off x="3962400" y="1828800"/>
            <a:ext cx="12192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62400" y="1752600"/>
            <a:ext cx="1415772" cy="369332"/>
          </a:xfrm>
          <a:prstGeom prst="rect">
            <a:avLst/>
          </a:prstGeom>
          <a:noFill/>
        </p:spPr>
        <p:txBody>
          <a:bodyPr wrap="none" rtlCol="0">
            <a:spAutoFit/>
          </a:bodyPr>
          <a:lstStyle/>
          <a:p>
            <a:r>
              <a:rPr lang="en-US" b="1" dirty="0" smtClean="0"/>
              <a:t>GCM Servers</a:t>
            </a:r>
            <a:endParaRPr lang="en-US" b="1" dirty="0"/>
          </a:p>
        </p:txBody>
      </p:sp>
    </p:spTree>
    <p:extLst>
      <p:ext uri="{BB962C8B-B14F-4D97-AF65-F5344CB8AC3E}">
        <p14:creationId xmlns:p14="http://schemas.microsoft.com/office/powerpoint/2010/main" val="22664423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724400" cy="4525963"/>
          </a:xfrm>
        </p:spPr>
        <p:txBody>
          <a:bodyPr>
            <a:normAutofit fontScale="77500" lnSpcReduction="20000"/>
          </a:bodyPr>
          <a:lstStyle/>
          <a:p>
            <a:pPr marL="0" indent="0">
              <a:buNone/>
            </a:pPr>
            <a:r>
              <a:rPr lang="en-US" dirty="0" smtClean="0"/>
              <a:t>C2DM is deprecated, accepts no new users</a:t>
            </a:r>
          </a:p>
          <a:p>
            <a:pPr marL="0" indent="0">
              <a:buNone/>
            </a:pPr>
            <a:r>
              <a:rPr lang="en-US" dirty="0" smtClean="0"/>
              <a:t>Step 1</a:t>
            </a:r>
          </a:p>
          <a:p>
            <a:r>
              <a:rPr lang="en-US" dirty="0" smtClean="0"/>
              <a:t>Create a Google API project from Google APIs console </a:t>
            </a:r>
            <a:r>
              <a:rPr lang="en-US" dirty="0" err="1" smtClean="0"/>
              <a:t>page</a:t>
            </a:r>
            <a:r>
              <a:rPr lang="en-US" dirty="0" err="1" smtClean="0">
                <a:hlinkClick r:id="rId2"/>
              </a:rPr>
              <a:t>https</a:t>
            </a:r>
            <a:r>
              <a:rPr lang="en-US" dirty="0">
                <a:hlinkClick r:id="rId2"/>
              </a:rPr>
              <a:t>://code.google.com/apis/console/#project:</a:t>
            </a:r>
            <a:r>
              <a:rPr lang="en-US" dirty="0" smtClean="0">
                <a:hlinkClick r:id="rId2"/>
              </a:rPr>
              <a:t>908058729336</a:t>
            </a:r>
            <a:endParaRPr lang="en-US" dirty="0" smtClean="0"/>
          </a:p>
          <a:p>
            <a:pPr lvl="1"/>
            <a:r>
              <a:rPr lang="en-US" dirty="0" smtClean="0"/>
              <a:t>Enable GCM service</a:t>
            </a:r>
          </a:p>
          <a:p>
            <a:pPr lvl="1"/>
            <a:r>
              <a:rPr lang="en-US" dirty="0" smtClean="0"/>
              <a:t>Obtain an API key</a:t>
            </a:r>
          </a:p>
          <a:p>
            <a:pPr lvl="1"/>
            <a:r>
              <a:rPr lang="en-US" dirty="0" smtClean="0"/>
              <a:t>Create new server key</a:t>
            </a:r>
          </a:p>
          <a:p>
            <a:pPr lvl="1"/>
            <a:r>
              <a:rPr lang="en-US" dirty="0" smtClean="0"/>
              <a:t>Install helper libraries</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9/18/12</a:t>
            </a:r>
            <a:endParaRPr lang="en-US"/>
          </a:p>
        </p:txBody>
      </p:sp>
      <p:pic>
        <p:nvPicPr>
          <p:cNvPr id="8" name="Picture 7"/>
          <p:cNvPicPr>
            <a:picLocks noChangeAspect="1"/>
          </p:cNvPicPr>
          <p:nvPr/>
        </p:nvPicPr>
        <p:blipFill>
          <a:blip r:embed="rId3"/>
          <a:stretch>
            <a:fillRect/>
          </a:stretch>
        </p:blipFill>
        <p:spPr>
          <a:xfrm>
            <a:off x="5062608" y="2057400"/>
            <a:ext cx="4098325" cy="2032000"/>
          </a:xfrm>
          <a:prstGeom prst="rect">
            <a:avLst/>
          </a:prstGeom>
        </p:spPr>
      </p:pic>
    </p:spTree>
    <p:extLst>
      <p:ext uri="{BB962C8B-B14F-4D97-AF65-F5344CB8AC3E}">
        <p14:creationId xmlns:p14="http://schemas.microsoft.com/office/powerpoint/2010/main" val="851297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Announcements</a:t>
            </a:r>
            <a:endParaRPr lang="en-US" dirty="0"/>
          </a:p>
        </p:txBody>
      </p:sp>
      <p:sp>
        <p:nvSpPr>
          <p:cNvPr id="3" name="Content Placeholder 2"/>
          <p:cNvSpPr>
            <a:spLocks noGrp="1"/>
          </p:cNvSpPr>
          <p:nvPr>
            <p:ph idx="1"/>
          </p:nvPr>
        </p:nvSpPr>
        <p:spPr/>
        <p:txBody>
          <a:bodyPr>
            <a:normAutofit/>
          </a:bodyPr>
          <a:lstStyle/>
          <a:p>
            <a:r>
              <a:rPr lang="en-US" dirty="0" err="1" smtClean="0"/>
              <a:t>iOS</a:t>
            </a:r>
            <a:r>
              <a:rPr lang="en-US" dirty="0"/>
              <a:t> </a:t>
            </a:r>
            <a:r>
              <a:rPr lang="en-US" dirty="0" smtClean="0"/>
              <a:t>assignment 2 due Oct 16</a:t>
            </a:r>
            <a:r>
              <a:rPr lang="en-US" baseline="30000" dirty="0" smtClean="0"/>
              <a:t>th</a:t>
            </a:r>
            <a:endParaRPr lang="en-US" dirty="0" smtClean="0"/>
          </a:p>
          <a:p>
            <a:r>
              <a:rPr lang="en-US" dirty="0" smtClean="0"/>
              <a:t>Revised syllabus </a:t>
            </a:r>
          </a:p>
          <a:p>
            <a:pPr lvl="1"/>
            <a:r>
              <a:rPr lang="en-US" dirty="0" smtClean="0"/>
              <a:t>Please email me if you want to present one of them instead of the originally assigned</a:t>
            </a:r>
          </a:p>
          <a:p>
            <a:r>
              <a:rPr lang="en-US" dirty="0" smtClean="0"/>
              <a:t>Windows Phones available for project use</a:t>
            </a:r>
          </a:p>
          <a:p>
            <a:pPr lvl="1"/>
            <a:r>
              <a:rPr lang="en-US" dirty="0" smtClean="0"/>
              <a:t>On loan from Microsoft, please take good care of them </a:t>
            </a:r>
            <a:r>
              <a:rPr lang="en-US" dirty="0" smtClean="0">
                <a:sym typeface="Wingdings"/>
              </a:rPr>
              <a:t></a:t>
            </a:r>
            <a:endParaRPr lang="en-US" dirty="0" smtClean="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1469455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85000" lnSpcReduction="20000"/>
          </a:bodyPr>
          <a:lstStyle/>
          <a:p>
            <a:pPr marL="0" indent="0">
              <a:buNone/>
            </a:pPr>
            <a:r>
              <a:rPr lang="en-US" dirty="0" smtClean="0"/>
              <a:t>Step 2</a:t>
            </a:r>
          </a:p>
          <a:p>
            <a:r>
              <a:rPr lang="en-US" dirty="0" smtClean="0"/>
              <a:t>Write the Android app</a:t>
            </a:r>
          </a:p>
          <a:p>
            <a:pPr lvl="1"/>
            <a:r>
              <a:rPr lang="en-US" dirty="0" smtClean="0"/>
              <a:t>Copy </a:t>
            </a:r>
            <a:r>
              <a:rPr lang="en-US" dirty="0" err="1" smtClean="0"/>
              <a:t>gcm.jar</a:t>
            </a:r>
            <a:r>
              <a:rPr lang="en-US" dirty="0" smtClean="0"/>
              <a:t> file into your app </a:t>
            </a:r>
            <a:r>
              <a:rPr lang="en-US" dirty="0" err="1" smtClean="0"/>
              <a:t>classpath</a:t>
            </a:r>
            <a:endParaRPr lang="en-US" dirty="0" smtClean="0"/>
          </a:p>
          <a:p>
            <a:pPr lvl="1"/>
            <a:r>
              <a:rPr lang="en-US" dirty="0" smtClean="0"/>
              <a:t>Configure manifest file for SDK version, permission</a:t>
            </a:r>
          </a:p>
          <a:p>
            <a:pPr lvl="1"/>
            <a:r>
              <a:rPr lang="en-US" dirty="0" smtClean="0"/>
              <a:t>Add broadcast receiver</a:t>
            </a:r>
          </a:p>
          <a:p>
            <a:pPr lvl="1"/>
            <a:r>
              <a:rPr lang="en-US" dirty="0" smtClean="0"/>
              <a:t>Add intent service</a:t>
            </a:r>
          </a:p>
          <a:p>
            <a:pPr lvl="1"/>
            <a:r>
              <a:rPr lang="en-US" dirty="0" smtClean="0"/>
              <a:t>Write </a:t>
            </a:r>
            <a:r>
              <a:rPr lang="en-US" dirty="0" err="1" smtClean="0"/>
              <a:t>my_app_package.GCMIntentService</a:t>
            </a:r>
            <a:r>
              <a:rPr lang="en-US" dirty="0" smtClean="0"/>
              <a:t> class</a:t>
            </a:r>
          </a:p>
          <a:p>
            <a:pPr lvl="1"/>
            <a:r>
              <a:rPr lang="en-US" dirty="0" smtClean="0"/>
              <a:t>Write main activity</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9/18/12</a:t>
            </a:r>
            <a:endParaRPr lang="en-US"/>
          </a:p>
        </p:txBody>
      </p:sp>
      <p:sp>
        <p:nvSpPr>
          <p:cNvPr id="10" name="Rectangle 9"/>
          <p:cNvSpPr/>
          <p:nvPr/>
        </p:nvSpPr>
        <p:spPr>
          <a:xfrm>
            <a:off x="5029200" y="2743200"/>
            <a:ext cx="4106333" cy="923330"/>
          </a:xfrm>
          <a:prstGeom prst="rect">
            <a:avLst/>
          </a:prstGeom>
        </p:spPr>
        <p:txBody>
          <a:bodyPr wrap="square">
            <a:spAutoFit/>
          </a:bodyPr>
          <a:lstStyle/>
          <a:p>
            <a:endParaRPr lang="en-US" dirty="0" smtClean="0"/>
          </a:p>
          <a:p>
            <a:endParaRPr lang="en-US" dirty="0"/>
          </a:p>
          <a:p>
            <a:endParaRPr lang="en-US" dirty="0"/>
          </a:p>
        </p:txBody>
      </p:sp>
      <p:sp>
        <p:nvSpPr>
          <p:cNvPr id="11" name="Rectangle 10"/>
          <p:cNvSpPr/>
          <p:nvPr/>
        </p:nvSpPr>
        <p:spPr>
          <a:xfrm>
            <a:off x="5029200" y="2590800"/>
            <a:ext cx="4114800" cy="3429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81600" y="2743200"/>
            <a:ext cx="3733800" cy="3231653"/>
          </a:xfrm>
          <a:prstGeom prst="rect">
            <a:avLst/>
          </a:prstGeom>
        </p:spPr>
        <p:txBody>
          <a:bodyPr wrap="square">
            <a:spAutoFit/>
          </a:bodyPr>
          <a:lstStyle/>
          <a:p>
            <a:r>
              <a:rPr lang="en-US" b="1" dirty="0">
                <a:solidFill>
                  <a:srgbClr val="7F0055"/>
                </a:solidFill>
                <a:highlight>
                  <a:srgbClr val="E8F2FE"/>
                </a:highlight>
                <a:latin typeface="Monaco"/>
              </a:rPr>
              <a:t>import</a:t>
            </a:r>
            <a:r>
              <a:rPr lang="en-US" b="1" dirty="0">
                <a:solidFill>
                  <a:srgbClr val="000000"/>
                </a:solidFill>
                <a:highlight>
                  <a:srgbClr val="E8F2FE"/>
                </a:highlight>
                <a:latin typeface="Monaco"/>
              </a:rPr>
              <a:t> </a:t>
            </a:r>
            <a:r>
              <a:rPr lang="en-US" b="1" dirty="0" err="1">
                <a:solidFill>
                  <a:srgbClr val="000000"/>
                </a:solidFill>
                <a:highlight>
                  <a:srgbClr val="E8F2FE"/>
                </a:highlight>
                <a:latin typeface="Monaco"/>
              </a:rPr>
              <a:t>com.google.android.gcm.GCMRegistrar</a:t>
            </a:r>
            <a:r>
              <a:rPr lang="en-US" b="1" dirty="0" smtClean="0">
                <a:solidFill>
                  <a:srgbClr val="000000"/>
                </a:solidFill>
                <a:highlight>
                  <a:srgbClr val="E8F2FE"/>
                </a:highlight>
                <a:latin typeface="Monaco"/>
              </a:rPr>
              <a:t>;</a:t>
            </a:r>
          </a:p>
          <a:p>
            <a:r>
              <a:rPr lang="en-US" b="1" u="sng" dirty="0" smtClean="0">
                <a:solidFill>
                  <a:srgbClr val="000000"/>
                </a:solidFill>
                <a:highlight>
                  <a:srgbClr val="E8F2FE"/>
                </a:highlight>
                <a:latin typeface="Monaco"/>
              </a:rPr>
              <a:t>…</a:t>
            </a:r>
            <a:r>
              <a:rPr lang="en-US" dirty="0" smtClean="0">
                <a:solidFill>
                  <a:srgbClr val="000000"/>
                </a:solidFill>
                <a:latin typeface="Monaco"/>
              </a:rPr>
              <a:t> </a:t>
            </a:r>
          </a:p>
          <a:p>
            <a:r>
              <a:rPr lang="en-US" sz="1200" dirty="0" err="1" smtClean="0">
                <a:solidFill>
                  <a:srgbClr val="000000"/>
                </a:solidFill>
                <a:latin typeface="Monaco"/>
              </a:rPr>
              <a:t>GCMRegistrar.checkDevice</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dirty="0" err="1">
                <a:solidFill>
                  <a:srgbClr val="000000"/>
                </a:solidFill>
                <a:latin typeface="Monaco"/>
              </a:rPr>
              <a:t>GCMRegistrar.checkManifest</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final</a:t>
            </a:r>
            <a:r>
              <a:rPr lang="en-US" sz="1200" b="1" dirty="0">
                <a:solidFill>
                  <a:srgbClr val="000000"/>
                </a:solidFill>
                <a:latin typeface="Monaco"/>
              </a:rPr>
              <a:t> String </a:t>
            </a:r>
            <a:r>
              <a:rPr lang="en-US" sz="1200" b="1" dirty="0" err="1">
                <a:solidFill>
                  <a:srgbClr val="000000"/>
                </a:solidFill>
                <a:latin typeface="Monaco"/>
              </a:rPr>
              <a:t>regId</a:t>
            </a:r>
            <a:r>
              <a:rPr lang="en-US" sz="1200" b="1" dirty="0">
                <a:solidFill>
                  <a:srgbClr val="000000"/>
                </a:solidFill>
                <a:latin typeface="Monaco"/>
              </a:rPr>
              <a:t> = </a:t>
            </a:r>
            <a:r>
              <a:rPr lang="en-US" sz="1200" b="1" dirty="0" err="1">
                <a:solidFill>
                  <a:srgbClr val="000000"/>
                </a:solidFill>
                <a:latin typeface="Monaco"/>
              </a:rPr>
              <a:t>GCMRegistrar.getRegistrationId</a:t>
            </a:r>
            <a:r>
              <a:rPr lang="en-US" sz="1200" b="1"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if</a:t>
            </a:r>
            <a:r>
              <a:rPr lang="en-US" sz="1200" b="1" dirty="0">
                <a:solidFill>
                  <a:srgbClr val="000000"/>
                </a:solidFill>
                <a:latin typeface="Monaco"/>
              </a:rPr>
              <a:t> (</a:t>
            </a:r>
            <a:r>
              <a:rPr lang="en-US" sz="1200" b="1" dirty="0" err="1">
                <a:solidFill>
                  <a:srgbClr val="000000"/>
                </a:solidFill>
                <a:latin typeface="Monaco"/>
              </a:rPr>
              <a:t>regId.equals</a:t>
            </a:r>
            <a:r>
              <a:rPr lang="en-US" sz="1200" b="1" dirty="0">
                <a:solidFill>
                  <a:srgbClr val="000000"/>
                </a:solidFill>
                <a:latin typeface="Monaco"/>
              </a:rPr>
              <a:t>(</a:t>
            </a:r>
            <a:r>
              <a:rPr lang="en-US" sz="1200" b="1" dirty="0">
                <a:solidFill>
                  <a:srgbClr val="2A00FF"/>
                </a:solidFill>
                <a:latin typeface="Monaco"/>
              </a:rPr>
              <a:t>""</a:t>
            </a:r>
            <a:r>
              <a:rPr lang="en-US" sz="1200" b="1" dirty="0">
                <a:solidFill>
                  <a:srgbClr val="000000"/>
                </a:solidFill>
                <a:latin typeface="Monaco"/>
              </a:rPr>
              <a:t>)) {</a:t>
            </a:r>
          </a:p>
          <a:p>
            <a:r>
              <a:rPr lang="en-US" sz="1200" dirty="0">
                <a:solidFill>
                  <a:srgbClr val="000000"/>
                </a:solidFill>
                <a:latin typeface="Monaco"/>
              </a:rPr>
              <a:t>      </a:t>
            </a:r>
            <a:r>
              <a:rPr lang="en-US" sz="1200" dirty="0" err="1">
                <a:solidFill>
                  <a:srgbClr val="000000"/>
                </a:solidFill>
                <a:latin typeface="Monaco"/>
              </a:rPr>
              <a:t>GCMRegistrar.register</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 SENDER_ID);</a:t>
            </a:r>
          </a:p>
          <a:p>
            <a:r>
              <a:rPr lang="da-DK" sz="1200" dirty="0">
                <a:solidFill>
                  <a:srgbClr val="000000"/>
                </a:solidFill>
                <a:latin typeface="Monaco"/>
              </a:rPr>
              <a:t>    } </a:t>
            </a:r>
            <a:r>
              <a:rPr lang="da-DK" sz="1200" b="1" dirty="0" err="1">
                <a:solidFill>
                  <a:srgbClr val="7F0055"/>
                </a:solidFill>
                <a:latin typeface="Monaco"/>
              </a:rPr>
              <a:t>else</a:t>
            </a:r>
            <a:r>
              <a:rPr lang="da-DK" sz="1200" b="1" dirty="0">
                <a:solidFill>
                  <a:srgbClr val="000000"/>
                </a:solidFill>
                <a:latin typeface="Monaco"/>
              </a:rPr>
              <a:t> {</a:t>
            </a:r>
          </a:p>
          <a:p>
            <a:r>
              <a:rPr lang="da-DK" sz="1200" dirty="0">
                <a:solidFill>
                  <a:srgbClr val="000000"/>
                </a:solidFill>
                <a:latin typeface="Monaco"/>
              </a:rPr>
              <a:t>      </a:t>
            </a:r>
            <a:r>
              <a:rPr lang="da-DK" sz="1200" dirty="0" err="1">
                <a:solidFill>
                  <a:srgbClr val="000000"/>
                </a:solidFill>
                <a:latin typeface="Monaco"/>
              </a:rPr>
              <a:t>Log.v</a:t>
            </a:r>
            <a:r>
              <a:rPr lang="da-DK" sz="1200" dirty="0">
                <a:solidFill>
                  <a:srgbClr val="000000"/>
                </a:solidFill>
                <a:latin typeface="Monaco"/>
              </a:rPr>
              <a:t>(TAG, </a:t>
            </a:r>
            <a:r>
              <a:rPr lang="da-DK" sz="1200" dirty="0">
                <a:solidFill>
                  <a:srgbClr val="2A00FF"/>
                </a:solidFill>
                <a:latin typeface="Monaco"/>
              </a:rPr>
              <a:t>"</a:t>
            </a:r>
            <a:r>
              <a:rPr lang="da-DK" sz="1200" dirty="0" err="1">
                <a:solidFill>
                  <a:srgbClr val="2A00FF"/>
                </a:solidFill>
                <a:latin typeface="Monaco"/>
              </a:rPr>
              <a:t>Already</a:t>
            </a:r>
            <a:r>
              <a:rPr lang="da-DK" sz="1200" dirty="0">
                <a:solidFill>
                  <a:srgbClr val="2A00FF"/>
                </a:solidFill>
                <a:latin typeface="Monaco"/>
              </a:rPr>
              <a:t> </a:t>
            </a:r>
            <a:r>
              <a:rPr lang="da-DK" sz="1200" dirty="0" err="1">
                <a:solidFill>
                  <a:srgbClr val="2A00FF"/>
                </a:solidFill>
                <a:latin typeface="Monaco"/>
              </a:rPr>
              <a:t>registered</a:t>
            </a:r>
            <a:r>
              <a:rPr lang="da-DK" sz="1200" dirty="0">
                <a:solidFill>
                  <a:srgbClr val="2A00FF"/>
                </a:solidFill>
                <a:latin typeface="Monaco"/>
              </a:rPr>
              <a:t>"</a:t>
            </a:r>
            <a:r>
              <a:rPr lang="da-DK" sz="1200" dirty="0">
                <a:solidFill>
                  <a:srgbClr val="000000"/>
                </a:solidFill>
                <a:latin typeface="Monaco"/>
              </a:rPr>
              <a:t>);</a:t>
            </a:r>
          </a:p>
          <a:p>
            <a:r>
              <a:rPr lang="da-DK" sz="1200" dirty="0">
                <a:solidFill>
                  <a:srgbClr val="000000"/>
                </a:solidFill>
                <a:latin typeface="Monaco"/>
              </a:rPr>
              <a:t>    }</a:t>
            </a:r>
            <a:endParaRPr lang="en-US" sz="1200" dirty="0"/>
          </a:p>
        </p:txBody>
      </p:sp>
    </p:spTree>
    <p:extLst>
      <p:ext uri="{BB962C8B-B14F-4D97-AF65-F5344CB8AC3E}">
        <p14:creationId xmlns:p14="http://schemas.microsoft.com/office/powerpoint/2010/main" val="32059540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70000" lnSpcReduction="20000"/>
          </a:bodyPr>
          <a:lstStyle/>
          <a:p>
            <a:pPr marL="0" indent="0">
              <a:buNone/>
            </a:pPr>
            <a:r>
              <a:rPr lang="en-US" dirty="0" smtClean="0"/>
              <a:t>Step 3</a:t>
            </a:r>
          </a:p>
          <a:p>
            <a:r>
              <a:rPr lang="en-US" dirty="0" smtClean="0"/>
              <a:t>Write server-side app</a:t>
            </a:r>
          </a:p>
          <a:p>
            <a:pPr lvl="1"/>
            <a:r>
              <a:rPr lang="en-US" dirty="0" smtClean="0"/>
              <a:t>Copy </a:t>
            </a:r>
            <a:r>
              <a:rPr lang="en-US" dirty="0" err="1" smtClean="0"/>
              <a:t>gcm-server.jar</a:t>
            </a:r>
            <a:r>
              <a:rPr lang="en-US" dirty="0" smtClean="0"/>
              <a:t> file from the SDK’s </a:t>
            </a:r>
            <a:r>
              <a:rPr lang="en-US" dirty="0" err="1" smtClean="0"/>
              <a:t>gcm</a:t>
            </a:r>
            <a:r>
              <a:rPr lang="en-US" dirty="0" smtClean="0"/>
              <a:t>-server/</a:t>
            </a:r>
            <a:r>
              <a:rPr lang="en-US" dirty="0" err="1" smtClean="0"/>
              <a:t>dist</a:t>
            </a:r>
            <a:r>
              <a:rPr lang="en-US" dirty="0" smtClean="0"/>
              <a:t> directory to your server class path</a:t>
            </a:r>
          </a:p>
          <a:p>
            <a:pPr lvl="1"/>
            <a:r>
              <a:rPr lang="en-US" dirty="0" smtClean="0"/>
              <a:t>Create a servlet that can be used to receive client’s GCM registration ID</a:t>
            </a:r>
          </a:p>
          <a:p>
            <a:pPr lvl="1"/>
            <a:r>
              <a:rPr lang="en-US" dirty="0" smtClean="0"/>
              <a:t>Create a servlet to unregister registration ID</a:t>
            </a:r>
          </a:p>
          <a:p>
            <a:pPr lvl="1"/>
            <a:r>
              <a:rPr lang="en-US" dirty="0" smtClean="0"/>
              <a:t>Use </a:t>
            </a:r>
            <a:r>
              <a:rPr lang="en-US" dirty="0" err="1" smtClean="0"/>
              <a:t>com.google.android.gcm.server.Sender</a:t>
            </a:r>
            <a:r>
              <a:rPr lang="en-US" dirty="0" smtClean="0"/>
              <a:t> helper class from GCM library to send a message to client</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9/18/12</a:t>
            </a:r>
            <a:endParaRPr lang="en-US"/>
          </a:p>
        </p:txBody>
      </p:sp>
      <p:sp>
        <p:nvSpPr>
          <p:cNvPr id="7" name="Rectangle 6"/>
          <p:cNvSpPr/>
          <p:nvPr/>
        </p:nvSpPr>
        <p:spPr>
          <a:xfrm>
            <a:off x="5029200" y="2743200"/>
            <a:ext cx="4106333" cy="2031325"/>
          </a:xfrm>
          <a:prstGeom prst="rect">
            <a:avLst/>
          </a:prstGeom>
        </p:spPr>
        <p:txBody>
          <a:bodyPr wrap="square">
            <a:spAutoFit/>
          </a:bodyPr>
          <a:lstStyle/>
          <a:p>
            <a:r>
              <a:rPr lang="en-US" dirty="0"/>
              <a:t>import </a:t>
            </a:r>
            <a:r>
              <a:rPr lang="en-US" dirty="0" err="1"/>
              <a:t>com.google.android.gcm.server</a:t>
            </a:r>
            <a:r>
              <a:rPr lang="en-US" dirty="0"/>
              <a:t>.*;</a:t>
            </a:r>
          </a:p>
          <a:p>
            <a:endParaRPr lang="en-US" dirty="0"/>
          </a:p>
          <a:p>
            <a:r>
              <a:rPr lang="en-US" dirty="0"/>
              <a:t>Sender sender = new Sender(</a:t>
            </a:r>
            <a:r>
              <a:rPr lang="en-US" dirty="0" err="1"/>
              <a:t>myApiKey</a:t>
            </a:r>
            <a:r>
              <a:rPr lang="en-US" dirty="0"/>
              <a:t>);</a:t>
            </a:r>
          </a:p>
          <a:p>
            <a:r>
              <a:rPr lang="en-US" dirty="0"/>
              <a:t>Message message = new </a:t>
            </a:r>
            <a:r>
              <a:rPr lang="en-US" dirty="0" err="1"/>
              <a:t>Message.Builder</a:t>
            </a:r>
            <a:r>
              <a:rPr lang="en-US" dirty="0"/>
              <a:t>().build();</a:t>
            </a:r>
          </a:p>
          <a:p>
            <a:r>
              <a:rPr lang="en-US" dirty="0" err="1"/>
              <a:t>MulticastResult</a:t>
            </a:r>
            <a:r>
              <a:rPr lang="en-US" dirty="0"/>
              <a:t> result = </a:t>
            </a:r>
            <a:r>
              <a:rPr lang="en-US" dirty="0" err="1"/>
              <a:t>sender.send</a:t>
            </a:r>
            <a:r>
              <a:rPr lang="en-US" dirty="0"/>
              <a:t>(message, devices, 5);</a:t>
            </a:r>
          </a:p>
        </p:txBody>
      </p:sp>
      <p:sp>
        <p:nvSpPr>
          <p:cNvPr id="8" name="Rectangle 7"/>
          <p:cNvSpPr/>
          <p:nvPr/>
        </p:nvSpPr>
        <p:spPr>
          <a:xfrm>
            <a:off x="5029200" y="2590800"/>
            <a:ext cx="4114800" cy="2438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4133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FF0000"/>
                </a:solidFill>
              </a:rPr>
              <a:t>Thialﬁ: A Client Notiﬁcation Service</a:t>
            </a:r>
            <a:br>
              <a:rPr lang="en-US" b="1" dirty="0" smtClean="0">
                <a:solidFill>
                  <a:srgbClr val="FF0000"/>
                </a:solidFill>
              </a:rPr>
            </a:br>
            <a:r>
              <a:rPr lang="en-US" b="1" dirty="0" smtClean="0">
                <a:solidFill>
                  <a:srgbClr val="FF0000"/>
                </a:solidFill>
              </a:rPr>
              <a:t>for Internet-Scale Applications</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00FF"/>
                </a:solidFill>
              </a:rPr>
              <a:t>Atul Adya, Gregory Cooper, </a:t>
            </a:r>
          </a:p>
          <a:p>
            <a:r>
              <a:rPr lang="en-US" b="1" dirty="0" smtClean="0">
                <a:solidFill>
                  <a:srgbClr val="0000FF"/>
                </a:solidFill>
              </a:rPr>
              <a:t>Daniel Myers, Michael Piatek</a:t>
            </a:r>
          </a:p>
          <a:p>
            <a:r>
              <a:rPr lang="en-US" b="1" dirty="0" smtClean="0">
                <a:solidFill>
                  <a:schemeClr val="tx1"/>
                </a:solidFill>
              </a:rPr>
              <a:t>Google Seattle</a:t>
            </a:r>
            <a:endParaRPr lang="en-US" b="1" dirty="0">
              <a:solidFill>
                <a:schemeClr val="tx1"/>
              </a:solidFill>
            </a:endParaRPr>
          </a:p>
        </p:txBody>
      </p:sp>
    </p:spTree>
    <p:extLst>
      <p:ext uri="{BB962C8B-B14F-4D97-AF65-F5344CB8AC3E}">
        <p14:creationId xmlns:p14="http://schemas.microsoft.com/office/powerpoint/2010/main" val="64477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alphaModFix amt="60000"/>
          </a:blip>
          <a:stretch>
            <a:fillRect/>
          </a:stretch>
        </p:blipFill>
        <p:spPr>
          <a:xfrm>
            <a:off x="3214739" y="2667000"/>
            <a:ext cx="3130643" cy="1905000"/>
          </a:xfrm>
          <a:prstGeom prst="rect">
            <a:avLst/>
          </a:prstGeom>
        </p:spPr>
      </p:pic>
      <p:sp>
        <p:nvSpPr>
          <p:cNvPr id="26" name="Flowchart: Magnetic Disk 25"/>
          <p:cNvSpPr/>
          <p:nvPr/>
        </p:nvSpPr>
        <p:spPr>
          <a:xfrm>
            <a:off x="4038600" y="2895600"/>
            <a:ext cx="1447800" cy="1524000"/>
          </a:xfrm>
          <a:prstGeom prst="flowChartMagneticDisk">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title"/>
          </p:nvPr>
        </p:nvSpPr>
        <p:spPr/>
        <p:txBody>
          <a:bodyPr/>
          <a:lstStyle/>
          <a:p>
            <a:r>
              <a:rPr lang="en-US" dirty="0" smtClean="0"/>
              <a:t>A Case for Notifications</a:t>
            </a:r>
            <a:endParaRPr lang="en-US" dirty="0"/>
          </a:p>
        </p:txBody>
      </p:sp>
      <p:sp>
        <p:nvSpPr>
          <p:cNvPr id="12" name="Content Placeholder 2"/>
          <p:cNvSpPr>
            <a:spLocks noGrp="1"/>
          </p:cNvSpPr>
          <p:nvPr>
            <p:ph idx="1"/>
          </p:nvPr>
        </p:nvSpPr>
        <p:spPr>
          <a:xfrm>
            <a:off x="914400" y="1524000"/>
            <a:ext cx="7020791" cy="914400"/>
          </a:xfrm>
          <a:noFill/>
          <a:ln>
            <a:noFill/>
          </a:ln>
        </p:spPr>
        <p:txBody>
          <a:bodyPr>
            <a:noAutofit/>
          </a:bodyPr>
          <a:lstStyle/>
          <a:p>
            <a:pPr marL="0" indent="0" algn="ctr">
              <a:buNone/>
            </a:pPr>
            <a:r>
              <a:rPr lang="en-US" sz="2800" i="1" dirty="0" smtClean="0"/>
              <a:t>Problem: </a:t>
            </a:r>
            <a:r>
              <a:rPr lang="en-US" sz="2800" dirty="0" smtClean="0"/>
              <a:t>Ensuring cached data is fresh across users and devices</a:t>
            </a:r>
          </a:p>
        </p:txBody>
      </p:sp>
      <p:pic>
        <p:nvPicPr>
          <p:cNvPr id="14" name="Picture 13"/>
          <p:cNvPicPr>
            <a:picLocks noChangeAspect="1"/>
          </p:cNvPicPr>
          <p:nvPr/>
        </p:nvPicPr>
        <p:blipFill>
          <a:blip r:embed="rId4" cstate="print"/>
          <a:stretch>
            <a:fillRect/>
          </a:stretch>
        </p:blipFill>
        <p:spPr>
          <a:xfrm>
            <a:off x="4191000" y="3352800"/>
            <a:ext cx="1066800" cy="1066800"/>
          </a:xfrm>
          <a:prstGeom prst="rect">
            <a:avLst/>
          </a:prstGeom>
        </p:spPr>
      </p:pic>
      <p:pic>
        <p:nvPicPr>
          <p:cNvPr id="16" name="Picture 15"/>
          <p:cNvPicPr>
            <a:picLocks noChangeAspect="1"/>
          </p:cNvPicPr>
          <p:nvPr/>
        </p:nvPicPr>
        <p:blipFill>
          <a:blip r:embed="rId5" cstate="print">
            <a:lum bright="-50000" contrast="55000"/>
          </a:blip>
          <a:stretch>
            <a:fillRect/>
          </a:stretch>
        </p:blipFill>
        <p:spPr>
          <a:xfrm>
            <a:off x="1392382" y="4267200"/>
            <a:ext cx="1389714" cy="1142857"/>
          </a:xfrm>
          <a:prstGeom prst="rect">
            <a:avLst/>
          </a:prstGeom>
          <a:noFill/>
          <a:ln>
            <a:noFill/>
          </a:ln>
        </p:spPr>
      </p:pic>
      <p:pic>
        <p:nvPicPr>
          <p:cNvPr id="17" name="Picture 16"/>
          <p:cNvPicPr>
            <a:picLocks noChangeAspect="1"/>
          </p:cNvPicPr>
          <p:nvPr/>
        </p:nvPicPr>
        <p:blipFill>
          <a:blip r:embed="rId6" cstate="print"/>
          <a:stretch>
            <a:fillRect/>
          </a:stretch>
        </p:blipFill>
        <p:spPr>
          <a:xfrm>
            <a:off x="3906982" y="5029200"/>
            <a:ext cx="1676400" cy="937985"/>
          </a:xfrm>
          <a:prstGeom prst="rect">
            <a:avLst/>
          </a:prstGeom>
        </p:spPr>
      </p:pic>
      <p:pic>
        <p:nvPicPr>
          <p:cNvPr id="18" name="Picture 17"/>
          <p:cNvPicPr>
            <a:picLocks noChangeAspect="1"/>
          </p:cNvPicPr>
          <p:nvPr/>
        </p:nvPicPr>
        <p:blipFill>
          <a:blip r:embed="rId7" cstate="print"/>
          <a:stretch>
            <a:fillRect/>
          </a:stretch>
        </p:blipFill>
        <p:spPr>
          <a:xfrm>
            <a:off x="6573982" y="4419600"/>
            <a:ext cx="1731818" cy="1143000"/>
          </a:xfrm>
          <a:prstGeom prst="rect">
            <a:avLst/>
          </a:prstGeom>
        </p:spPr>
      </p:pic>
      <p:pic>
        <p:nvPicPr>
          <p:cNvPr id="19" name="Picture 18"/>
          <p:cNvPicPr>
            <a:picLocks noChangeAspect="1"/>
          </p:cNvPicPr>
          <p:nvPr/>
        </p:nvPicPr>
        <p:blipFill>
          <a:blip r:embed="rId8" cstate="print"/>
          <a:stretch>
            <a:fillRect/>
          </a:stretch>
        </p:blipFill>
        <p:spPr>
          <a:xfrm>
            <a:off x="2154382" y="4876800"/>
            <a:ext cx="685800" cy="685800"/>
          </a:xfrm>
          <a:prstGeom prst="rect">
            <a:avLst/>
          </a:prstGeom>
        </p:spPr>
      </p:pic>
      <p:pic>
        <p:nvPicPr>
          <p:cNvPr id="20" name="Picture 19"/>
          <p:cNvPicPr>
            <a:picLocks noChangeAspect="1"/>
          </p:cNvPicPr>
          <p:nvPr/>
        </p:nvPicPr>
        <p:blipFill>
          <a:blip r:embed="rId8" cstate="print"/>
          <a:stretch>
            <a:fillRect/>
          </a:stretch>
        </p:blipFill>
        <p:spPr>
          <a:xfrm>
            <a:off x="5202382" y="5257800"/>
            <a:ext cx="685800" cy="685800"/>
          </a:xfrm>
          <a:prstGeom prst="rect">
            <a:avLst/>
          </a:prstGeom>
        </p:spPr>
      </p:pic>
      <p:pic>
        <p:nvPicPr>
          <p:cNvPr id="21" name="Picture 20"/>
          <p:cNvPicPr>
            <a:picLocks noChangeAspect="1"/>
          </p:cNvPicPr>
          <p:nvPr/>
        </p:nvPicPr>
        <p:blipFill>
          <a:blip r:embed="rId8" cstate="print"/>
          <a:stretch>
            <a:fillRect/>
          </a:stretch>
        </p:blipFill>
        <p:spPr>
          <a:xfrm>
            <a:off x="6573982" y="4267200"/>
            <a:ext cx="685800" cy="685800"/>
          </a:xfrm>
          <a:prstGeom prst="rect">
            <a:avLst/>
          </a:prstGeom>
        </p:spPr>
      </p:pic>
      <p:sp>
        <p:nvSpPr>
          <p:cNvPr id="23" name="Freeform 22"/>
          <p:cNvSpPr/>
          <p:nvPr/>
        </p:nvSpPr>
        <p:spPr>
          <a:xfrm>
            <a:off x="2878282" y="4381500"/>
            <a:ext cx="1333500" cy="812904"/>
          </a:xfrm>
          <a:custGeom>
            <a:avLst/>
            <a:gdLst>
              <a:gd name="connsiteX0" fmla="*/ 1397000 w 1397000"/>
              <a:gd name="connsiteY0" fmla="*/ 0 h 812904"/>
              <a:gd name="connsiteX1" fmla="*/ 825500 w 1397000"/>
              <a:gd name="connsiteY1" fmla="*/ 685800 h 812904"/>
              <a:gd name="connsiteX2" fmla="*/ 0 w 1397000"/>
              <a:gd name="connsiteY2" fmla="*/ 812800 h 812904"/>
            </a:gdLst>
            <a:ahLst/>
            <a:cxnLst>
              <a:cxn ang="0">
                <a:pos x="connsiteX0" y="connsiteY0"/>
              </a:cxn>
              <a:cxn ang="0">
                <a:pos x="connsiteX1" y="connsiteY1"/>
              </a:cxn>
              <a:cxn ang="0">
                <a:pos x="connsiteX2" y="connsiteY2"/>
              </a:cxn>
            </a:cxnLst>
            <a:rect l="l" t="t" r="r" b="b"/>
            <a:pathLst>
              <a:path w="1397000" h="812904">
                <a:moveTo>
                  <a:pt x="1397000" y="0"/>
                </a:moveTo>
                <a:cubicBezTo>
                  <a:pt x="1227666" y="275166"/>
                  <a:pt x="1058333" y="550333"/>
                  <a:pt x="825500" y="685800"/>
                </a:cubicBezTo>
                <a:cubicBezTo>
                  <a:pt x="592667" y="821267"/>
                  <a:pt x="0" y="812800"/>
                  <a:pt x="0" y="8128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935682" y="4406900"/>
            <a:ext cx="431800" cy="901700"/>
          </a:xfrm>
          <a:custGeom>
            <a:avLst/>
            <a:gdLst>
              <a:gd name="connsiteX0" fmla="*/ 0 w 431800"/>
              <a:gd name="connsiteY0" fmla="*/ 0 h 901700"/>
              <a:gd name="connsiteX1" fmla="*/ 114300 w 431800"/>
              <a:gd name="connsiteY1" fmla="*/ 419100 h 901700"/>
              <a:gd name="connsiteX2" fmla="*/ 431800 w 431800"/>
              <a:gd name="connsiteY2" fmla="*/ 901700 h 901700"/>
            </a:gdLst>
            <a:ahLst/>
            <a:cxnLst>
              <a:cxn ang="0">
                <a:pos x="connsiteX0" y="connsiteY0"/>
              </a:cxn>
              <a:cxn ang="0">
                <a:pos x="connsiteX1" y="connsiteY1"/>
              </a:cxn>
              <a:cxn ang="0">
                <a:pos x="connsiteX2" y="connsiteY2"/>
              </a:cxn>
            </a:cxnLst>
            <a:rect l="l" t="t" r="r" b="b"/>
            <a:pathLst>
              <a:path w="431800" h="901700">
                <a:moveTo>
                  <a:pt x="0" y="0"/>
                </a:moveTo>
                <a:cubicBezTo>
                  <a:pt x="21166" y="134408"/>
                  <a:pt x="42333" y="268817"/>
                  <a:pt x="114300" y="419100"/>
                </a:cubicBezTo>
                <a:cubicBezTo>
                  <a:pt x="186267" y="569383"/>
                  <a:pt x="431800" y="901700"/>
                  <a:pt x="431800" y="9017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5456382" y="4305300"/>
            <a:ext cx="1104900" cy="317500"/>
          </a:xfrm>
          <a:custGeom>
            <a:avLst/>
            <a:gdLst>
              <a:gd name="connsiteX0" fmla="*/ 0 w 1104900"/>
              <a:gd name="connsiteY0" fmla="*/ 0 h 317500"/>
              <a:gd name="connsiteX1" fmla="*/ 368300 w 1104900"/>
              <a:gd name="connsiteY1" fmla="*/ 254000 h 317500"/>
              <a:gd name="connsiteX2" fmla="*/ 1104900 w 1104900"/>
              <a:gd name="connsiteY2" fmla="*/ 317500 h 317500"/>
            </a:gdLst>
            <a:ahLst/>
            <a:cxnLst>
              <a:cxn ang="0">
                <a:pos x="connsiteX0" y="connsiteY0"/>
              </a:cxn>
              <a:cxn ang="0">
                <a:pos x="connsiteX1" y="connsiteY1"/>
              </a:cxn>
              <a:cxn ang="0">
                <a:pos x="connsiteX2" y="connsiteY2"/>
              </a:cxn>
            </a:cxnLst>
            <a:rect l="l" t="t" r="r" b="b"/>
            <a:pathLst>
              <a:path w="1104900" h="317500">
                <a:moveTo>
                  <a:pt x="0" y="0"/>
                </a:moveTo>
                <a:cubicBezTo>
                  <a:pt x="92075" y="100541"/>
                  <a:pt x="184150" y="201083"/>
                  <a:pt x="368300" y="254000"/>
                </a:cubicBezTo>
                <a:cubicBezTo>
                  <a:pt x="552450" y="306917"/>
                  <a:pt x="828675" y="312208"/>
                  <a:pt x="1104900" y="3175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sp>
        <p:nvSpPr>
          <p:cNvPr id="22" name="TextBox 21"/>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Tree>
    <p:extLst>
      <p:ext uri="{BB962C8B-B14F-4D97-AF65-F5344CB8AC3E}">
        <p14:creationId xmlns:p14="http://schemas.microsoft.com/office/powerpoint/2010/main" val="256576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Application Patterns</a:t>
            </a:r>
            <a:endParaRPr lang="en-US" dirty="0"/>
          </a:p>
        </p:txBody>
      </p:sp>
      <p:sp>
        <p:nvSpPr>
          <p:cNvPr id="3" name="Content Placeholder 2"/>
          <p:cNvSpPr>
            <a:spLocks noGrp="1"/>
          </p:cNvSpPr>
          <p:nvPr>
            <p:ph idx="1"/>
          </p:nvPr>
        </p:nvSpPr>
        <p:spPr/>
        <p:txBody>
          <a:bodyPr>
            <a:normAutofit/>
          </a:bodyPr>
          <a:lstStyle/>
          <a:p>
            <a:r>
              <a:rPr lang="en-US" dirty="0" smtClean="0"/>
              <a:t>Clients poll to detect changes</a:t>
            </a:r>
          </a:p>
          <a:p>
            <a:pPr lvl="1"/>
            <a:r>
              <a:rPr lang="en-US" dirty="0" smtClean="0"/>
              <a:t>Simple and reliable, but slow and inefficient</a:t>
            </a:r>
          </a:p>
          <a:p>
            <a:endParaRPr lang="en-US" dirty="0" smtClean="0"/>
          </a:p>
          <a:p>
            <a:r>
              <a:rPr lang="en-US" dirty="0" smtClean="0"/>
              <a:t>Push updates to the client</a:t>
            </a:r>
          </a:p>
          <a:p>
            <a:pPr lvl="1"/>
            <a:r>
              <a:rPr lang="en-US" dirty="0" smtClean="0"/>
              <a:t>Fast but complex</a:t>
            </a:r>
          </a:p>
          <a:p>
            <a:pPr lvl="1"/>
            <a:r>
              <a:rPr lang="en-US" dirty="0" smtClean="0"/>
              <a:t>Add backup polling to get reliability</a:t>
            </a:r>
          </a:p>
          <a:p>
            <a:pPr lvl="1"/>
            <a:r>
              <a:rPr lang="en-US" dirty="0" smtClean="0"/>
              <a:t>Tail latencies can be high: masks bugs</a:t>
            </a:r>
          </a:p>
          <a:p>
            <a:pPr lvl="1"/>
            <a:r>
              <a:rPr lang="en-US" dirty="0" smtClean="0"/>
              <a:t>Application-specific protocol</a:t>
            </a:r>
          </a:p>
        </p:txBody>
      </p:sp>
      <p:sp>
        <p:nvSpPr>
          <p:cNvPr id="5" name="TextBox 4"/>
          <p:cNvSpPr txBox="1"/>
          <p:nvPr/>
        </p:nvSpPr>
        <p:spPr>
          <a:xfrm>
            <a:off x="3886200" y="3864481"/>
            <a:ext cx="3244863" cy="523220"/>
          </a:xfrm>
          <a:prstGeom prst="rect">
            <a:avLst/>
          </a:prstGeom>
          <a:noFill/>
        </p:spPr>
        <p:txBody>
          <a:bodyPr wrap="none" rtlCol="0">
            <a:spAutoFit/>
          </a:bodyPr>
          <a:lstStyle/>
          <a:p>
            <a:r>
              <a:rPr lang="en-US" sz="2800" dirty="0" smtClean="0">
                <a:sym typeface="Symbol"/>
              </a:rPr>
              <a:t></a:t>
            </a:r>
            <a:r>
              <a:rPr lang="en-US" sz="2800" dirty="0" smtClean="0"/>
              <a:t> sacrifice reliability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
        <p:nvSpPr>
          <p:cNvPr id="6" name="Date Placeholder 5"/>
          <p:cNvSpPr>
            <a:spLocks noGrp="1"/>
          </p:cNvSpPr>
          <p:nvPr>
            <p:ph type="dt" sz="half" idx="10"/>
          </p:nvPr>
        </p:nvSpPr>
        <p:spPr/>
        <p:txBody>
          <a:bodyPr/>
          <a:lstStyle/>
          <a:p>
            <a:r>
              <a:rPr lang="en-US" smtClean="0"/>
              <a:t>10/9/12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6998-11)</a:t>
            </a:r>
            <a:endParaRPr lang="en-US"/>
          </a:p>
        </p:txBody>
      </p:sp>
      <p:sp>
        <p:nvSpPr>
          <p:cNvPr id="8" name="TextBox 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51112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 Thialfi</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r>
              <a:rPr lang="en-US" i="1" dirty="0" smtClean="0"/>
              <a:t>Scalable:</a:t>
            </a:r>
            <a:r>
              <a:rPr lang="en-US" dirty="0" smtClean="0"/>
              <a:t> tracks millions of clients and objects</a:t>
            </a:r>
          </a:p>
          <a:p>
            <a:r>
              <a:rPr lang="en-US" i="1" dirty="0" smtClean="0"/>
              <a:t>Fast:</a:t>
            </a:r>
            <a:r>
              <a:rPr lang="en-US" dirty="0" smtClean="0"/>
              <a:t> notifies clients in less than a second</a:t>
            </a:r>
          </a:p>
          <a:p>
            <a:r>
              <a:rPr lang="en-US" i="1" dirty="0" smtClean="0"/>
              <a:t>Reliable:</a:t>
            </a:r>
            <a:r>
              <a:rPr lang="en-US" dirty="0" smtClean="0"/>
              <a:t> even when entire data centers fail</a:t>
            </a:r>
          </a:p>
          <a:p>
            <a:r>
              <a:rPr lang="en-US" i="1" dirty="0" smtClean="0"/>
              <a:t>Easy to use:</a:t>
            </a:r>
            <a:r>
              <a:rPr lang="en-US" dirty="0" smtClean="0"/>
              <a:t> deployed in Chrome Sync, Contacts, Google Plus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10515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Thialfi</a:t>
            </a:r>
            <a:r>
              <a:rPr lang="en-US" dirty="0" smtClean="0"/>
              <a:t> Outline</a:t>
            </a:r>
            <a:endParaRPr lang="en-US" dirty="0"/>
          </a:p>
        </p:txBody>
      </p:sp>
      <p:sp>
        <p:nvSpPr>
          <p:cNvPr id="3" name="Content Placeholder 2"/>
          <p:cNvSpPr>
            <a:spLocks noGrp="1"/>
          </p:cNvSpPr>
          <p:nvPr>
            <p:ph idx="1"/>
          </p:nvPr>
        </p:nvSpPr>
        <p:spPr/>
        <p:txBody>
          <a:bodyPr>
            <a:normAutofit/>
          </a:bodyPr>
          <a:lstStyle/>
          <a:p>
            <a:r>
              <a:rPr lang="en-US" dirty="0" smtClean="0"/>
              <a:t>Thialfi’s abstraction: </a:t>
            </a:r>
            <a:r>
              <a:rPr lang="en-US" i="1" dirty="0" smtClean="0"/>
              <a:t>reliable signaling</a:t>
            </a:r>
            <a:endParaRPr lang="en-US" dirty="0" smtClean="0"/>
          </a:p>
          <a:p>
            <a:pPr marL="0" indent="0">
              <a:buNone/>
            </a:pPr>
            <a:endParaRPr lang="en-US" dirty="0" smtClean="0"/>
          </a:p>
          <a:p>
            <a:r>
              <a:rPr lang="en-US" dirty="0" smtClean="0"/>
              <a:t>Delivering notifications in the common case</a:t>
            </a:r>
          </a:p>
          <a:p>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94809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nexus-s.jpg"/>
          <p:cNvPicPr>
            <a:picLocks noChangeAspect="1"/>
          </p:cNvPicPr>
          <p:nvPr/>
        </p:nvPicPr>
        <p:blipFill>
          <a:blip r:embed="rId4" cstate="print"/>
          <a:stretch>
            <a:fillRect/>
          </a:stretch>
        </p:blipFill>
        <p:spPr>
          <a:xfrm>
            <a:off x="6400800" y="1295400"/>
            <a:ext cx="1228300" cy="2133600"/>
          </a:xfrm>
          <a:prstGeom prst="rect">
            <a:avLst/>
          </a:prstGeom>
        </p:spPr>
      </p:pic>
      <p:pic>
        <p:nvPicPr>
          <p:cNvPr id="38" name="Picture 37"/>
          <p:cNvPicPr>
            <a:picLocks noChangeAspect="1"/>
          </p:cNvPicPr>
          <p:nvPr/>
        </p:nvPicPr>
        <p:blipFill>
          <a:blip r:embed="rId5" cstate="print">
            <a:lum bright="-45000" contrast="60000"/>
          </a:blip>
          <a:stretch>
            <a:fillRect/>
          </a:stretch>
        </p:blipFill>
        <p:spPr>
          <a:xfrm>
            <a:off x="533400" y="1371600"/>
            <a:ext cx="3962400" cy="2183231"/>
          </a:xfrm>
          <a:prstGeom prst="rect">
            <a:avLst/>
          </a:prstGeom>
          <a:noFill/>
          <a:ln>
            <a:noFill/>
          </a:ln>
        </p:spPr>
      </p:pic>
      <p:sp>
        <p:nvSpPr>
          <p:cNvPr id="2" name="Title 1"/>
          <p:cNvSpPr>
            <a:spLocks noGrp="1"/>
          </p:cNvSpPr>
          <p:nvPr>
            <p:ph type="title"/>
          </p:nvPr>
        </p:nvSpPr>
        <p:spPr/>
        <p:txBody>
          <a:bodyPr>
            <a:normAutofit/>
          </a:bodyPr>
          <a:lstStyle/>
          <a:p>
            <a:r>
              <a:rPr lang="en-US" dirty="0" smtClean="0"/>
              <a:t>Thialfi Overview</a:t>
            </a:r>
            <a:endParaRPr lang="en-US" dirty="0"/>
          </a:p>
        </p:txBody>
      </p:sp>
      <p:sp>
        <p:nvSpPr>
          <p:cNvPr id="28" name="Rounded Rectangle 27"/>
          <p:cNvSpPr/>
          <p:nvPr/>
        </p:nvSpPr>
        <p:spPr>
          <a:xfrm>
            <a:off x="1447800" y="2775099"/>
            <a:ext cx="2895600" cy="609600"/>
          </a:xfrm>
          <a:prstGeom prst="roundRect">
            <a:avLst/>
          </a:prstGeom>
          <a:solidFill>
            <a:srgbClr val="00FFFF"/>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Thialfi client library</a:t>
            </a:r>
          </a:p>
        </p:txBody>
      </p:sp>
      <p:sp>
        <p:nvSpPr>
          <p:cNvPr id="30" name="TextBox 29"/>
          <p:cNvSpPr txBox="1"/>
          <p:nvPr/>
        </p:nvSpPr>
        <p:spPr>
          <a:xfrm>
            <a:off x="762000" y="2286000"/>
            <a:ext cx="1421223" cy="461665"/>
          </a:xfrm>
          <a:prstGeom prst="rect">
            <a:avLst/>
          </a:prstGeom>
          <a:noFill/>
        </p:spPr>
        <p:txBody>
          <a:bodyPr wrap="none" rtlCol="0">
            <a:spAutoFit/>
          </a:bodyPr>
          <a:lstStyle/>
          <a:p>
            <a:r>
              <a:rPr lang="en-US" sz="2400" i="1" dirty="0" smtClean="0"/>
              <a:t>Register X</a:t>
            </a:r>
            <a:endParaRPr lang="en-US" sz="2400" i="1" dirty="0"/>
          </a:p>
        </p:txBody>
      </p:sp>
      <p:sp>
        <p:nvSpPr>
          <p:cNvPr id="31" name="TextBox 30"/>
          <p:cNvSpPr txBox="1"/>
          <p:nvPr/>
        </p:nvSpPr>
        <p:spPr>
          <a:xfrm>
            <a:off x="3164679" y="2286000"/>
            <a:ext cx="1178721" cy="461665"/>
          </a:xfrm>
          <a:prstGeom prst="rect">
            <a:avLst/>
          </a:prstGeom>
          <a:noFill/>
        </p:spPr>
        <p:txBody>
          <a:bodyPr wrap="none" rtlCol="0">
            <a:spAutoFit/>
          </a:bodyPr>
          <a:lstStyle/>
          <a:p>
            <a:r>
              <a:rPr lang="en-US" sz="2400" i="1" dirty="0" smtClean="0"/>
              <a:t>Notify X</a:t>
            </a:r>
            <a:endParaRPr lang="en-US" sz="2400" i="1" dirty="0"/>
          </a:p>
        </p:txBody>
      </p:sp>
      <p:cxnSp>
        <p:nvCxnSpPr>
          <p:cNvPr id="32" name="Straight Connector 31"/>
          <p:cNvCxnSpPr/>
          <p:nvPr/>
        </p:nvCxnSpPr>
        <p:spPr>
          <a:xfrm>
            <a:off x="0" y="4038600"/>
            <a:ext cx="89154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4465" y="3581400"/>
            <a:ext cx="904735" cy="461665"/>
          </a:xfrm>
          <a:prstGeom prst="rect">
            <a:avLst/>
          </a:prstGeom>
          <a:noFill/>
        </p:spPr>
        <p:txBody>
          <a:bodyPr wrap="none" rtlCol="0">
            <a:spAutoFit/>
          </a:bodyPr>
          <a:lstStyle/>
          <a:p>
            <a:pPr algn="r"/>
            <a:r>
              <a:rPr lang="en-US" sz="2400" dirty="0" smtClean="0"/>
              <a:t>Client</a:t>
            </a:r>
            <a:endParaRPr lang="en-US" sz="2400" dirty="0"/>
          </a:p>
        </p:txBody>
      </p:sp>
      <p:sp>
        <p:nvSpPr>
          <p:cNvPr id="37" name="TextBox 36"/>
          <p:cNvSpPr txBox="1"/>
          <p:nvPr/>
        </p:nvSpPr>
        <p:spPr>
          <a:xfrm>
            <a:off x="39477" y="4038600"/>
            <a:ext cx="1636923" cy="461665"/>
          </a:xfrm>
          <a:prstGeom prst="rect">
            <a:avLst/>
          </a:prstGeom>
          <a:noFill/>
        </p:spPr>
        <p:txBody>
          <a:bodyPr wrap="none" rtlCol="0">
            <a:spAutoFit/>
          </a:bodyPr>
          <a:lstStyle/>
          <a:p>
            <a:pPr algn="r"/>
            <a:r>
              <a:rPr lang="en-US" sz="2400" dirty="0" smtClean="0"/>
              <a:t>Data center</a:t>
            </a:r>
          </a:p>
        </p:txBody>
      </p:sp>
      <p:sp>
        <p:nvSpPr>
          <p:cNvPr id="33" name="Rounded Rectangle 32"/>
          <p:cNvSpPr/>
          <p:nvPr/>
        </p:nvSpPr>
        <p:spPr>
          <a:xfrm>
            <a:off x="1219200" y="5036403"/>
            <a:ext cx="2438400" cy="114300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Down Arrow 46"/>
          <p:cNvSpPr/>
          <p:nvPr/>
        </p:nvSpPr>
        <p:spPr>
          <a:xfrm rot="18883047">
            <a:off x="2287244" y="2274972"/>
            <a:ext cx="216984" cy="548640"/>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rot="2716953" flipV="1">
            <a:off x="2905096" y="2283890"/>
            <a:ext cx="222900" cy="548640"/>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676400" y="5566202"/>
            <a:ext cx="1279517" cy="461665"/>
          </a:xfrm>
          <a:prstGeom prst="rect">
            <a:avLst/>
          </a:prstGeom>
          <a:solidFill>
            <a:srgbClr val="FFFF80"/>
          </a:solidFill>
        </p:spPr>
        <p:txBody>
          <a:bodyPr wrap="none" rtlCol="0">
            <a:spAutoFit/>
          </a:bodyPr>
          <a:lstStyle/>
          <a:p>
            <a:r>
              <a:rPr lang="en-US" sz="2400" dirty="0" smtClean="0"/>
              <a:t>X: C1, C2</a:t>
            </a:r>
            <a:endParaRPr lang="en-US" sz="2400" dirty="0"/>
          </a:p>
        </p:txBody>
      </p:sp>
      <p:sp>
        <p:nvSpPr>
          <p:cNvPr id="53" name="TextBox 52"/>
          <p:cNvSpPr txBox="1"/>
          <p:nvPr/>
        </p:nvSpPr>
        <p:spPr>
          <a:xfrm>
            <a:off x="4495800" y="2209800"/>
            <a:ext cx="1311898" cy="461665"/>
          </a:xfrm>
          <a:prstGeom prst="rect">
            <a:avLst/>
          </a:prstGeom>
          <a:noFill/>
        </p:spPr>
        <p:txBody>
          <a:bodyPr wrap="none" rtlCol="0">
            <a:spAutoFit/>
          </a:bodyPr>
          <a:lstStyle/>
          <a:p>
            <a:r>
              <a:rPr lang="en-US" sz="2400" b="1" dirty="0" smtClean="0"/>
              <a:t>Client C1</a:t>
            </a:r>
            <a:endParaRPr lang="en-US" sz="2400" b="1" dirty="0"/>
          </a:p>
        </p:txBody>
      </p:sp>
      <p:sp>
        <p:nvSpPr>
          <p:cNvPr id="54" name="TextBox 53"/>
          <p:cNvSpPr txBox="1"/>
          <p:nvPr/>
        </p:nvSpPr>
        <p:spPr>
          <a:xfrm>
            <a:off x="7620000" y="2133600"/>
            <a:ext cx="1311898" cy="461665"/>
          </a:xfrm>
          <a:prstGeom prst="rect">
            <a:avLst/>
          </a:prstGeom>
          <a:noFill/>
        </p:spPr>
        <p:txBody>
          <a:bodyPr wrap="none" rtlCol="0">
            <a:spAutoFit/>
          </a:bodyPr>
          <a:lstStyle/>
          <a:p>
            <a:r>
              <a:rPr lang="en-US" sz="2400" b="1" dirty="0" smtClean="0"/>
              <a:t>Client C2</a:t>
            </a:r>
          </a:p>
        </p:txBody>
      </p:sp>
      <p:sp>
        <p:nvSpPr>
          <p:cNvPr id="49" name="TextBox 48"/>
          <p:cNvSpPr txBox="1"/>
          <p:nvPr/>
        </p:nvSpPr>
        <p:spPr>
          <a:xfrm>
            <a:off x="1524000" y="5108138"/>
            <a:ext cx="1918795" cy="461665"/>
          </a:xfrm>
          <a:prstGeom prst="rect">
            <a:avLst/>
          </a:prstGeom>
          <a:noFill/>
        </p:spPr>
        <p:txBody>
          <a:bodyPr wrap="none" rtlCol="0">
            <a:spAutoFit/>
          </a:bodyPr>
          <a:lstStyle/>
          <a:p>
            <a:pPr lvl="0" algn="ctr"/>
            <a:r>
              <a:rPr lang="en-US" sz="2400" dirty="0" smtClean="0">
                <a:solidFill>
                  <a:prstClr val="black"/>
                </a:solidFill>
              </a:rPr>
              <a:t>Thialfi Service</a:t>
            </a:r>
            <a:endParaRPr lang="en-US" dirty="0"/>
          </a:p>
        </p:txBody>
      </p:sp>
      <p:sp>
        <p:nvSpPr>
          <p:cNvPr id="50" name="Down Arrow 49"/>
          <p:cNvSpPr/>
          <p:nvPr/>
        </p:nvSpPr>
        <p:spPr>
          <a:xfrm rot="18883047" flipH="1">
            <a:off x="6670731" y="2376429"/>
            <a:ext cx="215524" cy="420698"/>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wn Arrow 50"/>
          <p:cNvSpPr/>
          <p:nvPr/>
        </p:nvSpPr>
        <p:spPr>
          <a:xfrm rot="2716953" flipV="1">
            <a:off x="7127780" y="2376793"/>
            <a:ext cx="216546" cy="420698"/>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6629400" y="2743200"/>
            <a:ext cx="762001" cy="35052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p:txBody>
      </p:sp>
      <p:grpSp>
        <p:nvGrpSpPr>
          <p:cNvPr id="60" name="Group 59"/>
          <p:cNvGrpSpPr/>
          <p:nvPr/>
        </p:nvGrpSpPr>
        <p:grpSpPr>
          <a:xfrm>
            <a:off x="6858000" y="3242932"/>
            <a:ext cx="1600200" cy="461665"/>
            <a:chOff x="7162800" y="3242932"/>
            <a:chExt cx="1600200" cy="461665"/>
          </a:xfrm>
        </p:grpSpPr>
        <p:sp>
          <p:nvSpPr>
            <p:cNvPr id="44" name="TextBox 43"/>
            <p:cNvSpPr txBox="1"/>
            <p:nvPr/>
          </p:nvSpPr>
          <p:spPr>
            <a:xfrm>
              <a:off x="7391400" y="3242932"/>
              <a:ext cx="1371600" cy="461665"/>
            </a:xfrm>
            <a:prstGeom prst="rect">
              <a:avLst/>
            </a:prstGeom>
            <a:noFill/>
            <a:ln>
              <a:noFill/>
            </a:ln>
          </p:spPr>
          <p:txBody>
            <a:bodyPr wrap="square" rtlCol="0">
              <a:spAutoFit/>
            </a:bodyPr>
            <a:lstStyle/>
            <a:p>
              <a:pPr algn="ctr"/>
              <a:r>
                <a:rPr lang="en-US" sz="2400" i="1" dirty="0" smtClean="0"/>
                <a:t>Update X</a:t>
              </a:r>
              <a:endParaRPr lang="en-US" sz="2400" i="1" dirty="0"/>
            </a:p>
          </p:txBody>
        </p:sp>
        <p:sp>
          <p:nvSpPr>
            <p:cNvPr id="40" name="Oval 39"/>
            <p:cNvSpPr/>
            <p:nvPr/>
          </p:nvSpPr>
          <p:spPr>
            <a:xfrm>
              <a:off x="7162800" y="33528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362200" y="3429000"/>
            <a:ext cx="1600200" cy="461665"/>
            <a:chOff x="381000" y="4724400"/>
            <a:chExt cx="1600200" cy="461665"/>
          </a:xfrm>
        </p:grpSpPr>
        <p:sp>
          <p:nvSpPr>
            <p:cNvPr id="63" name="Oval 62"/>
            <p:cNvSpPr/>
            <p:nvPr/>
          </p:nvSpPr>
          <p:spPr>
            <a:xfrm>
              <a:off x="381000" y="48409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685800" y="4724400"/>
              <a:ext cx="1295400" cy="461665"/>
            </a:xfrm>
            <a:prstGeom prst="rect">
              <a:avLst/>
            </a:prstGeom>
            <a:noFill/>
            <a:ln>
              <a:noFill/>
            </a:ln>
          </p:spPr>
          <p:txBody>
            <a:bodyPr wrap="square" rtlCol="0">
              <a:spAutoFit/>
            </a:bodyPr>
            <a:lstStyle/>
            <a:p>
              <a:pPr algn="ctr"/>
              <a:r>
                <a:rPr lang="en-US" sz="2400" i="1" dirty="0" smtClean="0"/>
                <a:t>Register</a:t>
              </a:r>
              <a:endParaRPr lang="en-US" sz="2400" i="1" dirty="0"/>
            </a:p>
          </p:txBody>
        </p:sp>
      </p:grpSp>
      <p:grpSp>
        <p:nvGrpSpPr>
          <p:cNvPr id="67" name="Group 66"/>
          <p:cNvGrpSpPr/>
          <p:nvPr/>
        </p:nvGrpSpPr>
        <p:grpSpPr>
          <a:xfrm>
            <a:off x="4876800" y="2743200"/>
            <a:ext cx="1524000" cy="461665"/>
            <a:chOff x="4876800" y="2743200"/>
            <a:chExt cx="1524000" cy="461665"/>
          </a:xfrm>
        </p:grpSpPr>
        <p:sp>
          <p:nvSpPr>
            <p:cNvPr id="59" name="TextBox 58"/>
            <p:cNvSpPr txBox="1"/>
            <p:nvPr/>
          </p:nvSpPr>
          <p:spPr>
            <a:xfrm>
              <a:off x="4876800" y="2743200"/>
              <a:ext cx="1295400" cy="461665"/>
            </a:xfrm>
            <a:prstGeom prst="rect">
              <a:avLst/>
            </a:prstGeom>
            <a:noFill/>
            <a:ln>
              <a:noFill/>
            </a:ln>
          </p:spPr>
          <p:txBody>
            <a:bodyPr wrap="square" rtlCol="0">
              <a:spAutoFit/>
            </a:bodyPr>
            <a:lstStyle/>
            <a:p>
              <a:pPr algn="ctr"/>
              <a:r>
                <a:rPr lang="en-US" sz="2400" i="1" dirty="0" smtClean="0"/>
                <a:t>Register</a:t>
              </a:r>
              <a:endParaRPr lang="en-US" sz="2400" i="1" dirty="0"/>
            </a:p>
          </p:txBody>
        </p:sp>
        <p:sp>
          <p:nvSpPr>
            <p:cNvPr id="66" name="Oval 65"/>
            <p:cNvSpPr/>
            <p:nvPr/>
          </p:nvSpPr>
          <p:spPr>
            <a:xfrm>
              <a:off x="6172200" y="28597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324600" y="5334000"/>
            <a:ext cx="1790700" cy="461665"/>
            <a:chOff x="8648700" y="1219200"/>
            <a:chExt cx="1790700" cy="461665"/>
          </a:xfrm>
        </p:grpSpPr>
        <p:sp>
          <p:nvSpPr>
            <p:cNvPr id="62" name="Oval 61"/>
            <p:cNvSpPr/>
            <p:nvPr/>
          </p:nvSpPr>
          <p:spPr>
            <a:xfrm>
              <a:off x="8648700" y="13357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9067800" y="1219200"/>
              <a:ext cx="1371600" cy="461665"/>
            </a:xfrm>
            <a:prstGeom prst="rect">
              <a:avLst/>
            </a:prstGeom>
            <a:noFill/>
            <a:ln>
              <a:noFill/>
            </a:ln>
          </p:spPr>
          <p:txBody>
            <a:bodyPr wrap="square" rtlCol="0">
              <a:spAutoFit/>
            </a:bodyPr>
            <a:lstStyle/>
            <a:p>
              <a:pPr algn="ctr"/>
              <a:r>
                <a:rPr lang="en-US" sz="2400" i="1" dirty="0" smtClean="0"/>
                <a:t>Update X</a:t>
              </a:r>
              <a:endParaRPr lang="en-US" sz="2400" i="1" dirty="0"/>
            </a:p>
          </p:txBody>
        </p:sp>
      </p:grpSp>
      <p:sp>
        <p:nvSpPr>
          <p:cNvPr id="72" name="Oval 71"/>
          <p:cNvSpPr/>
          <p:nvPr/>
        </p:nvSpPr>
        <p:spPr>
          <a:xfrm>
            <a:off x="2514600" y="52578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14600" y="52578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172200" y="5112603"/>
            <a:ext cx="2133600" cy="914400"/>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Application backend</a:t>
            </a:r>
            <a:endParaRPr lang="en-US" sz="2400" dirty="0">
              <a:solidFill>
                <a:schemeClr val="tx1"/>
              </a:solidFill>
            </a:endParaRPr>
          </a:p>
        </p:txBody>
      </p:sp>
      <p:sp>
        <p:nvSpPr>
          <p:cNvPr id="3" name="TextBox 2"/>
          <p:cNvSpPr txBox="1"/>
          <p:nvPr/>
        </p:nvSpPr>
        <p:spPr>
          <a:xfrm>
            <a:off x="1447800" y="5162490"/>
            <a:ext cx="1013291" cy="400110"/>
          </a:xfrm>
          <a:prstGeom prst="rect">
            <a:avLst/>
          </a:prstGeom>
          <a:noFill/>
        </p:spPr>
        <p:txBody>
          <a:bodyPr wrap="none" rtlCol="0">
            <a:spAutoFit/>
          </a:bodyPr>
          <a:lstStyle/>
          <a:p>
            <a:r>
              <a:rPr lang="en-US" sz="2000" i="1" dirty="0" smtClean="0"/>
              <a:t>Notify X</a:t>
            </a:r>
            <a:endParaRPr lang="en-US" sz="2000" i="1" dirty="0"/>
          </a:p>
        </p:txBody>
      </p:sp>
      <p:sp>
        <p:nvSpPr>
          <p:cNvPr id="41" name="TextBox 40"/>
          <p:cNvSpPr txBox="1"/>
          <p:nvPr/>
        </p:nvSpPr>
        <p:spPr>
          <a:xfrm>
            <a:off x="2793696" y="5192233"/>
            <a:ext cx="1016304" cy="400110"/>
          </a:xfrm>
          <a:prstGeom prst="rect">
            <a:avLst/>
          </a:prstGeom>
          <a:noFill/>
        </p:spPr>
        <p:txBody>
          <a:bodyPr wrap="none" rtlCol="0">
            <a:spAutoFit/>
          </a:bodyPr>
          <a:lstStyle/>
          <a:p>
            <a:r>
              <a:rPr lang="en-US" sz="2000" i="1" dirty="0" smtClean="0"/>
              <a:t>Notify X</a:t>
            </a:r>
            <a:endParaRPr lang="en-US" sz="20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42" name="TextBox 41"/>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04792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3.33333E-6 -4.81481E-6 L -3.33333E-6 0.17755 " pathEditMode="relative" rAng="0" ptsTypes="AA">
                                      <p:cBhvr>
                                        <p:cTn id="30" dur="1000" fill="hold"/>
                                        <p:tgtEl>
                                          <p:spTgt spid="65"/>
                                        </p:tgtEl>
                                        <p:attrNameLst>
                                          <p:attrName>ppt_x</p:attrName>
                                          <p:attrName>ppt_y</p:attrName>
                                        </p:attrNameLst>
                                      </p:cBhvr>
                                      <p:rCtr x="0" y="89"/>
                                    </p:animMotion>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49" presetClass="path" presetSubtype="0" accel="50000" decel="50000" fill="hold" nodeType="withEffect">
                                  <p:stCondLst>
                                    <p:cond delay="0"/>
                                  </p:stCondLst>
                                  <p:childTnLst>
                                    <p:animMotion origin="layout" path="M 3.33333E-6 -4.81481E-6 L -0.24167 0.27755 " pathEditMode="relative" rAng="0" ptsTypes="AA">
                                      <p:cBhvr>
                                        <p:cTn id="34" dur="1000" fill="hold"/>
                                        <p:tgtEl>
                                          <p:spTgt spid="67"/>
                                        </p:tgtEl>
                                        <p:attrNameLst>
                                          <p:attrName>ppt_x</p:attrName>
                                          <p:attrName>ppt_y</p:attrName>
                                        </p:attrNameLst>
                                      </p:cBhvr>
                                      <p:rCtr x="-121" y="139"/>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42" presetClass="path" presetSubtype="0" accel="50000" decel="50000" fill="hold" nodeType="withEffect">
                                  <p:stCondLst>
                                    <p:cond delay="0"/>
                                  </p:stCondLst>
                                  <p:childTnLst>
                                    <p:animMotion origin="layout" path="M -3.33333E-6 1.85185E-6 L -3.33333E-6 0.21157 " pathEditMode="relative" rAng="0" ptsTypes="AA">
                                      <p:cBhvr>
                                        <p:cTn id="48" dur="1000" fill="hold"/>
                                        <p:tgtEl>
                                          <p:spTgt spid="60"/>
                                        </p:tgtEl>
                                        <p:attrNameLst>
                                          <p:attrName>ppt_x</p:attrName>
                                          <p:attrName>ppt_y</p:attrName>
                                        </p:attrNameLst>
                                      </p:cBhvr>
                                      <p:rCtr x="0" y="106"/>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35" presetClass="path" presetSubtype="0" accel="50000" decel="50000" fill="hold" nodeType="withEffect">
                                  <p:stCondLst>
                                    <p:cond delay="0"/>
                                  </p:stCondLst>
                                  <p:childTnLst>
                                    <p:animMotion origin="layout" path="M -3.33333E-6 -2.59259E-6 L -0.28958 -0.00023 " pathEditMode="relative" rAng="0" ptsTypes="AA">
                                      <p:cBhvr>
                                        <p:cTn id="56" dur="1000" fill="hold"/>
                                        <p:tgtEl>
                                          <p:spTgt spid="70"/>
                                        </p:tgtEl>
                                        <p:attrNameLst>
                                          <p:attrName>ppt_x</p:attrName>
                                          <p:attrName>ppt_y</p:attrName>
                                        </p:attrNameLst>
                                      </p:cBhvr>
                                      <p:rCtr x="-145" y="0"/>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7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par>
                                <p:cTn id="63" presetID="64" presetClass="path" presetSubtype="0" accel="50000" decel="50000" fill="hold" grpId="1" nodeType="withEffect">
                                  <p:stCondLst>
                                    <p:cond delay="0"/>
                                  </p:stCondLst>
                                  <p:childTnLst>
                                    <p:animMotion origin="layout" path="M 0 -3.33333E-6 L 0 -0.26111 " pathEditMode="relative" rAng="0" ptsTypes="AA">
                                      <p:cBhvr>
                                        <p:cTn id="64" dur="1000" fill="hold"/>
                                        <p:tgtEl>
                                          <p:spTgt spid="71"/>
                                        </p:tgtEl>
                                        <p:attrNameLst>
                                          <p:attrName>ppt_x</p:attrName>
                                          <p:attrName>ppt_y</p:attrName>
                                        </p:attrNameLst>
                                      </p:cBhvr>
                                      <p:rCtr x="0" y="-131"/>
                                    </p:animMotion>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56" presetClass="path" presetSubtype="0" accel="50000" decel="50000" fill="hold" grpId="1" nodeType="withEffect">
                                  <p:stCondLst>
                                    <p:cond delay="0"/>
                                  </p:stCondLst>
                                  <p:childTnLst>
                                    <p:animMotion origin="layout" path="M -1.11111E-6 -2.59259E-6 L 0.40556 -0.28287 " pathEditMode="relative" rAng="0" ptsTypes="AA">
                                      <p:cBhvr>
                                        <p:cTn id="70" dur="1000" fill="hold"/>
                                        <p:tgtEl>
                                          <p:spTgt spid="41"/>
                                        </p:tgtEl>
                                        <p:attrNameLst>
                                          <p:attrName>ppt_x</p:attrName>
                                          <p:attrName>ppt_y</p:attrName>
                                        </p:attrNameLst>
                                      </p:cBhvr>
                                      <p:rCtr x="20278" y="-14144"/>
                                    </p:animMotion>
                                  </p:childTnLst>
                                </p:cTn>
                              </p:par>
                              <p:par>
                                <p:cTn id="71" presetID="1"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par>
                                <p:cTn id="73" presetID="64" presetClass="path" presetSubtype="0" accel="50000" decel="50000" fill="hold" grpId="1" nodeType="withEffect">
                                  <p:stCondLst>
                                    <p:cond delay="0"/>
                                  </p:stCondLst>
                                  <p:childTnLst>
                                    <p:animMotion origin="layout" path="M 0 -3.33333E-6 L 0 -0.26111 " pathEditMode="relative" rAng="0" ptsTypes="AA">
                                      <p:cBhvr>
                                        <p:cTn id="74" dur="1000" fill="hold"/>
                                        <p:tgtEl>
                                          <p:spTgt spid="3"/>
                                        </p:tgtEl>
                                        <p:attrNameLst>
                                          <p:attrName>ppt_x</p:attrName>
                                          <p:attrName>ppt_y</p:attrName>
                                        </p:attrNameLst>
                                      </p:cBhvr>
                                      <p:rCtr x="0" y="-131"/>
                                    </p:animMotion>
                                  </p:childTnLst>
                                </p:cTn>
                              </p:par>
                              <p:par>
                                <p:cTn id="75" presetID="56" presetClass="path" presetSubtype="0" accel="50000" decel="50000" fill="hold" grpId="1" nodeType="withEffect">
                                  <p:stCondLst>
                                    <p:cond delay="0"/>
                                  </p:stCondLst>
                                  <p:childTnLst>
                                    <p:animMotion origin="layout" path="M 0 -3.33333E-6 L 0.45417 -0.31666 " pathEditMode="relative" rAng="0" ptsTypes="AA">
                                      <p:cBhvr>
                                        <p:cTn id="76" dur="1000" fill="hold"/>
                                        <p:tgtEl>
                                          <p:spTgt spid="72"/>
                                        </p:tgtEl>
                                        <p:attrNameLst>
                                          <p:attrName>ppt_x</p:attrName>
                                          <p:attrName>ppt_y</p:attrName>
                                        </p:attrNameLst>
                                      </p:cBhvr>
                                      <p:rCtr x="227" y="-158"/>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72"/>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71"/>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par>
                                <p:cTn id="87" presetID="22" presetClass="entr" presetSubtype="4"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down)">
                                      <p:cBhvr>
                                        <p:cTn id="89" dur="500"/>
                                        <p:tgtEl>
                                          <p:spTgt spid="5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down)">
                                      <p:cBhvr>
                                        <p:cTn id="92" dur="500"/>
                                        <p:tgtEl>
                                          <p:spTgt spid="48"/>
                                        </p:tgtEl>
                                      </p:cBhvr>
                                    </p:animEffect>
                                  </p:childTnLst>
                                </p:cTn>
                              </p:par>
                              <p:par>
                                <p:cTn id="93" presetID="1" presetClass="exit" presetSubtype="0" fill="hold" grpId="2" nodeType="withEffect">
                                  <p:stCondLst>
                                    <p:cond delay="0"/>
                                  </p:stCondLst>
                                  <p:childTnLst>
                                    <p:set>
                                      <p:cBhvr>
                                        <p:cTn id="9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p:bldP spid="33" grpId="0" animBg="1"/>
      <p:bldP spid="47" grpId="0" animBg="1"/>
      <p:bldP spid="48" grpId="0" animBg="1"/>
      <p:bldP spid="52" grpId="0" animBg="1"/>
      <p:bldP spid="49" grpId="0"/>
      <p:bldP spid="50" grpId="0" animBg="1"/>
      <p:bldP spid="51" grpId="0" animBg="1"/>
      <p:bldP spid="39" grpId="0" animBg="1"/>
      <p:bldP spid="72" grpId="0" animBg="1"/>
      <p:bldP spid="72" grpId="1" animBg="1"/>
      <p:bldP spid="72" grpId="2" animBg="1"/>
      <p:bldP spid="71" grpId="0" animBg="1"/>
      <p:bldP spid="71" grpId="1" animBg="1"/>
      <p:bldP spid="71" grpId="2" animBg="1"/>
      <p:bldP spid="34" grpId="0" animBg="1"/>
      <p:bldP spid="3" grpId="0"/>
      <p:bldP spid="3" grpId="1"/>
      <p:bldP spid="3" grpId="2"/>
      <p:bldP spid="41" grpId="0"/>
      <p:bldP spid="41" grpId="1"/>
      <p:bldP spid="41"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Thialfi Abstraction</a:t>
            </a:r>
            <a:endParaRPr lang="en-US" dirty="0"/>
          </a:p>
        </p:txBody>
      </p:sp>
      <p:sp>
        <p:nvSpPr>
          <p:cNvPr id="3" name="Content Placeholder 2"/>
          <p:cNvSpPr>
            <a:spLocks noGrp="1"/>
          </p:cNvSpPr>
          <p:nvPr>
            <p:ph idx="1"/>
          </p:nvPr>
        </p:nvSpPr>
        <p:spPr>
          <a:xfrm>
            <a:off x="457200" y="1600200"/>
            <a:ext cx="8382000" cy="4800600"/>
          </a:xfrm>
        </p:spPr>
        <p:txBody>
          <a:bodyPr>
            <a:noAutofit/>
          </a:bodyPr>
          <a:lstStyle/>
          <a:p>
            <a:pPr fontAlgn="base"/>
            <a:r>
              <a:rPr lang="en-US" dirty="0" smtClean="0"/>
              <a:t>Objects have unique </a:t>
            </a:r>
            <a:r>
              <a:rPr lang="en-US" sz="2600" dirty="0" smtClean="0">
                <a:solidFill>
                  <a:prstClr val="black"/>
                </a:solidFill>
              </a:rPr>
              <a:t>IDs </a:t>
            </a:r>
            <a:r>
              <a:rPr lang="en-US" dirty="0" smtClean="0">
                <a:solidFill>
                  <a:prstClr val="black"/>
                </a:solidFill>
              </a:rPr>
              <a:t>and version numbers, monotonically increasing on every update</a:t>
            </a:r>
            <a:br>
              <a:rPr lang="en-US" dirty="0" smtClean="0">
                <a:solidFill>
                  <a:prstClr val="black"/>
                </a:solidFill>
              </a:rPr>
            </a:br>
            <a:endParaRPr lang="en-US" dirty="0" smtClean="0">
              <a:solidFill>
                <a:prstClr val="black"/>
              </a:solidFill>
            </a:endParaRPr>
          </a:p>
          <a:p>
            <a:pPr fontAlgn="base"/>
            <a:r>
              <a:rPr lang="en-US" dirty="0" smtClean="0"/>
              <a:t>Delivery guarantee</a:t>
            </a:r>
          </a:p>
          <a:p>
            <a:pPr lvl="1" fontAlgn="base"/>
            <a:r>
              <a:rPr lang="en-US" dirty="0" smtClean="0"/>
              <a:t>Registered clients learn latest </a:t>
            </a:r>
            <a:r>
              <a:rPr lang="en-US" i="1" dirty="0" smtClean="0"/>
              <a:t>version number</a:t>
            </a:r>
            <a:endParaRPr lang="en-US" dirty="0">
              <a:solidFill>
                <a:prstClr val="black"/>
              </a:solidFill>
            </a:endParaRPr>
          </a:p>
          <a:p>
            <a:pPr lvl="1" fontAlgn="base"/>
            <a:r>
              <a:rPr lang="en-US" dirty="0" smtClean="0"/>
              <a:t>Reliable </a:t>
            </a:r>
            <a:r>
              <a:rPr lang="en-US" i="1" dirty="0" smtClean="0"/>
              <a:t>signal </a:t>
            </a:r>
            <a:r>
              <a:rPr lang="en-US" dirty="0" smtClean="0"/>
              <a:t>only: cached object </a:t>
            </a:r>
            <a:r>
              <a:rPr lang="en-US" sz="2600" dirty="0" smtClean="0"/>
              <a:t>ID</a:t>
            </a:r>
            <a:r>
              <a:rPr lang="en-US" dirty="0" smtClean="0"/>
              <a:t> X at version 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30096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Signal, Not </a:t>
            </a:r>
            <a:r>
              <a:rPr lang="en-US" dirty="0"/>
              <a:t>D</a:t>
            </a:r>
            <a:r>
              <a:rPr lang="en-US" dirty="0" smtClean="0"/>
              <a:t>ata?</a:t>
            </a:r>
            <a:endParaRPr lang="en-US" dirty="0"/>
          </a:p>
        </p:txBody>
      </p:sp>
      <p:sp>
        <p:nvSpPr>
          <p:cNvPr id="3" name="Content Placeholder 2"/>
          <p:cNvSpPr>
            <a:spLocks noGrp="1"/>
          </p:cNvSpPr>
          <p:nvPr>
            <p:ph idx="1"/>
          </p:nvPr>
        </p:nvSpPr>
        <p:spPr>
          <a:xfrm>
            <a:off x="304800" y="1600200"/>
            <a:ext cx="8382000" cy="4525963"/>
          </a:xfrm>
        </p:spPr>
        <p:txBody>
          <a:bodyPr>
            <a:normAutofit lnSpcReduction="10000"/>
          </a:bodyPr>
          <a:lstStyle/>
          <a:p>
            <a:r>
              <a:rPr lang="en-US" dirty="0" smtClean="0"/>
              <a:t>Developers want reliable, in-order data delivery</a:t>
            </a:r>
          </a:p>
          <a:p>
            <a:endParaRPr lang="en-US" dirty="0" smtClean="0"/>
          </a:p>
          <a:p>
            <a:r>
              <a:rPr lang="en-US" dirty="0" smtClean="0"/>
              <a:t>Adds complexity to Thialfi and application, e.g.,</a:t>
            </a:r>
          </a:p>
          <a:p>
            <a:pPr lvl="1"/>
            <a:r>
              <a:rPr lang="en-US" dirty="0" smtClean="0"/>
              <a:t>Hard state, arbitrary buffering</a:t>
            </a:r>
          </a:p>
          <a:p>
            <a:pPr lvl="1"/>
            <a:r>
              <a:rPr lang="en-US" dirty="0" smtClean="0"/>
              <a:t>Offline applications flooded with data on wakeup</a:t>
            </a:r>
          </a:p>
          <a:p>
            <a:endParaRPr lang="en-US" dirty="0" smtClean="0"/>
          </a:p>
          <a:p>
            <a:r>
              <a:rPr lang="en-US" dirty="0" smtClean="0"/>
              <a:t>For most applications, reliable signal is enough</a:t>
            </a:r>
          </a:p>
          <a:p>
            <a:pPr lvl="1"/>
            <a:r>
              <a:rPr lang="en-US" dirty="0" smtClean="0"/>
              <a:t>Invoke polling path on signal: simplifies integration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423741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a:xfrm>
            <a:off x="457200" y="1295400"/>
            <a:ext cx="8382000" cy="5029200"/>
          </a:xfrm>
        </p:spPr>
        <p:txBody>
          <a:bodyPr>
            <a:normAutofit fontScale="47500" lnSpcReduction="20000"/>
          </a:bodyPr>
          <a:lstStyle/>
          <a:p>
            <a:r>
              <a:rPr lang="en-US" sz="5100" dirty="0"/>
              <a:t>Mobile App </a:t>
            </a:r>
            <a:r>
              <a:rPr lang="en-US" sz="5100" dirty="0" smtClean="0"/>
              <a:t>Development (lecture 2,3)</a:t>
            </a:r>
          </a:p>
          <a:p>
            <a:pPr lvl="1"/>
            <a:r>
              <a:rPr lang="en-US" sz="3400" dirty="0" smtClean="0"/>
              <a:t>Mobile </a:t>
            </a:r>
            <a:r>
              <a:rPr lang="en-US" sz="3400" dirty="0"/>
              <a:t>operating systems: </a:t>
            </a:r>
            <a:r>
              <a:rPr lang="en-US" sz="3400" dirty="0" err="1"/>
              <a:t>iOS</a:t>
            </a:r>
            <a:r>
              <a:rPr lang="en-US" sz="3400" dirty="0"/>
              <a:t> and </a:t>
            </a:r>
            <a:r>
              <a:rPr lang="en-US" sz="3400" dirty="0" smtClean="0"/>
              <a:t>Android </a:t>
            </a:r>
            <a:endParaRPr lang="en-US" sz="3400" dirty="0"/>
          </a:p>
          <a:p>
            <a:pPr lvl="1"/>
            <a:r>
              <a:rPr lang="en-US" sz="3400" dirty="0"/>
              <a:t>Development environments: </a:t>
            </a:r>
            <a:r>
              <a:rPr lang="en-US" sz="3400" dirty="0" err="1"/>
              <a:t>Xcode</a:t>
            </a:r>
            <a:r>
              <a:rPr lang="en-US" sz="3400" dirty="0"/>
              <a:t>, Eclipse with Android SDK</a:t>
            </a:r>
          </a:p>
          <a:p>
            <a:pPr lvl="1"/>
            <a:r>
              <a:rPr lang="en-US" sz="3400" dirty="0"/>
              <a:t>Programming: Objective-C and android programming</a:t>
            </a:r>
          </a:p>
          <a:p>
            <a:r>
              <a:rPr lang="en-US" sz="5100" dirty="0"/>
              <a:t>System Support for Mobile App </a:t>
            </a:r>
            <a:r>
              <a:rPr lang="en-US" sz="5100" dirty="0" smtClean="0"/>
              <a:t>Optimization (lecture 4,7)</a:t>
            </a:r>
            <a:endParaRPr lang="en-US" sz="5100" dirty="0"/>
          </a:p>
          <a:p>
            <a:pPr lvl="1"/>
            <a:r>
              <a:rPr lang="en-US" sz="3400" dirty="0"/>
              <a:t>Mobile device power models, energy profiling and </a:t>
            </a:r>
            <a:r>
              <a:rPr lang="en-US" sz="3400" dirty="0" err="1"/>
              <a:t>ebug</a:t>
            </a:r>
            <a:r>
              <a:rPr lang="en-US" sz="3400" dirty="0"/>
              <a:t> debugging</a:t>
            </a:r>
          </a:p>
          <a:p>
            <a:pPr lvl="1"/>
            <a:r>
              <a:rPr lang="en-US" sz="3400" dirty="0"/>
              <a:t>Core OS topics: virtualization, storage and OS support for power and context management</a:t>
            </a:r>
          </a:p>
          <a:p>
            <a:r>
              <a:rPr lang="en-US" sz="5100" dirty="0"/>
              <a:t>Interaction with Cellular </a:t>
            </a:r>
            <a:r>
              <a:rPr lang="en-US" sz="5100" dirty="0" smtClean="0"/>
              <a:t>Networks (lecture 1,5, 8) </a:t>
            </a:r>
            <a:endParaRPr lang="en-US" sz="5100" dirty="0"/>
          </a:p>
          <a:p>
            <a:pPr lvl="1"/>
            <a:r>
              <a:rPr lang="en-US" sz="3400" dirty="0"/>
              <a:t>Basics of 3G/LTE cellular networks</a:t>
            </a:r>
          </a:p>
          <a:p>
            <a:pPr lvl="1"/>
            <a:r>
              <a:rPr lang="en-US" sz="3400" dirty="0"/>
              <a:t>Mobile application cellular radio resource usage profiling</a:t>
            </a:r>
          </a:p>
          <a:p>
            <a:pPr lvl="1"/>
            <a:r>
              <a:rPr lang="en-US" sz="3400" dirty="0"/>
              <a:t>Measurement-based cellular network and traffic characterization</a:t>
            </a:r>
          </a:p>
          <a:p>
            <a:r>
              <a:rPr lang="en-US" sz="5100" dirty="0"/>
              <a:t>Interaction with the </a:t>
            </a:r>
            <a:r>
              <a:rPr lang="en-US" sz="5100" dirty="0" smtClean="0"/>
              <a:t>Cloud (lecture 6,9)</a:t>
            </a:r>
            <a:endParaRPr lang="en-US" sz="5100" dirty="0"/>
          </a:p>
          <a:p>
            <a:pPr lvl="1"/>
            <a:r>
              <a:rPr lang="en-US" sz="3400" dirty="0"/>
              <a:t>Mobile cloud computing platform services: push notification, </a:t>
            </a:r>
            <a:r>
              <a:rPr lang="en-US" sz="3400" dirty="0" err="1"/>
              <a:t>iCloud</a:t>
            </a:r>
            <a:r>
              <a:rPr lang="en-US" sz="3400" dirty="0"/>
              <a:t> and Google Cloud Messaging</a:t>
            </a:r>
          </a:p>
          <a:p>
            <a:pPr lvl="1"/>
            <a:r>
              <a:rPr lang="en-US" sz="3400" dirty="0"/>
              <a:t>Mobile cloud computing architecture and programming models</a:t>
            </a:r>
          </a:p>
          <a:p>
            <a:r>
              <a:rPr lang="en-US" sz="5100" dirty="0"/>
              <a:t>Mobile Platform Security and </a:t>
            </a:r>
            <a:r>
              <a:rPr lang="en-US" sz="5100" dirty="0" smtClean="0"/>
              <a:t>Privacy (lecture 10,11,12)</a:t>
            </a:r>
            <a:endParaRPr lang="en-US" sz="5100" dirty="0"/>
          </a:p>
          <a:p>
            <a:pPr lvl="1"/>
            <a:r>
              <a:rPr lang="en-US" sz="3400" dirty="0"/>
              <a:t>Mobile platform security: malware detection, attacks and defenses</a:t>
            </a:r>
          </a:p>
          <a:p>
            <a:pPr lvl="1"/>
            <a:r>
              <a:rPr lang="en-US" sz="3400" dirty="0"/>
              <a:t>Mobile data and location privacy: attacks, monitoring tools and defenses</a:t>
            </a:r>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6834186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Without </a:t>
            </a:r>
            <a:r>
              <a:rPr lang="en-US" dirty="0"/>
              <a:t>F</a:t>
            </a:r>
            <a:r>
              <a:rPr lang="en-US" dirty="0" smtClean="0"/>
              <a:t>ailure </a:t>
            </a:r>
            <a:r>
              <a:rPr lang="en-US" dirty="0"/>
              <a:t>R</a:t>
            </a:r>
            <a:r>
              <a:rPr lang="en-US" dirty="0" smtClean="0"/>
              <a:t>ecovery</a:t>
            </a:r>
            <a:endParaRPr lang="en-US" dirty="0"/>
          </a:p>
        </p:txBody>
      </p:sp>
      <p:pic>
        <p:nvPicPr>
          <p:cNvPr id="4" name="Picture 3"/>
          <p:cNvPicPr>
            <a:picLocks noChangeAspect="1"/>
          </p:cNvPicPr>
          <p:nvPr/>
        </p:nvPicPr>
        <p:blipFill>
          <a:blip r:embed="rId3" cstate="print">
            <a:lum bright="-45000" contrast="60000"/>
          </a:blip>
          <a:stretch>
            <a:fillRect/>
          </a:stretch>
        </p:blipFill>
        <p:spPr>
          <a:xfrm>
            <a:off x="5257800" y="1828800"/>
            <a:ext cx="3180791" cy="3048000"/>
          </a:xfrm>
          <a:prstGeom prst="rect">
            <a:avLst/>
          </a:prstGeom>
          <a:noFill/>
          <a:ln>
            <a:noFill/>
          </a:ln>
        </p:spPr>
      </p:pic>
      <p:sp>
        <p:nvSpPr>
          <p:cNvPr id="5" name="Rounded Rectangle 4"/>
          <p:cNvSpPr/>
          <p:nvPr/>
        </p:nvSpPr>
        <p:spPr>
          <a:xfrm>
            <a:off x="1524000" y="4876800"/>
            <a:ext cx="2438400" cy="114300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Thialfi Service</a:t>
            </a:r>
            <a:endParaRPr lang="en-US" sz="2400" b="1" dirty="0">
              <a:solidFill>
                <a:schemeClr val="tx1"/>
              </a:solidFill>
            </a:endParaRPr>
          </a:p>
        </p:txBody>
      </p:sp>
      <p:sp>
        <p:nvSpPr>
          <p:cNvPr id="10" name="Rectangle 9"/>
          <p:cNvSpPr/>
          <p:nvPr/>
        </p:nvSpPr>
        <p:spPr>
          <a:xfrm>
            <a:off x="3962400" y="5177135"/>
            <a:ext cx="4977645" cy="461665"/>
          </a:xfrm>
          <a:prstGeom prst="rect">
            <a:avLst/>
          </a:prstGeom>
        </p:spPr>
        <p:txBody>
          <a:bodyPr wrap="none">
            <a:spAutoFit/>
          </a:bodyPr>
          <a:lstStyle/>
          <a:p>
            <a:r>
              <a:rPr lang="en-US" sz="2400" b="1" dirty="0">
                <a:latin typeface="Courier New" pitchFamily="49" charset="0"/>
                <a:cs typeface="Courier New" pitchFamily="49" charset="0"/>
              </a:rPr>
              <a:t>Publish(</a:t>
            </a:r>
            <a:r>
              <a:rPr lang="en-US" sz="2400" b="1" dirty="0" err="1">
                <a:latin typeface="Courier New" pitchFamily="49" charset="0"/>
                <a:cs typeface="Courier New" pitchFamily="49" charset="0"/>
              </a:rPr>
              <a:t>objectId</a:t>
            </a:r>
            <a:r>
              <a:rPr lang="en-US" sz="2400" b="1" dirty="0">
                <a:latin typeface="Courier New" pitchFamily="49" charset="0"/>
                <a:cs typeface="Courier New" pitchFamily="49" charset="0"/>
              </a:rPr>
              <a:t>, version)</a:t>
            </a:r>
          </a:p>
        </p:txBody>
      </p:sp>
      <p:sp>
        <p:nvSpPr>
          <p:cNvPr id="11" name="Left Arrow 10"/>
          <p:cNvSpPr/>
          <p:nvPr/>
        </p:nvSpPr>
        <p:spPr>
          <a:xfrm>
            <a:off x="3962400" y="5567065"/>
            <a:ext cx="1524000" cy="3003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36073" y="2629142"/>
            <a:ext cx="1297718" cy="2019058"/>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Client</a:t>
            </a:r>
          </a:p>
          <a:p>
            <a:pPr algn="ctr"/>
            <a:r>
              <a:rPr lang="en-US" sz="2400" b="1" dirty="0" smtClean="0">
                <a:solidFill>
                  <a:schemeClr val="tx1"/>
                </a:solidFill>
              </a:rPr>
              <a:t>Library</a:t>
            </a:r>
            <a:endParaRPr lang="en-US" sz="2400" b="1" dirty="0">
              <a:solidFill>
                <a:schemeClr val="tx1"/>
              </a:solidFill>
            </a:endParaRPr>
          </a:p>
        </p:txBody>
      </p:sp>
      <p:sp>
        <p:nvSpPr>
          <p:cNvPr id="13" name="Right Arrow 12"/>
          <p:cNvSpPr/>
          <p:nvPr/>
        </p:nvSpPr>
        <p:spPr>
          <a:xfrm>
            <a:off x="5562600" y="3124200"/>
            <a:ext cx="127579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614827" y="2779310"/>
            <a:ext cx="3871573" cy="802090"/>
            <a:chOff x="852267" y="2398310"/>
            <a:chExt cx="3871573" cy="802090"/>
          </a:xfrm>
        </p:grpSpPr>
        <p:sp>
          <p:nvSpPr>
            <p:cNvPr id="14" name="Rectangle 13"/>
            <p:cNvSpPr/>
            <p:nvPr/>
          </p:nvSpPr>
          <p:spPr>
            <a:xfrm>
              <a:off x="852267" y="2398310"/>
              <a:ext cx="3502882" cy="461665"/>
            </a:xfrm>
            <a:prstGeom prst="rect">
              <a:avLst/>
            </a:prstGeom>
          </p:spPr>
          <p:txBody>
            <a:bodyPr wrap="none">
              <a:spAutoFit/>
            </a:bodyPr>
            <a:lstStyle/>
            <a:p>
              <a:r>
                <a:rPr lang="en-US" sz="2400" b="1" dirty="0" smtClean="0">
                  <a:latin typeface="Courier New" pitchFamily="49" charset="0"/>
                  <a:cs typeface="Courier New" pitchFamily="49" charset="0"/>
                </a:rPr>
                <a:t>Register(</a:t>
              </a:r>
              <a:r>
                <a:rPr lang="en-US" sz="2400" b="1" dirty="0" err="1" smtClean="0">
                  <a:latin typeface="Courier New" pitchFamily="49" charset="0"/>
                  <a:cs typeface="Courier New" pitchFamily="49" charset="0"/>
                </a:rPr>
                <a:t>objectId</a:t>
              </a:r>
              <a:r>
                <a:rPr lang="en-US" sz="2400" b="1" dirty="0">
                  <a:latin typeface="Courier New" pitchFamily="49" charset="0"/>
                  <a:cs typeface="Courier New" pitchFamily="49" charset="0"/>
                </a:rPr>
                <a:t>)</a:t>
              </a:r>
            </a:p>
          </p:txBody>
        </p:sp>
        <p:sp>
          <p:nvSpPr>
            <p:cNvPr id="15" name="Rectangle 14"/>
            <p:cNvSpPr/>
            <p:nvPr/>
          </p:nvSpPr>
          <p:spPr>
            <a:xfrm>
              <a:off x="852267" y="2738735"/>
              <a:ext cx="3871573" cy="461665"/>
            </a:xfrm>
            <a:prstGeom prst="rect">
              <a:avLst/>
            </a:prstGeom>
          </p:spPr>
          <p:txBody>
            <a:bodyPr wrap="none">
              <a:spAutoFit/>
            </a:bodyPr>
            <a:lstStyle/>
            <a:p>
              <a:r>
                <a:rPr lang="en-US" sz="2400" b="1" dirty="0" smtClean="0">
                  <a:latin typeface="Courier New" pitchFamily="49" charset="0"/>
                  <a:cs typeface="Courier New" pitchFamily="49" charset="0"/>
                </a:rPr>
                <a:t>Unregister(</a:t>
              </a:r>
              <a:r>
                <a:rPr lang="en-US" sz="2400" b="1" dirty="0" err="1" smtClean="0">
                  <a:latin typeface="Courier New" pitchFamily="49" charset="0"/>
                  <a:cs typeface="Courier New" pitchFamily="49" charset="0"/>
                </a:rPr>
                <a:t>objectId</a:t>
              </a:r>
              <a:r>
                <a:rPr lang="en-US" sz="2400" b="1" dirty="0">
                  <a:latin typeface="Courier New" pitchFamily="49" charset="0"/>
                  <a:cs typeface="Courier New" pitchFamily="49" charset="0"/>
                </a:rPr>
                <a:t>)</a:t>
              </a:r>
            </a:p>
          </p:txBody>
        </p:sp>
      </p:grpSp>
      <p:sp>
        <p:nvSpPr>
          <p:cNvPr id="16" name="Left Arrow 15"/>
          <p:cNvSpPr/>
          <p:nvPr/>
        </p:nvSpPr>
        <p:spPr>
          <a:xfrm>
            <a:off x="5562600" y="3966865"/>
            <a:ext cx="1275790" cy="3003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3100" y="3886200"/>
            <a:ext cx="4793300" cy="461665"/>
          </a:xfrm>
          <a:prstGeom prst="rect">
            <a:avLst/>
          </a:prstGeom>
        </p:spPr>
        <p:txBody>
          <a:bodyPr wrap="none">
            <a:spAutoFit/>
          </a:bodyPr>
          <a:lstStyle/>
          <a:p>
            <a:r>
              <a:rPr lang="en-US" sz="2400" b="1" dirty="0" smtClean="0">
                <a:latin typeface="Courier New" pitchFamily="49" charset="0"/>
                <a:cs typeface="Courier New" pitchFamily="49" charset="0"/>
              </a:rPr>
              <a:t>Notify(</a:t>
            </a:r>
            <a:r>
              <a:rPr lang="en-US" sz="2400" b="1" dirty="0" err="1" smtClean="0">
                <a:latin typeface="Courier New" pitchFamily="49" charset="0"/>
                <a:cs typeface="Courier New" pitchFamily="49" charset="0"/>
              </a:rPr>
              <a:t>objectId</a:t>
            </a:r>
            <a:r>
              <a:rPr lang="en-US" sz="2400" b="1" dirty="0" smtClean="0">
                <a:latin typeface="Courier New" pitchFamily="49" charset="0"/>
                <a:cs typeface="Courier New" pitchFamily="49" charset="0"/>
              </a:rPr>
              <a:t>, version)</a:t>
            </a:r>
            <a:endParaRPr lang="en-US" sz="2400" b="1" dirty="0">
              <a:latin typeface="Courier New" pitchFamily="49" charset="0"/>
              <a:cs typeface="Courier New"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sp>
        <p:nvSpPr>
          <p:cNvPr id="7" name="Date Placeholder 6"/>
          <p:cNvSpPr>
            <a:spLocks noGrp="1"/>
          </p:cNvSpPr>
          <p:nvPr>
            <p:ph type="dt" sz="half" idx="10"/>
          </p:nvPr>
        </p:nvSpPr>
        <p:spPr/>
        <p:txBody>
          <a:bodyPr/>
          <a:lstStyle/>
          <a:p>
            <a:r>
              <a:rPr lang="en-US" smtClean="0"/>
              <a:t>10/9/12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6998-11)</a:t>
            </a:r>
            <a:endParaRPr lang="en-US"/>
          </a:p>
        </p:txBody>
      </p:sp>
      <p:sp>
        <p:nvSpPr>
          <p:cNvPr id="18" name="TextBox 1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388538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Thialfi</a:t>
            </a:r>
            <a:r>
              <a:rPr lang="en-US" dirty="0"/>
              <a:t> Outline</a:t>
            </a:r>
          </a:p>
        </p:txBody>
      </p:sp>
      <p:sp>
        <p:nvSpPr>
          <p:cNvPr id="3" name="Content Placeholder 2"/>
          <p:cNvSpPr>
            <a:spLocks noGrp="1"/>
          </p:cNvSpPr>
          <p:nvPr>
            <p:ph idx="1"/>
          </p:nvPr>
        </p:nvSpPr>
        <p:spPr/>
        <p:txBody>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t>Delivering notifications in the common case</a:t>
            </a:r>
          </a:p>
          <a:p>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96144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295400" y="2667000"/>
            <a:ext cx="4062060" cy="2521138"/>
          </a:xfrm>
          <a:prstGeom prst="roundRect">
            <a:avLst>
              <a:gd name="adj" fmla="val 7142"/>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a:xfrm>
            <a:off x="457200" y="152400"/>
            <a:ext cx="8229600" cy="1143000"/>
          </a:xfrm>
        </p:spPr>
        <p:txBody>
          <a:bodyPr>
            <a:normAutofit/>
          </a:bodyPr>
          <a:lstStyle/>
          <a:p>
            <a:r>
              <a:rPr lang="en-US" dirty="0" smtClean="0"/>
              <a:t>Architecture</a:t>
            </a:r>
            <a:endParaRPr lang="en-US" dirty="0"/>
          </a:p>
        </p:txBody>
      </p:sp>
      <p:sp>
        <p:nvSpPr>
          <p:cNvPr id="9" name="Can 8"/>
          <p:cNvSpPr/>
          <p:nvPr/>
        </p:nvSpPr>
        <p:spPr>
          <a:xfrm>
            <a:off x="1447800" y="28259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56" name="TextBox 55"/>
          <p:cNvSpPr txBox="1"/>
          <p:nvPr/>
        </p:nvSpPr>
        <p:spPr>
          <a:xfrm>
            <a:off x="457200" y="5370493"/>
            <a:ext cx="8305800" cy="954107"/>
          </a:xfrm>
          <a:prstGeom prst="rect">
            <a:avLst/>
          </a:prstGeom>
          <a:noFill/>
        </p:spPr>
        <p:txBody>
          <a:bodyPr wrap="square" rtlCol="0">
            <a:spAutoFit/>
          </a:bodyPr>
          <a:lstStyle/>
          <a:p>
            <a:pPr marL="233363" indent="-233363">
              <a:buFont typeface="Arial" pitchFamily="34" charset="0"/>
              <a:buChar char="•"/>
            </a:pPr>
            <a:r>
              <a:rPr lang="en-US" sz="2800" i="1" dirty="0" smtClean="0"/>
              <a:t>Matcher:</a:t>
            </a:r>
            <a:r>
              <a:rPr lang="en-US" sz="2800" dirty="0" smtClean="0"/>
              <a:t> Object ID </a:t>
            </a:r>
            <a:r>
              <a:rPr lang="en-US" sz="2800" dirty="0" smtClean="0">
                <a:sym typeface="Wingdings" pitchFamily="2" charset="2"/>
              </a:rPr>
              <a:t></a:t>
            </a:r>
            <a:r>
              <a:rPr lang="en-US" sz="2800" dirty="0" smtClean="0"/>
              <a:t> registered clients, version</a:t>
            </a:r>
          </a:p>
          <a:p>
            <a:pPr marL="233363" indent="-233363">
              <a:buFont typeface="Arial" pitchFamily="34" charset="0"/>
              <a:buChar char="•"/>
            </a:pPr>
            <a:r>
              <a:rPr lang="en-US" sz="2800" i="1" dirty="0" smtClean="0"/>
              <a:t>Registrar:</a:t>
            </a:r>
            <a:r>
              <a:rPr lang="en-US" sz="2800" dirty="0" smtClean="0"/>
              <a:t> Client ID </a:t>
            </a:r>
            <a:r>
              <a:rPr lang="en-US" sz="2800" dirty="0" smtClean="0">
                <a:sym typeface="Wingdings" pitchFamily="2" charset="2"/>
              </a:rPr>
              <a:t></a:t>
            </a:r>
            <a:r>
              <a:rPr lang="en-US" sz="2800" dirty="0" smtClean="0"/>
              <a:t> registered objects, notifications</a:t>
            </a:r>
          </a:p>
        </p:txBody>
      </p:sp>
      <p:sp>
        <p:nvSpPr>
          <p:cNvPr id="66" name="TextBox 65"/>
          <p:cNvSpPr txBox="1"/>
          <p:nvPr/>
        </p:nvSpPr>
        <p:spPr>
          <a:xfrm>
            <a:off x="7782065" y="1905000"/>
            <a:ext cx="923971" cy="461665"/>
          </a:xfrm>
          <a:prstGeom prst="rect">
            <a:avLst/>
          </a:prstGeom>
          <a:noFill/>
        </p:spPr>
        <p:txBody>
          <a:bodyPr wrap="none" rtlCol="0">
            <a:spAutoFit/>
          </a:bodyPr>
          <a:lstStyle/>
          <a:p>
            <a:r>
              <a:rPr lang="en-US" sz="2400" b="1" dirty="0" smtClean="0"/>
              <a:t>Client</a:t>
            </a:r>
          </a:p>
        </p:txBody>
      </p:sp>
      <p:sp>
        <p:nvSpPr>
          <p:cNvPr id="35" name="Rounded Rectangle 34"/>
          <p:cNvSpPr/>
          <p:nvPr/>
        </p:nvSpPr>
        <p:spPr>
          <a:xfrm>
            <a:off x="3810000" y="2818515"/>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6" name="Rounded Rectangle 35"/>
          <p:cNvSpPr/>
          <p:nvPr/>
        </p:nvSpPr>
        <p:spPr>
          <a:xfrm>
            <a:off x="3810000" y="4349938"/>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447800" y="42737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3622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00099" y="2357735"/>
            <a:ext cx="1667701" cy="461665"/>
          </a:xfrm>
          <a:prstGeom prst="rect">
            <a:avLst/>
          </a:prstGeom>
          <a:noFill/>
        </p:spPr>
        <p:txBody>
          <a:bodyPr wrap="none" rtlCol="0">
            <a:spAutoFit/>
          </a:bodyPr>
          <a:lstStyle/>
          <a:p>
            <a:r>
              <a:rPr lang="en-US" sz="2400" b="1" dirty="0" smtClean="0"/>
              <a:t>Data center</a:t>
            </a:r>
          </a:p>
        </p:txBody>
      </p:sp>
      <p:sp>
        <p:nvSpPr>
          <p:cNvPr id="46" name="Left-Right Arrow 45"/>
          <p:cNvSpPr/>
          <p:nvPr/>
        </p:nvSpPr>
        <p:spPr>
          <a:xfrm rot="5400000">
            <a:off x="4046009" y="3778438"/>
            <a:ext cx="838200"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rot="20303303">
            <a:off x="4455829" y="2121945"/>
            <a:ext cx="2308804"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 Arrow 52"/>
          <p:cNvSpPr/>
          <p:nvPr/>
        </p:nvSpPr>
        <p:spPr>
          <a:xfrm>
            <a:off x="5195090" y="4472378"/>
            <a:ext cx="1814523" cy="3618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86400" y="4191000"/>
            <a:ext cx="1568058" cy="400110"/>
          </a:xfrm>
          <a:prstGeom prst="rect">
            <a:avLst/>
          </a:prstGeom>
          <a:noFill/>
        </p:spPr>
        <p:txBody>
          <a:bodyPr wrap="none" rtlCol="0">
            <a:spAutoFit/>
          </a:bodyPr>
          <a:lstStyle/>
          <a:p>
            <a:r>
              <a:rPr lang="en-US" sz="2000" i="1" dirty="0" smtClean="0"/>
              <a:t>Notifications</a:t>
            </a:r>
            <a:endParaRPr lang="en-US" sz="2000" i="1" dirty="0"/>
          </a:p>
        </p:txBody>
      </p:sp>
      <p:sp>
        <p:nvSpPr>
          <p:cNvPr id="23" name="Rounded Rectangle 22"/>
          <p:cNvSpPr/>
          <p:nvPr/>
        </p:nvSpPr>
        <p:spPr>
          <a:xfrm>
            <a:off x="7009613" y="4219700"/>
            <a:ext cx="1676400" cy="85098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Application Backend</a:t>
            </a:r>
            <a:endParaRPr lang="en-US" sz="2400" dirty="0">
              <a:solidFill>
                <a:schemeClr val="tx1"/>
              </a:solidFill>
            </a:endParaRPr>
          </a:p>
        </p:txBody>
      </p:sp>
      <p:sp>
        <p:nvSpPr>
          <p:cNvPr id="29" name="TextBox 28"/>
          <p:cNvSpPr txBox="1"/>
          <p:nvPr/>
        </p:nvSpPr>
        <p:spPr>
          <a:xfrm>
            <a:off x="3684580" y="1324451"/>
            <a:ext cx="3021020" cy="707886"/>
          </a:xfrm>
          <a:prstGeom prst="rect">
            <a:avLst/>
          </a:prstGeom>
          <a:noFill/>
        </p:spPr>
        <p:txBody>
          <a:bodyPr wrap="none" rtlCol="0">
            <a:spAutoFit/>
          </a:bodyPr>
          <a:lstStyle/>
          <a:p>
            <a:r>
              <a:rPr lang="en-US" sz="2000" i="1" dirty="0" smtClean="0"/>
              <a:t>Registrations, notifications,</a:t>
            </a:r>
          </a:p>
          <a:p>
            <a:r>
              <a:rPr lang="en-US" sz="2000" i="1" dirty="0" smtClean="0"/>
              <a:t>acknowledgments</a:t>
            </a:r>
            <a:endParaRPr lang="en-US" sz="2000" i="1" dirty="0"/>
          </a:p>
        </p:txBody>
      </p:sp>
      <p:grpSp>
        <p:nvGrpSpPr>
          <p:cNvPr id="30" name="Group 29"/>
          <p:cNvGrpSpPr/>
          <p:nvPr/>
        </p:nvGrpSpPr>
        <p:grpSpPr>
          <a:xfrm>
            <a:off x="6705600" y="889338"/>
            <a:ext cx="1645732" cy="1142999"/>
            <a:chOff x="1752600" y="1828800"/>
            <a:chExt cx="1828800" cy="1524000"/>
          </a:xfrm>
        </p:grpSpPr>
        <p:pic>
          <p:nvPicPr>
            <p:cNvPr id="31" name="Picture 30"/>
            <p:cNvPicPr>
              <a:picLocks noChangeAspect="1"/>
            </p:cNvPicPr>
            <p:nvPr/>
          </p:nvPicPr>
          <p:blipFill>
            <a:blip r:embed="rId3" cstate="print">
              <a:lum bright="-45000" contrast="60000"/>
            </a:blip>
            <a:stretch>
              <a:fillRect/>
            </a:stretch>
          </p:blipFill>
          <p:spPr>
            <a:xfrm>
              <a:off x="1752600" y="1828800"/>
              <a:ext cx="1828800" cy="1524000"/>
            </a:xfrm>
            <a:prstGeom prst="rect">
              <a:avLst/>
            </a:prstGeom>
            <a:noFill/>
            <a:ln>
              <a:noFill/>
            </a:ln>
          </p:spPr>
        </p:pic>
        <p:sp>
          <p:nvSpPr>
            <p:cNvPr id="32" name="Rounded Rectangle 31"/>
            <p:cNvSpPr/>
            <p:nvPr/>
          </p:nvSpPr>
          <p:spPr>
            <a:xfrm>
              <a:off x="2376142" y="2209800"/>
              <a:ext cx="1060255" cy="990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Client library</a:t>
              </a:r>
              <a:endParaRPr lang="en-US" sz="2000" dirty="0">
                <a:solidFill>
                  <a:schemeClr val="tx1"/>
                </a:solidFill>
              </a:endParaRPr>
            </a:p>
          </p:txBody>
        </p:sp>
      </p:grpSp>
      <p:sp>
        <p:nvSpPr>
          <p:cNvPr id="5" name="Left-Right Arrow 4"/>
          <p:cNvSpPr/>
          <p:nvPr/>
        </p:nvSpPr>
        <p:spPr>
          <a:xfrm>
            <a:off x="2514600" y="304283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2514600" y="452939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26" name="TextBox 25"/>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8" name="Rectangle 7"/>
          <p:cNvSpPr/>
          <p:nvPr/>
        </p:nvSpPr>
        <p:spPr>
          <a:xfrm>
            <a:off x="5334000" y="2743200"/>
            <a:ext cx="4800600" cy="1477328"/>
          </a:xfrm>
          <a:prstGeom prst="rect">
            <a:avLst/>
          </a:prstGeom>
        </p:spPr>
        <p:txBody>
          <a:bodyPr wrap="square">
            <a:spAutoFit/>
          </a:bodyPr>
          <a:lstStyle/>
          <a:p>
            <a:pPr marL="285750" indent="-285750">
              <a:buFont typeface="Arial"/>
              <a:buChar char="•"/>
            </a:pPr>
            <a:r>
              <a:rPr lang="en-US" dirty="0" smtClean="0">
                <a:solidFill>
                  <a:srgbClr val="FF0000"/>
                </a:solidFill>
              </a:rPr>
              <a:t>Each server handles a contiguous</a:t>
            </a:r>
          </a:p>
          <a:p>
            <a:r>
              <a:rPr lang="en-US" dirty="0" smtClean="0">
                <a:solidFill>
                  <a:srgbClr val="FF0000"/>
                </a:solidFill>
              </a:rPr>
              <a:t>      range of keys, </a:t>
            </a:r>
          </a:p>
          <a:p>
            <a:pPr marL="285750" indent="-285750">
              <a:buFont typeface="Arial"/>
              <a:buChar char="•"/>
            </a:pPr>
            <a:r>
              <a:rPr lang="en-US" dirty="0" smtClean="0">
                <a:solidFill>
                  <a:srgbClr val="FF0000"/>
                </a:solidFill>
              </a:rPr>
              <a:t>Each server maintains an in-memory</a:t>
            </a:r>
          </a:p>
          <a:p>
            <a:r>
              <a:rPr lang="en-US" dirty="0" smtClean="0">
                <a:solidFill>
                  <a:srgbClr val="FF0000"/>
                </a:solidFill>
              </a:rPr>
              <a:t>     version</a:t>
            </a:r>
          </a:p>
          <a:p>
            <a:pPr marL="285750" indent="-285750">
              <a:buFont typeface="Arial"/>
              <a:buChar char="•"/>
            </a:pPr>
            <a:r>
              <a:rPr lang="en-US" dirty="0" err="1" smtClean="0">
                <a:solidFill>
                  <a:srgbClr val="FF0000"/>
                </a:solidFill>
              </a:rPr>
              <a:t>Bigtable</a:t>
            </a:r>
            <a:r>
              <a:rPr lang="en-US" dirty="0" smtClean="0">
                <a:solidFill>
                  <a:srgbClr val="FF0000"/>
                </a:solidFill>
              </a:rPr>
              <a:t>: log structured, fast write</a:t>
            </a:r>
            <a:endParaRPr lang="en-US" dirty="0">
              <a:solidFill>
                <a:srgbClr val="FF0000"/>
              </a:solidFill>
            </a:endParaRPr>
          </a:p>
        </p:txBody>
      </p:sp>
    </p:spTree>
    <p:extLst>
      <p:ext uri="{BB962C8B-B14F-4D97-AF65-F5344CB8AC3E}">
        <p14:creationId xmlns:p14="http://schemas.microsoft.com/office/powerpoint/2010/main" val="410860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263355" y="2738736"/>
            <a:ext cx="4495800" cy="34429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337675" y="3796061"/>
            <a:ext cx="1091966" cy="707886"/>
          </a:xfrm>
          <a:prstGeom prst="rect">
            <a:avLst/>
          </a:prstGeom>
          <a:solidFill>
            <a:srgbClr val="00FF00"/>
          </a:solidFill>
        </p:spPr>
        <p:txBody>
          <a:bodyPr wrap="none" rtlCol="0">
            <a:spAutoFit/>
          </a:bodyPr>
          <a:lstStyle/>
          <a:p>
            <a:r>
              <a:rPr lang="en-US" sz="2000" dirty="0" smtClean="0"/>
              <a:t>C1: x, v7</a:t>
            </a:r>
          </a:p>
          <a:p>
            <a:r>
              <a:rPr lang="en-US" sz="2000" dirty="0" smtClean="0"/>
              <a:t>C2: x, v7</a:t>
            </a:r>
            <a:endParaRPr lang="en-US" sz="2000" dirty="0"/>
          </a:p>
        </p:txBody>
      </p:sp>
      <p:sp>
        <p:nvSpPr>
          <p:cNvPr id="27" name="TextBox 26"/>
          <p:cNvSpPr txBox="1"/>
          <p:nvPr/>
        </p:nvSpPr>
        <p:spPr>
          <a:xfrm>
            <a:off x="2004425" y="4132448"/>
            <a:ext cx="388230" cy="338554"/>
          </a:xfrm>
          <a:prstGeom prst="rect">
            <a:avLst/>
          </a:prstGeom>
          <a:solidFill>
            <a:srgbClr val="00FF00"/>
          </a:solidFill>
        </p:spPr>
        <p:txBody>
          <a:bodyPr wrap="square" rtlCol="0">
            <a:spAutoFit/>
          </a:bodyPr>
          <a:lstStyle/>
          <a:p>
            <a:endParaRPr lang="en-US" sz="1600" b="1" dirty="0"/>
          </a:p>
        </p:txBody>
      </p:sp>
      <p:sp>
        <p:nvSpPr>
          <p:cNvPr id="40" name="TextBox 39"/>
          <p:cNvSpPr txBox="1"/>
          <p:nvPr/>
        </p:nvSpPr>
        <p:spPr>
          <a:xfrm>
            <a:off x="1336909" y="3796061"/>
            <a:ext cx="1055097" cy="707886"/>
          </a:xfrm>
          <a:prstGeom prst="rect">
            <a:avLst/>
          </a:prstGeom>
          <a:solidFill>
            <a:srgbClr val="00FF00"/>
          </a:solidFill>
        </p:spPr>
        <p:txBody>
          <a:bodyPr wrap="none" rtlCol="0">
            <a:spAutoFit/>
          </a:bodyPr>
          <a:lstStyle/>
          <a:p>
            <a:r>
              <a:rPr lang="en-US" sz="2000" dirty="0" smtClean="0"/>
              <a:t>C1: x, v5</a:t>
            </a:r>
          </a:p>
          <a:p>
            <a:r>
              <a:rPr lang="en-US" sz="2000" dirty="0" smtClean="0"/>
              <a:t>C2: x,</a:t>
            </a:r>
            <a:endParaRPr lang="en-US" sz="2000" dirty="0"/>
          </a:p>
        </p:txBody>
      </p:sp>
      <p:sp>
        <p:nvSpPr>
          <p:cNvPr id="57" name="TextBox 56"/>
          <p:cNvSpPr txBox="1"/>
          <p:nvPr/>
        </p:nvSpPr>
        <p:spPr>
          <a:xfrm>
            <a:off x="1185275" y="607671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v5; </a:t>
            </a:r>
            <a:r>
              <a:rPr lang="en-US" dirty="0"/>
              <a:t>C1, </a:t>
            </a:r>
            <a:r>
              <a:rPr lang="en-US" dirty="0" smtClean="0"/>
              <a:t>C2</a:t>
            </a:r>
            <a:endParaRPr lang="en-US" dirty="0"/>
          </a:p>
        </p:txBody>
      </p:sp>
      <p:sp>
        <p:nvSpPr>
          <p:cNvPr id="39" name="TextBox 38"/>
          <p:cNvSpPr txBox="1"/>
          <p:nvPr/>
        </p:nvSpPr>
        <p:spPr>
          <a:xfrm>
            <a:off x="1185275" y="6076890"/>
            <a:ext cx="1443024"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r>
              <a:rPr lang="en-US" dirty="0"/>
              <a:t>; C1, C2</a:t>
            </a:r>
          </a:p>
        </p:txBody>
      </p:sp>
      <p:sp>
        <p:nvSpPr>
          <p:cNvPr id="61" name="TextBox 60"/>
          <p:cNvSpPr txBox="1"/>
          <p:nvPr/>
        </p:nvSpPr>
        <p:spPr>
          <a:xfrm>
            <a:off x="1185275" y="607689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v7</a:t>
            </a:r>
            <a:r>
              <a:rPr lang="en-US" dirty="0"/>
              <a:t>; C1, </a:t>
            </a:r>
            <a:r>
              <a:rPr lang="en-US" dirty="0" smtClean="0"/>
              <a:t>C2</a:t>
            </a:r>
            <a:endParaRPr lang="en-US" dirty="0"/>
          </a:p>
        </p:txBody>
      </p:sp>
      <p:pic>
        <p:nvPicPr>
          <p:cNvPr id="37" name="Picture 36"/>
          <p:cNvPicPr>
            <a:picLocks noChangeAspect="1"/>
          </p:cNvPicPr>
          <p:nvPr/>
        </p:nvPicPr>
        <p:blipFill>
          <a:blip r:embed="rId4" cstate="print">
            <a:lum bright="-45000" contrast="60000"/>
          </a:blip>
          <a:stretch>
            <a:fillRect/>
          </a:stretch>
        </p:blipFill>
        <p:spPr>
          <a:xfrm>
            <a:off x="5630157" y="1371600"/>
            <a:ext cx="1532643" cy="914400"/>
          </a:xfrm>
          <a:prstGeom prst="rect">
            <a:avLst/>
          </a:prstGeom>
          <a:noFill/>
          <a:ln>
            <a:noFill/>
          </a:ln>
        </p:spPr>
      </p:pic>
      <p:sp>
        <p:nvSpPr>
          <p:cNvPr id="34" name="Rounded Rectangle 33"/>
          <p:cNvSpPr/>
          <p:nvPr/>
        </p:nvSpPr>
        <p:spPr>
          <a:xfrm>
            <a:off x="6163557" y="1600199"/>
            <a:ext cx="9144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77000" y="1752599"/>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 name="Title 1"/>
          <p:cNvSpPr>
            <a:spLocks noGrp="1"/>
          </p:cNvSpPr>
          <p:nvPr>
            <p:ph type="title"/>
          </p:nvPr>
        </p:nvSpPr>
        <p:spPr>
          <a:xfrm>
            <a:off x="457200" y="152400"/>
            <a:ext cx="8229600" cy="1143000"/>
          </a:xfrm>
        </p:spPr>
        <p:txBody>
          <a:bodyPr>
            <a:normAutofit/>
          </a:bodyPr>
          <a:lstStyle/>
          <a:p>
            <a:r>
              <a:rPr lang="en-US" dirty="0" smtClean="0"/>
              <a:t>Life of a Notification</a:t>
            </a:r>
            <a:endParaRPr lang="en-US" dirty="0"/>
          </a:p>
        </p:txBody>
      </p:sp>
      <p:sp>
        <p:nvSpPr>
          <p:cNvPr id="9" name="Can 8"/>
          <p:cNvSpPr/>
          <p:nvPr/>
        </p:nvSpPr>
        <p:spPr>
          <a:xfrm>
            <a:off x="1490075" y="2895600"/>
            <a:ext cx="115746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64" name="TextBox 63"/>
          <p:cNvSpPr txBox="1"/>
          <p:nvPr/>
        </p:nvSpPr>
        <p:spPr>
          <a:xfrm>
            <a:off x="3317754" y="2667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C1: x, </a:t>
            </a:r>
            <a:r>
              <a:rPr lang="en-US" dirty="0" smtClean="0"/>
              <a:t>v7</a:t>
            </a:r>
            <a:endParaRPr lang="en-US" dirty="0"/>
          </a:p>
        </p:txBody>
      </p:sp>
      <p:sp>
        <p:nvSpPr>
          <p:cNvPr id="65" name="TextBox 64"/>
          <p:cNvSpPr txBox="1"/>
          <p:nvPr/>
        </p:nvSpPr>
        <p:spPr>
          <a:xfrm>
            <a:off x="3318875" y="3429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C2: x, </a:t>
            </a:r>
            <a:r>
              <a:rPr lang="en-US" dirty="0" smtClean="0"/>
              <a:t>v7</a:t>
            </a:r>
            <a:endParaRPr lang="en-US" dirty="0"/>
          </a:p>
        </p:txBody>
      </p:sp>
      <p:sp>
        <p:nvSpPr>
          <p:cNvPr id="68" name="TextBox 67"/>
          <p:cNvSpPr txBox="1"/>
          <p:nvPr/>
        </p:nvSpPr>
        <p:spPr>
          <a:xfrm>
            <a:off x="3776075" y="2971800"/>
            <a:ext cx="1425262"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Notify: x, </a:t>
            </a:r>
            <a:r>
              <a:rPr lang="en-US" dirty="0" smtClean="0"/>
              <a:t>v7</a:t>
            </a:r>
            <a:endParaRPr lang="en-US" dirty="0"/>
          </a:p>
        </p:txBody>
      </p:sp>
      <p:sp>
        <p:nvSpPr>
          <p:cNvPr id="66" name="TextBox 65"/>
          <p:cNvSpPr txBox="1"/>
          <p:nvPr/>
        </p:nvSpPr>
        <p:spPr>
          <a:xfrm>
            <a:off x="7239000" y="1600200"/>
            <a:ext cx="1311898" cy="461665"/>
          </a:xfrm>
          <a:prstGeom prst="rect">
            <a:avLst/>
          </a:prstGeom>
          <a:noFill/>
        </p:spPr>
        <p:txBody>
          <a:bodyPr wrap="none" rtlCol="0">
            <a:spAutoFit/>
          </a:bodyPr>
          <a:lstStyle/>
          <a:p>
            <a:r>
              <a:rPr lang="en-US" sz="2400" b="1" dirty="0" smtClean="0"/>
              <a:t>Client C2</a:t>
            </a:r>
            <a:endParaRPr lang="en-US" sz="2400" b="1" dirty="0"/>
          </a:p>
        </p:txBody>
      </p:sp>
      <p:sp>
        <p:nvSpPr>
          <p:cNvPr id="36" name="Rounded Rectangle 35"/>
          <p:cNvSpPr/>
          <p:nvPr/>
        </p:nvSpPr>
        <p:spPr>
          <a:xfrm>
            <a:off x="3852275" y="5238690"/>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504535" y="5162490"/>
            <a:ext cx="11430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5146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247699" y="2743200"/>
            <a:ext cx="1667701" cy="461665"/>
          </a:xfrm>
          <a:prstGeom prst="rect">
            <a:avLst/>
          </a:prstGeom>
          <a:noFill/>
        </p:spPr>
        <p:txBody>
          <a:bodyPr wrap="none" rtlCol="0">
            <a:spAutoFit/>
          </a:bodyPr>
          <a:lstStyle/>
          <a:p>
            <a:r>
              <a:rPr lang="en-US" sz="2400" dirty="0" smtClean="0"/>
              <a:t>Data center</a:t>
            </a:r>
          </a:p>
        </p:txBody>
      </p:sp>
      <p:sp>
        <p:nvSpPr>
          <p:cNvPr id="49" name="TextBox 48"/>
          <p:cNvSpPr txBox="1"/>
          <p:nvPr/>
        </p:nvSpPr>
        <p:spPr>
          <a:xfrm>
            <a:off x="6934200" y="4838580"/>
            <a:ext cx="156324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Publish(x, v</a:t>
            </a:r>
            <a:r>
              <a:rPr lang="en-US" dirty="0" smtClean="0"/>
              <a:t>7</a:t>
            </a:r>
            <a:r>
              <a:rPr lang="en-US" dirty="0"/>
              <a:t>)</a:t>
            </a:r>
          </a:p>
        </p:txBody>
      </p:sp>
      <p:sp>
        <p:nvSpPr>
          <p:cNvPr id="72" name="TextBox 71"/>
          <p:cNvSpPr txBox="1"/>
          <p:nvPr/>
        </p:nvSpPr>
        <p:spPr>
          <a:xfrm>
            <a:off x="4004675" y="4781490"/>
            <a:ext cx="66075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endParaRPr lang="en-US" dirty="0"/>
          </a:p>
        </p:txBody>
      </p:sp>
      <p:sp>
        <p:nvSpPr>
          <p:cNvPr id="69" name="TextBox 68"/>
          <p:cNvSpPr txBox="1"/>
          <p:nvPr/>
        </p:nvSpPr>
        <p:spPr>
          <a:xfrm>
            <a:off x="5715000" y="1752600"/>
            <a:ext cx="1160895"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err="1"/>
              <a:t>Ack</a:t>
            </a:r>
            <a:r>
              <a:rPr lang="en-US" dirty="0"/>
              <a:t>: x</a:t>
            </a:r>
            <a:r>
              <a:rPr lang="en-US"/>
              <a:t>, </a:t>
            </a:r>
            <a:r>
              <a:rPr lang="en-US" smtClean="0"/>
              <a:t>v7</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sp>
        <p:nvSpPr>
          <p:cNvPr id="35" name="Rounded Rectangle 34"/>
          <p:cNvSpPr/>
          <p:nvPr/>
        </p:nvSpPr>
        <p:spPr>
          <a:xfrm>
            <a:off x="3776075" y="2971800"/>
            <a:ext cx="15240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30" name="TextBox 29"/>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44619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35" presetClass="path" presetSubtype="0" accel="50000" decel="50000" fill="hold" grpId="2" nodeType="withEffect">
                                  <p:stCondLst>
                                    <p:cond delay="0"/>
                                  </p:stCondLst>
                                  <p:childTnLst>
                                    <p:animMotion origin="layout" path="M 0 2.55319E-6 L -0.33333 2.55319E-6 " pathEditMode="relative" rAng="0" ptsTypes="AA">
                                      <p:cBhvr>
                                        <p:cTn id="8" dur="1000" fill="hold"/>
                                        <p:tgtEl>
                                          <p:spTgt spid="49"/>
                                        </p:tgtEl>
                                        <p:attrNameLst>
                                          <p:attrName>ppt_x</p:attrName>
                                          <p:attrName>ppt_y</p:attrName>
                                        </p:attrNameLst>
                                      </p:cBhvr>
                                      <p:rCtr x="-16667"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35" presetClass="path" presetSubtype="0" accel="50000" decel="50000" fill="hold" grpId="2" nodeType="withEffect">
                                  <p:stCondLst>
                                    <p:cond delay="0"/>
                                  </p:stCondLst>
                                  <p:childTnLst>
                                    <p:animMotion origin="layout" path="M 3.33333E-6 -4.44444E-6 L -0.15417 -4.44444E-6 " pathEditMode="relative" rAng="0" ptsTypes="AA">
                                      <p:cBhvr>
                                        <p:cTn id="16" dur="1250" fill="hold"/>
                                        <p:tgtEl>
                                          <p:spTgt spid="72"/>
                                        </p:tgtEl>
                                        <p:attrNameLst>
                                          <p:attrName>ppt_x</p:attrName>
                                          <p:attrName>ppt_y</p:attrName>
                                        </p:attrNameLst>
                                      </p:cBhvr>
                                      <p:rCtr x="-77" y="0"/>
                                    </p:animMotion>
                                  </p:childTnLst>
                                </p:cTn>
                              </p:par>
                            </p:childTnLst>
                          </p:cTn>
                        </p:par>
                        <p:par>
                          <p:cTn id="17" fill="hold">
                            <p:stCondLst>
                              <p:cond delay="1250"/>
                            </p:stCondLst>
                            <p:childTnLst>
                              <p:par>
                                <p:cTn id="18" presetID="42" presetClass="path" presetSubtype="0" accel="50000" decel="50000" fill="hold" grpId="3" nodeType="afterEffect">
                                  <p:stCondLst>
                                    <p:cond delay="0"/>
                                  </p:stCondLst>
                                  <p:childTnLst>
                                    <p:animMotion origin="layout" path="M -0.15417 -3.59852E-6 L -0.15417 0.18455 " pathEditMode="relative" rAng="0" ptsTypes="AA">
                                      <p:cBhvr>
                                        <p:cTn id="19" dur="1000" fill="hold"/>
                                        <p:tgtEl>
                                          <p:spTgt spid="72"/>
                                        </p:tgtEl>
                                        <p:attrNameLst>
                                          <p:attrName>ppt_x</p:attrName>
                                          <p:attrName>ppt_y</p:attrName>
                                        </p:attrNameLst>
                                      </p:cBhvr>
                                      <p:rCtr x="0" y="9228"/>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7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63" presetClass="path" presetSubtype="0" accel="50000" decel="50000" fill="hold" grpId="1" nodeType="withEffect">
                                  <p:stCondLst>
                                    <p:cond delay="0"/>
                                  </p:stCondLst>
                                  <p:childTnLst>
                                    <p:animMotion origin="layout" path="M 0.00347 -0.00139 L 0.27847 -0.00139 " pathEditMode="fixed" rAng="0" ptsTypes="AA">
                                      <p:cBhvr>
                                        <p:cTn id="33" dur="1000" fill="hold"/>
                                        <p:tgtEl>
                                          <p:spTgt spid="39"/>
                                        </p:tgtEl>
                                        <p:attrNameLst>
                                          <p:attrName>ppt_x</p:attrName>
                                          <p:attrName>ppt_y</p:attrName>
                                        </p:attrNameLst>
                                      </p:cBhvr>
                                      <p:rCtr x="13750" y="0"/>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grpId="2" nodeType="clickEffect">
                                  <p:stCondLst>
                                    <p:cond delay="0"/>
                                  </p:stCondLst>
                                  <p:childTnLst>
                                    <p:animMotion origin="layout" path="M 0.27847 -0.00416 L 0.27847 -0.35277 " pathEditMode="fixed" rAng="0" ptsTypes="AA">
                                      <p:cBhvr>
                                        <p:cTn id="37" dur="1000" fill="hold"/>
                                        <p:tgtEl>
                                          <p:spTgt spid="39"/>
                                        </p:tgtEl>
                                        <p:attrNameLst>
                                          <p:attrName>ppt_x</p:attrName>
                                          <p:attrName>ppt_y</p:attrName>
                                        </p:attrNameLst>
                                      </p:cBhvr>
                                      <p:rCtr x="0" y="-17431"/>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par>
                                <p:cTn id="42" presetID="1" presetClass="exit" presetSubtype="0" fill="hold" grpId="3" nodeType="withEffect">
                                  <p:stCondLst>
                                    <p:cond delay="0"/>
                                  </p:stCondLst>
                                  <p:childTnLst>
                                    <p:set>
                                      <p:cBhvr>
                                        <p:cTn id="43" dur="1" fill="hold">
                                          <p:stCondLst>
                                            <p:cond delay="0"/>
                                          </p:stCondLst>
                                        </p:cTn>
                                        <p:tgtEl>
                                          <p:spTgt spid="39"/>
                                        </p:tgtEl>
                                        <p:attrNameLst>
                                          <p:attrName>style.visibility</p:attrName>
                                        </p:attrNameLst>
                                      </p:cBhvr>
                                      <p:to>
                                        <p:strVal val="hidden"/>
                                      </p:to>
                                    </p:set>
                                  </p:childTnLst>
                                </p:cTn>
                              </p:par>
                              <p:par>
                                <p:cTn id="44" presetID="56" presetClass="path" presetSubtype="0" accel="50000" decel="50000" fill="hold" grpId="2" nodeType="withEffect">
                                  <p:stCondLst>
                                    <p:cond delay="0"/>
                                  </p:stCondLst>
                                  <p:childTnLst>
                                    <p:animMotion origin="layout" path="M 3.88889E-6 4.44444E-6 L 0.21284 -0.11806 " pathEditMode="relative" rAng="0" ptsTypes="AA">
                                      <p:cBhvr>
                                        <p:cTn id="45" dur="1000" fill="hold"/>
                                        <p:tgtEl>
                                          <p:spTgt spid="68"/>
                                        </p:tgtEl>
                                        <p:attrNameLst>
                                          <p:attrName>ppt_x</p:attrName>
                                          <p:attrName>ppt_y</p:attrName>
                                        </p:attrNameLst>
                                      </p:cBhvr>
                                      <p:rCtr x="10642" y="-5903"/>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par>
                                <p:cTn id="50" presetID="35" presetClass="path" presetSubtype="0" accel="50000" decel="50000" fill="hold" grpId="2" nodeType="withEffect">
                                  <p:stCondLst>
                                    <p:cond delay="0"/>
                                  </p:stCondLst>
                                  <p:childTnLst>
                                    <p:animMotion origin="layout" path="M 3.61111E-6 0.00417 L -0.10816 0.00417 " pathEditMode="relative" rAng="0" ptsTypes="AA">
                                      <p:cBhvr>
                                        <p:cTn id="51" dur="1000" fill="hold"/>
                                        <p:tgtEl>
                                          <p:spTgt spid="64"/>
                                        </p:tgtEl>
                                        <p:attrNameLst>
                                          <p:attrName>ppt_x</p:attrName>
                                          <p:attrName>ppt_y</p:attrName>
                                        </p:attrNameLst>
                                      </p:cBhvr>
                                      <p:rCtr x="-54" y="0"/>
                                    </p:animMotion>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par>
                                <p:cTn id="54" presetID="35" presetClass="path" presetSubtype="0" accel="50000" decel="50000" fill="hold" grpId="1" nodeType="withEffect">
                                  <p:stCondLst>
                                    <p:cond delay="0"/>
                                  </p:stCondLst>
                                  <p:childTnLst>
                                    <p:animMotion origin="layout" path="M 5.55112E-17 -2.22222E-6 L -0.10833 -2.22222E-6 " pathEditMode="relative" rAng="0" ptsTypes="AA">
                                      <p:cBhvr>
                                        <p:cTn id="55" dur="1000" fill="hold"/>
                                        <p:tgtEl>
                                          <p:spTgt spid="65"/>
                                        </p:tgtEl>
                                        <p:attrNameLst>
                                          <p:attrName>ppt_x</p:attrName>
                                          <p:attrName>ppt_y</p:attrName>
                                        </p:attrNameLst>
                                      </p:cBhvr>
                                      <p:rCtr x="-54" y="0"/>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6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4"/>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par>
                                <p:cTn id="64" presetID="1" presetClass="exit"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8"/>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childTnLst>
                                </p:cTn>
                              </p:par>
                              <p:par>
                                <p:cTn id="72" presetID="49" presetClass="path" presetSubtype="0" accel="50000" decel="50000" fill="hold" grpId="2" nodeType="withEffect">
                                  <p:stCondLst>
                                    <p:cond delay="0"/>
                                  </p:stCondLst>
                                  <p:childTnLst>
                                    <p:animMotion origin="layout" path="M -2.77778E-6 5.55112E-17 L -0.16423 0.11528 " pathEditMode="relative" rAng="0" ptsTypes="AA">
                                      <p:cBhvr>
                                        <p:cTn id="73" dur="1000" fill="hold"/>
                                        <p:tgtEl>
                                          <p:spTgt spid="69"/>
                                        </p:tgtEl>
                                        <p:attrNameLst>
                                          <p:attrName>ppt_x</p:attrName>
                                          <p:attrName>ppt_y</p:attrName>
                                        </p:attrNameLst>
                                      </p:cBhvr>
                                      <p:rCtr x="-82" y="58"/>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69"/>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7" grpId="0" animBg="1"/>
      <p:bldP spid="40" grpId="0" animBg="1"/>
      <p:bldP spid="57" grpId="0" animBg="1"/>
      <p:bldP spid="39" grpId="0" animBg="1"/>
      <p:bldP spid="39" grpId="1" animBg="1"/>
      <p:bldP spid="39" grpId="2" animBg="1"/>
      <p:bldP spid="39" grpId="3" animBg="1"/>
      <p:bldP spid="61" grpId="0" animBg="1"/>
      <p:bldP spid="64" grpId="0" animBg="1"/>
      <p:bldP spid="64" grpId="1" animBg="1"/>
      <p:bldP spid="64" grpId="2" animBg="1"/>
      <p:bldP spid="65" grpId="0" animBg="1"/>
      <p:bldP spid="65" grpId="1" animBg="1"/>
      <p:bldP spid="65" grpId="2" animBg="1"/>
      <p:bldP spid="68" grpId="0" animBg="1"/>
      <p:bldP spid="68" grpId="1" animBg="1"/>
      <p:bldP spid="68" grpId="2" animBg="1"/>
      <p:bldP spid="49" grpId="0" animBg="1"/>
      <p:bldP spid="49" grpId="1" animBg="1"/>
      <p:bldP spid="49" grpId="2" animBg="1"/>
      <p:bldP spid="72" grpId="0" animBg="1"/>
      <p:bldP spid="72" grpId="1" animBg="1"/>
      <p:bldP spid="72" grpId="2" animBg="1"/>
      <p:bldP spid="72" grpId="3" animBg="1"/>
      <p:bldP spid="69" grpId="0" animBg="1"/>
      <p:bldP spid="69" grpId="1" animBg="1"/>
      <p:bldP spid="69"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Thialfi</a:t>
            </a:r>
            <a:r>
              <a:rPr lang="en-US" dirty="0" smtClean="0"/>
              <a:t> 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solidFill>
                  <a:schemeClr val="bg1">
                    <a:lumMod val="65000"/>
                  </a:schemeClr>
                </a:solidFill>
              </a:rPr>
              <a:t>Delivering notifications in the common case</a:t>
            </a:r>
          </a:p>
          <a:p>
            <a:pPr marL="0" indent="0">
              <a:buNone/>
            </a:pPr>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302063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5029200" y="1524000"/>
            <a:ext cx="2178738" cy="461665"/>
          </a:xfrm>
          <a:prstGeom prst="rect">
            <a:avLst/>
          </a:prstGeom>
          <a:solidFill>
            <a:srgbClr val="FFFF80"/>
          </a:solidFill>
          <a:ln>
            <a:solidFill>
              <a:srgbClr val="FFFF80"/>
            </a:solidFill>
          </a:ln>
        </p:spPr>
        <p:txBody>
          <a:bodyPr wrap="none" rtlCol="0">
            <a:spAutoFit/>
          </a:bodyPr>
          <a:lstStyle/>
          <a:p>
            <a:r>
              <a:rPr lang="en-US" sz="2400" dirty="0" smtClean="0"/>
              <a:t>Data center loss</a:t>
            </a:r>
          </a:p>
        </p:txBody>
      </p:sp>
      <p:sp>
        <p:nvSpPr>
          <p:cNvPr id="83" name="TextBox 82"/>
          <p:cNvSpPr txBox="1"/>
          <p:nvPr/>
        </p:nvSpPr>
        <p:spPr>
          <a:xfrm>
            <a:off x="5029200" y="1371600"/>
            <a:ext cx="2414892" cy="830997"/>
          </a:xfrm>
          <a:prstGeom prst="rect">
            <a:avLst/>
          </a:prstGeom>
          <a:solidFill>
            <a:srgbClr val="FFFF80"/>
          </a:solidFill>
          <a:ln>
            <a:solidFill>
              <a:srgbClr val="FFFF80"/>
            </a:solidFill>
          </a:ln>
        </p:spPr>
        <p:txBody>
          <a:bodyPr wrap="none" rtlCol="0">
            <a:spAutoFit/>
          </a:bodyPr>
          <a:lstStyle/>
          <a:p>
            <a:r>
              <a:rPr lang="en-US" sz="2400" dirty="0" smtClean="0"/>
              <a:t>Server state loss/</a:t>
            </a:r>
          </a:p>
          <a:p>
            <a:r>
              <a:rPr lang="en-US" sz="2400" dirty="0" smtClean="0"/>
              <a:t>schema migration</a:t>
            </a:r>
          </a:p>
        </p:txBody>
      </p:sp>
      <p:sp>
        <p:nvSpPr>
          <p:cNvPr id="67" name="TextBox 66"/>
          <p:cNvSpPr txBox="1"/>
          <p:nvPr/>
        </p:nvSpPr>
        <p:spPr>
          <a:xfrm>
            <a:off x="5029200" y="1524000"/>
            <a:ext cx="3695755" cy="461665"/>
          </a:xfrm>
          <a:prstGeom prst="rect">
            <a:avLst/>
          </a:prstGeom>
          <a:solidFill>
            <a:srgbClr val="FFFF80"/>
          </a:solidFill>
          <a:ln>
            <a:solidFill>
              <a:srgbClr val="FFFF80"/>
            </a:solidFill>
          </a:ln>
        </p:spPr>
        <p:txBody>
          <a:bodyPr wrap="none" rtlCol="0">
            <a:spAutoFit/>
          </a:bodyPr>
          <a:lstStyle/>
          <a:p>
            <a:r>
              <a:rPr lang="en-US" sz="2400" dirty="0" smtClean="0"/>
              <a:t>Partial storage unavailability</a:t>
            </a:r>
          </a:p>
        </p:txBody>
      </p:sp>
      <p:sp>
        <p:nvSpPr>
          <p:cNvPr id="50" name="Rounded Rectangle 49"/>
          <p:cNvSpPr/>
          <p:nvPr/>
        </p:nvSpPr>
        <p:spPr>
          <a:xfrm>
            <a:off x="381000" y="2891135"/>
            <a:ext cx="8153400" cy="2667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Possible Failures</a:t>
            </a:r>
            <a:endParaRPr lang="en-US" dirty="0"/>
          </a:p>
        </p:txBody>
      </p:sp>
      <p:grpSp>
        <p:nvGrpSpPr>
          <p:cNvPr id="5" name="Group 4"/>
          <p:cNvGrpSpPr/>
          <p:nvPr/>
        </p:nvGrpSpPr>
        <p:grpSpPr>
          <a:xfrm>
            <a:off x="3115557" y="1295400"/>
            <a:ext cx="1532643" cy="914400"/>
            <a:chOff x="3429000" y="914401"/>
            <a:chExt cx="1532643" cy="914400"/>
          </a:xfrm>
        </p:grpSpPr>
        <p:pic>
          <p:nvPicPr>
            <p:cNvPr id="6" name="Picture 5"/>
            <p:cNvPicPr>
              <a:picLocks noChangeAspect="1"/>
            </p:cNvPicPr>
            <p:nvPr/>
          </p:nvPicPr>
          <p:blipFill>
            <a:blip r:embed="rId4" cstate="print">
              <a:lum bright="-45000" contrast="60000"/>
            </a:blip>
            <a:stretch>
              <a:fillRect/>
            </a:stretch>
          </p:blipFill>
          <p:spPr>
            <a:xfrm>
              <a:off x="3429000" y="914401"/>
              <a:ext cx="1532643" cy="914400"/>
            </a:xfrm>
            <a:prstGeom prst="rect">
              <a:avLst/>
            </a:prstGeom>
            <a:noFill/>
            <a:ln>
              <a:noFill/>
            </a:ln>
          </p:spPr>
        </p:pic>
        <p:sp>
          <p:nvSpPr>
            <p:cNvPr id="7" name="Rounded Rectangle 6"/>
            <p:cNvSpPr/>
            <p:nvPr/>
          </p:nvSpPr>
          <p:spPr>
            <a:xfrm>
              <a:off x="3962400" y="1143000"/>
              <a:ext cx="9144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Client</a:t>
              </a:r>
            </a:p>
            <a:p>
              <a:pPr algn="ctr"/>
              <a:r>
                <a:rPr lang="en-US" dirty="0" smtClean="0">
                  <a:solidFill>
                    <a:schemeClr val="tx1"/>
                  </a:solidFill>
                </a:rPr>
                <a:t>Library</a:t>
              </a:r>
              <a:endParaRPr lang="en-US" dirty="0">
                <a:solidFill>
                  <a:schemeClr val="tx1"/>
                </a:solidFill>
              </a:endParaRPr>
            </a:p>
          </p:txBody>
        </p:sp>
      </p:grpSp>
      <p:grpSp>
        <p:nvGrpSpPr>
          <p:cNvPr id="41" name="Group 40"/>
          <p:cNvGrpSpPr/>
          <p:nvPr/>
        </p:nvGrpSpPr>
        <p:grpSpPr>
          <a:xfrm>
            <a:off x="533400" y="2967335"/>
            <a:ext cx="3200400" cy="2057400"/>
            <a:chOff x="1219200" y="2590800"/>
            <a:chExt cx="3200400" cy="2057400"/>
          </a:xfrm>
        </p:grpSpPr>
        <p:sp>
          <p:nvSpPr>
            <p:cNvPr id="40" name="Rounded Rectangle 39"/>
            <p:cNvSpPr/>
            <p:nvPr/>
          </p:nvSpPr>
          <p:spPr>
            <a:xfrm>
              <a:off x="1219200" y="2590800"/>
              <a:ext cx="32004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n 11"/>
            <p:cNvSpPr/>
            <p:nvPr/>
          </p:nvSpPr>
          <p:spPr>
            <a:xfrm>
              <a:off x="1524000" y="26670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32" name="Rounded Rectangle 31"/>
            <p:cNvSpPr/>
            <p:nvPr/>
          </p:nvSpPr>
          <p:spPr>
            <a:xfrm>
              <a:off x="28956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3" name="Rounded Rectangle 32"/>
            <p:cNvSpPr/>
            <p:nvPr/>
          </p:nvSpPr>
          <p:spPr>
            <a:xfrm>
              <a:off x="28956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36" name="Can 35"/>
            <p:cNvSpPr/>
            <p:nvPr/>
          </p:nvSpPr>
          <p:spPr>
            <a:xfrm>
              <a:off x="1524000" y="37338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cxnSp>
        <p:nvCxnSpPr>
          <p:cNvPr id="37" name="Straight Connector 36"/>
          <p:cNvCxnSpPr/>
          <p:nvPr/>
        </p:nvCxnSpPr>
        <p:spPr>
          <a:xfrm>
            <a:off x="207692" y="2525486"/>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029200" y="2967335"/>
            <a:ext cx="3200400" cy="2057400"/>
            <a:chOff x="1219200" y="2590800"/>
            <a:chExt cx="3200400" cy="2057400"/>
          </a:xfrm>
        </p:grpSpPr>
        <p:sp>
          <p:nvSpPr>
            <p:cNvPr id="43" name="Rounded Rectangle 42"/>
            <p:cNvSpPr/>
            <p:nvPr/>
          </p:nvSpPr>
          <p:spPr>
            <a:xfrm>
              <a:off x="1219200" y="2590800"/>
              <a:ext cx="32004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1524000" y="26670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45" name="Rounded Rectangle 44"/>
            <p:cNvSpPr/>
            <p:nvPr/>
          </p:nvSpPr>
          <p:spPr>
            <a:xfrm>
              <a:off x="28956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46" name="Rounded Rectangle 45"/>
            <p:cNvSpPr/>
            <p:nvPr/>
          </p:nvSpPr>
          <p:spPr>
            <a:xfrm>
              <a:off x="2895600" y="38100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7" name="Can 46"/>
            <p:cNvSpPr/>
            <p:nvPr/>
          </p:nvSpPr>
          <p:spPr>
            <a:xfrm>
              <a:off x="1524000" y="37338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48" name="TextBox 47"/>
          <p:cNvSpPr txBox="1"/>
          <p:nvPr/>
        </p:nvSpPr>
        <p:spPr>
          <a:xfrm>
            <a:off x="4191000" y="3957935"/>
            <a:ext cx="567784" cy="461665"/>
          </a:xfrm>
          <a:prstGeom prst="rect">
            <a:avLst/>
          </a:prstGeom>
          <a:noFill/>
        </p:spPr>
        <p:txBody>
          <a:bodyPr wrap="none" rtlCol="0">
            <a:spAutoFit/>
          </a:bodyPr>
          <a:lstStyle/>
          <a:p>
            <a:r>
              <a:rPr lang="en-US" sz="2400" b="1" dirty="0" smtClean="0"/>
              <a:t>. . .</a:t>
            </a:r>
            <a:endParaRPr lang="en-US" sz="2400" b="1" dirty="0"/>
          </a:p>
        </p:txBody>
      </p:sp>
      <p:sp>
        <p:nvSpPr>
          <p:cNvPr id="51" name="TextBox 50"/>
          <p:cNvSpPr txBox="1"/>
          <p:nvPr/>
        </p:nvSpPr>
        <p:spPr>
          <a:xfrm>
            <a:off x="1600200" y="5257800"/>
            <a:ext cx="45719" cy="369332"/>
          </a:xfrm>
          <a:prstGeom prst="rect">
            <a:avLst/>
          </a:prstGeom>
          <a:noFill/>
        </p:spPr>
        <p:txBody>
          <a:bodyPr wrap="square" rtlCol="0">
            <a:spAutoFit/>
          </a:bodyPr>
          <a:lstStyle/>
          <a:p>
            <a:endParaRPr lang="en-US" dirty="0"/>
          </a:p>
        </p:txBody>
      </p:sp>
      <p:sp>
        <p:nvSpPr>
          <p:cNvPr id="52" name="TextBox 51"/>
          <p:cNvSpPr txBox="1"/>
          <p:nvPr/>
        </p:nvSpPr>
        <p:spPr>
          <a:xfrm>
            <a:off x="1295400" y="5100935"/>
            <a:ext cx="1861343" cy="461665"/>
          </a:xfrm>
          <a:prstGeom prst="rect">
            <a:avLst/>
          </a:prstGeom>
          <a:noFill/>
        </p:spPr>
        <p:txBody>
          <a:bodyPr wrap="none" rtlCol="0">
            <a:spAutoFit/>
          </a:bodyPr>
          <a:lstStyle/>
          <a:p>
            <a:r>
              <a:rPr lang="en-US" sz="2400" dirty="0" smtClean="0"/>
              <a:t>Data center 1</a:t>
            </a:r>
            <a:endParaRPr lang="en-US" sz="2400" dirty="0"/>
          </a:p>
        </p:txBody>
      </p:sp>
      <p:sp>
        <p:nvSpPr>
          <p:cNvPr id="53" name="TextBox 52"/>
          <p:cNvSpPr txBox="1"/>
          <p:nvPr/>
        </p:nvSpPr>
        <p:spPr>
          <a:xfrm>
            <a:off x="5867400" y="5024735"/>
            <a:ext cx="1867755" cy="461665"/>
          </a:xfrm>
          <a:prstGeom prst="rect">
            <a:avLst/>
          </a:prstGeom>
          <a:noFill/>
        </p:spPr>
        <p:txBody>
          <a:bodyPr wrap="none" rtlCol="0">
            <a:spAutoFit/>
          </a:bodyPr>
          <a:lstStyle/>
          <a:p>
            <a:r>
              <a:rPr lang="en-US" sz="2400" dirty="0" smtClean="0"/>
              <a:t>Data center n</a:t>
            </a:r>
            <a:endParaRPr lang="en-US" sz="2400" dirty="0"/>
          </a:p>
        </p:txBody>
      </p:sp>
      <p:sp>
        <p:nvSpPr>
          <p:cNvPr id="54" name="TextBox 53"/>
          <p:cNvSpPr txBox="1"/>
          <p:nvPr/>
        </p:nvSpPr>
        <p:spPr>
          <a:xfrm>
            <a:off x="3505200" y="5100935"/>
            <a:ext cx="1965090" cy="461665"/>
          </a:xfrm>
          <a:prstGeom prst="rect">
            <a:avLst/>
          </a:prstGeom>
          <a:noFill/>
        </p:spPr>
        <p:txBody>
          <a:bodyPr wrap="none" rtlCol="0">
            <a:spAutoFit/>
          </a:bodyPr>
          <a:lstStyle/>
          <a:p>
            <a:r>
              <a:rPr lang="en-US" sz="2400" b="1" dirty="0" smtClean="0"/>
              <a:t>Thialfi Service</a:t>
            </a:r>
            <a:endParaRPr lang="en-US" sz="2400" b="1" dirty="0"/>
          </a:p>
        </p:txBody>
      </p:sp>
      <p:sp>
        <p:nvSpPr>
          <p:cNvPr id="56" name="Can 55"/>
          <p:cNvSpPr/>
          <p:nvPr/>
        </p:nvSpPr>
        <p:spPr>
          <a:xfrm>
            <a:off x="1905000" y="1371600"/>
            <a:ext cx="914400" cy="762000"/>
          </a:xfrm>
          <a:prstGeom prst="can">
            <a:avLst/>
          </a:prstGeom>
          <a:solidFill>
            <a:schemeClr val="accent4">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Store</a:t>
            </a:r>
            <a:endParaRPr lang="en-US" sz="2000" dirty="0"/>
          </a:p>
        </p:txBody>
      </p:sp>
      <p:grpSp>
        <p:nvGrpSpPr>
          <p:cNvPr id="57" name="Group 56"/>
          <p:cNvGrpSpPr>
            <a:grpSpLocks noChangeAspect="1"/>
          </p:cNvGrpSpPr>
          <p:nvPr/>
        </p:nvGrpSpPr>
        <p:grpSpPr>
          <a:xfrm>
            <a:off x="3424267" y="1113997"/>
            <a:ext cx="1147733" cy="1172003"/>
            <a:chOff x="6231825" y="1007175"/>
            <a:chExt cx="1295400" cy="1295400"/>
          </a:xfrm>
        </p:grpSpPr>
        <p:sp>
          <p:nvSpPr>
            <p:cNvPr id="58" name="Rectangle 57"/>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a:grpSpLocks noChangeAspect="1"/>
          </p:cNvGrpSpPr>
          <p:nvPr/>
        </p:nvGrpSpPr>
        <p:grpSpPr>
          <a:xfrm>
            <a:off x="1828800" y="1219200"/>
            <a:ext cx="1066800" cy="1089359"/>
            <a:chOff x="6231825" y="1007175"/>
            <a:chExt cx="1295400" cy="1295400"/>
          </a:xfrm>
        </p:grpSpPr>
        <p:sp>
          <p:nvSpPr>
            <p:cNvPr id="61" name="Rectangle 60"/>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5029200" y="1519535"/>
            <a:ext cx="1803955" cy="461665"/>
          </a:xfrm>
          <a:prstGeom prst="rect">
            <a:avLst/>
          </a:prstGeom>
          <a:solidFill>
            <a:srgbClr val="FFFF80"/>
          </a:solidFill>
          <a:ln>
            <a:solidFill>
              <a:srgbClr val="FFFF80"/>
            </a:solidFill>
          </a:ln>
        </p:spPr>
        <p:txBody>
          <a:bodyPr wrap="none" rtlCol="0">
            <a:spAutoFit/>
          </a:bodyPr>
          <a:lstStyle/>
          <a:p>
            <a:r>
              <a:rPr lang="en-US" sz="2400" dirty="0" smtClean="0"/>
              <a:t>Client restart</a:t>
            </a:r>
          </a:p>
        </p:txBody>
      </p:sp>
      <p:sp>
        <p:nvSpPr>
          <p:cNvPr id="65" name="TextBox 64"/>
          <p:cNvSpPr txBox="1"/>
          <p:nvPr/>
        </p:nvSpPr>
        <p:spPr>
          <a:xfrm>
            <a:off x="5029200" y="1524000"/>
            <a:ext cx="2128788" cy="461665"/>
          </a:xfrm>
          <a:prstGeom prst="rect">
            <a:avLst/>
          </a:prstGeom>
          <a:solidFill>
            <a:srgbClr val="FFFF80"/>
          </a:solidFill>
          <a:ln>
            <a:solidFill>
              <a:srgbClr val="FFFF80"/>
            </a:solidFill>
          </a:ln>
        </p:spPr>
        <p:txBody>
          <a:bodyPr wrap="none" rtlCol="0">
            <a:spAutoFit/>
          </a:bodyPr>
          <a:lstStyle/>
          <a:p>
            <a:r>
              <a:rPr lang="en-US" sz="2400" dirty="0" smtClean="0"/>
              <a:t>Client state loss</a:t>
            </a:r>
          </a:p>
        </p:txBody>
      </p:sp>
      <p:grpSp>
        <p:nvGrpSpPr>
          <p:cNvPr id="38" name="Group 37"/>
          <p:cNvGrpSpPr>
            <a:grpSpLocks noChangeAspect="1"/>
          </p:cNvGrpSpPr>
          <p:nvPr/>
        </p:nvGrpSpPr>
        <p:grpSpPr>
          <a:xfrm>
            <a:off x="762000" y="2891135"/>
            <a:ext cx="1066800" cy="1089359"/>
            <a:chOff x="6231825" y="1007175"/>
            <a:chExt cx="1295400" cy="1295400"/>
          </a:xfrm>
        </p:grpSpPr>
        <p:sp>
          <p:nvSpPr>
            <p:cNvPr id="39" name="Rectangle 38"/>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a:grpSpLocks noChangeAspect="1"/>
          </p:cNvGrpSpPr>
          <p:nvPr/>
        </p:nvGrpSpPr>
        <p:grpSpPr>
          <a:xfrm>
            <a:off x="762000" y="3957935"/>
            <a:ext cx="1066800" cy="1089359"/>
            <a:chOff x="6231825" y="1007175"/>
            <a:chExt cx="1295400" cy="1295400"/>
          </a:xfrm>
        </p:grpSpPr>
        <p:sp>
          <p:nvSpPr>
            <p:cNvPr id="64" name="Rectangle 63"/>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Bent-Up Arrow 67"/>
          <p:cNvSpPr/>
          <p:nvPr/>
        </p:nvSpPr>
        <p:spPr>
          <a:xfrm flipH="1">
            <a:off x="3886200" y="5562600"/>
            <a:ext cx="4267200" cy="609600"/>
          </a:xfrm>
          <a:prstGeom prst="bentUp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105400" y="5562600"/>
            <a:ext cx="1765548" cy="461665"/>
          </a:xfrm>
          <a:prstGeom prst="rect">
            <a:avLst/>
          </a:prstGeom>
          <a:noFill/>
        </p:spPr>
        <p:txBody>
          <a:bodyPr wrap="none" rtlCol="0">
            <a:spAutoFit/>
          </a:bodyPr>
          <a:lstStyle/>
          <a:p>
            <a:r>
              <a:rPr lang="en-US" sz="2400" dirty="0" smtClean="0"/>
              <a:t>Publish Feed</a:t>
            </a:r>
            <a:endParaRPr lang="en-US" sz="2400" dirty="0"/>
          </a:p>
        </p:txBody>
      </p:sp>
      <p:sp>
        <p:nvSpPr>
          <p:cNvPr id="70" name="Up-Down Arrow 69"/>
          <p:cNvSpPr/>
          <p:nvPr/>
        </p:nvSpPr>
        <p:spPr>
          <a:xfrm>
            <a:off x="3810000" y="2133600"/>
            <a:ext cx="304800" cy="762000"/>
          </a:xfrm>
          <a:prstGeom prst="up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a:grpSpLocks noChangeAspect="1"/>
          </p:cNvGrpSpPr>
          <p:nvPr/>
        </p:nvGrpSpPr>
        <p:grpSpPr>
          <a:xfrm>
            <a:off x="3429000" y="1958641"/>
            <a:ext cx="1066800" cy="1089359"/>
            <a:chOff x="6231825" y="1007175"/>
            <a:chExt cx="1295400" cy="1295400"/>
          </a:xfrm>
        </p:grpSpPr>
        <p:sp>
          <p:nvSpPr>
            <p:cNvPr id="72" name="Rectangle 71"/>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5029200" y="1524000"/>
            <a:ext cx="2249142" cy="461665"/>
          </a:xfrm>
          <a:prstGeom prst="rect">
            <a:avLst/>
          </a:prstGeom>
          <a:solidFill>
            <a:srgbClr val="FFFF80"/>
          </a:solidFill>
          <a:ln>
            <a:solidFill>
              <a:srgbClr val="FFFF80"/>
            </a:solidFill>
          </a:ln>
        </p:spPr>
        <p:txBody>
          <a:bodyPr wrap="none" rtlCol="0">
            <a:spAutoFit/>
          </a:bodyPr>
          <a:lstStyle/>
          <a:p>
            <a:r>
              <a:rPr lang="en-US" sz="2400" dirty="0" smtClean="0"/>
              <a:t>Network failures</a:t>
            </a:r>
          </a:p>
        </p:txBody>
      </p:sp>
      <p:grpSp>
        <p:nvGrpSpPr>
          <p:cNvPr id="80" name="Group 79"/>
          <p:cNvGrpSpPr>
            <a:grpSpLocks noChangeAspect="1"/>
          </p:cNvGrpSpPr>
          <p:nvPr/>
        </p:nvGrpSpPr>
        <p:grpSpPr>
          <a:xfrm>
            <a:off x="5257800" y="2590800"/>
            <a:ext cx="2819400" cy="2879020"/>
            <a:chOff x="6231825" y="1007175"/>
            <a:chExt cx="1295400" cy="1295400"/>
          </a:xfrm>
        </p:grpSpPr>
        <p:sp>
          <p:nvSpPr>
            <p:cNvPr id="81" name="Rectangle 80"/>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6998-11)</a:t>
            </a:r>
            <a:endParaRPr lang="en-US"/>
          </a:p>
        </p:txBody>
      </p:sp>
      <p:sp>
        <p:nvSpPr>
          <p:cNvPr id="75" name="TextBox 74"/>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69439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3" grpId="0" animBg="1"/>
      <p:bldP spid="83" grpId="1" animBg="1"/>
      <p:bldP spid="67" grpId="0" animBg="1"/>
      <p:bldP spid="67" grpId="1" animBg="1"/>
      <p:bldP spid="63" grpId="0" animBg="1"/>
      <p:bldP spid="63" grpId="1" animBg="1"/>
      <p:bldP spid="65" grpId="0" animBg="1"/>
      <p:bldP spid="65" grpId="1" animBg="1"/>
      <p:bldP spid="74" grpId="0" animBg="1"/>
      <p:bldP spid="7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Failures Addressed by Thialfi</a:t>
            </a:r>
            <a:endParaRPr lang="en-US" dirty="0"/>
          </a:p>
        </p:txBody>
      </p:sp>
      <p:sp>
        <p:nvSpPr>
          <p:cNvPr id="3" name="Content Placeholder 2"/>
          <p:cNvSpPr>
            <a:spLocks noGrp="1"/>
          </p:cNvSpPr>
          <p:nvPr>
            <p:ph idx="1"/>
          </p:nvPr>
        </p:nvSpPr>
        <p:spPr/>
        <p:txBody>
          <a:bodyPr/>
          <a:lstStyle/>
          <a:p>
            <a:r>
              <a:rPr lang="en-US" dirty="0" smtClean="0"/>
              <a:t>Client restart</a:t>
            </a:r>
          </a:p>
          <a:p>
            <a:r>
              <a:rPr lang="en-US" dirty="0" smtClean="0"/>
              <a:t>Client state loss</a:t>
            </a:r>
          </a:p>
          <a:p>
            <a:r>
              <a:rPr lang="en-US" dirty="0" smtClean="0"/>
              <a:t>Network failures</a:t>
            </a:r>
          </a:p>
          <a:p>
            <a:r>
              <a:rPr lang="en-US" dirty="0" smtClean="0"/>
              <a:t>Partial storage unavailability</a:t>
            </a:r>
          </a:p>
          <a:p>
            <a:r>
              <a:rPr lang="en-US" dirty="0" smtClean="0"/>
              <a:t>Server state loss / schema migration</a:t>
            </a:r>
          </a:p>
          <a:p>
            <a:r>
              <a:rPr lang="en-US" dirty="0" smtClean="0"/>
              <a:t>Publish feed loss</a:t>
            </a:r>
          </a:p>
          <a:p>
            <a:r>
              <a:rPr lang="en-US" dirty="0" smtClean="0"/>
              <a:t>Data center outage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20311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Principle: No Hard State</a:t>
            </a:r>
            <a:endParaRPr lang="en-US" dirty="0"/>
          </a:p>
        </p:txBody>
      </p:sp>
      <p:sp>
        <p:nvSpPr>
          <p:cNvPr id="3" name="Content Placeholder 2"/>
          <p:cNvSpPr>
            <a:spLocks noGrp="1"/>
          </p:cNvSpPr>
          <p:nvPr>
            <p:ph idx="1"/>
          </p:nvPr>
        </p:nvSpPr>
        <p:spPr/>
        <p:txBody>
          <a:bodyPr>
            <a:normAutofit/>
          </a:bodyPr>
          <a:lstStyle/>
          <a:p>
            <a:r>
              <a:rPr lang="en-US" dirty="0" smtClean="0"/>
              <a:t>Thialfi remains correct even if </a:t>
            </a:r>
            <a:r>
              <a:rPr lang="en-US" i="1" dirty="0" smtClean="0"/>
              <a:t>all state is lost</a:t>
            </a:r>
            <a:endParaRPr lang="en-US" dirty="0" smtClean="0"/>
          </a:p>
          <a:p>
            <a:pPr lvl="1"/>
            <a:r>
              <a:rPr lang="en-US" dirty="0" smtClean="0"/>
              <a:t>All registrations</a:t>
            </a:r>
          </a:p>
          <a:p>
            <a:pPr lvl="1"/>
            <a:r>
              <a:rPr lang="en-US" dirty="0" smtClean="0"/>
              <a:t>All object versions</a:t>
            </a:r>
          </a:p>
          <a:p>
            <a:pPr lvl="1"/>
            <a:endParaRPr lang="en-US" dirty="0"/>
          </a:p>
          <a:p>
            <a:r>
              <a:rPr lang="en-US" dirty="0" smtClean="0"/>
              <a:t>Detect and reconstruct after failures using:</a:t>
            </a:r>
          </a:p>
          <a:p>
            <a:pPr lvl="1"/>
            <a:r>
              <a:rPr lang="en-US" sz="2400" b="1" dirty="0" smtClean="0">
                <a:latin typeface="Courier New" pitchFamily="49" charset="0"/>
                <a:cs typeface="Courier New" pitchFamily="49" charset="0"/>
              </a:rPr>
              <a:t>ReissueRegistrations()</a:t>
            </a:r>
            <a:r>
              <a:rPr lang="en-US" sz="2400" dirty="0" smtClean="0">
                <a:latin typeface="Courier New" pitchFamily="49" charset="0"/>
                <a:cs typeface="Courier New" pitchFamily="49" charset="0"/>
              </a:rPr>
              <a:t> </a:t>
            </a:r>
            <a:r>
              <a:rPr lang="en-US" dirty="0" smtClean="0"/>
              <a:t>client event</a:t>
            </a:r>
          </a:p>
          <a:p>
            <a:pPr lvl="1"/>
            <a:r>
              <a:rPr lang="en-US" dirty="0" smtClean="0"/>
              <a:t>Registration Sync Protocol</a:t>
            </a:r>
          </a:p>
          <a:p>
            <a:pPr lvl="1"/>
            <a:r>
              <a:rPr lang="en-US" sz="2400" b="1" dirty="0" err="1" smtClean="0">
                <a:solidFill>
                  <a:prstClr val="black"/>
                </a:solidFill>
                <a:latin typeface="Courier New" pitchFamily="49" charset="0"/>
                <a:cs typeface="Courier New" pitchFamily="49" charset="0"/>
              </a:rPr>
              <a:t>NotifyUnknown</a:t>
            </a:r>
            <a:r>
              <a:rPr lang="en-US" sz="2400" b="1" dirty="0" smtClean="0">
                <a:solidFill>
                  <a:prstClr val="black"/>
                </a:solidFill>
                <a:latin typeface="Courier New" pitchFamily="49" charset="0"/>
                <a:cs typeface="Courier New" pitchFamily="49" charset="0"/>
              </a:rPr>
              <a:t>() </a:t>
            </a:r>
            <a:r>
              <a:rPr lang="en-US" dirty="0" smtClean="0"/>
              <a:t>client event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15123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1524000"/>
            <a:ext cx="3962400" cy="2362200"/>
            <a:chOff x="1752600" y="1828800"/>
            <a:chExt cx="2377440" cy="1524000"/>
          </a:xfrm>
        </p:grpSpPr>
        <p:pic>
          <p:nvPicPr>
            <p:cNvPr id="6" name="Picture 5"/>
            <p:cNvPicPr>
              <a:picLocks noChangeAspect="1"/>
            </p:cNvPicPr>
            <p:nvPr/>
          </p:nvPicPr>
          <p:blipFill>
            <a:blip r:embed="rId4" cstate="print">
              <a:lum bright="-45000" contrast="60000"/>
            </a:blip>
            <a:stretch>
              <a:fillRect/>
            </a:stretch>
          </p:blipFill>
          <p:spPr>
            <a:xfrm>
              <a:off x="1752600" y="1828800"/>
              <a:ext cx="2377440" cy="1524000"/>
            </a:xfrm>
            <a:prstGeom prst="rect">
              <a:avLst/>
            </a:prstGeom>
            <a:noFill/>
            <a:ln>
              <a:noFill/>
            </a:ln>
          </p:spPr>
        </p:pic>
        <p:sp>
          <p:nvSpPr>
            <p:cNvPr id="7" name="Rounded Rectangle 6"/>
            <p:cNvSpPr/>
            <p:nvPr/>
          </p:nvSpPr>
          <p:spPr>
            <a:xfrm>
              <a:off x="3589244" y="2209800"/>
              <a:ext cx="449356" cy="1044677"/>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smtClean="0"/>
              <a:t>Recovering Client Registrations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grpSp>
        <p:nvGrpSpPr>
          <p:cNvPr id="8" name="Group 7"/>
          <p:cNvGrpSpPr/>
          <p:nvPr/>
        </p:nvGrpSpPr>
        <p:grpSpPr>
          <a:xfrm>
            <a:off x="5486400" y="1752600"/>
            <a:ext cx="3124200" cy="2057400"/>
            <a:chOff x="1219200" y="2590800"/>
            <a:chExt cx="3124200" cy="2057400"/>
          </a:xfrm>
        </p:grpSpPr>
        <p:sp>
          <p:nvSpPr>
            <p:cNvPr id="9" name="Rounded Rectangle 8"/>
            <p:cNvSpPr/>
            <p:nvPr/>
          </p:nvSpPr>
          <p:spPr>
            <a:xfrm>
              <a:off x="1219200" y="2590800"/>
              <a:ext cx="31242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n 9"/>
            <p:cNvSpPr/>
            <p:nvPr/>
          </p:nvSpPr>
          <p:spPr>
            <a:xfrm>
              <a:off x="1489728" y="26670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smtClean="0"/>
            </a:p>
          </p:txBody>
        </p:sp>
        <p:sp>
          <p:nvSpPr>
            <p:cNvPr id="11" name="Rounded Rectangle 10"/>
            <p:cNvSpPr/>
            <p:nvPr/>
          </p:nvSpPr>
          <p:spPr>
            <a:xfrm>
              <a:off x="27432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12" name="Rounded Rectangle 11"/>
            <p:cNvSpPr/>
            <p:nvPr/>
          </p:nvSpPr>
          <p:spPr>
            <a:xfrm>
              <a:off x="27432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13" name="Can 12"/>
            <p:cNvSpPr/>
            <p:nvPr/>
          </p:nvSpPr>
          <p:spPr>
            <a:xfrm>
              <a:off x="1489728" y="37338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14" name="Oval 13"/>
          <p:cNvSpPr/>
          <p:nvPr/>
        </p:nvSpPr>
        <p:spPr>
          <a:xfrm>
            <a:off x="3886200" y="22098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15" name="Oval 14"/>
          <p:cNvSpPr/>
          <p:nvPr/>
        </p:nvSpPr>
        <p:spPr>
          <a:xfrm>
            <a:off x="3886200" y="26670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18" name="Oval 17"/>
          <p:cNvSpPr/>
          <p:nvPr/>
        </p:nvSpPr>
        <p:spPr>
          <a:xfrm>
            <a:off x="5867400" y="2133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19" name="Oval 18"/>
          <p:cNvSpPr/>
          <p:nvPr/>
        </p:nvSpPr>
        <p:spPr>
          <a:xfrm>
            <a:off x="6324600" y="22098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25" name="Left Arrow 24"/>
          <p:cNvSpPr/>
          <p:nvPr/>
        </p:nvSpPr>
        <p:spPr>
          <a:xfrm>
            <a:off x="2336227" y="2438400"/>
            <a:ext cx="12954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286000" y="2963883"/>
            <a:ext cx="13716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66800" y="2114490"/>
            <a:ext cx="2532425" cy="400110"/>
          </a:xfrm>
          <a:prstGeom prst="rect">
            <a:avLst/>
          </a:prstGeom>
          <a:noFill/>
        </p:spPr>
        <p:txBody>
          <a:bodyPr wrap="none" rtlCol="0">
            <a:spAutoFit/>
          </a:bodyPr>
          <a:lstStyle/>
          <a:p>
            <a:r>
              <a:rPr lang="en-US" sz="2000" i="1" dirty="0" smtClean="0"/>
              <a:t>ReissueRegistrations()</a:t>
            </a:r>
            <a:endParaRPr lang="en-US" sz="2000" i="1" dirty="0"/>
          </a:p>
        </p:txBody>
      </p:sp>
      <p:sp>
        <p:nvSpPr>
          <p:cNvPr id="28" name="TextBox 27"/>
          <p:cNvSpPr txBox="1"/>
          <p:nvPr/>
        </p:nvSpPr>
        <p:spPr>
          <a:xfrm>
            <a:off x="1219200" y="3181290"/>
            <a:ext cx="2527230" cy="400110"/>
          </a:xfrm>
          <a:prstGeom prst="rect">
            <a:avLst/>
          </a:prstGeom>
          <a:noFill/>
        </p:spPr>
        <p:txBody>
          <a:bodyPr wrap="none" rtlCol="0">
            <a:spAutoFit/>
          </a:bodyPr>
          <a:lstStyle/>
          <a:p>
            <a:r>
              <a:rPr lang="en-US" sz="2000" i="1" dirty="0" smtClean="0"/>
              <a:t>Register(x); Register(y)</a:t>
            </a:r>
            <a:endParaRPr lang="en-US" sz="2000" i="1" dirty="0"/>
          </a:p>
        </p:txBody>
      </p:sp>
      <p:sp>
        <p:nvSpPr>
          <p:cNvPr id="30" name="Rectangle 29"/>
          <p:cNvSpPr/>
          <p:nvPr/>
        </p:nvSpPr>
        <p:spPr>
          <a:xfrm>
            <a:off x="152400" y="4267200"/>
            <a:ext cx="8915400" cy="1618905"/>
          </a:xfrm>
          <a:prstGeom prst="rect">
            <a:avLst/>
          </a:prstGeom>
        </p:spPr>
        <p:txBody>
          <a:bodyPr wrap="square">
            <a:spAutoFit/>
          </a:bodyPr>
          <a:lstStyle/>
          <a:p>
            <a:pPr lvl="0">
              <a:spcBef>
                <a:spcPct val="20000"/>
              </a:spcBef>
            </a:pPr>
            <a:r>
              <a:rPr lang="en-US" sz="2400" b="1" dirty="0" smtClean="0">
                <a:solidFill>
                  <a:prstClr val="black"/>
                </a:solidFill>
                <a:latin typeface="Courier New" pitchFamily="49" charset="0"/>
                <a:cs typeface="Courier New" pitchFamily="49" charset="0"/>
              </a:rPr>
              <a:t>ReissueRegistrations</a:t>
            </a:r>
            <a:r>
              <a:rPr lang="en-US" sz="3200" dirty="0" smtClean="0">
                <a:solidFill>
                  <a:prstClr val="black"/>
                </a:solidFill>
              </a:rPr>
              <a:t>: Not a burden for applications</a:t>
            </a:r>
          </a:p>
          <a:p>
            <a:pPr marL="742950" lvl="1" indent="-285750">
              <a:spcBef>
                <a:spcPct val="20000"/>
              </a:spcBef>
              <a:buFont typeface="Arial" pitchFamily="34" charset="0"/>
              <a:buChar char="–"/>
            </a:pPr>
            <a:r>
              <a:rPr lang="en-US" sz="2800" dirty="0" smtClean="0">
                <a:solidFill>
                  <a:prstClr val="black"/>
                </a:solidFill>
              </a:rPr>
              <a:t>Application </a:t>
            </a:r>
            <a:r>
              <a:rPr lang="en-US" sz="2800" dirty="0">
                <a:solidFill>
                  <a:prstClr val="black"/>
                </a:solidFill>
              </a:rPr>
              <a:t>stores objects in its cache, or </a:t>
            </a:r>
          </a:p>
          <a:p>
            <a:pPr marL="742950" lvl="1" indent="-285750">
              <a:spcBef>
                <a:spcPct val="20000"/>
              </a:spcBef>
              <a:buFont typeface="Arial" pitchFamily="34" charset="0"/>
              <a:buChar char="–"/>
            </a:pPr>
            <a:r>
              <a:rPr lang="en-US" sz="2800" dirty="0">
                <a:solidFill>
                  <a:prstClr val="black"/>
                </a:solidFill>
              </a:rPr>
              <a:t>Object list is implicit, e.g., bookmarks for user X</a:t>
            </a:r>
          </a:p>
        </p:txBody>
      </p:sp>
      <p:sp>
        <p:nvSpPr>
          <p:cNvPr id="3" name="Date Placeholder 2"/>
          <p:cNvSpPr>
            <a:spLocks noGrp="1"/>
          </p:cNvSpPr>
          <p:nvPr>
            <p:ph type="dt" sz="half" idx="10"/>
          </p:nvPr>
        </p:nvSpPr>
        <p:spPr/>
        <p:txBody>
          <a:bodyPr/>
          <a:lstStyle/>
          <a:p>
            <a:r>
              <a:rPr lang="en-US" smtClean="0"/>
              <a:t>10/9/12</a:t>
            </a:r>
            <a:endParaRPr lang="en-US"/>
          </a:p>
        </p:txBody>
      </p:sp>
      <p:sp>
        <p:nvSpPr>
          <p:cNvPr id="16" name="Footer Placeholder 15"/>
          <p:cNvSpPr>
            <a:spLocks noGrp="1"/>
          </p:cNvSpPr>
          <p:nvPr>
            <p:ph type="ftr" sz="quarter" idx="11"/>
          </p:nvPr>
        </p:nvSpPr>
        <p:spPr/>
        <p:txBody>
          <a:bodyPr/>
          <a:lstStyle/>
          <a:p>
            <a:r>
              <a:rPr lang="en-US" smtClean="0"/>
              <a:t>Cellular Networks and Mobile Computing (COMS 6998-11)</a:t>
            </a:r>
            <a:endParaRPr lang="en-US"/>
          </a:p>
        </p:txBody>
      </p:sp>
      <p:sp>
        <p:nvSpPr>
          <p:cNvPr id="24" name="TextBox 23"/>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49511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14"/>
                                        </p:tgtEl>
                                      </p:cBhvr>
                                    </p:animEffect>
                                    <p:anim calcmode="lin" valueType="num">
                                      <p:cBhvr>
                                        <p:cTn id="13" dur="1000"/>
                                        <p:tgtEl>
                                          <p:spTgt spid="14"/>
                                        </p:tgtEl>
                                        <p:attrNameLst>
                                          <p:attrName>ppt_x</p:attrName>
                                        </p:attrNameLst>
                                      </p:cBhvr>
                                      <p:tavLst>
                                        <p:tav tm="0">
                                          <p:val>
                                            <p:strVal val="ppt_x"/>
                                          </p:val>
                                        </p:tav>
                                        <p:tav tm="100000">
                                          <p:val>
                                            <p:strVal val="ppt_x"/>
                                          </p:val>
                                        </p:tav>
                                      </p:tavLst>
                                    </p:anim>
                                    <p:anim calcmode="lin" valueType="num">
                                      <p:cBhvr>
                                        <p:cTn id="14" dur="100" decel="100000"/>
                                        <p:tgtEl>
                                          <p:spTgt spid="14"/>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4"/>
                                        </p:tgtEl>
                                        <p:attrNameLst>
                                          <p:attrName>ppt_y</p:attrName>
                                        </p:attrNameLst>
                                      </p:cBhvr>
                                      <p:tavLst>
                                        <p:tav tm="0">
                                          <p:val>
                                            <p:strVal val="ppt_y"/>
                                          </p:val>
                                        </p:tav>
                                        <p:tav tm="100000">
                                          <p:val>
                                            <p:strVal val="ppt_y+1"/>
                                          </p:val>
                                        </p:tav>
                                      </p:tavLst>
                                    </p:anim>
                                    <p:set>
                                      <p:cBhvr>
                                        <p:cTn id="16" dur="1" fill="hold">
                                          <p:stCondLst>
                                            <p:cond delay="999"/>
                                          </p:stCondLst>
                                        </p:cTn>
                                        <p:tgtEl>
                                          <p:spTgt spid="14"/>
                                        </p:tgtEl>
                                        <p:attrNameLst>
                                          <p:attrName>style.visibility</p:attrName>
                                        </p:attrNameLst>
                                      </p:cBhvr>
                                      <p:to>
                                        <p:strVal val="hidden"/>
                                      </p:to>
                                    </p:set>
                                  </p:childTnLst>
                                </p:cTn>
                              </p:par>
                              <p:par>
                                <p:cTn id="17" presetID="37" presetClass="exit" presetSubtype="0" fill="hold" grpId="0" nodeType="withEffect">
                                  <p:stCondLst>
                                    <p:cond delay="0"/>
                                  </p:stCondLst>
                                  <p:childTnLst>
                                    <p:animEffect transition="out" filter="fade">
                                      <p:cBhvr>
                                        <p:cTn id="18" dur="1000"/>
                                        <p:tgtEl>
                                          <p:spTgt spid="15"/>
                                        </p:tgtEl>
                                      </p:cBhvr>
                                    </p:animEffect>
                                    <p:anim calcmode="lin" valueType="num">
                                      <p:cBhvr>
                                        <p:cTn id="19" dur="1000"/>
                                        <p:tgtEl>
                                          <p:spTgt spid="15"/>
                                        </p:tgtEl>
                                        <p:attrNameLst>
                                          <p:attrName>ppt_x</p:attrName>
                                        </p:attrNameLst>
                                      </p:cBhvr>
                                      <p:tavLst>
                                        <p:tav tm="0">
                                          <p:val>
                                            <p:strVal val="ppt_x"/>
                                          </p:val>
                                        </p:tav>
                                        <p:tav tm="100000">
                                          <p:val>
                                            <p:strVal val="ppt_x"/>
                                          </p:val>
                                        </p:tav>
                                      </p:tavLst>
                                    </p:anim>
                                    <p:anim calcmode="lin" valueType="num">
                                      <p:cBhvr>
                                        <p:cTn id="20" dur="100" decel="100000"/>
                                        <p:tgtEl>
                                          <p:spTgt spid="15"/>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15"/>
                                        </p:tgtEl>
                                        <p:attrNameLst>
                                          <p:attrName>ppt_y</p:attrName>
                                        </p:attrNameLst>
                                      </p:cBhvr>
                                      <p:tavLst>
                                        <p:tav tm="0">
                                          <p:val>
                                            <p:strVal val="ppt_y"/>
                                          </p:val>
                                        </p:tav>
                                        <p:tav tm="100000">
                                          <p:val>
                                            <p:strVal val="ppt_y+1"/>
                                          </p:val>
                                        </p:tav>
                                      </p:tavLst>
                                    </p:anim>
                                    <p:set>
                                      <p:cBhvr>
                                        <p:cTn id="22" dur="1" fill="hold">
                                          <p:stCondLst>
                                            <p:cond delay="9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25" grpId="0" animBg="1"/>
      <p:bldP spid="26" grpId="0" animBg="1"/>
      <p:bldP spid="27" grpId="0"/>
      <p:bldP spid="28"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85800" y="1905000"/>
            <a:ext cx="1828800" cy="1524000"/>
            <a:chOff x="1752600" y="1828800"/>
            <a:chExt cx="1828800" cy="1524000"/>
          </a:xfrm>
        </p:grpSpPr>
        <p:pic>
          <p:nvPicPr>
            <p:cNvPr id="38" name="Picture 37"/>
            <p:cNvPicPr>
              <a:picLocks noChangeAspect="1"/>
            </p:cNvPicPr>
            <p:nvPr/>
          </p:nvPicPr>
          <p:blipFill>
            <a:blip r:embed="rId4" cstate="print">
              <a:lum bright="-45000" contrast="60000"/>
            </a:blip>
            <a:stretch>
              <a:fillRect/>
            </a:stretch>
          </p:blipFill>
          <p:spPr>
            <a:xfrm>
              <a:off x="1752600" y="1828800"/>
              <a:ext cx="1828800" cy="1524000"/>
            </a:xfrm>
            <a:prstGeom prst="rect">
              <a:avLst/>
            </a:prstGeom>
            <a:noFill/>
            <a:ln>
              <a:noFill/>
            </a:ln>
          </p:spPr>
        </p:pic>
        <p:sp>
          <p:nvSpPr>
            <p:cNvPr id="39" name="Rounded Rectangle 38"/>
            <p:cNvSpPr/>
            <p:nvPr/>
          </p:nvSpPr>
          <p:spPr>
            <a:xfrm>
              <a:off x="2667000" y="2209800"/>
              <a:ext cx="769396" cy="990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486400" y="1752600"/>
            <a:ext cx="3124200" cy="2057400"/>
            <a:chOff x="1219200" y="2590800"/>
            <a:chExt cx="3124200" cy="2057400"/>
          </a:xfrm>
        </p:grpSpPr>
        <p:sp>
          <p:nvSpPr>
            <p:cNvPr id="31" name="Rounded Rectangle 30"/>
            <p:cNvSpPr/>
            <p:nvPr/>
          </p:nvSpPr>
          <p:spPr>
            <a:xfrm>
              <a:off x="1219200" y="2590800"/>
              <a:ext cx="31242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1"/>
            <p:cNvSpPr/>
            <p:nvPr/>
          </p:nvSpPr>
          <p:spPr>
            <a:xfrm>
              <a:off x="1489728" y="26670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smtClean="0"/>
            </a:p>
          </p:txBody>
        </p:sp>
        <p:sp>
          <p:nvSpPr>
            <p:cNvPr id="33" name="Rounded Rectangle 32"/>
            <p:cNvSpPr/>
            <p:nvPr/>
          </p:nvSpPr>
          <p:spPr>
            <a:xfrm>
              <a:off x="27432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4" name="Rounded Rectangle 33"/>
            <p:cNvSpPr/>
            <p:nvPr/>
          </p:nvSpPr>
          <p:spPr>
            <a:xfrm>
              <a:off x="27432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35" name="Can 34"/>
            <p:cNvSpPr/>
            <p:nvPr/>
          </p:nvSpPr>
          <p:spPr>
            <a:xfrm>
              <a:off x="1489728" y="37338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29" name="TextBox 28"/>
          <p:cNvSpPr txBox="1"/>
          <p:nvPr/>
        </p:nvSpPr>
        <p:spPr>
          <a:xfrm>
            <a:off x="2362200" y="1524000"/>
            <a:ext cx="1497013" cy="400110"/>
          </a:xfrm>
          <a:prstGeom prst="rect">
            <a:avLst/>
          </a:prstGeom>
          <a:solidFill>
            <a:srgbClr val="FFFF80"/>
          </a:solidFill>
        </p:spPr>
        <p:txBody>
          <a:bodyPr wrap="none" rtlCol="0">
            <a:spAutoFit/>
          </a:bodyPr>
          <a:lstStyle/>
          <a:p>
            <a:r>
              <a:rPr lang="en-US" sz="2000" i="1" dirty="0" smtClean="0"/>
              <a:t>Register: x, y</a:t>
            </a:r>
            <a:endParaRPr lang="en-US" sz="2000" i="1" dirty="0"/>
          </a:p>
        </p:txBody>
      </p:sp>
      <p:sp>
        <p:nvSpPr>
          <p:cNvPr id="2" name="Title 1"/>
          <p:cNvSpPr>
            <a:spLocks noGrp="1"/>
          </p:cNvSpPr>
          <p:nvPr>
            <p:ph type="title"/>
          </p:nvPr>
        </p:nvSpPr>
        <p:spPr/>
        <p:txBody>
          <a:bodyPr>
            <a:normAutofit/>
          </a:bodyPr>
          <a:lstStyle/>
          <a:p>
            <a:r>
              <a:rPr lang="en-US" dirty="0" smtClean="0"/>
              <a:t>Syncing Client Registrations</a:t>
            </a:r>
            <a:endParaRPr lang="en-US" dirty="0"/>
          </a:p>
        </p:txBody>
      </p:sp>
      <p:sp>
        <p:nvSpPr>
          <p:cNvPr id="19" name="Oval 18"/>
          <p:cNvSpPr/>
          <p:nvPr/>
        </p:nvSpPr>
        <p:spPr>
          <a:xfrm>
            <a:off x="1832498" y="241488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0" name="Oval 19"/>
          <p:cNvSpPr/>
          <p:nvPr/>
        </p:nvSpPr>
        <p:spPr>
          <a:xfrm>
            <a:off x="1832498" y="2895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22" name="TextBox 21"/>
          <p:cNvSpPr txBox="1"/>
          <p:nvPr/>
        </p:nvSpPr>
        <p:spPr>
          <a:xfrm>
            <a:off x="2508618" y="1905000"/>
            <a:ext cx="1212191" cy="400110"/>
          </a:xfrm>
          <a:prstGeom prst="rect">
            <a:avLst/>
          </a:prstGeom>
          <a:solidFill>
            <a:srgbClr val="FFFF80"/>
          </a:solidFill>
        </p:spPr>
        <p:txBody>
          <a:bodyPr wrap="none" rtlCol="0">
            <a:spAutoFit/>
          </a:bodyPr>
          <a:lstStyle/>
          <a:p>
            <a:r>
              <a:rPr lang="en-US" sz="2000" i="1" dirty="0" smtClean="0"/>
              <a:t>Hash(x, y)</a:t>
            </a:r>
            <a:endParaRPr lang="en-US" sz="2000" i="1" dirty="0"/>
          </a:p>
        </p:txBody>
      </p:sp>
      <p:sp>
        <p:nvSpPr>
          <p:cNvPr id="24" name="Oval 23"/>
          <p:cNvSpPr/>
          <p:nvPr/>
        </p:nvSpPr>
        <p:spPr>
          <a:xfrm>
            <a:off x="5867400" y="2112972"/>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6" name="Oval 25"/>
          <p:cNvSpPr/>
          <p:nvPr/>
        </p:nvSpPr>
        <p:spPr>
          <a:xfrm>
            <a:off x="6378469" y="2155487"/>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a:t>
            </a:r>
            <a:endParaRPr lang="en-US" sz="2000" dirty="0" smtClean="0">
              <a:solidFill>
                <a:schemeClr val="tx1"/>
              </a:solidFill>
            </a:endParaRPr>
          </a:p>
        </p:txBody>
      </p:sp>
      <p:sp>
        <p:nvSpPr>
          <p:cNvPr id="30" name="TextBox 29"/>
          <p:cNvSpPr txBox="1"/>
          <p:nvPr/>
        </p:nvSpPr>
        <p:spPr>
          <a:xfrm>
            <a:off x="304800" y="4267200"/>
            <a:ext cx="8534400" cy="1815882"/>
          </a:xfrm>
          <a:prstGeom prst="rect">
            <a:avLst/>
          </a:prstGeom>
          <a:noFill/>
        </p:spPr>
        <p:txBody>
          <a:bodyPr wrap="square" rtlCol="0">
            <a:spAutoFit/>
          </a:bodyPr>
          <a:lstStyle/>
          <a:p>
            <a:pPr marL="228600" indent="-228600">
              <a:buFont typeface="Arial" pitchFamily="34" charset="0"/>
              <a:buChar char="•"/>
            </a:pPr>
            <a:r>
              <a:rPr lang="en-US" sz="2800" i="1" dirty="0" smtClean="0"/>
              <a:t>Goal:</a:t>
            </a:r>
            <a:r>
              <a:rPr lang="en-US" sz="2800" dirty="0" smtClean="0"/>
              <a:t> Keep client-</a:t>
            </a:r>
            <a:r>
              <a:rPr lang="en-US" sz="2800" dirty="0"/>
              <a:t>r</a:t>
            </a:r>
            <a:r>
              <a:rPr lang="en-US" sz="2800" dirty="0" smtClean="0"/>
              <a:t>egistrar registration state in sync</a:t>
            </a:r>
          </a:p>
          <a:p>
            <a:pPr marL="228600" indent="-228600">
              <a:buFont typeface="Arial" pitchFamily="34" charset="0"/>
              <a:buChar char="•"/>
            </a:pPr>
            <a:r>
              <a:rPr lang="en-US" sz="2800" dirty="0" smtClean="0"/>
              <a:t>Every message contains hash of registered objects</a:t>
            </a:r>
          </a:p>
          <a:p>
            <a:pPr marL="228600" indent="-228600">
              <a:buFont typeface="Arial" pitchFamily="34" charset="0"/>
              <a:buChar char="•"/>
            </a:pPr>
            <a:r>
              <a:rPr lang="en-US" sz="2800" dirty="0" smtClean="0"/>
              <a:t>Registrar initiates protocol when detects out-of-sync</a:t>
            </a:r>
          </a:p>
          <a:p>
            <a:pPr marL="228600" indent="-228600">
              <a:buFont typeface="Arial" pitchFamily="34" charset="0"/>
              <a:buChar char="•"/>
            </a:pPr>
            <a:r>
              <a:rPr lang="en-US" sz="2800" dirty="0" smtClean="0"/>
              <a:t>Allows simpler reasoning of registration state</a:t>
            </a:r>
            <a:endParaRPr lang="en-US" sz="2800" dirty="0"/>
          </a:p>
        </p:txBody>
      </p:sp>
      <p:sp>
        <p:nvSpPr>
          <p:cNvPr id="3" name="TextBox 2"/>
          <p:cNvSpPr txBox="1"/>
          <p:nvPr/>
        </p:nvSpPr>
        <p:spPr>
          <a:xfrm>
            <a:off x="4510336" y="2454349"/>
            <a:ext cx="1079655" cy="400110"/>
          </a:xfrm>
          <a:prstGeom prst="rect">
            <a:avLst/>
          </a:prstGeom>
          <a:solidFill>
            <a:srgbClr val="FFFF80"/>
          </a:solidFill>
        </p:spPr>
        <p:txBody>
          <a:bodyPr wrap="none" rtlCol="0">
            <a:spAutoFit/>
          </a:bodyPr>
          <a:lstStyle>
            <a:defPPr>
              <a:defRPr lang="en-US"/>
            </a:defPPr>
            <a:lvl1pPr>
              <a:defRPr sz="2000" i="1"/>
            </a:lvl1pPr>
          </a:lstStyle>
          <a:p>
            <a:r>
              <a:rPr lang="en-US" dirty="0" err="1"/>
              <a:t>Reg</a:t>
            </a:r>
            <a:r>
              <a:rPr lang="en-US" dirty="0"/>
              <a:t> sync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
        <p:nvSpPr>
          <p:cNvPr id="23" name="TextBox 22"/>
          <p:cNvSpPr txBox="1"/>
          <p:nvPr/>
        </p:nvSpPr>
        <p:spPr>
          <a:xfrm>
            <a:off x="4343400" y="2438400"/>
            <a:ext cx="1212191" cy="400110"/>
          </a:xfrm>
          <a:prstGeom prst="rect">
            <a:avLst/>
          </a:prstGeom>
          <a:solidFill>
            <a:srgbClr val="FFFF80"/>
          </a:solidFill>
        </p:spPr>
        <p:txBody>
          <a:bodyPr wrap="none" rtlCol="0">
            <a:spAutoFit/>
          </a:bodyPr>
          <a:lstStyle>
            <a:defPPr>
              <a:defRPr lang="en-US"/>
            </a:defPPr>
            <a:lvl1pPr>
              <a:defRPr sz="2000" i="1"/>
            </a:lvl1pPr>
          </a:lstStyle>
          <a:p>
            <a:r>
              <a:rPr lang="en-US" dirty="0"/>
              <a:t>Hash(x, </a:t>
            </a:r>
            <a:r>
              <a:rPr lang="en-US" dirty="0" smtClean="0"/>
              <a:t>y)</a:t>
            </a:r>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25" name="TextBox 24"/>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7" name="Rectangle 6"/>
          <p:cNvSpPr/>
          <p:nvPr/>
        </p:nvSpPr>
        <p:spPr>
          <a:xfrm>
            <a:off x="3810000" y="3810000"/>
            <a:ext cx="4876800" cy="369332"/>
          </a:xfrm>
          <a:prstGeom prst="rect">
            <a:avLst/>
          </a:prstGeom>
        </p:spPr>
        <p:txBody>
          <a:bodyPr wrap="square">
            <a:spAutoFit/>
          </a:bodyPr>
          <a:lstStyle/>
          <a:p>
            <a:r>
              <a:rPr lang="en-US" dirty="0" err="1" smtClean="0">
                <a:solidFill>
                  <a:srgbClr val="FF0000"/>
                </a:solidFill>
              </a:rPr>
              <a:t>Merkle</a:t>
            </a:r>
            <a:r>
              <a:rPr lang="en-US" dirty="0" smtClean="0">
                <a:solidFill>
                  <a:srgbClr val="FF0000"/>
                </a:solidFill>
              </a:rPr>
              <a:t> tree for syncing large number of objects</a:t>
            </a:r>
            <a:endParaRPr lang="en-US" dirty="0">
              <a:solidFill>
                <a:srgbClr val="FF0000"/>
              </a:solidFill>
            </a:endParaRPr>
          </a:p>
        </p:txBody>
      </p:sp>
    </p:spTree>
    <p:custDataLst>
      <p:tags r:id="rId1"/>
    </p:custDataLst>
    <p:extLst>
      <p:ext uri="{BB962C8B-B14F-4D97-AF65-F5344CB8AC3E}">
        <p14:creationId xmlns:p14="http://schemas.microsoft.com/office/powerpoint/2010/main" val="236348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2.5E-6 -0.00046 L 0.20677 -0.00046 " pathEditMode="relative" rAng="0" ptsTypes="AA">
                                      <p:cBhvr>
                                        <p:cTn id="12" dur="1000" fill="hold"/>
                                        <p:tgtEl>
                                          <p:spTgt spid="22"/>
                                        </p:tgtEl>
                                        <p:attrNameLst>
                                          <p:attrName>ppt_x</p:attrName>
                                          <p:attrName>ppt_y</p:attrName>
                                        </p:attrNameLst>
                                      </p:cBhvr>
                                      <p:rCtr x="10330" y="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35" presetClass="path" presetSubtype="0" accel="50000" decel="50000" fill="hold" grpId="0" nodeType="withEffect">
                                  <p:stCondLst>
                                    <p:cond delay="0"/>
                                  </p:stCondLst>
                                  <p:childTnLst>
                                    <p:animMotion origin="layout" path="M 3.05556E-6 -2.59259E-6 L -0.23559 -2.59259E-6 " pathEditMode="relative" rAng="0" ptsTypes="AA">
                                      <p:cBhvr>
                                        <p:cTn id="18" dur="1000" fill="hold"/>
                                        <p:tgtEl>
                                          <p:spTgt spid="3"/>
                                        </p:tgtEl>
                                        <p:attrNameLst>
                                          <p:attrName>ppt_x</p:attrName>
                                          <p:attrName>ppt_y</p:attrName>
                                        </p:attrNameLst>
                                      </p:cBhvr>
                                      <p:rCtr x="-11788" y="0"/>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3"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63" presetClass="path" presetSubtype="0" accel="50000" decel="50000" fill="hold" grpId="1" nodeType="withEffect">
                                  <p:stCondLst>
                                    <p:cond delay="0"/>
                                  </p:stCondLst>
                                  <p:childTnLst>
                                    <p:animMotion origin="layout" path="M -2.5E-6 -4.44444E-6 L 0.20677 -4.44444E-6 " pathEditMode="relative" rAng="0" ptsTypes="AA">
                                      <p:cBhvr>
                                        <p:cTn id="30" dur="1000" fill="hold"/>
                                        <p:tgtEl>
                                          <p:spTgt spid="29"/>
                                        </p:tgtEl>
                                        <p:attrNameLst>
                                          <p:attrName>ppt_x</p:attrName>
                                          <p:attrName>ppt_y</p:attrName>
                                        </p:attrNameLst>
                                      </p:cBhvr>
                                      <p:rCtr x="103" y="0"/>
                                    </p:animMotion>
                                  </p:childTnLst>
                                </p:cTn>
                              </p:par>
                              <p:par>
                                <p:cTn id="31" presetID="63" presetClass="path" presetSubtype="0" accel="50000" decel="50000" fill="hold" grpId="4" nodeType="withEffect">
                                  <p:stCondLst>
                                    <p:cond delay="0"/>
                                  </p:stCondLst>
                                  <p:childTnLst>
                                    <p:animMotion origin="layout" path="M -2.5E-6 0 L 0.20677 0 " pathEditMode="relative" rAng="0" ptsTypes="AA">
                                      <p:cBhvr>
                                        <p:cTn id="32" dur="1000" fill="hold"/>
                                        <p:tgtEl>
                                          <p:spTgt spid="22"/>
                                        </p:tgtEl>
                                        <p:attrNameLst>
                                          <p:attrName>ppt_x</p:attrName>
                                          <p:attrName>ppt_y</p:attrName>
                                        </p:attrNameLst>
                                      </p:cBhvr>
                                      <p:rCtr x="10330" y="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3.05556E-6 2.22222E-6 L -0.21059 2.22222E-6 " pathEditMode="relative" rAng="0" ptsTypes="AA">
                                      <p:cBhvr>
                                        <p:cTn id="42" dur="1000" fill="hold"/>
                                        <p:tgtEl>
                                          <p:spTgt spid="23"/>
                                        </p:tgtEl>
                                        <p:attrNameLst>
                                          <p:attrName>ppt_x</p:attrName>
                                          <p:attrName>ppt_y</p:attrName>
                                        </p:attrNameLst>
                                      </p:cBhvr>
                                      <p:rCtr x="-105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2" grpId="0" animBg="1"/>
      <p:bldP spid="22" grpId="1" animBg="1"/>
      <p:bldP spid="22" grpId="2" animBg="1"/>
      <p:bldP spid="22" grpId="3" animBg="1"/>
      <p:bldP spid="22" grpId="4" animBg="1"/>
      <p:bldP spid="26" grpId="0" animBg="1"/>
      <p:bldP spid="26" grpId="1" animBg="1"/>
      <p:bldP spid="3" grpId="0" animBg="1"/>
      <p:bldP spid="3" grpId="1" animBg="1"/>
      <p:bldP spid="3" grpId="2" animBg="1"/>
      <p:bldP spid="23"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Cloud Platform Services</a:t>
            </a: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Social network services</a:t>
            </a:r>
          </a:p>
          <a:p>
            <a:r>
              <a:rPr lang="en-US" dirty="0" smtClean="0"/>
              <a:t>Compute and storage</a:t>
            </a:r>
          </a:p>
          <a:p>
            <a:pPr lvl="1"/>
            <a:r>
              <a:rPr lang="en-US" dirty="0" smtClean="0"/>
              <a:t>Syncing and storage </a:t>
            </a:r>
            <a:r>
              <a:rPr lang="en-US" dirty="0"/>
              <a:t>s</a:t>
            </a:r>
            <a:r>
              <a:rPr lang="en-US" dirty="0" smtClean="0"/>
              <a:t>ervice (</a:t>
            </a:r>
            <a:r>
              <a:rPr lang="en-US" dirty="0" err="1" smtClean="0"/>
              <a:t>iCloud</a:t>
            </a:r>
            <a:r>
              <a:rPr lang="en-US" dirty="0" smtClean="0"/>
              <a:t>)</a:t>
            </a:r>
          </a:p>
          <a:p>
            <a:pPr lvl="1"/>
            <a:r>
              <a:rPr lang="en-US" dirty="0" smtClean="0"/>
              <a:t>Amazon EC2 infrastructure and platform services</a:t>
            </a:r>
          </a:p>
          <a:p>
            <a:r>
              <a:rPr lang="en-US" dirty="0" smtClean="0"/>
              <a:t>Proxy service (Kindle Split Browser)</a:t>
            </a:r>
          </a:p>
          <a:p>
            <a:r>
              <a:rPr lang="en-US" dirty="0" smtClean="0"/>
              <a:t>Push notification service</a:t>
            </a:r>
          </a:p>
          <a:p>
            <a:r>
              <a:rPr lang="en-US" dirty="0" smtClean="0"/>
              <a:t>Location based service</a:t>
            </a:r>
          </a:p>
          <a:p>
            <a:pPr lvl="1"/>
            <a:r>
              <a:rPr lang="en-US" dirty="0" smtClean="0"/>
              <a:t>Track </a:t>
            </a:r>
            <a:r>
              <a:rPr lang="en-US" dirty="0"/>
              <a:t>s</a:t>
            </a:r>
            <a:r>
              <a:rPr lang="en-US" dirty="0" smtClean="0"/>
              <a:t>ervice (supporting </a:t>
            </a:r>
            <a:r>
              <a:rPr lang="en-US" dirty="0"/>
              <a:t>l</a:t>
            </a:r>
            <a:r>
              <a:rPr lang="en-US" dirty="0" smtClean="0"/>
              <a:t>ocation </a:t>
            </a:r>
            <a:r>
              <a:rPr lang="en-US" dirty="0"/>
              <a:t>b</a:t>
            </a:r>
            <a:r>
              <a:rPr lang="en-US" dirty="0" smtClean="0"/>
              <a:t>ased </a:t>
            </a:r>
            <a:r>
              <a:rPr lang="en-US" dirty="0"/>
              <a:t>s</a:t>
            </a:r>
            <a:r>
              <a:rPr lang="en-US" dirty="0" smtClean="0"/>
              <a:t>ervices)</a:t>
            </a:r>
          </a:p>
          <a:p>
            <a:r>
              <a:rPr lang="en-US" dirty="0" smtClean="0"/>
              <a:t>Recognition services </a:t>
            </a:r>
          </a:p>
          <a:p>
            <a:pPr lvl="1"/>
            <a:r>
              <a:rPr lang="en-US" dirty="0" smtClean="0"/>
              <a:t>Speech </a:t>
            </a:r>
            <a:r>
              <a:rPr lang="en-US" dirty="0"/>
              <a:t>to text/text to speech service</a:t>
            </a:r>
          </a:p>
          <a:p>
            <a:pPr lvl="1"/>
            <a:r>
              <a:rPr lang="en-US" dirty="0"/>
              <a:t>Natural language processing service (open </a:t>
            </a:r>
            <a:r>
              <a:rPr lang="en-US" dirty="0" err="1"/>
              <a:t>Siri</a:t>
            </a:r>
            <a:r>
              <a:rPr lang="en-US" dirty="0"/>
              <a:t> API for 3</a:t>
            </a:r>
            <a:r>
              <a:rPr lang="en-US" baseline="30000" dirty="0"/>
              <a:t>rd</a:t>
            </a:r>
            <a:r>
              <a:rPr lang="en-US" dirty="0"/>
              <a:t> party applications in the future)</a:t>
            </a:r>
          </a:p>
          <a:p>
            <a:endParaRPr lang="en-US" dirty="0" smtClean="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Recovering From Lost Versions</a:t>
            </a:r>
            <a:endParaRPr lang="en-US" dirty="0"/>
          </a:p>
        </p:txBody>
      </p:sp>
      <p:sp>
        <p:nvSpPr>
          <p:cNvPr id="3" name="Content Placeholder 2"/>
          <p:cNvSpPr>
            <a:spLocks noGrp="1"/>
          </p:cNvSpPr>
          <p:nvPr>
            <p:ph idx="1"/>
          </p:nvPr>
        </p:nvSpPr>
        <p:spPr>
          <a:xfrm>
            <a:off x="381000" y="1600200"/>
            <a:ext cx="8458200" cy="4525963"/>
          </a:xfrm>
        </p:spPr>
        <p:txBody>
          <a:bodyPr>
            <a:normAutofit/>
          </a:bodyPr>
          <a:lstStyle/>
          <a:p>
            <a:r>
              <a:rPr lang="en-US" dirty="0" smtClean="0"/>
              <a:t>Versions may be lost, e.g. schema migration</a:t>
            </a:r>
          </a:p>
          <a:p>
            <a:endParaRPr lang="en-US" dirty="0"/>
          </a:p>
          <a:p>
            <a:r>
              <a:rPr lang="en-US" dirty="0" smtClean="0"/>
              <a:t>Refreshing from backend requires tight coupling</a:t>
            </a:r>
            <a:br>
              <a:rPr lang="en-US" dirty="0" smtClean="0"/>
            </a:br>
            <a:endParaRPr lang="en-US" dirty="0" smtClean="0"/>
          </a:p>
          <a:p>
            <a:r>
              <a:rPr lang="en-US" dirty="0" smtClean="0"/>
              <a:t>Inform client with </a:t>
            </a:r>
            <a:r>
              <a:rPr lang="en-US" sz="2800" b="1" dirty="0" err="1" smtClean="0">
                <a:solidFill>
                  <a:prstClr val="black"/>
                </a:solidFill>
                <a:latin typeface="Courier New" pitchFamily="49" charset="0"/>
                <a:cs typeface="Courier New" pitchFamily="49" charset="0"/>
              </a:rPr>
              <a:t>NotifyUnknown</a:t>
            </a:r>
            <a:r>
              <a:rPr lang="en-US" sz="2800" b="1" dirty="0" smtClean="0">
                <a:solidFill>
                  <a:prstClr val="black"/>
                </a:solidFill>
                <a:latin typeface="Courier New" pitchFamily="49" charset="0"/>
                <a:cs typeface="Courier New" pitchFamily="49" charset="0"/>
              </a:rPr>
              <a:t>(</a:t>
            </a:r>
            <a:r>
              <a:rPr lang="en-US" sz="2800" b="1" dirty="0" err="1" smtClean="0">
                <a:solidFill>
                  <a:prstClr val="black"/>
                </a:solidFill>
                <a:latin typeface="Courier New" pitchFamily="49" charset="0"/>
                <a:cs typeface="Courier New" pitchFamily="49" charset="0"/>
              </a:rPr>
              <a:t>objectId</a:t>
            </a:r>
            <a:r>
              <a:rPr lang="en-US" sz="2800" b="1" dirty="0" smtClean="0">
                <a:solidFill>
                  <a:prstClr val="black"/>
                </a:solidFill>
                <a:latin typeface="Courier New" pitchFamily="49" charset="0"/>
                <a:cs typeface="Courier New" pitchFamily="49" charset="0"/>
              </a:rPr>
              <a:t>)</a:t>
            </a:r>
            <a:r>
              <a:rPr lang="en-US" dirty="0" smtClean="0"/>
              <a:t> </a:t>
            </a:r>
          </a:p>
          <a:p>
            <a:pPr lvl="1"/>
            <a:r>
              <a:rPr lang="en-US" dirty="0" smtClean="0"/>
              <a:t>Client must refresh, regardless of its current state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49370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Thialfi</a:t>
            </a:r>
            <a:r>
              <a:rPr lang="en-US" dirty="0"/>
              <a:t> Outline</a:t>
            </a:r>
          </a:p>
        </p:txBody>
      </p:sp>
      <p:sp>
        <p:nvSpPr>
          <p:cNvPr id="3" name="Content Placeholder 2"/>
          <p:cNvSpPr>
            <a:spLocks noGrp="1"/>
          </p:cNvSpPr>
          <p:nvPr>
            <p:ph idx="1"/>
          </p:nvPr>
        </p:nvSpPr>
        <p:spPr/>
        <p:txBody>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solidFill>
                  <a:schemeClr val="bg1">
                    <a:lumMod val="65000"/>
                  </a:schemeClr>
                </a:solidFill>
              </a:rPr>
              <a:t>Delivering notifications in the common case</a:t>
            </a:r>
          </a:p>
          <a:p>
            <a:endParaRPr lang="en-US" dirty="0" smtClean="0"/>
          </a:p>
          <a:p>
            <a:r>
              <a:rPr lang="en-US" dirty="0" smtClean="0">
                <a:solidFill>
                  <a:schemeClr val="bg1">
                    <a:lumMod val="65000"/>
                  </a:schemeClr>
                </a:solidFill>
              </a:rPr>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14711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Notification Latency Breakdown</a:t>
            </a:r>
            <a:endParaRPr lang="en-US" dirty="0"/>
          </a:p>
        </p:txBody>
      </p:sp>
      <p:graphicFrame>
        <p:nvGraphicFramePr>
          <p:cNvPr id="6" name="Chart 5"/>
          <p:cNvGraphicFramePr/>
          <p:nvPr>
            <p:extLst>
              <p:ext uri="{D42A27DB-BD31-4B8C-83A1-F6EECF244321}">
                <p14:modId xmlns:p14="http://schemas.microsoft.com/office/powerpoint/2010/main" val="568214121"/>
              </p:ext>
            </p:extLst>
          </p:nvPr>
        </p:nvGraphicFramePr>
        <p:xfrm>
          <a:off x="457200" y="1295400"/>
          <a:ext cx="837392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04800" y="5562600"/>
            <a:ext cx="8678722" cy="584775"/>
          </a:xfrm>
          <a:prstGeom prst="rect">
            <a:avLst/>
          </a:prstGeom>
          <a:noFill/>
        </p:spPr>
        <p:txBody>
          <a:bodyPr wrap="none" rtlCol="0">
            <a:spAutoFit/>
          </a:bodyPr>
          <a:lstStyle/>
          <a:p>
            <a:r>
              <a:rPr lang="en-US" sz="3200" dirty="0" smtClean="0"/>
              <a:t>Batching accounts for significant fraction of latency</a:t>
            </a:r>
            <a:endParaRPr lang="en-US"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8" name="TextBox 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67201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Thialfi Usage by Applications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3895246"/>
              </p:ext>
            </p:extLst>
          </p:nvPr>
        </p:nvGraphicFramePr>
        <p:xfrm>
          <a:off x="685800" y="1676400"/>
          <a:ext cx="7964043" cy="3926424"/>
        </p:xfrm>
        <a:graphic>
          <a:graphicData uri="http://schemas.openxmlformats.org/drawingml/2006/table">
            <a:tbl>
              <a:tblPr firstRow="1" bandRow="1">
                <a:tableStyleId>{E8B1032C-EA38-4F05-BA0D-38AFFFC7BED3}</a:tableStyleId>
              </a:tblPr>
              <a:tblGrid>
                <a:gridCol w="2706243"/>
                <a:gridCol w="1447800"/>
                <a:gridCol w="1905000"/>
                <a:gridCol w="1905000"/>
              </a:tblGrid>
              <a:tr h="489558">
                <a:tc>
                  <a:txBody>
                    <a:bodyPr/>
                    <a:lstStyle/>
                    <a:p>
                      <a:r>
                        <a:rPr lang="en-US" sz="2400" dirty="0" smtClean="0">
                          <a:solidFill>
                            <a:schemeClr val="tx1"/>
                          </a:solidFill>
                        </a:rPr>
                        <a:t>Application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Language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Network Channel</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Client Lines</a:t>
                      </a:r>
                      <a:r>
                        <a:rPr lang="en-US" sz="2400" baseline="0" dirty="0" smtClean="0">
                          <a:solidFill>
                            <a:schemeClr val="tx1"/>
                          </a:solidFill>
                        </a:rPr>
                        <a:t> of Code</a:t>
                      </a:r>
                    </a:p>
                    <a:p>
                      <a:r>
                        <a:rPr lang="en-US" sz="2400" baseline="0" dirty="0" smtClean="0">
                          <a:solidFill>
                            <a:schemeClr val="tx1"/>
                          </a:solidFill>
                        </a:rPr>
                        <a:t>(Semi-colons)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64390">
                <a:tc>
                  <a:txBody>
                    <a:bodyPr/>
                    <a:lstStyle/>
                    <a:p>
                      <a:r>
                        <a:rPr lang="en-US" sz="2400" dirty="0" smtClean="0">
                          <a:solidFill>
                            <a:schemeClr val="tx1"/>
                          </a:solidFill>
                        </a:rPr>
                        <a:t>Chrome Sync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XMPP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535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9161">
                <a:tc>
                  <a:txBody>
                    <a:bodyPr/>
                    <a:lstStyle/>
                    <a:p>
                      <a:r>
                        <a:rPr lang="en-US" sz="2400" dirty="0" smtClean="0">
                          <a:solidFill>
                            <a:schemeClr val="tx1"/>
                          </a:solidFill>
                        </a:rPr>
                        <a:t>Contacts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JavaScript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Hanging</a:t>
                      </a:r>
                      <a:r>
                        <a:rPr lang="en-US" sz="2400" baseline="0" dirty="0" smtClean="0">
                          <a:solidFill>
                            <a:schemeClr val="tx1"/>
                          </a:solidFill>
                        </a:rPr>
                        <a:t> 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40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3993">
                <a:tc>
                  <a:txBody>
                    <a:bodyPr/>
                    <a:lstStyle/>
                    <a:p>
                      <a:r>
                        <a:rPr lang="en-US" sz="2400" dirty="0" smtClean="0">
                          <a:solidFill>
                            <a:schemeClr val="tx1"/>
                          </a:solidFill>
                        </a:rPr>
                        <a:t>Google+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JavaScript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Hanging</a:t>
                      </a:r>
                      <a:r>
                        <a:rPr lang="en-US" sz="2400" baseline="0" dirty="0" smtClean="0">
                          <a:solidFill>
                            <a:schemeClr val="tx1"/>
                          </a:solidFill>
                        </a:rPr>
                        <a:t> 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80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933">
                <a:tc>
                  <a:txBody>
                    <a:bodyPr/>
                    <a:lstStyle/>
                    <a:p>
                      <a:r>
                        <a:rPr lang="en-US" sz="2400" dirty="0" smtClean="0">
                          <a:solidFill>
                            <a:schemeClr val="tx1"/>
                          </a:solidFill>
                        </a:rPr>
                        <a:t>Android Application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C2DM + Standard</a:t>
                      </a:r>
                      <a:r>
                        <a:rPr lang="en-US" sz="2400" baseline="0" dirty="0" smtClean="0">
                          <a:solidFill>
                            <a:schemeClr val="tx1"/>
                          </a:solidFill>
                        </a:rPr>
                        <a:t> </a:t>
                      </a:r>
                      <a:r>
                        <a:rPr lang="en-US" sz="2400" dirty="0" smtClean="0">
                          <a:solidFill>
                            <a:schemeClr val="tx1"/>
                          </a:solidFill>
                        </a:rPr>
                        <a:t>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300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4770">
                <a:tc>
                  <a:txBody>
                    <a:bodyPr/>
                    <a:lstStyle/>
                    <a:p>
                      <a:r>
                        <a:rPr lang="en-US" sz="2400" dirty="0" smtClean="0">
                          <a:solidFill>
                            <a:schemeClr val="tx1"/>
                          </a:solidFill>
                        </a:rPr>
                        <a:t>Google BlackBerry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RPC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340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9091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Lessons Learned</a:t>
            </a:r>
            <a:endParaRPr lang="en-US" dirty="0"/>
          </a:p>
        </p:txBody>
      </p:sp>
      <p:sp>
        <p:nvSpPr>
          <p:cNvPr id="3" name="Content Placeholder 2"/>
          <p:cNvSpPr>
            <a:spLocks noGrp="1"/>
          </p:cNvSpPr>
          <p:nvPr>
            <p:ph idx="1"/>
          </p:nvPr>
        </p:nvSpPr>
        <p:spPr/>
        <p:txBody>
          <a:bodyPr>
            <a:normAutofit/>
          </a:bodyPr>
          <a:lstStyle/>
          <a:p>
            <a:r>
              <a:rPr lang="en-US" dirty="0" smtClean="0"/>
              <a:t>Add complexity at the server, not the client</a:t>
            </a:r>
          </a:p>
          <a:p>
            <a:pPr lvl="1"/>
            <a:r>
              <a:rPr lang="en-US" dirty="0" smtClean="0"/>
              <a:t>Deploy at server: minutes. Upgrade clients: years+</a:t>
            </a:r>
            <a:br>
              <a:rPr lang="en-US" dirty="0" smtClean="0"/>
            </a:br>
            <a:endParaRPr lang="en-US" dirty="0" smtClean="0"/>
          </a:p>
          <a:p>
            <a:r>
              <a:rPr lang="en-US" dirty="0" smtClean="0"/>
              <a:t>Asynchronous events, not callbacks</a:t>
            </a:r>
          </a:p>
          <a:p>
            <a:pPr lvl="1"/>
            <a:r>
              <a:rPr lang="en-US" dirty="0" smtClean="0"/>
              <a:t>Spontaneous events occur: need to handle them</a:t>
            </a:r>
            <a:br>
              <a:rPr lang="en-US" dirty="0" smtClean="0"/>
            </a:br>
            <a:endParaRPr lang="en-US" dirty="0" smtClean="0"/>
          </a:p>
          <a:p>
            <a:r>
              <a:rPr lang="en-US" dirty="0" smtClean="0"/>
              <a:t>Initial applications have few objects per client</a:t>
            </a:r>
          </a:p>
          <a:p>
            <a:pPr lvl="1"/>
            <a:r>
              <a:rPr lang="en-US" dirty="0" smtClean="0"/>
              <a:t>Earlier use of polling forces such a model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25941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Thialfi Summary</a:t>
            </a:r>
            <a:endParaRPr lang="en-US" dirty="0"/>
          </a:p>
        </p:txBody>
      </p:sp>
      <p:sp>
        <p:nvSpPr>
          <p:cNvPr id="3" name="Content Placeholder 2"/>
          <p:cNvSpPr>
            <a:spLocks noGrp="1"/>
          </p:cNvSpPr>
          <p:nvPr>
            <p:ph idx="1"/>
          </p:nvPr>
        </p:nvSpPr>
        <p:spPr/>
        <p:txBody>
          <a:bodyPr>
            <a:normAutofit/>
          </a:bodyPr>
          <a:lstStyle/>
          <a:p>
            <a:r>
              <a:rPr lang="en-US" dirty="0" smtClean="0"/>
              <a:t>Fast, scalable notification service</a:t>
            </a:r>
          </a:p>
          <a:p>
            <a:r>
              <a:rPr lang="en-US" dirty="0" smtClean="0"/>
              <a:t>Reliable even when data centers fail</a:t>
            </a:r>
          </a:p>
          <a:p>
            <a:r>
              <a:rPr lang="en-US" dirty="0" smtClean="0"/>
              <a:t>Two key ideas simplify failure handling</a:t>
            </a:r>
          </a:p>
          <a:p>
            <a:pPr lvl="1"/>
            <a:r>
              <a:rPr lang="en-US" sz="3000" dirty="0" smtClean="0"/>
              <a:t>Deliver a reliable signal, not data</a:t>
            </a:r>
          </a:p>
          <a:p>
            <a:pPr lvl="1"/>
            <a:r>
              <a:rPr lang="en-US" sz="3000" dirty="0" smtClean="0"/>
              <a:t>No hard state: reconstruct after failure</a:t>
            </a:r>
            <a:endParaRPr lang="en-US" dirty="0"/>
          </a:p>
          <a:p>
            <a:r>
              <a:rPr lang="en-US" dirty="0" smtClean="0"/>
              <a:t>Deployed in </a:t>
            </a:r>
            <a:r>
              <a:rPr lang="en-US" dirty="0"/>
              <a:t>Chrome Sync, Contacts, </a:t>
            </a:r>
            <a:r>
              <a:rPr lang="en-US" dirty="0" smtClean="0"/>
              <a:t>Google+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99533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85000"/>
                  </a:schemeClr>
                </a:solidFill>
              </a:rPr>
              <a:t>Speech to text service demo</a:t>
            </a:r>
          </a:p>
          <a:p>
            <a:r>
              <a:rPr lang="en-US" dirty="0" smtClean="0">
                <a:solidFill>
                  <a:schemeClr val="bg1">
                    <a:lumMod val="85000"/>
                  </a:schemeClr>
                </a:solidFill>
              </a:rPr>
              <a:t>Push notification service</a:t>
            </a:r>
            <a:endParaRPr lang="en-US" dirty="0">
              <a:solidFill>
                <a:schemeClr val="bg1">
                  <a:lumMod val="85000"/>
                </a:schemeClr>
              </a:solidFill>
            </a:endParaRPr>
          </a:p>
          <a:p>
            <a:pPr lvl="1"/>
            <a:r>
              <a:rPr lang="en-US" dirty="0" smtClean="0">
                <a:solidFill>
                  <a:schemeClr val="bg1">
                    <a:lumMod val="85000"/>
                  </a:schemeClr>
                </a:solidFill>
              </a:rPr>
              <a:t>Apple push notification service</a:t>
            </a:r>
          </a:p>
          <a:p>
            <a:pPr lvl="1"/>
            <a:r>
              <a:rPr lang="en-US" dirty="0" smtClean="0">
                <a:solidFill>
                  <a:schemeClr val="bg1">
                    <a:lumMod val="85000"/>
                  </a:schemeClr>
                </a:solidFill>
              </a:rPr>
              <a:t>Google </a:t>
            </a:r>
            <a:r>
              <a:rPr lang="en-US" dirty="0">
                <a:solidFill>
                  <a:schemeClr val="bg1">
                    <a:lumMod val="85000"/>
                  </a:schemeClr>
                </a:solidFill>
              </a:rPr>
              <a:t>C2DM(not covered in this lecture)</a:t>
            </a:r>
            <a:endParaRPr lang="en-US" dirty="0" smtClean="0">
              <a:solidFill>
                <a:schemeClr val="bg1">
                  <a:lumMod val="85000"/>
                </a:schemeClr>
              </a:solidFill>
            </a:endParaRPr>
          </a:p>
          <a:p>
            <a:pPr lvl="1"/>
            <a:r>
              <a:rPr lang="en-US" dirty="0" err="1" smtClean="0">
                <a:solidFill>
                  <a:schemeClr val="bg1">
                    <a:lumMod val="85000"/>
                  </a:schemeClr>
                </a:solidFill>
              </a:rPr>
              <a:t>Thialfi</a:t>
            </a:r>
            <a:r>
              <a:rPr lang="en-US" dirty="0" smtClean="0">
                <a:solidFill>
                  <a:schemeClr val="bg1">
                    <a:lumMod val="85000"/>
                  </a:schemeClr>
                </a:solidFill>
              </a:rPr>
              <a:t>: reliable push notification system</a:t>
            </a:r>
          </a:p>
          <a:p>
            <a:r>
              <a:rPr lang="en-US" dirty="0" smtClean="0"/>
              <a:t>Track service</a:t>
            </a:r>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46</a:t>
            </a:fld>
            <a:endParaRPr lang="en-US"/>
          </a:p>
        </p:txBody>
      </p:sp>
    </p:spTree>
    <p:extLst>
      <p:ext uri="{BB962C8B-B14F-4D97-AF65-F5344CB8AC3E}">
        <p14:creationId xmlns:p14="http://schemas.microsoft.com/office/powerpoint/2010/main" val="11080548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Location-Based Applications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301752" y="1371600"/>
            <a:ext cx="8503920" cy="4727448"/>
          </a:xfrm>
        </p:spPr>
        <p:txBody>
          <a:bodyPr/>
          <a:lstStyle/>
          <a:p>
            <a:r>
              <a:rPr lang="en-US" dirty="0" smtClean="0">
                <a:latin typeface="Calibri" pitchFamily="34" charset="0"/>
                <a:cs typeface="Calibri" pitchFamily="34" charset="0"/>
              </a:rPr>
              <a:t>Many phones already have the ability to determine their own location</a:t>
            </a:r>
          </a:p>
          <a:p>
            <a:pPr lvl="1"/>
            <a:r>
              <a:rPr lang="en-US" dirty="0" smtClean="0">
                <a:latin typeface="Calibri" pitchFamily="34" charset="0"/>
                <a:cs typeface="Calibri" pitchFamily="34" charset="0"/>
              </a:rPr>
              <a:t>GPS, cell tower triangulation, or proximity to WiFi hotspots</a:t>
            </a:r>
            <a:endParaRPr lang="en-US" sz="1400" dirty="0" smtClean="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Many mobile applications use location information</a:t>
            </a:r>
            <a:endParaRPr lang="en-US" dirty="0">
              <a:latin typeface="Calibri" pitchFamily="34" charset="0"/>
              <a:cs typeface="Calibri" pitchFamily="34" charset="0"/>
            </a:endParaRPr>
          </a:p>
        </p:txBody>
      </p:sp>
      <p:pic>
        <p:nvPicPr>
          <p:cNvPr id="1034" name="Picture 10" descr="http://www.neurosoftware.ro/programming-blog/wp-content/plugins/wp-o-matic/cache/e0dff_01_Loading_Profile.png"/>
          <p:cNvPicPr>
            <a:picLocks noChangeAspect="1" noChangeArrowheads="1"/>
          </p:cNvPicPr>
          <p:nvPr/>
        </p:nvPicPr>
        <p:blipFill>
          <a:blip r:embed="rId4" cstate="print"/>
          <a:srcRect/>
          <a:stretch>
            <a:fillRect/>
          </a:stretch>
        </p:blipFill>
        <p:spPr bwMode="auto">
          <a:xfrm>
            <a:off x="5979320" y="3962400"/>
            <a:ext cx="2519361" cy="1752600"/>
          </a:xfrm>
          <a:prstGeom prst="rect">
            <a:avLst/>
          </a:prstGeom>
          <a:noFill/>
        </p:spPr>
      </p:pic>
      <p:grpSp>
        <p:nvGrpSpPr>
          <p:cNvPr id="34" name="Group 33"/>
          <p:cNvGrpSpPr/>
          <p:nvPr/>
        </p:nvGrpSpPr>
        <p:grpSpPr>
          <a:xfrm>
            <a:off x="3352800" y="3962400"/>
            <a:ext cx="1790700" cy="1676401"/>
            <a:chOff x="3257550" y="4648200"/>
            <a:chExt cx="1409700" cy="1371601"/>
          </a:xfrm>
        </p:grpSpPr>
        <p:pic>
          <p:nvPicPr>
            <p:cNvPr id="74766" name="Picture 14" descr="http://s3.amazonaws.com/satisfaction-production/public/uploaded_images/2936523/logo-gowalla-512_medium.png"/>
            <p:cNvPicPr>
              <a:picLocks noChangeAspect="1" noChangeArrowheads="1"/>
            </p:cNvPicPr>
            <p:nvPr/>
          </p:nvPicPr>
          <p:blipFill>
            <a:blip r:embed="rId5" cstate="print"/>
            <a:srcRect/>
            <a:stretch>
              <a:fillRect/>
            </a:stretch>
          </p:blipFill>
          <p:spPr bwMode="auto">
            <a:xfrm>
              <a:off x="3295650" y="5410200"/>
              <a:ext cx="609600" cy="609601"/>
            </a:xfrm>
            <a:prstGeom prst="rect">
              <a:avLst/>
            </a:prstGeom>
            <a:noFill/>
          </p:spPr>
        </p:pic>
        <p:pic>
          <p:nvPicPr>
            <p:cNvPr id="74768" name="Picture 16" descr="http://adoteanimais.files.wordpress.com/2010/04/facebook-logo.png?w=300&amp;h=300"/>
            <p:cNvPicPr>
              <a:picLocks noChangeAspect="1" noChangeArrowheads="1"/>
            </p:cNvPicPr>
            <p:nvPr/>
          </p:nvPicPr>
          <p:blipFill>
            <a:blip r:embed="rId6" cstate="print"/>
            <a:srcRect/>
            <a:stretch>
              <a:fillRect/>
            </a:stretch>
          </p:blipFill>
          <p:spPr bwMode="auto">
            <a:xfrm>
              <a:off x="4019550" y="4667250"/>
              <a:ext cx="647700" cy="647700"/>
            </a:xfrm>
            <a:prstGeom prst="rect">
              <a:avLst/>
            </a:prstGeom>
            <a:noFill/>
          </p:spPr>
        </p:pic>
        <p:pic>
          <p:nvPicPr>
            <p:cNvPr id="74772" name="Picture 20" descr="http://posterous.com/getfile/files.posterous.com/temp-2010-07-20/yBtHwpkocioxckqjcyfpbvbcpCwjayJbvjvkjsBbEkoHbButgnGAcrvAuEBH/foursquare_logo-300x300.png.scaled500.png"/>
            <p:cNvPicPr>
              <a:picLocks noChangeAspect="1" noChangeArrowheads="1"/>
            </p:cNvPicPr>
            <p:nvPr/>
          </p:nvPicPr>
          <p:blipFill>
            <a:blip r:embed="rId7" cstate="print"/>
            <a:srcRect/>
            <a:stretch>
              <a:fillRect/>
            </a:stretch>
          </p:blipFill>
          <p:spPr bwMode="auto">
            <a:xfrm>
              <a:off x="4038600" y="5410200"/>
              <a:ext cx="609600" cy="609600"/>
            </a:xfrm>
            <a:prstGeom prst="rect">
              <a:avLst/>
            </a:prstGeom>
            <a:noFill/>
          </p:spPr>
        </p:pic>
        <p:pic>
          <p:nvPicPr>
            <p:cNvPr id="74778" name="Picture 26" descr="http://www.paslode.com/uploadedImages/Sidebar/twitter%20logo.png?n=7452"/>
            <p:cNvPicPr>
              <a:picLocks noChangeAspect="1" noChangeArrowheads="1"/>
            </p:cNvPicPr>
            <p:nvPr/>
          </p:nvPicPr>
          <p:blipFill>
            <a:blip r:embed="rId8" cstate="print"/>
            <a:srcRect/>
            <a:stretch>
              <a:fillRect/>
            </a:stretch>
          </p:blipFill>
          <p:spPr bwMode="auto">
            <a:xfrm>
              <a:off x="3257550" y="4648200"/>
              <a:ext cx="685800" cy="685800"/>
            </a:xfrm>
            <a:prstGeom prst="rect">
              <a:avLst/>
            </a:prstGeom>
            <a:noFill/>
          </p:spPr>
        </p:pic>
      </p:grpSp>
      <p:grpSp>
        <p:nvGrpSpPr>
          <p:cNvPr id="33" name="Group 32"/>
          <p:cNvGrpSpPr/>
          <p:nvPr/>
        </p:nvGrpSpPr>
        <p:grpSpPr>
          <a:xfrm>
            <a:off x="381000" y="3985683"/>
            <a:ext cx="2514600" cy="2186517"/>
            <a:chOff x="457200" y="4495800"/>
            <a:chExt cx="2057399" cy="2057400"/>
          </a:xfrm>
        </p:grpSpPr>
        <p:pic>
          <p:nvPicPr>
            <p:cNvPr id="74794" name="Picture 42"/>
            <p:cNvPicPr>
              <a:picLocks noChangeAspect="1" noChangeArrowheads="1"/>
            </p:cNvPicPr>
            <p:nvPr/>
          </p:nvPicPr>
          <p:blipFill>
            <a:blip r:embed="rId9" cstate="print"/>
            <a:srcRect/>
            <a:stretch>
              <a:fillRect/>
            </a:stretch>
          </p:blipFill>
          <p:spPr bwMode="auto">
            <a:xfrm>
              <a:off x="457200" y="4495800"/>
              <a:ext cx="1676400" cy="15274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4792" name="Picture 40" descr="http://www.freeiconsweb.com/Freeicons/Car_icon/Blue%20SRT-4.png"/>
            <p:cNvPicPr>
              <a:picLocks noChangeAspect="1" noChangeArrowheads="1"/>
            </p:cNvPicPr>
            <p:nvPr/>
          </p:nvPicPr>
          <p:blipFill>
            <a:blip r:embed="rId10" cstate="print"/>
            <a:srcRect/>
            <a:stretch>
              <a:fillRect/>
            </a:stretch>
          </p:blipFill>
          <p:spPr bwMode="auto">
            <a:xfrm>
              <a:off x="1219200" y="5257800"/>
              <a:ext cx="1295399" cy="1295400"/>
            </a:xfrm>
            <a:prstGeom prst="rect">
              <a:avLst/>
            </a:prstGeom>
            <a:noFill/>
          </p:spPr>
        </p:pic>
      </p:grpSp>
      <p:sp>
        <p:nvSpPr>
          <p:cNvPr id="9" name="Slide Number Placeholder 8"/>
          <p:cNvSpPr>
            <a:spLocks noGrp="1"/>
          </p:cNvSpPr>
          <p:nvPr>
            <p:ph type="sldNum" sz="quarter" idx="12"/>
          </p:nvPr>
        </p:nvSpPr>
        <p:spPr/>
        <p:txBody>
          <a:bodyPr/>
          <a:lstStyle/>
          <a:p>
            <a:fld id="{6563A305-4DB9-4515-9625-D37A5744C327}" type="slidenum">
              <a:rPr lang="en-US" smtClean="0"/>
              <a:pPr/>
              <a:t>47</a:t>
            </a:fld>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16" name="TextBox 1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640267981"/>
      </p:ext>
    </p:extLst>
  </p:cSld>
  <p:clrMapOvr>
    <a:masterClrMapping/>
  </p:clrMapOvr>
  <mc:AlternateContent xmlns:mc="http://schemas.openxmlformats.org/markup-compatibility/2006" xmlns:p14="http://schemas.microsoft.com/office/powerpoint/2010/main">
    <mc:Choice Requires="p14">
      <p:transition spd="slow" p14:dur="2000" advTm="30175"/>
    </mc:Choice>
    <mc:Fallback xmlns="">
      <p:transition spd="slow" advTm="3017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rack.PNG"/>
          <p:cNvPicPr>
            <a:picLocks noChangeAspect="1"/>
          </p:cNvPicPr>
          <p:nvPr/>
        </p:nvPicPr>
        <p:blipFill>
          <a:blip r:embed="rId4" cstate="print"/>
          <a:stretch>
            <a:fillRect/>
          </a:stretch>
        </p:blipFill>
        <p:spPr>
          <a:xfrm>
            <a:off x="381000" y="2057400"/>
            <a:ext cx="8382000" cy="4103165"/>
          </a:xfrm>
          <a:prstGeom prst="rect">
            <a:avLst/>
          </a:prstGeom>
          <a:ln w="44450">
            <a:solidFill>
              <a:schemeClr val="bg1"/>
            </a:solidFill>
          </a:ln>
        </p:spPr>
      </p:pic>
      <p:sp>
        <p:nvSpPr>
          <p:cNvPr id="2" name="Title 1"/>
          <p:cNvSpPr>
            <a:spLocks noGrp="1"/>
          </p:cNvSpPr>
          <p:nvPr>
            <p:ph type="title"/>
          </p:nvPr>
        </p:nvSpPr>
        <p:spPr/>
        <p:txBody>
          <a:bodyPr/>
          <a:lstStyle/>
          <a:p>
            <a:r>
              <a:rPr lang="en-US" dirty="0" smtClean="0"/>
              <a:t>Track</a:t>
            </a:r>
            <a:endParaRPr lang="en-US" dirty="0"/>
          </a:p>
        </p:txBody>
      </p:sp>
      <p:sp>
        <p:nvSpPr>
          <p:cNvPr id="3" name="Content Placeholder 2"/>
          <p:cNvSpPr>
            <a:spLocks noGrp="1"/>
          </p:cNvSpPr>
          <p:nvPr>
            <p:ph sz="quarter" idx="1"/>
          </p:nvPr>
        </p:nvSpPr>
        <p:spPr>
          <a:xfrm>
            <a:off x="381000" y="1371600"/>
            <a:ext cx="8503920" cy="4648200"/>
          </a:xfrm>
        </p:spPr>
        <p:txBody>
          <a:bodyPr>
            <a:normAutofit/>
          </a:bodyPr>
          <a:lstStyle/>
          <a:p>
            <a:pPr marL="274320" lvl="1" indent="0">
              <a:buNone/>
            </a:pPr>
            <a:r>
              <a:rPr lang="en-US" dirty="0" smtClean="0">
                <a:latin typeface="Calibri" pitchFamily="34" charset="0"/>
                <a:cs typeface="Calibri" pitchFamily="34" charset="0"/>
              </a:rPr>
              <a:t>Time-ordered sequence of location readings</a:t>
            </a:r>
            <a:endParaRPr lang="en-US" sz="2400" dirty="0">
              <a:latin typeface="Calibri" pitchFamily="34" charset="0"/>
              <a:cs typeface="Calibri" pitchFamily="34" charset="0"/>
            </a:endParaRPr>
          </a:p>
        </p:txBody>
      </p:sp>
      <p:grpSp>
        <p:nvGrpSpPr>
          <p:cNvPr id="36" name="Group 35"/>
          <p:cNvGrpSpPr/>
          <p:nvPr/>
        </p:nvGrpSpPr>
        <p:grpSpPr>
          <a:xfrm>
            <a:off x="1905000" y="2278049"/>
            <a:ext cx="4225456" cy="2217751"/>
            <a:chOff x="1905000" y="2362200"/>
            <a:chExt cx="4225456" cy="2217751"/>
          </a:xfrm>
        </p:grpSpPr>
        <p:sp>
          <p:nvSpPr>
            <p:cNvPr id="33" name="Freeform 32"/>
            <p:cNvSpPr/>
            <p:nvPr/>
          </p:nvSpPr>
          <p:spPr>
            <a:xfrm>
              <a:off x="1956021" y="2393343"/>
              <a:ext cx="4174435" cy="2186608"/>
            </a:xfrm>
            <a:custGeom>
              <a:avLst/>
              <a:gdLst>
                <a:gd name="connsiteX0" fmla="*/ 63610 w 4174435"/>
                <a:gd name="connsiteY0" fmla="*/ 0 h 2186608"/>
                <a:gd name="connsiteX1" fmla="*/ 63610 w 4174435"/>
                <a:gd name="connsiteY1" fmla="*/ 151074 h 2186608"/>
                <a:gd name="connsiteX2" fmla="*/ 0 w 4174435"/>
                <a:gd name="connsiteY2" fmla="*/ 326003 h 2186608"/>
                <a:gd name="connsiteX3" fmla="*/ 294198 w 4174435"/>
                <a:gd name="connsiteY3" fmla="*/ 381662 h 2186608"/>
                <a:gd name="connsiteX4" fmla="*/ 675861 w 4174435"/>
                <a:gd name="connsiteY4" fmla="*/ 612250 h 2186608"/>
                <a:gd name="connsiteX5" fmla="*/ 1121134 w 4174435"/>
                <a:gd name="connsiteY5" fmla="*/ 691763 h 2186608"/>
                <a:gd name="connsiteX6" fmla="*/ 1526650 w 4174435"/>
                <a:gd name="connsiteY6" fmla="*/ 922351 h 2186608"/>
                <a:gd name="connsiteX7" fmla="*/ 1979875 w 4174435"/>
                <a:gd name="connsiteY7" fmla="*/ 922351 h 2186608"/>
                <a:gd name="connsiteX8" fmla="*/ 2345635 w 4174435"/>
                <a:gd name="connsiteY8" fmla="*/ 1081377 h 2186608"/>
                <a:gd name="connsiteX9" fmla="*/ 2814762 w 4174435"/>
                <a:gd name="connsiteY9" fmla="*/ 1073426 h 2186608"/>
                <a:gd name="connsiteX10" fmla="*/ 3260035 w 4174435"/>
                <a:gd name="connsiteY10" fmla="*/ 1304014 h 2186608"/>
                <a:gd name="connsiteX11" fmla="*/ 3657600 w 4174435"/>
                <a:gd name="connsiteY11" fmla="*/ 1455088 h 2186608"/>
                <a:gd name="connsiteX12" fmla="*/ 3641697 w 4174435"/>
                <a:gd name="connsiteY12" fmla="*/ 1598212 h 2186608"/>
                <a:gd name="connsiteX13" fmla="*/ 3665551 w 4174435"/>
                <a:gd name="connsiteY13" fmla="*/ 1828800 h 2186608"/>
                <a:gd name="connsiteX14" fmla="*/ 3490622 w 4174435"/>
                <a:gd name="connsiteY14" fmla="*/ 2003728 h 2186608"/>
                <a:gd name="connsiteX15" fmla="*/ 3657600 w 4174435"/>
                <a:gd name="connsiteY15" fmla="*/ 2130949 h 2186608"/>
                <a:gd name="connsiteX16" fmla="*/ 3904090 w 4174435"/>
                <a:gd name="connsiteY16" fmla="*/ 2146852 h 2186608"/>
                <a:gd name="connsiteX17" fmla="*/ 4134678 w 4174435"/>
                <a:gd name="connsiteY17" fmla="*/ 2186608 h 2186608"/>
                <a:gd name="connsiteX18" fmla="*/ 4174435 w 4174435"/>
                <a:gd name="connsiteY18" fmla="*/ 1979874 h 2186608"/>
                <a:gd name="connsiteX19" fmla="*/ 4086970 w 4174435"/>
                <a:gd name="connsiteY19" fmla="*/ 1940118 h 2186608"/>
                <a:gd name="connsiteX20" fmla="*/ 4086970 w 4174435"/>
                <a:gd name="connsiteY20" fmla="*/ 1940118 h 2186608"/>
                <a:gd name="connsiteX21" fmla="*/ 4071068 w 4174435"/>
                <a:gd name="connsiteY21" fmla="*/ 2019631 h 21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4435" h="2186608">
                  <a:moveTo>
                    <a:pt x="63610" y="0"/>
                  </a:moveTo>
                  <a:lnTo>
                    <a:pt x="63610" y="151074"/>
                  </a:lnTo>
                  <a:lnTo>
                    <a:pt x="0" y="326003"/>
                  </a:lnTo>
                  <a:lnTo>
                    <a:pt x="294198" y="381662"/>
                  </a:lnTo>
                  <a:lnTo>
                    <a:pt x="675861" y="612250"/>
                  </a:lnTo>
                  <a:lnTo>
                    <a:pt x="1121134" y="691763"/>
                  </a:lnTo>
                  <a:lnTo>
                    <a:pt x="1526650" y="922351"/>
                  </a:lnTo>
                  <a:lnTo>
                    <a:pt x="1979875" y="922351"/>
                  </a:lnTo>
                  <a:lnTo>
                    <a:pt x="2345635" y="1081377"/>
                  </a:lnTo>
                  <a:lnTo>
                    <a:pt x="2814762" y="1073426"/>
                  </a:lnTo>
                  <a:lnTo>
                    <a:pt x="3260035" y="1304014"/>
                  </a:lnTo>
                  <a:lnTo>
                    <a:pt x="3657600" y="1455088"/>
                  </a:lnTo>
                  <a:lnTo>
                    <a:pt x="3641697" y="1598212"/>
                  </a:lnTo>
                  <a:lnTo>
                    <a:pt x="3665551" y="1828800"/>
                  </a:lnTo>
                  <a:lnTo>
                    <a:pt x="3490622" y="2003728"/>
                  </a:lnTo>
                  <a:lnTo>
                    <a:pt x="3657600" y="2130949"/>
                  </a:lnTo>
                  <a:lnTo>
                    <a:pt x="3904090" y="2146852"/>
                  </a:lnTo>
                  <a:lnTo>
                    <a:pt x="4134678" y="2186608"/>
                  </a:lnTo>
                  <a:lnTo>
                    <a:pt x="4174435" y="1979874"/>
                  </a:lnTo>
                  <a:lnTo>
                    <a:pt x="4086970" y="1940118"/>
                  </a:lnTo>
                  <a:lnTo>
                    <a:pt x="4086970" y="1940118"/>
                  </a:lnTo>
                  <a:lnTo>
                    <a:pt x="4071068" y="2019631"/>
                  </a:lnTo>
                </a:path>
              </a:pathLst>
            </a:cu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981200" y="2362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Oval 13"/>
            <p:cNvSpPr/>
            <p:nvPr/>
          </p:nvSpPr>
          <p:spPr>
            <a:xfrm>
              <a:off x="1981200" y="2514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Oval 14"/>
            <p:cNvSpPr/>
            <p:nvPr/>
          </p:nvSpPr>
          <p:spPr>
            <a:xfrm>
              <a:off x="1905000" y="2667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Oval 15"/>
            <p:cNvSpPr/>
            <p:nvPr/>
          </p:nvSpPr>
          <p:spPr>
            <a:xfrm>
              <a:off x="2209800" y="2743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Oval 16"/>
            <p:cNvSpPr/>
            <p:nvPr/>
          </p:nvSpPr>
          <p:spPr>
            <a:xfrm>
              <a:off x="2590800" y="2971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Oval 17"/>
            <p:cNvSpPr/>
            <p:nvPr/>
          </p:nvSpPr>
          <p:spPr>
            <a:xfrm>
              <a:off x="3048000" y="3048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Oval 18"/>
            <p:cNvSpPr/>
            <p:nvPr/>
          </p:nvSpPr>
          <p:spPr>
            <a:xfrm>
              <a:off x="34290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Oval 19"/>
            <p:cNvSpPr/>
            <p:nvPr/>
          </p:nvSpPr>
          <p:spPr>
            <a:xfrm>
              <a:off x="38862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Oval 20"/>
            <p:cNvSpPr/>
            <p:nvPr/>
          </p:nvSpPr>
          <p:spPr>
            <a:xfrm>
              <a:off x="42672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Oval 21"/>
            <p:cNvSpPr/>
            <p:nvPr/>
          </p:nvSpPr>
          <p:spPr>
            <a:xfrm>
              <a:off x="47244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Oval 22"/>
            <p:cNvSpPr/>
            <p:nvPr/>
          </p:nvSpPr>
          <p:spPr>
            <a:xfrm>
              <a:off x="5181600" y="3657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Oval 23"/>
            <p:cNvSpPr/>
            <p:nvPr/>
          </p:nvSpPr>
          <p:spPr>
            <a:xfrm>
              <a:off x="5562600" y="3810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Oval 24"/>
            <p:cNvSpPr/>
            <p:nvPr/>
          </p:nvSpPr>
          <p:spPr>
            <a:xfrm>
              <a:off x="57912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Oval 25"/>
            <p:cNvSpPr/>
            <p:nvPr/>
          </p:nvSpPr>
          <p:spPr>
            <a:xfrm>
              <a:off x="5562600" y="3962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7" name="Oval 26"/>
            <p:cNvSpPr/>
            <p:nvPr/>
          </p:nvSpPr>
          <p:spPr>
            <a:xfrm>
              <a:off x="5562600" y="4191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Oval 27"/>
            <p:cNvSpPr/>
            <p:nvPr/>
          </p:nvSpPr>
          <p:spPr>
            <a:xfrm>
              <a:off x="54102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9" name="Oval 28"/>
            <p:cNvSpPr/>
            <p:nvPr/>
          </p:nvSpPr>
          <p:spPr>
            <a:xfrm>
              <a:off x="55626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4" name="Oval 33"/>
            <p:cNvSpPr/>
            <p:nvPr/>
          </p:nvSpPr>
          <p:spPr>
            <a:xfrm>
              <a:off x="60198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5" name="Oval 34"/>
            <p:cNvSpPr/>
            <p:nvPr/>
          </p:nvSpPr>
          <p:spPr>
            <a:xfrm>
              <a:off x="60198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pic>
        <p:nvPicPr>
          <p:cNvPr id="1028" name="Picture 4" descr="C:\Program Files\Microsoft Office\MEDIA\CAGCAT10\j0205462.wmf"/>
          <p:cNvPicPr>
            <a:picLocks noChangeAspect="1" noChangeArrowheads="1"/>
          </p:cNvPicPr>
          <p:nvPr/>
        </p:nvPicPr>
        <p:blipFill>
          <a:blip r:embed="rId5" cstate="print"/>
          <a:srcRect/>
          <a:stretch>
            <a:fillRect/>
          </a:stretch>
        </p:blipFill>
        <p:spPr bwMode="auto">
          <a:xfrm>
            <a:off x="1981200" y="1990801"/>
            <a:ext cx="449861" cy="447599"/>
          </a:xfrm>
          <a:prstGeom prst="rect">
            <a:avLst/>
          </a:prstGeom>
          <a:noFill/>
        </p:spPr>
      </p:pic>
      <p:pic>
        <p:nvPicPr>
          <p:cNvPr id="1030" name="Picture 6" descr="C:\Users\mayah\AppData\Local\Microsoft\Windows\Temporary Internet Files\Content.IE5\1A9HEHQ4\MC900431627[1].png"/>
          <p:cNvPicPr>
            <a:picLocks noChangeAspect="1" noChangeArrowheads="1"/>
          </p:cNvPicPr>
          <p:nvPr/>
        </p:nvPicPr>
        <p:blipFill>
          <a:blip r:embed="rId6" cstate="print"/>
          <a:srcRect/>
          <a:stretch>
            <a:fillRect/>
          </a:stretch>
        </p:blipFill>
        <p:spPr bwMode="auto">
          <a:xfrm>
            <a:off x="5791200" y="4114800"/>
            <a:ext cx="247650" cy="247650"/>
          </a:xfrm>
          <a:prstGeom prst="rect">
            <a:avLst/>
          </a:prstGeom>
          <a:noFill/>
        </p:spPr>
      </p:pic>
      <p:sp>
        <p:nvSpPr>
          <p:cNvPr id="31" name="Rounded Rectangular Callout 30"/>
          <p:cNvSpPr/>
          <p:nvPr/>
        </p:nvSpPr>
        <p:spPr>
          <a:xfrm>
            <a:off x="800100" y="4183049"/>
            <a:ext cx="3505200" cy="990600"/>
          </a:xfrm>
          <a:prstGeom prst="wedgeRoundRectCallout">
            <a:avLst>
              <a:gd name="adj1" fmla="val 85736"/>
              <a:gd name="adj2" fmla="val -87243"/>
              <a:gd name="adj3" fmla="val 16667"/>
            </a:avLst>
          </a:prstGeom>
        </p:spPr>
        <p:style>
          <a:lnRef idx="1">
            <a:schemeClr val="accent4"/>
          </a:lnRef>
          <a:fillRef idx="3">
            <a:schemeClr val="accent4"/>
          </a:fillRef>
          <a:effectRef idx="2">
            <a:schemeClr val="accent4"/>
          </a:effectRef>
          <a:fontRef idx="minor">
            <a:schemeClr val="lt1"/>
          </a:fontRef>
        </p:style>
        <p:txBody>
          <a:bodyPr tIns="228600" rtlCol="0" anchor="ctr"/>
          <a:lstStyle/>
          <a:p>
            <a:r>
              <a:rPr lang="en-US" dirty="0" smtClean="0">
                <a:solidFill>
                  <a:schemeClr val="accent1"/>
                </a:solidFill>
                <a:latin typeface="Calibri" pitchFamily="34" charset="0"/>
                <a:cs typeface="Calibri" pitchFamily="34" charset="0"/>
              </a:rPr>
              <a:t>Latitude:        </a:t>
            </a:r>
            <a:r>
              <a:rPr lang="en-US" b="1" dirty="0" smtClean="0">
                <a:solidFill>
                  <a:schemeClr val="accent1"/>
                </a:solidFill>
                <a:latin typeface="Calibri" pitchFamily="34" charset="0"/>
                <a:cs typeface="Calibri" pitchFamily="34" charset="0"/>
              </a:rPr>
              <a:t>37.4013</a:t>
            </a:r>
          </a:p>
          <a:p>
            <a:r>
              <a:rPr lang="en-US" dirty="0" smtClean="0">
                <a:solidFill>
                  <a:schemeClr val="accent1"/>
                </a:solidFill>
                <a:latin typeface="Calibri" pitchFamily="34" charset="0"/>
                <a:cs typeface="Calibri" pitchFamily="34" charset="0"/>
              </a:rPr>
              <a:t>Longitude:   </a:t>
            </a:r>
            <a:r>
              <a:rPr lang="en-US" b="1" dirty="0" smtClean="0">
                <a:solidFill>
                  <a:schemeClr val="accent1"/>
                </a:solidFill>
                <a:latin typeface="Calibri" pitchFamily="34" charset="0"/>
                <a:cs typeface="Calibri" pitchFamily="34" charset="0"/>
              </a:rPr>
              <a:t>-122.0730</a:t>
            </a:r>
          </a:p>
          <a:p>
            <a:r>
              <a:rPr lang="en-US" dirty="0" smtClean="0">
                <a:solidFill>
                  <a:schemeClr val="accent1"/>
                </a:solidFill>
                <a:latin typeface="Calibri" pitchFamily="34" charset="0"/>
                <a:cs typeface="Calibri" pitchFamily="34" charset="0"/>
              </a:rPr>
              <a:t>Time:   </a:t>
            </a:r>
            <a:r>
              <a:rPr lang="en-US" b="1" dirty="0" smtClean="0">
                <a:solidFill>
                  <a:schemeClr val="accent1"/>
                </a:solidFill>
                <a:latin typeface="Calibri" pitchFamily="34" charset="0"/>
                <a:cs typeface="Calibri" pitchFamily="34" charset="0"/>
              </a:rPr>
              <a:t>07/08/10  08:46:45.125</a:t>
            </a:r>
          </a:p>
          <a:p>
            <a:pPr algn="ctr"/>
            <a:endParaRPr lang="en-US" dirty="0">
              <a:solidFill>
                <a:schemeClr val="accent1"/>
              </a:solidFill>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48</a:t>
            </a:fld>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32" name="TextBox 31"/>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724645173"/>
      </p:ext>
    </p:extLst>
  </p:cSld>
  <p:clrMapOvr>
    <a:masterClrMapping/>
  </p:clrMapOvr>
  <mc:AlternateContent xmlns:mc="http://schemas.openxmlformats.org/markup-compatibility/2006" xmlns:p14="http://schemas.microsoft.com/office/powerpoint/2010/main">
    <mc:Choice Requires="p14">
      <p:transition spd="slow" p14:dur="2000" advTm="37674"/>
    </mc:Choice>
    <mc:Fallback xmlns="">
      <p:transition spd="slow" advTm="376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track.PNG"/>
          <p:cNvPicPr>
            <a:picLocks noChangeAspect="1"/>
          </p:cNvPicPr>
          <p:nvPr/>
        </p:nvPicPr>
        <p:blipFill>
          <a:blip r:embed="rId4" cstate="print"/>
          <a:stretch>
            <a:fillRect/>
          </a:stretch>
        </p:blipFill>
        <p:spPr>
          <a:xfrm>
            <a:off x="381000" y="2057400"/>
            <a:ext cx="8382000" cy="4103165"/>
          </a:xfrm>
          <a:prstGeom prst="rect">
            <a:avLst/>
          </a:prstGeom>
          <a:ln w="44450">
            <a:solidFill>
              <a:schemeClr val="bg1"/>
            </a:solidFill>
          </a:ln>
        </p:spPr>
      </p:pic>
      <p:grpSp>
        <p:nvGrpSpPr>
          <p:cNvPr id="38" name="Group 37"/>
          <p:cNvGrpSpPr/>
          <p:nvPr/>
        </p:nvGrpSpPr>
        <p:grpSpPr>
          <a:xfrm>
            <a:off x="1905000" y="2278049"/>
            <a:ext cx="4225456" cy="2217751"/>
            <a:chOff x="1905000" y="2362200"/>
            <a:chExt cx="4225456" cy="2217751"/>
          </a:xfrm>
        </p:grpSpPr>
        <p:sp>
          <p:nvSpPr>
            <p:cNvPr id="39" name="Freeform 38"/>
            <p:cNvSpPr/>
            <p:nvPr/>
          </p:nvSpPr>
          <p:spPr>
            <a:xfrm>
              <a:off x="1956021" y="2393343"/>
              <a:ext cx="4174435" cy="2186608"/>
            </a:xfrm>
            <a:custGeom>
              <a:avLst/>
              <a:gdLst>
                <a:gd name="connsiteX0" fmla="*/ 63610 w 4174435"/>
                <a:gd name="connsiteY0" fmla="*/ 0 h 2186608"/>
                <a:gd name="connsiteX1" fmla="*/ 63610 w 4174435"/>
                <a:gd name="connsiteY1" fmla="*/ 151074 h 2186608"/>
                <a:gd name="connsiteX2" fmla="*/ 0 w 4174435"/>
                <a:gd name="connsiteY2" fmla="*/ 326003 h 2186608"/>
                <a:gd name="connsiteX3" fmla="*/ 294198 w 4174435"/>
                <a:gd name="connsiteY3" fmla="*/ 381662 h 2186608"/>
                <a:gd name="connsiteX4" fmla="*/ 675861 w 4174435"/>
                <a:gd name="connsiteY4" fmla="*/ 612250 h 2186608"/>
                <a:gd name="connsiteX5" fmla="*/ 1121134 w 4174435"/>
                <a:gd name="connsiteY5" fmla="*/ 691763 h 2186608"/>
                <a:gd name="connsiteX6" fmla="*/ 1526650 w 4174435"/>
                <a:gd name="connsiteY6" fmla="*/ 922351 h 2186608"/>
                <a:gd name="connsiteX7" fmla="*/ 1979875 w 4174435"/>
                <a:gd name="connsiteY7" fmla="*/ 922351 h 2186608"/>
                <a:gd name="connsiteX8" fmla="*/ 2345635 w 4174435"/>
                <a:gd name="connsiteY8" fmla="*/ 1081377 h 2186608"/>
                <a:gd name="connsiteX9" fmla="*/ 2814762 w 4174435"/>
                <a:gd name="connsiteY9" fmla="*/ 1073426 h 2186608"/>
                <a:gd name="connsiteX10" fmla="*/ 3260035 w 4174435"/>
                <a:gd name="connsiteY10" fmla="*/ 1304014 h 2186608"/>
                <a:gd name="connsiteX11" fmla="*/ 3657600 w 4174435"/>
                <a:gd name="connsiteY11" fmla="*/ 1455088 h 2186608"/>
                <a:gd name="connsiteX12" fmla="*/ 3641697 w 4174435"/>
                <a:gd name="connsiteY12" fmla="*/ 1598212 h 2186608"/>
                <a:gd name="connsiteX13" fmla="*/ 3665551 w 4174435"/>
                <a:gd name="connsiteY13" fmla="*/ 1828800 h 2186608"/>
                <a:gd name="connsiteX14" fmla="*/ 3490622 w 4174435"/>
                <a:gd name="connsiteY14" fmla="*/ 2003728 h 2186608"/>
                <a:gd name="connsiteX15" fmla="*/ 3657600 w 4174435"/>
                <a:gd name="connsiteY15" fmla="*/ 2130949 h 2186608"/>
                <a:gd name="connsiteX16" fmla="*/ 3904090 w 4174435"/>
                <a:gd name="connsiteY16" fmla="*/ 2146852 h 2186608"/>
                <a:gd name="connsiteX17" fmla="*/ 4134678 w 4174435"/>
                <a:gd name="connsiteY17" fmla="*/ 2186608 h 2186608"/>
                <a:gd name="connsiteX18" fmla="*/ 4174435 w 4174435"/>
                <a:gd name="connsiteY18" fmla="*/ 1979874 h 2186608"/>
                <a:gd name="connsiteX19" fmla="*/ 4086970 w 4174435"/>
                <a:gd name="connsiteY19" fmla="*/ 1940118 h 2186608"/>
                <a:gd name="connsiteX20" fmla="*/ 4086970 w 4174435"/>
                <a:gd name="connsiteY20" fmla="*/ 1940118 h 2186608"/>
                <a:gd name="connsiteX21" fmla="*/ 4071068 w 4174435"/>
                <a:gd name="connsiteY21" fmla="*/ 2019631 h 21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4435" h="2186608">
                  <a:moveTo>
                    <a:pt x="63610" y="0"/>
                  </a:moveTo>
                  <a:lnTo>
                    <a:pt x="63610" y="151074"/>
                  </a:lnTo>
                  <a:lnTo>
                    <a:pt x="0" y="326003"/>
                  </a:lnTo>
                  <a:lnTo>
                    <a:pt x="294198" y="381662"/>
                  </a:lnTo>
                  <a:lnTo>
                    <a:pt x="675861" y="612250"/>
                  </a:lnTo>
                  <a:lnTo>
                    <a:pt x="1121134" y="691763"/>
                  </a:lnTo>
                  <a:lnTo>
                    <a:pt x="1526650" y="922351"/>
                  </a:lnTo>
                  <a:lnTo>
                    <a:pt x="1979875" y="922351"/>
                  </a:lnTo>
                  <a:lnTo>
                    <a:pt x="2345635" y="1081377"/>
                  </a:lnTo>
                  <a:lnTo>
                    <a:pt x="2814762" y="1073426"/>
                  </a:lnTo>
                  <a:lnTo>
                    <a:pt x="3260035" y="1304014"/>
                  </a:lnTo>
                  <a:lnTo>
                    <a:pt x="3657600" y="1455088"/>
                  </a:lnTo>
                  <a:lnTo>
                    <a:pt x="3641697" y="1598212"/>
                  </a:lnTo>
                  <a:lnTo>
                    <a:pt x="3665551" y="1828800"/>
                  </a:lnTo>
                  <a:lnTo>
                    <a:pt x="3490622" y="2003728"/>
                  </a:lnTo>
                  <a:lnTo>
                    <a:pt x="3657600" y="2130949"/>
                  </a:lnTo>
                  <a:lnTo>
                    <a:pt x="3904090" y="2146852"/>
                  </a:lnTo>
                  <a:lnTo>
                    <a:pt x="4134678" y="2186608"/>
                  </a:lnTo>
                  <a:lnTo>
                    <a:pt x="4174435" y="1979874"/>
                  </a:lnTo>
                  <a:lnTo>
                    <a:pt x="4086970" y="1940118"/>
                  </a:lnTo>
                  <a:lnTo>
                    <a:pt x="4086970" y="1940118"/>
                  </a:lnTo>
                  <a:lnTo>
                    <a:pt x="4071068" y="2019631"/>
                  </a:lnTo>
                </a:path>
              </a:pathLst>
            </a:cu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Oval 39"/>
            <p:cNvSpPr/>
            <p:nvPr/>
          </p:nvSpPr>
          <p:spPr>
            <a:xfrm>
              <a:off x="1981200" y="2362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1" name="Oval 40"/>
            <p:cNvSpPr/>
            <p:nvPr/>
          </p:nvSpPr>
          <p:spPr>
            <a:xfrm>
              <a:off x="1981200" y="2514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2" name="Oval 41"/>
            <p:cNvSpPr/>
            <p:nvPr/>
          </p:nvSpPr>
          <p:spPr>
            <a:xfrm>
              <a:off x="1905000" y="2667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3" name="Oval 42"/>
            <p:cNvSpPr/>
            <p:nvPr/>
          </p:nvSpPr>
          <p:spPr>
            <a:xfrm>
              <a:off x="2209800" y="2743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4" name="Oval 43"/>
            <p:cNvSpPr/>
            <p:nvPr/>
          </p:nvSpPr>
          <p:spPr>
            <a:xfrm>
              <a:off x="2590800" y="2971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Oval 44"/>
            <p:cNvSpPr/>
            <p:nvPr/>
          </p:nvSpPr>
          <p:spPr>
            <a:xfrm>
              <a:off x="3048000" y="3048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6" name="Oval 45"/>
            <p:cNvSpPr/>
            <p:nvPr/>
          </p:nvSpPr>
          <p:spPr>
            <a:xfrm>
              <a:off x="34290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7" name="Oval 46"/>
            <p:cNvSpPr/>
            <p:nvPr/>
          </p:nvSpPr>
          <p:spPr>
            <a:xfrm>
              <a:off x="38862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8" name="Oval 47"/>
            <p:cNvSpPr/>
            <p:nvPr/>
          </p:nvSpPr>
          <p:spPr>
            <a:xfrm>
              <a:off x="42672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9" name="Oval 48"/>
            <p:cNvSpPr/>
            <p:nvPr/>
          </p:nvSpPr>
          <p:spPr>
            <a:xfrm>
              <a:off x="47244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0" name="Oval 49"/>
            <p:cNvSpPr/>
            <p:nvPr/>
          </p:nvSpPr>
          <p:spPr>
            <a:xfrm>
              <a:off x="5181600" y="3657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1" name="Oval 50"/>
            <p:cNvSpPr/>
            <p:nvPr/>
          </p:nvSpPr>
          <p:spPr>
            <a:xfrm>
              <a:off x="5562600" y="3810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2" name="Oval 51"/>
            <p:cNvSpPr/>
            <p:nvPr/>
          </p:nvSpPr>
          <p:spPr>
            <a:xfrm>
              <a:off x="57912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3" name="Oval 52"/>
            <p:cNvSpPr/>
            <p:nvPr/>
          </p:nvSpPr>
          <p:spPr>
            <a:xfrm>
              <a:off x="5562600" y="3962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4" name="Oval 53"/>
            <p:cNvSpPr/>
            <p:nvPr/>
          </p:nvSpPr>
          <p:spPr>
            <a:xfrm>
              <a:off x="5562600" y="4191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5" name="Oval 54"/>
            <p:cNvSpPr/>
            <p:nvPr/>
          </p:nvSpPr>
          <p:spPr>
            <a:xfrm>
              <a:off x="54102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6" name="Oval 55"/>
            <p:cNvSpPr/>
            <p:nvPr/>
          </p:nvSpPr>
          <p:spPr>
            <a:xfrm>
              <a:off x="55626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7" name="Oval 56"/>
            <p:cNvSpPr/>
            <p:nvPr/>
          </p:nvSpPr>
          <p:spPr>
            <a:xfrm>
              <a:off x="60198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8" name="Oval 57"/>
            <p:cNvSpPr/>
            <p:nvPr/>
          </p:nvSpPr>
          <p:spPr>
            <a:xfrm>
              <a:off x="60198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pic>
        <p:nvPicPr>
          <p:cNvPr id="59" name="Picture 4" descr="C:\Program Files\Microsoft Office\MEDIA\CAGCAT10\j0205462.wmf"/>
          <p:cNvPicPr>
            <a:picLocks noChangeAspect="1" noChangeArrowheads="1"/>
          </p:cNvPicPr>
          <p:nvPr/>
        </p:nvPicPr>
        <p:blipFill>
          <a:blip r:embed="rId5" cstate="print"/>
          <a:srcRect/>
          <a:stretch>
            <a:fillRect/>
          </a:stretch>
        </p:blipFill>
        <p:spPr bwMode="auto">
          <a:xfrm>
            <a:off x="1981200" y="1990801"/>
            <a:ext cx="449861" cy="447599"/>
          </a:xfrm>
          <a:prstGeom prst="rect">
            <a:avLst/>
          </a:prstGeom>
          <a:noFill/>
        </p:spPr>
      </p:pic>
      <p:pic>
        <p:nvPicPr>
          <p:cNvPr id="60" name="Picture 6" descr="C:\Users\mayah\AppData\Local\Microsoft\Windows\Temporary Internet Files\Content.IE5\1A9HEHQ4\MC900431627[1].png"/>
          <p:cNvPicPr>
            <a:picLocks noChangeAspect="1" noChangeArrowheads="1"/>
          </p:cNvPicPr>
          <p:nvPr/>
        </p:nvPicPr>
        <p:blipFill>
          <a:blip r:embed="rId6" cstate="print"/>
          <a:srcRect/>
          <a:stretch>
            <a:fillRect/>
          </a:stretch>
        </p:blipFill>
        <p:spPr bwMode="auto">
          <a:xfrm>
            <a:off x="5819775" y="4087799"/>
            <a:ext cx="247650" cy="247650"/>
          </a:xfrm>
          <a:prstGeom prst="rect">
            <a:avLst/>
          </a:prstGeom>
          <a:noFill/>
        </p:spPr>
      </p:pic>
      <p:sp>
        <p:nvSpPr>
          <p:cNvPr id="2" name="Title 1"/>
          <p:cNvSpPr>
            <a:spLocks noGrp="1"/>
          </p:cNvSpPr>
          <p:nvPr>
            <p:ph type="title"/>
          </p:nvPr>
        </p:nvSpPr>
        <p:spPr/>
        <p:txBody>
          <a:bodyPr>
            <a:normAutofit fontScale="90000"/>
          </a:bodyPr>
          <a:lstStyle/>
          <a:p>
            <a:r>
              <a:rPr lang="en-US" dirty="0" smtClean="0"/>
              <a:t>Application: Personalized Driving Directions</a:t>
            </a:r>
            <a:endParaRPr lang="en-US" dirty="0"/>
          </a:p>
        </p:txBody>
      </p:sp>
      <p:sp>
        <p:nvSpPr>
          <p:cNvPr id="3" name="Content Placeholder 2"/>
          <p:cNvSpPr>
            <a:spLocks noGrp="1"/>
          </p:cNvSpPr>
          <p:nvPr>
            <p:ph sz="quarter" idx="1"/>
          </p:nvPr>
        </p:nvSpPr>
        <p:spPr>
          <a:xfrm>
            <a:off x="381000" y="1371600"/>
            <a:ext cx="8503920" cy="4648200"/>
          </a:xfrm>
        </p:spPr>
        <p:txBody>
          <a:bodyPr>
            <a:normAutofit/>
          </a:bodyPr>
          <a:lstStyle/>
          <a:p>
            <a:pPr marL="274320" lvl="1" indent="0">
              <a:buNone/>
            </a:pPr>
            <a:r>
              <a:rPr lang="en-US" dirty="0" smtClean="0">
                <a:latin typeface="Calibri" pitchFamily="34" charset="0"/>
                <a:cs typeface="Calibri" pitchFamily="34" charset="0"/>
              </a:rPr>
              <a:t>Goal: Find directions to new gym</a:t>
            </a:r>
            <a:endParaRPr lang="en-US" sz="2400" dirty="0">
              <a:latin typeface="Calibri" pitchFamily="34" charset="0"/>
              <a:cs typeface="Calibri" pitchFamily="34" charset="0"/>
            </a:endParaRPr>
          </a:p>
        </p:txBody>
      </p:sp>
      <p:sp>
        <p:nvSpPr>
          <p:cNvPr id="30" name="Freeform 29"/>
          <p:cNvSpPr/>
          <p:nvPr/>
        </p:nvSpPr>
        <p:spPr>
          <a:xfrm>
            <a:off x="685800" y="2354249"/>
            <a:ext cx="5410200" cy="2217751"/>
          </a:xfrm>
          <a:custGeom>
            <a:avLst/>
            <a:gdLst>
              <a:gd name="connsiteX0" fmla="*/ 4524375 w 4648200"/>
              <a:gd name="connsiteY0" fmla="*/ 1847850 h 2066925"/>
              <a:gd name="connsiteX1" fmla="*/ 4648200 w 4648200"/>
              <a:gd name="connsiteY1" fmla="*/ 1876425 h 2066925"/>
              <a:gd name="connsiteX2" fmla="*/ 4591050 w 4648200"/>
              <a:gd name="connsiteY2" fmla="*/ 2066925 h 2066925"/>
              <a:gd name="connsiteX3" fmla="*/ 4438650 w 4648200"/>
              <a:gd name="connsiteY3" fmla="*/ 2009775 h 2066925"/>
              <a:gd name="connsiteX4" fmla="*/ 4419600 w 4648200"/>
              <a:gd name="connsiteY4" fmla="*/ 2066925 h 2066925"/>
              <a:gd name="connsiteX5" fmla="*/ 4057650 w 4648200"/>
              <a:gd name="connsiteY5" fmla="*/ 1943100 h 2066925"/>
              <a:gd name="connsiteX6" fmla="*/ 4210050 w 4648200"/>
              <a:gd name="connsiteY6" fmla="*/ 1276350 h 2066925"/>
              <a:gd name="connsiteX7" fmla="*/ 4286250 w 4648200"/>
              <a:gd name="connsiteY7" fmla="*/ 1247775 h 2066925"/>
              <a:gd name="connsiteX8" fmla="*/ 4276725 w 4648200"/>
              <a:gd name="connsiteY8" fmla="*/ 1304925 h 2066925"/>
              <a:gd name="connsiteX9" fmla="*/ 4181475 w 4648200"/>
              <a:gd name="connsiteY9" fmla="*/ 1295400 h 2066925"/>
              <a:gd name="connsiteX10" fmla="*/ 2533650 w 4648200"/>
              <a:gd name="connsiteY10" fmla="*/ 866775 h 2066925"/>
              <a:gd name="connsiteX11" fmla="*/ 1971675 w 4648200"/>
              <a:gd name="connsiteY11" fmla="*/ 685800 h 2066925"/>
              <a:gd name="connsiteX12" fmla="*/ 1114425 w 4648200"/>
              <a:gd name="connsiteY12" fmla="*/ 409575 h 2066925"/>
              <a:gd name="connsiteX13" fmla="*/ 657225 w 4648200"/>
              <a:gd name="connsiteY13" fmla="*/ 161925 h 2066925"/>
              <a:gd name="connsiteX14" fmla="*/ 647700 w 4648200"/>
              <a:gd name="connsiteY14" fmla="*/ 123825 h 2066925"/>
              <a:gd name="connsiteX15" fmla="*/ 647700 w 4648200"/>
              <a:gd name="connsiteY15" fmla="*/ 66675 h 2066925"/>
              <a:gd name="connsiteX16" fmla="*/ 581025 w 4648200"/>
              <a:gd name="connsiteY16" fmla="*/ 9525 h 2066925"/>
              <a:gd name="connsiteX17" fmla="*/ 552450 w 4648200"/>
              <a:gd name="connsiteY17" fmla="*/ 0 h 2066925"/>
              <a:gd name="connsiteX18" fmla="*/ 533400 w 4648200"/>
              <a:gd name="connsiteY18" fmla="*/ 657225 h 2066925"/>
              <a:gd name="connsiteX19" fmla="*/ 133350 w 4648200"/>
              <a:gd name="connsiteY19" fmla="*/ 409575 h 2066925"/>
              <a:gd name="connsiteX20" fmla="*/ 9525 w 4648200"/>
              <a:gd name="connsiteY20" fmla="*/ 352425 h 2066925"/>
              <a:gd name="connsiteX21" fmla="*/ 0 w 4648200"/>
              <a:gd name="connsiteY21" fmla="*/ 476250 h 2066925"/>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133350 w 4648200"/>
              <a:gd name="connsiteY19" fmla="*/ 48319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133350 w 4648200"/>
              <a:gd name="connsiteY19" fmla="*/ 48319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247650 w 4648200"/>
              <a:gd name="connsiteY19" fmla="*/ 156904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323850 w 4648200"/>
              <a:gd name="connsiteY19" fmla="*/ 1254722 h 2140547"/>
              <a:gd name="connsiteX20" fmla="*/ 247650 w 4648200"/>
              <a:gd name="connsiteY20" fmla="*/ 1569047 h 2140547"/>
              <a:gd name="connsiteX21" fmla="*/ 9525 w 4648200"/>
              <a:gd name="connsiteY21" fmla="*/ 426047 h 2140547"/>
              <a:gd name="connsiteX22" fmla="*/ 0 w 4648200"/>
              <a:gd name="connsiteY22"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447675 w 4648200"/>
              <a:gd name="connsiteY19" fmla="*/ 1140422 h 2140547"/>
              <a:gd name="connsiteX20" fmla="*/ 323850 w 4648200"/>
              <a:gd name="connsiteY20" fmla="*/ 1254722 h 2140547"/>
              <a:gd name="connsiteX21" fmla="*/ 247650 w 4648200"/>
              <a:gd name="connsiteY21" fmla="*/ 1569047 h 2140547"/>
              <a:gd name="connsiteX22" fmla="*/ 9525 w 4648200"/>
              <a:gd name="connsiteY22" fmla="*/ 426047 h 2140547"/>
              <a:gd name="connsiteX23" fmla="*/ 0 w 4648200"/>
              <a:gd name="connsiteY23"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447675 w 4648200"/>
              <a:gd name="connsiteY19" fmla="*/ 1140422 h 2140547"/>
              <a:gd name="connsiteX20" fmla="*/ 323850 w 4648200"/>
              <a:gd name="connsiteY20" fmla="*/ 1254722 h 2140547"/>
              <a:gd name="connsiteX21" fmla="*/ 247650 w 4648200"/>
              <a:gd name="connsiteY21" fmla="*/ 1569047 h 2140547"/>
              <a:gd name="connsiteX22" fmla="*/ 19050 w 4648200"/>
              <a:gd name="connsiteY22" fmla="*/ 1930997 h 2140547"/>
              <a:gd name="connsiteX23" fmla="*/ 0 w 4648200"/>
              <a:gd name="connsiteY23" fmla="*/ 549872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047750 w 5448300"/>
              <a:gd name="connsiteY21" fmla="*/ 156904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19200 w 5448300"/>
              <a:gd name="connsiteY19" fmla="*/ 115947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08072 h 2127147"/>
              <a:gd name="connsiteX1" fmla="*/ 5448300 w 5448300"/>
              <a:gd name="connsiteY1" fmla="*/ 1936647 h 2127147"/>
              <a:gd name="connsiteX2" fmla="*/ 5391150 w 5448300"/>
              <a:gd name="connsiteY2" fmla="*/ 2127147 h 2127147"/>
              <a:gd name="connsiteX3" fmla="*/ 5238750 w 5448300"/>
              <a:gd name="connsiteY3" fmla="*/ 2069997 h 2127147"/>
              <a:gd name="connsiteX4" fmla="*/ 5219700 w 5448300"/>
              <a:gd name="connsiteY4" fmla="*/ 2127147 h 2127147"/>
              <a:gd name="connsiteX5" fmla="*/ 4857750 w 5448300"/>
              <a:gd name="connsiteY5" fmla="*/ 2003322 h 2127147"/>
              <a:gd name="connsiteX6" fmla="*/ 5010150 w 5448300"/>
              <a:gd name="connsiteY6" fmla="*/ 1336572 h 2127147"/>
              <a:gd name="connsiteX7" fmla="*/ 5086350 w 5448300"/>
              <a:gd name="connsiteY7" fmla="*/ 1307997 h 2127147"/>
              <a:gd name="connsiteX8" fmla="*/ 5076825 w 5448300"/>
              <a:gd name="connsiteY8" fmla="*/ 1365147 h 2127147"/>
              <a:gd name="connsiteX9" fmla="*/ 4981575 w 5448300"/>
              <a:gd name="connsiteY9" fmla="*/ 1355622 h 2127147"/>
              <a:gd name="connsiteX10" fmla="*/ 3333750 w 5448300"/>
              <a:gd name="connsiteY10" fmla="*/ 926997 h 2127147"/>
              <a:gd name="connsiteX11" fmla="*/ 2771775 w 5448300"/>
              <a:gd name="connsiteY11" fmla="*/ 746022 h 2127147"/>
              <a:gd name="connsiteX12" fmla="*/ 1914525 w 5448300"/>
              <a:gd name="connsiteY12" fmla="*/ 469797 h 2127147"/>
              <a:gd name="connsiteX13" fmla="*/ 1457325 w 5448300"/>
              <a:gd name="connsiteY13" fmla="*/ 222147 h 2127147"/>
              <a:gd name="connsiteX14" fmla="*/ 1447800 w 5448300"/>
              <a:gd name="connsiteY14" fmla="*/ 184047 h 2127147"/>
              <a:gd name="connsiteX15" fmla="*/ 1447800 w 5448300"/>
              <a:gd name="connsiteY15" fmla="*/ 126897 h 2127147"/>
              <a:gd name="connsiteX16" fmla="*/ 1381125 w 5448300"/>
              <a:gd name="connsiteY16" fmla="*/ 69747 h 2127147"/>
              <a:gd name="connsiteX17" fmla="*/ 1352550 w 5448300"/>
              <a:gd name="connsiteY17" fmla="*/ 60222 h 2127147"/>
              <a:gd name="connsiteX18" fmla="*/ 1314450 w 5448300"/>
              <a:gd name="connsiteY18" fmla="*/ 898422 h 2127147"/>
              <a:gd name="connsiteX19" fmla="*/ 1219200 w 5448300"/>
              <a:gd name="connsiteY19" fmla="*/ 1146072 h 2127147"/>
              <a:gd name="connsiteX20" fmla="*/ 1123950 w 5448300"/>
              <a:gd name="connsiteY20" fmla="*/ 1241322 h 2127147"/>
              <a:gd name="connsiteX21" fmla="*/ 1104900 w 5448300"/>
              <a:gd name="connsiteY21" fmla="*/ 1498497 h 2127147"/>
              <a:gd name="connsiteX22" fmla="*/ 819150 w 5448300"/>
              <a:gd name="connsiteY22" fmla="*/ 1917597 h 2127147"/>
              <a:gd name="connsiteX23" fmla="*/ 0 w 5448300"/>
              <a:gd name="connsiteY23" fmla="*/ 1498497 h 2127147"/>
              <a:gd name="connsiteX0" fmla="*/ 5448300 w 5448300"/>
              <a:gd name="connsiteY0" fmla="*/ 1936647 h 2127147"/>
              <a:gd name="connsiteX1" fmla="*/ 5391150 w 5448300"/>
              <a:gd name="connsiteY1" fmla="*/ 2127147 h 2127147"/>
              <a:gd name="connsiteX2" fmla="*/ 5238750 w 5448300"/>
              <a:gd name="connsiteY2" fmla="*/ 2069997 h 2127147"/>
              <a:gd name="connsiteX3" fmla="*/ 5219700 w 5448300"/>
              <a:gd name="connsiteY3" fmla="*/ 2127147 h 2127147"/>
              <a:gd name="connsiteX4" fmla="*/ 4857750 w 5448300"/>
              <a:gd name="connsiteY4" fmla="*/ 2003322 h 2127147"/>
              <a:gd name="connsiteX5" fmla="*/ 5010150 w 5448300"/>
              <a:gd name="connsiteY5" fmla="*/ 1336572 h 2127147"/>
              <a:gd name="connsiteX6" fmla="*/ 5086350 w 5448300"/>
              <a:gd name="connsiteY6" fmla="*/ 1307997 h 2127147"/>
              <a:gd name="connsiteX7" fmla="*/ 5076825 w 5448300"/>
              <a:gd name="connsiteY7" fmla="*/ 1365147 h 2127147"/>
              <a:gd name="connsiteX8" fmla="*/ 4981575 w 5448300"/>
              <a:gd name="connsiteY8" fmla="*/ 1355622 h 2127147"/>
              <a:gd name="connsiteX9" fmla="*/ 3333750 w 5448300"/>
              <a:gd name="connsiteY9" fmla="*/ 926997 h 2127147"/>
              <a:gd name="connsiteX10" fmla="*/ 2771775 w 5448300"/>
              <a:gd name="connsiteY10" fmla="*/ 746022 h 2127147"/>
              <a:gd name="connsiteX11" fmla="*/ 1914525 w 5448300"/>
              <a:gd name="connsiteY11" fmla="*/ 469797 h 2127147"/>
              <a:gd name="connsiteX12" fmla="*/ 1457325 w 5448300"/>
              <a:gd name="connsiteY12" fmla="*/ 222147 h 2127147"/>
              <a:gd name="connsiteX13" fmla="*/ 1447800 w 5448300"/>
              <a:gd name="connsiteY13" fmla="*/ 184047 h 2127147"/>
              <a:gd name="connsiteX14" fmla="*/ 1447800 w 5448300"/>
              <a:gd name="connsiteY14" fmla="*/ 126897 h 2127147"/>
              <a:gd name="connsiteX15" fmla="*/ 1381125 w 5448300"/>
              <a:gd name="connsiteY15" fmla="*/ 69747 h 2127147"/>
              <a:gd name="connsiteX16" fmla="*/ 1352550 w 5448300"/>
              <a:gd name="connsiteY16" fmla="*/ 60222 h 2127147"/>
              <a:gd name="connsiteX17" fmla="*/ 1314450 w 5448300"/>
              <a:gd name="connsiteY17" fmla="*/ 898422 h 2127147"/>
              <a:gd name="connsiteX18" fmla="*/ 1219200 w 5448300"/>
              <a:gd name="connsiteY18" fmla="*/ 1146072 h 2127147"/>
              <a:gd name="connsiteX19" fmla="*/ 1123950 w 5448300"/>
              <a:gd name="connsiteY19" fmla="*/ 1241322 h 2127147"/>
              <a:gd name="connsiteX20" fmla="*/ 1104900 w 5448300"/>
              <a:gd name="connsiteY20" fmla="*/ 1498497 h 2127147"/>
              <a:gd name="connsiteX21" fmla="*/ 819150 w 5448300"/>
              <a:gd name="connsiteY21" fmla="*/ 1917597 h 2127147"/>
              <a:gd name="connsiteX22" fmla="*/ 0 w 5448300"/>
              <a:gd name="connsiteY22" fmla="*/ 1498497 h 21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48300" h="2127147">
                <a:moveTo>
                  <a:pt x="5448300" y="1936647"/>
                </a:moveTo>
                <a:lnTo>
                  <a:pt x="5391150" y="2127147"/>
                </a:lnTo>
                <a:lnTo>
                  <a:pt x="5238750" y="2069997"/>
                </a:lnTo>
                <a:lnTo>
                  <a:pt x="5219700" y="2127147"/>
                </a:lnTo>
                <a:lnTo>
                  <a:pt x="4857750" y="2003322"/>
                </a:lnTo>
                <a:lnTo>
                  <a:pt x="5010150" y="1336572"/>
                </a:lnTo>
                <a:cubicBezTo>
                  <a:pt x="5035550" y="1327047"/>
                  <a:pt x="5061416" y="1297311"/>
                  <a:pt x="5086350" y="1307997"/>
                </a:cubicBezTo>
                <a:cubicBezTo>
                  <a:pt x="5104101" y="1315605"/>
                  <a:pt x="5094407" y="1357155"/>
                  <a:pt x="5076825" y="1365147"/>
                </a:cubicBezTo>
                <a:cubicBezTo>
                  <a:pt x="5047777" y="1378351"/>
                  <a:pt x="4981575" y="1355622"/>
                  <a:pt x="4981575" y="1355622"/>
                </a:cubicBezTo>
                <a:lnTo>
                  <a:pt x="3333750" y="926997"/>
                </a:lnTo>
                <a:lnTo>
                  <a:pt x="2771775" y="746022"/>
                </a:lnTo>
                <a:lnTo>
                  <a:pt x="1914525" y="469797"/>
                </a:lnTo>
                <a:lnTo>
                  <a:pt x="1457325" y="222147"/>
                </a:lnTo>
                <a:lnTo>
                  <a:pt x="1447800" y="184047"/>
                </a:lnTo>
                <a:lnTo>
                  <a:pt x="1447800" y="126897"/>
                </a:lnTo>
                <a:cubicBezTo>
                  <a:pt x="1425575" y="107847"/>
                  <a:pt x="1405106" y="86533"/>
                  <a:pt x="1381125" y="69747"/>
                </a:cubicBezTo>
                <a:cubicBezTo>
                  <a:pt x="1372900" y="63989"/>
                  <a:pt x="1363662" y="-77890"/>
                  <a:pt x="1352550" y="60222"/>
                </a:cubicBezTo>
                <a:cubicBezTo>
                  <a:pt x="1341438" y="198334"/>
                  <a:pt x="1328737" y="712685"/>
                  <a:pt x="1314450" y="898422"/>
                </a:cubicBezTo>
                <a:cubicBezTo>
                  <a:pt x="1300163" y="1084159"/>
                  <a:pt x="1250950" y="1119085"/>
                  <a:pt x="1219200" y="1146072"/>
                </a:cubicBezTo>
                <a:cubicBezTo>
                  <a:pt x="1187450" y="1173059"/>
                  <a:pt x="1160462" y="1177822"/>
                  <a:pt x="1123950" y="1241322"/>
                </a:cubicBezTo>
                <a:cubicBezTo>
                  <a:pt x="1087438" y="1304822"/>
                  <a:pt x="1095375" y="1376259"/>
                  <a:pt x="1104900" y="1498497"/>
                </a:cubicBezTo>
                <a:lnTo>
                  <a:pt x="819150" y="1917597"/>
                </a:lnTo>
                <a:lnTo>
                  <a:pt x="0" y="1498497"/>
                </a:ln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163151"/>
            <a:ext cx="2744605" cy="3240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248400" y="2190465"/>
            <a:ext cx="2743200" cy="1630349"/>
          </a:xfrm>
          <a:prstGeom prst="rect">
            <a:avLst/>
          </a:prstGeom>
          <a:noFill/>
          <a:ln w="38100" cap="rnd" cmpd="sng"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mc:AlternateContent xmlns:mc="http://schemas.openxmlformats.org/markup-compatibility/2006" xmlns:a14="http://schemas.microsoft.com/office/drawing/2010/main">
        <mc:Choice Requires="a14">
          <p:sp>
            <p:nvSpPr>
              <p:cNvPr id="7" name="TextBox 6"/>
              <p:cNvSpPr txBox="1"/>
              <p:nvPr/>
            </p:nvSpPr>
            <p:spPr>
              <a:xfrm>
                <a:off x="6553200" y="1905000"/>
                <a:ext cx="2193867" cy="369332"/>
              </a:xfrm>
              <a:prstGeom prst="rect">
                <a:avLst/>
              </a:prstGeom>
              <a:solidFill>
                <a:schemeClr val="bg1"/>
              </a:solidFill>
              <a:ln w="19050">
                <a:solidFill>
                  <a:srgbClr val="FF0000"/>
                </a:solidFill>
              </a:ln>
            </p:spPr>
            <p:txBody>
              <a:bodyPr wrap="square" rtlCol="0">
                <a:spAutoFit/>
              </a:bodyPr>
              <a:lstStyle/>
              <a:p>
                <a14:m>
                  <m:oMath xmlns="" xmlns:m="http://schemas.openxmlformats.org/officeDocument/2006/math">
                    <m:r>
                      <a:rPr lang="en-US" i="1" dirty="0" smtClean="0">
                        <a:solidFill>
                          <a:srgbClr val="FF0000"/>
                        </a:solidFill>
                        <a:latin typeface="Cambria Math"/>
                        <a:ea typeface="Cambria Math"/>
                        <a:cs typeface="Calibri" pitchFamily="34" charset="0"/>
                      </a:rPr>
                      <m:t>≈ </m:t>
                    </m:r>
                  </m:oMath>
                </a14:m>
                <a:r>
                  <a:rPr lang="en-US" dirty="0" smtClean="0">
                    <a:solidFill>
                      <a:srgbClr val="FF0000"/>
                    </a:solidFill>
                    <a:latin typeface="Calibri" pitchFamily="34" charset="0"/>
                    <a:cs typeface="Calibri" pitchFamily="34" charset="0"/>
                  </a:rPr>
                  <a:t>Take US-101 North</a:t>
                </a:r>
                <a:endParaRPr lang="en-US" dirty="0">
                  <a:solidFill>
                    <a:srgbClr val="FF0000"/>
                  </a:solidFill>
                  <a:latin typeface="Calibri" pitchFamily="34" charset="0"/>
                  <a:cs typeface="Calibri"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53200" y="1905000"/>
                <a:ext cx="2193867" cy="369332"/>
              </a:xfrm>
              <a:prstGeom prst="rect">
                <a:avLst/>
              </a:prstGeom>
              <a:blipFill rotWithShape="1">
                <a:blip r:embed="rId8"/>
                <a:stretch>
                  <a:fillRect t="-6349" r="-1928" b="-20635"/>
                </a:stretch>
              </a:blipFill>
              <a:ln w="19050">
                <a:solidFill>
                  <a:srgbClr xmlns:a14="http://schemas.microsoft.com/office/drawing/2010/main" val="FF0000" mc:Ignorable=""/>
                </a:solidFill>
              </a:ln>
            </p:spPr>
            <p:txBody>
              <a:bodyPr/>
              <a:lstStyle/>
              <a:p>
                <a:r>
                  <a:rPr lang="en-US">
                    <a:noFill/>
                  </a:rPr>
                  <a:t> </a:t>
                </a:r>
              </a:p>
            </p:txBody>
          </p:sp>
        </mc:Fallback>
      </mc:AlternateContent>
      <p:pic>
        <p:nvPicPr>
          <p:cNvPr id="44036" name="Picture 4" descr="http://ts2.mm.bing.net/images/thumbnail.aspx?q=259254789405&amp;id=ec7f0f5df8cc7c0741913e73dcf08472&amp;url=http%3a%2f%2fwww.cksinfo.com%2fclipart%2fentertainment%2ffitness%2fgy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450" y="3611549"/>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6563A305-4DB9-4515-9625-D37A5744C327}" type="slidenum">
              <a:rPr lang="en-US" smtClean="0"/>
              <a:pPr/>
              <a:t>49</a:t>
            </a:fld>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36" name="TextBox 3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4100353807"/>
      </p:ext>
    </p:extLst>
  </p:cSld>
  <p:clrMapOvr>
    <a:masterClrMapping/>
  </p:clrMapOvr>
  <mc:AlternateContent xmlns:mc="http://schemas.openxmlformats.org/markup-compatibility/2006" xmlns:p14="http://schemas.microsoft.com/office/powerpoint/2010/main">
    <mc:Choice Requires="p14">
      <p:transition spd="slow" p14:dur="2000" advTm="50427"/>
    </mc:Choice>
    <mc:Fallback xmlns="">
      <p:transition spd="slow" advTm="504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Social network services</a:t>
            </a:r>
          </a:p>
          <a:p>
            <a:pPr lvl="1"/>
            <a:r>
              <a:rPr lang="en-US" dirty="0" smtClean="0"/>
              <a:t>Demo: add social feature to the calculator app</a:t>
            </a:r>
          </a:p>
          <a:p>
            <a:r>
              <a:rPr lang="en-US" dirty="0" err="1" smtClean="0"/>
              <a:t>iCloud</a:t>
            </a:r>
            <a:r>
              <a:rPr lang="en-US" dirty="0" smtClean="0"/>
              <a:t> service </a:t>
            </a:r>
          </a:p>
          <a:p>
            <a:pPr lvl="1"/>
            <a:r>
              <a:rPr lang="en-US" dirty="0" smtClean="0"/>
              <a:t>Demo: add </a:t>
            </a:r>
            <a:r>
              <a:rPr lang="en-US" dirty="0" err="1" smtClean="0"/>
              <a:t>iCloud</a:t>
            </a:r>
            <a:r>
              <a:rPr lang="en-US" dirty="0" smtClean="0"/>
              <a:t> feature to the calculator app</a:t>
            </a:r>
          </a:p>
          <a:p>
            <a:r>
              <a:rPr lang="en-US" dirty="0" smtClean="0"/>
              <a:t>Push notification service</a:t>
            </a:r>
            <a:endParaRPr lang="en-US" dirty="0"/>
          </a:p>
          <a:p>
            <a:pPr lvl="1"/>
            <a:r>
              <a:rPr lang="en-US" dirty="0" smtClean="0"/>
              <a:t>Apple push notification service</a:t>
            </a:r>
          </a:p>
          <a:p>
            <a:pPr lvl="2"/>
            <a:r>
              <a:rPr lang="en-US" dirty="0" smtClean="0"/>
              <a:t>Demo: add push notification to the calculator app</a:t>
            </a:r>
          </a:p>
          <a:p>
            <a:pPr lvl="1"/>
            <a:r>
              <a:rPr lang="en-US" dirty="0" smtClean="0"/>
              <a:t>Google GCM </a:t>
            </a:r>
          </a:p>
          <a:p>
            <a:pPr lvl="2"/>
            <a:r>
              <a:rPr lang="en-US" dirty="0" smtClean="0"/>
              <a:t>Demo: add push notification to the calculator app</a:t>
            </a:r>
          </a:p>
          <a:p>
            <a:pPr lvl="1"/>
            <a:r>
              <a:rPr lang="en-US" dirty="0" err="1" smtClean="0"/>
              <a:t>Thialfi</a:t>
            </a:r>
            <a:r>
              <a:rPr lang="en-US" dirty="0" smtClean="0"/>
              <a:t>: reliable push notification system</a:t>
            </a:r>
          </a:p>
          <a:p>
            <a:r>
              <a:rPr lang="en-US" dirty="0" smtClean="0"/>
              <a:t>Track service</a:t>
            </a:r>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a:t>
            </a:fld>
            <a:endParaRPr lang="en-US"/>
          </a:p>
        </p:txBody>
      </p:sp>
    </p:spTree>
    <p:extLst>
      <p:ext uri="{BB962C8B-B14F-4D97-AF65-F5344CB8AC3E}">
        <p14:creationId xmlns:p14="http://schemas.microsoft.com/office/powerpoint/2010/main" val="131917832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A Taxonomy of Applications</a:t>
            </a:r>
            <a:endParaRPr lang="en-US" dirty="0">
              <a:latin typeface="Calibri" pitchFamily="34" charset="0"/>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843498007"/>
              </p:ext>
            </p:extLst>
          </p:nvPr>
        </p:nvGraphicFramePr>
        <p:xfrm>
          <a:off x="304800" y="1524000"/>
          <a:ext cx="8534400" cy="425777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676400"/>
                <a:gridCol w="3505200"/>
                <a:gridCol w="3352800"/>
              </a:tblGrid>
              <a:tr h="477154">
                <a:tc>
                  <a:txBody>
                    <a:bodyPr/>
                    <a:lstStyle/>
                    <a:p>
                      <a:pPr algn="ct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Personal</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Social</a:t>
                      </a:r>
                      <a:r>
                        <a:rPr lang="en-US" sz="2000" baseline="0" dirty="0" smtClean="0">
                          <a:latin typeface="Calibri" pitchFamily="34" charset="0"/>
                          <a:ea typeface="Segoe UI" pitchFamily="34" charset="0"/>
                          <a:cs typeface="Calibri" pitchFamily="34" charset="0"/>
                        </a:rPr>
                        <a:t> </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046846">
                <a:tc>
                  <a:txBody>
                    <a:bodyPr/>
                    <a:lstStyle/>
                    <a:p>
                      <a:pPr algn="l"/>
                      <a:r>
                        <a:rPr lang="en-US" sz="2000" b="1" dirty="0" smtClean="0">
                          <a:latin typeface="Calibri" pitchFamily="34" charset="0"/>
                          <a:ea typeface="Segoe UI" pitchFamily="34" charset="0"/>
                          <a:cs typeface="Calibri" pitchFamily="34" charset="0"/>
                        </a:rPr>
                        <a:t>Current</a:t>
                      </a:r>
                      <a:r>
                        <a:rPr lang="en-US" sz="2000" b="1" baseline="0" dirty="0" smtClean="0">
                          <a:latin typeface="Calibri" pitchFamily="34" charset="0"/>
                          <a:ea typeface="Segoe UI" pitchFamily="34" charset="0"/>
                          <a:cs typeface="Calibri" pitchFamily="34" charset="0"/>
                        </a:rPr>
                        <a:t> location</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Driving directions, </a:t>
                      </a:r>
                    </a:p>
                    <a:p>
                      <a:pPr algn="l"/>
                      <a:r>
                        <a:rPr lang="en-US" sz="2000" dirty="0" smtClean="0">
                          <a:latin typeface="Calibri" pitchFamily="34" charset="0"/>
                          <a:ea typeface="Segoe UI" pitchFamily="34" charset="0"/>
                          <a:cs typeface="Calibri" pitchFamily="34" charset="0"/>
                        </a:rPr>
                        <a:t>Nearby restaurants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Friend finder, </a:t>
                      </a:r>
                    </a:p>
                    <a:p>
                      <a:pPr algn="l"/>
                      <a:r>
                        <a:rPr lang="en-US" sz="2000" dirty="0" smtClean="0">
                          <a:latin typeface="Calibri" pitchFamily="34" charset="0"/>
                          <a:ea typeface="Segoe UI" pitchFamily="34" charset="0"/>
                          <a:cs typeface="Calibri" pitchFamily="34" charset="0"/>
                        </a:rPr>
                        <a:t>Crowd scenes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r>
              <a:tr h="1366886">
                <a:tc>
                  <a:txBody>
                    <a:bodyPr/>
                    <a:lstStyle/>
                    <a:p>
                      <a:pPr algn="l"/>
                      <a:r>
                        <a:rPr lang="en-US" sz="2000" b="1" dirty="0" smtClean="0">
                          <a:latin typeface="Calibri" pitchFamily="34" charset="0"/>
                          <a:ea typeface="Segoe UI" pitchFamily="34" charset="0"/>
                          <a:cs typeface="Calibri" pitchFamily="34" charset="0"/>
                        </a:rPr>
                        <a:t>Past locations</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dirty="0" smtClean="0">
                          <a:latin typeface="Calibri" pitchFamily="34" charset="0"/>
                          <a:ea typeface="Segoe UI" pitchFamily="34" charset="0"/>
                          <a:cs typeface="Calibri" pitchFamily="34" charset="0"/>
                        </a:rPr>
                        <a:t>Personal</a:t>
                      </a:r>
                      <a:r>
                        <a:rPr lang="en-US" sz="2000" baseline="0" dirty="0" smtClean="0">
                          <a:latin typeface="Calibri" pitchFamily="34" charset="0"/>
                          <a:ea typeface="Segoe UI" pitchFamily="34" charset="0"/>
                          <a:cs typeface="Calibri" pitchFamily="34" charset="0"/>
                        </a:rPr>
                        <a:t> travel journal, Geocoded photos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baseline="0" dirty="0" smtClean="0">
                          <a:latin typeface="Calibri" pitchFamily="34" charset="0"/>
                          <a:ea typeface="Segoe UI" pitchFamily="34" charset="0"/>
                          <a:cs typeface="Calibri" pitchFamily="34" charset="0"/>
                        </a:rPr>
                        <a:t>Post-it notes, Recommendations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r>
              <a:tr h="1366886">
                <a:tc>
                  <a:txBody>
                    <a:bodyPr/>
                    <a:lstStyle/>
                    <a:p>
                      <a:pPr algn="l"/>
                      <a:r>
                        <a:rPr lang="en-US" sz="2000" b="1" dirty="0" smtClean="0">
                          <a:solidFill>
                            <a:schemeClr val="tx1"/>
                          </a:solidFill>
                          <a:latin typeface="Calibri" pitchFamily="34" charset="0"/>
                          <a:ea typeface="Segoe UI" pitchFamily="34" charset="0"/>
                          <a:cs typeface="Calibri" pitchFamily="34" charset="0"/>
                        </a:rPr>
                        <a:t>Tracks</a:t>
                      </a:r>
                      <a:endParaRPr lang="en-US" sz="2000" b="1"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Personalized</a:t>
                      </a:r>
                      <a:r>
                        <a:rPr lang="en-US" sz="2000" baseline="0" dirty="0" smtClean="0">
                          <a:solidFill>
                            <a:schemeClr val="tx1"/>
                          </a:solidFill>
                          <a:latin typeface="Calibri" pitchFamily="34" charset="0"/>
                          <a:ea typeface="Segoe UI" pitchFamily="34" charset="0"/>
                          <a:cs typeface="Calibri" pitchFamily="34" charset="0"/>
                        </a:rPr>
                        <a:t> Driving Directions, Track-Based Search</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Ride</a:t>
                      </a:r>
                      <a:r>
                        <a:rPr lang="en-US" sz="2000" baseline="0" dirty="0" smtClean="0">
                          <a:solidFill>
                            <a:schemeClr val="tx1"/>
                          </a:solidFill>
                          <a:latin typeface="Calibri" pitchFamily="34" charset="0"/>
                          <a:ea typeface="Segoe UI" pitchFamily="34" charset="0"/>
                          <a:cs typeface="Calibri" pitchFamily="34" charset="0"/>
                        </a:rPr>
                        <a:t> sharing, Discovery, </a:t>
                      </a:r>
                    </a:p>
                    <a:p>
                      <a:pPr algn="l"/>
                      <a:r>
                        <a:rPr lang="en-US" sz="2000" baseline="0" dirty="0" smtClean="0">
                          <a:solidFill>
                            <a:schemeClr val="tx1"/>
                          </a:solidFill>
                          <a:latin typeface="Calibri" pitchFamily="34" charset="0"/>
                          <a:ea typeface="Segoe UI" pitchFamily="34" charset="0"/>
                          <a:cs typeface="Calibri" pitchFamily="34" charset="0"/>
                        </a:rPr>
                        <a:t>Urban sensing</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r>
            </a:tbl>
          </a:graphicData>
        </a:graphic>
      </p:graphicFrame>
      <p:grpSp>
        <p:nvGrpSpPr>
          <p:cNvPr id="10" name="Group 9"/>
          <p:cNvGrpSpPr/>
          <p:nvPr/>
        </p:nvGrpSpPr>
        <p:grpSpPr>
          <a:xfrm>
            <a:off x="304800" y="4419600"/>
            <a:ext cx="8534400" cy="1604665"/>
            <a:chOff x="304800" y="4419600"/>
            <a:chExt cx="8534400" cy="1604665"/>
          </a:xfrm>
        </p:grpSpPr>
        <p:sp>
          <p:nvSpPr>
            <p:cNvPr id="3" name="Rectangle 2"/>
            <p:cNvSpPr/>
            <p:nvPr/>
          </p:nvSpPr>
          <p:spPr>
            <a:xfrm>
              <a:off x="304800" y="4419600"/>
              <a:ext cx="8534400" cy="1371600"/>
            </a:xfrm>
            <a:prstGeom prst="rect">
              <a:avLst/>
            </a:prstGeom>
            <a:noFill/>
            <a:ln w="76200" cap="rnd" cmpd="sng"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eaLnBrk="1" latinLnBrk="0" hangingPunct="1"/>
              <a:endParaRPr kumimoji="0" lang="en-US"/>
            </a:p>
          </p:txBody>
        </p:sp>
        <p:sp>
          <p:nvSpPr>
            <p:cNvPr id="7" name="TextBox 6"/>
            <p:cNvSpPr txBox="1"/>
            <p:nvPr/>
          </p:nvSpPr>
          <p:spPr>
            <a:xfrm>
              <a:off x="990600" y="5562600"/>
              <a:ext cx="7315200" cy="461665"/>
            </a:xfrm>
            <a:prstGeom prst="rect">
              <a:avLst/>
            </a:prstGeom>
            <a:solidFill>
              <a:schemeClr val="bg1">
                <a:lumMod val="85000"/>
              </a:schemeClr>
            </a:solidFill>
            <a:ln w="28575">
              <a:solidFill>
                <a:srgbClr val="FF0000"/>
              </a:solidFill>
            </a:ln>
          </p:spPr>
          <p:txBody>
            <a:bodyPr wrap="square" rtlCol="0">
              <a:spAutoFit/>
            </a:bodyPr>
            <a:lstStyle/>
            <a:p>
              <a:pPr algn="ctr"/>
              <a:r>
                <a:rPr lang="en-US" sz="2400" b="1" dirty="0" smtClean="0">
                  <a:solidFill>
                    <a:srgbClr val="FF0000"/>
                  </a:solidFill>
                  <a:latin typeface="Calibri" pitchFamily="34" charset="0"/>
                  <a:ea typeface="Segoe UI" pitchFamily="34" charset="0"/>
                  <a:cs typeface="Calibri" pitchFamily="34" charset="0"/>
                </a:rPr>
                <a:t>Class of applications enabled by StarTrack</a:t>
              </a:r>
              <a:endParaRPr lang="en-US" sz="2400" b="1" dirty="0">
                <a:solidFill>
                  <a:srgbClr val="FF0000"/>
                </a:solidFill>
                <a:latin typeface="Calibri" pitchFamily="34" charset="0"/>
                <a:ea typeface="Segoe UI" pitchFamily="34" charset="0"/>
                <a:cs typeface="Calibri" pitchFamily="34" charset="0"/>
              </a:endParaRPr>
            </a:p>
          </p:txBody>
        </p:sp>
      </p:grpSp>
      <p:sp>
        <p:nvSpPr>
          <p:cNvPr id="12" name="Slide Number Placeholder 11"/>
          <p:cNvSpPr>
            <a:spLocks noGrp="1"/>
          </p:cNvSpPr>
          <p:nvPr>
            <p:ph type="sldNum" sz="quarter" idx="12"/>
          </p:nvPr>
        </p:nvSpPr>
        <p:spPr/>
        <p:txBody>
          <a:bodyPr/>
          <a:lstStyle/>
          <a:p>
            <a:fld id="{6563A305-4DB9-4515-9625-D37A5744C327}" type="slidenum">
              <a:rPr lang="en-US" smtClean="0"/>
              <a:pPr/>
              <a:t>50</a:t>
            </a:fld>
            <a:endParaRPr lang="en-US"/>
          </a:p>
        </p:txBody>
      </p:sp>
      <p:sp>
        <p:nvSpPr>
          <p:cNvPr id="5" name="Date Placeholder 4"/>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11" name="TextBox 10"/>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963359356"/>
      </p:ext>
    </p:extLst>
  </p:cSld>
  <p:clrMapOvr>
    <a:masterClrMapping/>
  </p:clrMapOvr>
  <mc:AlternateContent xmlns:mc="http://schemas.openxmlformats.org/markup-compatibility/2006" xmlns:p14="http://schemas.microsoft.com/office/powerpoint/2010/main">
    <mc:Choice Requires="p14">
      <p:transition spd="slow" p14:dur="2000" advTm="82405"/>
    </mc:Choice>
    <mc:Fallback xmlns="">
      <p:transition spd="slow" advTm="824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rot="16777544">
            <a:off x="4506491" y="1865774"/>
            <a:ext cx="4700196" cy="4015558"/>
          </a:xfrm>
          <a:prstGeom prst="cloud">
            <a:avLst/>
          </a:prstGeom>
          <a:solidFill>
            <a:schemeClr val="accent4">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p:txBody>
          <a:bodyPr/>
          <a:lstStyle/>
          <a:p>
            <a:r>
              <a:rPr lang="en-US" dirty="0" smtClean="0">
                <a:solidFill>
                  <a:srgbClr val="000000"/>
                </a:solidFill>
                <a:latin typeface="Calibri" pitchFamily="34" charset="0"/>
                <a:cs typeface="Calibri" pitchFamily="34" charset="0"/>
              </a:rPr>
              <a:t>StarTrack System</a:t>
            </a:r>
            <a:endParaRPr lang="en-US" dirty="0">
              <a:solidFill>
                <a:srgbClr val="000000"/>
              </a:solidFill>
              <a:latin typeface="Calibri" pitchFamily="34" charset="0"/>
              <a:cs typeface="Calibri" pitchFamily="34" charset="0"/>
            </a:endParaRPr>
          </a:p>
        </p:txBody>
      </p:sp>
      <p:grpSp>
        <p:nvGrpSpPr>
          <p:cNvPr id="422" name="Group 421"/>
          <p:cNvGrpSpPr/>
          <p:nvPr/>
        </p:nvGrpSpPr>
        <p:grpSpPr>
          <a:xfrm>
            <a:off x="383860" y="1678230"/>
            <a:ext cx="4027257" cy="1636470"/>
            <a:chOff x="228600" y="1716330"/>
            <a:chExt cx="4027257" cy="1636470"/>
          </a:xfrm>
        </p:grpSpPr>
        <p:sp>
          <p:nvSpPr>
            <p:cNvPr id="36" name="Rounded Rectangle 35"/>
            <p:cNvSpPr/>
            <p:nvPr/>
          </p:nvSpPr>
          <p:spPr>
            <a:xfrm>
              <a:off x="1219200" y="2743200"/>
              <a:ext cx="996223"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sp>
          <p:nvSpPr>
            <p:cNvPr id="37" name="Rounded Rectangle 36"/>
            <p:cNvSpPr/>
            <p:nvPr/>
          </p:nvSpPr>
          <p:spPr>
            <a:xfrm>
              <a:off x="228600" y="2133600"/>
              <a:ext cx="19812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Insertion 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55" name="Down Arrow 54"/>
            <p:cNvSpPr/>
            <p:nvPr/>
          </p:nvSpPr>
          <p:spPr>
            <a:xfrm rot="16200000">
              <a:off x="3408198" y="1895540"/>
              <a:ext cx="247517" cy="1447801"/>
            </a:xfrm>
            <a:prstGeom prst="downArrow">
              <a:avLst/>
            </a:prstGeom>
            <a:solidFill>
              <a:schemeClr val="bg1">
                <a:lumMod val="75000"/>
              </a:schemeClr>
            </a:solidFill>
            <a:ln>
              <a:solidFill>
                <a:schemeClr val="bg1">
                  <a:lumMod val="75000"/>
                </a:schemeClr>
              </a:solidFill>
            </a:ln>
            <a:effectLst/>
            <a:scene3d>
              <a:camera prst="orthographicFront">
                <a:rot lat="0" lon="0" rev="0"/>
              </a:camera>
              <a:lightRig rig="contrasting" dir="t">
                <a:rot lat="0" lon="0" rev="7800000"/>
              </a:lightRig>
            </a:scene3d>
            <a:sp3d z="152400">
              <a:bevelT w="139700" h="139700"/>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1" name="Rounded Rectangle 100"/>
            <p:cNvSpPr/>
            <p:nvPr/>
          </p:nvSpPr>
          <p:spPr>
            <a:xfrm>
              <a:off x="228600" y="2743200"/>
              <a:ext cx="990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Calibri" pitchFamily="34" charset="0"/>
                  <a:ea typeface="Segoe UI" pitchFamily="34" charset="0"/>
                  <a:cs typeface="Calibri" pitchFamily="34" charset="0"/>
                </a:rPr>
                <a:t>Location Manager</a:t>
              </a:r>
              <a:endParaRPr lang="en-US" sz="1600" dirty="0" smtClean="0">
                <a:solidFill>
                  <a:schemeClr val="bg1"/>
                </a:solidFill>
                <a:latin typeface="Calibri" pitchFamily="34" charset="0"/>
                <a:ea typeface="Segoe UI" pitchFamily="34" charset="0"/>
                <a:cs typeface="Calibri" pitchFamily="34" charset="0"/>
              </a:endParaRPr>
            </a:p>
          </p:txBody>
        </p:sp>
        <p:pic>
          <p:nvPicPr>
            <p:cNvPr id="17"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882048" y="1716330"/>
              <a:ext cx="719453" cy="788805"/>
            </a:xfrm>
            <a:prstGeom prst="rect">
              <a:avLst/>
            </a:prstGeom>
            <a:noFill/>
            <a:ln w="9525">
              <a:noFill/>
              <a:miter lim="800000"/>
              <a:headEnd/>
              <a:tailEnd/>
            </a:ln>
          </p:spPr>
        </p:pic>
      </p:grpSp>
      <p:sp>
        <p:nvSpPr>
          <p:cNvPr id="15362" name="AutoShape 2"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21" name="Group 420"/>
          <p:cNvGrpSpPr/>
          <p:nvPr/>
        </p:nvGrpSpPr>
        <p:grpSpPr>
          <a:xfrm>
            <a:off x="447675" y="3700832"/>
            <a:ext cx="4429125" cy="3012341"/>
            <a:chOff x="457200" y="3733800"/>
            <a:chExt cx="4429125" cy="3012341"/>
          </a:xfrm>
        </p:grpSpPr>
        <p:sp>
          <p:nvSpPr>
            <p:cNvPr id="103" name="TextBox 102"/>
            <p:cNvSpPr txBox="1"/>
            <p:nvPr/>
          </p:nvSpPr>
          <p:spPr>
            <a:xfrm>
              <a:off x="2828925" y="5114925"/>
              <a:ext cx="2057400" cy="1631216"/>
            </a:xfrm>
            <a:prstGeom prst="rect">
              <a:avLst/>
            </a:prstGeom>
            <a:noFill/>
          </p:spPr>
          <p:txBody>
            <a:bodyPr wrap="square" rtlCol="0">
              <a:spAutoFit/>
            </a:bodyPr>
            <a:lstStyle/>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Retrieval</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Manipulation</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Comparison</a:t>
              </a:r>
            </a:p>
            <a:p>
              <a:r>
                <a:rPr lang="en-US" sz="2000" dirty="0" smtClean="0">
                  <a:solidFill>
                    <a:srgbClr val="000000"/>
                  </a:solidFill>
                  <a:latin typeface="Calibri" pitchFamily="34" charset="0"/>
                  <a:ea typeface="Segoe UI" pitchFamily="34" charset="0"/>
                  <a:cs typeface="Calibri" pitchFamily="34" charset="0"/>
                </a:rPr>
                <a:t>         …</a:t>
              </a:r>
            </a:p>
            <a:p>
              <a:pPr algn="ctr"/>
              <a:endParaRPr lang="en-US" sz="2000" dirty="0">
                <a:solidFill>
                  <a:srgbClr val="000000"/>
                </a:solidFill>
                <a:latin typeface="Calibri" pitchFamily="34" charset="0"/>
                <a:ea typeface="Segoe UI" pitchFamily="34" charset="0"/>
                <a:cs typeface="Calibri" pitchFamily="34" charset="0"/>
              </a:endParaRPr>
            </a:p>
          </p:txBody>
        </p:sp>
        <p:grpSp>
          <p:nvGrpSpPr>
            <p:cNvPr id="420" name="Group 419"/>
            <p:cNvGrpSpPr/>
            <p:nvPr/>
          </p:nvGrpSpPr>
          <p:grpSpPr>
            <a:xfrm>
              <a:off x="457200" y="3733800"/>
              <a:ext cx="2086733" cy="1905000"/>
              <a:chOff x="457200" y="3733800"/>
              <a:chExt cx="2086733" cy="1905000"/>
            </a:xfrm>
          </p:grpSpPr>
          <p:sp>
            <p:nvSpPr>
              <p:cNvPr id="18" name="Rounded Rectangle 17"/>
              <p:cNvSpPr/>
              <p:nvPr/>
            </p:nvSpPr>
            <p:spPr>
              <a:xfrm>
                <a:off x="457200" y="4419600"/>
                <a:ext cx="14478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102" name="Rounded Rectangle 101"/>
              <p:cNvSpPr/>
              <p:nvPr/>
            </p:nvSpPr>
            <p:spPr>
              <a:xfrm>
                <a:off x="914400" y="5029200"/>
                <a:ext cx="990600"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pic>
            <p:nvPicPr>
              <p:cNvPr id="15368" name="Picture 8" descr="http://www.iconarchive.com/icons/icons-land/vista-hardware-devices/256/Computer-icon.png"/>
              <p:cNvPicPr>
                <a:picLocks noChangeAspect="1" noChangeArrowheads="1"/>
              </p:cNvPicPr>
              <p:nvPr/>
            </p:nvPicPr>
            <p:blipFill>
              <a:blip r:embed="rId5" cstate="print"/>
              <a:srcRect/>
              <a:stretch>
                <a:fillRect/>
              </a:stretch>
            </p:blipFill>
            <p:spPr bwMode="auto">
              <a:xfrm>
                <a:off x="1447800" y="3733800"/>
                <a:ext cx="854075" cy="854075"/>
              </a:xfrm>
              <a:prstGeom prst="rect">
                <a:avLst/>
              </a:prstGeom>
              <a:noFill/>
            </p:spPr>
          </p:pic>
          <p:pic>
            <p:nvPicPr>
              <p:cNvPr id="98"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905000" y="4191000"/>
                <a:ext cx="638933" cy="700523"/>
              </a:xfrm>
              <a:prstGeom prst="rect">
                <a:avLst/>
              </a:prstGeom>
              <a:noFill/>
              <a:ln w="9525">
                <a:noFill/>
                <a:miter lim="800000"/>
                <a:headEnd/>
                <a:tailEnd/>
              </a:ln>
            </p:spPr>
          </p:pic>
        </p:grpSp>
      </p:grpSp>
      <p:sp>
        <p:nvSpPr>
          <p:cNvPr id="3" name="Left-Right Arrow 2"/>
          <p:cNvSpPr/>
          <p:nvPr/>
        </p:nvSpPr>
        <p:spPr>
          <a:xfrm>
            <a:off x="2861747" y="4600919"/>
            <a:ext cx="1650941" cy="199681"/>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4" name="Left-Right Arrow 83"/>
          <p:cNvSpPr/>
          <p:nvPr/>
        </p:nvSpPr>
        <p:spPr>
          <a:xfrm>
            <a:off x="7076767" y="3804260"/>
            <a:ext cx="543233" cy="159858"/>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5" name="TextBox 84"/>
          <p:cNvSpPr txBox="1"/>
          <p:nvPr/>
        </p:nvSpPr>
        <p:spPr>
          <a:xfrm>
            <a:off x="2897683" y="2038350"/>
            <a:ext cx="1447800" cy="400110"/>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ea typeface="Segoe UI" pitchFamily="34" charset="0"/>
                <a:cs typeface="Calibri" pitchFamily="34" charset="0"/>
              </a:rPr>
              <a:t>Insertion</a:t>
            </a:r>
          </a:p>
        </p:txBody>
      </p:sp>
      <p:pic>
        <p:nvPicPr>
          <p:cNvPr id="30" name="Picture 8" descr="Server Icon"/>
          <p:cNvPicPr>
            <a:picLocks noChangeAspect="1" noChangeArrowheads="1"/>
          </p:cNvPicPr>
          <p:nvPr/>
        </p:nvPicPr>
        <p:blipFill>
          <a:blip r:embed="rId6" cstate="print"/>
          <a:srcRect/>
          <a:stretch>
            <a:fillRect/>
          </a:stretch>
        </p:blipFill>
        <p:spPr bwMode="auto">
          <a:xfrm>
            <a:off x="7620000" y="2971800"/>
            <a:ext cx="680133" cy="680133"/>
          </a:xfrm>
          <a:prstGeom prst="rect">
            <a:avLst/>
          </a:prstGeom>
          <a:noFill/>
        </p:spPr>
      </p:pic>
      <p:pic>
        <p:nvPicPr>
          <p:cNvPr id="31" name="Picture 8" descr="Server Icon"/>
          <p:cNvPicPr>
            <a:picLocks noChangeAspect="1" noChangeArrowheads="1"/>
          </p:cNvPicPr>
          <p:nvPr/>
        </p:nvPicPr>
        <p:blipFill>
          <a:blip r:embed="rId6" cstate="print"/>
          <a:srcRect/>
          <a:stretch>
            <a:fillRect/>
          </a:stretch>
        </p:blipFill>
        <p:spPr bwMode="auto">
          <a:xfrm>
            <a:off x="7636157" y="4114800"/>
            <a:ext cx="680133" cy="680133"/>
          </a:xfrm>
          <a:prstGeom prst="rect">
            <a:avLst/>
          </a:prstGeom>
          <a:noFill/>
        </p:spPr>
      </p:pic>
      <p:pic>
        <p:nvPicPr>
          <p:cNvPr id="32" name="Picture 4" descr="Free Database icon"/>
          <p:cNvPicPr>
            <a:picLocks noChangeAspect="1" noChangeArrowheads="1"/>
          </p:cNvPicPr>
          <p:nvPr/>
        </p:nvPicPr>
        <p:blipFill>
          <a:blip r:embed="rId7" cstate="print"/>
          <a:srcRect/>
          <a:stretch>
            <a:fillRect/>
          </a:stretch>
        </p:blipFill>
        <p:spPr bwMode="auto">
          <a:xfrm>
            <a:off x="7996246" y="3276600"/>
            <a:ext cx="431843" cy="465063"/>
          </a:xfrm>
          <a:prstGeom prst="rect">
            <a:avLst/>
          </a:prstGeom>
          <a:noFill/>
        </p:spPr>
      </p:pic>
      <p:pic>
        <p:nvPicPr>
          <p:cNvPr id="33" name="Picture 4" descr="Free Database icon"/>
          <p:cNvPicPr>
            <a:picLocks noChangeAspect="1" noChangeArrowheads="1"/>
          </p:cNvPicPr>
          <p:nvPr/>
        </p:nvPicPr>
        <p:blipFill>
          <a:blip r:embed="rId7" cstate="print"/>
          <a:srcRect/>
          <a:stretch>
            <a:fillRect/>
          </a:stretch>
        </p:blipFill>
        <p:spPr bwMode="auto">
          <a:xfrm>
            <a:off x="8026357" y="4443783"/>
            <a:ext cx="431843" cy="465063"/>
          </a:xfrm>
          <a:prstGeom prst="rect">
            <a:avLst/>
          </a:prstGeom>
          <a:noFill/>
        </p:spPr>
      </p:pic>
      <p:sp>
        <p:nvSpPr>
          <p:cNvPr id="34" name="Rounded Rectangle 33"/>
          <p:cNvSpPr/>
          <p:nvPr/>
        </p:nvSpPr>
        <p:spPr>
          <a:xfrm>
            <a:off x="5890972" y="2331979"/>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5" name="Picture 8" descr="Server Icon"/>
          <p:cNvPicPr>
            <a:picLocks noChangeAspect="1" noChangeArrowheads="1"/>
          </p:cNvPicPr>
          <p:nvPr/>
        </p:nvPicPr>
        <p:blipFill>
          <a:blip r:embed="rId6" cstate="print"/>
          <a:srcRect/>
          <a:stretch>
            <a:fillRect/>
          </a:stretch>
        </p:blipFill>
        <p:spPr bwMode="auto">
          <a:xfrm>
            <a:off x="5353378" y="2110027"/>
            <a:ext cx="686854" cy="686854"/>
          </a:xfrm>
          <a:prstGeom prst="rect">
            <a:avLst/>
          </a:prstGeom>
          <a:noFill/>
        </p:spPr>
      </p:pic>
      <p:sp>
        <p:nvSpPr>
          <p:cNvPr id="38" name="Rounded Rectangle 37"/>
          <p:cNvSpPr/>
          <p:nvPr/>
        </p:nvSpPr>
        <p:spPr>
          <a:xfrm>
            <a:off x="5890973" y="3539461"/>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9" name="Picture 8" descr="Server Icon"/>
          <p:cNvPicPr>
            <a:picLocks noChangeAspect="1" noChangeArrowheads="1"/>
          </p:cNvPicPr>
          <p:nvPr/>
        </p:nvPicPr>
        <p:blipFill>
          <a:blip r:embed="rId6" cstate="print"/>
          <a:srcRect/>
          <a:stretch>
            <a:fillRect/>
          </a:stretch>
        </p:blipFill>
        <p:spPr bwMode="auto">
          <a:xfrm>
            <a:off x="5334000" y="3317509"/>
            <a:ext cx="706231" cy="706231"/>
          </a:xfrm>
          <a:prstGeom prst="rect">
            <a:avLst/>
          </a:prstGeom>
          <a:noFill/>
        </p:spPr>
      </p:pic>
      <p:sp>
        <p:nvSpPr>
          <p:cNvPr id="40" name="Rounded Rectangle 39"/>
          <p:cNvSpPr/>
          <p:nvPr/>
        </p:nvSpPr>
        <p:spPr>
          <a:xfrm>
            <a:off x="5890973" y="4716698"/>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41" name="Picture 8" descr="Server Icon"/>
          <p:cNvPicPr>
            <a:picLocks noChangeAspect="1" noChangeArrowheads="1"/>
          </p:cNvPicPr>
          <p:nvPr/>
        </p:nvPicPr>
        <p:blipFill>
          <a:blip r:embed="rId6" cstate="print"/>
          <a:srcRect/>
          <a:stretch>
            <a:fillRect/>
          </a:stretch>
        </p:blipFill>
        <p:spPr bwMode="auto">
          <a:xfrm>
            <a:off x="5353378" y="4494746"/>
            <a:ext cx="686854" cy="686854"/>
          </a:xfrm>
          <a:prstGeom prst="rect">
            <a:avLst/>
          </a:prstGeom>
          <a:noFill/>
        </p:spPr>
      </p:pic>
      <p:sp>
        <p:nvSpPr>
          <p:cNvPr id="10" name="Slide Number Placeholder 9"/>
          <p:cNvSpPr>
            <a:spLocks noGrp="1"/>
          </p:cNvSpPr>
          <p:nvPr>
            <p:ph type="sldNum" sz="quarter" idx="12"/>
          </p:nvPr>
        </p:nvSpPr>
        <p:spPr/>
        <p:txBody>
          <a:bodyPr/>
          <a:lstStyle/>
          <a:p>
            <a:fld id="{6563A305-4DB9-4515-9625-D37A5744C327}" type="slidenum">
              <a:rPr lang="en-US" smtClean="0"/>
              <a:pPr/>
              <a:t>51</a:t>
            </a:fld>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42" name="TextBox 41"/>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703125163"/>
      </p:ext>
    </p:extLst>
  </p:cSld>
  <p:clrMapOvr>
    <a:masterClrMapping/>
  </p:clrMapOvr>
  <mc:AlternateContent xmlns:mc="http://schemas.openxmlformats.org/markup-compatibility/2006" xmlns:p14="http://schemas.microsoft.com/office/powerpoint/2010/main">
    <mc:Choice Requires="p14">
      <p:transition spd="slow" p14:dur="2000" advTm="73761"/>
    </mc:Choice>
    <mc:Fallback xmlns="">
      <p:transition spd="slow" advTm="73761"/>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System Challenges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533400" y="1752600"/>
            <a:ext cx="7924800" cy="4572000"/>
          </a:xfrm>
        </p:spPr>
        <p:txBody>
          <a:bodyPr>
            <a:normAutofit/>
          </a:bodyPr>
          <a:lstStyle/>
          <a:p>
            <a:pPr marL="514350" indent="-514350">
              <a:buFont typeface="+mj-lt"/>
              <a:buAutoNum type="arabicPeriod"/>
            </a:pPr>
            <a:r>
              <a:rPr lang="en-US" dirty="0" smtClean="0">
                <a:latin typeface="Calibri" pitchFamily="34" charset="0"/>
                <a:cs typeface="Calibri" pitchFamily="34" charset="0"/>
              </a:rPr>
              <a:t>Handling error-prone tracks</a:t>
            </a:r>
          </a:p>
          <a:p>
            <a:pPr marL="514350" indent="-51435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Flexible programming interface</a:t>
            </a:r>
            <a:endParaRPr lang="en-US" dirty="0">
              <a:latin typeface="Calibri" pitchFamily="34" charset="0"/>
              <a:cs typeface="Calibri" pitchFamily="34" charset="0"/>
            </a:endParaRPr>
          </a:p>
          <a:p>
            <a:pPr marL="731520" lvl="1" indent="-457200">
              <a:buFont typeface="+mj-lt"/>
              <a:buAutoNum type="arabicPeriod"/>
            </a:pPr>
            <a:endParaRPr lang="en-US" dirty="0" smtClean="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Efficient implementation of operations on tracks</a:t>
            </a:r>
          </a:p>
          <a:p>
            <a:pPr marL="731520" lvl="1" indent="-45720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Scalability and </a:t>
            </a:r>
            <a:r>
              <a:rPr lang="en-US" dirty="0">
                <a:latin typeface="Calibri" pitchFamily="34" charset="0"/>
                <a:cs typeface="Calibri" pitchFamily="34" charset="0"/>
              </a:rPr>
              <a:t>f</a:t>
            </a:r>
            <a:r>
              <a:rPr lang="en-US" dirty="0" smtClean="0">
                <a:latin typeface="Calibri" pitchFamily="34" charset="0"/>
                <a:cs typeface="Calibri" pitchFamily="34" charset="0"/>
              </a:rPr>
              <a:t>ault tolerance</a:t>
            </a:r>
          </a:p>
        </p:txBody>
      </p:sp>
      <p:sp>
        <p:nvSpPr>
          <p:cNvPr id="9" name="Slide Number Placeholder 8"/>
          <p:cNvSpPr>
            <a:spLocks noGrp="1"/>
          </p:cNvSpPr>
          <p:nvPr>
            <p:ph type="sldNum" sz="quarter" idx="12"/>
          </p:nvPr>
        </p:nvSpPr>
        <p:spPr/>
        <p:txBody>
          <a:bodyPr/>
          <a:lstStyle/>
          <a:p>
            <a:fld id="{6563A305-4DB9-4515-9625-D37A5744C327}" type="slidenum">
              <a:rPr lang="en-US" smtClean="0"/>
              <a:pPr/>
              <a:t>52</a:t>
            </a:fld>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336928587"/>
      </p:ext>
    </p:extLst>
  </p:cSld>
  <p:clrMapOvr>
    <a:masterClrMapping/>
  </p:clrMapOvr>
  <mc:AlternateContent xmlns:mc="http://schemas.openxmlformats.org/markup-compatibility/2006" xmlns:p14="http://schemas.microsoft.com/office/powerpoint/2010/main">
    <mc:Choice Requires="p14">
      <p:transition spd="slow" p14:dur="2000" advTm="112657"/>
    </mc:Choice>
    <mc:Fallback xmlns="">
      <p:transition spd="slow" advTm="1126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534400" cy="758952"/>
          </a:xfrm>
        </p:spPr>
        <p:txBody>
          <a:bodyPr>
            <a:normAutofit fontScale="90000"/>
          </a:bodyPr>
          <a:lstStyle/>
          <a:p>
            <a:r>
              <a:rPr lang="en-US" dirty="0" smtClean="0">
                <a:latin typeface="Calibri" pitchFamily="34" charset="0"/>
                <a:cs typeface="Calibri" pitchFamily="34" charset="0"/>
              </a:rPr>
              <a:t>Challenges of Using Raw Tracks</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381000" y="990600"/>
            <a:ext cx="8610600" cy="5489448"/>
          </a:xfrm>
        </p:spPr>
        <p:txBody>
          <a:bodyPr>
            <a:normAutofit fontScale="92500" lnSpcReduction="10000"/>
          </a:bodyPr>
          <a:lstStyle/>
          <a:p>
            <a:pPr lvl="2"/>
            <a:endParaRPr lang="en-US" dirty="0" smtClean="0">
              <a:latin typeface="Calibri" pitchFamily="34" charset="0"/>
              <a:cs typeface="Calibri" pitchFamily="34" charset="0"/>
            </a:endParaRPr>
          </a:p>
          <a:p>
            <a:pPr lvl="2"/>
            <a:endParaRPr lang="en-US" dirty="0">
              <a:latin typeface="Calibri" pitchFamily="34" charset="0"/>
              <a:cs typeface="Calibri" pitchFamily="34" charset="0"/>
            </a:endParaRPr>
          </a:p>
          <a:p>
            <a:pPr lvl="2"/>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Advantages of Canonicalization:</a:t>
            </a:r>
          </a:p>
          <a:p>
            <a:pPr lvl="1"/>
            <a:r>
              <a:rPr lang="en-US" dirty="0" smtClean="0">
                <a:latin typeface="Calibri" pitchFamily="34" charset="0"/>
                <a:cs typeface="Calibri" pitchFamily="34" charset="0"/>
              </a:rPr>
              <a:t>More efficient retrieval and comparison operations</a:t>
            </a:r>
          </a:p>
          <a:p>
            <a:pPr lvl="1"/>
            <a:r>
              <a:rPr lang="en-US" dirty="0" smtClean="0">
                <a:latin typeface="Calibri" pitchFamily="34" charset="0"/>
                <a:cs typeface="Calibri" pitchFamily="34" charset="0"/>
              </a:rPr>
              <a:t>Enables StarTrack to maintain a list of non-duplicate tracks</a:t>
            </a:r>
          </a:p>
        </p:txBody>
      </p:sp>
      <p:pic>
        <p:nvPicPr>
          <p:cNvPr id="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447800"/>
            <a:ext cx="49911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171700" y="1601774"/>
            <a:ext cx="4191000" cy="2209800"/>
            <a:chOff x="2133600" y="1906574"/>
            <a:chExt cx="4191000" cy="2209800"/>
          </a:xfrm>
        </p:grpSpPr>
        <p:sp>
          <p:nvSpPr>
            <p:cNvPr id="74" name="Oval 73"/>
            <p:cNvSpPr/>
            <p:nvPr/>
          </p:nvSpPr>
          <p:spPr>
            <a:xfrm>
              <a:off x="2209800" y="1906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5" name="Oval 74"/>
            <p:cNvSpPr/>
            <p:nvPr/>
          </p:nvSpPr>
          <p:spPr>
            <a:xfrm>
              <a:off x="2209800" y="2058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6" name="Oval 75"/>
            <p:cNvSpPr/>
            <p:nvPr/>
          </p:nvSpPr>
          <p:spPr>
            <a:xfrm>
              <a:off x="2133600" y="2211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7" name="Oval 76"/>
            <p:cNvSpPr/>
            <p:nvPr/>
          </p:nvSpPr>
          <p:spPr>
            <a:xfrm>
              <a:off x="2438400" y="2287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Oval 96"/>
            <p:cNvSpPr/>
            <p:nvPr/>
          </p:nvSpPr>
          <p:spPr>
            <a:xfrm>
              <a:off x="2819400" y="2516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8" name="Oval 97"/>
            <p:cNvSpPr/>
            <p:nvPr/>
          </p:nvSpPr>
          <p:spPr>
            <a:xfrm>
              <a:off x="3276600" y="2592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9" name="Oval 98"/>
            <p:cNvSpPr/>
            <p:nvPr/>
          </p:nvSpPr>
          <p:spPr>
            <a:xfrm>
              <a:off x="36576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Oval 99"/>
            <p:cNvSpPr/>
            <p:nvPr/>
          </p:nvSpPr>
          <p:spPr>
            <a:xfrm>
              <a:off x="41148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1" name="Oval 100"/>
            <p:cNvSpPr/>
            <p:nvPr/>
          </p:nvSpPr>
          <p:spPr>
            <a:xfrm>
              <a:off x="44958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2" name="Oval 101"/>
            <p:cNvSpPr/>
            <p:nvPr/>
          </p:nvSpPr>
          <p:spPr>
            <a:xfrm>
              <a:off x="49530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3" name="Oval 102"/>
            <p:cNvSpPr/>
            <p:nvPr/>
          </p:nvSpPr>
          <p:spPr>
            <a:xfrm>
              <a:off x="5410200" y="3201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4" name="Oval 103"/>
            <p:cNvSpPr/>
            <p:nvPr/>
          </p:nvSpPr>
          <p:spPr>
            <a:xfrm>
              <a:off x="5791200" y="3354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5" name="Oval 104"/>
            <p:cNvSpPr/>
            <p:nvPr/>
          </p:nvSpPr>
          <p:spPr>
            <a:xfrm>
              <a:off x="60198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6" name="Oval 105"/>
            <p:cNvSpPr/>
            <p:nvPr/>
          </p:nvSpPr>
          <p:spPr>
            <a:xfrm>
              <a:off x="5791200" y="3506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7" name="Oval 106"/>
            <p:cNvSpPr/>
            <p:nvPr/>
          </p:nvSpPr>
          <p:spPr>
            <a:xfrm>
              <a:off x="5791200" y="3735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8" name="Oval 107"/>
            <p:cNvSpPr/>
            <p:nvPr/>
          </p:nvSpPr>
          <p:spPr>
            <a:xfrm>
              <a:off x="56388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9" name="Oval 108"/>
            <p:cNvSpPr/>
            <p:nvPr/>
          </p:nvSpPr>
          <p:spPr>
            <a:xfrm>
              <a:off x="57912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0" name="Oval 109"/>
            <p:cNvSpPr/>
            <p:nvPr/>
          </p:nvSpPr>
          <p:spPr>
            <a:xfrm>
              <a:off x="62484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1" name="Oval 110"/>
            <p:cNvSpPr/>
            <p:nvPr/>
          </p:nvSpPr>
          <p:spPr>
            <a:xfrm>
              <a:off x="62484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171700" y="1524000"/>
            <a:ext cx="4343400" cy="2362200"/>
            <a:chOff x="2133600" y="1828800"/>
            <a:chExt cx="4343400" cy="2362200"/>
          </a:xfrm>
          <a:solidFill>
            <a:schemeClr val="accent1">
              <a:lumMod val="75000"/>
              <a:lumOff val="25000"/>
            </a:schemeClr>
          </a:solidFill>
        </p:grpSpPr>
        <p:sp>
          <p:nvSpPr>
            <p:cNvPr id="114" name="Oval 113"/>
            <p:cNvSpPr/>
            <p:nvPr/>
          </p:nvSpPr>
          <p:spPr>
            <a:xfrm>
              <a:off x="5562600" y="3344849"/>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5" name="Oval 114"/>
            <p:cNvSpPr/>
            <p:nvPr/>
          </p:nvSpPr>
          <p:spPr>
            <a:xfrm>
              <a:off x="5867400" y="3429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6" name="Oval 115"/>
            <p:cNvSpPr/>
            <p:nvPr/>
          </p:nvSpPr>
          <p:spPr>
            <a:xfrm>
              <a:off x="5715000" y="3733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Oval 116"/>
            <p:cNvSpPr/>
            <p:nvPr/>
          </p:nvSpPr>
          <p:spPr>
            <a:xfrm>
              <a:off x="5943600" y="3962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8" name="Oval 117"/>
            <p:cNvSpPr/>
            <p:nvPr/>
          </p:nvSpPr>
          <p:spPr>
            <a:xfrm>
              <a:off x="6324600" y="4114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9" name="Oval 118"/>
            <p:cNvSpPr/>
            <p:nvPr/>
          </p:nvSpPr>
          <p:spPr>
            <a:xfrm>
              <a:off x="4953000" y="31242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0" name="Oval 119"/>
            <p:cNvSpPr/>
            <p:nvPr/>
          </p:nvSpPr>
          <p:spPr>
            <a:xfrm>
              <a:off x="4572000" y="3048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1" name="Oval 120"/>
            <p:cNvSpPr/>
            <p:nvPr/>
          </p:nvSpPr>
          <p:spPr>
            <a:xfrm>
              <a:off x="3962400" y="2819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2" name="Oval 121"/>
            <p:cNvSpPr/>
            <p:nvPr/>
          </p:nvSpPr>
          <p:spPr>
            <a:xfrm>
              <a:off x="3657600" y="2590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3" name="Oval 122"/>
            <p:cNvSpPr/>
            <p:nvPr/>
          </p:nvSpPr>
          <p:spPr>
            <a:xfrm>
              <a:off x="3124200" y="2514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Oval 123"/>
            <p:cNvSpPr/>
            <p:nvPr/>
          </p:nvSpPr>
          <p:spPr>
            <a:xfrm>
              <a:off x="2590800" y="2438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5" name="Oval 124"/>
            <p:cNvSpPr/>
            <p:nvPr/>
          </p:nvSpPr>
          <p:spPr>
            <a:xfrm>
              <a:off x="2286000" y="2286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6" name="Oval 125"/>
            <p:cNvSpPr/>
            <p:nvPr/>
          </p:nvSpPr>
          <p:spPr>
            <a:xfrm>
              <a:off x="2133600" y="2133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7" name="Oval 126"/>
            <p:cNvSpPr/>
            <p:nvPr/>
          </p:nvSpPr>
          <p:spPr>
            <a:xfrm>
              <a:off x="2209800" y="1828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8" name="Oval 127"/>
            <p:cNvSpPr/>
            <p:nvPr/>
          </p:nvSpPr>
          <p:spPr>
            <a:xfrm>
              <a:off x="64008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9" name="Oval 128"/>
            <p:cNvSpPr/>
            <p:nvPr/>
          </p:nvSpPr>
          <p:spPr>
            <a:xfrm>
              <a:off x="62484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30" name="Freeform 129"/>
          <p:cNvSpPr/>
          <p:nvPr/>
        </p:nvSpPr>
        <p:spPr>
          <a:xfrm>
            <a:off x="2266950" y="1562100"/>
            <a:ext cx="4105275" cy="2247900"/>
          </a:xfrm>
          <a:custGeom>
            <a:avLst/>
            <a:gdLst>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495675 w 3895725"/>
              <a:gd name="connsiteY9" fmla="*/ 228600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543300 w 3895725"/>
              <a:gd name="connsiteY9" fmla="*/ 207645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4067175"/>
              <a:gd name="connsiteY0" fmla="*/ 0 h 2543175"/>
              <a:gd name="connsiteX1" fmla="*/ 9525 w 4067175"/>
              <a:gd name="connsiteY1" fmla="*/ 323850 h 2543175"/>
              <a:gd name="connsiteX2" fmla="*/ 66675 w 4067175"/>
              <a:gd name="connsiteY2" fmla="*/ 400050 h 2543175"/>
              <a:gd name="connsiteX3" fmla="*/ 647700 w 4067175"/>
              <a:gd name="connsiteY3" fmla="*/ 676275 h 2543175"/>
              <a:gd name="connsiteX4" fmla="*/ 1790700 w 4067175"/>
              <a:gd name="connsiteY4" fmla="*/ 990600 h 2543175"/>
              <a:gd name="connsiteX5" fmla="*/ 2047875 w 4067175"/>
              <a:gd name="connsiteY5" fmla="*/ 1085850 h 2543175"/>
              <a:gd name="connsiteX6" fmla="*/ 2228850 w 4067175"/>
              <a:gd name="connsiteY6" fmla="*/ 1123950 h 2543175"/>
              <a:gd name="connsiteX7" fmla="*/ 3552825 w 4067175"/>
              <a:gd name="connsiteY7" fmla="*/ 1514475 h 2543175"/>
              <a:gd name="connsiteX8" fmla="*/ 3648075 w 4067175"/>
              <a:gd name="connsiteY8" fmla="*/ 1647825 h 2543175"/>
              <a:gd name="connsiteX9" fmla="*/ 3543300 w 4067175"/>
              <a:gd name="connsiteY9" fmla="*/ 2076450 h 2543175"/>
              <a:gd name="connsiteX10" fmla="*/ 4067175 w 4067175"/>
              <a:gd name="connsiteY10" fmla="*/ 2247900 h 2543175"/>
              <a:gd name="connsiteX11" fmla="*/ 3810000 w 4067175"/>
              <a:gd name="connsiteY11" fmla="*/ 2543175 h 2543175"/>
              <a:gd name="connsiteX12" fmla="*/ 3895725 w 4067175"/>
              <a:gd name="connsiteY12" fmla="*/ 2276475 h 2543175"/>
              <a:gd name="connsiteX0" fmla="*/ 0 w 4105275"/>
              <a:gd name="connsiteY0" fmla="*/ 0 h 2276475"/>
              <a:gd name="connsiteX1" fmla="*/ 9525 w 4105275"/>
              <a:gd name="connsiteY1" fmla="*/ 323850 h 2276475"/>
              <a:gd name="connsiteX2" fmla="*/ 66675 w 4105275"/>
              <a:gd name="connsiteY2" fmla="*/ 400050 h 2276475"/>
              <a:gd name="connsiteX3" fmla="*/ 647700 w 4105275"/>
              <a:gd name="connsiteY3" fmla="*/ 676275 h 2276475"/>
              <a:gd name="connsiteX4" fmla="*/ 1790700 w 4105275"/>
              <a:gd name="connsiteY4" fmla="*/ 990600 h 2276475"/>
              <a:gd name="connsiteX5" fmla="*/ 2047875 w 4105275"/>
              <a:gd name="connsiteY5" fmla="*/ 1085850 h 2276475"/>
              <a:gd name="connsiteX6" fmla="*/ 2228850 w 4105275"/>
              <a:gd name="connsiteY6" fmla="*/ 1123950 h 2276475"/>
              <a:gd name="connsiteX7" fmla="*/ 3552825 w 4105275"/>
              <a:gd name="connsiteY7" fmla="*/ 1514475 h 2276475"/>
              <a:gd name="connsiteX8" fmla="*/ 3648075 w 4105275"/>
              <a:gd name="connsiteY8" fmla="*/ 1647825 h 2276475"/>
              <a:gd name="connsiteX9" fmla="*/ 3543300 w 4105275"/>
              <a:gd name="connsiteY9" fmla="*/ 2076450 h 2276475"/>
              <a:gd name="connsiteX10" fmla="*/ 4067175 w 4105275"/>
              <a:gd name="connsiteY10" fmla="*/ 2247900 h 2276475"/>
              <a:gd name="connsiteX11" fmla="*/ 4105275 w 4105275"/>
              <a:gd name="connsiteY11" fmla="*/ 2009775 h 2276475"/>
              <a:gd name="connsiteX12" fmla="*/ 3895725 w 4105275"/>
              <a:gd name="connsiteY12" fmla="*/ 2276475 h 2276475"/>
              <a:gd name="connsiteX0" fmla="*/ 0 w 4105275"/>
              <a:gd name="connsiteY0" fmla="*/ 0 h 2247900"/>
              <a:gd name="connsiteX1" fmla="*/ 9525 w 4105275"/>
              <a:gd name="connsiteY1" fmla="*/ 323850 h 2247900"/>
              <a:gd name="connsiteX2" fmla="*/ 66675 w 4105275"/>
              <a:gd name="connsiteY2" fmla="*/ 400050 h 2247900"/>
              <a:gd name="connsiteX3" fmla="*/ 647700 w 4105275"/>
              <a:gd name="connsiteY3" fmla="*/ 676275 h 2247900"/>
              <a:gd name="connsiteX4" fmla="*/ 1790700 w 4105275"/>
              <a:gd name="connsiteY4" fmla="*/ 990600 h 2247900"/>
              <a:gd name="connsiteX5" fmla="*/ 2047875 w 4105275"/>
              <a:gd name="connsiteY5" fmla="*/ 1085850 h 2247900"/>
              <a:gd name="connsiteX6" fmla="*/ 2228850 w 4105275"/>
              <a:gd name="connsiteY6" fmla="*/ 1123950 h 2247900"/>
              <a:gd name="connsiteX7" fmla="*/ 3552825 w 4105275"/>
              <a:gd name="connsiteY7" fmla="*/ 1514475 h 2247900"/>
              <a:gd name="connsiteX8" fmla="*/ 3648075 w 4105275"/>
              <a:gd name="connsiteY8" fmla="*/ 1647825 h 2247900"/>
              <a:gd name="connsiteX9" fmla="*/ 3543300 w 4105275"/>
              <a:gd name="connsiteY9" fmla="*/ 2076450 h 2247900"/>
              <a:gd name="connsiteX10" fmla="*/ 4067175 w 4105275"/>
              <a:gd name="connsiteY10" fmla="*/ 2247900 h 2247900"/>
              <a:gd name="connsiteX11" fmla="*/ 4105275 w 4105275"/>
              <a:gd name="connsiteY11" fmla="*/ 2009775 h 2247900"/>
              <a:gd name="connsiteX12" fmla="*/ 3943350 w 4105275"/>
              <a:gd name="connsiteY12" fmla="*/ 19812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5275" h="2247900">
                <a:moveTo>
                  <a:pt x="0" y="0"/>
                </a:moveTo>
                <a:lnTo>
                  <a:pt x="9525" y="323850"/>
                </a:lnTo>
                <a:cubicBezTo>
                  <a:pt x="59760" y="394179"/>
                  <a:pt x="37837" y="371212"/>
                  <a:pt x="66675" y="400050"/>
                </a:cubicBezTo>
                <a:lnTo>
                  <a:pt x="647700" y="676275"/>
                </a:lnTo>
                <a:lnTo>
                  <a:pt x="1790700" y="990600"/>
                </a:lnTo>
                <a:lnTo>
                  <a:pt x="2047875" y="1085850"/>
                </a:lnTo>
                <a:lnTo>
                  <a:pt x="2228850" y="1123950"/>
                </a:lnTo>
                <a:lnTo>
                  <a:pt x="3552825" y="1514475"/>
                </a:lnTo>
                <a:lnTo>
                  <a:pt x="3648075" y="1647825"/>
                </a:lnTo>
                <a:lnTo>
                  <a:pt x="3543300" y="2076450"/>
                </a:lnTo>
                <a:lnTo>
                  <a:pt x="4067175" y="2247900"/>
                </a:lnTo>
                <a:lnTo>
                  <a:pt x="4105275" y="2009775"/>
                </a:lnTo>
                <a:lnTo>
                  <a:pt x="3943350" y="198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6563A305-4DB9-4515-9625-D37A5744C327}" type="slidenum">
              <a:rPr lang="en-US" smtClean="0"/>
              <a:pPr/>
              <a:t>53</a:t>
            </a:fld>
            <a:endParaRPr lang="en-US"/>
          </a:p>
        </p:txBody>
      </p:sp>
      <p:sp>
        <p:nvSpPr>
          <p:cNvPr id="2" name="Date Placeholder 1"/>
          <p:cNvSpPr>
            <a:spLocks noGrp="1"/>
          </p:cNvSpPr>
          <p:nvPr>
            <p:ph type="dt" sz="half" idx="10"/>
          </p:nvPr>
        </p:nvSpPr>
        <p:spPr/>
        <p:txBody>
          <a:bodyPr/>
          <a:lstStyle/>
          <a:p>
            <a:r>
              <a:rPr lang="en-US" smtClean="0"/>
              <a:t>10/9/12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6998-11)</a:t>
            </a:r>
            <a:endParaRPr lang="en-US"/>
          </a:p>
        </p:txBody>
      </p:sp>
      <p:sp>
        <p:nvSpPr>
          <p:cNvPr id="46" name="TextBox 4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917171527"/>
      </p:ext>
    </p:extLst>
  </p:cSld>
  <p:clrMapOvr>
    <a:masterClrMapping/>
  </p:clrMapOvr>
  <mc:AlternateContent xmlns:mc="http://schemas.openxmlformats.org/markup-compatibility/2006" xmlns:p14="http://schemas.microsoft.com/office/powerpoint/2010/main">
    <mc:Choice Requires="p14">
      <p:transition spd="slow" p14:dur="2000" advTm="113746"/>
    </mc:Choice>
    <mc:Fallback xmlns="">
      <p:transition spd="slow" advTm="1137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52600"/>
            <a:ext cx="9144000" cy="1001018"/>
          </a:xfrm>
          <a:prstGeom prst="rect">
            <a:avLst/>
          </a:prstGeom>
          <a:solidFill>
            <a:schemeClr val="bg1">
              <a:lumMod val="75000"/>
              <a:alpha val="3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01752" y="1371600"/>
            <a:ext cx="8537448" cy="5181600"/>
          </a:xfrm>
        </p:spPr>
        <p:txBody>
          <a:bodyPr>
            <a:normAutofit/>
          </a:bodyPr>
          <a:lstStyle/>
          <a:p>
            <a:pPr lvl="1"/>
            <a:endParaRPr lang="en-US" dirty="0">
              <a:latin typeface="Calibri" pitchFamily="34" charset="0"/>
              <a:cs typeface="Calibri" pitchFamily="34" charset="0"/>
            </a:endParaRPr>
          </a:p>
          <a:p>
            <a:pPr marL="274320" lvl="1" indent="0">
              <a:buNone/>
            </a:pPr>
            <a:endParaRPr lang="en-US" dirty="0">
              <a:latin typeface="Calibri" pitchFamily="34" charset="0"/>
              <a:cs typeface="Calibri" pitchFamily="34" charset="0"/>
            </a:endParaRPr>
          </a:p>
          <a:p>
            <a:pPr marL="274320" lvl="1" indent="0">
              <a:buNone/>
            </a:pPr>
            <a:endParaRPr lang="en-US" dirty="0" smtClean="0">
              <a:latin typeface="Calibri" pitchFamily="34" charset="0"/>
              <a:cs typeface="Calibri" pitchFamily="34" charset="0"/>
            </a:endParaRPr>
          </a:p>
          <a:p>
            <a:pPr marL="0" indent="0">
              <a:buNone/>
            </a:pPr>
            <a:endParaRPr lang="en-US" sz="2600" dirty="0" smtClean="0">
              <a:latin typeface="Calibri" pitchFamily="34" charset="0"/>
              <a:cs typeface="Calibri" pitchFamily="34" charset="0"/>
            </a:endParaRPr>
          </a:p>
          <a:p>
            <a:pPr marL="0" indent="0">
              <a:buNone/>
            </a:pPr>
            <a:r>
              <a:rPr lang="en-US" sz="2600" dirty="0" smtClean="0">
                <a:latin typeface="Calibri" pitchFamily="34" charset="0"/>
                <a:cs typeface="Calibri" pitchFamily="34" charset="0"/>
              </a:rPr>
              <a:t>Track Collections (TC): Abstract grouping of tracks</a:t>
            </a:r>
            <a:endParaRPr lang="en-US" dirty="0" smtClean="0">
              <a:solidFill>
                <a:srgbClr val="000000"/>
              </a:solidFill>
              <a:latin typeface="Calibri" pitchFamily="34" charset="0"/>
              <a:cs typeface="Calibri" pitchFamily="34" charset="0"/>
            </a:endParaRPr>
          </a:p>
          <a:p>
            <a:pPr lvl="1"/>
            <a:r>
              <a:rPr lang="en-US" sz="2000" dirty="0" smtClean="0">
                <a:solidFill>
                  <a:srgbClr val="000000"/>
                </a:solidFill>
                <a:latin typeface="Calibri" pitchFamily="34" charset="0"/>
                <a:cs typeface="Calibri" pitchFamily="34" charset="0"/>
              </a:rPr>
              <a:t>Programming Convenience</a:t>
            </a:r>
          </a:p>
          <a:p>
            <a:pPr lvl="1"/>
            <a:r>
              <a:rPr lang="en-US" sz="2000" dirty="0" smtClean="0">
                <a:solidFill>
                  <a:srgbClr val="000000"/>
                </a:solidFill>
                <a:latin typeface="Calibri" pitchFamily="34" charset="0"/>
                <a:cs typeface="Calibri" pitchFamily="34" charset="0"/>
              </a:rPr>
              <a:t>Implementation Efficiency</a:t>
            </a:r>
          </a:p>
          <a:p>
            <a:pPr lvl="2"/>
            <a:r>
              <a:rPr lang="en-US" dirty="0">
                <a:solidFill>
                  <a:srgbClr val="000000"/>
                </a:solidFill>
                <a:latin typeface="Calibri" pitchFamily="34" charset="0"/>
                <a:cs typeface="Calibri" pitchFamily="34" charset="0"/>
              </a:rPr>
              <a:t>Prevent unnecessary client-server message exchanges</a:t>
            </a:r>
          </a:p>
          <a:p>
            <a:pPr lvl="2">
              <a:buFont typeface="Arial" pitchFamily="34" charset="0"/>
              <a:buChar char="−"/>
            </a:pPr>
            <a:r>
              <a:rPr lang="en-US" dirty="0" smtClean="0">
                <a:solidFill>
                  <a:srgbClr val="000000"/>
                </a:solidFill>
                <a:latin typeface="Calibri" pitchFamily="34" charset="0"/>
                <a:cs typeface="Calibri" pitchFamily="34" charset="0"/>
              </a:rPr>
              <a:t>Enable </a:t>
            </a:r>
            <a:r>
              <a:rPr lang="en-US" dirty="0">
                <a:solidFill>
                  <a:srgbClr val="000000"/>
                </a:solidFill>
                <a:latin typeface="Calibri" pitchFamily="34" charset="0"/>
                <a:cs typeface="Calibri" pitchFamily="34" charset="0"/>
              </a:rPr>
              <a:t>delayed </a:t>
            </a:r>
            <a:r>
              <a:rPr lang="en-US" dirty="0" smtClean="0">
                <a:solidFill>
                  <a:srgbClr val="000000"/>
                </a:solidFill>
                <a:latin typeface="Calibri" pitchFamily="34" charset="0"/>
                <a:cs typeface="Calibri" pitchFamily="34" charset="0"/>
              </a:rPr>
              <a:t>evaluation</a:t>
            </a:r>
          </a:p>
          <a:p>
            <a:pPr lvl="2">
              <a:buFont typeface="Arial" pitchFamily="34" charset="0"/>
              <a:buChar char="−"/>
            </a:pPr>
            <a:r>
              <a:rPr lang="en-US" dirty="0" smtClean="0">
                <a:solidFill>
                  <a:srgbClr val="000000"/>
                </a:solidFill>
                <a:latin typeface="Calibri" pitchFamily="34" charset="0"/>
                <a:cs typeface="Calibri" pitchFamily="34" charset="0"/>
              </a:rPr>
              <a:t>Enable caching and use of in-memory data structures</a:t>
            </a:r>
          </a:p>
          <a:p>
            <a:pPr lvl="1"/>
            <a:endParaRPr lang="en-US" dirty="0" smtClean="0">
              <a:latin typeface="Calibri" pitchFamily="34" charset="0"/>
              <a:cs typeface="Calibri" pitchFamily="34" charset="0"/>
            </a:endParaRPr>
          </a:p>
          <a:p>
            <a:pPr lvl="2">
              <a:buNone/>
            </a:pPr>
            <a:endParaRPr lang="en-US" dirty="0">
              <a:latin typeface="Calibri" pitchFamily="34" charset="0"/>
              <a:cs typeface="Calibri" pitchFamily="34" charset="0"/>
            </a:endParaRPr>
          </a:p>
        </p:txBody>
      </p:sp>
      <p:graphicFrame>
        <p:nvGraphicFramePr>
          <p:cNvPr id="5" name="Diagram 4"/>
          <p:cNvGraphicFramePr/>
          <p:nvPr>
            <p:extLst>
              <p:ext uri="{D42A27DB-BD31-4B8C-83A1-F6EECF244321}">
                <p14:modId xmlns:p14="http://schemas.microsoft.com/office/powerpoint/2010/main" val="4134202588"/>
              </p:ext>
            </p:extLst>
          </p:nvPr>
        </p:nvGraphicFramePr>
        <p:xfrm>
          <a:off x="381000" y="1915419"/>
          <a:ext cx="8305800" cy="68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lide Number Placeholder 10"/>
          <p:cNvSpPr>
            <a:spLocks noGrp="1"/>
          </p:cNvSpPr>
          <p:nvPr>
            <p:ph type="sldNum" sz="quarter" idx="12"/>
          </p:nvPr>
        </p:nvSpPr>
        <p:spPr/>
        <p:txBody>
          <a:bodyPr/>
          <a:lstStyle/>
          <a:p>
            <a:fld id="{6563A305-4DB9-4515-9625-D37A5744C327}" type="slidenum">
              <a:rPr lang="en-US" smtClean="0"/>
              <a:pPr/>
              <a:t>54</a:t>
            </a:fld>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6998-11)</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595400667"/>
      </p:ext>
    </p:extLst>
  </p:cSld>
  <p:clrMapOvr>
    <a:masterClrMapping/>
  </p:clrMapOvr>
  <mc:AlternateContent xmlns:mc="http://schemas.openxmlformats.org/markup-compatibility/2006" xmlns:p14="http://schemas.microsoft.com/office/powerpoint/2010/main">
    <mc:Choice Requires="p14">
      <p:transition spd="slow" p14:dur="2000" advTm="109283"/>
    </mc:Choice>
    <mc:Fallback xmlns="">
      <p:transition spd="slow" advTm="1092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962400"/>
            <a:ext cx="9144000" cy="329184"/>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 Track Collections</a:t>
            </a:r>
            <a:endParaRPr lang="en-US" dirty="0">
              <a:latin typeface="Calibri" pitchFamily="34" charset="0"/>
              <a:cs typeface="Calibri" pitchFamily="34" charset="0"/>
            </a:endParaRPr>
          </a:p>
        </p:txBody>
      </p:sp>
      <p:sp>
        <p:nvSpPr>
          <p:cNvPr id="4" name="Content Placeholder 2"/>
          <p:cNvSpPr txBox="1">
            <a:spLocks/>
          </p:cNvSpPr>
          <p:nvPr/>
        </p:nvSpPr>
        <p:spPr>
          <a:xfrm>
            <a:off x="685800" y="2819400"/>
            <a:ext cx="7772400" cy="2286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JoinTrack</a:t>
            </a:r>
            <a:r>
              <a:rPr lang="en-US" sz="2000" dirty="0" smtClean="0">
                <a:solidFill>
                  <a:srgbClr val="000000"/>
                </a:solidFill>
                <a:latin typeface="Calibri" pitchFamily="34" charset="0"/>
                <a:ea typeface="Segoe UI" pitchFamily="34" charset="0"/>
                <a:cs typeface="Calibri" pitchFamily="34" charset="0"/>
              </a:rPr>
              <a:t>Collections (TC </a:t>
            </a:r>
            <a:r>
              <a:rPr lang="en-US" sz="2000" dirty="0" err="1" smtClean="0">
                <a:solidFill>
                  <a:srgbClr val="000000"/>
                </a:solidFill>
                <a:latin typeface="Calibri" pitchFamily="34" charset="0"/>
                <a:ea typeface="Segoe UI" pitchFamily="34" charset="0"/>
                <a:cs typeface="Calibri" pitchFamily="34" charset="0"/>
              </a:rPr>
              <a:t>tCs</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SortAttribute</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attr</a:t>
            </a:r>
            <a:r>
              <a:rPr lang="en-US" sz="2000" dirty="0" smtClean="0">
                <a:solidFill>
                  <a:srgbClr val="000000"/>
                </a:solidFill>
                <a:latin typeface="Calibri" pitchFamily="34" charset="0"/>
                <a:ea typeface="Segoe UI" pitchFamily="34" charset="0"/>
                <a:cs typeface="Calibri" pitchFamily="34" charset="0"/>
              </a:rPr>
              <a:t>)</a:t>
            </a:r>
          </a:p>
          <a:p>
            <a:pPr marL="548640" lvl="1" indent="-274320">
              <a:spcBef>
                <a:spcPct val="20000"/>
              </a:spcBef>
              <a:buClr>
                <a:schemeClr val="accent2"/>
              </a:buClr>
              <a:buSzPct val="70000"/>
              <a:buFont typeface="Wingdings"/>
              <a:buChar cha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TakeTracks</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a:t>
            </a:r>
            <a:r>
              <a:rPr kumimoji="0" lang="en-US" sz="2000" b="0" i="0" u="none" strike="noStrike" kern="1200" cap="none" spc="0" normalizeH="0" noProof="0" dirty="0" err="1" smtClean="0">
                <a:ln>
                  <a:noFill/>
                </a:ln>
                <a:solidFill>
                  <a:srgbClr val="000000"/>
                </a:solidFill>
                <a:effectLst/>
                <a:uLnTx/>
                <a:uFillTx/>
                <a:latin typeface="Calibri" pitchFamily="34" charset="0"/>
                <a:ea typeface="Segoe UI" pitchFamily="34" charset="0"/>
                <a:cs typeface="Calibri" pitchFamily="34" charset="0"/>
              </a:rPr>
              <a:t>int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GetSimilarTracks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Track refTrack, float simThreshold)</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GetPassByTracks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Area[] areas)</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GetCommonSegments(TC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float </a:t>
            </a:r>
            <a:r>
              <a:rPr lang="en-US" sz="2000" dirty="0" err="1" smtClean="0">
                <a:solidFill>
                  <a:srgbClr val="000000"/>
                </a:solidFill>
                <a:latin typeface="Calibri" pitchFamily="34" charset="0"/>
                <a:ea typeface="Segoe UI" pitchFamily="34" charset="0"/>
                <a:cs typeface="Calibri" pitchFamily="34" charset="0"/>
              </a:rPr>
              <a:t>freqThreshold</a:t>
            </a:r>
            <a:r>
              <a:rPr lang="en-US" sz="2000" dirty="0" smtClean="0">
                <a:solidFill>
                  <a:srgbClr val="000000"/>
                </a:solidFill>
                <a:latin typeface="Calibri" pitchFamily="34" charset="0"/>
                <a:ea typeface="Segoe UI" pitchFamily="34" charset="0"/>
                <a:cs typeface="Calibri" pitchFamily="34" charset="0"/>
              </a:rPr>
              <a:t>)</a:t>
            </a:r>
          </a:p>
        </p:txBody>
      </p:sp>
      <p:sp>
        <p:nvSpPr>
          <p:cNvPr id="5" name="Content Placeholder 2"/>
          <p:cNvSpPr txBox="1">
            <a:spLocks/>
          </p:cNvSpPr>
          <p:nvPr/>
        </p:nvSpPr>
        <p:spPr>
          <a:xfrm>
            <a:off x="685800" y="5638800"/>
            <a:ext cx="7772400" cy="12192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Track[] GetTracks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int start, int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p:txBody>
      </p:sp>
      <p:sp>
        <p:nvSpPr>
          <p:cNvPr id="9" name="TextBox 8"/>
          <p:cNvSpPr txBox="1"/>
          <p:nvPr/>
        </p:nvSpPr>
        <p:spPr>
          <a:xfrm>
            <a:off x="533400" y="2362200"/>
            <a:ext cx="1586525"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Manipulation</a:t>
            </a:r>
            <a:endParaRPr lang="en-US" sz="2000" dirty="0">
              <a:solidFill>
                <a:srgbClr val="000000"/>
              </a:solidFill>
              <a:latin typeface="Calibri" pitchFamily="34" charset="0"/>
              <a:ea typeface="Segoe UI" pitchFamily="34" charset="0"/>
              <a:cs typeface="Calibri" pitchFamily="34" charset="0"/>
            </a:endParaRPr>
          </a:p>
        </p:txBody>
      </p:sp>
      <p:sp>
        <p:nvSpPr>
          <p:cNvPr id="10" name="TextBox 9"/>
          <p:cNvSpPr txBox="1"/>
          <p:nvPr/>
        </p:nvSpPr>
        <p:spPr>
          <a:xfrm>
            <a:off x="533400" y="5257800"/>
            <a:ext cx="2642070" cy="400110"/>
          </a:xfrm>
          <a:prstGeom prst="rect">
            <a:avLst/>
          </a:prstGeom>
          <a:noFill/>
        </p:spPr>
        <p:txBody>
          <a:bodyPr wrap="square" rtlCol="0">
            <a:spAutoFit/>
          </a:bodyPr>
          <a:lstStyle/>
          <a:p>
            <a:pPr lvl="0"/>
            <a:r>
              <a:rPr lang="en-US" sz="2000" dirty="0" smtClean="0">
                <a:solidFill>
                  <a:srgbClr val="000000"/>
                </a:solidFill>
                <a:latin typeface="Calibri" pitchFamily="34" charset="0"/>
                <a:ea typeface="Segoe UI" pitchFamily="34" charset="0"/>
                <a:cs typeface="Calibri" pitchFamily="34" charset="0"/>
              </a:rPr>
              <a:t>Retrieval</a:t>
            </a:r>
            <a:endParaRPr lang="en-US" sz="2000" dirty="0">
              <a:solidFill>
                <a:srgbClr val="000000"/>
              </a:solidFill>
              <a:latin typeface="Calibri" pitchFamily="34" charset="0"/>
              <a:ea typeface="Segoe UI" pitchFamily="34" charset="0"/>
              <a:cs typeface="Calibri" pitchFamily="34" charset="0"/>
            </a:endParaRPr>
          </a:p>
        </p:txBody>
      </p:sp>
      <p:sp>
        <p:nvSpPr>
          <p:cNvPr id="19" name="TextBox 18"/>
          <p:cNvSpPr txBox="1"/>
          <p:nvPr/>
        </p:nvSpPr>
        <p:spPr>
          <a:xfrm>
            <a:off x="533400" y="1295400"/>
            <a:ext cx="1071768"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Creation</a:t>
            </a:r>
            <a:endParaRPr lang="en-US" sz="2000" dirty="0">
              <a:solidFill>
                <a:srgbClr val="000000"/>
              </a:solidFill>
              <a:latin typeface="Calibri" pitchFamily="34" charset="0"/>
              <a:ea typeface="Segoe UI" pitchFamily="34" charset="0"/>
              <a:cs typeface="Calibri" pitchFamily="34" charset="0"/>
            </a:endParaRPr>
          </a:p>
        </p:txBody>
      </p:sp>
      <p:sp>
        <p:nvSpPr>
          <p:cNvPr id="23" name="Content Placeholder 2"/>
          <p:cNvSpPr txBox="1">
            <a:spLocks/>
          </p:cNvSpPr>
          <p:nvPr/>
        </p:nvSpPr>
        <p:spPr>
          <a:xfrm>
            <a:off x="685800" y="1676400"/>
            <a:ext cx="8077200" cy="3810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lnSpcReduction="10000"/>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lang="en-US" sz="2000" dirty="0" smtClean="0">
                <a:solidFill>
                  <a:srgbClr val="000000"/>
                </a:solidFill>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uLnTx/>
                <a:uFillTx/>
                <a:latin typeface="Calibri" pitchFamily="34" charset="0"/>
                <a:ea typeface="Segoe UI" pitchFamily="34" charset="0"/>
                <a:cs typeface="Calibri" pitchFamily="34" charset="0"/>
              </a:rPr>
              <a:t> </a:t>
            </a:r>
            <a:r>
              <a:rPr kumimoji="0" lang="en-US" sz="2000" b="0" i="0" u="none" strike="noStrike" kern="1200" cap="none" spc="0" normalizeH="0" baseline="0" noProof="0" dirty="0" err="1" smtClean="0">
                <a:ln>
                  <a:noFill/>
                </a:ln>
                <a:solidFill>
                  <a:srgbClr val="000000"/>
                </a:solidFill>
                <a:uLnTx/>
                <a:uFillTx/>
                <a:latin typeface="Calibri" pitchFamily="34" charset="0"/>
                <a:ea typeface="Segoe UI" pitchFamily="34" charset="0"/>
                <a:cs typeface="Calibri" pitchFamily="34" charset="0"/>
              </a:rPr>
              <a:t>MakeCollection</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GroupCriteria</a:t>
            </a:r>
            <a:r>
              <a:rPr lang="en-US" sz="2000" dirty="0" smtClean="0">
                <a:solidFill>
                  <a:srgbClr val="000000"/>
                </a:solidFill>
                <a:latin typeface="Calibri" pitchFamily="34" charset="0"/>
                <a:ea typeface="Segoe UI" pitchFamily="34" charset="0"/>
                <a:cs typeface="Calibri" pitchFamily="34" charset="0"/>
              </a:rPr>
              <a:t> criteria,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p>
        </p:txBody>
      </p:sp>
      <p:sp>
        <p:nvSpPr>
          <p:cNvPr id="12" name="Slide Number Placeholder 11"/>
          <p:cNvSpPr>
            <a:spLocks noGrp="1"/>
          </p:cNvSpPr>
          <p:nvPr>
            <p:ph type="sldNum" sz="quarter" idx="12"/>
          </p:nvPr>
        </p:nvSpPr>
        <p:spPr/>
        <p:txBody>
          <a:bodyPr/>
          <a:lstStyle/>
          <a:p>
            <a:fld id="{6563A305-4DB9-4515-9625-D37A5744C327}" type="slidenum">
              <a:rPr lang="en-US" smtClean="0"/>
              <a:pPr/>
              <a:t>55</a:t>
            </a:fld>
            <a:endParaRPr lang="en-US"/>
          </a:p>
        </p:txBody>
      </p:sp>
      <p:sp>
        <p:nvSpPr>
          <p:cNvPr id="3" name="Date Placeholder 2"/>
          <p:cNvSpPr>
            <a:spLocks noGrp="1"/>
          </p:cNvSpPr>
          <p:nvPr>
            <p:ph type="dt" sz="half" idx="10"/>
          </p:nvPr>
        </p:nvSpPr>
        <p:spPr/>
        <p:txBody>
          <a:bodyPr/>
          <a:lstStyle/>
          <a:p>
            <a:r>
              <a:rPr lang="en-US" smtClean="0"/>
              <a:t>10/9/12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6998-11)</a:t>
            </a:r>
            <a:endParaRPr lang="en-US"/>
          </a:p>
        </p:txBody>
      </p:sp>
      <p:sp>
        <p:nvSpPr>
          <p:cNvPr id="13" name="TextBox 12"/>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686333922"/>
      </p:ext>
    </p:extLst>
  </p:cSld>
  <p:clrMapOvr>
    <a:masterClrMapping/>
  </p:clrMapOvr>
  <mc:AlternateContent xmlns:mc="http://schemas.openxmlformats.org/markup-compatibility/2006" xmlns:p14="http://schemas.microsoft.com/office/powerpoint/2010/main">
    <mc:Choice Requires="p14">
      <p:transition spd="slow" p14:dur="2000" advTm="72942"/>
    </mc:Choice>
    <mc:Fallback xmlns="">
      <p:transition spd="slow" advTm="729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 grpId="0"/>
      <p:bldP spid="5" grpId="0"/>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0"/>
            <a:ext cx="9144000" cy="1981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a:xfrm>
            <a:off x="0" y="1524000"/>
            <a:ext cx="9144000" cy="13716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latin typeface="Segoe UI" pitchFamily="34" charset="0"/>
              <a:ea typeface="Segoe UI" pitchFamily="34" charset="0"/>
              <a:cs typeface="Segoe UI" pitchFamily="34" charset="0"/>
            </a:endParaRPr>
          </a:p>
        </p:txBody>
      </p:sp>
      <p:sp>
        <p:nvSpPr>
          <p:cNvPr id="3" name="Title 2"/>
          <p:cNvSpPr>
            <a:spLocks noGrp="1"/>
          </p:cNvSpPr>
          <p:nvPr>
            <p:ph type="title"/>
          </p:nvPr>
        </p:nvSpPr>
        <p:spPr/>
        <p:txBody>
          <a:bodyPr>
            <a:normAutofit fontScale="90000"/>
          </a:bodyPr>
          <a:lstStyle/>
          <a:p>
            <a:r>
              <a:rPr lang="en-US" dirty="0" smtClean="0">
                <a:latin typeface="Calibri" pitchFamily="34" charset="0"/>
                <a:cs typeface="Calibri" pitchFamily="34" charset="0"/>
              </a:rPr>
              <a:t>API Usage: Ride-Sharing Application</a:t>
            </a:r>
            <a:endParaRPr lang="en-US" dirty="0">
              <a:latin typeface="Calibri" pitchFamily="34" charset="0"/>
              <a:cs typeface="Calibri" pitchFamily="34" charset="0"/>
            </a:endParaRPr>
          </a:p>
        </p:txBody>
      </p:sp>
      <p:sp>
        <p:nvSpPr>
          <p:cNvPr id="5" name="TextBox 4"/>
          <p:cNvSpPr txBox="1"/>
          <p:nvPr/>
        </p:nvSpPr>
        <p:spPr>
          <a:xfrm>
            <a:off x="381000" y="1524000"/>
            <a:ext cx="8610600" cy="4401205"/>
          </a:xfrm>
          <a:prstGeom prst="rect">
            <a:avLst/>
          </a:prstGeom>
          <a:noFill/>
        </p:spPr>
        <p:txBody>
          <a:bodyPr wrap="square" rtlCol="0">
            <a:spAutoFit/>
          </a:bodyPr>
          <a:lstStyle/>
          <a:p>
            <a:pPr lvl="0" defTabSz="914363">
              <a:defRPr/>
            </a:pPr>
            <a:r>
              <a:rPr lang="en-US" sz="2000" dirty="0" smtClean="0">
                <a:solidFill>
                  <a:srgbClr val="000000"/>
                </a:solidFill>
                <a:latin typeface="Calibri" pitchFamily="34" charset="0"/>
                <a:ea typeface="Segoe UI" pitchFamily="34" charset="0"/>
                <a:cs typeface="Calibri" pitchFamily="34" charset="0"/>
              </a:rPr>
              <a:t>// get user’s most popular track in the morning</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 MakeCollection(“name = Maya”, [0800 1000], true);</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FREQ);</a:t>
            </a:r>
          </a:p>
          <a:p>
            <a:pPr lvl="1"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track</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0, 1);</a:t>
            </a:r>
          </a:p>
          <a:p>
            <a:pPr lvl="0" defTabSz="914363">
              <a:defRPr/>
            </a:pPr>
            <a:endParaRPr lang="en-US" sz="2000" dirty="0" smtClean="0">
              <a:solidFill>
                <a:srgbClr val="000000"/>
              </a:solidFill>
              <a:latin typeface="Calibri" pitchFamily="34" charset="0"/>
              <a:ea typeface="Segoe UI" pitchFamily="34" charset="0"/>
              <a:cs typeface="Calibri" pitchFamily="34" charset="0"/>
            </a:endParaRPr>
          </a:p>
          <a:p>
            <a:pPr defTabSz="914363">
              <a:defRPr/>
            </a:pPr>
            <a:r>
              <a:rPr lang="en-US" sz="2000" dirty="0" smtClean="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find tracks of all fellow employees</a:t>
            </a:r>
            <a:endParaRPr lang="en-US" sz="2000" dirty="0" smtClean="0">
              <a:solidFill>
                <a:srgbClr val="000000"/>
              </a:solidFill>
              <a:latin typeface="Calibri" pitchFamily="34" charset="0"/>
              <a:ea typeface="Segoe UI" pitchFamily="34" charset="0"/>
              <a:cs typeface="Calibri" pitchFamily="34" charset="0"/>
            </a:endParaRP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 MakeCollection(“name.Employer = MS”, [0800 1000], true);</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pick tracks from the community most similar to user’s popular track</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 GetSimilarTracks(</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track, 0.8);</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0, 20);</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Verify if each track is frequently traveled by its respective owner</a:t>
            </a:r>
            <a:endParaRPr lang="en-US" sz="2000" dirty="0" smtClean="0">
              <a:solidFill>
                <a:srgbClr val="000000"/>
              </a:solidFill>
              <a:latin typeface="Calibri" pitchFamily="34" charset="0"/>
              <a:ea typeface="Segoe UI" pitchFamily="34" charset="0"/>
              <a:cs typeface="Calibri" pitchFamily="34" charset="0"/>
            </a:endParaRP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User[] result = </a:t>
            </a:r>
            <a:r>
              <a:rPr lang="en-US" sz="2000" dirty="0" err="1" smtClean="0">
                <a:solidFill>
                  <a:srgbClr val="000000"/>
                </a:solidFill>
                <a:latin typeface="Calibri" pitchFamily="34" charset="0"/>
                <a:ea typeface="Segoe UI" pitchFamily="34" charset="0"/>
                <a:cs typeface="Calibri" pitchFamily="34" charset="0"/>
              </a:rPr>
              <a:t>FindOwnersOfFrequentTracks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a:t>
            </a:r>
          </a:p>
        </p:txBody>
      </p:sp>
      <p:sp>
        <p:nvSpPr>
          <p:cNvPr id="10" name="Slide Number Placeholder 9"/>
          <p:cNvSpPr>
            <a:spLocks noGrp="1"/>
          </p:cNvSpPr>
          <p:nvPr>
            <p:ph type="sldNum" sz="quarter" idx="12"/>
          </p:nvPr>
        </p:nvSpPr>
        <p:spPr/>
        <p:txBody>
          <a:bodyPr/>
          <a:lstStyle/>
          <a:p>
            <a:fld id="{6563A305-4DB9-4515-9625-D37A5744C327}" type="slidenum">
              <a:rPr lang="en-US" smtClean="0"/>
              <a:pPr/>
              <a:t>56</a:t>
            </a:fld>
            <a:endParaRPr lang="en-US"/>
          </a:p>
        </p:txBody>
      </p:sp>
      <p:sp>
        <p:nvSpPr>
          <p:cNvPr id="2" name="Date Placeholder 1"/>
          <p:cNvSpPr>
            <a:spLocks noGrp="1"/>
          </p:cNvSpPr>
          <p:nvPr>
            <p:ph type="dt" sz="half" idx="10"/>
          </p:nvPr>
        </p:nvSpPr>
        <p:spPr/>
        <p:txBody>
          <a:bodyPr/>
          <a:lstStyle/>
          <a:p>
            <a:r>
              <a:rPr lang="en-US" smtClean="0"/>
              <a:t>10/9/12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6998-11)</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050019350"/>
      </p:ext>
    </p:extLst>
  </p:cSld>
  <p:clrMapOvr>
    <a:masterClrMapping/>
  </p:clrMapOvr>
  <mc:AlternateContent xmlns:mc="http://schemas.openxmlformats.org/markup-compatibility/2006" xmlns:p14="http://schemas.microsoft.com/office/powerpoint/2010/main">
    <mc:Choice Requires="p14">
      <p:transition spd="slow" p14:dur="2000" advTm="154504"/>
    </mc:Choice>
    <mc:Fallback xmlns="">
      <p:transition spd="slow" advTm="1545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758952"/>
          </a:xfrm>
        </p:spPr>
        <p:txBody>
          <a:bodyPr>
            <a:normAutofit fontScale="90000"/>
          </a:bodyPr>
          <a:lstStyle/>
          <a:p>
            <a:r>
              <a:rPr lang="en-US" dirty="0" smtClean="0">
                <a:latin typeface="Calibri" pitchFamily="34" charset="0"/>
                <a:cs typeface="Calibri" pitchFamily="34" charset="0"/>
              </a:rPr>
              <a:t>Efficient Implementation of Operations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457200" y="1600200"/>
            <a:ext cx="8122920" cy="4572000"/>
          </a:xfrm>
        </p:spPr>
        <p:txBody>
          <a:bodyPr>
            <a:normAutofit fontScale="92500" lnSpcReduction="10000"/>
          </a:bodyPr>
          <a:lstStyle/>
          <a:p>
            <a:r>
              <a:rPr lang="en-US" dirty="0" smtClean="0">
                <a:latin typeface="Calibri" pitchFamily="34" charset="0"/>
                <a:cs typeface="Calibri" pitchFamily="34" charset="0"/>
              </a:rPr>
              <a:t>StarTrack exploits redundancy in tracks for efficient retrieval from database</a:t>
            </a:r>
            <a:endParaRPr lang="en-US" dirty="0">
              <a:latin typeface="Calibri" pitchFamily="34" charset="0"/>
              <a:cs typeface="Calibri" pitchFamily="34" charset="0"/>
            </a:endParaRPr>
          </a:p>
          <a:p>
            <a:pPr lvl="1"/>
            <a:r>
              <a:rPr lang="en-US" dirty="0" smtClean="0">
                <a:latin typeface="Calibri" pitchFamily="34" charset="0"/>
                <a:cs typeface="Calibri" pitchFamily="34" charset="0"/>
              </a:rPr>
              <a:t>Set of </a:t>
            </a:r>
            <a:r>
              <a:rPr lang="en-US" dirty="0">
                <a:latin typeface="Calibri" pitchFamily="34" charset="0"/>
                <a:cs typeface="Calibri" pitchFamily="34" charset="0"/>
              </a:rPr>
              <a:t>non-duplicate tracks per user</a:t>
            </a:r>
          </a:p>
          <a:p>
            <a:pPr lvl="1"/>
            <a:r>
              <a:rPr lang="en-US" dirty="0" smtClean="0">
                <a:latin typeface="Calibri" pitchFamily="34" charset="0"/>
                <a:cs typeface="Calibri" pitchFamily="34" charset="0"/>
              </a:rPr>
              <a:t>Separate </a:t>
            </a:r>
            <a:r>
              <a:rPr lang="en-US" dirty="0">
                <a:latin typeface="Calibri" pitchFamily="34" charset="0"/>
                <a:cs typeface="Calibri" pitchFamily="34" charset="0"/>
              </a:rPr>
              <a:t>table of unique coordinates </a:t>
            </a:r>
          </a:p>
          <a:p>
            <a:endParaRPr lang="en-US" dirty="0">
              <a:latin typeface="Calibri" pitchFamily="34" charset="0"/>
              <a:cs typeface="Calibri" pitchFamily="34" charset="0"/>
            </a:endParaRPr>
          </a:p>
          <a:p>
            <a:r>
              <a:rPr lang="en-US" dirty="0" smtClean="0">
                <a:latin typeface="Calibri" pitchFamily="34" charset="0"/>
                <a:cs typeface="Calibri" pitchFamily="34" charset="0"/>
              </a:rPr>
              <a:t>StarTrack builds specialized in-memory data-structures to accelerate the evaluation of some operations</a:t>
            </a:r>
            <a:endParaRPr lang="en-US" sz="2400" dirty="0" smtClean="0">
              <a:latin typeface="Calibri" pitchFamily="34" charset="0"/>
              <a:cs typeface="Calibri" pitchFamily="34" charset="0"/>
            </a:endParaRPr>
          </a:p>
          <a:p>
            <a:pPr lvl="1"/>
            <a:r>
              <a:rPr lang="en-US" dirty="0" smtClean="0">
                <a:latin typeface="Calibri" pitchFamily="34" charset="0"/>
                <a:cs typeface="Calibri" pitchFamily="34" charset="0"/>
              </a:rPr>
              <a:t>Quad-Trees for geographic range searches</a:t>
            </a:r>
          </a:p>
          <a:p>
            <a:pPr lvl="1"/>
            <a:r>
              <a:rPr lang="en-US" dirty="0" smtClean="0">
                <a:latin typeface="Calibri" pitchFamily="34" charset="0"/>
                <a:cs typeface="Calibri" pitchFamily="34" charset="0"/>
              </a:rPr>
              <a:t>Track Trees for similarity searches</a:t>
            </a:r>
          </a:p>
          <a:p>
            <a:pPr lvl="1"/>
            <a:endParaRPr lang="en-US" dirty="0" smtClean="0">
              <a:solidFill>
                <a:schemeClr val="bg1"/>
              </a:solidFill>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57</a:t>
            </a:fld>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898100519"/>
      </p:ext>
    </p:extLst>
  </p:cSld>
  <p:clrMapOvr>
    <a:masterClrMapping/>
  </p:clrMapOvr>
  <mc:AlternateContent xmlns:mc="http://schemas.openxmlformats.org/markup-compatibility/2006" xmlns:p14="http://schemas.microsoft.com/office/powerpoint/2010/main">
    <mc:Choice Requires="p14">
      <p:transition spd="slow" p14:dur="2000" advTm="65138"/>
    </mc:Choice>
    <mc:Fallback xmlns="">
      <p:transition spd="slow" advTm="651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219200"/>
            <a:ext cx="4800600" cy="457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2019300" y="2514600"/>
            <a:ext cx="876300" cy="2962275"/>
          </a:xfrm>
          <a:custGeom>
            <a:avLst/>
            <a:gdLst>
              <a:gd name="connsiteX0" fmla="*/ 476250 w 876300"/>
              <a:gd name="connsiteY0" fmla="*/ 2962275 h 2962275"/>
              <a:gd name="connsiteX1" fmla="*/ 533400 w 876300"/>
              <a:gd name="connsiteY1" fmla="*/ 2381250 h 2962275"/>
              <a:gd name="connsiteX2" fmla="*/ 876300 w 876300"/>
              <a:gd name="connsiteY2" fmla="*/ 2362200 h 2962275"/>
              <a:gd name="connsiteX3" fmla="*/ 857250 w 876300"/>
              <a:gd name="connsiteY3" fmla="*/ 1028700 h 2962275"/>
              <a:gd name="connsiteX4" fmla="*/ 628650 w 876300"/>
              <a:gd name="connsiteY4" fmla="*/ 0 h 2962275"/>
              <a:gd name="connsiteX5" fmla="*/ 0 w 876300"/>
              <a:gd name="connsiteY5" fmla="*/ 9525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0" h="2962275">
                <a:moveTo>
                  <a:pt x="476250" y="2962275"/>
                </a:moveTo>
                <a:lnTo>
                  <a:pt x="533400" y="2381250"/>
                </a:lnTo>
                <a:lnTo>
                  <a:pt x="876300" y="2362200"/>
                </a:lnTo>
                <a:lnTo>
                  <a:pt x="857250" y="1028700"/>
                </a:lnTo>
                <a:lnTo>
                  <a:pt x="628650" y="0"/>
                </a:lnTo>
                <a:lnTo>
                  <a:pt x="0" y="9525"/>
                </a:lnTo>
              </a:path>
            </a:pathLst>
          </a:cu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p:cNvGrpSpPr/>
          <p:nvPr/>
        </p:nvGrpSpPr>
        <p:grpSpPr>
          <a:xfrm>
            <a:off x="2505075" y="2562225"/>
            <a:ext cx="1198015" cy="2933700"/>
            <a:chOff x="2505075" y="2714625"/>
            <a:chExt cx="1198015" cy="2933700"/>
          </a:xfrm>
        </p:grpSpPr>
        <p:sp>
          <p:nvSpPr>
            <p:cNvPr id="147" name="Freeform 146"/>
            <p:cNvSpPr/>
            <p:nvPr/>
          </p:nvSpPr>
          <p:spPr>
            <a:xfrm>
              <a:off x="2505075" y="2714625"/>
              <a:ext cx="361950" cy="2933700"/>
            </a:xfrm>
            <a:custGeom>
              <a:avLst/>
              <a:gdLst>
                <a:gd name="connsiteX0" fmla="*/ 0 w 361950"/>
                <a:gd name="connsiteY0" fmla="*/ 2933700 h 2933700"/>
                <a:gd name="connsiteX1" fmla="*/ 0 w 361950"/>
                <a:gd name="connsiteY1" fmla="*/ 2295525 h 2933700"/>
                <a:gd name="connsiteX2" fmla="*/ 352425 w 361950"/>
                <a:gd name="connsiteY2" fmla="*/ 2286000 h 2933700"/>
                <a:gd name="connsiteX3" fmla="*/ 361950 w 361950"/>
                <a:gd name="connsiteY3" fmla="*/ 962025 h 2933700"/>
                <a:gd name="connsiteX4" fmla="*/ 161925 w 361950"/>
                <a:gd name="connsiteY4" fmla="*/ 0 h 293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933700">
                  <a:moveTo>
                    <a:pt x="0" y="2933700"/>
                  </a:moveTo>
                  <a:lnTo>
                    <a:pt x="0" y="2295525"/>
                  </a:lnTo>
                  <a:lnTo>
                    <a:pt x="352425" y="2286000"/>
                  </a:lnTo>
                  <a:lnTo>
                    <a:pt x="361950" y="962025"/>
                  </a:lnTo>
                  <a:lnTo>
                    <a:pt x="161925" y="0"/>
                  </a:lnTo>
                </a:path>
              </a:pathLst>
            </a:cu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TextBox 147"/>
            <p:cNvSpPr txBox="1"/>
            <p:nvPr/>
          </p:nvSpPr>
          <p:spPr>
            <a:xfrm>
              <a:off x="2971800" y="5029200"/>
              <a:ext cx="73129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FF0000"/>
                  </a:solidFill>
                  <a:latin typeface="Calibri" pitchFamily="34" charset="0"/>
                  <a:cs typeface="Calibri" pitchFamily="34" charset="0"/>
                </a:rPr>
                <a:t>S1-4</a:t>
              </a:r>
              <a:endParaRPr lang="en-US" sz="2400" b="1" dirty="0">
                <a:solidFill>
                  <a:srgbClr val="FF0000"/>
                </a:solidFill>
                <a:latin typeface="Calibri" pitchFamily="34" charset="0"/>
                <a:cs typeface="Calibri" pitchFamily="34" charset="0"/>
              </a:endParaRPr>
            </a:p>
          </p:txBody>
        </p:sp>
      </p:grpSp>
      <p:grpSp>
        <p:nvGrpSpPr>
          <p:cNvPr id="154" name="Group 153"/>
          <p:cNvGrpSpPr/>
          <p:nvPr/>
        </p:nvGrpSpPr>
        <p:grpSpPr>
          <a:xfrm>
            <a:off x="1524000" y="1905000"/>
            <a:ext cx="1133475" cy="619125"/>
            <a:chOff x="1524000" y="2057400"/>
            <a:chExt cx="1133475" cy="619125"/>
          </a:xfrm>
        </p:grpSpPr>
        <p:sp>
          <p:nvSpPr>
            <p:cNvPr id="149" name="Freeform 148"/>
            <p:cNvSpPr/>
            <p:nvPr/>
          </p:nvSpPr>
          <p:spPr>
            <a:xfrm>
              <a:off x="1981200" y="2667000"/>
              <a:ext cx="676275" cy="9525"/>
            </a:xfrm>
            <a:custGeom>
              <a:avLst/>
              <a:gdLst>
                <a:gd name="connsiteX0" fmla="*/ 0 w 676275"/>
                <a:gd name="connsiteY0" fmla="*/ 9525 h 9525"/>
                <a:gd name="connsiteX1" fmla="*/ 676275 w 676275"/>
                <a:gd name="connsiteY1" fmla="*/ 0 h 9525"/>
              </a:gdLst>
              <a:ahLst/>
              <a:cxnLst>
                <a:cxn ang="0">
                  <a:pos x="connsiteX0" y="connsiteY0"/>
                </a:cxn>
                <a:cxn ang="0">
                  <a:pos x="connsiteX1" y="connsiteY1"/>
                </a:cxn>
              </a:cxnLst>
              <a:rect l="l" t="t" r="r" b="b"/>
              <a:pathLst>
                <a:path w="676275" h="9525">
                  <a:moveTo>
                    <a:pt x="0" y="9525"/>
                  </a:moveTo>
                  <a:lnTo>
                    <a:pt x="676275" y="0"/>
                  </a:lnTo>
                </a:path>
              </a:pathLst>
            </a:custGeom>
            <a:ln w="317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TextBox 149"/>
            <p:cNvSpPr txBox="1"/>
            <p:nvPr/>
          </p:nvSpPr>
          <p:spPr>
            <a:xfrm>
              <a:off x="1524000" y="2057400"/>
              <a:ext cx="48603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chemeClr val="accent3">
                      <a:lumMod val="50000"/>
                    </a:schemeClr>
                  </a:solidFill>
                  <a:latin typeface="Calibri" pitchFamily="34" charset="0"/>
                  <a:cs typeface="Calibri" pitchFamily="34" charset="0"/>
                </a:rPr>
                <a:t>S5</a:t>
              </a:r>
              <a:endParaRPr lang="en-US" sz="2400" b="1" dirty="0">
                <a:solidFill>
                  <a:schemeClr val="accent3">
                    <a:lumMod val="50000"/>
                  </a:schemeClr>
                </a:solidFill>
                <a:latin typeface="Calibri" pitchFamily="34" charset="0"/>
                <a:cs typeface="Calibri" pitchFamily="34" charset="0"/>
              </a:endParaRPr>
            </a:p>
          </p:txBody>
        </p:sp>
      </p:grpSp>
      <p:grpSp>
        <p:nvGrpSpPr>
          <p:cNvPr id="155" name="Group 154"/>
          <p:cNvGrpSpPr/>
          <p:nvPr/>
        </p:nvGrpSpPr>
        <p:grpSpPr>
          <a:xfrm>
            <a:off x="2667000" y="1685925"/>
            <a:ext cx="1498099" cy="847725"/>
            <a:chOff x="2667000" y="1838325"/>
            <a:chExt cx="1498099" cy="847725"/>
          </a:xfrm>
        </p:grpSpPr>
        <p:sp>
          <p:nvSpPr>
            <p:cNvPr id="151" name="Freeform 150"/>
            <p:cNvSpPr/>
            <p:nvPr/>
          </p:nvSpPr>
          <p:spPr>
            <a:xfrm>
              <a:off x="2667000" y="1838325"/>
              <a:ext cx="742950" cy="847725"/>
            </a:xfrm>
            <a:custGeom>
              <a:avLst/>
              <a:gdLst>
                <a:gd name="connsiteX0" fmla="*/ 0 w 742950"/>
                <a:gd name="connsiteY0" fmla="*/ 847725 h 847725"/>
                <a:gd name="connsiteX1" fmla="*/ 323850 w 742950"/>
                <a:gd name="connsiteY1" fmla="*/ 95250 h 847725"/>
                <a:gd name="connsiteX2" fmla="*/ 742950 w 742950"/>
                <a:gd name="connsiteY2" fmla="*/ 0 h 847725"/>
              </a:gdLst>
              <a:ahLst/>
              <a:cxnLst>
                <a:cxn ang="0">
                  <a:pos x="connsiteX0" y="connsiteY0"/>
                </a:cxn>
                <a:cxn ang="0">
                  <a:pos x="connsiteX1" y="connsiteY1"/>
                </a:cxn>
                <a:cxn ang="0">
                  <a:pos x="connsiteX2" y="connsiteY2"/>
                </a:cxn>
              </a:cxnLst>
              <a:rect l="l" t="t" r="r" b="b"/>
              <a:pathLst>
                <a:path w="742950" h="847725">
                  <a:moveTo>
                    <a:pt x="0" y="847725"/>
                  </a:moveTo>
                  <a:lnTo>
                    <a:pt x="323850" y="95250"/>
                  </a:lnTo>
                  <a:lnTo>
                    <a:pt x="742950" y="0"/>
                  </a:lnTo>
                </a:path>
              </a:pathLst>
            </a:custGeom>
            <a:ln w="317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TextBox 151"/>
            <p:cNvSpPr txBox="1"/>
            <p:nvPr/>
          </p:nvSpPr>
          <p:spPr>
            <a:xfrm>
              <a:off x="3429000" y="1981200"/>
              <a:ext cx="736099"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chemeClr val="accent5">
                      <a:lumMod val="50000"/>
                    </a:schemeClr>
                  </a:solidFill>
                  <a:latin typeface="Calibri" pitchFamily="34" charset="0"/>
                  <a:cs typeface="Calibri" pitchFamily="34" charset="0"/>
                </a:rPr>
                <a:t>S6-7</a:t>
              </a:r>
              <a:endParaRPr lang="en-US" sz="2400" b="1" dirty="0">
                <a:solidFill>
                  <a:schemeClr val="accent5">
                    <a:lumMod val="50000"/>
                  </a:schemeClr>
                </a:solidFill>
                <a:latin typeface="Calibri" pitchFamily="34" charset="0"/>
                <a:cs typeface="Calibri" pitchFamily="34" charset="0"/>
              </a:endParaRPr>
            </a:p>
          </p:txBody>
        </p:sp>
      </p:grpSp>
      <p:grpSp>
        <p:nvGrpSpPr>
          <p:cNvPr id="64" name="Group 63"/>
          <p:cNvGrpSpPr/>
          <p:nvPr/>
        </p:nvGrpSpPr>
        <p:grpSpPr>
          <a:xfrm>
            <a:off x="1926600" y="1605064"/>
            <a:ext cx="2312112" cy="3881336"/>
            <a:chOff x="1600200" y="2209800"/>
            <a:chExt cx="1905000" cy="3200400"/>
          </a:xfrm>
          <a:solidFill>
            <a:srgbClr val="92D050"/>
          </a:solidFill>
        </p:grpSpPr>
        <p:sp>
          <p:nvSpPr>
            <p:cNvPr id="59" name="Flowchart: Connector 58"/>
            <p:cNvSpPr/>
            <p:nvPr/>
          </p:nvSpPr>
          <p:spPr>
            <a:xfrm>
              <a:off x="2743200" y="2209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3" name="Flowchart: Connector 52"/>
            <p:cNvSpPr/>
            <p:nvPr/>
          </p:nvSpPr>
          <p:spPr>
            <a:xfrm>
              <a:off x="1981200" y="4800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4" name="Flowchart: Connector 53"/>
            <p:cNvSpPr/>
            <p:nvPr/>
          </p:nvSpPr>
          <p:spPr>
            <a:xfrm>
              <a:off x="2286000" y="4800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5" name="Flowchart: Connector 54"/>
            <p:cNvSpPr/>
            <p:nvPr/>
          </p:nvSpPr>
          <p:spPr>
            <a:xfrm>
              <a:off x="2286000" y="42672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6" name="Flowchart: Connector 55"/>
            <p:cNvSpPr/>
            <p:nvPr/>
          </p:nvSpPr>
          <p:spPr>
            <a:xfrm>
              <a:off x="2286000" y="3733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7" name="Flowchart: Connector 56"/>
            <p:cNvSpPr/>
            <p:nvPr/>
          </p:nvSpPr>
          <p:spPr>
            <a:xfrm>
              <a:off x="2133600" y="2895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8" name="Flowchart: Connector 57"/>
            <p:cNvSpPr/>
            <p:nvPr/>
          </p:nvSpPr>
          <p:spPr>
            <a:xfrm>
              <a:off x="2438400" y="2286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0" name="Flowchart: Connector 59"/>
            <p:cNvSpPr/>
            <p:nvPr/>
          </p:nvSpPr>
          <p:spPr>
            <a:xfrm>
              <a:off x="1981200" y="5257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1" name="Flowchart: Connector 60"/>
            <p:cNvSpPr/>
            <p:nvPr/>
          </p:nvSpPr>
          <p:spPr>
            <a:xfrm>
              <a:off x="3276600" y="3810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2" name="Flowchart: Connector 61"/>
            <p:cNvSpPr/>
            <p:nvPr/>
          </p:nvSpPr>
          <p:spPr>
            <a:xfrm>
              <a:off x="3352800" y="4191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3" name="Flowchart: Connector 62"/>
            <p:cNvSpPr/>
            <p:nvPr/>
          </p:nvSpPr>
          <p:spPr>
            <a:xfrm>
              <a:off x="1600200" y="2895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grpSp>
      <p:sp>
        <p:nvSpPr>
          <p:cNvPr id="2" name="Title 1"/>
          <p:cNvSpPr>
            <a:spLocks noGrp="1"/>
          </p:cNvSpPr>
          <p:nvPr>
            <p:ph type="title"/>
          </p:nvPr>
        </p:nvSpPr>
        <p:spPr/>
        <p:txBody>
          <a:bodyPr/>
          <a:lstStyle/>
          <a:p>
            <a:r>
              <a:rPr lang="en-US" dirty="0" smtClean="0">
                <a:latin typeface="Calibri" pitchFamily="34" charset="0"/>
                <a:cs typeface="Calibri" pitchFamily="34" charset="0"/>
              </a:rPr>
              <a:t>Track Similarity</a:t>
            </a:r>
            <a:endParaRPr lang="en-US" dirty="0">
              <a:latin typeface="Calibri" pitchFamily="34" charset="0"/>
              <a:cs typeface="Calibri" pitchFamily="34" charset="0"/>
            </a:endParaRPr>
          </a:p>
        </p:txBody>
      </p:sp>
      <p:grpSp>
        <p:nvGrpSpPr>
          <p:cNvPr id="50" name="Group 49"/>
          <p:cNvGrpSpPr/>
          <p:nvPr/>
        </p:nvGrpSpPr>
        <p:grpSpPr>
          <a:xfrm>
            <a:off x="381000" y="2081278"/>
            <a:ext cx="2427506" cy="3282157"/>
            <a:chOff x="0" y="2662960"/>
            <a:chExt cx="2000076" cy="2706340"/>
          </a:xfrm>
        </p:grpSpPr>
        <p:sp>
          <p:nvSpPr>
            <p:cNvPr id="35" name="Freeform 34"/>
            <p:cNvSpPr/>
            <p:nvPr/>
          </p:nvSpPr>
          <p:spPr>
            <a:xfrm>
              <a:off x="1325270" y="3018521"/>
              <a:ext cx="674806" cy="2350779"/>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374903 w 674806"/>
                <a:gd name="connsiteY0" fmla="*/ 2350779 h 2350779"/>
                <a:gd name="connsiteX1" fmla="*/ 385920 w 674806"/>
                <a:gd name="connsiteY1" fmla="*/ 1877054 h 2350779"/>
                <a:gd name="connsiteX2" fmla="*/ 661341 w 674806"/>
                <a:gd name="connsiteY2" fmla="*/ 1877054 h 2350779"/>
                <a:gd name="connsiteX3" fmla="*/ 672358 w 674806"/>
                <a:gd name="connsiteY3" fmla="*/ 797401 h 2350779"/>
                <a:gd name="connsiteX4" fmla="*/ 533399 w 674806"/>
                <a:gd name="connsiteY4" fmla="*/ 0 h 2350779"/>
                <a:gd name="connsiteX5" fmla="*/ 0 w 674806"/>
                <a:gd name="connsiteY5" fmla="*/ 13771 h 235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806" h="2350779">
                  <a:moveTo>
                    <a:pt x="374903" y="2350779"/>
                  </a:moveTo>
                  <a:lnTo>
                    <a:pt x="385920" y="1877054"/>
                  </a:lnTo>
                  <a:lnTo>
                    <a:pt x="661341" y="1877054"/>
                  </a:lnTo>
                  <a:lnTo>
                    <a:pt x="672358" y="797401"/>
                  </a:lnTo>
                  <a:cubicBezTo>
                    <a:pt x="674806" y="539729"/>
                    <a:pt x="530951" y="257672"/>
                    <a:pt x="533399" y="0"/>
                  </a:cubicBezTo>
                  <a:lnTo>
                    <a:pt x="0" y="13771"/>
                  </a:lnTo>
                </a:path>
              </a:pathLst>
            </a:custGeom>
            <a:no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36" name="TextBox 35"/>
            <p:cNvSpPr txBox="1"/>
            <p:nvPr/>
          </p:nvSpPr>
          <p:spPr>
            <a:xfrm>
              <a:off x="0" y="3048000"/>
              <a:ext cx="1268184"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Tracks A, B</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38" name="TextBox 37"/>
            <p:cNvSpPr txBox="1"/>
            <p:nvPr/>
          </p:nvSpPr>
          <p:spPr>
            <a:xfrm>
              <a:off x="1349654" y="49997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s1</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39" name="TextBox 38"/>
            <p:cNvSpPr txBox="1"/>
            <p:nvPr/>
          </p:nvSpPr>
          <p:spPr>
            <a:xfrm>
              <a:off x="1654454" y="45425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s2</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0" name="TextBox 39"/>
            <p:cNvSpPr txBox="1"/>
            <p:nvPr/>
          </p:nvSpPr>
          <p:spPr>
            <a:xfrm>
              <a:off x="1654454" y="40091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s3</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1" name="TextBox 40"/>
            <p:cNvSpPr txBox="1"/>
            <p:nvPr/>
          </p:nvSpPr>
          <p:spPr>
            <a:xfrm>
              <a:off x="1615890" y="3182589"/>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s4</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2" name="TextBox 41"/>
            <p:cNvSpPr txBox="1"/>
            <p:nvPr/>
          </p:nvSpPr>
          <p:spPr>
            <a:xfrm>
              <a:off x="1425854" y="2662960"/>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s5</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grpSp>
        <p:nvGrpSpPr>
          <p:cNvPr id="52" name="Group 51"/>
          <p:cNvGrpSpPr/>
          <p:nvPr/>
        </p:nvGrpSpPr>
        <p:grpSpPr>
          <a:xfrm>
            <a:off x="2576942" y="3277004"/>
            <a:ext cx="2122072" cy="2196830"/>
            <a:chOff x="1809285" y="3648909"/>
            <a:chExt cx="1748422" cy="1811421"/>
          </a:xfrm>
        </p:grpSpPr>
        <p:sp>
          <p:nvSpPr>
            <p:cNvPr id="34" name="Freeform 33"/>
            <p:cNvSpPr/>
            <p:nvPr/>
          </p:nvSpPr>
          <p:spPr>
            <a:xfrm>
              <a:off x="1809285" y="3905103"/>
              <a:ext cx="1297236" cy="155522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6" fmla="*/ 1432193 w 1718631"/>
                <a:gd name="connsiteY6" fmla="*/ 0 h 304065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0" fmla="*/ 0 w 1696597"/>
                <a:gd name="connsiteY0" fmla="*/ 3040655 h 3040655"/>
                <a:gd name="connsiteX1" fmla="*/ 11017 w 1696597"/>
                <a:gd name="connsiteY1" fmla="*/ 2566930 h 3040655"/>
                <a:gd name="connsiteX2" fmla="*/ 286438 w 1696597"/>
                <a:gd name="connsiteY2" fmla="*/ 2566930 h 3040655"/>
                <a:gd name="connsiteX3" fmla="*/ 297455 w 1696597"/>
                <a:gd name="connsiteY3" fmla="*/ 1487277 h 3040655"/>
                <a:gd name="connsiteX4" fmla="*/ 1221036 w 1696597"/>
                <a:gd name="connsiteY4" fmla="*/ 1516655 h 3040655"/>
                <a:gd name="connsiteX5" fmla="*/ 1696597 w 1696597"/>
                <a:gd name="connsiteY5" fmla="*/ 0 h 3040655"/>
                <a:gd name="connsiteX0" fmla="*/ 0 w 1297236"/>
                <a:gd name="connsiteY0" fmla="*/ 1553378 h 1553378"/>
                <a:gd name="connsiteX1" fmla="*/ 11017 w 1297236"/>
                <a:gd name="connsiteY1" fmla="*/ 1079653 h 1553378"/>
                <a:gd name="connsiteX2" fmla="*/ 286438 w 1297236"/>
                <a:gd name="connsiteY2" fmla="*/ 1079653 h 1553378"/>
                <a:gd name="connsiteX3" fmla="*/ 297455 w 1297236"/>
                <a:gd name="connsiteY3" fmla="*/ 0 h 1553378"/>
                <a:gd name="connsiteX4" fmla="*/ 1221036 w 1297236"/>
                <a:gd name="connsiteY4" fmla="*/ 29378 h 1553378"/>
                <a:gd name="connsiteX5" fmla="*/ 1297236 w 1297236"/>
                <a:gd name="connsiteY5" fmla="*/ 410378 h 155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236" h="1553378">
                  <a:moveTo>
                    <a:pt x="0" y="1553378"/>
                  </a:moveTo>
                  <a:lnTo>
                    <a:pt x="11017" y="1079653"/>
                  </a:lnTo>
                  <a:lnTo>
                    <a:pt x="286438" y="1079653"/>
                  </a:lnTo>
                  <a:lnTo>
                    <a:pt x="297455" y="0"/>
                  </a:lnTo>
                  <a:lnTo>
                    <a:pt x="1221036" y="29378"/>
                  </a:lnTo>
                  <a:lnTo>
                    <a:pt x="1297236" y="410378"/>
                  </a:lnTo>
                </a:path>
              </a:pathLst>
            </a:custGeom>
            <a:noFill/>
            <a:ln w="28575" cap="flat" cmpd="sng" algn="ctr">
              <a:solidFill>
                <a:schemeClr val="bg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37" name="TextBox 36"/>
            <p:cNvSpPr txBox="1"/>
            <p:nvPr/>
          </p:nvSpPr>
          <p:spPr>
            <a:xfrm>
              <a:off x="2636880" y="4339724"/>
              <a:ext cx="920827"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D</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3" name="TextBox 42"/>
            <p:cNvSpPr txBox="1"/>
            <p:nvPr/>
          </p:nvSpPr>
          <p:spPr>
            <a:xfrm>
              <a:off x="2457903" y="3648909"/>
              <a:ext cx="36901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s8</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4" name="TextBox 43"/>
            <p:cNvSpPr txBox="1"/>
            <p:nvPr/>
          </p:nvSpPr>
          <p:spPr>
            <a:xfrm>
              <a:off x="2721254" y="4022892"/>
              <a:ext cx="36901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s9</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grpSp>
        <p:nvGrpSpPr>
          <p:cNvPr id="51" name="Group 50"/>
          <p:cNvGrpSpPr/>
          <p:nvPr/>
        </p:nvGrpSpPr>
        <p:grpSpPr>
          <a:xfrm>
            <a:off x="2481507" y="1143000"/>
            <a:ext cx="1184450" cy="4282537"/>
            <a:chOff x="1730654" y="1889292"/>
            <a:chExt cx="975894" cy="3531215"/>
          </a:xfrm>
        </p:grpSpPr>
        <p:sp>
          <p:nvSpPr>
            <p:cNvPr id="45" name="Freeform 44"/>
            <p:cNvSpPr/>
            <p:nvPr/>
          </p:nvSpPr>
          <p:spPr>
            <a:xfrm>
              <a:off x="1752600" y="2362200"/>
              <a:ext cx="685799" cy="305830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0 w 381000"/>
                <a:gd name="connsiteY0" fmla="*/ 2960379 h 2960379"/>
                <a:gd name="connsiteX1" fmla="*/ 11017 w 381000"/>
                <a:gd name="connsiteY1" fmla="*/ 2486654 h 2960379"/>
                <a:gd name="connsiteX2" fmla="*/ 286438 w 381000"/>
                <a:gd name="connsiteY2" fmla="*/ 2486654 h 2960379"/>
                <a:gd name="connsiteX3" fmla="*/ 297455 w 381000"/>
                <a:gd name="connsiteY3" fmla="*/ 1407001 h 2960379"/>
                <a:gd name="connsiteX4" fmla="*/ 158496 w 381000"/>
                <a:gd name="connsiteY4" fmla="*/ 609600 h 2960379"/>
                <a:gd name="connsiteX5" fmla="*/ 381000 w 381000"/>
                <a:gd name="connsiteY5" fmla="*/ 0 h 2960379"/>
                <a:gd name="connsiteX0" fmla="*/ 0 w 422215"/>
                <a:gd name="connsiteY0" fmla="*/ 3058307 h 3058307"/>
                <a:gd name="connsiteX1" fmla="*/ 11017 w 422215"/>
                <a:gd name="connsiteY1" fmla="*/ 2584582 h 3058307"/>
                <a:gd name="connsiteX2" fmla="*/ 286438 w 422215"/>
                <a:gd name="connsiteY2" fmla="*/ 2584582 h 3058307"/>
                <a:gd name="connsiteX3" fmla="*/ 297455 w 422215"/>
                <a:gd name="connsiteY3" fmla="*/ 1504929 h 3058307"/>
                <a:gd name="connsiteX4" fmla="*/ 158496 w 422215"/>
                <a:gd name="connsiteY4" fmla="*/ 707528 h 3058307"/>
                <a:gd name="connsiteX5" fmla="*/ 381000 w 422215"/>
                <a:gd name="connsiteY5" fmla="*/ 97928 h 3058307"/>
                <a:gd name="connsiteX6" fmla="*/ 405787 w 422215"/>
                <a:gd name="connsiteY6" fmla="*/ 119962 h 3058307"/>
                <a:gd name="connsiteX0" fmla="*/ 0 w 685799"/>
                <a:gd name="connsiteY0" fmla="*/ 3058307 h 3058307"/>
                <a:gd name="connsiteX1" fmla="*/ 11017 w 685799"/>
                <a:gd name="connsiteY1" fmla="*/ 2584582 h 3058307"/>
                <a:gd name="connsiteX2" fmla="*/ 286438 w 685799"/>
                <a:gd name="connsiteY2" fmla="*/ 2584582 h 3058307"/>
                <a:gd name="connsiteX3" fmla="*/ 297455 w 685799"/>
                <a:gd name="connsiteY3" fmla="*/ 1504929 h 3058307"/>
                <a:gd name="connsiteX4" fmla="*/ 158496 w 685799"/>
                <a:gd name="connsiteY4" fmla="*/ 707528 h 3058307"/>
                <a:gd name="connsiteX5" fmla="*/ 381000 w 685799"/>
                <a:gd name="connsiteY5" fmla="*/ 97928 h 3058307"/>
                <a:gd name="connsiteX6" fmla="*/ 685799 w 685799"/>
                <a:gd name="connsiteY6" fmla="*/ 21728 h 305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 h="3058307">
                  <a:moveTo>
                    <a:pt x="0" y="3058307"/>
                  </a:moveTo>
                  <a:lnTo>
                    <a:pt x="11017" y="2584582"/>
                  </a:lnTo>
                  <a:lnTo>
                    <a:pt x="286438" y="2584582"/>
                  </a:lnTo>
                  <a:lnTo>
                    <a:pt x="297455" y="1504929"/>
                  </a:lnTo>
                  <a:cubicBezTo>
                    <a:pt x="299903" y="1247257"/>
                    <a:pt x="156048" y="965200"/>
                    <a:pt x="158496" y="707528"/>
                  </a:cubicBezTo>
                  <a:lnTo>
                    <a:pt x="381000" y="97928"/>
                  </a:lnTo>
                  <a:cubicBezTo>
                    <a:pt x="422215" y="0"/>
                    <a:pt x="680635" y="17138"/>
                    <a:pt x="685799" y="21728"/>
                  </a:cubicBezTo>
                </a:path>
              </a:pathLst>
            </a:custGeom>
            <a:noFill/>
            <a:ln w="28575" cap="flat" cmpd="sng" algn="ctr">
              <a:solidFill>
                <a:schemeClr val="bg1"/>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46" name="TextBox 45"/>
            <p:cNvSpPr txBox="1"/>
            <p:nvPr/>
          </p:nvSpPr>
          <p:spPr>
            <a:xfrm>
              <a:off x="1806854" y="1889292"/>
              <a:ext cx="899694"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C</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7" name="TextBox 46"/>
            <p:cNvSpPr txBox="1"/>
            <p:nvPr/>
          </p:nvSpPr>
          <p:spPr>
            <a:xfrm>
              <a:off x="1730654" y="2422692"/>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s6</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8" name="TextBox 47"/>
            <p:cNvSpPr txBox="1"/>
            <p:nvPr/>
          </p:nvSpPr>
          <p:spPr>
            <a:xfrm>
              <a:off x="2204769" y="2339040"/>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s7</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 name="Object 142"/>
          <p:cNvGraphicFramePr>
            <a:graphicFrameLocks noChangeAspect="1"/>
          </p:cNvGraphicFramePr>
          <p:nvPr>
            <p:extLst>
              <p:ext uri="{D42A27DB-BD31-4B8C-83A1-F6EECF244321}">
                <p14:modId xmlns:p14="http://schemas.microsoft.com/office/powerpoint/2010/main" val="2680293978"/>
              </p:ext>
            </p:extLst>
          </p:nvPr>
        </p:nvGraphicFramePr>
        <p:xfrm>
          <a:off x="4819650" y="6261100"/>
          <a:ext cx="114300" cy="215900"/>
        </p:xfrm>
        <a:graphic>
          <a:graphicData uri="http://schemas.openxmlformats.org/presentationml/2006/ole">
            <mc:AlternateContent xmlns:mc="http://schemas.openxmlformats.org/markup-compatibility/2006">
              <mc:Choice xmlns:v="urn:schemas-microsoft-com:vml" Requires="v">
                <p:oleObj spid="_x0000_s1143"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650" y="62611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838200" y="5867400"/>
            <a:ext cx="7772400" cy="461665"/>
          </a:xfrm>
          <a:prstGeom prst="rect">
            <a:avLst/>
          </a:prstGeom>
          <a:noFill/>
          <a:ln w="28575">
            <a:solidFill>
              <a:schemeClr val="bg1"/>
            </a:solidFill>
          </a:ln>
        </p:spPr>
        <p:txBody>
          <a:bodyPr wrap="square" rtlCol="0">
            <a:spAutoFit/>
          </a:bodyPr>
          <a:lstStyle/>
          <a:p>
            <a:pPr algn="ctr"/>
            <a:r>
              <a:rPr lang="en-US" sz="2400" dirty="0" smtClean="0">
                <a:solidFill>
                  <a:srgbClr val="000000"/>
                </a:solidFill>
                <a:latin typeface="Calibri" pitchFamily="34" charset="0"/>
                <a:ea typeface="Segoe UI" pitchFamily="34" charset="0"/>
                <a:cs typeface="Calibri" pitchFamily="34" charset="0"/>
              </a:rPr>
              <a:t>Limited database support for computing track similarity</a:t>
            </a:r>
            <a:endParaRPr lang="en-US" sz="2400" dirty="0">
              <a:solidFill>
                <a:srgbClr val="000000"/>
              </a:solidFill>
              <a:latin typeface="Calibri" pitchFamily="34" charset="0"/>
              <a:ea typeface="Segoe UI" pitchFamily="34" charset="0"/>
              <a:cs typeface="Calibri"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5105400" y="3200400"/>
                <a:ext cx="3962400" cy="664990"/>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m:rPr>
                          <m:nor/>
                        </m:rPr>
                        <a:rPr lang="en-US" i="0" smtClean="0">
                          <a:solidFill>
                            <a:schemeClr val="bg1"/>
                          </a:solidFill>
                          <a:latin typeface="Cambria Math"/>
                        </a:rPr>
                        <m:t>SIM</m:t>
                      </m:r>
                      <m:d>
                        <m:dPr>
                          <m:ctrlPr>
                            <a:rPr lang="en-US" i="1" smtClean="0">
                              <a:solidFill>
                                <a:schemeClr val="bg1"/>
                              </a:solidFill>
                              <a:latin typeface="Cambria Math"/>
                            </a:rPr>
                          </m:ctrlPr>
                        </m:dPr>
                        <m:e>
                          <m:r>
                            <m:rPr>
                              <m:nor/>
                            </m:rPr>
                            <a:rPr lang="en-US" i="0" smtClean="0">
                              <a:solidFill>
                                <a:schemeClr val="bg1"/>
                              </a:solidFill>
                              <a:latin typeface="Cambria Math"/>
                            </a:rPr>
                            <m:t>A</m:t>
                          </m:r>
                          <m:r>
                            <m:rPr>
                              <m:nor/>
                            </m:rPr>
                            <a:rPr lang="en-US" i="0" smtClean="0">
                              <a:solidFill>
                                <a:schemeClr val="bg1"/>
                              </a:solidFill>
                              <a:latin typeface="Cambria Math"/>
                            </a:rPr>
                            <m:t>,</m:t>
                          </m:r>
                          <m:r>
                            <m:rPr>
                              <m:nor/>
                            </m:rPr>
                            <a:rPr lang="en-US" i="0" smtClean="0">
                              <a:solidFill>
                                <a:schemeClr val="bg1"/>
                              </a:solidFill>
                              <a:latin typeface="Cambria Math"/>
                            </a:rPr>
                            <m:t>C</m:t>
                          </m:r>
                        </m:e>
                      </m:d>
                      <m:r>
                        <a:rPr lang="en-US" b="0" i="1" smtClean="0">
                          <a:solidFill>
                            <a:schemeClr val="bg1"/>
                          </a:solidFill>
                          <a:latin typeface="Cambria Math"/>
                        </a:rPr>
                        <m:t>=</m:t>
                      </m:r>
                      <m:f>
                        <m:fPr>
                          <m:ctrlPr>
                            <a:rPr lang="en-US" i="1" smtClean="0">
                              <a:solidFill>
                                <a:schemeClr val="bg1"/>
                              </a:solidFill>
                              <a:latin typeface="Cambria Math"/>
                            </a:rPr>
                          </m:ctrlPr>
                        </m:fPr>
                        <m:num>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1−4</m:t>
                          </m:r>
                          <m:r>
                            <a:rPr lang="en-US" b="0" i="1" smtClean="0">
                              <a:solidFill>
                                <a:schemeClr val="bg1"/>
                              </a:solidFill>
                              <a:latin typeface="Cambria Math"/>
                            </a:rPr>
                            <m:t>|</m:t>
                          </m:r>
                        </m:num>
                        <m:den>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1−4</m:t>
                              </m:r>
                            </m:e>
                          </m:d>
                          <m:r>
                            <a:rPr lang="en-US" b="0" i="1" smtClean="0">
                              <a:solidFill>
                                <a:schemeClr val="bg1"/>
                              </a:solidFill>
                              <a:latin typeface="Cambria Math"/>
                            </a:rPr>
                            <m:t>+</m:t>
                          </m:r>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5</m:t>
                              </m:r>
                            </m:e>
                          </m:d>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6−7</m:t>
                          </m:r>
                          <m:r>
                            <a:rPr lang="en-US" b="0" i="1" smtClean="0">
                              <a:solidFill>
                                <a:schemeClr val="bg1"/>
                              </a:solidFill>
                              <a:latin typeface="Cambria Math"/>
                            </a:rPr>
                            <m:t>|</m:t>
                          </m:r>
                        </m:den>
                      </m:f>
                    </m:oMath>
                  </m:oMathPara>
                </a14:m>
                <a:endParaRPr lang="en-US"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105400" y="3200400"/>
                <a:ext cx="3962400" cy="66499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105400" y="2286000"/>
                <a:ext cx="2209800" cy="664990"/>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m:rPr>
                          <m:nor/>
                        </m:rPr>
                        <a:rPr lang="en-US" i="0" smtClean="0">
                          <a:solidFill>
                            <a:schemeClr val="bg1"/>
                          </a:solidFill>
                          <a:latin typeface="Cambria Math"/>
                        </a:rPr>
                        <m:t>SIM</m:t>
                      </m:r>
                      <m:d>
                        <m:dPr>
                          <m:ctrlPr>
                            <a:rPr lang="en-US" i="1" smtClean="0">
                              <a:solidFill>
                                <a:schemeClr val="bg1"/>
                              </a:solidFill>
                              <a:latin typeface="Cambria Math"/>
                            </a:rPr>
                          </m:ctrlPr>
                        </m:dPr>
                        <m:e>
                          <m:r>
                            <m:rPr>
                              <m:nor/>
                            </m:rPr>
                            <a:rPr lang="en-US" i="0" smtClean="0">
                              <a:solidFill>
                                <a:schemeClr val="bg1"/>
                              </a:solidFill>
                              <a:latin typeface="Cambria Math"/>
                            </a:rPr>
                            <m:t>A</m:t>
                          </m:r>
                          <m:r>
                            <m:rPr>
                              <m:nor/>
                            </m:rPr>
                            <a:rPr lang="en-US" i="0" smtClean="0">
                              <a:solidFill>
                                <a:schemeClr val="bg1"/>
                              </a:solidFill>
                              <a:latin typeface="Cambria Math"/>
                            </a:rPr>
                            <m:t>,</m:t>
                          </m:r>
                          <m:r>
                            <m:rPr>
                              <m:nor/>
                            </m:rPr>
                            <a:rPr lang="en-US" b="0" i="0" smtClean="0">
                              <a:solidFill>
                                <a:schemeClr val="bg1"/>
                              </a:solidFill>
                              <a:latin typeface="Cambria Math"/>
                            </a:rPr>
                            <m:t>B</m:t>
                          </m:r>
                        </m:e>
                      </m:d>
                      <m:r>
                        <a:rPr lang="en-US" b="0" i="1" smtClean="0">
                          <a:solidFill>
                            <a:schemeClr val="bg1"/>
                          </a:solidFill>
                          <a:latin typeface="Cambria Math"/>
                        </a:rPr>
                        <m:t>=</m:t>
                      </m:r>
                      <m:f>
                        <m:fPr>
                          <m:ctrlPr>
                            <a:rPr lang="en-US" i="1" smtClean="0">
                              <a:solidFill>
                                <a:schemeClr val="bg1"/>
                              </a:solidFill>
                              <a:latin typeface="Cambria Math"/>
                            </a:rPr>
                          </m:ctrlPr>
                        </m:fPr>
                        <m:num>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1−</m:t>
                          </m:r>
                          <m:r>
                            <a:rPr lang="en-US" b="0" i="1" smtClean="0">
                              <a:solidFill>
                                <a:schemeClr val="bg1"/>
                              </a:solidFill>
                              <a:latin typeface="Cambria Math"/>
                            </a:rPr>
                            <m:t>5|</m:t>
                          </m:r>
                        </m:num>
                        <m:den>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1−</m:t>
                              </m:r>
                              <m:r>
                                <a:rPr lang="en-US" b="0" i="1" smtClean="0">
                                  <a:solidFill>
                                    <a:schemeClr val="bg1"/>
                                  </a:solidFill>
                                  <a:latin typeface="Cambria Math"/>
                                </a:rPr>
                                <m:t>5</m:t>
                              </m:r>
                            </m:e>
                          </m:d>
                        </m:den>
                      </m:f>
                    </m:oMath>
                  </m:oMathPara>
                </a14:m>
                <a:endParaRPr lang="en-US"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105400" y="2286000"/>
                <a:ext cx="2209800" cy="664990"/>
              </a:xfrm>
              <a:prstGeom prst="rect">
                <a:avLst/>
              </a:prstGeom>
              <a:blipFill rotWithShape="1">
                <a:blip r:embed="rId8"/>
                <a:stretch>
                  <a:fillRect/>
                </a:stretch>
              </a:blipFill>
            </p:spPr>
            <p:txBody>
              <a:bodyPr/>
              <a:lstStyle/>
              <a:p>
                <a:r>
                  <a:rPr lang="en-US">
                    <a:noFill/>
                  </a:rPr>
                  <a:t> </a:t>
                </a:r>
              </a:p>
            </p:txBody>
          </p:sp>
        </mc:Fallback>
      </mc:AlternateContent>
      <p:sp>
        <p:nvSpPr>
          <p:cNvPr id="11" name="Slide Number Placeholder 10"/>
          <p:cNvSpPr>
            <a:spLocks noGrp="1"/>
          </p:cNvSpPr>
          <p:nvPr>
            <p:ph type="sldNum" sz="quarter" idx="12"/>
          </p:nvPr>
        </p:nvSpPr>
        <p:spPr/>
        <p:txBody>
          <a:bodyPr/>
          <a:lstStyle/>
          <a:p>
            <a:fld id="{6563A305-4DB9-4515-9625-D37A5744C327}" type="slidenum">
              <a:rPr lang="en-US" smtClean="0"/>
              <a:pPr/>
              <a:t>58</a:t>
            </a:fld>
            <a:endParaRPr lang="en-US"/>
          </a:p>
        </p:txBody>
      </p:sp>
      <p:sp>
        <p:nvSpPr>
          <p:cNvPr id="5" name="Date Placeholder 4"/>
          <p:cNvSpPr>
            <a:spLocks noGrp="1"/>
          </p:cNvSpPr>
          <p:nvPr>
            <p:ph type="dt" sz="half" idx="10"/>
          </p:nvPr>
        </p:nvSpPr>
        <p:spPr/>
        <p:txBody>
          <a:bodyPr/>
          <a:lstStyle/>
          <a:p>
            <a:r>
              <a:rPr lang="en-US" smtClean="0"/>
              <a:t>10/9/12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6998-11)</a:t>
            </a:r>
            <a:endParaRPr lang="en-US"/>
          </a:p>
        </p:txBody>
      </p:sp>
      <p:sp>
        <p:nvSpPr>
          <p:cNvPr id="65" name="TextBox 64"/>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2"/>
    </p:custDataLst>
    <p:extLst>
      <p:ext uri="{BB962C8B-B14F-4D97-AF65-F5344CB8AC3E}">
        <p14:creationId xmlns:p14="http://schemas.microsoft.com/office/powerpoint/2010/main" val="1713273693"/>
      </p:ext>
    </p:extLst>
  </p:cSld>
  <p:clrMapOvr>
    <a:masterClrMapping/>
  </p:clrMapOvr>
  <mc:AlternateContent xmlns:mc="http://schemas.openxmlformats.org/markup-compatibility/2006" xmlns:p14="http://schemas.microsoft.com/office/powerpoint/2010/main">
    <mc:Choice Requires="p14">
      <p:transition spd="slow" p14:dur="2000" advTm="74111"/>
    </mc:Choice>
    <mc:Fallback xmlns="">
      <p:transition spd="slow" advTm="741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4" grpId="0"/>
      <p:bldP spid="4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152400" y="990600"/>
            <a:ext cx="8686800" cy="510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lowchart: Connector 131"/>
          <p:cNvSpPr/>
          <p:nvPr/>
        </p:nvSpPr>
        <p:spPr>
          <a:xfrm>
            <a:off x="1293183" y="3456562"/>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3" name="Flowchart: Connector 132"/>
          <p:cNvSpPr/>
          <p:nvPr/>
        </p:nvSpPr>
        <p:spPr>
          <a:xfrm>
            <a:off x="1517388" y="3456562"/>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4" name="Flowchart: Connector 133"/>
          <p:cNvSpPr/>
          <p:nvPr/>
        </p:nvSpPr>
        <p:spPr>
          <a:xfrm>
            <a:off x="1517388" y="3013953"/>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5" name="Flowchart: Connector 134"/>
          <p:cNvSpPr/>
          <p:nvPr/>
        </p:nvSpPr>
        <p:spPr>
          <a:xfrm>
            <a:off x="1517388" y="2571345"/>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6" name="Flowchart: Connector 135"/>
          <p:cNvSpPr/>
          <p:nvPr/>
        </p:nvSpPr>
        <p:spPr>
          <a:xfrm>
            <a:off x="1405285" y="1875817"/>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7" name="Flowchart: Connector 136"/>
          <p:cNvSpPr/>
          <p:nvPr/>
        </p:nvSpPr>
        <p:spPr>
          <a:xfrm>
            <a:off x="1629490" y="1369979"/>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8" name="Flowchart: Connector 137"/>
          <p:cNvSpPr/>
          <p:nvPr/>
        </p:nvSpPr>
        <p:spPr>
          <a:xfrm>
            <a:off x="1853695" y="1306749"/>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9" name="Flowchart: Connector 138"/>
          <p:cNvSpPr/>
          <p:nvPr/>
        </p:nvSpPr>
        <p:spPr>
          <a:xfrm>
            <a:off x="1293183" y="3835940"/>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0" name="Flowchart: Connector 139"/>
          <p:cNvSpPr/>
          <p:nvPr/>
        </p:nvSpPr>
        <p:spPr>
          <a:xfrm>
            <a:off x="2246053" y="2634575"/>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1" name="Flowchart: Connector 140"/>
          <p:cNvSpPr/>
          <p:nvPr/>
        </p:nvSpPr>
        <p:spPr>
          <a:xfrm>
            <a:off x="2302105" y="2950723"/>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2" name="Flowchart: Connector 141"/>
          <p:cNvSpPr/>
          <p:nvPr/>
        </p:nvSpPr>
        <p:spPr>
          <a:xfrm>
            <a:off x="1012927" y="1875817"/>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Calibri" pitchFamily="34" charset="0"/>
                <a:cs typeface="Calibri" pitchFamily="34" charset="0"/>
              </a:rPr>
              <a:t>Track Tree</a:t>
            </a:r>
            <a:endParaRPr lang="en-US" dirty="0">
              <a:latin typeface="Calibri" pitchFamily="34" charset="0"/>
              <a:cs typeface="Calibri" pitchFamily="34" charset="0"/>
            </a:endParaRPr>
          </a:p>
        </p:txBody>
      </p:sp>
      <p:grpSp>
        <p:nvGrpSpPr>
          <p:cNvPr id="3" name="Group 145"/>
          <p:cNvGrpSpPr/>
          <p:nvPr/>
        </p:nvGrpSpPr>
        <p:grpSpPr>
          <a:xfrm>
            <a:off x="2592714" y="5172355"/>
            <a:ext cx="5410200" cy="457200"/>
            <a:chOff x="2592714" y="5172355"/>
            <a:chExt cx="5410200" cy="457200"/>
          </a:xfrm>
        </p:grpSpPr>
        <p:grpSp>
          <p:nvGrpSpPr>
            <p:cNvPr id="4" name="Group 143"/>
            <p:cNvGrpSpPr/>
            <p:nvPr/>
          </p:nvGrpSpPr>
          <p:grpSpPr>
            <a:xfrm>
              <a:off x="2592714" y="5172355"/>
              <a:ext cx="2971800" cy="457200"/>
              <a:chOff x="2592714" y="5172355"/>
              <a:chExt cx="2971800" cy="457200"/>
            </a:xfrm>
          </p:grpSpPr>
          <p:sp>
            <p:nvSpPr>
              <p:cNvPr id="66" name="Oval 65"/>
              <p:cNvSpPr/>
              <p:nvPr/>
            </p:nvSpPr>
            <p:spPr>
              <a:xfrm>
                <a:off x="25927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s1</a:t>
                </a:r>
                <a:endParaRPr lang="en-US" sz="1400" b="1" dirty="0">
                  <a:solidFill>
                    <a:schemeClr val="accent1"/>
                  </a:solidFill>
                  <a:latin typeface="Calibri" pitchFamily="34" charset="0"/>
                  <a:cs typeface="Calibri" pitchFamily="34" charset="0"/>
                </a:endParaRPr>
              </a:p>
            </p:txBody>
          </p:sp>
          <p:sp>
            <p:nvSpPr>
              <p:cNvPr id="67" name="Oval 66"/>
              <p:cNvSpPr/>
              <p:nvPr/>
            </p:nvSpPr>
            <p:spPr>
              <a:xfrm>
                <a:off x="32023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s2</a:t>
                </a:r>
                <a:endParaRPr lang="en-US" sz="1400" b="1" dirty="0">
                  <a:solidFill>
                    <a:schemeClr val="accent1"/>
                  </a:solidFill>
                  <a:latin typeface="Calibri" pitchFamily="34" charset="0"/>
                  <a:cs typeface="Calibri" pitchFamily="34" charset="0"/>
                </a:endParaRPr>
              </a:p>
            </p:txBody>
          </p:sp>
          <p:sp>
            <p:nvSpPr>
              <p:cNvPr id="68" name="Oval 67"/>
              <p:cNvSpPr/>
              <p:nvPr/>
            </p:nvSpPr>
            <p:spPr>
              <a:xfrm>
                <a:off x="38119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s3</a:t>
                </a:r>
                <a:endParaRPr lang="en-US" sz="1400" b="1" dirty="0">
                  <a:solidFill>
                    <a:schemeClr val="accent1"/>
                  </a:solidFill>
                  <a:latin typeface="Calibri" pitchFamily="34" charset="0"/>
                  <a:cs typeface="Calibri" pitchFamily="34" charset="0"/>
                </a:endParaRPr>
              </a:p>
            </p:txBody>
          </p:sp>
          <p:sp>
            <p:nvSpPr>
              <p:cNvPr id="69" name="Oval 68"/>
              <p:cNvSpPr/>
              <p:nvPr/>
            </p:nvSpPr>
            <p:spPr>
              <a:xfrm>
                <a:off x="44215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s4</a:t>
                </a:r>
                <a:endParaRPr lang="en-US" sz="1400" b="1" dirty="0">
                  <a:solidFill>
                    <a:schemeClr val="accent1"/>
                  </a:solidFill>
                  <a:latin typeface="Calibri" pitchFamily="34" charset="0"/>
                  <a:cs typeface="Calibri" pitchFamily="34" charset="0"/>
                </a:endParaRPr>
              </a:p>
            </p:txBody>
          </p:sp>
          <p:sp>
            <p:nvSpPr>
              <p:cNvPr id="70" name="Oval 69"/>
              <p:cNvSpPr/>
              <p:nvPr/>
            </p:nvSpPr>
            <p:spPr>
              <a:xfrm>
                <a:off x="50311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s5</a:t>
                </a:r>
                <a:endParaRPr lang="en-US" sz="1400" b="1" dirty="0">
                  <a:solidFill>
                    <a:schemeClr val="accent1"/>
                  </a:solidFill>
                  <a:latin typeface="Calibri" pitchFamily="34" charset="0"/>
                  <a:cs typeface="Calibri" pitchFamily="34" charset="0"/>
                </a:endParaRPr>
              </a:p>
            </p:txBody>
          </p:sp>
        </p:grpSp>
        <p:sp>
          <p:nvSpPr>
            <p:cNvPr id="71" name="Oval 70"/>
            <p:cNvSpPr/>
            <p:nvPr/>
          </p:nvSpPr>
          <p:spPr>
            <a:xfrm>
              <a:off x="56407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s6</a:t>
              </a:r>
              <a:endParaRPr lang="en-US" sz="1400" b="1" dirty="0">
                <a:solidFill>
                  <a:schemeClr val="accent1"/>
                </a:solidFill>
                <a:latin typeface="Calibri" pitchFamily="34" charset="0"/>
                <a:cs typeface="Calibri" pitchFamily="34" charset="0"/>
              </a:endParaRPr>
            </a:p>
          </p:txBody>
        </p:sp>
        <p:sp>
          <p:nvSpPr>
            <p:cNvPr id="72" name="Oval 71"/>
            <p:cNvSpPr/>
            <p:nvPr/>
          </p:nvSpPr>
          <p:spPr>
            <a:xfrm>
              <a:off x="62503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s7</a:t>
              </a:r>
              <a:endParaRPr lang="en-US" sz="1400" b="1" dirty="0">
                <a:solidFill>
                  <a:schemeClr val="accent1"/>
                </a:solidFill>
                <a:latin typeface="Calibri" pitchFamily="34" charset="0"/>
                <a:cs typeface="Calibri" pitchFamily="34" charset="0"/>
              </a:endParaRPr>
            </a:p>
          </p:txBody>
        </p:sp>
        <p:sp>
          <p:nvSpPr>
            <p:cNvPr id="73" name="Oval 72"/>
            <p:cNvSpPr/>
            <p:nvPr/>
          </p:nvSpPr>
          <p:spPr>
            <a:xfrm>
              <a:off x="68599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s8</a:t>
              </a:r>
              <a:endParaRPr lang="en-US" sz="1400" b="1" dirty="0">
                <a:solidFill>
                  <a:schemeClr val="accent1"/>
                </a:solidFill>
                <a:latin typeface="Calibri" pitchFamily="34" charset="0"/>
                <a:cs typeface="Calibri" pitchFamily="34" charset="0"/>
              </a:endParaRPr>
            </a:p>
          </p:txBody>
        </p:sp>
        <p:sp>
          <p:nvSpPr>
            <p:cNvPr id="74" name="Oval 73"/>
            <p:cNvSpPr/>
            <p:nvPr/>
          </p:nvSpPr>
          <p:spPr>
            <a:xfrm>
              <a:off x="74695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s9</a:t>
              </a:r>
              <a:endParaRPr lang="en-US" sz="1400" b="1" dirty="0">
                <a:solidFill>
                  <a:schemeClr val="accent1"/>
                </a:solidFill>
                <a:latin typeface="Calibri" pitchFamily="34" charset="0"/>
                <a:cs typeface="Calibri" pitchFamily="34" charset="0"/>
              </a:endParaRPr>
            </a:p>
          </p:txBody>
        </p:sp>
      </p:grpSp>
      <p:grpSp>
        <p:nvGrpSpPr>
          <p:cNvPr id="5" name="Group 144"/>
          <p:cNvGrpSpPr/>
          <p:nvPr/>
        </p:nvGrpSpPr>
        <p:grpSpPr>
          <a:xfrm>
            <a:off x="2859414" y="4410355"/>
            <a:ext cx="571502" cy="762001"/>
            <a:chOff x="2859414" y="4410355"/>
            <a:chExt cx="571502" cy="762001"/>
          </a:xfrm>
        </p:grpSpPr>
        <p:sp>
          <p:nvSpPr>
            <p:cNvPr id="75" name="Oval 74"/>
            <p:cNvSpPr/>
            <p:nvPr/>
          </p:nvSpPr>
          <p:spPr>
            <a:xfrm>
              <a:off x="28975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S1-2</a:t>
              </a:r>
              <a:endParaRPr lang="en-US" sz="1400" b="1" dirty="0">
                <a:solidFill>
                  <a:schemeClr val="accent1"/>
                </a:solidFill>
                <a:latin typeface="Calibri" pitchFamily="34" charset="0"/>
                <a:cs typeface="Calibri" pitchFamily="34" charset="0"/>
              </a:endParaRPr>
            </a:p>
          </p:txBody>
        </p:sp>
        <p:cxnSp>
          <p:nvCxnSpPr>
            <p:cNvPr id="79" name="Straight Connector 78"/>
            <p:cNvCxnSpPr>
              <a:stCxn id="66" idx="0"/>
              <a:endCxn id="75" idx="3"/>
            </p:cNvCxnSpPr>
            <p:nvPr/>
          </p:nvCxnSpPr>
          <p:spPr>
            <a:xfrm rot="5400000" flipH="1" flipV="1">
              <a:off x="2731644" y="49283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75" idx="5"/>
            </p:cNvCxnSpPr>
            <p:nvPr/>
          </p:nvCxnSpPr>
          <p:spPr>
            <a:xfrm rot="16200000" flipV="1">
              <a:off x="3210602" y="4942798"/>
              <a:ext cx="362511" cy="781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161"/>
          <p:cNvGrpSpPr/>
          <p:nvPr/>
        </p:nvGrpSpPr>
        <p:grpSpPr>
          <a:xfrm>
            <a:off x="5945514" y="4410355"/>
            <a:ext cx="573416" cy="752757"/>
            <a:chOff x="5945514" y="4410355"/>
            <a:chExt cx="573416" cy="752757"/>
          </a:xfrm>
        </p:grpSpPr>
        <p:sp>
          <p:nvSpPr>
            <p:cNvPr id="77" name="Oval 76"/>
            <p:cNvSpPr/>
            <p:nvPr/>
          </p:nvSpPr>
          <p:spPr>
            <a:xfrm>
              <a:off x="59455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S6-7</a:t>
              </a:r>
              <a:endParaRPr lang="en-US" sz="1400" b="1" dirty="0">
                <a:solidFill>
                  <a:schemeClr val="accent1"/>
                </a:solidFill>
                <a:latin typeface="Calibri" pitchFamily="34" charset="0"/>
                <a:cs typeface="Calibri" pitchFamily="34" charset="0"/>
              </a:endParaRPr>
            </a:p>
          </p:txBody>
        </p:sp>
        <p:cxnSp>
          <p:nvCxnSpPr>
            <p:cNvPr id="83" name="Straight Connector 82"/>
            <p:cNvCxnSpPr>
              <a:endCxn id="77" idx="3"/>
            </p:cNvCxnSpPr>
            <p:nvPr/>
          </p:nvCxnSpPr>
          <p:spPr>
            <a:xfrm rot="5400000" flipH="1" flipV="1">
              <a:off x="5803316" y="4942799"/>
              <a:ext cx="362511" cy="78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77" idx="5"/>
            </p:cNvCxnSpPr>
            <p:nvPr/>
          </p:nvCxnSpPr>
          <p:spPr>
            <a:xfrm rot="16200000" flipV="1">
              <a:off x="6278609" y="4922790"/>
              <a:ext cx="362512" cy="1181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162"/>
          <p:cNvGrpSpPr/>
          <p:nvPr/>
        </p:nvGrpSpPr>
        <p:grpSpPr>
          <a:xfrm>
            <a:off x="7164714" y="4410355"/>
            <a:ext cx="571501" cy="762000"/>
            <a:chOff x="7164714" y="4410355"/>
            <a:chExt cx="571501" cy="762000"/>
          </a:xfrm>
        </p:grpSpPr>
        <p:sp>
          <p:nvSpPr>
            <p:cNvPr id="76" name="Oval 75"/>
            <p:cNvSpPr/>
            <p:nvPr/>
          </p:nvSpPr>
          <p:spPr>
            <a:xfrm>
              <a:off x="71647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S8-9</a:t>
              </a:r>
              <a:endParaRPr lang="en-US" sz="1400" b="1" dirty="0">
                <a:solidFill>
                  <a:schemeClr val="accent1"/>
                </a:solidFill>
                <a:latin typeface="Calibri" pitchFamily="34" charset="0"/>
                <a:cs typeface="Calibri" pitchFamily="34" charset="0"/>
              </a:endParaRPr>
            </a:p>
          </p:txBody>
        </p:sp>
        <p:cxnSp>
          <p:nvCxnSpPr>
            <p:cNvPr id="85" name="Straight Connector 84"/>
            <p:cNvCxnSpPr>
              <a:endCxn id="76" idx="3"/>
            </p:cNvCxnSpPr>
            <p:nvPr/>
          </p:nvCxnSpPr>
          <p:spPr>
            <a:xfrm rot="5400000" flipH="1" flipV="1">
              <a:off x="7022516" y="4942799"/>
              <a:ext cx="362511" cy="78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4" idx="0"/>
              <a:endCxn id="76" idx="5"/>
            </p:cNvCxnSpPr>
            <p:nvPr/>
          </p:nvCxnSpPr>
          <p:spPr>
            <a:xfrm rot="16200000" flipV="1">
              <a:off x="7492230" y="4928370"/>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158"/>
          <p:cNvGrpSpPr/>
          <p:nvPr/>
        </p:nvGrpSpPr>
        <p:grpSpPr>
          <a:xfrm>
            <a:off x="3164214" y="3648355"/>
            <a:ext cx="914401" cy="1524000"/>
            <a:chOff x="3164214" y="3648355"/>
            <a:chExt cx="914401" cy="1524000"/>
          </a:xfrm>
        </p:grpSpPr>
        <p:sp>
          <p:nvSpPr>
            <p:cNvPr id="78" name="Oval 77"/>
            <p:cNvSpPr/>
            <p:nvPr/>
          </p:nvSpPr>
          <p:spPr>
            <a:xfrm>
              <a:off x="3202314" y="3648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S1-3</a:t>
              </a:r>
              <a:endParaRPr lang="en-US" sz="1400" b="1" dirty="0">
                <a:solidFill>
                  <a:schemeClr val="accent1"/>
                </a:solidFill>
                <a:latin typeface="Calibri" pitchFamily="34" charset="0"/>
                <a:cs typeface="Calibri" pitchFamily="34" charset="0"/>
              </a:endParaRPr>
            </a:p>
          </p:txBody>
        </p:sp>
        <p:cxnSp>
          <p:nvCxnSpPr>
            <p:cNvPr id="81" name="Straight Connector 80"/>
            <p:cNvCxnSpPr>
              <a:stCxn id="68" idx="0"/>
              <a:endCxn id="78" idx="5"/>
            </p:cNvCxnSpPr>
            <p:nvPr/>
          </p:nvCxnSpPr>
          <p:spPr>
            <a:xfrm rot="16200000" flipV="1">
              <a:off x="3301230" y="4394970"/>
              <a:ext cx="1133755" cy="4210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5" idx="0"/>
              <a:endCxn id="78" idx="3"/>
            </p:cNvCxnSpPr>
            <p:nvPr/>
          </p:nvCxnSpPr>
          <p:spPr>
            <a:xfrm rot="5400000" flipH="1" flipV="1">
              <a:off x="3036444" y="41663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159"/>
          <p:cNvGrpSpPr/>
          <p:nvPr/>
        </p:nvGrpSpPr>
        <p:grpSpPr>
          <a:xfrm>
            <a:off x="3469014" y="2810155"/>
            <a:ext cx="1219201" cy="2362200"/>
            <a:chOff x="3469014" y="2810155"/>
            <a:chExt cx="1219201" cy="2362200"/>
          </a:xfrm>
        </p:grpSpPr>
        <p:sp>
          <p:nvSpPr>
            <p:cNvPr id="88" name="Oval 87"/>
            <p:cNvSpPr/>
            <p:nvPr/>
          </p:nvSpPr>
          <p:spPr>
            <a:xfrm>
              <a:off x="3507114" y="28101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S1-4</a:t>
              </a:r>
              <a:endParaRPr lang="en-US" sz="1400" b="1" dirty="0">
                <a:solidFill>
                  <a:schemeClr val="accent1"/>
                </a:solidFill>
                <a:latin typeface="Calibri" pitchFamily="34" charset="0"/>
                <a:cs typeface="Calibri" pitchFamily="34" charset="0"/>
              </a:endParaRPr>
            </a:p>
          </p:txBody>
        </p:sp>
        <p:cxnSp>
          <p:nvCxnSpPr>
            <p:cNvPr id="89" name="Straight Connector 88"/>
            <p:cNvCxnSpPr>
              <a:stCxn id="78" idx="0"/>
              <a:endCxn id="88" idx="3"/>
            </p:cNvCxnSpPr>
            <p:nvPr/>
          </p:nvCxnSpPr>
          <p:spPr>
            <a:xfrm rot="5400000" flipH="1" flipV="1">
              <a:off x="3303144" y="3366271"/>
              <a:ext cx="4479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9" idx="0"/>
              <a:endCxn id="88" idx="5"/>
            </p:cNvCxnSpPr>
            <p:nvPr/>
          </p:nvCxnSpPr>
          <p:spPr>
            <a:xfrm rot="16200000" flipV="1">
              <a:off x="3339330" y="3823470"/>
              <a:ext cx="1971955" cy="7258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160"/>
          <p:cNvGrpSpPr/>
          <p:nvPr/>
        </p:nvGrpSpPr>
        <p:grpSpPr>
          <a:xfrm>
            <a:off x="3773814" y="2048155"/>
            <a:ext cx="1525918" cy="3114957"/>
            <a:chOff x="3773814" y="2048155"/>
            <a:chExt cx="1525918" cy="3114957"/>
          </a:xfrm>
        </p:grpSpPr>
        <p:cxnSp>
          <p:nvCxnSpPr>
            <p:cNvPr id="82" name="Straight Connector 81"/>
            <p:cNvCxnSpPr>
              <a:endCxn id="91" idx="5"/>
            </p:cNvCxnSpPr>
            <p:nvPr/>
          </p:nvCxnSpPr>
          <p:spPr>
            <a:xfrm rot="16200000" flipV="1">
              <a:off x="3421110" y="3284489"/>
              <a:ext cx="2724712" cy="10325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3811914" y="20481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S1-5</a:t>
              </a:r>
              <a:endParaRPr lang="en-US" sz="1400" b="1" dirty="0">
                <a:solidFill>
                  <a:schemeClr val="accent1"/>
                </a:solidFill>
                <a:latin typeface="Calibri" pitchFamily="34" charset="0"/>
                <a:cs typeface="Calibri" pitchFamily="34" charset="0"/>
              </a:endParaRPr>
            </a:p>
          </p:txBody>
        </p:sp>
        <p:cxnSp>
          <p:nvCxnSpPr>
            <p:cNvPr id="92" name="Straight Connector 91"/>
            <p:cNvCxnSpPr>
              <a:stCxn id="88" idx="0"/>
              <a:endCxn id="91" idx="3"/>
            </p:cNvCxnSpPr>
            <p:nvPr/>
          </p:nvCxnSpPr>
          <p:spPr>
            <a:xfrm rot="5400000" flipH="1" flipV="1">
              <a:off x="3646044" y="25661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4" name="Freeform 113"/>
          <p:cNvSpPr/>
          <p:nvPr/>
        </p:nvSpPr>
        <p:spPr>
          <a:xfrm>
            <a:off x="1051042" y="1927620"/>
            <a:ext cx="496374" cy="1950646"/>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374903 w 674806"/>
              <a:gd name="connsiteY0" fmla="*/ 2350779 h 2350779"/>
              <a:gd name="connsiteX1" fmla="*/ 385920 w 674806"/>
              <a:gd name="connsiteY1" fmla="*/ 1877054 h 2350779"/>
              <a:gd name="connsiteX2" fmla="*/ 661341 w 674806"/>
              <a:gd name="connsiteY2" fmla="*/ 1877054 h 2350779"/>
              <a:gd name="connsiteX3" fmla="*/ 672358 w 674806"/>
              <a:gd name="connsiteY3" fmla="*/ 797401 h 2350779"/>
              <a:gd name="connsiteX4" fmla="*/ 533399 w 674806"/>
              <a:gd name="connsiteY4" fmla="*/ 0 h 2350779"/>
              <a:gd name="connsiteX5" fmla="*/ 0 w 674806"/>
              <a:gd name="connsiteY5" fmla="*/ 13771 h 235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806" h="2350779">
                <a:moveTo>
                  <a:pt x="374903" y="2350779"/>
                </a:moveTo>
                <a:lnTo>
                  <a:pt x="385920" y="1877054"/>
                </a:lnTo>
                <a:lnTo>
                  <a:pt x="661341" y="1877054"/>
                </a:lnTo>
                <a:lnTo>
                  <a:pt x="672358" y="797401"/>
                </a:lnTo>
                <a:cubicBezTo>
                  <a:pt x="674806" y="539729"/>
                  <a:pt x="530951" y="257672"/>
                  <a:pt x="533399" y="0"/>
                </a:cubicBezTo>
                <a:lnTo>
                  <a:pt x="0" y="13771"/>
                </a:lnTo>
              </a:path>
            </a:pathLst>
          </a:custGeom>
          <a:no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15" name="TextBox 114"/>
          <p:cNvSpPr txBox="1"/>
          <p:nvPr/>
        </p:nvSpPr>
        <p:spPr>
          <a:xfrm>
            <a:off x="76200" y="1952081"/>
            <a:ext cx="1200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Tracks A, B</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6" name="TextBox 115"/>
          <p:cNvSpPr txBox="1"/>
          <p:nvPr/>
        </p:nvSpPr>
        <p:spPr>
          <a:xfrm>
            <a:off x="990599" y="35814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s1</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7" name="TextBox 116"/>
          <p:cNvSpPr txBox="1"/>
          <p:nvPr/>
        </p:nvSpPr>
        <p:spPr>
          <a:xfrm>
            <a:off x="1219199" y="3124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s2</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8" name="TextBox 117"/>
          <p:cNvSpPr txBox="1"/>
          <p:nvPr/>
        </p:nvSpPr>
        <p:spPr>
          <a:xfrm>
            <a:off x="1219199" y="26670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s3</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9" name="TextBox 118"/>
          <p:cNvSpPr txBox="1"/>
          <p:nvPr/>
        </p:nvSpPr>
        <p:spPr>
          <a:xfrm>
            <a:off x="1142999" y="21336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s4</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0" name="TextBox 119"/>
          <p:cNvSpPr txBox="1"/>
          <p:nvPr/>
        </p:nvSpPr>
        <p:spPr>
          <a:xfrm>
            <a:off x="1066799" y="16764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s5</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2" name="Freeform 121"/>
          <p:cNvSpPr/>
          <p:nvPr/>
        </p:nvSpPr>
        <p:spPr>
          <a:xfrm>
            <a:off x="1407074" y="2663294"/>
            <a:ext cx="954221" cy="129050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6" fmla="*/ 1432193 w 1718631"/>
              <a:gd name="connsiteY6" fmla="*/ 0 h 304065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0" fmla="*/ 0 w 1696597"/>
              <a:gd name="connsiteY0" fmla="*/ 3040655 h 3040655"/>
              <a:gd name="connsiteX1" fmla="*/ 11017 w 1696597"/>
              <a:gd name="connsiteY1" fmla="*/ 2566930 h 3040655"/>
              <a:gd name="connsiteX2" fmla="*/ 286438 w 1696597"/>
              <a:gd name="connsiteY2" fmla="*/ 2566930 h 3040655"/>
              <a:gd name="connsiteX3" fmla="*/ 297455 w 1696597"/>
              <a:gd name="connsiteY3" fmla="*/ 1487277 h 3040655"/>
              <a:gd name="connsiteX4" fmla="*/ 1221036 w 1696597"/>
              <a:gd name="connsiteY4" fmla="*/ 1516655 h 3040655"/>
              <a:gd name="connsiteX5" fmla="*/ 1696597 w 1696597"/>
              <a:gd name="connsiteY5" fmla="*/ 0 h 3040655"/>
              <a:gd name="connsiteX0" fmla="*/ 0 w 1297236"/>
              <a:gd name="connsiteY0" fmla="*/ 1553378 h 1553378"/>
              <a:gd name="connsiteX1" fmla="*/ 11017 w 1297236"/>
              <a:gd name="connsiteY1" fmla="*/ 1079653 h 1553378"/>
              <a:gd name="connsiteX2" fmla="*/ 286438 w 1297236"/>
              <a:gd name="connsiteY2" fmla="*/ 1079653 h 1553378"/>
              <a:gd name="connsiteX3" fmla="*/ 297455 w 1297236"/>
              <a:gd name="connsiteY3" fmla="*/ 0 h 1553378"/>
              <a:gd name="connsiteX4" fmla="*/ 1221036 w 1297236"/>
              <a:gd name="connsiteY4" fmla="*/ 29378 h 1553378"/>
              <a:gd name="connsiteX5" fmla="*/ 1297236 w 1297236"/>
              <a:gd name="connsiteY5" fmla="*/ 410378 h 155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236" h="1553378">
                <a:moveTo>
                  <a:pt x="0" y="1553378"/>
                </a:moveTo>
                <a:lnTo>
                  <a:pt x="11017" y="1079653"/>
                </a:lnTo>
                <a:lnTo>
                  <a:pt x="286438" y="1079653"/>
                </a:lnTo>
                <a:lnTo>
                  <a:pt x="297455" y="0"/>
                </a:lnTo>
                <a:lnTo>
                  <a:pt x="1221036" y="29378"/>
                </a:lnTo>
                <a:lnTo>
                  <a:pt x="1297236" y="410378"/>
                </a:lnTo>
              </a:path>
            </a:pathLst>
          </a:custGeom>
          <a:noFill/>
          <a:ln w="28575" cap="flat" cmpd="sng" algn="ctr">
            <a:solidFill>
              <a:schemeClr val="bg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23" name="TextBox 122"/>
          <p:cNvSpPr txBox="1"/>
          <p:nvPr/>
        </p:nvSpPr>
        <p:spPr>
          <a:xfrm>
            <a:off x="2302105" y="2571344"/>
            <a:ext cx="8851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D</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4" name="TextBox 123"/>
          <p:cNvSpPr txBox="1"/>
          <p:nvPr/>
        </p:nvSpPr>
        <p:spPr>
          <a:xfrm>
            <a:off x="1828799" y="2362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s8</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5" name="TextBox 124"/>
          <p:cNvSpPr txBox="1"/>
          <p:nvPr/>
        </p:nvSpPr>
        <p:spPr>
          <a:xfrm>
            <a:off x="1981199" y="2743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s9</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7" name="Freeform 126"/>
          <p:cNvSpPr/>
          <p:nvPr/>
        </p:nvSpPr>
        <p:spPr>
          <a:xfrm>
            <a:off x="1365377" y="1383013"/>
            <a:ext cx="504460" cy="2537744"/>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0 w 381000"/>
              <a:gd name="connsiteY0" fmla="*/ 2960379 h 2960379"/>
              <a:gd name="connsiteX1" fmla="*/ 11017 w 381000"/>
              <a:gd name="connsiteY1" fmla="*/ 2486654 h 2960379"/>
              <a:gd name="connsiteX2" fmla="*/ 286438 w 381000"/>
              <a:gd name="connsiteY2" fmla="*/ 2486654 h 2960379"/>
              <a:gd name="connsiteX3" fmla="*/ 297455 w 381000"/>
              <a:gd name="connsiteY3" fmla="*/ 1407001 h 2960379"/>
              <a:gd name="connsiteX4" fmla="*/ 158496 w 381000"/>
              <a:gd name="connsiteY4" fmla="*/ 609600 h 2960379"/>
              <a:gd name="connsiteX5" fmla="*/ 381000 w 381000"/>
              <a:gd name="connsiteY5" fmla="*/ 0 h 2960379"/>
              <a:gd name="connsiteX0" fmla="*/ 0 w 422215"/>
              <a:gd name="connsiteY0" fmla="*/ 3058307 h 3058307"/>
              <a:gd name="connsiteX1" fmla="*/ 11017 w 422215"/>
              <a:gd name="connsiteY1" fmla="*/ 2584582 h 3058307"/>
              <a:gd name="connsiteX2" fmla="*/ 286438 w 422215"/>
              <a:gd name="connsiteY2" fmla="*/ 2584582 h 3058307"/>
              <a:gd name="connsiteX3" fmla="*/ 297455 w 422215"/>
              <a:gd name="connsiteY3" fmla="*/ 1504929 h 3058307"/>
              <a:gd name="connsiteX4" fmla="*/ 158496 w 422215"/>
              <a:gd name="connsiteY4" fmla="*/ 707528 h 3058307"/>
              <a:gd name="connsiteX5" fmla="*/ 381000 w 422215"/>
              <a:gd name="connsiteY5" fmla="*/ 97928 h 3058307"/>
              <a:gd name="connsiteX6" fmla="*/ 405787 w 422215"/>
              <a:gd name="connsiteY6" fmla="*/ 119962 h 3058307"/>
              <a:gd name="connsiteX0" fmla="*/ 0 w 685799"/>
              <a:gd name="connsiteY0" fmla="*/ 3058307 h 3058307"/>
              <a:gd name="connsiteX1" fmla="*/ 11017 w 685799"/>
              <a:gd name="connsiteY1" fmla="*/ 2584582 h 3058307"/>
              <a:gd name="connsiteX2" fmla="*/ 286438 w 685799"/>
              <a:gd name="connsiteY2" fmla="*/ 2584582 h 3058307"/>
              <a:gd name="connsiteX3" fmla="*/ 297455 w 685799"/>
              <a:gd name="connsiteY3" fmla="*/ 1504929 h 3058307"/>
              <a:gd name="connsiteX4" fmla="*/ 158496 w 685799"/>
              <a:gd name="connsiteY4" fmla="*/ 707528 h 3058307"/>
              <a:gd name="connsiteX5" fmla="*/ 381000 w 685799"/>
              <a:gd name="connsiteY5" fmla="*/ 97928 h 3058307"/>
              <a:gd name="connsiteX6" fmla="*/ 685799 w 685799"/>
              <a:gd name="connsiteY6" fmla="*/ 21728 h 305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 h="3058307">
                <a:moveTo>
                  <a:pt x="0" y="3058307"/>
                </a:moveTo>
                <a:lnTo>
                  <a:pt x="11017" y="2584582"/>
                </a:lnTo>
                <a:lnTo>
                  <a:pt x="286438" y="2584582"/>
                </a:lnTo>
                <a:lnTo>
                  <a:pt x="297455" y="1504929"/>
                </a:lnTo>
                <a:cubicBezTo>
                  <a:pt x="299903" y="1247257"/>
                  <a:pt x="156048" y="965200"/>
                  <a:pt x="158496" y="707528"/>
                </a:cubicBezTo>
                <a:lnTo>
                  <a:pt x="381000" y="97928"/>
                </a:lnTo>
                <a:cubicBezTo>
                  <a:pt x="422215" y="0"/>
                  <a:pt x="680635" y="17138"/>
                  <a:pt x="685799" y="21728"/>
                </a:cubicBezTo>
              </a:path>
            </a:pathLst>
          </a:custGeom>
          <a:noFill/>
          <a:ln w="28575" cap="flat" cmpd="sng" algn="ctr">
            <a:solidFill>
              <a:schemeClr val="bg1"/>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28" name="TextBox 127"/>
          <p:cNvSpPr txBox="1"/>
          <p:nvPr/>
        </p:nvSpPr>
        <p:spPr>
          <a:xfrm>
            <a:off x="1405285" y="990600"/>
            <a:ext cx="8659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C</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9" name="TextBox 128"/>
          <p:cNvSpPr txBox="1"/>
          <p:nvPr/>
        </p:nvSpPr>
        <p:spPr>
          <a:xfrm>
            <a:off x="1295399" y="13716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s6</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30" name="TextBox 129"/>
          <p:cNvSpPr txBox="1"/>
          <p:nvPr/>
        </p:nvSpPr>
        <p:spPr>
          <a:xfrm>
            <a:off x="1697984" y="1363795"/>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s7</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58" name="TextBox 157"/>
          <p:cNvSpPr txBox="1"/>
          <p:nvPr/>
        </p:nvSpPr>
        <p:spPr>
          <a:xfrm>
            <a:off x="5257800" y="1284744"/>
            <a:ext cx="3657600" cy="2308324"/>
          </a:xfrm>
          <a:prstGeom prst="rect">
            <a:avLst/>
          </a:prstGeom>
          <a:noFill/>
        </p:spPr>
        <p:txBody>
          <a:bodyPr wrap="square" rtlCol="0">
            <a:spAutoFit/>
          </a:bodyPr>
          <a:lstStyle/>
          <a:p>
            <a:r>
              <a:rPr lang="en-US" sz="2400" dirty="0" smtClean="0">
                <a:solidFill>
                  <a:srgbClr val="FFFF00"/>
                </a:solidFill>
                <a:latin typeface="Calibri" pitchFamily="34" charset="0"/>
                <a:cs typeface="Calibri" pitchFamily="34" charset="0"/>
              </a:rPr>
              <a:t>1) Create leaf nodes for all segments</a:t>
            </a:r>
          </a:p>
          <a:p>
            <a:endParaRPr lang="en-US" sz="2400" dirty="0" smtClean="0">
              <a:solidFill>
                <a:srgbClr val="FFFF00"/>
              </a:solidFill>
              <a:latin typeface="Calibri" pitchFamily="34" charset="0"/>
              <a:cs typeface="Calibri" pitchFamily="34" charset="0"/>
            </a:endParaRPr>
          </a:p>
          <a:p>
            <a:r>
              <a:rPr lang="en-US" sz="2400" dirty="0" smtClean="0">
                <a:solidFill>
                  <a:srgbClr val="FFFF00"/>
                </a:solidFill>
                <a:latin typeface="Calibri" pitchFamily="34" charset="0"/>
                <a:cs typeface="Calibri" pitchFamily="34" charset="0"/>
              </a:rPr>
              <a:t>2) Merge nodes based on # of tracks that go through adjacent segments</a:t>
            </a:r>
            <a:endParaRPr lang="en-US" sz="2400" dirty="0">
              <a:solidFill>
                <a:srgbClr val="FFFF00"/>
              </a:solidFill>
              <a:latin typeface="Calibri" pitchFamily="34" charset="0"/>
              <a:cs typeface="Calibri" pitchFamily="34" charset="0"/>
            </a:endParaRPr>
          </a:p>
        </p:txBody>
      </p:sp>
      <p:sp>
        <p:nvSpPr>
          <p:cNvPr id="16" name="Slide Number Placeholder 15"/>
          <p:cNvSpPr>
            <a:spLocks noGrp="1"/>
          </p:cNvSpPr>
          <p:nvPr>
            <p:ph type="sldNum" sz="quarter" idx="12"/>
          </p:nvPr>
        </p:nvSpPr>
        <p:spPr/>
        <p:txBody>
          <a:bodyPr/>
          <a:lstStyle/>
          <a:p>
            <a:fld id="{6563A305-4DB9-4515-9625-D37A5744C327}" type="slidenum">
              <a:rPr lang="en-US" smtClean="0"/>
              <a:pPr/>
              <a:t>59</a:t>
            </a:fld>
            <a:endParaRPr lang="en-US"/>
          </a:p>
        </p:txBody>
      </p:sp>
      <p:sp>
        <p:nvSpPr>
          <p:cNvPr id="11" name="Date Placeholder 10"/>
          <p:cNvSpPr>
            <a:spLocks noGrp="1"/>
          </p:cNvSpPr>
          <p:nvPr>
            <p:ph type="dt" sz="half" idx="10"/>
          </p:nvPr>
        </p:nvSpPr>
        <p:spPr/>
        <p:txBody>
          <a:bodyPr/>
          <a:lstStyle/>
          <a:p>
            <a:r>
              <a:rPr lang="en-US" smtClean="0"/>
              <a:t>10/9/12</a:t>
            </a:r>
            <a:endParaRPr lang="en-US"/>
          </a:p>
        </p:txBody>
      </p:sp>
      <p:sp>
        <p:nvSpPr>
          <p:cNvPr id="12" name="Footer Placeholder 11"/>
          <p:cNvSpPr>
            <a:spLocks noGrp="1"/>
          </p:cNvSpPr>
          <p:nvPr>
            <p:ph type="ftr" sz="quarter" idx="11"/>
          </p:nvPr>
        </p:nvSpPr>
        <p:spPr/>
        <p:txBody>
          <a:bodyPr/>
          <a:lstStyle/>
          <a:p>
            <a:r>
              <a:rPr lang="en-US" smtClean="0"/>
              <a:t>Cellular Networks and Mobile Computing (COMS 6998-11)</a:t>
            </a:r>
            <a:endParaRPr lang="en-US"/>
          </a:p>
        </p:txBody>
      </p:sp>
      <p:sp>
        <p:nvSpPr>
          <p:cNvPr id="94" name="TextBox 93"/>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703319610"/>
      </p:ext>
    </p:extLst>
  </p:cSld>
  <p:clrMapOvr>
    <a:masterClrMapping/>
  </p:clrMapOvr>
  <mc:AlternateContent xmlns:mc="http://schemas.openxmlformats.org/markup-compatibility/2006" xmlns:p14="http://schemas.microsoft.com/office/powerpoint/2010/main">
    <mc:Choice Requires="p14">
      <p:transition spd="slow" p14:dur="2000" advTm="102871"/>
    </mc:Choice>
    <mc:Fallback xmlns="">
      <p:transition spd="slow" advTm="10287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N</a:t>
            </a:r>
            <a:r>
              <a:rPr lang="en-US" dirty="0" smtClean="0"/>
              <a:t>etwork Services</a:t>
            </a:r>
            <a:endParaRPr lang="en-US" dirty="0"/>
          </a:p>
        </p:txBody>
      </p:sp>
      <p:sp>
        <p:nvSpPr>
          <p:cNvPr id="3" name="Content Placeholder 2"/>
          <p:cNvSpPr>
            <a:spLocks noGrp="1"/>
          </p:cNvSpPr>
          <p:nvPr>
            <p:ph idx="1"/>
          </p:nvPr>
        </p:nvSpPr>
        <p:spPr>
          <a:xfrm>
            <a:off x="457200" y="1219200"/>
            <a:ext cx="8229600" cy="5638800"/>
          </a:xfrm>
        </p:spPr>
        <p:txBody>
          <a:bodyPr>
            <a:noAutofit/>
          </a:bodyPr>
          <a:lstStyle/>
          <a:p>
            <a:r>
              <a:rPr lang="en-US" sz="2400" dirty="0" err="1" smtClean="0"/>
              <a:t>iOS</a:t>
            </a:r>
            <a:r>
              <a:rPr lang="en-US" sz="2400" dirty="0" smtClean="0"/>
              <a:t> social framework in core service layer</a:t>
            </a:r>
          </a:p>
          <a:p>
            <a:r>
              <a:rPr lang="en-US" sz="2400" dirty="0" smtClean="0"/>
              <a:t>Facebook, twitter account needs to be configured</a:t>
            </a:r>
          </a:p>
          <a:p>
            <a:r>
              <a:rPr lang="en-US" sz="2400" dirty="0"/>
              <a:t>Social Framework includes a controller called </a:t>
            </a:r>
            <a:r>
              <a:rPr lang="en-US" sz="2400" dirty="0" err="1" smtClean="0"/>
              <a:t>SLComposeViewController</a:t>
            </a:r>
            <a:endParaRPr lang="en-US" sz="2400" dirty="0" smtClean="0"/>
          </a:p>
          <a:p>
            <a:pPr lvl="1"/>
            <a:r>
              <a:rPr lang="en-US" sz="1600" dirty="0" smtClean="0"/>
              <a:t>An instance must be created: </a:t>
            </a:r>
            <a:r>
              <a:rPr lang="en-US" sz="1600" dirty="0">
                <a:solidFill>
                  <a:srgbClr val="000000"/>
                </a:solidFill>
                <a:latin typeface="Menlo-Regular"/>
              </a:rPr>
              <a:t> </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000000"/>
                </a:solidFill>
                <a:latin typeface="Menlo-Regular"/>
              </a:rPr>
              <a:t>socialController</a:t>
            </a:r>
            <a:r>
              <a:rPr lang="en-US" sz="1200" dirty="0">
                <a:solidFill>
                  <a:srgbClr val="000000"/>
                </a:solidFill>
                <a:latin typeface="Menlo-Regular"/>
              </a:rPr>
              <a:t> = [</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2E0D6E"/>
                </a:solidFill>
                <a:latin typeface="Menlo-Regular"/>
              </a:rPr>
              <a:t>composeViewControllerForServiceType</a:t>
            </a:r>
            <a:r>
              <a:rPr lang="en-US" sz="1200" dirty="0" err="1">
                <a:solidFill>
                  <a:srgbClr val="000000"/>
                </a:solidFill>
                <a:latin typeface="Menlo-Regular"/>
              </a:rPr>
              <a:t>:socialNetwork</a:t>
            </a:r>
            <a:r>
              <a:rPr lang="en-US" sz="1200" dirty="0">
                <a:solidFill>
                  <a:srgbClr val="000000"/>
                </a:solidFill>
                <a:latin typeface="Menlo-Regular"/>
              </a:rPr>
              <a:t>]</a:t>
            </a:r>
            <a:r>
              <a:rPr lang="en-US" sz="1200" dirty="0" smtClean="0">
                <a:solidFill>
                  <a:srgbClr val="000000"/>
                </a:solidFill>
                <a:latin typeface="Menlo-Regular"/>
              </a:rPr>
              <a:t>;</a:t>
            </a:r>
          </a:p>
          <a:p>
            <a:r>
              <a:rPr lang="en-US" sz="1600" dirty="0" smtClean="0"/>
              <a:t>Calling the API</a:t>
            </a:r>
          </a:p>
          <a:p>
            <a:pPr marL="400050" lvl="1" indent="0">
              <a:buNone/>
            </a:pPr>
            <a:r>
              <a:rPr lang="en-US" sz="1200" dirty="0">
                <a:solidFill>
                  <a:srgbClr val="000000"/>
                </a:solidFill>
                <a:latin typeface="Menlo-Regular"/>
              </a:rPr>
              <a:t> </a:t>
            </a:r>
            <a:r>
              <a:rPr lang="en-US" sz="1200" dirty="0">
                <a:solidFill>
                  <a:srgbClr val="AA0D91"/>
                </a:solidFill>
                <a:latin typeface="Menlo-Regular"/>
              </a:rPr>
              <a:t>if</a:t>
            </a:r>
            <a:r>
              <a:rPr lang="en-US" sz="1200" dirty="0">
                <a:solidFill>
                  <a:srgbClr val="000000"/>
                </a:solidFill>
                <a:latin typeface="Menlo-Regular"/>
              </a:rPr>
              <a:t>([</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2E0D6E"/>
                </a:solidFill>
                <a:latin typeface="Menlo-Regular"/>
              </a:rPr>
              <a:t>isAvailableForServiceType</a:t>
            </a:r>
            <a:r>
              <a:rPr lang="en-US" sz="1200" dirty="0" err="1">
                <a:solidFill>
                  <a:srgbClr val="000000"/>
                </a:solidFill>
                <a:latin typeface="Menlo-Regular"/>
              </a:rPr>
              <a:t>:socialNetwork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000000"/>
                </a:solidFill>
                <a:latin typeface="Menlo-Regular"/>
              </a:rPr>
              <a:t>SLComposeViewControllerCompletionHandler</a:t>
            </a:r>
            <a:r>
              <a:rPr lang="en-US" sz="1200" dirty="0">
                <a:solidFill>
                  <a:srgbClr val="000000"/>
                </a:solidFill>
                <a:latin typeface="Menlo-Regular"/>
              </a:rPr>
              <a:t> </a:t>
            </a:r>
            <a:r>
              <a:rPr lang="en-US" sz="1200" dirty="0">
                <a:solidFill>
                  <a:srgbClr val="AA0D91"/>
                </a:solidFill>
                <a:latin typeface="Menlo-Regular"/>
              </a:rPr>
              <a:t>__block</a:t>
            </a:r>
            <a:r>
              <a:rPr lang="en-US" sz="1200" dirty="0">
                <a:solidFill>
                  <a:srgbClr val="000000"/>
                </a:solidFill>
                <a:latin typeface="Menlo-Regular"/>
              </a:rPr>
              <a:t> </a:t>
            </a:r>
            <a:r>
              <a:rPr lang="en-US" sz="1200" dirty="0" err="1">
                <a:solidFill>
                  <a:srgbClr val="000000"/>
                </a:solidFill>
                <a:latin typeface="Menlo-Regular"/>
              </a:rPr>
              <a:t>completionHandler</a:t>
            </a:r>
            <a:r>
              <a:rPr lang="en-US" sz="1200" dirty="0">
                <a:solidFill>
                  <a:srgbClr val="000000"/>
                </a:solidFill>
                <a:latin typeface="Menlo-Regular"/>
              </a:rPr>
              <a:t>=^(</a:t>
            </a:r>
            <a:r>
              <a:rPr lang="en-US" sz="1200" dirty="0" err="1">
                <a:solidFill>
                  <a:srgbClr val="5C2699"/>
                </a:solidFill>
                <a:latin typeface="Menlo-Regular"/>
              </a:rPr>
              <a:t>SLComposeViewControllerResult</a:t>
            </a:r>
            <a:r>
              <a:rPr lang="en-US" sz="1200" dirty="0">
                <a:solidFill>
                  <a:srgbClr val="000000"/>
                </a:solidFill>
                <a:latin typeface="Menlo-Regular"/>
              </a:rPr>
              <a:t> result){</a:t>
            </a:r>
          </a:p>
          <a:p>
            <a:pPr marL="400050" lvl="1" indent="0">
              <a:buNone/>
            </a:pPr>
            <a:r>
              <a:rPr lang="en-US" sz="1200" dirty="0">
                <a:solidFill>
                  <a:srgbClr val="000000"/>
                </a:solidFill>
                <a:latin typeface="Menlo-Regular"/>
              </a:rPr>
              <a:t>            [</a:t>
            </a:r>
            <a:r>
              <a:rPr lang="en-US" sz="1200" dirty="0" err="1">
                <a:solidFill>
                  <a:srgbClr val="000000"/>
                </a:solidFill>
                <a:latin typeface="Menlo-Regular"/>
              </a:rPr>
              <a:t>socialController</a:t>
            </a:r>
            <a:r>
              <a:rPr lang="en-US" sz="1200" dirty="0">
                <a:solidFill>
                  <a:srgbClr val="000000"/>
                </a:solidFill>
                <a:latin typeface="Menlo-Regular"/>
              </a:rPr>
              <a:t> </a:t>
            </a:r>
            <a:r>
              <a:rPr lang="en-US" sz="1200" dirty="0" err="1">
                <a:solidFill>
                  <a:srgbClr val="2E0D6E"/>
                </a:solidFill>
                <a:latin typeface="Menlo-Regular"/>
              </a:rPr>
              <a:t>dismissViewControllerAnimated</a:t>
            </a:r>
            <a:r>
              <a:rPr lang="en-US" sz="1200" dirty="0" err="1">
                <a:solidFill>
                  <a:srgbClr val="000000"/>
                </a:solidFill>
                <a:latin typeface="Menlo-Regular"/>
              </a:rPr>
              <a:t>:</a:t>
            </a:r>
            <a:r>
              <a:rPr lang="en-US" sz="1200" dirty="0" err="1">
                <a:solidFill>
                  <a:srgbClr val="AA0D91"/>
                </a:solidFill>
                <a:latin typeface="Menlo-Regular"/>
              </a:rPr>
              <a:t>YES</a:t>
            </a:r>
            <a:r>
              <a:rPr lang="en-US" sz="1200" dirty="0">
                <a:solidFill>
                  <a:srgbClr val="000000"/>
                </a:solidFill>
                <a:latin typeface="Menlo-Regular"/>
              </a:rPr>
              <a:t> </a:t>
            </a:r>
            <a:r>
              <a:rPr lang="en-US" sz="1200" dirty="0" err="1" smtClean="0">
                <a:solidFill>
                  <a:srgbClr val="2E0D6E"/>
                </a:solidFill>
                <a:latin typeface="Menlo-Regular"/>
              </a:rPr>
              <a:t>completion</a:t>
            </a:r>
            <a:r>
              <a:rPr lang="en-US" sz="1200" dirty="0" err="1" smtClean="0">
                <a:solidFill>
                  <a:srgbClr val="000000"/>
                </a:solidFill>
                <a:latin typeface="Menlo-Regular"/>
              </a:rPr>
              <a:t>:</a:t>
            </a:r>
            <a:r>
              <a:rPr lang="en-US" sz="1200" dirty="0" err="1" smtClean="0">
                <a:solidFill>
                  <a:srgbClr val="AA0D91"/>
                </a:solidFill>
                <a:latin typeface="Menlo-Regular"/>
              </a:rPr>
              <a:t>nil</a:t>
            </a:r>
            <a:r>
              <a:rPr lang="en-US" sz="1200" dirty="0" smtClean="0">
                <a:solidFill>
                  <a:srgbClr val="000000"/>
                </a:solidFill>
                <a:latin typeface="Menlo-Regular"/>
              </a:rPr>
              <a:t>];</a:t>
            </a:r>
          </a:p>
          <a:p>
            <a:pPr marL="400050" lvl="1" indent="0">
              <a:buNone/>
            </a:pPr>
            <a:r>
              <a:rPr lang="pl-PL" sz="1200" dirty="0" smtClean="0">
                <a:solidFill>
                  <a:srgbClr val="AA0D91"/>
                </a:solidFill>
                <a:latin typeface="Menlo-Regular"/>
              </a:rPr>
              <a:t>		</a:t>
            </a:r>
            <a:r>
              <a:rPr lang="pl-PL" sz="1200" dirty="0" err="1" smtClean="0">
                <a:solidFill>
                  <a:srgbClr val="AA0D91"/>
                </a:solidFill>
                <a:latin typeface="Menlo-Regular"/>
              </a:rPr>
              <a:t>switch</a:t>
            </a:r>
            <a:r>
              <a:rPr lang="pl-PL" sz="1200" dirty="0">
                <a:solidFill>
                  <a:srgbClr val="000000"/>
                </a:solidFill>
                <a:latin typeface="Menlo-Regular"/>
              </a:rPr>
              <a:t>(</a:t>
            </a:r>
            <a:r>
              <a:rPr lang="pl-PL" sz="1200" dirty="0" err="1">
                <a:solidFill>
                  <a:srgbClr val="000000"/>
                </a:solidFill>
                <a:latin typeface="Menlo-Regular"/>
              </a:rPr>
              <a:t>result</a:t>
            </a:r>
            <a:r>
              <a:rPr lang="pl-PL" sz="1200" dirty="0">
                <a:solidFill>
                  <a:srgbClr val="000000"/>
                </a:solidFill>
                <a:latin typeface="Menlo-Regular"/>
              </a:rPr>
              <a:t>){</a:t>
            </a:r>
          </a:p>
          <a:p>
            <a:pPr marL="400050" lvl="1" indent="0">
              <a:buNone/>
            </a:pPr>
            <a:r>
              <a:rPr lang="pl-PL" sz="1200" dirty="0">
                <a:solidFill>
                  <a:srgbClr val="000000"/>
                </a:solidFill>
                <a:latin typeface="Menlo-Regular"/>
              </a:rPr>
              <a:t>                </a:t>
            </a:r>
            <a:r>
              <a:rPr lang="pl-PL" sz="1200" dirty="0" err="1">
                <a:solidFill>
                  <a:srgbClr val="AA0D91"/>
                </a:solidFill>
                <a:latin typeface="Menlo-Regular"/>
              </a:rPr>
              <a:t>case</a:t>
            </a:r>
            <a:r>
              <a:rPr lang="pl-PL" sz="1200" dirty="0">
                <a:solidFill>
                  <a:srgbClr val="000000"/>
                </a:solidFill>
                <a:latin typeface="Menlo-Regular"/>
              </a:rPr>
              <a:t> </a:t>
            </a:r>
            <a:r>
              <a:rPr lang="pl-PL" sz="1200" dirty="0" err="1">
                <a:solidFill>
                  <a:srgbClr val="2E0D6E"/>
                </a:solidFill>
                <a:latin typeface="Menlo-Regular"/>
              </a:rPr>
              <a:t>SLComposeViewControllerResultCancelled</a:t>
            </a:r>
            <a:r>
              <a:rPr lang="pl-PL" sz="1200" dirty="0">
                <a:solidFill>
                  <a:srgbClr val="000000"/>
                </a:solidFill>
                <a:latin typeface="Menlo-Regular"/>
              </a:rPr>
              <a:t>:</a:t>
            </a:r>
          </a:p>
          <a:p>
            <a:pPr marL="400050" lvl="1" indent="0">
              <a:buNone/>
            </a:pPr>
            <a:r>
              <a:rPr lang="fr-FR" sz="1200" dirty="0">
                <a:solidFill>
                  <a:srgbClr val="000000"/>
                </a:solidFill>
                <a:latin typeface="Menlo-Regular"/>
              </a:rPr>
              <a:t>                </a:t>
            </a:r>
            <a:r>
              <a:rPr lang="fr-FR" sz="1200" dirty="0">
                <a:solidFill>
                  <a:srgbClr val="AA0D91"/>
                </a:solidFill>
                <a:latin typeface="Menlo-Regular"/>
              </a:rPr>
              <a:t>default</a:t>
            </a:r>
            <a:r>
              <a:rPr lang="fr-FR"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2E0D6E"/>
                </a:solidFill>
                <a:latin typeface="Menlo-Regular"/>
              </a:rPr>
              <a:t>NSLog</a:t>
            </a:r>
            <a:r>
              <a:rPr lang="en-US" sz="1200" dirty="0">
                <a:solidFill>
                  <a:srgbClr val="000000"/>
                </a:solidFill>
                <a:latin typeface="Menlo-Regular"/>
              </a:rPr>
              <a:t>(</a:t>
            </a:r>
            <a:r>
              <a:rPr lang="en-US" sz="1200" dirty="0">
                <a:solidFill>
                  <a:srgbClr val="C41A16"/>
                </a:solidFill>
                <a:latin typeface="Menlo-Regular"/>
              </a:rPr>
              <a:t>@"Cancelled....."</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break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case</a:t>
            </a:r>
            <a:r>
              <a:rPr lang="en-US" sz="1200" dirty="0">
                <a:solidFill>
                  <a:srgbClr val="000000"/>
                </a:solidFill>
                <a:latin typeface="Menlo-Regular"/>
              </a:rPr>
              <a:t> </a:t>
            </a:r>
            <a:r>
              <a:rPr lang="en-US" sz="1200" dirty="0" err="1">
                <a:solidFill>
                  <a:srgbClr val="2E0D6E"/>
                </a:solidFill>
                <a:latin typeface="Menlo-Regular"/>
              </a:rPr>
              <a:t>SLComposeViewControllerResultDone</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2E0D6E"/>
                </a:solidFill>
                <a:latin typeface="Menlo-Regular"/>
              </a:rPr>
              <a:t>NSLog</a:t>
            </a:r>
            <a:r>
              <a:rPr lang="en-US" sz="1200" dirty="0">
                <a:solidFill>
                  <a:srgbClr val="000000"/>
                </a:solidFill>
                <a:latin typeface="Menlo-Regular"/>
              </a:rPr>
              <a:t>(</a:t>
            </a:r>
            <a:r>
              <a:rPr lang="en-US" sz="1200" dirty="0">
                <a:solidFill>
                  <a:srgbClr val="C41A16"/>
                </a:solidFill>
                <a:latin typeface="Menlo-Regular"/>
              </a:rPr>
              <a:t>@"Posted...."</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break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p>
          <a:p>
            <a:pPr marL="400050" lvl="1" indent="0">
              <a:buNone/>
            </a:pPr>
            <a:r>
              <a:rPr lang="en-US" sz="1200" dirty="0">
                <a:solidFill>
                  <a:srgbClr val="000000"/>
                </a:solidFill>
                <a:latin typeface="Menlo-Regular"/>
              </a:rPr>
              <a:t>        }</a:t>
            </a:r>
            <a:r>
              <a:rPr lang="en-US" sz="1200" dirty="0" smtClean="0">
                <a:solidFill>
                  <a:srgbClr val="000000"/>
                </a:solidFill>
                <a:latin typeface="Menlo-Regular"/>
              </a:rPr>
              <a:t>;        </a:t>
            </a:r>
            <a:endParaRPr lang="en-US" sz="1200"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309327412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Evaluation</a:t>
            </a:r>
            <a:endParaRPr lang="en-US" dirty="0">
              <a:latin typeface="Calibri" pitchFamily="34" charset="0"/>
              <a:cs typeface="Calibri" pitchFamily="34" charset="0"/>
            </a:endParaRPr>
          </a:p>
        </p:txBody>
      </p:sp>
      <p:sp>
        <p:nvSpPr>
          <p:cNvPr id="3" name="Content Placeholder 2"/>
          <p:cNvSpPr>
            <a:spLocks noGrp="1"/>
          </p:cNvSpPr>
          <p:nvPr>
            <p:ph sz="quarter" idx="1"/>
          </p:nvPr>
        </p:nvSpPr>
        <p:spPr/>
        <p:txBody>
          <a:bodyPr>
            <a:normAutofit fontScale="92500" lnSpcReduction="20000"/>
          </a:bodyPr>
          <a:lstStyle/>
          <a:p>
            <a:r>
              <a:rPr lang="en-US" dirty="0" smtClean="0">
                <a:latin typeface="Calibri" pitchFamily="34" charset="0"/>
                <a:cs typeface="Calibri" pitchFamily="34" charset="0"/>
              </a:rPr>
              <a:t>Performance of our Track Tree approach</a:t>
            </a:r>
          </a:p>
          <a:p>
            <a:r>
              <a:rPr lang="en-US" dirty="0" smtClean="0">
                <a:latin typeface="Calibri" pitchFamily="34" charset="0"/>
                <a:cs typeface="Calibri" pitchFamily="34" charset="0"/>
              </a:rPr>
              <a:t>Performance of 2 sample applications</a:t>
            </a:r>
          </a:p>
          <a:p>
            <a:pPr lvl="1"/>
            <a:r>
              <a:rPr lang="en-US" dirty="0" smtClean="0">
                <a:latin typeface="Calibri" pitchFamily="34" charset="0"/>
                <a:cs typeface="Calibri" pitchFamily="34" charset="0"/>
              </a:rPr>
              <a:t>Ride-sharing</a:t>
            </a:r>
          </a:p>
          <a:p>
            <a:pPr lvl="1"/>
            <a:r>
              <a:rPr lang="en-US" dirty="0" smtClean="0">
                <a:latin typeface="Calibri" pitchFamily="34" charset="0"/>
                <a:cs typeface="Calibri" pitchFamily="34" charset="0"/>
              </a:rPr>
              <a:t>Personalized Driving Directions</a:t>
            </a:r>
          </a:p>
          <a:p>
            <a:pPr lvl="1"/>
            <a:endParaRPr lang="en-US" dirty="0">
              <a:latin typeface="Calibri" pitchFamily="34" charset="0"/>
              <a:cs typeface="Calibri" pitchFamily="34" charset="0"/>
            </a:endParaRPr>
          </a:p>
          <a:p>
            <a:r>
              <a:rPr lang="en-US" dirty="0" smtClean="0">
                <a:latin typeface="Calibri" pitchFamily="34" charset="0"/>
                <a:cs typeface="Calibri" pitchFamily="34" charset="0"/>
              </a:rPr>
              <a:t>Configuration</a:t>
            </a:r>
          </a:p>
          <a:p>
            <a:pPr lvl="1"/>
            <a:r>
              <a:rPr lang="en-US" dirty="0" smtClean="0">
                <a:latin typeface="Calibri" pitchFamily="34" charset="0"/>
                <a:cs typeface="Calibri" pitchFamily="34" charset="0"/>
              </a:rPr>
              <a:t>Synthetically generated tracks</a:t>
            </a:r>
          </a:p>
          <a:p>
            <a:pPr lvl="1"/>
            <a:r>
              <a:rPr lang="en-US" dirty="0" smtClean="0">
                <a:latin typeface="Calibri" pitchFamily="34" charset="0"/>
                <a:cs typeface="Calibri" pitchFamily="34" charset="0"/>
              </a:rPr>
              <a:t>Up to 9 StarTrack Servers + 3 Database Servers</a:t>
            </a:r>
          </a:p>
          <a:p>
            <a:pPr lvl="1"/>
            <a:r>
              <a:rPr lang="en-US" dirty="0" smtClean="0">
                <a:latin typeface="Calibri" pitchFamily="34" charset="0"/>
                <a:cs typeface="Calibri" pitchFamily="34" charset="0"/>
              </a:rPr>
              <a:t>Server Configuration: </a:t>
            </a:r>
          </a:p>
          <a:p>
            <a:pPr lvl="2"/>
            <a:r>
              <a:rPr lang="en-US" dirty="0" smtClean="0">
                <a:latin typeface="Calibri" pitchFamily="34" charset="0"/>
                <a:cs typeface="Calibri" pitchFamily="34" charset="0"/>
              </a:rPr>
              <a:t>2.6 GHz AMD Opteron Quad-Core Processors</a:t>
            </a:r>
          </a:p>
          <a:p>
            <a:pPr lvl="2"/>
            <a:r>
              <a:rPr lang="en-US" dirty="0" smtClean="0">
                <a:latin typeface="Calibri" pitchFamily="34" charset="0"/>
                <a:cs typeface="Calibri" pitchFamily="34" charset="0"/>
              </a:rPr>
              <a:t>16 GB RAM</a:t>
            </a:r>
          </a:p>
          <a:p>
            <a:pPr lvl="1"/>
            <a:endParaRPr lang="en-US" dirty="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60</a:t>
            </a:fld>
            <a:endParaRPr lang="en-US"/>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2931519200"/>
      </p:ext>
    </p:extLst>
  </p:cSld>
  <p:clrMapOvr>
    <a:masterClrMapping/>
  </p:clrMapOvr>
  <mc:AlternateContent xmlns:mc="http://schemas.openxmlformats.org/markup-compatibility/2006" xmlns:p14="http://schemas.microsoft.com/office/powerpoint/2010/main">
    <mc:Choice Requires="p14">
      <p:transition spd="slow" p14:dur="2000" advTm="83730"/>
    </mc:Choice>
    <mc:Fallback xmlns="">
      <p:transition spd="slow" advTm="83730"/>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pitchFamily="34" charset="0"/>
                <a:cs typeface="Calibri" pitchFamily="34" charset="0"/>
              </a:rPr>
              <a:t>Evaluation: Track Tree</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301752" y="1527048"/>
            <a:ext cx="8613648" cy="4572000"/>
          </a:xfrm>
        </p:spPr>
        <p:txBody>
          <a:bodyPr>
            <a:normAutofit lnSpcReduction="10000"/>
          </a:bodyPr>
          <a:lstStyle/>
          <a:p>
            <a:r>
              <a:rPr lang="en-US" dirty="0" smtClean="0">
                <a:latin typeface="Calibri" pitchFamily="34" charset="0"/>
                <a:cs typeface="Calibri" pitchFamily="34" charset="0"/>
              </a:rPr>
              <a:t>Evaluation of GetSimilarTracks</a:t>
            </a:r>
          </a:p>
          <a:p>
            <a:endParaRPr lang="en-US" dirty="0" smtClean="0">
              <a:solidFill>
                <a:srgbClr val="000000"/>
              </a:solidFill>
              <a:latin typeface="Calibri" pitchFamily="34" charset="0"/>
              <a:cs typeface="Calibri" pitchFamily="34" charset="0"/>
            </a:endParaRPr>
          </a:p>
          <a:p>
            <a:r>
              <a:rPr lang="en-US" dirty="0" smtClean="0">
                <a:solidFill>
                  <a:srgbClr val="000000"/>
                </a:solidFill>
                <a:latin typeface="Calibri" pitchFamily="34" charset="0"/>
                <a:cs typeface="Calibri" pitchFamily="34" charset="0"/>
              </a:rPr>
              <a:t>Alternative approaches:</a:t>
            </a:r>
          </a:p>
          <a:p>
            <a:pPr lvl="1"/>
            <a:r>
              <a:rPr lang="en-US" dirty="0" smtClean="0">
                <a:latin typeface="Calibri" pitchFamily="34" charset="0"/>
                <a:cs typeface="Calibri" pitchFamily="34" charset="0"/>
              </a:rPr>
              <a:t>Database </a:t>
            </a:r>
            <a:r>
              <a:rPr lang="en-US" dirty="0">
                <a:latin typeface="Calibri" pitchFamily="34" charset="0"/>
                <a:cs typeface="Calibri" pitchFamily="34" charset="0"/>
              </a:rPr>
              <a:t>f</a:t>
            </a:r>
            <a:r>
              <a:rPr lang="en-US" dirty="0" smtClean="0">
                <a:latin typeface="Calibri" pitchFamily="34" charset="0"/>
                <a:cs typeface="Calibri" pitchFamily="34" charset="0"/>
              </a:rPr>
              <a:t>iltering</a:t>
            </a:r>
          </a:p>
          <a:p>
            <a:pPr marL="594360" lvl="2" indent="0">
              <a:buNone/>
            </a:pPr>
            <a:r>
              <a:rPr lang="en-US" dirty="0" smtClean="0">
                <a:latin typeface="Calibri" pitchFamily="34" charset="0"/>
                <a:cs typeface="Calibri" pitchFamily="34" charset="0"/>
              </a:rPr>
              <a:t>Pre-filter tracks that intersect ref track at database</a:t>
            </a:r>
          </a:p>
          <a:p>
            <a:pPr lvl="1"/>
            <a:r>
              <a:rPr lang="en-US" dirty="0" smtClean="0">
                <a:latin typeface="Calibri" pitchFamily="34" charset="0"/>
                <a:cs typeface="Calibri" pitchFamily="34" charset="0"/>
              </a:rPr>
              <a:t>In-memory filtering</a:t>
            </a:r>
            <a:endParaRPr lang="en-US" dirty="0">
              <a:latin typeface="Calibri" pitchFamily="34" charset="0"/>
              <a:cs typeface="Calibri" pitchFamily="34" charset="0"/>
            </a:endParaRPr>
          </a:p>
          <a:p>
            <a:pPr marL="594360" lvl="2" indent="0">
              <a:buNone/>
            </a:pPr>
            <a:r>
              <a:rPr lang="en-US" dirty="0">
                <a:latin typeface="Calibri" pitchFamily="34" charset="0"/>
                <a:cs typeface="Calibri" pitchFamily="34" charset="0"/>
              </a:rPr>
              <a:t>Pre-filter tracks that intersect ref track in memory </a:t>
            </a:r>
          </a:p>
          <a:p>
            <a:pPr lvl="1"/>
            <a:r>
              <a:rPr lang="en-US" dirty="0" smtClean="0">
                <a:latin typeface="Calibri" pitchFamily="34" charset="0"/>
                <a:cs typeface="Calibri" pitchFamily="34" charset="0"/>
              </a:rPr>
              <a:t>In-memory </a:t>
            </a:r>
            <a:r>
              <a:rPr lang="en-US" dirty="0">
                <a:latin typeface="Calibri" pitchFamily="34" charset="0"/>
                <a:cs typeface="Calibri" pitchFamily="34" charset="0"/>
              </a:rPr>
              <a:t>b</a:t>
            </a:r>
            <a:r>
              <a:rPr lang="en-US" dirty="0" smtClean="0">
                <a:latin typeface="Calibri" pitchFamily="34" charset="0"/>
                <a:cs typeface="Calibri" pitchFamily="34" charset="0"/>
              </a:rPr>
              <a:t>rute </a:t>
            </a:r>
            <a:r>
              <a:rPr lang="en-US" dirty="0">
                <a:latin typeface="Calibri" pitchFamily="34" charset="0"/>
                <a:cs typeface="Calibri" pitchFamily="34" charset="0"/>
              </a:rPr>
              <a:t>f</a:t>
            </a:r>
            <a:r>
              <a:rPr lang="en-US" dirty="0" smtClean="0">
                <a:latin typeface="Calibri" pitchFamily="34" charset="0"/>
                <a:cs typeface="Calibri" pitchFamily="34" charset="0"/>
              </a:rPr>
              <a:t>orce</a:t>
            </a:r>
          </a:p>
          <a:p>
            <a:pPr marL="594360" lvl="2" indent="0">
              <a:buNone/>
            </a:pPr>
            <a:r>
              <a:rPr lang="en-US" dirty="0" smtClean="0">
                <a:latin typeface="Calibri" pitchFamily="34" charset="0"/>
                <a:cs typeface="Calibri" pitchFamily="34" charset="0"/>
              </a:rPr>
              <a:t>Compute similarity between each track and ref track in memory</a:t>
            </a:r>
          </a:p>
          <a:p>
            <a:pPr lvl="1"/>
            <a:endParaRPr lang="en-US"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fld id="{6563A305-4DB9-4515-9625-D37A5744C327}" type="slidenum">
              <a:rPr lang="en-US" smtClean="0"/>
              <a:pPr/>
              <a:t>61</a:t>
            </a:fld>
            <a:endParaRPr lang="en-US"/>
          </a:p>
        </p:txBody>
      </p:sp>
      <p:sp>
        <p:nvSpPr>
          <p:cNvPr id="2" name="Date Placeholder 1"/>
          <p:cNvSpPr>
            <a:spLocks noGrp="1"/>
          </p:cNvSpPr>
          <p:nvPr>
            <p:ph type="dt" sz="half" idx="10"/>
          </p:nvPr>
        </p:nvSpPr>
        <p:spPr/>
        <p:txBody>
          <a:bodyPr/>
          <a:lstStyle/>
          <a:p>
            <a:r>
              <a:rPr lang="en-US" smtClean="0"/>
              <a:t>10/9/12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1756063376"/>
      </p:ext>
    </p:extLst>
  </p:cSld>
  <p:clrMapOvr>
    <a:masterClrMapping/>
  </p:clrMapOvr>
  <mc:AlternateContent xmlns:mc="http://schemas.openxmlformats.org/markup-compatibility/2006" xmlns:p14="http://schemas.microsoft.com/office/powerpoint/2010/main">
    <mc:Choice Requires="p14">
      <p:transition spd="slow" p14:dur="2000" advTm="57563"/>
    </mc:Choice>
    <mc:Fallback xmlns="">
      <p:transition spd="slow" advTm="57563"/>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990600"/>
            <a:ext cx="8991600" cy="541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09600" y="228600"/>
            <a:ext cx="8226552" cy="758952"/>
          </a:xfrm>
        </p:spPr>
        <p:txBody>
          <a:bodyPr>
            <a:normAutofit fontScale="90000"/>
          </a:bodyPr>
          <a:lstStyle/>
          <a:p>
            <a:r>
              <a:rPr lang="en-US" dirty="0" smtClean="0">
                <a:latin typeface="Calibri" pitchFamily="34" charset="0"/>
                <a:cs typeface="Calibri" pitchFamily="34" charset="0"/>
              </a:rPr>
              <a:t>Get Similar Tracks – Query Time</a:t>
            </a:r>
            <a:endParaRPr lang="en-US" dirty="0">
              <a:latin typeface="Calibri" pitchFamily="34" charset="0"/>
              <a:cs typeface="Calibri" pitchFamily="34" charset="0"/>
            </a:endParaRPr>
          </a:p>
        </p:txBody>
      </p:sp>
      <p:graphicFrame>
        <p:nvGraphicFramePr>
          <p:cNvPr id="6" name="Chart 5"/>
          <p:cNvGraphicFramePr/>
          <p:nvPr>
            <p:extLst>
              <p:ext uri="{D42A27DB-BD31-4B8C-83A1-F6EECF244321}">
                <p14:modId xmlns:p14="http://schemas.microsoft.com/office/powerpoint/2010/main" val="2112676143"/>
              </p:ext>
            </p:extLst>
          </p:nvPr>
        </p:nvGraphicFramePr>
        <p:xfrm>
          <a:off x="533400" y="1483895"/>
          <a:ext cx="8162924"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968332" y="4800600"/>
            <a:ext cx="1129348"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Track Tree</a:t>
            </a:r>
            <a:endParaRPr lang="en-US" dirty="0">
              <a:solidFill>
                <a:schemeClr val="bg1"/>
              </a:solidFill>
              <a:latin typeface="Calibri" pitchFamily="34" charset="0"/>
              <a:ea typeface="Segoe UI" pitchFamily="34" charset="0"/>
              <a:cs typeface="Calibri" pitchFamily="34" charset="0"/>
            </a:endParaRPr>
          </a:p>
        </p:txBody>
      </p:sp>
      <p:sp>
        <p:nvSpPr>
          <p:cNvPr id="9" name="TextBox 8"/>
          <p:cNvSpPr txBox="1"/>
          <p:nvPr/>
        </p:nvSpPr>
        <p:spPr>
          <a:xfrm>
            <a:off x="6045411" y="2819400"/>
            <a:ext cx="2057230"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In-Memory Filtering</a:t>
            </a:r>
            <a:endParaRPr lang="en-US" dirty="0">
              <a:solidFill>
                <a:schemeClr val="bg1"/>
              </a:solidFill>
              <a:latin typeface="Calibri" pitchFamily="34" charset="0"/>
              <a:ea typeface="Segoe UI" pitchFamily="34" charset="0"/>
              <a:cs typeface="Calibri" pitchFamily="34" charset="0"/>
            </a:endParaRPr>
          </a:p>
        </p:txBody>
      </p:sp>
      <p:sp>
        <p:nvSpPr>
          <p:cNvPr id="10" name="TextBox 9"/>
          <p:cNvSpPr txBox="1"/>
          <p:nvPr/>
        </p:nvSpPr>
        <p:spPr>
          <a:xfrm>
            <a:off x="5715000" y="2209800"/>
            <a:ext cx="2376100"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In-Memory Brute Force</a:t>
            </a:r>
            <a:endParaRPr lang="en-US" dirty="0">
              <a:solidFill>
                <a:schemeClr val="bg1"/>
              </a:solidFill>
              <a:latin typeface="Calibri" pitchFamily="34" charset="0"/>
              <a:ea typeface="Segoe UI" pitchFamily="34" charset="0"/>
              <a:cs typeface="Calibri" pitchFamily="34" charset="0"/>
            </a:endParaRPr>
          </a:p>
        </p:txBody>
      </p:sp>
      <p:sp>
        <p:nvSpPr>
          <p:cNvPr id="11" name="TextBox 10"/>
          <p:cNvSpPr txBox="1"/>
          <p:nvPr/>
        </p:nvSpPr>
        <p:spPr>
          <a:xfrm>
            <a:off x="6248415" y="1447800"/>
            <a:ext cx="1876411"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Database Filtering</a:t>
            </a:r>
            <a:endParaRPr lang="en-US" dirty="0">
              <a:solidFill>
                <a:schemeClr val="bg1"/>
              </a:solidFill>
              <a:latin typeface="Calibri" pitchFamily="34" charset="0"/>
              <a:ea typeface="Segoe UI" pitchFamily="34" charset="0"/>
              <a:cs typeface="Calibri" pitchFamily="34" charset="0"/>
            </a:endParaRPr>
          </a:p>
        </p:txBody>
      </p:sp>
      <p:sp>
        <p:nvSpPr>
          <p:cNvPr id="13" name="Slide Number Placeholder 12"/>
          <p:cNvSpPr>
            <a:spLocks noGrp="1"/>
          </p:cNvSpPr>
          <p:nvPr>
            <p:ph type="sldNum" sz="quarter" idx="12"/>
          </p:nvPr>
        </p:nvSpPr>
        <p:spPr/>
        <p:txBody>
          <a:bodyPr/>
          <a:lstStyle/>
          <a:p>
            <a:fld id="{6563A305-4DB9-4515-9625-D37A5744C327}" type="slidenum">
              <a:rPr lang="en-US" smtClean="0"/>
              <a:pPr/>
              <a:t>62</a:t>
            </a:fld>
            <a:endParaRPr lang="en-US"/>
          </a:p>
        </p:txBody>
      </p:sp>
      <p:sp>
        <p:nvSpPr>
          <p:cNvPr id="2" name="Date Placeholder 1"/>
          <p:cNvSpPr>
            <a:spLocks noGrp="1"/>
          </p:cNvSpPr>
          <p:nvPr>
            <p:ph type="dt" sz="half" idx="10"/>
          </p:nvPr>
        </p:nvSpPr>
        <p:spPr/>
        <p:txBody>
          <a:bodyPr/>
          <a:lstStyle/>
          <a:p>
            <a:r>
              <a:rPr lang="en-US" smtClean="0"/>
              <a:t>10/9/12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14" name="TextBox 13"/>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410184430"/>
      </p:ext>
    </p:extLst>
  </p:cSld>
  <p:clrMapOvr>
    <a:masterClrMapping/>
  </p:clrMapOvr>
  <mc:AlternateContent xmlns:mc="http://schemas.openxmlformats.org/markup-compatibility/2006" xmlns:p14="http://schemas.microsoft.com/office/powerpoint/2010/main">
    <mc:Choice Requires="p14">
      <p:transition spd="slow" p14:dur="2000" advTm="23334"/>
    </mc:Choice>
    <mc:Fallback xmlns="">
      <p:transition spd="slow" advTm="23334"/>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295400"/>
            <a:ext cx="8991600" cy="510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04800" y="1447800"/>
            <a:ext cx="4267200" cy="5029200"/>
          </a:xfrm>
          <a:prstGeom prst="flowChartAlternateProcess">
            <a:avLst/>
          </a:prstGeo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5" name="Title 4"/>
          <p:cNvSpPr>
            <a:spLocks noGrp="1"/>
          </p:cNvSpPr>
          <p:nvPr>
            <p:ph type="title"/>
          </p:nvPr>
        </p:nvSpPr>
        <p:spPr/>
        <p:txBody>
          <a:bodyPr/>
          <a:lstStyle/>
          <a:p>
            <a:r>
              <a:rPr lang="en-US" dirty="0" smtClean="0">
                <a:latin typeface="Calibri" pitchFamily="34" charset="0"/>
                <a:cs typeface="Calibri" pitchFamily="34" charset="0"/>
              </a:rPr>
              <a:t>Track Tree Construction Costs</a:t>
            </a:r>
            <a:endParaRPr lang="en-US" dirty="0">
              <a:latin typeface="Calibri" pitchFamily="34" charset="0"/>
              <a:cs typeface="Calibri" pitchFamily="34" charset="0"/>
            </a:endParaRPr>
          </a:p>
        </p:txBody>
      </p:sp>
      <p:graphicFrame>
        <p:nvGraphicFramePr>
          <p:cNvPr id="9" name="Chart 8"/>
          <p:cNvGraphicFramePr/>
          <p:nvPr>
            <p:extLst>
              <p:ext uri="{D42A27DB-BD31-4B8C-83A1-F6EECF244321}">
                <p14:modId xmlns:p14="http://schemas.microsoft.com/office/powerpoint/2010/main" val="2550407204"/>
              </p:ext>
            </p:extLst>
          </p:nvPr>
        </p:nvGraphicFramePr>
        <p:xfrm>
          <a:off x="1699932" y="1447800"/>
          <a:ext cx="5767668" cy="40269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19134" y="5398532"/>
            <a:ext cx="3154838"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Number</a:t>
            </a:r>
            <a:r>
              <a:rPr lang="en-US" dirty="0" smtClean="0">
                <a:solidFill>
                  <a:schemeClr val="bg1"/>
                </a:solidFill>
                <a:latin typeface="Segoe UI" pitchFamily="34" charset="0"/>
                <a:ea typeface="Segoe UI" pitchFamily="34" charset="0"/>
                <a:cs typeface="Segoe UI" pitchFamily="34" charset="0"/>
              </a:rPr>
              <a:t> of Tracks (thousands)</a:t>
            </a:r>
            <a:endParaRPr lang="en-US" dirty="0">
              <a:solidFill>
                <a:schemeClr val="bg1"/>
              </a:solidFill>
              <a:latin typeface="Segoe UI" pitchFamily="34" charset="0"/>
              <a:ea typeface="Segoe UI" pitchFamily="34" charset="0"/>
              <a:cs typeface="Segoe UI" pitchFamily="34" charset="0"/>
            </a:endParaRPr>
          </a:p>
        </p:txBody>
      </p:sp>
      <p:sp>
        <p:nvSpPr>
          <p:cNvPr id="7" name="TextBox 6"/>
          <p:cNvSpPr txBox="1"/>
          <p:nvPr/>
        </p:nvSpPr>
        <p:spPr>
          <a:xfrm>
            <a:off x="5334000" y="3505200"/>
            <a:ext cx="933269"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Time (s)</a:t>
            </a:r>
            <a:endParaRPr lang="en-US" dirty="0">
              <a:solidFill>
                <a:schemeClr val="bg1"/>
              </a:solidFill>
              <a:latin typeface="Calibri" pitchFamily="34" charset="0"/>
              <a:ea typeface="Segoe UI" pitchFamily="34" charset="0"/>
              <a:cs typeface="Calibri" pitchFamily="34" charset="0"/>
            </a:endParaRPr>
          </a:p>
        </p:txBody>
      </p:sp>
      <p:sp>
        <p:nvSpPr>
          <p:cNvPr id="8" name="TextBox 7"/>
          <p:cNvSpPr txBox="1"/>
          <p:nvPr/>
        </p:nvSpPr>
        <p:spPr>
          <a:xfrm>
            <a:off x="3952875" y="2286000"/>
            <a:ext cx="1505092"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Memory (MB)</a:t>
            </a:r>
            <a:endParaRPr lang="en-US" dirty="0">
              <a:solidFill>
                <a:schemeClr val="bg1"/>
              </a:solidFill>
              <a:latin typeface="Calibri" pitchFamily="34" charset="0"/>
              <a:ea typeface="Segoe UI" pitchFamily="34" charset="0"/>
              <a:cs typeface="Calibri" pitchFamily="34" charset="0"/>
            </a:endParaRPr>
          </a:p>
        </p:txBody>
      </p:sp>
      <p:sp>
        <p:nvSpPr>
          <p:cNvPr id="12" name="Slide Number Placeholder 11"/>
          <p:cNvSpPr>
            <a:spLocks noGrp="1"/>
          </p:cNvSpPr>
          <p:nvPr>
            <p:ph type="sldNum" sz="quarter" idx="12"/>
          </p:nvPr>
        </p:nvSpPr>
        <p:spPr/>
        <p:txBody>
          <a:bodyPr/>
          <a:lstStyle/>
          <a:p>
            <a:fld id="{6563A305-4DB9-4515-9625-D37A5744C327}" type="slidenum">
              <a:rPr lang="en-US" smtClean="0"/>
              <a:pPr/>
              <a:t>63</a:t>
            </a:fld>
            <a:endParaRPr lang="en-US"/>
          </a:p>
        </p:txBody>
      </p:sp>
      <p:sp>
        <p:nvSpPr>
          <p:cNvPr id="2" name="Date Placeholder 1"/>
          <p:cNvSpPr>
            <a:spLocks noGrp="1"/>
          </p:cNvSpPr>
          <p:nvPr>
            <p:ph type="dt" sz="half" idx="10"/>
          </p:nvPr>
        </p:nvSpPr>
        <p:spPr/>
        <p:txBody>
          <a:bodyPr/>
          <a:lstStyle/>
          <a:p>
            <a:r>
              <a:rPr lang="en-US" smtClean="0"/>
              <a:t>10/9/12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13" name="TextBox 12"/>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420556012"/>
      </p:ext>
    </p:extLst>
  </p:cSld>
  <p:clrMapOvr>
    <a:masterClrMapping/>
  </p:clrMapOvr>
  <mc:AlternateContent xmlns:mc="http://schemas.openxmlformats.org/markup-compatibility/2006" xmlns:p14="http://schemas.microsoft.com/office/powerpoint/2010/main">
    <mc:Choice Requires="p14">
      <p:transition spd="slow" p14:dur="2000" advTm="50726"/>
    </mc:Choice>
    <mc:Fallback xmlns="">
      <p:transition spd="slow" advTm="5072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7"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3352800"/>
            <a:ext cx="8991600" cy="2971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solidFill>
                  <a:srgbClr val="000000"/>
                </a:solidFill>
                <a:latin typeface="Calibri" pitchFamily="34" charset="0"/>
                <a:cs typeface="Calibri" pitchFamily="34" charset="0"/>
              </a:rPr>
              <a:t>Performance of Applications</a:t>
            </a:r>
            <a:endParaRPr lang="en-US" dirty="0">
              <a:solidFill>
                <a:srgbClr val="000000"/>
              </a:solidFill>
              <a:latin typeface="Calibri" pitchFamily="34" charset="0"/>
              <a:cs typeface="Calibri" pitchFamily="34" charset="0"/>
            </a:endParaRPr>
          </a:p>
        </p:txBody>
      </p:sp>
      <p:sp>
        <p:nvSpPr>
          <p:cNvPr id="5" name="Content Placeholder 2"/>
          <p:cNvSpPr>
            <a:spLocks noGrp="1"/>
          </p:cNvSpPr>
          <p:nvPr>
            <p:ph sz="half" idx="1"/>
          </p:nvPr>
        </p:nvSpPr>
        <p:spPr>
          <a:xfrm>
            <a:off x="4953000" y="1371600"/>
            <a:ext cx="4038600" cy="4681728"/>
          </a:xfrm>
        </p:spPr>
        <p:txBody>
          <a:bodyPr>
            <a:normAutofit/>
          </a:bodyPr>
          <a:lstStyle/>
          <a:p>
            <a:pPr marL="0" indent="0" algn="ctr">
              <a:buNone/>
            </a:pPr>
            <a:r>
              <a:rPr lang="en-US" sz="2000" dirty="0" smtClean="0">
                <a:solidFill>
                  <a:srgbClr val="000000"/>
                </a:solidFill>
                <a:latin typeface="Calibri" pitchFamily="34" charset="0"/>
                <a:cs typeface="Calibri" pitchFamily="34" charset="0"/>
              </a:rPr>
              <a:t>Ride Sharing</a:t>
            </a:r>
          </a:p>
          <a:p>
            <a:pPr marL="0" indent="0">
              <a:buNone/>
            </a:pPr>
            <a:endParaRPr lang="en-US" sz="1800" dirty="0" smtClean="0">
              <a:latin typeface="Calibri" pitchFamily="34" charset="0"/>
              <a:cs typeface="Calibri" pitchFamily="34" charset="0"/>
            </a:endParaRPr>
          </a:p>
          <a:p>
            <a:pPr marL="0" indent="0">
              <a:buNone/>
            </a:pPr>
            <a:r>
              <a:rPr lang="en-US" sz="1800" dirty="0" smtClean="0">
                <a:latin typeface="Calibri" pitchFamily="34" charset="0"/>
                <a:cs typeface="Calibri" pitchFamily="34" charset="0"/>
              </a:rPr>
              <a:t>- Track Collection on multiple users</a:t>
            </a:r>
            <a:endParaRPr lang="en-US" sz="1800" dirty="0">
              <a:latin typeface="Calibri" pitchFamily="34" charset="0"/>
              <a:cs typeface="Calibri" pitchFamily="34" charset="0"/>
            </a:endParaRPr>
          </a:p>
          <a:p>
            <a:pPr marL="0" indent="0">
              <a:buNone/>
            </a:pPr>
            <a:r>
              <a:rPr lang="en-US" sz="1800" dirty="0" smtClean="0">
                <a:latin typeface="Calibri" pitchFamily="34" charset="0"/>
                <a:cs typeface="Calibri" pitchFamily="34" charset="0"/>
              </a:rPr>
              <a:t>- Calls to GetSimilarTracks</a:t>
            </a:r>
          </a:p>
          <a:p>
            <a:pPr marL="0" indent="0">
              <a:buNone/>
            </a:pPr>
            <a:r>
              <a:rPr lang="en-US" sz="1800" dirty="0" smtClean="0">
                <a:latin typeface="Calibri" pitchFamily="34" charset="0"/>
                <a:cs typeface="Calibri" pitchFamily="34" charset="0"/>
              </a:rPr>
              <a:t>- 30 requests/s at about 170 ms</a:t>
            </a:r>
          </a:p>
          <a:p>
            <a:pPr lvl="1"/>
            <a:endParaRPr lang="en-US" sz="2000" dirty="0" smtClean="0">
              <a:latin typeface="Calibri" pitchFamily="34" charset="0"/>
              <a:cs typeface="Calibri" pitchFamily="34" charset="0"/>
            </a:endParaRPr>
          </a:p>
          <a:p>
            <a:pPr lvl="1"/>
            <a:endParaRPr lang="en-US" sz="20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a:latin typeface="Calibri" pitchFamily="34" charset="0"/>
              <a:cs typeface="Calibri" pitchFamily="34" charset="0"/>
            </a:endParaRPr>
          </a:p>
          <a:p>
            <a:pPr marL="0" indent="0">
              <a:buNone/>
            </a:pPr>
            <a:endParaRPr lang="en-US" sz="2400" dirty="0" smtClean="0">
              <a:latin typeface="Calibri" pitchFamily="34" charset="0"/>
              <a:cs typeface="Calibri" pitchFamily="34" charset="0"/>
            </a:endParaRPr>
          </a:p>
        </p:txBody>
      </p:sp>
      <p:sp>
        <p:nvSpPr>
          <p:cNvPr id="2" name="Content Placeholder 1"/>
          <p:cNvSpPr>
            <a:spLocks noGrp="1"/>
          </p:cNvSpPr>
          <p:nvPr>
            <p:ph sz="half" idx="2"/>
          </p:nvPr>
        </p:nvSpPr>
        <p:spPr>
          <a:xfrm>
            <a:off x="152400" y="1219200"/>
            <a:ext cx="4267200" cy="4834128"/>
          </a:xfrm>
        </p:spPr>
        <p:txBody>
          <a:bodyPr>
            <a:normAutofit/>
          </a:bodyPr>
          <a:lstStyle/>
          <a:p>
            <a:pPr marL="0" indent="0" algn="ctr">
              <a:buNone/>
            </a:pPr>
            <a:r>
              <a:rPr lang="en-US" sz="2000" dirty="0">
                <a:solidFill>
                  <a:srgbClr val="000000"/>
                </a:solidFill>
                <a:latin typeface="Calibri" pitchFamily="34" charset="0"/>
                <a:cs typeface="Calibri" pitchFamily="34" charset="0"/>
              </a:rPr>
              <a:t>Personalized Driving </a:t>
            </a:r>
            <a:r>
              <a:rPr lang="en-US" sz="2000" dirty="0" smtClean="0">
                <a:solidFill>
                  <a:srgbClr val="000000"/>
                </a:solidFill>
                <a:latin typeface="Calibri" pitchFamily="34" charset="0"/>
                <a:cs typeface="Calibri" pitchFamily="34" charset="0"/>
              </a:rPr>
              <a:t>Directions</a:t>
            </a:r>
            <a:endParaRPr lang="en-US" sz="2000" dirty="0">
              <a:solidFill>
                <a:srgbClr val="000000"/>
              </a:solidFill>
              <a:latin typeface="Calibri" pitchFamily="34" charset="0"/>
              <a:cs typeface="Calibri" pitchFamily="34" charset="0"/>
            </a:endParaRPr>
          </a:p>
          <a:p>
            <a:pPr marL="0" indent="0">
              <a:buNone/>
            </a:pPr>
            <a:endParaRPr lang="en-US" sz="1800" dirty="0" smtClean="0">
              <a:solidFill>
                <a:srgbClr val="000000"/>
              </a:solidFill>
              <a:latin typeface="Calibri" pitchFamily="34" charset="0"/>
              <a:cs typeface="Calibri" pitchFamily="34" charset="0"/>
            </a:endParaRPr>
          </a:p>
          <a:p>
            <a:pPr marL="0" indent="0">
              <a:buNone/>
            </a:pPr>
            <a:r>
              <a:rPr lang="en-US" sz="1800" dirty="0" smtClean="0">
                <a:latin typeface="Calibri" pitchFamily="34" charset="0"/>
                <a:cs typeface="Calibri" pitchFamily="34" charset="0"/>
              </a:rPr>
              <a:t>- Track Collection for single user at a time</a:t>
            </a:r>
          </a:p>
          <a:p>
            <a:pPr marL="0" indent="0">
              <a:buNone/>
            </a:pPr>
            <a:r>
              <a:rPr lang="en-US" sz="1800" dirty="0" smtClean="0">
                <a:latin typeface="Calibri" pitchFamily="34" charset="0"/>
                <a:cs typeface="Calibri" pitchFamily="34" charset="0"/>
              </a:rPr>
              <a:t>- Calls to GetCommonSegments</a:t>
            </a:r>
          </a:p>
          <a:p>
            <a:pPr marL="0" indent="0">
              <a:buNone/>
            </a:pPr>
            <a:r>
              <a:rPr lang="en-US" sz="1800" dirty="0" smtClean="0">
                <a:latin typeface="Calibri" pitchFamily="34" charset="0"/>
                <a:cs typeface="Calibri" pitchFamily="34" charset="0"/>
              </a:rPr>
              <a:t>- 30 requests/s at about </a:t>
            </a:r>
            <a:r>
              <a:rPr lang="en-US" sz="1800" dirty="0">
                <a:latin typeface="Calibri" pitchFamily="34" charset="0"/>
                <a:cs typeface="Calibri" pitchFamily="34" charset="0"/>
              </a:rPr>
              <a:t>100 ms (uncached)</a:t>
            </a:r>
          </a:p>
          <a:p>
            <a:pPr marL="0" indent="0">
              <a:buNone/>
            </a:pPr>
            <a:r>
              <a:rPr lang="en-US" sz="1800" dirty="0" smtClean="0">
                <a:latin typeface="Calibri" pitchFamily="34" charset="0"/>
                <a:cs typeface="Calibri" pitchFamily="34" charset="0"/>
              </a:rPr>
              <a:t>- 250 requests/s at about 55 </a:t>
            </a:r>
            <a:r>
              <a:rPr lang="en-US" sz="1800" dirty="0">
                <a:latin typeface="Calibri" pitchFamily="34" charset="0"/>
                <a:cs typeface="Calibri" pitchFamily="34" charset="0"/>
              </a:rPr>
              <a:t>ms (cached</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2758149939"/>
              </p:ext>
            </p:extLst>
          </p:nvPr>
        </p:nvGraphicFramePr>
        <p:xfrm>
          <a:off x="4956048" y="3657600"/>
          <a:ext cx="3657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424758615"/>
              </p:ext>
            </p:extLst>
          </p:nvPr>
        </p:nvGraphicFramePr>
        <p:xfrm>
          <a:off x="533400" y="3657600"/>
          <a:ext cx="36576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Slide Number Placeholder 12"/>
          <p:cNvSpPr>
            <a:spLocks noGrp="1"/>
          </p:cNvSpPr>
          <p:nvPr>
            <p:ph type="sldNum" sz="quarter" idx="12"/>
          </p:nvPr>
        </p:nvSpPr>
        <p:spPr/>
        <p:txBody>
          <a:bodyPr/>
          <a:lstStyle/>
          <a:p>
            <a:fld id="{6563A305-4DB9-4515-9625-D37A5744C327}" type="slidenum">
              <a:rPr lang="en-US" smtClean="0"/>
              <a:pPr/>
              <a:t>64</a:t>
            </a:fld>
            <a:endParaRPr lang="en-US"/>
          </a:p>
        </p:txBody>
      </p:sp>
      <p:sp>
        <p:nvSpPr>
          <p:cNvPr id="7" name="Date Placeholder 6"/>
          <p:cNvSpPr>
            <a:spLocks noGrp="1"/>
          </p:cNvSpPr>
          <p:nvPr>
            <p:ph type="dt" sz="half" idx="10"/>
          </p:nvPr>
        </p:nvSpPr>
        <p:spPr/>
        <p:txBody>
          <a:bodyPr/>
          <a:lstStyle/>
          <a:p>
            <a:r>
              <a:rPr lang="en-US" smtClean="0"/>
              <a:t>10/9/12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6998-11)</a:t>
            </a:r>
            <a:endParaRPr lang="en-US"/>
          </a:p>
        </p:txBody>
      </p:sp>
      <p:sp>
        <p:nvSpPr>
          <p:cNvPr id="11" name="TextBox 10"/>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548344985"/>
      </p:ext>
    </p:extLst>
  </p:cSld>
  <p:clrMapOvr>
    <a:masterClrMapping/>
  </p:clrMapOvr>
  <mc:AlternateContent xmlns:mc="http://schemas.openxmlformats.org/markup-compatibility/2006" xmlns:p14="http://schemas.microsoft.com/office/powerpoint/2010/main">
    <mc:Choice Requires="p14">
      <p:transition spd="slow" p14:dur="2000" advTm="95270"/>
    </mc:Choice>
    <mc:Fallback xmlns="">
      <p:transition spd="slow" advTm="9527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itchFamily="34" charset="0"/>
                <a:cs typeface="Calibri" pitchFamily="34" charset="0"/>
              </a:rPr>
              <a:t>Related Work</a:t>
            </a:r>
            <a:endParaRPr lang="en-US" dirty="0">
              <a:latin typeface="Calibri" pitchFamily="34" charset="0"/>
              <a:cs typeface="Calibri" pitchFamily="34" charset="0"/>
            </a:endParaRPr>
          </a:p>
        </p:txBody>
      </p:sp>
      <p:sp>
        <p:nvSpPr>
          <p:cNvPr id="5" name="Content Placeholder 4"/>
          <p:cNvSpPr>
            <a:spLocks noGrp="1"/>
          </p:cNvSpPr>
          <p:nvPr>
            <p:ph sz="quarter" idx="1"/>
          </p:nvPr>
        </p:nvSpPr>
        <p:spPr/>
        <p:txBody>
          <a:bodyPr>
            <a:normAutofit fontScale="77500" lnSpcReduction="20000"/>
          </a:bodyPr>
          <a:lstStyle/>
          <a:p>
            <a:r>
              <a:rPr lang="en-US" dirty="0" smtClean="0">
                <a:latin typeface="Calibri" pitchFamily="34" charset="0"/>
                <a:cs typeface="Calibri" pitchFamily="34" charset="0"/>
              </a:rPr>
              <a:t>Management of tracks has been studied by the database community</a:t>
            </a:r>
          </a:p>
          <a:p>
            <a:pPr lvl="1"/>
            <a:r>
              <a:rPr lang="en-US" dirty="0" smtClean="0">
                <a:latin typeface="Calibri" pitchFamily="34" charset="0"/>
                <a:cs typeface="Calibri" pitchFamily="34" charset="0"/>
              </a:rPr>
              <a:t>Storage of tracks as 3-dimensional objects </a:t>
            </a:r>
          </a:p>
          <a:p>
            <a:pPr lvl="1"/>
            <a:r>
              <a:rPr lang="en-US" dirty="0">
                <a:latin typeface="Calibri" pitchFamily="34" charset="0"/>
                <a:cs typeface="Calibri" pitchFamily="34" charset="0"/>
              </a:rPr>
              <a:t>S</a:t>
            </a:r>
            <a:r>
              <a:rPr lang="en-US" dirty="0" smtClean="0">
                <a:latin typeface="Calibri" pitchFamily="34" charset="0"/>
                <a:cs typeface="Calibri" pitchFamily="34" charset="0"/>
              </a:rPr>
              <a:t>pecialized indexing schemes (Quad-Trees, R-Trees, etc.)</a:t>
            </a:r>
          </a:p>
          <a:p>
            <a:pPr lvl="1"/>
            <a:endParaRPr lang="en-US" dirty="0">
              <a:latin typeface="Calibri" pitchFamily="34" charset="0"/>
              <a:cs typeface="Calibri" pitchFamily="34" charset="0"/>
            </a:endParaRPr>
          </a:p>
          <a:p>
            <a:r>
              <a:rPr lang="en-US" dirty="0" smtClean="0">
                <a:latin typeface="Calibri" pitchFamily="34" charset="0"/>
                <a:cs typeface="Calibri" pitchFamily="34" charset="0"/>
              </a:rPr>
              <a:t>CarTel Project (MIT) – Provides an infrastructure for collecting traces, relying on a relational database using spatial queries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Access and sharing of data in StarTrack is similar to that provided by social networks, where users’ data is shared by applications; Similar access control policies could be employed to ensure privacy </a:t>
            </a:r>
            <a:r>
              <a:rPr lang="en-US" dirty="0">
                <a:latin typeface="Calibri" pitchFamily="34" charset="0"/>
                <a:cs typeface="Calibri" pitchFamily="34" charset="0"/>
              </a:rPr>
              <a:t>i</a:t>
            </a:r>
            <a:r>
              <a:rPr lang="en-US" dirty="0" smtClean="0">
                <a:latin typeface="Calibri" pitchFamily="34" charset="0"/>
                <a:cs typeface="Calibri" pitchFamily="34" charset="0"/>
              </a:rPr>
              <a:t>n StarTrack.</a:t>
            </a:r>
            <a:endParaRPr lang="en-US"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fld id="{6563A305-4DB9-4515-9625-D37A5744C327}" type="slidenum">
              <a:rPr lang="en-US" smtClean="0"/>
              <a:pPr/>
              <a:t>65</a:t>
            </a:fld>
            <a:endParaRPr lang="en-US"/>
          </a:p>
        </p:txBody>
      </p:sp>
      <p:sp>
        <p:nvSpPr>
          <p:cNvPr id="2" name="Date Placeholder 1"/>
          <p:cNvSpPr>
            <a:spLocks noGrp="1"/>
          </p:cNvSpPr>
          <p:nvPr>
            <p:ph type="dt" sz="half" idx="10"/>
          </p:nvPr>
        </p:nvSpPr>
        <p:spPr/>
        <p:txBody>
          <a:bodyPr/>
          <a:lstStyle/>
          <a:p>
            <a:r>
              <a:rPr lang="en-US" smtClean="0"/>
              <a:t>10/9/12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184533659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Calibri" pitchFamily="34" charset="0"/>
                <a:cs typeface="Calibri" pitchFamily="34" charset="0"/>
              </a:rPr>
              <a:t>Summary</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533400" y="1676400"/>
            <a:ext cx="8503920" cy="4572000"/>
          </a:xfrm>
        </p:spPr>
        <p:txBody>
          <a:bodyPr>
            <a:normAutofit/>
          </a:bodyPr>
          <a:lstStyle/>
          <a:p>
            <a:r>
              <a:rPr lang="en-US" sz="2800" dirty="0" smtClean="0">
                <a:latin typeface="Calibri" pitchFamily="34" charset="0"/>
                <a:cs typeface="Calibri" pitchFamily="34" charset="0"/>
              </a:rPr>
              <a:t>StarTrack is a scalable service designed to manage tracks and facilitate the construction of track-based applications</a:t>
            </a:r>
          </a:p>
          <a:p>
            <a:pPr lvl="1"/>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Important Design Features</a:t>
            </a:r>
          </a:p>
          <a:p>
            <a:pPr lvl="1"/>
            <a:r>
              <a:rPr lang="en-US" sz="2400" dirty="0" smtClean="0">
                <a:latin typeface="Calibri" pitchFamily="34" charset="0"/>
                <a:cs typeface="Calibri" pitchFamily="34" charset="0"/>
              </a:rPr>
              <a:t>Canonicalization of Tracks</a:t>
            </a:r>
          </a:p>
          <a:p>
            <a:pPr lvl="1"/>
            <a:r>
              <a:rPr lang="en-US" sz="2400" dirty="0" smtClean="0">
                <a:latin typeface="Calibri" pitchFamily="34" charset="0"/>
                <a:cs typeface="Calibri" pitchFamily="34" charset="0"/>
              </a:rPr>
              <a:t>API based on Track Collections</a:t>
            </a:r>
          </a:p>
          <a:p>
            <a:pPr lvl="1"/>
            <a:r>
              <a:rPr lang="en-US" sz="2400" dirty="0" smtClean="0">
                <a:latin typeface="Calibri" pitchFamily="34" charset="0"/>
                <a:cs typeface="Calibri" pitchFamily="34" charset="0"/>
              </a:rPr>
              <a:t>Use of Novel Data Structures</a:t>
            </a:r>
            <a:endParaRPr lang="en-US" sz="2400" dirty="0">
              <a:latin typeface="Calibri" pitchFamily="34" charset="0"/>
              <a:cs typeface="Calibri" pitchFamily="34" charset="0"/>
            </a:endParaRPr>
          </a:p>
          <a:p>
            <a:pPr lvl="1"/>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66</a:t>
            </a:fld>
            <a:endParaRPr lang="en-US"/>
          </a:p>
        </p:txBody>
      </p:sp>
      <p:sp>
        <p:nvSpPr>
          <p:cNvPr id="2" name="Date Placeholder 1"/>
          <p:cNvSpPr>
            <a:spLocks noGrp="1"/>
          </p:cNvSpPr>
          <p:nvPr>
            <p:ph type="dt" sz="half" idx="10"/>
          </p:nvPr>
        </p:nvSpPr>
        <p:spPr/>
        <p:txBody>
          <a:bodyPr/>
          <a:lstStyle/>
          <a:p>
            <a:r>
              <a:rPr lang="en-US" smtClean="0"/>
              <a:t>10/9/12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6998-11)</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2428903492"/>
      </p:ext>
    </p:extLst>
  </p:cSld>
  <p:clrMapOvr>
    <a:masterClrMapping/>
  </p:clrMapOvr>
  <mc:AlternateContent xmlns:mc="http://schemas.openxmlformats.org/markup-compatibility/2006" xmlns:p14="http://schemas.microsoft.com/office/powerpoint/2010/main">
    <mc:Choice Requires="p14">
      <p:transition spd="slow" p14:dur="2000" advTm="58446"/>
    </mc:Choice>
    <mc:Fallback xmlns="">
      <p:transition spd="slow" advTm="58446"/>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67</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N</a:t>
            </a:r>
            <a:r>
              <a:rPr lang="en-US" dirty="0" smtClean="0"/>
              <a:t>etwork Services (Cont’d)</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addImage</a:t>
            </a:r>
            <a:r>
              <a:rPr lang="en-US" sz="1800" dirty="0">
                <a:solidFill>
                  <a:srgbClr val="000000"/>
                </a:solidFill>
                <a:latin typeface="Menlo-Regular"/>
              </a:rPr>
              <a:t>:[</a:t>
            </a:r>
            <a:r>
              <a:rPr lang="en-US" sz="1800" dirty="0" err="1">
                <a:solidFill>
                  <a:srgbClr val="5C2699"/>
                </a:solidFill>
                <a:latin typeface="Menlo-Regular"/>
              </a:rPr>
              <a:t>UIImage</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imageNamed</a:t>
            </a:r>
            <a:r>
              <a:rPr lang="en-US" sz="1800" dirty="0">
                <a:solidFill>
                  <a:srgbClr val="000000"/>
                </a:solidFill>
                <a:latin typeface="Menlo-Regular"/>
              </a:rPr>
              <a:t>:</a:t>
            </a:r>
            <a:r>
              <a:rPr lang="en-US" sz="1800" dirty="0">
                <a:solidFill>
                  <a:srgbClr val="C41A16"/>
                </a:solidFill>
                <a:latin typeface="Menlo-Regular"/>
              </a:rPr>
              <a:t>@"</a:t>
            </a:r>
            <a:r>
              <a:rPr lang="en-US" sz="1800" dirty="0" err="1">
                <a:solidFill>
                  <a:srgbClr val="C41A16"/>
                </a:solidFill>
                <a:latin typeface="Menlo-Regular"/>
              </a:rPr>
              <a:t>CollatzFractal.png</a:t>
            </a:r>
            <a:r>
              <a:rPr lang="en-US" sz="1800" dirty="0">
                <a:solidFill>
                  <a:srgbClr val="C41A16"/>
                </a:solidFill>
                <a:latin typeface="Menlo-Regular"/>
              </a:rPr>
              <a:t>"</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setInitialText</a:t>
            </a:r>
            <a:r>
              <a:rPr lang="en-US" sz="1800" dirty="0">
                <a:solidFill>
                  <a:srgbClr val="000000"/>
                </a:solidFill>
                <a:latin typeface="Menlo-Regular"/>
              </a:rPr>
              <a:t>:</a:t>
            </a:r>
            <a:r>
              <a:rPr lang="en-US" sz="1800" dirty="0">
                <a:solidFill>
                  <a:srgbClr val="C41A16"/>
                </a:solidFill>
                <a:latin typeface="Menlo-Regular"/>
              </a:rPr>
              <a:t>@"Solve the 3x+1 math puzzle."</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addURL</a:t>
            </a:r>
            <a:r>
              <a:rPr lang="en-US" sz="1800" dirty="0">
                <a:solidFill>
                  <a:srgbClr val="000000"/>
                </a:solidFill>
                <a:latin typeface="Menlo-Regular"/>
              </a:rPr>
              <a:t>:[</a:t>
            </a:r>
            <a:r>
              <a:rPr lang="en-US" sz="1800" dirty="0">
                <a:solidFill>
                  <a:srgbClr val="5C2699"/>
                </a:solidFill>
                <a:latin typeface="Menlo-Regular"/>
              </a:rPr>
              <a:t>NSURL</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URLWithString</a:t>
            </a:r>
            <a:r>
              <a:rPr lang="en-US" sz="1800" dirty="0">
                <a:solidFill>
                  <a:srgbClr val="000000"/>
                </a:solidFill>
                <a:latin typeface="Menlo-Regular"/>
              </a:rPr>
              <a:t>:</a:t>
            </a:r>
            <a:r>
              <a:rPr lang="en-US" sz="1800" dirty="0">
                <a:solidFill>
                  <a:srgbClr val="C41A16"/>
                </a:solidFill>
                <a:latin typeface="Menlo-Regular"/>
              </a:rPr>
              <a:t>@"http://</a:t>
            </a:r>
            <a:r>
              <a:rPr lang="en-US" sz="1800" dirty="0" err="1">
                <a:solidFill>
                  <a:srgbClr val="C41A16"/>
                </a:solidFill>
                <a:latin typeface="Menlo-Regular"/>
              </a:rPr>
              <a:t>en.wikipedia.org</a:t>
            </a:r>
            <a:r>
              <a:rPr lang="en-US" sz="1800" dirty="0">
                <a:solidFill>
                  <a:srgbClr val="C41A16"/>
                </a:solidFill>
                <a:latin typeface="Menlo-Regular"/>
              </a:rPr>
              <a:t>/wiki</a:t>
            </a:r>
            <a:r>
              <a:rPr lang="en-US" sz="1800" dirty="0" smtClean="0">
                <a:solidFill>
                  <a:srgbClr val="C41A16"/>
                </a:solidFill>
                <a:latin typeface="Menlo-Regular"/>
              </a:rPr>
              <a:t>/</a:t>
            </a:r>
          </a:p>
          <a:p>
            <a:pPr marL="400050" lvl="1" indent="0">
              <a:buNone/>
            </a:pPr>
            <a:r>
              <a:rPr lang="en-US" sz="1800" dirty="0">
                <a:solidFill>
                  <a:srgbClr val="C41A16"/>
                </a:solidFill>
                <a:latin typeface="Menlo-Regular"/>
              </a:rPr>
              <a:t>	</a:t>
            </a:r>
            <a:r>
              <a:rPr lang="en-US" sz="1800" dirty="0" err="1" smtClean="0">
                <a:solidFill>
                  <a:srgbClr val="C41A16"/>
                </a:solidFill>
                <a:latin typeface="Menlo-Regular"/>
              </a:rPr>
              <a:t>Collatz_conjecture</a:t>
            </a:r>
            <a:r>
              <a:rPr lang="en-US" sz="1800" dirty="0">
                <a:solidFill>
                  <a:srgbClr val="C41A16"/>
                </a:solidFill>
                <a:latin typeface="Menlo-Regular"/>
              </a:rPr>
              <a:t>"</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setCompletionHandler</a:t>
            </a:r>
            <a:r>
              <a:rPr lang="en-US" sz="1800" dirty="0" err="1" smtClean="0">
                <a:solidFill>
                  <a:srgbClr val="000000"/>
                </a:solidFill>
                <a:latin typeface="Menlo-Regular"/>
              </a:rPr>
              <a:t>:completionHandler</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smtClean="0">
                <a:solidFill>
                  <a:srgbClr val="AA0D91"/>
                </a:solidFill>
                <a:latin typeface="Menlo-Regular"/>
              </a:rPr>
              <a:t>self</a:t>
            </a:r>
            <a:r>
              <a:rPr lang="en-US" sz="1800" dirty="0" smtClean="0">
                <a:solidFill>
                  <a:srgbClr val="000000"/>
                </a:solidFill>
                <a:latin typeface="Menlo-Regular"/>
              </a:rPr>
              <a:t> </a:t>
            </a:r>
            <a:r>
              <a:rPr lang="en-US" sz="1800" dirty="0" err="1" smtClean="0">
                <a:solidFill>
                  <a:srgbClr val="2E0D6E"/>
                </a:solidFill>
                <a:latin typeface="Menlo-Regular"/>
              </a:rPr>
              <a:t>presentModalViewController</a:t>
            </a:r>
            <a:r>
              <a:rPr lang="en-US" sz="1800" dirty="0" err="1" smtClean="0">
                <a:solidFill>
                  <a:srgbClr val="000000"/>
                </a:solidFill>
                <a:latin typeface="Menlo-Regular"/>
              </a:rPr>
              <a:t>:socialController</a:t>
            </a:r>
            <a:r>
              <a:rPr lang="en-US" sz="1800" dirty="0" smtClean="0">
                <a:solidFill>
                  <a:srgbClr val="000000"/>
                </a:solidFill>
                <a:latin typeface="Menlo-Regular"/>
              </a:rPr>
              <a:t> </a:t>
            </a:r>
            <a:r>
              <a:rPr lang="en-US" sz="1800" dirty="0" err="1">
                <a:solidFill>
                  <a:srgbClr val="2E0D6E"/>
                </a:solidFill>
                <a:latin typeface="Menlo-Regular"/>
              </a:rPr>
              <a:t>animated</a:t>
            </a:r>
            <a:r>
              <a:rPr lang="en-US" sz="1800" dirty="0" err="1">
                <a:solidFill>
                  <a:srgbClr val="000000"/>
                </a:solidFill>
                <a:latin typeface="Menlo-Regular"/>
              </a:rPr>
              <a:t>:</a:t>
            </a:r>
            <a:r>
              <a:rPr lang="en-US" sz="1800" dirty="0" err="1">
                <a:solidFill>
                  <a:srgbClr val="AA0D91"/>
                </a:solidFill>
                <a:latin typeface="Menlo-Regular"/>
              </a:rPr>
              <a:t>YES</a:t>
            </a:r>
            <a:r>
              <a:rPr lang="en-US" sz="1800" dirty="0">
                <a:solidFill>
                  <a:srgbClr val="000000"/>
                </a:solidFill>
                <a:latin typeface="Menlo-Regular"/>
              </a:rPr>
              <a:t>]</a:t>
            </a:r>
            <a:r>
              <a:rPr lang="en-US" sz="1800" dirty="0" smtClean="0">
                <a:solidFill>
                  <a:srgbClr val="000000"/>
                </a:solidFill>
                <a:latin typeface="Menlo-Regular"/>
              </a:rPr>
              <a:t>;</a:t>
            </a:r>
          </a:p>
          <a:p>
            <a:pPr marL="400050" lvl="1" indent="0">
              <a:buNone/>
            </a:pPr>
            <a:r>
              <a:rPr lang="en-US" sz="1800" dirty="0" smtClean="0">
                <a:solidFill>
                  <a:srgbClr val="000000"/>
                </a:solidFill>
                <a:latin typeface="Menlo-Regular"/>
              </a:rPr>
              <a:t>}</a:t>
            </a:r>
            <a:endParaRPr lang="en-US" sz="1800"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34871131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Network Services (Cont’d)</a:t>
            </a:r>
          </a:p>
        </p:txBody>
      </p:sp>
      <p:sp>
        <p:nvSpPr>
          <p:cNvPr id="3" name="Content Placeholder 2"/>
          <p:cNvSpPr>
            <a:spLocks noGrp="1"/>
          </p:cNvSpPr>
          <p:nvPr>
            <p:ph idx="1"/>
          </p:nvPr>
        </p:nvSpPr>
        <p:spPr/>
        <p:txBody>
          <a:bodyPr>
            <a:noAutofit/>
          </a:bodyPr>
          <a:lstStyle/>
          <a:p>
            <a:pPr marL="0" indent="0">
              <a:buNone/>
            </a:pPr>
            <a:r>
              <a:rPr lang="en-US" sz="2400" dirty="0" smtClean="0"/>
              <a:t>Also support http request to social networks</a:t>
            </a:r>
          </a:p>
          <a:p>
            <a:pPr marL="0" indent="0">
              <a:buNone/>
            </a:pPr>
            <a:r>
              <a:rPr lang="en-US" sz="1100" dirty="0" err="1">
                <a:solidFill>
                  <a:srgbClr val="5C2699"/>
                </a:solidFill>
                <a:latin typeface="Menlo-Regular"/>
              </a:rPr>
              <a:t>NSDictionary</a:t>
            </a:r>
            <a:r>
              <a:rPr lang="en-US" sz="1100" dirty="0">
                <a:solidFill>
                  <a:srgbClr val="000000"/>
                </a:solidFill>
                <a:latin typeface="Menlo-Regular"/>
              </a:rPr>
              <a:t> *parameters = </a:t>
            </a:r>
            <a:r>
              <a:rPr lang="en-US" sz="1100" dirty="0">
                <a:solidFill>
                  <a:srgbClr val="1C00CF"/>
                </a:solidFill>
                <a:latin typeface="Menlo-Regular"/>
              </a:rPr>
              <a:t>@{</a:t>
            </a:r>
            <a:r>
              <a:rPr lang="en-US" sz="1100" dirty="0">
                <a:solidFill>
                  <a:srgbClr val="C41A16"/>
                </a:solidFill>
                <a:latin typeface="Menlo-Regular"/>
              </a:rPr>
              <a:t>@"message"</a:t>
            </a:r>
            <a:r>
              <a:rPr lang="en-US" sz="1100" dirty="0">
                <a:solidFill>
                  <a:srgbClr val="000000"/>
                </a:solidFill>
                <a:latin typeface="Menlo-Regular"/>
              </a:rPr>
              <a:t>: </a:t>
            </a:r>
            <a:r>
              <a:rPr lang="en-US" sz="1100" dirty="0">
                <a:solidFill>
                  <a:srgbClr val="C41A16"/>
                </a:solidFill>
                <a:latin typeface="Menlo-Regular"/>
              </a:rPr>
              <a:t>@"My first </a:t>
            </a:r>
            <a:r>
              <a:rPr lang="en-US" sz="1100" dirty="0" err="1">
                <a:solidFill>
                  <a:srgbClr val="C41A16"/>
                </a:solidFill>
                <a:latin typeface="Menlo-Regular"/>
              </a:rPr>
              <a:t>iOS</a:t>
            </a:r>
            <a:r>
              <a:rPr lang="en-US" sz="1100" dirty="0">
                <a:solidFill>
                  <a:srgbClr val="C41A16"/>
                </a:solidFill>
                <a:latin typeface="Menlo-Regular"/>
              </a:rPr>
              <a:t> 6 Facebook posting "</a:t>
            </a:r>
            <a:r>
              <a:rPr lang="en-US" sz="1100" dirty="0">
                <a:solidFill>
                  <a:srgbClr val="1C00CF"/>
                </a:solidFill>
                <a:latin typeface="Menlo-Regular"/>
              </a:rPr>
              <a:t>}</a:t>
            </a:r>
            <a:r>
              <a:rPr lang="en-US" sz="1100" dirty="0" smtClean="0">
                <a:solidFill>
                  <a:srgbClr val="000000"/>
                </a:solidFill>
                <a:latin typeface="Menlo-Regular"/>
              </a:rPr>
              <a: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a:solidFill>
                  <a:srgbClr val="5C2699"/>
                </a:solidFill>
                <a:latin typeface="Menlo-Regular"/>
              </a:rPr>
              <a:t>NSURL</a:t>
            </a:r>
            <a:r>
              <a:rPr lang="en-US" sz="1100" dirty="0">
                <a:solidFill>
                  <a:srgbClr val="000000"/>
                </a:solidFill>
                <a:latin typeface="Menlo-Regular"/>
              </a:rPr>
              <a:t> *</a:t>
            </a:r>
            <a:r>
              <a:rPr lang="en-US" sz="1100" dirty="0" err="1">
                <a:solidFill>
                  <a:srgbClr val="000000"/>
                </a:solidFill>
                <a:latin typeface="Menlo-Regular"/>
              </a:rPr>
              <a:t>feedURL</a:t>
            </a:r>
            <a:r>
              <a:rPr lang="en-US" sz="1100" dirty="0">
                <a:solidFill>
                  <a:srgbClr val="000000"/>
                </a:solidFill>
                <a:latin typeface="Menlo-Regular"/>
              </a:rPr>
              <a:t> = [</a:t>
            </a:r>
            <a:r>
              <a:rPr lang="en-US" sz="1100" dirty="0">
                <a:solidFill>
                  <a:srgbClr val="5C2699"/>
                </a:solidFill>
                <a:latin typeface="Menlo-Regular"/>
              </a:rPr>
              <a:t>NSURL</a:t>
            </a:r>
            <a:r>
              <a:rPr lang="en-US" sz="1100" dirty="0">
                <a:solidFill>
                  <a:srgbClr val="000000"/>
                </a:solidFill>
                <a:latin typeface="Menlo-Regular"/>
              </a:rPr>
              <a:t> </a:t>
            </a:r>
            <a:r>
              <a:rPr lang="en-US" sz="1100" dirty="0" err="1">
                <a:solidFill>
                  <a:srgbClr val="2E0D6E"/>
                </a:solidFill>
                <a:latin typeface="Menlo-Regular"/>
              </a:rPr>
              <a:t>URLWithString</a:t>
            </a:r>
            <a:r>
              <a:rPr lang="en-US" sz="1100" dirty="0">
                <a:solidFill>
                  <a:srgbClr val="000000"/>
                </a:solidFill>
                <a:latin typeface="Menlo-Regular"/>
              </a:rPr>
              <a:t>:</a:t>
            </a:r>
            <a:r>
              <a:rPr lang="en-US" sz="1100" dirty="0">
                <a:solidFill>
                  <a:srgbClr val="C41A16"/>
                </a:solidFill>
                <a:latin typeface="Menlo-Regular"/>
              </a:rPr>
              <a:t>@"http://</a:t>
            </a:r>
            <a:r>
              <a:rPr lang="en-US" sz="1100" dirty="0" err="1">
                <a:solidFill>
                  <a:srgbClr val="C41A16"/>
                </a:solidFill>
                <a:latin typeface="Menlo-Regular"/>
              </a:rPr>
              <a:t>www.facebook.com</a:t>
            </a:r>
            <a:r>
              <a:rPr lang="en-US" sz="1100" dirty="0">
                <a:solidFill>
                  <a:srgbClr val="C41A16"/>
                </a:solidFill>
                <a:latin typeface="Menlo-Regular"/>
              </a:rPr>
              <a:t>/</a:t>
            </a:r>
            <a:r>
              <a:rPr lang="en-US" sz="1100" dirty="0" err="1">
                <a:solidFill>
                  <a:srgbClr val="C41A16"/>
                </a:solidFill>
                <a:latin typeface="Menlo-Regular"/>
              </a:rPr>
              <a:t>erran</a:t>
            </a:r>
            <a:r>
              <a:rPr lang="en-US" sz="1100" dirty="0">
                <a:solidFill>
                  <a:srgbClr val="C41A16"/>
                </a:solidFill>
                <a:latin typeface="Menlo-Regular"/>
              </a:rPr>
              <a:t>"</a:t>
            </a:r>
            <a:r>
              <a:rPr lang="en-US" sz="1100" dirty="0">
                <a:solidFill>
                  <a:srgbClr val="000000"/>
                </a:solidFill>
                <a:latin typeface="Menlo-Regular"/>
              </a:rPr>
              <a:t>]</a:t>
            </a:r>
            <a:r>
              <a:rPr lang="en-US" sz="1100" dirty="0" smtClean="0">
                <a:solidFill>
                  <a:srgbClr val="000000"/>
                </a:solidFill>
                <a:latin typeface="Menlo-Regular"/>
              </a:rPr>
              <a: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5C2699"/>
                </a:solidFill>
                <a:latin typeface="Menlo-Regular"/>
              </a:rPr>
              <a:t>SLRequest</a:t>
            </a:r>
            <a:r>
              <a:rPr lang="en-US" sz="1100" dirty="0">
                <a:solidFill>
                  <a:srgbClr val="000000"/>
                </a:solidFill>
                <a:latin typeface="Menlo-Regular"/>
              </a:rPr>
              <a:t> *</a:t>
            </a:r>
            <a:r>
              <a:rPr lang="en-US" sz="1100" dirty="0" err="1">
                <a:solidFill>
                  <a:srgbClr val="000000"/>
                </a:solidFill>
                <a:latin typeface="Menlo-Regular"/>
              </a:rPr>
              <a:t>feedRequest</a:t>
            </a:r>
            <a:r>
              <a:rPr lang="en-US" sz="1100" dirty="0">
                <a:solidFill>
                  <a:srgbClr val="000000"/>
                </a:solidFill>
                <a:latin typeface="Menlo-Regular"/>
              </a:rPr>
              <a:t> = [</a:t>
            </a:r>
            <a:r>
              <a:rPr lang="en-US" sz="1100" dirty="0" err="1">
                <a:solidFill>
                  <a:srgbClr val="5C2699"/>
                </a:solidFill>
                <a:latin typeface="Menlo-Regular"/>
              </a:rPr>
              <a:t>SLRequest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2E0D6E"/>
                </a:solidFill>
                <a:latin typeface="Menlo-Regular"/>
              </a:rPr>
              <a:t>requestForServiceType</a:t>
            </a:r>
            <a:r>
              <a:rPr lang="en-US" sz="1100" dirty="0" err="1">
                <a:solidFill>
                  <a:srgbClr val="000000"/>
                </a:solidFill>
                <a:latin typeface="Menlo-Regular"/>
              </a:rPr>
              <a:t>:</a:t>
            </a:r>
            <a:r>
              <a:rPr lang="en-US" sz="1100" dirty="0" err="1">
                <a:solidFill>
                  <a:srgbClr val="5C2699"/>
                </a:solidFill>
                <a:latin typeface="Menlo-Regular"/>
              </a:rPr>
              <a:t>SLServiceTypeFacebook</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2E0D6E"/>
                </a:solidFill>
                <a:latin typeface="Menlo-Regular"/>
              </a:rPr>
              <a:t>requestMethod</a:t>
            </a:r>
            <a:r>
              <a:rPr lang="en-US" sz="1100" dirty="0" err="1">
                <a:solidFill>
                  <a:srgbClr val="000000"/>
                </a:solidFill>
                <a:latin typeface="Menlo-Regular"/>
              </a:rPr>
              <a:t>:</a:t>
            </a:r>
            <a:r>
              <a:rPr lang="en-US" sz="1100" dirty="0" err="1">
                <a:solidFill>
                  <a:srgbClr val="2E0D6E"/>
                </a:solidFill>
                <a:latin typeface="Menlo-Regular"/>
              </a:rPr>
              <a:t>SLRequestMethodGET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a:solidFill>
                  <a:srgbClr val="007400"/>
                </a:solidFill>
                <a:latin typeface="Menlo-Regular"/>
              </a:rPr>
              <a:t>// </a:t>
            </a:r>
            <a:r>
              <a:rPr lang="en-US" sz="1100" dirty="0" err="1">
                <a:solidFill>
                  <a:srgbClr val="007400"/>
                </a:solidFill>
                <a:latin typeface="Menlo-Regular"/>
              </a:rPr>
              <a:t>requestMethod:SLRequestMethodPOST</a:t>
            </a:r>
            <a:endParaRPr lang="en-US" sz="1100" dirty="0">
              <a:solidFill>
                <a:srgbClr val="000000"/>
              </a:solidFill>
              <a:latin typeface="Menlo-Regular"/>
            </a:endParaRPr>
          </a:p>
          <a:p>
            <a:pPr marL="0" indent="0">
              <a:buNone/>
            </a:pPr>
            <a:r>
              <a:rPr lang="nl-NL" sz="1100" dirty="0">
                <a:solidFill>
                  <a:srgbClr val="000000"/>
                </a:solidFill>
                <a:latin typeface="Menlo-Regular"/>
              </a:rPr>
              <a:t>                          </a:t>
            </a:r>
            <a:r>
              <a:rPr lang="nl-NL" sz="1100" dirty="0" err="1">
                <a:solidFill>
                  <a:srgbClr val="2E0D6E"/>
                </a:solidFill>
                <a:latin typeface="Menlo-Regular"/>
              </a:rPr>
              <a:t>URL</a:t>
            </a:r>
            <a:r>
              <a:rPr lang="nl-NL" sz="1100" dirty="0" err="1">
                <a:solidFill>
                  <a:srgbClr val="000000"/>
                </a:solidFill>
                <a:latin typeface="Menlo-Regular"/>
              </a:rPr>
              <a:t>:feedURL</a:t>
            </a:r>
            <a:endParaRPr lang="nl-NL"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2E0D6E"/>
                </a:solidFill>
                <a:latin typeface="Menlo-Regular"/>
              </a:rPr>
              <a:t>parameters</a:t>
            </a:r>
            <a:r>
              <a:rPr lang="pt-BR" sz="1100" dirty="0" err="1">
                <a:solidFill>
                  <a:srgbClr val="000000"/>
                </a:solidFill>
                <a:latin typeface="Menlo-Regular"/>
              </a:rPr>
              <a:t>:parameters</a:t>
            </a:r>
            <a:r>
              <a:rPr lang="pt-BR" sz="1100" dirty="0">
                <a:solidFill>
                  <a:srgbClr val="000000"/>
                </a:solidFill>
                <a:latin typeface="Menlo-Regular"/>
              </a:rPr>
              <a:t>]</a:t>
            </a:r>
            <a:r>
              <a:rPr lang="pt-BR" sz="1100" dirty="0" smtClean="0">
                <a:solidFill>
                  <a:srgbClr val="000000"/>
                </a:solidFill>
                <a:latin typeface="Menlo-Regular"/>
              </a:rPr>
              <a:t>;</a:t>
            </a:r>
            <a:endParaRPr lang="pt-BR"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000000"/>
                </a:solidFill>
                <a:latin typeface="Menlo-Regular"/>
              </a:rPr>
              <a:t>feedRequest.</a:t>
            </a:r>
            <a:r>
              <a:rPr lang="pt-BR" sz="1100" dirty="0" err="1">
                <a:solidFill>
                  <a:srgbClr val="5C2699"/>
                </a:solidFill>
                <a:latin typeface="Menlo-Regular"/>
              </a:rPr>
              <a:t>account</a:t>
            </a:r>
            <a:r>
              <a:rPr lang="pt-BR" sz="1100" dirty="0">
                <a:solidFill>
                  <a:srgbClr val="000000"/>
                </a:solidFill>
                <a:latin typeface="Menlo-Regular"/>
              </a:rPr>
              <a:t> = </a:t>
            </a:r>
            <a:r>
              <a:rPr lang="pt-BR" sz="1100" dirty="0" err="1">
                <a:solidFill>
                  <a:srgbClr val="000000"/>
                </a:solidFill>
                <a:latin typeface="Menlo-Regular"/>
              </a:rPr>
              <a:t>facebookAccount</a:t>
            </a:r>
            <a:r>
              <a:rPr lang="pt-BR" sz="1100" dirty="0" smtClean="0">
                <a:solidFill>
                  <a:srgbClr val="000000"/>
                </a:solidFill>
                <a:latin typeface="Menlo-Regular"/>
              </a:rPr>
              <a:t>;</a:t>
            </a:r>
            <a:endParaRPr lang="pt-BR"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000000"/>
                </a:solidFill>
                <a:latin typeface="Menlo-Regular"/>
              </a:rPr>
              <a:t>feedRequest</a:t>
            </a:r>
            <a:r>
              <a:rPr lang="pt-BR" sz="1100" dirty="0">
                <a:solidFill>
                  <a:srgbClr val="000000"/>
                </a:solidFill>
                <a:latin typeface="Menlo-Regular"/>
              </a:rPr>
              <a:t> </a:t>
            </a:r>
            <a:r>
              <a:rPr lang="pt-BR" sz="1100" dirty="0" err="1">
                <a:solidFill>
                  <a:srgbClr val="2E0D6E"/>
                </a:solidFill>
                <a:latin typeface="Menlo-Regular"/>
              </a:rPr>
              <a:t>performRequestWithHandler</a:t>
            </a:r>
            <a:r>
              <a:rPr lang="pt-BR" sz="1100" dirty="0">
                <a:solidFill>
                  <a:srgbClr val="000000"/>
                </a:solidFill>
                <a:latin typeface="Menlo-Regular"/>
              </a:rPr>
              <a:t>:^(</a:t>
            </a:r>
            <a:r>
              <a:rPr lang="pt-BR" sz="1100" dirty="0" err="1">
                <a:solidFill>
                  <a:srgbClr val="5C2699"/>
                </a:solidFill>
                <a:latin typeface="Menlo-Regular"/>
              </a:rPr>
              <a:t>NSData</a:t>
            </a:r>
            <a:r>
              <a:rPr lang="pt-BR" sz="1100" dirty="0">
                <a:solidFill>
                  <a:srgbClr val="000000"/>
                </a:solidFill>
                <a:latin typeface="Menlo-Regular"/>
              </a:rPr>
              <a:t> *</a:t>
            </a:r>
            <a:r>
              <a:rPr lang="pt-BR" sz="1100" dirty="0" err="1">
                <a:solidFill>
                  <a:srgbClr val="000000"/>
                </a:solidFill>
                <a:latin typeface="Menlo-Regular"/>
              </a:rPr>
              <a:t>responseData</a:t>
            </a:r>
            <a:r>
              <a:rPr lang="pt-BR" sz="1100" dirty="0">
                <a:solidFill>
                  <a:srgbClr val="000000"/>
                </a:solidFill>
                <a:latin typeface="Menlo-Regular"/>
              </a:rPr>
              <a:t>,</a:t>
            </a:r>
          </a:p>
          <a:p>
            <a:pPr marL="0" indent="0">
              <a:buNone/>
            </a:pPr>
            <a:r>
              <a:rPr lang="nl-NL" sz="1100" dirty="0">
                <a:solidFill>
                  <a:srgbClr val="000000"/>
                </a:solidFill>
                <a:latin typeface="Menlo-Regular"/>
              </a:rPr>
              <a:t>                                         </a:t>
            </a:r>
            <a:r>
              <a:rPr lang="nl-NL" sz="1100" dirty="0" err="1">
                <a:solidFill>
                  <a:srgbClr val="5C2699"/>
                </a:solidFill>
                <a:latin typeface="Menlo-Regular"/>
              </a:rPr>
              <a:t>NSHTTPURLResponse</a:t>
            </a:r>
            <a:r>
              <a:rPr lang="nl-NL" sz="1100" dirty="0">
                <a:solidFill>
                  <a:srgbClr val="000000"/>
                </a:solidFill>
                <a:latin typeface="Menlo-Regular"/>
              </a:rPr>
              <a:t> *</a:t>
            </a:r>
            <a:r>
              <a:rPr lang="nl-NL" sz="1100" dirty="0" err="1">
                <a:solidFill>
                  <a:srgbClr val="000000"/>
                </a:solidFill>
                <a:latin typeface="Menlo-Regular"/>
              </a:rPr>
              <a:t>urlResponse</a:t>
            </a:r>
            <a:r>
              <a:rPr lang="nl-NL" sz="1100" dirty="0">
                <a:solidFill>
                  <a:srgbClr val="000000"/>
                </a:solidFill>
                <a:latin typeface="Menlo-Regular"/>
              </a:rPr>
              <a:t>, </a:t>
            </a:r>
            <a:r>
              <a:rPr lang="nl-NL" sz="1100" dirty="0" err="1">
                <a:solidFill>
                  <a:srgbClr val="5C2699"/>
                </a:solidFill>
                <a:latin typeface="Menlo-Regular"/>
              </a:rPr>
              <a:t>NSError</a:t>
            </a:r>
            <a:r>
              <a:rPr lang="nl-NL" sz="1100" dirty="0">
                <a:solidFill>
                  <a:srgbClr val="000000"/>
                </a:solidFill>
                <a:latin typeface="Menlo-Regular"/>
              </a:rPr>
              <a:t> *error)</a:t>
            </a:r>
          </a:p>
          <a:p>
            <a:pPr marL="0" indent="0">
              <a:buNone/>
            </a:pPr>
            <a:r>
              <a:rPr lang="nl-NL" sz="1100" dirty="0">
                <a:solidFill>
                  <a:srgbClr val="000000"/>
                </a:solidFill>
                <a:latin typeface="Menlo-Regular"/>
              </a:rPr>
              <a:t>     {</a:t>
            </a:r>
          </a:p>
          <a:p>
            <a:pPr marL="0" indent="0">
              <a:buNone/>
            </a:pPr>
            <a:r>
              <a:rPr lang="nl-NL" sz="1100" dirty="0">
                <a:solidFill>
                  <a:srgbClr val="000000"/>
                </a:solidFill>
                <a:latin typeface="Menlo-Regular"/>
              </a:rPr>
              <a:t>     </a:t>
            </a:r>
            <a:r>
              <a:rPr lang="nl-NL" sz="1100" dirty="0">
                <a:solidFill>
                  <a:srgbClr val="007400"/>
                </a:solidFill>
                <a:latin typeface="Menlo-Regular"/>
              </a:rPr>
              <a:t>// Handle </a:t>
            </a:r>
            <a:r>
              <a:rPr lang="nl-NL" sz="1100" dirty="0" smtClean="0">
                <a:solidFill>
                  <a:srgbClr val="007400"/>
                </a:solidFill>
                <a:latin typeface="Menlo-Regular"/>
              </a:rPr>
              <a:t>response</a:t>
            </a:r>
            <a:endParaRPr lang="nl-NL" sz="1100" dirty="0">
              <a:solidFill>
                <a:srgbClr val="000000"/>
              </a:solidFill>
              <a:latin typeface="Menlo-Regular"/>
            </a:endParaRPr>
          </a:p>
          <a:p>
            <a:pPr marL="0" indent="0">
              <a:buNone/>
            </a:pPr>
            <a:r>
              <a:rPr lang="nl-NL" sz="1100" dirty="0">
                <a:solidFill>
                  <a:srgbClr val="000000"/>
                </a:solidFill>
                <a:latin typeface="Menlo-Regular"/>
              </a:rPr>
              <a:t>         </a:t>
            </a:r>
            <a:r>
              <a:rPr lang="nl-NL" sz="1100" dirty="0" err="1">
                <a:solidFill>
                  <a:srgbClr val="5C2699"/>
                </a:solidFill>
                <a:latin typeface="Menlo-Regular"/>
              </a:rPr>
              <a:t>NSString</a:t>
            </a:r>
            <a:r>
              <a:rPr lang="nl-NL" sz="1100" dirty="0">
                <a:solidFill>
                  <a:srgbClr val="000000"/>
                </a:solidFill>
                <a:latin typeface="Menlo-Regular"/>
              </a:rPr>
              <a:t> *response = [[</a:t>
            </a:r>
            <a:r>
              <a:rPr lang="nl-NL" sz="1100" dirty="0" err="1">
                <a:solidFill>
                  <a:srgbClr val="5C2699"/>
                </a:solidFill>
                <a:latin typeface="Menlo-Regular"/>
              </a:rPr>
              <a:t>NSString</a:t>
            </a:r>
            <a:r>
              <a:rPr lang="nl-NL" sz="1100" dirty="0">
                <a:solidFill>
                  <a:srgbClr val="000000"/>
                </a:solidFill>
                <a:latin typeface="Menlo-Regular"/>
              </a:rPr>
              <a:t> </a:t>
            </a:r>
            <a:r>
              <a:rPr lang="nl-NL" sz="1100" dirty="0" err="1">
                <a:solidFill>
                  <a:srgbClr val="2E0D6E"/>
                </a:solidFill>
                <a:latin typeface="Menlo-Regular"/>
              </a:rPr>
              <a:t>alloc</a:t>
            </a:r>
            <a:r>
              <a:rPr lang="nl-NL" sz="1100" dirty="0">
                <a:solidFill>
                  <a:srgbClr val="000000"/>
                </a:solidFill>
                <a:latin typeface="Menlo-Regular"/>
              </a:rPr>
              <a:t>] </a:t>
            </a:r>
            <a:r>
              <a:rPr lang="nl-NL" sz="1100" dirty="0" err="1">
                <a:solidFill>
                  <a:srgbClr val="2E0D6E"/>
                </a:solidFill>
                <a:latin typeface="Menlo-Regular"/>
              </a:rPr>
              <a:t>initWithData</a:t>
            </a:r>
            <a:r>
              <a:rPr lang="nl-NL" sz="1100" dirty="0" err="1">
                <a:solidFill>
                  <a:srgbClr val="000000"/>
                </a:solidFill>
                <a:latin typeface="Menlo-Regular"/>
              </a:rPr>
              <a:t>:responseData</a:t>
            </a:r>
            <a:r>
              <a:rPr lang="nl-NL" sz="1100" dirty="0">
                <a:solidFill>
                  <a:srgbClr val="000000"/>
                </a:solidFill>
                <a:latin typeface="Menlo-Regular"/>
              </a:rPr>
              <a:t> </a:t>
            </a:r>
            <a:endParaRPr lang="nl-NL" sz="1100" dirty="0" smtClean="0">
              <a:solidFill>
                <a:srgbClr val="000000"/>
              </a:solidFill>
              <a:latin typeface="Menlo-Regular"/>
            </a:endParaRPr>
          </a:p>
          <a:p>
            <a:pPr marL="0" indent="0">
              <a:buNone/>
            </a:pPr>
            <a:r>
              <a:rPr lang="nl-NL" sz="1100" dirty="0">
                <a:solidFill>
                  <a:srgbClr val="000000"/>
                </a:solidFill>
                <a:latin typeface="Menlo-Regular"/>
              </a:rPr>
              <a:t>	</a:t>
            </a:r>
            <a:r>
              <a:rPr lang="nl-NL" sz="1100" dirty="0" smtClean="0">
                <a:solidFill>
                  <a:srgbClr val="2E0D6E"/>
                </a:solidFill>
                <a:latin typeface="Menlo-Regular"/>
              </a:rPr>
              <a:t>encoding</a:t>
            </a:r>
            <a:r>
              <a:rPr lang="nl-NL" sz="1100" dirty="0" smtClean="0">
                <a:solidFill>
                  <a:srgbClr val="000000"/>
                </a:solidFill>
                <a:latin typeface="Menlo-Regular"/>
              </a:rPr>
              <a:t>:</a:t>
            </a:r>
            <a:r>
              <a:rPr lang="nl-NL" sz="1100" dirty="0" smtClean="0">
                <a:solidFill>
                  <a:srgbClr val="2E0D6E"/>
                </a:solidFill>
                <a:latin typeface="Menlo-Regular"/>
              </a:rPr>
              <a:t>NSUTF8StringEncoding</a:t>
            </a:r>
            <a:r>
              <a:rPr lang="nl-NL" sz="1100" dirty="0">
                <a:solidFill>
                  <a:srgbClr val="000000"/>
                </a:solidFill>
                <a:latin typeface="Menlo-Regular"/>
              </a:rPr>
              <a:t>];</a:t>
            </a:r>
          </a:p>
          <a:p>
            <a:pPr marL="0" indent="0">
              <a:buNone/>
            </a:pPr>
            <a:r>
              <a:rPr lang="nl-NL" sz="1100" dirty="0">
                <a:solidFill>
                  <a:srgbClr val="000000"/>
                </a:solidFill>
                <a:latin typeface="Menlo-Regular"/>
              </a:rPr>
              <a:t>         </a:t>
            </a:r>
            <a:r>
              <a:rPr lang="nl-NL" sz="1100" dirty="0" err="1">
                <a:solidFill>
                  <a:srgbClr val="2E0D6E"/>
                </a:solidFill>
                <a:latin typeface="Menlo-Regular"/>
              </a:rPr>
              <a:t>NSLog</a:t>
            </a:r>
            <a:r>
              <a:rPr lang="nl-NL" sz="1100" dirty="0">
                <a:solidFill>
                  <a:srgbClr val="000000"/>
                </a:solidFill>
                <a:latin typeface="Menlo-Regular"/>
              </a:rPr>
              <a:t>(</a:t>
            </a:r>
            <a:r>
              <a:rPr lang="nl-NL" sz="1100" dirty="0">
                <a:solidFill>
                  <a:srgbClr val="C41A16"/>
                </a:solidFill>
                <a:latin typeface="Menlo-Regular"/>
              </a:rPr>
              <a:t>@"</a:t>
            </a:r>
            <a:r>
              <a:rPr lang="nl-NL" sz="1100" dirty="0" err="1">
                <a:solidFill>
                  <a:srgbClr val="C41A16"/>
                </a:solidFill>
                <a:latin typeface="Menlo-Regular"/>
              </a:rPr>
              <a:t>feedRequest</a:t>
            </a:r>
            <a:r>
              <a:rPr lang="nl-NL" sz="1100" dirty="0">
                <a:solidFill>
                  <a:srgbClr val="C41A16"/>
                </a:solidFill>
                <a:latin typeface="Menlo-Regular"/>
              </a:rPr>
              <a:t> response, status code: %d, data:%@"</a:t>
            </a:r>
            <a:r>
              <a:rPr lang="nl-NL" sz="1100" dirty="0">
                <a:solidFill>
                  <a:srgbClr val="000000"/>
                </a:solidFill>
                <a:latin typeface="Menlo-Regular"/>
              </a:rPr>
              <a:t>, </a:t>
            </a:r>
            <a:r>
              <a:rPr lang="nl-NL" sz="1100" dirty="0" err="1">
                <a:solidFill>
                  <a:srgbClr val="000000"/>
                </a:solidFill>
                <a:latin typeface="Menlo-Regular"/>
              </a:rPr>
              <a:t>urlResponse.</a:t>
            </a:r>
            <a:r>
              <a:rPr lang="nl-NL" sz="1100" dirty="0" err="1">
                <a:solidFill>
                  <a:srgbClr val="2E0D6E"/>
                </a:solidFill>
                <a:latin typeface="Menlo-Regular"/>
              </a:rPr>
              <a:t>statusCode</a:t>
            </a:r>
            <a:r>
              <a:rPr lang="nl-NL" sz="1100" dirty="0">
                <a:solidFill>
                  <a:srgbClr val="000000"/>
                </a:solidFill>
                <a:latin typeface="Menlo-Regular"/>
              </a:rPr>
              <a:t>, </a:t>
            </a:r>
            <a:endParaRPr lang="nl-NL" sz="1100" dirty="0" smtClean="0">
              <a:solidFill>
                <a:srgbClr val="000000"/>
              </a:solidFill>
              <a:latin typeface="Menlo-Regular"/>
            </a:endParaRPr>
          </a:p>
          <a:p>
            <a:pPr marL="0" indent="0">
              <a:buNone/>
            </a:pPr>
            <a:r>
              <a:rPr lang="nl-NL" sz="1100" dirty="0">
                <a:solidFill>
                  <a:srgbClr val="000000"/>
                </a:solidFill>
                <a:latin typeface="Menlo-Regular"/>
              </a:rPr>
              <a:t>	</a:t>
            </a:r>
            <a:r>
              <a:rPr lang="nl-NL" sz="1100" dirty="0" smtClean="0">
                <a:solidFill>
                  <a:srgbClr val="000000"/>
                </a:solidFill>
                <a:latin typeface="Menlo-Regular"/>
              </a:rPr>
              <a:t>response</a:t>
            </a:r>
            <a:r>
              <a:rPr lang="nl-NL" sz="1100" dirty="0">
                <a:solidFill>
                  <a:srgbClr val="000000"/>
                </a:solidFill>
                <a:latin typeface="Menlo-Regular"/>
              </a:rPr>
              <a:t>);</a:t>
            </a:r>
          </a:p>
          <a:p>
            <a:pPr marL="0" indent="0">
              <a:buNone/>
            </a:pPr>
            <a:r>
              <a:rPr lang="nl-NL" sz="1100" dirty="0">
                <a:solidFill>
                  <a:srgbClr val="000000"/>
                </a:solidFill>
                <a:latin typeface="Menlo-Regular"/>
              </a:rPr>
              <a:t>     }];</a:t>
            </a:r>
          </a:p>
          <a:p>
            <a:pPr marL="0" indent="0">
              <a:buNone/>
            </a:pPr>
            <a:endParaRPr lang="en-US" sz="1100" dirty="0"/>
          </a:p>
        </p:txBody>
      </p:sp>
      <p:sp>
        <p:nvSpPr>
          <p:cNvPr id="4" name="Date Placeholder 3"/>
          <p:cNvSpPr>
            <a:spLocks noGrp="1"/>
          </p:cNvSpPr>
          <p:nvPr>
            <p:ph type="dt" sz="half" idx="10"/>
          </p:nvPr>
        </p:nvSpPr>
        <p:spPr/>
        <p:txBody>
          <a:bodyPr/>
          <a:lstStyle/>
          <a:p>
            <a:r>
              <a:rPr lang="en-US" smtClean="0"/>
              <a:t>10/9/12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6998-11)</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36754410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iCloud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Fundamentally: nothing more than a URL of a shared directory</a:t>
            </a:r>
          </a:p>
          <a:p>
            <a:r>
              <a:rPr lang="en-US" dirty="0" smtClean="0"/>
              <a:t>Two storage models</a:t>
            </a:r>
          </a:p>
          <a:p>
            <a:pPr lvl="1"/>
            <a:r>
              <a:rPr lang="en-US" dirty="0" err="1" smtClean="0"/>
              <a:t>iCloud</a:t>
            </a:r>
            <a:r>
              <a:rPr lang="en-US" dirty="0" smtClean="0"/>
              <a:t> </a:t>
            </a:r>
            <a:r>
              <a:rPr lang="en-US" dirty="0"/>
              <a:t>document </a:t>
            </a:r>
            <a:r>
              <a:rPr lang="en-US" dirty="0" smtClean="0"/>
              <a:t>storage: store </a:t>
            </a:r>
            <a:r>
              <a:rPr lang="en-US" dirty="0"/>
              <a:t>user documents and app data in the user’s </a:t>
            </a:r>
            <a:r>
              <a:rPr lang="en-US" dirty="0" err="1"/>
              <a:t>iCloud</a:t>
            </a:r>
            <a:r>
              <a:rPr lang="en-US" dirty="0"/>
              <a:t> </a:t>
            </a:r>
            <a:r>
              <a:rPr lang="en-US" dirty="0" smtClean="0"/>
              <a:t>account</a:t>
            </a:r>
            <a:endParaRPr lang="en-US" dirty="0"/>
          </a:p>
          <a:p>
            <a:pPr lvl="1"/>
            <a:r>
              <a:rPr lang="en-US" dirty="0" err="1"/>
              <a:t>iCloud</a:t>
            </a:r>
            <a:r>
              <a:rPr lang="en-US" dirty="0"/>
              <a:t> key-value data </a:t>
            </a:r>
            <a:r>
              <a:rPr lang="en-US" dirty="0" smtClean="0"/>
              <a:t>storage: share </a:t>
            </a:r>
            <a:r>
              <a:rPr lang="en-US" dirty="0"/>
              <a:t>small amounts of noncritical configuration data among instances of your </a:t>
            </a:r>
            <a:r>
              <a:rPr lang="en-US" dirty="0" smtClean="0"/>
              <a:t>app</a:t>
            </a:r>
          </a:p>
          <a:p>
            <a:endParaRPr lang="en-US" dirty="0" smtClean="0"/>
          </a:p>
          <a:p>
            <a:r>
              <a:rPr lang="en-US" dirty="0" smtClean="0"/>
              <a:t> </a:t>
            </a:r>
            <a:r>
              <a:rPr lang="en-US" dirty="0" err="1"/>
              <a:t>iCloud</a:t>
            </a:r>
            <a:r>
              <a:rPr lang="en-US" dirty="0"/>
              <a:t>-specific </a:t>
            </a:r>
            <a:r>
              <a:rPr lang="en-US" dirty="0" smtClean="0"/>
              <a:t>entitlements required</a:t>
            </a:r>
          </a:p>
          <a:p>
            <a:pPr lvl="1"/>
            <a:r>
              <a:rPr lang="en-US" dirty="0"/>
              <a:t>Select your app target in </a:t>
            </a:r>
            <a:r>
              <a:rPr lang="en-US" dirty="0" err="1" smtClean="0"/>
              <a:t>Xcode</a:t>
            </a:r>
            <a:endParaRPr lang="en-US" dirty="0"/>
          </a:p>
          <a:p>
            <a:pPr lvl="1"/>
            <a:r>
              <a:rPr lang="en-US" dirty="0"/>
              <a:t>Select the Summary </a:t>
            </a:r>
            <a:r>
              <a:rPr lang="en-US" dirty="0" smtClean="0"/>
              <a:t>tab</a:t>
            </a:r>
            <a:endParaRPr lang="en-US" dirty="0"/>
          </a:p>
          <a:p>
            <a:pPr lvl="1"/>
            <a:r>
              <a:rPr lang="en-US" dirty="0"/>
              <a:t>In the Entitlements section, enable the Enable Entitlements checkbox</a:t>
            </a:r>
          </a:p>
        </p:txBody>
      </p:sp>
      <p:sp>
        <p:nvSpPr>
          <p:cNvPr id="4" name="Date Placeholder 3"/>
          <p:cNvSpPr>
            <a:spLocks noGrp="1"/>
          </p:cNvSpPr>
          <p:nvPr>
            <p:ph type="dt" sz="half" idx="10"/>
          </p:nvPr>
        </p:nvSpPr>
        <p:spPr/>
        <p:txBody>
          <a:bodyPr/>
          <a:lstStyle/>
          <a:p>
            <a:r>
              <a:rPr lang="en-US" smtClean="0"/>
              <a:t>10/4/12</a:t>
            </a:r>
            <a:endParaRPr lang="en-US"/>
          </a:p>
        </p:txBody>
      </p:sp>
      <p:sp>
        <p:nvSpPr>
          <p:cNvPr id="5" name="Footer Placeholder 4"/>
          <p:cNvSpPr>
            <a:spLocks noGrp="1"/>
          </p:cNvSpPr>
          <p:nvPr>
            <p:ph type="ftr" sz="quarter" idx="11"/>
          </p:nvPr>
        </p:nvSpPr>
        <p:spPr/>
        <p:txBody>
          <a:bodyPr/>
          <a:lstStyle/>
          <a:p>
            <a:r>
              <a:rPr lang="tr-TR" smtClean="0"/>
              <a:t>Yale CS 434/534</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333883603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0.7|9.4|7.9"/>
</p:tagLst>
</file>

<file path=ppt/tags/tag10.xml><?xml version="1.0" encoding="utf-8"?>
<p:tagLst xmlns:a="http://schemas.openxmlformats.org/drawingml/2006/main" xmlns:r="http://schemas.openxmlformats.org/officeDocument/2006/relationships" xmlns:p="http://schemas.openxmlformats.org/presentationml/2006/main">
  <p:tag name="TIMING" val="|46.5"/>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25.7"/>
</p:tagLst>
</file>

<file path=ppt/tags/tag13.xml><?xml version="1.0" encoding="utf-8"?>
<p:tagLst xmlns:a="http://schemas.openxmlformats.org/drawingml/2006/main" xmlns:r="http://schemas.openxmlformats.org/officeDocument/2006/relationships" xmlns:p="http://schemas.openxmlformats.org/presentationml/2006/main">
  <p:tag name="TIMING" val="|29.2|15"/>
</p:tagLst>
</file>

<file path=ppt/tags/tag14.xml><?xml version="1.0" encoding="utf-8"?>
<p:tagLst xmlns:a="http://schemas.openxmlformats.org/drawingml/2006/main" xmlns:r="http://schemas.openxmlformats.org/officeDocument/2006/relationships" xmlns:p="http://schemas.openxmlformats.org/presentationml/2006/main">
  <p:tag name="TIMING" val="|58.1"/>
</p:tagLst>
</file>

<file path=ppt/tags/tag15.xml><?xml version="1.0" encoding="utf-8"?>
<p:tagLst xmlns:a="http://schemas.openxmlformats.org/drawingml/2006/main" xmlns:r="http://schemas.openxmlformats.org/officeDocument/2006/relationships" xmlns:p="http://schemas.openxmlformats.org/presentationml/2006/main">
  <p:tag name="TIMING" val="|26.4|17.2|16|37.6"/>
</p:tagLst>
</file>

<file path=ppt/tags/tag16.xml><?xml version="1.0" encoding="utf-8"?>
<p:tagLst xmlns:a="http://schemas.openxmlformats.org/drawingml/2006/main" xmlns:r="http://schemas.openxmlformats.org/officeDocument/2006/relationships" xmlns:p="http://schemas.openxmlformats.org/presentationml/2006/main">
  <p:tag name="TIMING" val="|22.5|18.5|14"/>
</p:tagLst>
</file>

<file path=ppt/tags/tag17.xml><?xml version="1.0" encoding="utf-8"?>
<p:tagLst xmlns:a="http://schemas.openxmlformats.org/drawingml/2006/main" xmlns:r="http://schemas.openxmlformats.org/officeDocument/2006/relationships" xmlns:p="http://schemas.openxmlformats.org/presentationml/2006/main">
  <p:tag name="TIMING" val="|37.3|8"/>
</p:tagLst>
</file>

<file path=ppt/tags/tag18.xml><?xml version="1.0" encoding="utf-8"?>
<p:tagLst xmlns:a="http://schemas.openxmlformats.org/drawingml/2006/main" xmlns:r="http://schemas.openxmlformats.org/officeDocument/2006/relationships" xmlns:p="http://schemas.openxmlformats.org/presentationml/2006/main">
  <p:tag name="TIMING" val="|31.5|17.3|17.5"/>
</p:tagLst>
</file>

<file path=ppt/tags/tag19.xml><?xml version="1.0" encoding="utf-8"?>
<p:tagLst xmlns:a="http://schemas.openxmlformats.org/drawingml/2006/main" xmlns:r="http://schemas.openxmlformats.org/officeDocument/2006/relationships" xmlns:p="http://schemas.openxmlformats.org/presentationml/2006/main">
  <p:tag name="TIMING" val="|18.2|23.6"/>
</p:tagLst>
</file>

<file path=ppt/tags/tag2.xml><?xml version="1.0" encoding="utf-8"?>
<p:tagLst xmlns:a="http://schemas.openxmlformats.org/drawingml/2006/main" xmlns:r="http://schemas.openxmlformats.org/officeDocument/2006/relationships" xmlns:p="http://schemas.openxmlformats.org/presentationml/2006/main">
  <p:tag name="TIMING" val="|16.9|17.7|6.1|3|5.3|5.7|3.7|15.9"/>
</p:tagLst>
</file>

<file path=ppt/tags/tag20.xml><?xml version="1.0" encoding="utf-8"?>
<p:tagLst xmlns:a="http://schemas.openxmlformats.org/drawingml/2006/main" xmlns:r="http://schemas.openxmlformats.org/officeDocument/2006/relationships" xmlns:p="http://schemas.openxmlformats.org/presentationml/2006/main">
  <p:tag name="TIMING" val="|42.7"/>
</p:tagLst>
</file>

<file path=ppt/tags/tag21.xml><?xml version="1.0" encoding="utf-8"?>
<p:tagLst xmlns:a="http://schemas.openxmlformats.org/drawingml/2006/main" xmlns:r="http://schemas.openxmlformats.org/officeDocument/2006/relationships" xmlns:p="http://schemas.openxmlformats.org/presentationml/2006/main">
  <p:tag name="TIMING" val="|35.9|5.6|24.1"/>
</p:tagLst>
</file>

<file path=ppt/tags/tag22.xml><?xml version="1.0" encoding="utf-8"?>
<p:tagLst xmlns:a="http://schemas.openxmlformats.org/drawingml/2006/main" xmlns:r="http://schemas.openxmlformats.org/officeDocument/2006/relationships" xmlns:p="http://schemas.openxmlformats.org/presentationml/2006/main">
  <p:tag name="TIMING" val="|45.1|12.7"/>
</p:tagLst>
</file>

<file path=ppt/tags/tag23.xml><?xml version="1.0" encoding="utf-8"?>
<p:tagLst xmlns:a="http://schemas.openxmlformats.org/drawingml/2006/main" xmlns:r="http://schemas.openxmlformats.org/officeDocument/2006/relationships" xmlns:p="http://schemas.openxmlformats.org/presentationml/2006/main">
  <p:tag name="TIMING" val="|12.5"/>
</p:tagLst>
</file>

<file path=ppt/tags/tag3.xml><?xml version="1.0" encoding="utf-8"?>
<p:tagLst xmlns:a="http://schemas.openxmlformats.org/drawingml/2006/main" xmlns:r="http://schemas.openxmlformats.org/officeDocument/2006/relationships" xmlns:p="http://schemas.openxmlformats.org/presentationml/2006/main">
  <p:tag name="TIMING" val="|73.7"/>
</p:tagLst>
</file>

<file path=ppt/tags/tag4.xml><?xml version="1.0" encoding="utf-8"?>
<p:tagLst xmlns:a="http://schemas.openxmlformats.org/drawingml/2006/main" xmlns:r="http://schemas.openxmlformats.org/officeDocument/2006/relationships" xmlns:p="http://schemas.openxmlformats.org/presentationml/2006/main">
  <p:tag name="TIMING" val="|73.7"/>
</p:tagLst>
</file>

<file path=ppt/tags/tag5.xml><?xml version="1.0" encoding="utf-8"?>
<p:tagLst xmlns:a="http://schemas.openxmlformats.org/drawingml/2006/main" xmlns:r="http://schemas.openxmlformats.org/officeDocument/2006/relationships" xmlns:p="http://schemas.openxmlformats.org/presentationml/2006/main">
  <p:tag name="TIMING" val="|39.9|8.8|4.5|15.5|3.6|3.9|7.1|7|9.1|7"/>
</p:tagLst>
</file>

<file path=ppt/tags/tag6.xml><?xml version="1.0" encoding="utf-8"?>
<p:tagLst xmlns:a="http://schemas.openxmlformats.org/drawingml/2006/main" xmlns:r="http://schemas.openxmlformats.org/officeDocument/2006/relationships" xmlns:p="http://schemas.openxmlformats.org/presentationml/2006/main">
  <p:tag name="TIMING" val="|30.9|4.1|4.9|7.6|16.6|35.3"/>
</p:tagLst>
</file>

<file path=ppt/tags/tag7.xml><?xml version="1.0" encoding="utf-8"?>
<p:tagLst xmlns:a="http://schemas.openxmlformats.org/drawingml/2006/main" xmlns:r="http://schemas.openxmlformats.org/officeDocument/2006/relationships" xmlns:p="http://schemas.openxmlformats.org/presentationml/2006/main">
  <p:tag name="TIMING" val="|5"/>
</p:tagLst>
</file>

<file path=ppt/tags/tag8.xml><?xml version="1.0" encoding="utf-8"?>
<p:tagLst xmlns:a="http://schemas.openxmlformats.org/drawingml/2006/main" xmlns:r="http://schemas.openxmlformats.org/officeDocument/2006/relationships" xmlns:p="http://schemas.openxmlformats.org/presentationml/2006/main">
  <p:tag name="TIMING" val="|12.9|2.9|5.7|5.1|1.6"/>
</p:tagLst>
</file>

<file path=ppt/tags/tag9.xml><?xml version="1.0" encoding="utf-8"?>
<p:tagLst xmlns:a="http://schemas.openxmlformats.org/drawingml/2006/main" xmlns:r="http://schemas.openxmlformats.org/officeDocument/2006/relationships" xmlns:p="http://schemas.openxmlformats.org/presentationml/2006/main">
  <p:tag name="TIMING" val="|19.3|8.3|13|5.3|5.8|2.7|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30467</TotalTime>
  <Words>9109</Words>
  <Application>Microsoft Macintosh PowerPoint</Application>
  <PresentationFormat>On-screen Show (4:3)</PresentationFormat>
  <Paragraphs>1202</Paragraphs>
  <Slides>67</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Equation</vt:lpstr>
      <vt:lpstr>Cellular Networks and Mobile Computing COMS 6998-11, Fall 2012</vt:lpstr>
      <vt:lpstr> Announcements</vt:lpstr>
      <vt:lpstr>Syllabus</vt:lpstr>
      <vt:lpstr>Mobile Cloud Platform Services</vt:lpstr>
      <vt:lpstr>Outline</vt:lpstr>
      <vt:lpstr>Social Network Services</vt:lpstr>
      <vt:lpstr>Social Network Services (Cont’d)</vt:lpstr>
      <vt:lpstr>Social Network Services (Cont’d)</vt:lpstr>
      <vt:lpstr>iCloud</vt:lpstr>
      <vt:lpstr>iCloud (Cont’d)</vt:lpstr>
      <vt:lpstr>Apple Push Notification Architecture Overview</vt:lpstr>
      <vt:lpstr>Apple Push Notification Architecture Overview (Cont’d)</vt:lpstr>
      <vt:lpstr>Push Notification</vt:lpstr>
      <vt:lpstr>Device Token</vt:lpstr>
      <vt:lpstr>Apple Push Notification Programming Example</vt:lpstr>
      <vt:lpstr>Apple Push Notification Programming Example (Cont’d)</vt:lpstr>
      <vt:lpstr>Apple Push Notification Programming Example (Cont’d)</vt:lpstr>
      <vt:lpstr>Google Cloud Messaging (Cont’d)</vt:lpstr>
      <vt:lpstr>Google Cloud Messaging (Cont’d)</vt:lpstr>
      <vt:lpstr>Google Cloud Messaging (Cont’d)</vt:lpstr>
      <vt:lpstr>Google Cloud Messaging (Cont’d)</vt:lpstr>
      <vt:lpstr>Thialﬁ: A Client Notiﬁcation Service for Internet-Scale Applications</vt:lpstr>
      <vt:lpstr>A Case for Notifications</vt:lpstr>
      <vt:lpstr>Common Application Patterns</vt:lpstr>
      <vt:lpstr>Solution: Thialfi</vt:lpstr>
      <vt:lpstr>Thialfi Outline</vt:lpstr>
      <vt:lpstr>Thialfi Overview</vt:lpstr>
      <vt:lpstr>Thialfi Abstraction</vt:lpstr>
      <vt:lpstr>Why Signal, Not Data?</vt:lpstr>
      <vt:lpstr>API Without Failure Recovery</vt:lpstr>
      <vt:lpstr>Thialfi Outline</vt:lpstr>
      <vt:lpstr>Architecture</vt:lpstr>
      <vt:lpstr>Life of a Notification</vt:lpstr>
      <vt:lpstr>Thialfi Outline</vt:lpstr>
      <vt:lpstr>Possible Failures</vt:lpstr>
      <vt:lpstr>Failures Addressed by Thialfi</vt:lpstr>
      <vt:lpstr>Main Principle: No Hard State</vt:lpstr>
      <vt:lpstr>Recovering Client Registrations</vt:lpstr>
      <vt:lpstr>Syncing Client Registrations</vt:lpstr>
      <vt:lpstr>Recovering From Lost Versions</vt:lpstr>
      <vt:lpstr>Thialfi Outline</vt:lpstr>
      <vt:lpstr>Notification Latency Breakdown</vt:lpstr>
      <vt:lpstr>Thialfi Usage by Applications</vt:lpstr>
      <vt:lpstr>Some Lessons Learned</vt:lpstr>
      <vt:lpstr>Thialfi Summary</vt:lpstr>
      <vt:lpstr>Outline</vt:lpstr>
      <vt:lpstr>Location-Based Applications</vt:lpstr>
      <vt:lpstr>Track</vt:lpstr>
      <vt:lpstr>Application: Personalized Driving Directions</vt:lpstr>
      <vt:lpstr>A Taxonomy of Applications</vt:lpstr>
      <vt:lpstr>StarTrack System</vt:lpstr>
      <vt:lpstr>System Challenges</vt:lpstr>
      <vt:lpstr>Challenges of Using Raw Tracks</vt:lpstr>
      <vt:lpstr>StarTrack API</vt:lpstr>
      <vt:lpstr>StarTrack API: Track Collections</vt:lpstr>
      <vt:lpstr>API Usage: Ride-Sharing Application</vt:lpstr>
      <vt:lpstr>Efficient Implementation of Operations</vt:lpstr>
      <vt:lpstr>Track Similarity</vt:lpstr>
      <vt:lpstr>Track Tree</vt:lpstr>
      <vt:lpstr>Evaluation</vt:lpstr>
      <vt:lpstr>Evaluation: Track Tree</vt:lpstr>
      <vt:lpstr>Get Similar Tracks – Query Time</vt:lpstr>
      <vt:lpstr>Track Tree Construction Costs</vt:lpstr>
      <vt:lpstr>Performance of Applications</vt:lpstr>
      <vt:lpstr>Related Work</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Robert Lee</cp:lastModifiedBy>
  <cp:revision>759</cp:revision>
  <dcterms:created xsi:type="dcterms:W3CDTF">2011-08-08T23:13:16Z</dcterms:created>
  <dcterms:modified xsi:type="dcterms:W3CDTF">2012-10-10T02:56:56Z</dcterms:modified>
</cp:coreProperties>
</file>