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77" r:id="rId2"/>
    <p:sldId id="372" r:id="rId3"/>
    <p:sldId id="278" r:id="rId4"/>
    <p:sldId id="279" r:id="rId5"/>
    <p:sldId id="280" r:id="rId6"/>
    <p:sldId id="281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0" r:id="rId22"/>
    <p:sldId id="302" r:id="rId23"/>
    <p:sldId id="303" r:id="rId24"/>
    <p:sldId id="304" r:id="rId25"/>
    <p:sldId id="307" r:id="rId26"/>
    <p:sldId id="308" r:id="rId27"/>
    <p:sldId id="309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32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Disassembled</a:t>
            </a:r>
            <a:r>
              <a:rPr lang="en-US" baseline="0" dirty="0" smtClean="0"/>
              <a:t> applications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Built the call graph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Looked for paths from public entry points to dangerous API calls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Mention that it’s for “proof of concept” – this is why we do not provide either a false positive or false negative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attacks in the Music player and Launcher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5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Developers can’t be trusted to prevent these types of attacks.  They make mistakes!  As</a:t>
            </a:r>
            <a:r>
              <a:rPr lang="en-US" baseline="0" dirty="0" smtClean="0"/>
              <a:t> we just showed, a third of the built-in Android system applications have these attacks – and those apps were written by Google Android engineers, who are probably among the best developers out there.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don’t want to place the responsibility on a system, you’ll get a very different looking defense mechanism.  The next talk from Rice presents such a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that we are focused on</a:t>
            </a:r>
            <a:r>
              <a:rPr lang="en-US" baseline="0" dirty="0" smtClean="0"/>
              <a:t> </a:t>
            </a:r>
            <a:r>
              <a:rPr lang="en-US" dirty="0" smtClean="0"/>
              <a:t>preventing </a:t>
            </a:r>
            <a:r>
              <a:rPr lang="en-US" i="1" dirty="0" smtClean="0"/>
              <a:t>access</a:t>
            </a:r>
            <a:r>
              <a:rPr lang="en-US" dirty="0" smtClean="0"/>
              <a:t> to API calls, not tracking the resulting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3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</a:t>
            </a:r>
            <a:r>
              <a:rPr lang="en-US" baseline="0" dirty="0" smtClean="0"/>
              <a:t> say “prevent permission re-delegation”, I don’t mean that I want to stop applications from communicating with each other.  Instead, our goal is to keep the decision of what applications have what permissions in the user’s hands.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4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09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randomly selected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randomly selected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6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3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1400" u="sng" dirty="0" smtClean="0">
              <a:solidFill>
                <a:srgbClr val="363A7D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baseline="0" dirty="0" smtClean="0"/>
              <a:t>have client platforms with both per-application permissions and application communication.  A privileged application that accidentally or carelessly provides a public interface can provide a path for another application to access a protected resource without the appropriate permission.  We call such an attack a permission re-delegation attack.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85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this slide is to help assert that</a:t>
            </a:r>
            <a:r>
              <a:rPr lang="en-US" baseline="0" dirty="0" smtClean="0"/>
              <a:t> a system-enforced mechanism is better than a developer-enforced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s.whatsapp.net/client/iphone/u.php?cc=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6998-1, Fall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42895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~lierranli/coms6998-11Fall2012/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Lecture 12: Mobile Platform Security: Attacks and Defenses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deputy	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6027" cy="48768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Has user authorization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 malicious, but not a security watchdog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Exposes public services </a:t>
            </a:r>
            <a:r>
              <a:rPr lang="en-US" sz="1800" i="1" dirty="0" smtClean="0"/>
              <a:t>Confused? Careless?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2819415"/>
            <a:ext cx="19050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2" y="3048015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Deputy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3876" y="5516873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877" y="5089708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>
            <a:stCxn id="7" idx="2"/>
            <a:endCxn id="16" idx="0"/>
          </p:cNvCxnSpPr>
          <p:nvPr/>
        </p:nvCxnSpPr>
        <p:spPr>
          <a:xfrm flipH="1">
            <a:off x="6728405" y="3810015"/>
            <a:ext cx="929697" cy="12796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C:\Users\t-adfelt\AppData\Local\Microsoft\Windows\Temporary Internet Files\Content.IE5\PUWR91ZH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97780"/>
            <a:ext cx="973819" cy="9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9717" y="3983326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toggleWifi</a:t>
            </a:r>
            <a:r>
              <a:rPr lang="en-US" b="1" dirty="0"/>
              <a:t>()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8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attacker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8636" cy="4876800"/>
          </a:xfrm>
        </p:spPr>
        <p:txBody>
          <a:bodyPr anchor="ctr"/>
          <a:lstStyle/>
          <a:p>
            <a:r>
              <a:rPr lang="en-US" dirty="0" smtClean="0"/>
              <a:t>User installs/runs it, but doesn’t trust 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Exploits a deputy to access a resource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94581" y="1828800"/>
            <a:ext cx="148242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4580" y="5513777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2" y="3429000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Deputy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0"/>
          </p:cNvCxnSpPr>
          <p:nvPr/>
        </p:nvCxnSpPr>
        <p:spPr>
          <a:xfrm>
            <a:off x="6375888" y="2306653"/>
            <a:ext cx="1282214" cy="11223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14" idx="0"/>
          </p:cNvCxnSpPr>
          <p:nvPr/>
        </p:nvCxnSpPr>
        <p:spPr>
          <a:xfrm flipH="1">
            <a:off x="6769109" y="4191000"/>
            <a:ext cx="888993" cy="8956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371" y="4336815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toggleWifi</a:t>
            </a:r>
            <a:r>
              <a:rPr lang="en-US" b="1" dirty="0" smtClean="0"/>
              <a:t>()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9465" y="2355134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pressButton</a:t>
            </a:r>
            <a:r>
              <a:rPr lang="en-US" b="1" dirty="0" smtClean="0"/>
              <a:t>(0)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94581" y="5086612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95539"/>
            <a:ext cx="8229600" cy="253769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Real world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permission re-delegation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attacks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02544"/>
            <a:ext cx="8229600" cy="2274455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Android case study,</a:t>
            </a:r>
          </a:p>
          <a:p>
            <a:pPr marL="0" indent="0" algn="ctr">
              <a:buNone/>
            </a:pPr>
            <a:r>
              <a:rPr lang="en-US" i="1" dirty="0"/>
              <a:t>p</a:t>
            </a:r>
            <a:r>
              <a:rPr lang="en-US" i="1" dirty="0" smtClean="0"/>
              <a:t>recautionary for the future of the web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Identifying candidates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en-US" dirty="0" smtClean="0"/>
              <a:t>Two necessary preconditions for an attack: </a:t>
            </a:r>
          </a:p>
          <a:p>
            <a:pPr lvl="1"/>
            <a:r>
              <a:rPr lang="en-US" dirty="0" smtClean="0"/>
              <a:t>Has a dangerous permission</a:t>
            </a:r>
          </a:p>
          <a:p>
            <a:pPr lvl="1"/>
            <a:r>
              <a:rPr lang="en-US" dirty="0" smtClean="0"/>
              <a:t>Has a public interface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Analyzed manifests of 872 Android applications</a:t>
            </a:r>
          </a:p>
          <a:p>
            <a:pPr lvl="1"/>
            <a:r>
              <a:rPr lang="en-US" dirty="0" smtClean="0"/>
              <a:t>16 system apps, 756 most popular, 100 recently uploaded</a:t>
            </a:r>
          </a:p>
          <a:p>
            <a:endParaRPr lang="en-US" dirty="0"/>
          </a:p>
          <a:p>
            <a:r>
              <a:rPr lang="en-US" dirty="0" smtClean="0"/>
              <a:t>320 apps (</a:t>
            </a:r>
            <a:r>
              <a:rPr lang="en-US" dirty="0" smtClean="0">
                <a:solidFill>
                  <a:schemeClr val="accent6"/>
                </a:solidFill>
              </a:rPr>
              <a:t>37%</a:t>
            </a:r>
            <a:r>
              <a:rPr lang="en-US" dirty="0" smtClean="0"/>
              <a:t>) are candidates for attacks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6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>
            <a:off x="5789032" y="2361746"/>
            <a:ext cx="816321" cy="546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Finding exploits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5314" cy="48768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Built tool </a:t>
            </a:r>
            <a:r>
              <a:rPr lang="en-US" dirty="0"/>
              <a:t>for </a:t>
            </a:r>
            <a:r>
              <a:rPr lang="en-US" dirty="0" smtClean="0"/>
              <a:t>finding attacks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Call graph analysis:</a:t>
            </a:r>
            <a:br>
              <a:rPr lang="en-US" b="1" dirty="0" smtClean="0"/>
            </a:br>
            <a:r>
              <a:rPr lang="en-US" dirty="0" smtClean="0"/>
              <a:t>find paths from public entry points to protected API calls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Manually verified all exploits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546" y="2819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16220" y="285118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8161" y="4197537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95894" y="3982011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32943" y="5413628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3" idx="4"/>
            <a:endCxn id="8" idx="0"/>
          </p:cNvCxnSpPr>
          <p:nvPr/>
        </p:nvCxnSpPr>
        <p:spPr>
          <a:xfrm>
            <a:off x="6598859" y="2348985"/>
            <a:ext cx="1422161" cy="5021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6" idx="6"/>
          </p:cNvCxnSpPr>
          <p:nvPr/>
        </p:nvCxnSpPr>
        <p:spPr>
          <a:xfrm flipH="1">
            <a:off x="6019800" y="3124200"/>
            <a:ext cx="496746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9" idx="1"/>
          </p:cNvCxnSpPr>
          <p:nvPr/>
        </p:nvCxnSpPr>
        <p:spPr>
          <a:xfrm>
            <a:off x="5715000" y="3810000"/>
            <a:ext cx="532435" cy="4768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5"/>
            <a:endCxn id="10" idx="0"/>
          </p:cNvCxnSpPr>
          <p:nvPr/>
        </p:nvCxnSpPr>
        <p:spPr>
          <a:xfrm>
            <a:off x="7036872" y="3339726"/>
            <a:ext cx="463822" cy="642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0"/>
          </p:cNvCxnSpPr>
          <p:nvPr/>
        </p:nvCxnSpPr>
        <p:spPr>
          <a:xfrm flipH="1">
            <a:off x="7500694" y="3371506"/>
            <a:ext cx="304800" cy="6105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0"/>
          </p:cNvCxnSpPr>
          <p:nvPr/>
        </p:nvCxnSpPr>
        <p:spPr>
          <a:xfrm>
            <a:off x="6678487" y="4717863"/>
            <a:ext cx="159256" cy="695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84699" y="1752600"/>
            <a:ext cx="6096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0200" y="3200400"/>
            <a:ext cx="609600" cy="6096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16546" y="2819400"/>
            <a:ext cx="609600" cy="6096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58161" y="4197537"/>
            <a:ext cx="609600" cy="6096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32943" y="5413628"/>
            <a:ext cx="609600" cy="6096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789499" y="2362200"/>
            <a:ext cx="816321" cy="54647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0" idx="6"/>
          </p:cNvCxnSpPr>
          <p:nvPr/>
        </p:nvCxnSpPr>
        <p:spPr>
          <a:xfrm flipH="1">
            <a:off x="6019800" y="3124200"/>
            <a:ext cx="496746" cy="38100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4"/>
            <a:endCxn id="22" idx="1"/>
          </p:cNvCxnSpPr>
          <p:nvPr/>
        </p:nvCxnSpPr>
        <p:spPr>
          <a:xfrm>
            <a:off x="5715000" y="3810000"/>
            <a:ext cx="532435" cy="47681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78487" y="4717863"/>
            <a:ext cx="159256" cy="69576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14915" y="2575057"/>
            <a:ext cx="2963238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17856" y="1739385"/>
            <a:ext cx="137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</a:t>
            </a:r>
          </a:p>
          <a:p>
            <a:r>
              <a:rPr lang="en-US" dirty="0"/>
              <a:t>e</a:t>
            </a:r>
            <a:r>
              <a:rPr lang="en-US" dirty="0" smtClean="0"/>
              <a:t>ntry points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92953" y="5078326"/>
            <a:ext cx="2963238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49337" y="5446830"/>
            <a:ext cx="109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 calls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294059" y="1739385"/>
            <a:ext cx="6096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4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attacks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Built attacks using 5 of the 16 system apps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Found 15 attacks in the 5 applications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Several confirmed and fixed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a lower bound; likely more exist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5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6904" y="5715025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6575" y="2840218"/>
            <a:ext cx="3662528" cy="14515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13" idx="0"/>
          </p:cNvCxnSpPr>
          <p:nvPr/>
        </p:nvCxnSpPr>
        <p:spPr>
          <a:xfrm flipH="1">
            <a:off x="4621433" y="4291761"/>
            <a:ext cx="1296406" cy="9960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37720" y="1935056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 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9924" y="4620369"/>
            <a:ext cx="381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wifiManager.setWifiEnabled</a:t>
            </a:r>
            <a:r>
              <a:rPr lang="en-US" b="1" dirty="0" smtClean="0"/>
              <a:t>(true)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79656" y="1904357"/>
            <a:ext cx="123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Message:</a:t>
            </a:r>
            <a:br>
              <a:rPr lang="en-US" b="1" dirty="0" smtClean="0"/>
            </a:br>
            <a:r>
              <a:rPr lang="en-US" b="1" dirty="0" smtClean="0"/>
              <a:t>0://0#0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846905" y="5287860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Attack on the settings app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62775" y="3397274"/>
            <a:ext cx="3492257" cy="811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com.android.settings.widget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SettingsAppWidgetProvider</a:t>
            </a:r>
            <a:endParaRPr lang="en-US" sz="17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777346" y="2100058"/>
            <a:ext cx="1909454" cy="1643231"/>
          </a:xfrm>
          <a:prstGeom prst="cloudCallout">
            <a:avLst>
              <a:gd name="adj1" fmla="val -62079"/>
              <a:gd name="adj2" fmla="val 285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User pressed button[0]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10" idx="3"/>
            <a:endCxn id="22" idx="0"/>
          </p:cNvCxnSpPr>
          <p:nvPr/>
        </p:nvCxnSpPr>
        <p:spPr>
          <a:xfrm>
            <a:off x="3408207" y="2260509"/>
            <a:ext cx="2500697" cy="1136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1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More example attacks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err="1" smtClean="0"/>
              <a:t>DeskClock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an internal service</a:t>
            </a:r>
          </a:p>
          <a:p>
            <a:pPr lvl="1"/>
            <a:r>
              <a:rPr lang="en-US" dirty="0" smtClean="0"/>
              <a:t>Tell it to infinitely vibrate with a WAKE_LOCK 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Phone:</a:t>
            </a:r>
          </a:p>
          <a:p>
            <a:pPr lvl="1"/>
            <a:r>
              <a:rPr lang="en-US" dirty="0" smtClean="0"/>
              <a:t>Trigger the “phone call answered” message receiver</a:t>
            </a:r>
          </a:p>
          <a:p>
            <a:pPr lvl="1"/>
            <a:r>
              <a:rPr lang="en-US" dirty="0" smtClean="0"/>
              <a:t>Phone call will be silenced, vibrate cancelled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6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80770"/>
            <a:ext cx="8229600" cy="20066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Preventing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permission re-delegation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Our goals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We don’t want to rely on application developers for prevention</a:t>
            </a:r>
          </a:p>
          <a:p>
            <a:endParaRPr lang="en-US" dirty="0" smtClean="0"/>
          </a:p>
          <a:p>
            <a:r>
              <a:rPr lang="en-US" dirty="0" smtClean="0"/>
              <a:t>Enable the system to prevent permission re-delegation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We don’t want to break applications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8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Security Attacks and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 application communication related attacks</a:t>
            </a:r>
          </a:p>
          <a:p>
            <a:pPr lvl="1"/>
            <a:r>
              <a:rPr lang="en-US" dirty="0" smtClean="0"/>
              <a:t>Permission re-delegation (confused deputy attacks)</a:t>
            </a:r>
          </a:p>
          <a:p>
            <a:pPr lvl="1"/>
            <a:r>
              <a:rPr lang="en-US" dirty="0" smtClean="0"/>
              <a:t> Collusion attacks</a:t>
            </a:r>
          </a:p>
          <a:p>
            <a:r>
              <a:rPr lang="en-US" dirty="0" smtClean="0"/>
              <a:t>System vulnerability based attacks</a:t>
            </a:r>
          </a:p>
          <a:p>
            <a:pPr lvl="1"/>
            <a:r>
              <a:rPr lang="en-US" dirty="0" smtClean="0"/>
              <a:t>Control flow attacks (code injection attacks)</a:t>
            </a:r>
          </a:p>
          <a:p>
            <a:pPr lvl="1"/>
            <a:r>
              <a:rPr lang="en-US" dirty="0" smtClean="0"/>
              <a:t>Root exploits (e.g. </a:t>
            </a:r>
            <a:r>
              <a:rPr lang="en-US" dirty="0" err="1" smtClean="0"/>
              <a:t>adbd</a:t>
            </a:r>
            <a:r>
              <a:rPr lang="en-US" dirty="0" smtClean="0"/>
              <a:t> bug used by </a:t>
            </a:r>
            <a:r>
              <a:rPr lang="en-US" dirty="0" err="1" smtClean="0"/>
              <a:t>DroidKungfu</a:t>
            </a:r>
            <a:r>
              <a:rPr lang="en-US" dirty="0" smtClean="0"/>
              <a:t> malware)</a:t>
            </a:r>
          </a:p>
          <a:p>
            <a:r>
              <a:rPr lang="en-US" dirty="0" smtClean="0"/>
              <a:t>Application specific attacks (e.g. texting apps)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IPC Inspection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a deputy receives a message,</a:t>
            </a:r>
            <a:r>
              <a:rPr lang="en-US" dirty="0"/>
              <a:t> </a:t>
            </a:r>
            <a:r>
              <a:rPr lang="en-US" dirty="0" smtClean="0"/>
              <a:t>system reduces deputy’s permissions (for the session) to: </a:t>
            </a:r>
            <a:br>
              <a:rPr lang="en-US" dirty="0" smtClean="0"/>
            </a:br>
            <a:r>
              <a:rPr lang="en-US" dirty="0" smtClean="0"/>
              <a:t>	{requester’s permissions}     {deputy’s permissions}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deputy’s current set of permissions captures its communication history</a:t>
            </a:r>
          </a:p>
          <a:p>
            <a:endParaRPr lang="en-US" dirty="0"/>
          </a:p>
          <a:p>
            <a:r>
              <a:rPr lang="en-US" dirty="0"/>
              <a:t>Deputy can specify who can(not) send it </a:t>
            </a:r>
            <a:r>
              <a:rPr lang="en-US" dirty="0" smtClean="0"/>
              <a:t>messages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Generalizes stack inspection to IPC calls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82982"/>
              </p:ext>
            </p:extLst>
          </p:nvPr>
        </p:nvGraphicFramePr>
        <p:xfrm>
          <a:off x="4574498" y="2405103"/>
          <a:ext cx="325600" cy="33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152400" imgH="152400" progId="Equation.3">
                  <p:embed/>
                </p:oleObj>
              </mc:Choice>
              <mc:Fallback>
                <p:oleObj name="Equation" r:id="rId4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4498" y="2405103"/>
                        <a:ext cx="325600" cy="33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Handling a potential attack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7"/>
            <a:ext cx="8229600" cy="527627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Time-of-use system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Add a new runtime prompt for permission re-delegation</a:t>
            </a:r>
            <a:br>
              <a:rPr lang="en-US" dirty="0" smtClean="0"/>
            </a:br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Install-time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system</a:t>
            </a:r>
          </a:p>
          <a:p>
            <a:pPr lvl="1"/>
            <a:r>
              <a:rPr lang="en-US" dirty="0" smtClean="0"/>
              <a:t>Requester must statically ask for necessary permissions</a:t>
            </a:r>
            <a:endParaRPr lang="en-US" dirty="0"/>
          </a:p>
          <a:p>
            <a:pPr lvl="1"/>
            <a:r>
              <a:rPr lang="en-US" dirty="0" smtClean="0"/>
              <a:t>Permission re-delegation is simply blocked at runtime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1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Application instances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Deputy might need to service user and multiple app requesters simultaneously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Solution: create one instance per request</a:t>
            </a:r>
          </a:p>
          <a:p>
            <a:pPr lvl="1"/>
            <a:r>
              <a:rPr lang="en-US" dirty="0"/>
              <a:t>User interacts with primary </a:t>
            </a:r>
            <a:r>
              <a:rPr lang="en-US" dirty="0" smtClean="0"/>
              <a:t>instance	</a:t>
            </a:r>
          </a:p>
          <a:p>
            <a:pPr lvl="1"/>
            <a:r>
              <a:rPr lang="en-US" dirty="0" smtClean="0"/>
              <a:t>When new interaction starts, create a new “application instance”</a:t>
            </a:r>
          </a:p>
          <a:p>
            <a:pPr lvl="1"/>
            <a:r>
              <a:rPr lang="en-US" dirty="0" smtClean="0"/>
              <a:t>Each instance has its own set of current permissions</a:t>
            </a:r>
          </a:p>
          <a:p>
            <a:pPr lvl="1"/>
            <a:r>
              <a:rPr lang="en-US" dirty="0" smtClean="0"/>
              <a:t>However, instances share app storage, etc.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8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implementation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Android implementation: modify </a:t>
            </a:r>
            <a:r>
              <a:rPr lang="en-US" dirty="0" err="1" smtClean="0"/>
              <a:t>PackageManager</a:t>
            </a:r>
            <a:r>
              <a:rPr lang="en-US" dirty="0" smtClean="0"/>
              <a:t>, </a:t>
            </a:r>
            <a:r>
              <a:rPr lang="en-US" dirty="0" err="1" smtClean="0"/>
              <a:t>ActivityManager</a:t>
            </a:r>
            <a:endParaRPr lang="en-US" dirty="0" smtClean="0"/>
          </a:p>
          <a:p>
            <a:pPr lvl="1"/>
            <a:r>
              <a:rPr lang="en-US" dirty="0" err="1" smtClean="0"/>
              <a:t>PackageManager</a:t>
            </a:r>
            <a:r>
              <a:rPr lang="en-US" dirty="0" smtClean="0"/>
              <a:t> installs applications, stores permissions, enforces permission requirements</a:t>
            </a:r>
          </a:p>
          <a:p>
            <a:pPr lvl="1"/>
            <a:r>
              <a:rPr lang="en-US" dirty="0" err="1" smtClean="0"/>
              <a:t>ActivityManager</a:t>
            </a:r>
            <a:r>
              <a:rPr lang="en-US" dirty="0" smtClean="0"/>
              <a:t> notifies </a:t>
            </a:r>
            <a:r>
              <a:rPr lang="en-US" dirty="0" err="1" smtClean="0"/>
              <a:t>PackageManager</a:t>
            </a:r>
            <a:r>
              <a:rPr lang="en-US" dirty="0" smtClean="0"/>
              <a:t> when relevant events happen, e.g. starting Activity, receiving Broadcast Intent</a:t>
            </a:r>
          </a:p>
          <a:p>
            <a:r>
              <a:rPr lang="en-US" dirty="0"/>
              <a:t>A</a:t>
            </a:r>
            <a:r>
              <a:rPr lang="en-US" dirty="0" smtClean="0"/>
              <a:t> few hundred lines of code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0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1484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evaluation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9344"/>
            <a:ext cx="8229600" cy="206765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Do we break applications</a:t>
            </a:r>
            <a:r>
              <a:rPr lang="en-US" i="1" dirty="0" smtClean="0"/>
              <a:t>?</a:t>
            </a:r>
          </a:p>
          <a:p>
            <a:pPr marL="0" indent="0" algn="ctr">
              <a:buNone/>
            </a:pPr>
            <a:r>
              <a:rPr lang="en-US" i="1" dirty="0" smtClean="0"/>
              <a:t>Do we stop attacks?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Broken applications</a:t>
            </a:r>
            <a:endParaRPr lang="en-US" dirty="0">
              <a:solidFill>
                <a:srgbClr val="E2751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09721"/>
              </p:ext>
            </p:extLst>
          </p:nvPr>
        </p:nvGraphicFramePr>
        <p:xfrm>
          <a:off x="457200" y="2759669"/>
          <a:ext cx="82296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Intentional Deputy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applications (25%)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applications (30%)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381" y="3440635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One application is both an intentional deputy and a requester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700" y="239460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Developers </a:t>
            </a:r>
            <a:r>
              <a:rPr lang="en-US" b="1" i="1" dirty="0" smtClean="0"/>
              <a:t>might</a:t>
            </a:r>
            <a:r>
              <a:rPr lang="en-US" b="1" dirty="0" smtClean="0"/>
              <a:t> need to make changes to these applications: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650" y="394395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 those requesters:</a:t>
            </a:r>
            <a:br>
              <a:rPr lang="en-US" b="1" dirty="0" smtClean="0"/>
            </a:br>
            <a:r>
              <a:rPr lang="en-US" dirty="0" smtClean="0"/>
              <a:t>2 of 6 requesters (10% of apps) need to add permissions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50" y="16997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20 Android applications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Effectiveness at Attack prevention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482650"/>
              </p:ext>
            </p:extLst>
          </p:nvPr>
        </p:nvGraphicFramePr>
        <p:xfrm>
          <a:off x="457200" y="2796538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Unintentional Deputy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applications (20%)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6385" y="23922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IPC Inspection prevents these from being exploited: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650" y="385154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Also stops all the attacks on the built-in system applications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5650" y="16997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20 Android applications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1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Conclusion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Real world permission re-delegation vulnerabilities exist</a:t>
            </a:r>
          </a:p>
          <a:p>
            <a:pPr lvl="1"/>
            <a:r>
              <a:rPr lang="en-US" dirty="0" smtClean="0"/>
              <a:t>A third of Android system applications contain permission re-delegation attacks</a:t>
            </a:r>
          </a:p>
          <a:p>
            <a:endParaRPr lang="en-US" dirty="0"/>
          </a:p>
          <a:p>
            <a:r>
              <a:rPr lang="en-US" dirty="0" smtClean="0"/>
              <a:t>Future systems should be designed to prevent permission re-delegation</a:t>
            </a:r>
          </a:p>
          <a:p>
            <a:pPr lvl="1"/>
            <a:endParaRPr lang="en-US" dirty="0"/>
          </a:p>
          <a:p>
            <a:r>
              <a:rPr lang="en-US" dirty="0" smtClean="0"/>
              <a:t>IPC Inspection: an OS mechanism that prevents permission re-delegation</a:t>
            </a:r>
          </a:p>
          <a:p>
            <a:pPr lvl="1"/>
            <a:r>
              <a:rPr lang="en-US" dirty="0" smtClean="0"/>
              <a:t>Install-time: some requesters will need to add permissions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571625"/>
            <a:ext cx="7992070" cy="892969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Guess Who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Texting You?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3274" y="2580680"/>
            <a:ext cx="8188523" cy="794742"/>
          </a:xfrm>
        </p:spPr>
        <p:txBody>
          <a:bodyPr>
            <a:normAutofit fontScale="85000" lnSpcReduction="20000"/>
          </a:bodyPr>
          <a:lstStyle/>
          <a:p>
            <a:pPr marL="0" indent="0">
              <a:defRPr/>
            </a:pPr>
            <a:r>
              <a:rPr lang="en-US" smtClean="0"/>
              <a:t>Evaluating the Security of Smartphone Messaging Applications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420070" y="4643438"/>
            <a:ext cx="2294930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ea typeface="ＭＳ Ｐゴシック" charset="0"/>
              </a:rPr>
              <a:t>Sebastian Schrittwieser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82" y="5268516"/>
            <a:ext cx="2707928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Smartphone Messaging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3406" y="1946672"/>
            <a:ext cx="4196953" cy="4018359"/>
          </a:xfrm>
        </p:spPr>
        <p:txBody>
          <a:bodyPr>
            <a:normAutofit fontScale="77500" lnSpcReduction="20000"/>
          </a:bodyPr>
          <a:lstStyle/>
          <a:p>
            <a:pPr marL="570364">
              <a:defRPr/>
            </a:pPr>
            <a:r>
              <a:rPr lang="en-US" smtClean="0"/>
              <a:t>Aim at replacing traditional text messaging (SMS) and GSM/CDMA/3G calls</a:t>
            </a:r>
          </a:p>
          <a:p>
            <a:pPr marL="570364">
              <a:defRPr/>
            </a:pPr>
            <a:r>
              <a:rPr lang="en-US" smtClean="0"/>
              <a:t>Free phone calls and text messages over the Internet</a:t>
            </a:r>
          </a:p>
          <a:p>
            <a:pPr marL="570364">
              <a:defRPr/>
            </a:pPr>
            <a:r>
              <a:rPr lang="en-US" smtClean="0"/>
              <a:t>Novel authentication concept</a:t>
            </a:r>
          </a:p>
          <a:p>
            <a:pPr marL="570364">
              <a:defRPr/>
            </a:pPr>
            <a:r>
              <a:rPr lang="en-US" smtClean="0"/>
              <a:t>Phone number used as single authenticating identifier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955477" y="1812727"/>
            <a:ext cx="2857500" cy="4286250"/>
            <a:chOff x="0" y="0"/>
            <a:chExt cx="2560" cy="3840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2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E2751D"/>
                </a:solidFill>
              </a:rPr>
              <a:t>Permission Re-delegation: </a:t>
            </a:r>
            <a:br>
              <a:rPr lang="en-US" sz="4200" dirty="0" smtClean="0">
                <a:solidFill>
                  <a:srgbClr val="E2751D"/>
                </a:solidFill>
              </a:rPr>
            </a:br>
            <a:r>
              <a:rPr lang="en-US" sz="4200" dirty="0" smtClean="0">
                <a:solidFill>
                  <a:srgbClr val="E2751D"/>
                </a:solidFill>
              </a:rPr>
              <a:t>Attacks and Defenses</a:t>
            </a:r>
            <a:endParaRPr lang="en-US" sz="4200" dirty="0">
              <a:solidFill>
                <a:srgbClr val="E275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Adrienne Porter Felt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Helen J Wang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Alexander Moshchuk</a:t>
            </a:r>
            <a:r>
              <a:rPr lang="en-US" sz="2200" baseline="30000" dirty="0" smtClean="0"/>
              <a:t>2</a:t>
            </a:r>
            <a:r>
              <a:rPr lang="en-US" sz="2200" smtClean="0"/>
              <a:t>, Steve </a:t>
            </a:r>
            <a:r>
              <a:rPr lang="en-US" sz="2200" dirty="0" smtClean="0"/>
              <a:t>Hanna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Erika Chin</a:t>
            </a:r>
            <a:r>
              <a:rPr lang="en-US" sz="2200" baseline="30000" dirty="0" smtClean="0"/>
              <a:t>1</a:t>
            </a:r>
            <a:br>
              <a:rPr lang="en-US" sz="2200" baseline="30000" dirty="0" smtClean="0"/>
            </a:br>
            <a:endParaRPr lang="en-US" sz="2200" dirty="0" smtClean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University of California, Berkeley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Microsoft Research</a:t>
            </a:r>
            <a:endParaRPr lang="en-US" sz="1600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86" y="178594"/>
            <a:ext cx="9867305" cy="698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893094" y="5625703"/>
            <a:ext cx="5223867" cy="723305"/>
            <a:chOff x="0" y="0"/>
            <a:chExt cx="4680" cy="648"/>
          </a:xfrm>
        </p:grpSpPr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0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1794867" y="3134321"/>
            <a:ext cx="5197078" cy="1330523"/>
            <a:chOff x="0" y="0"/>
            <a:chExt cx="4656" cy="1192"/>
          </a:xfrm>
        </p:grpSpPr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6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672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576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0"/>
          <p:cNvSpPr>
            <a:spLocks/>
          </p:cNvSpPr>
          <p:nvPr/>
        </p:nvSpPr>
        <p:spPr bwMode="auto">
          <a:xfrm>
            <a:off x="3379887" y="455324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ＭＳ Ｐゴシック" charset="0"/>
              </a:rPr>
              <a:t>Internet</a:t>
            </a:r>
          </a:p>
        </p:txBody>
      </p:sp>
      <p:sp>
        <p:nvSpPr>
          <p:cNvPr id="20485" name="Rectangle 11"/>
          <p:cNvSpPr>
            <a:spLocks/>
          </p:cNvSpPr>
          <p:nvPr/>
        </p:nvSpPr>
        <p:spPr bwMode="auto">
          <a:xfrm>
            <a:off x="3286125" y="6259621"/>
            <a:ext cx="2147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ＭＳ Ｐゴシック" charset="0"/>
              </a:rPr>
              <a:t>Telecom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111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Motivation</a:t>
            </a:r>
          </a:p>
        </p:txBody>
      </p:sp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12539" y="2150939"/>
          <a:ext cx="8546827" cy="4421312"/>
        </p:xfrm>
        <a:graphic>
          <a:graphicData uri="http://schemas.openxmlformats.org/drawingml/2006/table">
            <a:tbl>
              <a:tblPr/>
              <a:tblGrid>
                <a:gridCol w="1509117"/>
                <a:gridCol w="3238128"/>
                <a:gridCol w="3799582"/>
              </a:tblGrid>
              <a:tr h="85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Traditional SMS/talk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Messenger/VoIP Apps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</a:tr>
              <a:tr h="6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Protocol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proprietary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HTTP(S), XMPP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</a:tr>
              <a:tr h="1513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Security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cryptographically sound authentication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(SIM card) 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application depended, much weaker authentication (phone number, IMEI, UDID)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</a:tr>
              <a:tr h="136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Users</a:t>
                      </a:r>
                      <a:r>
                        <a:rPr kumimoji="0" lang="ja-JP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perception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SMS/talk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651867" y="1919883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Authentication Mechanism and Account Hijacking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651867" y="2884289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Sender ID Spoofing / Message Manipulation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651867" y="3848695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Unrequested SMS / phone calls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651867" y="4813101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User Enumeration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651867" y="5777508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Modifying Status Messages</a:t>
            </a:r>
          </a:p>
        </p:txBody>
      </p:sp>
    </p:spTree>
    <p:extLst>
      <p:ext uri="{BB962C8B-B14F-4D97-AF65-F5344CB8AC3E}">
        <p14:creationId xmlns:p14="http://schemas.microsoft.com/office/powerpoint/2010/main" val="10303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46083" grpId="0" animBg="1" autoUpdateAnimBg="0"/>
      <p:bldP spid="46084" grpId="0" animBg="1" autoUpdateAnimBg="0"/>
      <p:bldP spid="46085" grpId="0" animBg="1" autoUpdateAnimBg="0"/>
      <p:bldP spid="4608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Experimental Setup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46672"/>
            <a:ext cx="7358063" cy="4830961"/>
          </a:xfrm>
        </p:spPr>
        <p:txBody>
          <a:bodyPr>
            <a:normAutofit fontScale="92500"/>
          </a:bodyPr>
          <a:lstStyle/>
          <a:p>
            <a:pPr marL="625056">
              <a:defRPr/>
            </a:pPr>
            <a:r>
              <a:rPr lang="en-US" smtClean="0"/>
              <a:t>Samsung Nexus S running Android 2.3.3 and Apple iPhone 4 running iOS 4.3.3</a:t>
            </a:r>
          </a:p>
          <a:p>
            <a:pPr marL="625056">
              <a:defRPr/>
            </a:pPr>
            <a:r>
              <a:rPr lang="en-US" smtClean="0"/>
              <a:t>SSL proxy to read encrypted HTTPS traffic</a:t>
            </a:r>
          </a:p>
          <a:p>
            <a:pPr marL="625056">
              <a:defRPr/>
            </a:pPr>
            <a:endParaRPr lang="en-US" smtClean="0"/>
          </a:p>
          <a:p>
            <a:pPr marL="625056">
              <a:defRPr/>
            </a:pPr>
            <a:endParaRPr lang="en-US" smtClean="0"/>
          </a:p>
          <a:p>
            <a:pPr marL="625056">
              <a:defRPr/>
            </a:pPr>
            <a:r>
              <a:rPr lang="en-US" smtClean="0"/>
              <a:t>Used to understand the protocol, not for the actual attack (i.e., MITM between victim and server)!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15" y="3750469"/>
            <a:ext cx="5860107" cy="14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6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2588494" y="2946797"/>
            <a:ext cx="3958084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>
                <a:ea typeface="ＭＳ Ｐゴシック" charset="0"/>
              </a:rPr>
              <a:t>Certificates?</a:t>
            </a:r>
          </a:p>
        </p:txBody>
      </p:sp>
    </p:spTree>
    <p:extLst>
      <p:ext uri="{BB962C8B-B14F-4D97-AF65-F5344CB8AC3E}">
        <p14:creationId xmlns:p14="http://schemas.microsoft.com/office/powerpoint/2010/main" val="33999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33" y="732234"/>
            <a:ext cx="3589734" cy="53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1223367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285750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285750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9" y="285750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4634508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9" y="1223367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4634508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9" y="4634508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9"/>
          <p:cNvSpPr>
            <a:spLocks/>
          </p:cNvSpPr>
          <p:nvPr/>
        </p:nvSpPr>
        <p:spPr bwMode="auto">
          <a:xfrm>
            <a:off x="1783705" y="1878851"/>
            <a:ext cx="11444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WhatsApp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6250781" y="1878851"/>
            <a:ext cx="102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WowTalk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2073920" y="3512984"/>
            <a:ext cx="5839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Viber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6334498" y="3512984"/>
            <a:ext cx="8593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Forfone</a:t>
            </a:r>
          </a:p>
        </p:txBody>
      </p:sp>
      <p:sp>
        <p:nvSpPr>
          <p:cNvPr id="32781" name="Rectangle 13"/>
          <p:cNvSpPr>
            <a:spLocks/>
          </p:cNvSpPr>
          <p:nvPr/>
        </p:nvSpPr>
        <p:spPr bwMode="auto">
          <a:xfrm>
            <a:off x="4249416" y="5272132"/>
            <a:ext cx="670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Tango</a:t>
            </a: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315522" y="5272132"/>
            <a:ext cx="9361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EasyTalk</a:t>
            </a: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2075037" y="5272132"/>
            <a:ext cx="6200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Voypi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3863206" y="1860992"/>
            <a:ext cx="1381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eBuddy XMS</a:t>
            </a:r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>
            <a:off x="4160119" y="3512984"/>
            <a:ext cx="812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HeyTell</a:t>
            </a:r>
          </a:p>
        </p:txBody>
      </p:sp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1223367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9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607344"/>
            <a:ext cx="7358063" cy="2678906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WhatsApp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0" y="371475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196453" y="5531941"/>
            <a:ext cx="8947547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900">
                <a:ea typeface="ＭＳ Ｐゴシック" charset="0"/>
              </a:rPr>
              <a:t>Paper:</a:t>
            </a:r>
          </a:p>
          <a:p>
            <a:pPr algn="l"/>
            <a:r>
              <a:rPr lang="en-US" sz="1900">
                <a:ea typeface="ＭＳ Ｐゴシック" charset="0"/>
              </a:rPr>
              <a:t>Guess who</a:t>
            </a:r>
            <a:r>
              <a:rPr lang="ja-JP" altLang="en-US" sz="1900">
                <a:latin typeface="Arial" charset="0"/>
                <a:ea typeface="ＭＳ Ｐゴシック" charset="0"/>
              </a:rPr>
              <a:t>’</a:t>
            </a:r>
            <a:r>
              <a:rPr lang="en-US" altLang="ja-JP" sz="1900">
                <a:ea typeface="Gill Sans" charset="0"/>
                <a:cs typeface="Gill Sans" charset="0"/>
              </a:rPr>
              <a:t>s texting you? Evaluating the Security of Smartphone Messaging Applications</a:t>
            </a:r>
          </a:p>
          <a:p>
            <a:pPr algn="l"/>
            <a:r>
              <a:rPr lang="en-US" sz="1900">
                <a:ea typeface="Gill Sans" charset="0"/>
                <a:cs typeface="Gill Sans" charset="0"/>
              </a:rPr>
              <a:t>Schrittwieser, S., Frühwirt, P., Kieseberg, P., Leithner, M., Mulazzani, M., Huber, M., Weippl, E., NDSS 2012</a:t>
            </a:r>
          </a:p>
        </p:txBody>
      </p:sp>
    </p:spTree>
    <p:extLst>
      <p:ext uri="{BB962C8B-B14F-4D97-AF65-F5344CB8AC3E}">
        <p14:creationId xmlns:p14="http://schemas.microsoft.com/office/powerpoint/2010/main" val="555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WhatsApp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785937"/>
            <a:ext cx="4545211" cy="4830961"/>
          </a:xfrm>
        </p:spPr>
        <p:txBody>
          <a:bodyPr>
            <a:normAutofit fontScale="92500"/>
          </a:bodyPr>
          <a:lstStyle/>
          <a:p>
            <a:pPr marL="625056">
              <a:defRPr/>
            </a:pPr>
            <a:r>
              <a:rPr lang="en-US" smtClean="0"/>
              <a:t>Instant Messaging</a:t>
            </a:r>
          </a:p>
          <a:p>
            <a:pPr marL="625056">
              <a:defRPr/>
            </a:pPr>
            <a:r>
              <a:rPr lang="en-US" smtClean="0"/>
              <a:t>Status messages</a:t>
            </a:r>
          </a:p>
          <a:p>
            <a:pPr marL="625056">
              <a:defRPr/>
            </a:pPr>
            <a:r>
              <a:rPr lang="en-US" smtClean="0"/>
              <a:t>23+ million users worldwide (estimation)</a:t>
            </a:r>
          </a:p>
          <a:p>
            <a:pPr marL="625056">
              <a:defRPr/>
            </a:pPr>
            <a:r>
              <a:rPr lang="en-US" smtClean="0"/>
              <a:t>&gt; 10 billion messages per day</a:t>
            </a:r>
          </a:p>
          <a:p>
            <a:pPr marL="625056">
              <a:defRPr/>
            </a:pPr>
            <a:r>
              <a:rPr lang="en-US" smtClean="0"/>
              <a:t>Clients available for Android, iOS, Symbian and Blackberry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14" y="1946672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1128490" y="10046"/>
            <a:ext cx="7517680" cy="8572500"/>
            <a:chOff x="136" y="-69"/>
            <a:chExt cx="6735" cy="7680"/>
          </a:xfrm>
        </p:grpSpPr>
        <p:pic>
          <p:nvPicPr>
            <p:cNvPr id="3891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3"/>
              <a:ext cx="3392" cy="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-69"/>
              <a:ext cx="5120" cy="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136"/>
              <a:ext cx="3832" cy="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1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modern client platforms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 smtClean="0"/>
              <a:t>Applications are untrusted, or partially trusted</a:t>
            </a:r>
          </a:p>
          <a:p>
            <a:pPr lvl="1"/>
            <a:r>
              <a:rPr lang="en-US" dirty="0" smtClean="0"/>
              <a:t>Isolated from each other, except for IPC</a:t>
            </a:r>
          </a:p>
          <a:p>
            <a:pPr lvl="1"/>
            <a:r>
              <a:rPr lang="en-US" dirty="0" smtClean="0"/>
              <a:t>By default, denied access to private devices and data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Users explicitly grant permissions for devices,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application may have its own set of permissions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58" y="4439650"/>
            <a:ext cx="1234757" cy="203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455" y="4609368"/>
            <a:ext cx="2095500" cy="148547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4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Authentication in WhatsApp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7" y="2777133"/>
            <a:ext cx="8161734" cy="23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1518047" y="2991445"/>
            <a:ext cx="5652492" cy="55364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" y="178594"/>
            <a:ext cx="9103816" cy="64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5016" y="178594"/>
            <a:ext cx="889396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Attack against authentication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1" y="2160984"/>
            <a:ext cx="5759648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8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33945" y="178594"/>
            <a:ext cx="886718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Attack against</a:t>
            </a:r>
            <a:br>
              <a:rPr lang="en-US" smtClean="0"/>
            </a:br>
            <a:r>
              <a:rPr lang="en-US" smtClean="0"/>
              <a:t>authentication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Intercepting the connection between the server and the attacker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phone</a:t>
            </a:r>
          </a:p>
          <a:p>
            <a:pPr marL="625056">
              <a:defRPr/>
            </a:pPr>
            <a:r>
              <a:rPr lang="en-US" smtClean="0"/>
              <a:t>The victim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phone isn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involved in the attack at all</a:t>
            </a:r>
          </a:p>
          <a:p>
            <a:pPr marL="625056">
              <a:defRPr/>
            </a:pPr>
            <a:r>
              <a:rPr lang="en-US" smtClean="0"/>
              <a:t>Similar attacks successful in 6 out of 9 tested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425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WowTalk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5" y="2106290"/>
            <a:ext cx="6563320" cy="418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Free SMS (WhatsApp)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6149" y="1946672"/>
            <a:ext cx="7902773" cy="4018359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Authentication code in HTTPS request can be replaced with arbitrary text</a:t>
            </a:r>
          </a:p>
          <a:p>
            <a:pPr marL="625056">
              <a:defRPr/>
            </a:pPr>
            <a:r>
              <a:rPr lang="en-US" smtClean="0"/>
              <a:t>No server-side validation (command injection?)</a:t>
            </a:r>
          </a:p>
          <a:p>
            <a:pPr marL="625056">
              <a:defRPr/>
            </a:pPr>
            <a:r>
              <a:rPr lang="en-US" smtClean="0"/>
              <a:t>Forwarded to SMS proxy and sent via SMS</a:t>
            </a:r>
          </a:p>
          <a:p>
            <a:pPr marL="625056">
              <a:defRPr/>
            </a:pPr>
            <a:r>
              <a:rPr lang="en-US" smtClean="0"/>
              <a:t>Can be misused for sending free SMS</a:t>
            </a:r>
          </a:p>
        </p:txBody>
      </p:sp>
    </p:spTree>
    <p:extLst>
      <p:ext uri="{BB962C8B-B14F-4D97-AF65-F5344CB8AC3E}">
        <p14:creationId xmlns:p14="http://schemas.microsoft.com/office/powerpoint/2010/main" val="3326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Status Messages</a:t>
            </a:r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 flipH="1">
            <a:off x="2020342" y="3187898"/>
            <a:ext cx="899666" cy="0"/>
          </a:xfrm>
          <a:prstGeom prst="line">
            <a:avLst/>
          </a:prstGeom>
          <a:noFill/>
          <a:ln w="1397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67" y="1687711"/>
            <a:ext cx="325040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" y="250031"/>
            <a:ext cx="891517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383977" y="3049488"/>
            <a:ext cx="8367117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latin typeface="Courier New" charset="0"/>
                <a:ea typeface="ＭＳ Ｐゴシック" charset="0"/>
                <a:sym typeface="Courier New" charset="0"/>
                <a:hlinkClick r:id="rId3"/>
              </a:rPr>
              <a:t>https://s.whatsapp.net/client/iphone/u.php?cc=</a:t>
            </a:r>
            <a:r>
              <a:rPr lang="en-US" sz="2400">
                <a:solidFill>
                  <a:srgbClr val="FF7F00"/>
                </a:solidFill>
                <a:latin typeface="Courier New Bold" charset="0"/>
                <a:ea typeface="ＭＳ Ｐゴシック" charset="0"/>
                <a:sym typeface="Courier New Bold" charset="0"/>
              </a:rPr>
              <a:t>countrycode</a:t>
            </a:r>
            <a:r>
              <a:rPr lang="en-US" sz="2400">
                <a:latin typeface="Courier New" charset="0"/>
                <a:ea typeface="ＭＳ Ｐゴシック" charset="0"/>
                <a:sym typeface="Courier New" charset="0"/>
              </a:rPr>
              <a:t>&amp;me=</a:t>
            </a:r>
            <a:r>
              <a:rPr lang="en-US" sz="2400">
                <a:solidFill>
                  <a:srgbClr val="FF7F00"/>
                </a:solidFill>
                <a:latin typeface="Courier New Bold" charset="0"/>
                <a:ea typeface="ＭＳ Ｐゴシック" charset="0"/>
                <a:sym typeface="Courier New Bold" charset="0"/>
              </a:rPr>
              <a:t>phonenumber</a:t>
            </a:r>
            <a:r>
              <a:rPr lang="en-US" sz="2400">
                <a:latin typeface="Courier New" charset="0"/>
                <a:ea typeface="ＭＳ Ｐゴシック" charset="0"/>
                <a:sym typeface="Courier New" charset="0"/>
              </a:rPr>
              <a:t>&amp;s=</a:t>
            </a:r>
            <a:r>
              <a:rPr lang="en-US" sz="2400">
                <a:solidFill>
                  <a:srgbClr val="FF7F00"/>
                </a:solidFill>
                <a:latin typeface="Courier New Bold" charset="0"/>
                <a:ea typeface="ＭＳ Ｐゴシック" charset="0"/>
                <a:sym typeface="Courier New Bold" charset="0"/>
              </a:rPr>
              <a:t>statusmessage</a:t>
            </a:r>
          </a:p>
        </p:txBody>
      </p:sp>
    </p:spTree>
    <p:extLst>
      <p:ext uri="{BB962C8B-B14F-4D97-AF65-F5344CB8AC3E}">
        <p14:creationId xmlns:p14="http://schemas.microsoft.com/office/powerpoint/2010/main" val="1025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Sender ID spoofing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Example: Forfone</a:t>
            </a:r>
          </a:p>
          <a:p>
            <a:pPr marL="937584" lvl="1">
              <a:defRPr/>
            </a:pPr>
            <a:r>
              <a:rPr lang="en-US" smtClean="0"/>
              <a:t>Messages are authenticated by IMEI (Android) or UDID (iOS)</a:t>
            </a:r>
          </a:p>
          <a:p>
            <a:pPr marL="937584" lvl="1">
              <a:defRPr/>
            </a:pPr>
            <a:r>
              <a:rPr lang="en-US" smtClean="0"/>
              <a:t>Both numbers can be accessed by 3rd party applications</a:t>
            </a:r>
          </a:p>
          <a:p>
            <a:pPr marL="625056">
              <a:defRPr/>
            </a:pPr>
            <a:r>
              <a:rPr lang="en-US" smtClean="0"/>
              <a:t>Voypi: no authentication at all</a:t>
            </a:r>
          </a:p>
        </p:txBody>
      </p:sp>
    </p:spTree>
    <p:extLst>
      <p:ext uri="{BB962C8B-B14F-4D97-AF65-F5344CB8AC3E}">
        <p14:creationId xmlns:p14="http://schemas.microsoft.com/office/powerpoint/2010/main" val="35058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permissions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r>
              <a:rPr lang="en-US" dirty="0" smtClean="0"/>
              <a:t>, HTML5, browser extensions…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4" y="2344612"/>
            <a:ext cx="2387642" cy="3952875"/>
          </a:xfrm>
          <a:prstGeom prst="rect">
            <a:avLst/>
          </a:prstGeom>
          <a:noFill/>
          <a:ln w="952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geolo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9" y="3395230"/>
            <a:ext cx="3918625" cy="1419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User Enumeration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5078" y="1768078"/>
            <a:ext cx="7893844" cy="4741664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Applications upload the user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address book to the server</a:t>
            </a:r>
          </a:p>
          <a:p>
            <a:pPr marL="625056">
              <a:defRPr/>
            </a:pPr>
            <a:r>
              <a:rPr lang="en-US" smtClean="0"/>
              <a:t>Server compares the contained phone numbers to already registered phone numbers</a:t>
            </a:r>
          </a:p>
          <a:p>
            <a:pPr marL="625056">
              <a:defRPr/>
            </a:pPr>
            <a:r>
              <a:rPr lang="en-US" smtClean="0"/>
              <a:t>Server returns a subset list containing only phone numbers that are registered</a:t>
            </a:r>
          </a:p>
          <a:p>
            <a:pPr marL="625056">
              <a:defRPr/>
            </a:pPr>
            <a:r>
              <a:rPr lang="en-US" smtClean="0"/>
              <a:t>Entire user base enumeration?</a:t>
            </a:r>
          </a:p>
        </p:txBody>
      </p:sp>
    </p:spTree>
    <p:extLst>
      <p:ext uri="{BB962C8B-B14F-4D97-AF65-F5344CB8AC3E}">
        <p14:creationId xmlns:p14="http://schemas.microsoft.com/office/powerpoint/2010/main" val="42521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User Enumeration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US area code 619 (Southern San Diego)</a:t>
            </a:r>
          </a:p>
          <a:p>
            <a:pPr marL="625056">
              <a:defRPr/>
            </a:pPr>
            <a:r>
              <a:rPr lang="en-US" smtClean="0"/>
              <a:t>Number range: +1 (619) XXXXXXX</a:t>
            </a:r>
          </a:p>
          <a:p>
            <a:pPr marL="625056">
              <a:defRPr/>
            </a:pPr>
            <a:r>
              <a:rPr lang="en-US" smtClean="0"/>
              <a:t>10 million possible phone numbers</a:t>
            </a:r>
          </a:p>
          <a:p>
            <a:pPr marL="625056">
              <a:defRPr/>
            </a:pPr>
            <a:r>
              <a:rPr lang="en-US" smtClean="0"/>
              <a:t>Uploaded entire number range in chunks of 5000 numbers each</a:t>
            </a:r>
          </a:p>
          <a:p>
            <a:pPr marL="625056">
              <a:defRPr/>
            </a:pPr>
            <a:r>
              <a:rPr lang="en-US" smtClean="0"/>
              <a:t>WhatsApp returned a subset containing 21.095 (active) phone numbers</a:t>
            </a:r>
          </a:p>
        </p:txBody>
      </p:sp>
    </p:spTree>
    <p:extLst>
      <p:ext uri="{BB962C8B-B14F-4D97-AF65-F5344CB8AC3E}">
        <p14:creationId xmlns:p14="http://schemas.microsoft.com/office/powerpoint/2010/main" val="13828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4179094" y="848320"/>
            <a:ext cx="1794867" cy="946547"/>
            <a:chOff x="0" y="0"/>
            <a:chExt cx="1608" cy="848"/>
          </a:xfrm>
        </p:grpSpPr>
        <p:sp>
          <p:nvSpPr>
            <p:cNvPr id="65563" name="AutoShape 1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-17949"/>
                <a:gd name="adj2" fmla="val 111125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Rectangle 2"/>
            <p:cNvSpPr>
              <a:spLocks/>
            </p:cNvSpPr>
            <p:nvPr/>
          </p:nvSpPr>
          <p:spPr bwMode="auto">
            <a:xfrm>
              <a:off x="281" y="303"/>
              <a:ext cx="94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On vacation</a:t>
              </a:r>
            </a:p>
          </p:txBody>
        </p:sp>
      </p:grp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34" y="3393281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2437805" y="1625203"/>
            <a:ext cx="1794867" cy="946547"/>
            <a:chOff x="0" y="0"/>
            <a:chExt cx="1608" cy="848"/>
          </a:xfrm>
        </p:grpSpPr>
        <p:sp>
          <p:nvSpPr>
            <p:cNvPr id="65561" name="AutoShape 5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55949"/>
                <a:gd name="adj2" fmla="val 84079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Rectangle 6"/>
            <p:cNvSpPr>
              <a:spLocks/>
            </p:cNvSpPr>
            <p:nvPr/>
          </p:nvSpPr>
          <p:spPr bwMode="auto">
            <a:xfrm>
              <a:off x="447" y="315"/>
              <a:ext cx="67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Sleeping</a:t>
              </a:r>
            </a:p>
          </p:txBody>
        </p:sp>
      </p:grp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348258" y="4991695"/>
            <a:ext cx="3526111" cy="946547"/>
            <a:chOff x="0" y="0"/>
            <a:chExt cx="3159" cy="848"/>
          </a:xfrm>
        </p:grpSpPr>
        <p:sp>
          <p:nvSpPr>
            <p:cNvPr id="65559" name="AutoShape 8"/>
            <p:cNvSpPr>
              <a:spLocks/>
            </p:cNvSpPr>
            <p:nvPr/>
          </p:nvSpPr>
          <p:spPr bwMode="auto">
            <a:xfrm>
              <a:off x="0" y="0"/>
              <a:ext cx="3159" cy="848"/>
            </a:xfrm>
            <a:prstGeom prst="wedgeEllipseCallout">
              <a:avLst>
                <a:gd name="adj1" fmla="val 56111"/>
                <a:gd name="adj2" fmla="val -125778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Rectangle 9"/>
            <p:cNvSpPr>
              <a:spLocks/>
            </p:cNvSpPr>
            <p:nvPr/>
          </p:nvSpPr>
          <p:spPr bwMode="auto">
            <a:xfrm>
              <a:off x="429" y="168"/>
              <a:ext cx="224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</a:rPr>
                <a:t>at work but not doing shit</a:t>
              </a:r>
            </a:p>
          </p:txBody>
        </p:sp>
      </p:grpSp>
      <p:grpSp>
        <p:nvGrpSpPr>
          <p:cNvPr id="95245" name="Group 13"/>
          <p:cNvGrpSpPr>
            <a:grpSpLocks/>
          </p:cNvGrpSpPr>
          <p:nvPr/>
        </p:nvGrpSpPr>
        <p:grpSpPr bwMode="auto">
          <a:xfrm>
            <a:off x="589359" y="3634383"/>
            <a:ext cx="1955602" cy="866180"/>
            <a:chOff x="0" y="0"/>
            <a:chExt cx="1752" cy="776"/>
          </a:xfrm>
        </p:grpSpPr>
        <p:sp>
          <p:nvSpPr>
            <p:cNvPr id="65557" name="AutoShape 11"/>
            <p:cNvSpPr>
              <a:spLocks/>
            </p:cNvSpPr>
            <p:nvPr/>
          </p:nvSpPr>
          <p:spPr bwMode="auto">
            <a:xfrm>
              <a:off x="0" y="0"/>
              <a:ext cx="1752" cy="776"/>
            </a:xfrm>
            <a:prstGeom prst="wedgeEllipseCallout">
              <a:avLst>
                <a:gd name="adj1" fmla="val 78583"/>
                <a:gd name="adj2" fmla="val -2894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Rectangle 12"/>
            <p:cNvSpPr>
              <a:spLocks/>
            </p:cNvSpPr>
            <p:nvPr/>
          </p:nvSpPr>
          <p:spPr bwMode="auto">
            <a:xfrm>
              <a:off x="324" y="158"/>
              <a:ext cx="9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Nicaragua in </a:t>
              </a:r>
            </a:p>
            <a:p>
              <a:r>
                <a:rPr lang="en-US" sz="1700">
                  <a:ea typeface="ＭＳ Ｐゴシック" charset="0"/>
                </a:rPr>
                <a:t>4 days!!</a:t>
              </a:r>
            </a:p>
          </p:txBody>
        </p:sp>
      </p:grp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5831086" y="3053953"/>
            <a:ext cx="1553766" cy="884039"/>
            <a:chOff x="0" y="0"/>
            <a:chExt cx="1392" cy="792"/>
          </a:xfrm>
        </p:grpSpPr>
        <p:sp>
          <p:nvSpPr>
            <p:cNvPr id="65555" name="AutoShape 14"/>
            <p:cNvSpPr>
              <a:spLocks/>
            </p:cNvSpPr>
            <p:nvPr/>
          </p:nvSpPr>
          <p:spPr bwMode="auto">
            <a:xfrm>
              <a:off x="0" y="0"/>
              <a:ext cx="1392" cy="792"/>
            </a:xfrm>
            <a:prstGeom prst="wedgeEllipseCallout">
              <a:avLst>
                <a:gd name="adj1" fmla="val -86208"/>
                <a:gd name="adj2" fmla="val -7773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Rectangle 15"/>
            <p:cNvSpPr>
              <a:spLocks/>
            </p:cNvSpPr>
            <p:nvPr/>
          </p:nvSpPr>
          <p:spPr bwMode="auto">
            <a:xfrm>
              <a:off x="140" y="275"/>
              <a:ext cx="10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Heartbroken</a:t>
              </a:r>
            </a:p>
          </p:txBody>
        </p:sp>
      </p:grpSp>
      <p:grpSp>
        <p:nvGrpSpPr>
          <p:cNvPr id="95251" name="Group 19"/>
          <p:cNvGrpSpPr>
            <a:grpSpLocks/>
          </p:cNvGrpSpPr>
          <p:nvPr/>
        </p:nvGrpSpPr>
        <p:grpSpPr bwMode="auto">
          <a:xfrm>
            <a:off x="241102" y="2134195"/>
            <a:ext cx="1794867" cy="946547"/>
            <a:chOff x="0" y="0"/>
            <a:chExt cx="1608" cy="848"/>
          </a:xfrm>
        </p:grpSpPr>
        <p:sp>
          <p:nvSpPr>
            <p:cNvPr id="65553" name="AutoShape 17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99574"/>
                <a:gd name="adj2" fmla="val 5038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Rectangle 18"/>
            <p:cNvSpPr>
              <a:spLocks/>
            </p:cNvSpPr>
            <p:nvPr/>
          </p:nvSpPr>
          <p:spPr bwMode="auto">
            <a:xfrm>
              <a:off x="97" y="315"/>
              <a:ext cx="133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Missing my love!</a:t>
              </a:r>
            </a:p>
          </p:txBody>
        </p:sp>
      </p:grp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6116836" y="1500187"/>
            <a:ext cx="1794867" cy="946547"/>
            <a:chOff x="0" y="0"/>
            <a:chExt cx="1608" cy="848"/>
          </a:xfrm>
        </p:grpSpPr>
        <p:sp>
          <p:nvSpPr>
            <p:cNvPr id="65551" name="AutoShape 20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-65556"/>
                <a:gd name="adj2" fmla="val 85051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Rectangle 21"/>
            <p:cNvSpPr>
              <a:spLocks/>
            </p:cNvSpPr>
            <p:nvPr/>
          </p:nvSpPr>
          <p:spPr bwMode="auto">
            <a:xfrm>
              <a:off x="147" y="299"/>
              <a:ext cx="125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At work ... Bleh.</a:t>
              </a:r>
            </a:p>
          </p:txBody>
        </p:sp>
      </p:grpSp>
      <p:grpSp>
        <p:nvGrpSpPr>
          <p:cNvPr id="95257" name="Group 25"/>
          <p:cNvGrpSpPr>
            <a:grpSpLocks/>
          </p:cNvGrpSpPr>
          <p:nvPr/>
        </p:nvGrpSpPr>
        <p:grpSpPr bwMode="auto">
          <a:xfrm>
            <a:off x="5975077" y="4366617"/>
            <a:ext cx="3411141" cy="946547"/>
            <a:chOff x="0" y="0"/>
            <a:chExt cx="3056" cy="848"/>
          </a:xfrm>
        </p:grpSpPr>
        <p:sp>
          <p:nvSpPr>
            <p:cNvPr id="65549" name="AutoShape 23"/>
            <p:cNvSpPr>
              <a:spLocks/>
            </p:cNvSpPr>
            <p:nvPr/>
          </p:nvSpPr>
          <p:spPr bwMode="auto">
            <a:xfrm>
              <a:off x="398" y="0"/>
              <a:ext cx="2256" cy="848"/>
            </a:xfrm>
            <a:prstGeom prst="wedgeEllipseCallout">
              <a:avLst>
                <a:gd name="adj1" fmla="val -72208"/>
                <a:gd name="adj2" fmla="val -35745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Rectangle 24"/>
            <p:cNvSpPr>
              <a:spLocks/>
            </p:cNvSpPr>
            <p:nvPr/>
          </p:nvSpPr>
          <p:spPr bwMode="auto">
            <a:xfrm>
              <a:off x="0" y="280"/>
              <a:ext cx="3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</a:rPr>
                <a:t>On my way to Ireland!</a:t>
              </a:r>
            </a:p>
          </p:txBody>
        </p:sp>
      </p:grpSp>
      <p:grpSp>
        <p:nvGrpSpPr>
          <p:cNvPr id="95260" name="Group 28"/>
          <p:cNvGrpSpPr>
            <a:grpSpLocks/>
          </p:cNvGrpSpPr>
          <p:nvPr/>
        </p:nvGrpSpPr>
        <p:grpSpPr bwMode="auto">
          <a:xfrm>
            <a:off x="4500563" y="5072062"/>
            <a:ext cx="1794867" cy="946547"/>
            <a:chOff x="0" y="0"/>
            <a:chExt cx="1608" cy="848"/>
          </a:xfrm>
        </p:grpSpPr>
        <p:sp>
          <p:nvSpPr>
            <p:cNvPr id="65547" name="AutoShape 26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-35949"/>
                <a:gd name="adj2" fmla="val -100199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8" name="Rectangle 27"/>
            <p:cNvSpPr>
              <a:spLocks/>
            </p:cNvSpPr>
            <p:nvPr/>
          </p:nvSpPr>
          <p:spPr bwMode="auto">
            <a:xfrm>
              <a:off x="208" y="136"/>
              <a:ext cx="120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</a:rPr>
                <a:t>I</a:t>
              </a:r>
              <a:r>
                <a:rPr lang="ja-JP" altLang="en-US" sz="1700">
                  <a:latin typeface="Arial" charset="0"/>
                  <a:ea typeface="ＭＳ Ｐゴシック" charset="0"/>
                </a:rPr>
                <a:t>’</a:t>
              </a:r>
              <a:r>
                <a:rPr lang="en-US" altLang="ja-JP" sz="1700">
                  <a:ea typeface="Gill Sans" charset="0"/>
                  <a:cs typeface="Gill Sans" charset="0"/>
                </a:rPr>
                <a:t>m never drinking again</a:t>
              </a:r>
              <a:endParaRPr lang="en-US" sz="170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-2232"/>
            <a:ext cx="8429625" cy="7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User Enumeration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Entire Austria (population: 8.3 million)</a:t>
            </a:r>
          </a:p>
          <a:p>
            <a:pPr marL="625056">
              <a:defRPr/>
            </a:pPr>
            <a:r>
              <a:rPr lang="en-US" smtClean="0"/>
              <a:t>4 carriers, 12.3 million SIM cards</a:t>
            </a:r>
          </a:p>
          <a:p>
            <a:pPr marL="625056">
              <a:defRPr/>
            </a:pPr>
            <a:r>
              <a:rPr lang="en-US" smtClean="0"/>
              <a:t>Uploaded entire number range in chunks of 5000 numbers each</a:t>
            </a:r>
          </a:p>
          <a:p>
            <a:pPr marL="625056">
              <a:defRPr/>
            </a:pPr>
            <a:r>
              <a:rPr lang="en-US" smtClean="0"/>
              <a:t>Server returned 182.793 WhatsApp users (phone number + status message) in less than 5 hours</a:t>
            </a:r>
          </a:p>
        </p:txBody>
      </p:sp>
    </p:spTree>
    <p:extLst>
      <p:ext uri="{BB962C8B-B14F-4D97-AF65-F5344CB8AC3E}">
        <p14:creationId xmlns:p14="http://schemas.microsoft.com/office/powerpoint/2010/main" val="3961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</a:t>
            </a:r>
          </a:p>
        </p:txBody>
      </p:sp>
      <p:graphicFrame>
        <p:nvGraphicFramePr>
          <p:cNvPr id="106498" name="Group 2"/>
          <p:cNvGraphicFramePr>
            <a:graphicFrameLocks noGrp="1"/>
          </p:cNvGraphicFramePr>
          <p:nvPr/>
        </p:nvGraphicFramePr>
        <p:xfrm>
          <a:off x="668611" y="1848446"/>
          <a:ext cx="7803429" cy="5918323"/>
        </p:xfrm>
        <a:graphic>
          <a:graphicData uri="http://schemas.openxmlformats.org/drawingml/2006/table">
            <a:tbl>
              <a:tblPr/>
              <a:tblGrid>
                <a:gridCol w="1300385"/>
                <a:gridCol w="1300386"/>
                <a:gridCol w="1300385"/>
                <a:gridCol w="1301502"/>
                <a:gridCol w="1300386"/>
                <a:gridCol w="1300385"/>
              </a:tblGrid>
              <a:tr h="64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Account Hijacking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Spoofing/Manipulation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Unrequested SMS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Enumeration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Other Vulnerabilities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WhatsApp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Viber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eBuddy XMS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2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Tango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Voypi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Forfone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84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HeyTell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limited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EasyTalk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Wowtalk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Responsible Disclosure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727" y="1910953"/>
            <a:ext cx="7804547" cy="4509492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Research between spring and fall 2011</a:t>
            </a:r>
          </a:p>
          <a:p>
            <a:pPr marL="625056">
              <a:defRPr/>
            </a:pPr>
            <a:r>
              <a:rPr lang="en-US" smtClean="0"/>
              <a:t>Vendors notified in November 2011</a:t>
            </a:r>
          </a:p>
          <a:p>
            <a:pPr marL="625056">
              <a:defRPr/>
            </a:pPr>
            <a:r>
              <a:rPr lang="en-US" smtClean="0"/>
              <a:t>Vulnerabilities weren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made public until NDSS</a:t>
            </a:r>
          </a:p>
          <a:p>
            <a:pPr marL="625056">
              <a:defRPr/>
            </a:pPr>
            <a:r>
              <a:rPr lang="en-US" smtClean="0"/>
              <a:t>WhatsApp fixed some vulnerabilities:</a:t>
            </a:r>
          </a:p>
          <a:p>
            <a:pPr marL="937584" lvl="1">
              <a:defRPr/>
            </a:pPr>
            <a:r>
              <a:rPr lang="en-US" smtClean="0"/>
              <a:t>Account hijacking &amp; free SMS</a:t>
            </a:r>
          </a:p>
          <a:p>
            <a:pPr marL="937584" lvl="1">
              <a:defRPr/>
            </a:pPr>
            <a:r>
              <a:rPr lang="en-US" smtClean="0"/>
              <a:t>(Modifying status messages)</a:t>
            </a:r>
          </a:p>
        </p:txBody>
      </p:sp>
    </p:spTree>
    <p:extLst>
      <p:ext uri="{BB962C8B-B14F-4D97-AF65-F5344CB8AC3E}">
        <p14:creationId xmlns:p14="http://schemas.microsoft.com/office/powerpoint/2010/main" val="14217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79486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Independent Results (WhatsApp)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711" y="2446734"/>
            <a:ext cx="8170664" cy="4143375"/>
          </a:xfrm>
        </p:spPr>
        <p:txBody>
          <a:bodyPr>
            <a:normAutofit fontScale="92500" lnSpcReduction="10000"/>
          </a:bodyPr>
          <a:lstStyle/>
          <a:p>
            <a:pPr marL="625056">
              <a:defRPr/>
            </a:pPr>
            <a:r>
              <a:rPr lang="en-US" smtClean="0"/>
              <a:t>Andreas Kurtz (June 2011)</a:t>
            </a:r>
          </a:p>
          <a:p>
            <a:pPr marL="937584" lvl="1">
              <a:defRPr/>
            </a:pPr>
            <a:r>
              <a:rPr lang="en-US" smtClean="0"/>
              <a:t>account hijacking</a:t>
            </a:r>
          </a:p>
          <a:p>
            <a:pPr marL="625056">
              <a:defRPr/>
            </a:pPr>
            <a:r>
              <a:rPr lang="en-US" smtClean="0"/>
              <a:t>SEC Consult Vulnerability Lab (September 2011)</a:t>
            </a:r>
          </a:p>
          <a:p>
            <a:pPr marL="937584" lvl="1">
              <a:defRPr/>
            </a:pPr>
            <a:r>
              <a:rPr lang="en-US" smtClean="0"/>
              <a:t>updating arbitrary users' status</a:t>
            </a:r>
          </a:p>
          <a:p>
            <a:pPr marL="937584" lvl="1">
              <a:defRPr/>
            </a:pPr>
            <a:r>
              <a:rPr lang="en-US" smtClean="0"/>
              <a:t>account hijacking (brute force)</a:t>
            </a:r>
          </a:p>
          <a:p>
            <a:pPr marL="937584" lvl="1">
              <a:defRPr/>
            </a:pPr>
            <a:r>
              <a:rPr lang="en-US" smtClean="0"/>
              <a:t>usage of plain text protocols</a:t>
            </a:r>
          </a:p>
          <a:p>
            <a:pPr marL="625056">
              <a:defRPr/>
            </a:pPr>
            <a:r>
              <a:rPr lang="en-US" smtClean="0"/>
              <a:t>Several blog posts on WhatsApp security in 2011</a:t>
            </a:r>
          </a:p>
        </p:txBody>
      </p:sp>
    </p:spTree>
    <p:extLst>
      <p:ext uri="{BB962C8B-B14F-4D97-AF65-F5344CB8AC3E}">
        <p14:creationId xmlns:p14="http://schemas.microsoft.com/office/powerpoint/2010/main" val="41246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759149"/>
            <a:ext cx="8224242" cy="4964906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6 out of 9 tested applications have broken authentication mechanisms</a:t>
            </a:r>
          </a:p>
          <a:p>
            <a:pPr marL="625056">
              <a:defRPr/>
            </a:pPr>
            <a:r>
              <a:rPr lang="en-US" smtClean="0"/>
              <a:t>Many other vulnerabilities</a:t>
            </a:r>
          </a:p>
          <a:p>
            <a:pPr marL="625056">
              <a:defRPr/>
            </a:pPr>
            <a:r>
              <a:rPr lang="en-US" smtClean="0"/>
              <a:t>All identified flaws stem from well-known software design and implementation errors</a:t>
            </a:r>
          </a:p>
          <a:p>
            <a:pPr marL="937584" lvl="1">
              <a:defRPr/>
            </a:pPr>
            <a:r>
              <a:rPr lang="en-US" smtClean="0"/>
              <a:t>Trusting the client</a:t>
            </a:r>
          </a:p>
          <a:p>
            <a:pPr marL="937584" lvl="1">
              <a:defRPr/>
            </a:pPr>
            <a:r>
              <a:rPr lang="en-US" smtClean="0"/>
              <a:t>No input validation</a:t>
            </a:r>
          </a:p>
          <a:p>
            <a:pPr marL="937584" lvl="1">
              <a:defRPr/>
            </a:pPr>
            <a:r>
              <a:rPr lang="en-US" smtClean="0"/>
              <a:t>No/weak authentication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6657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permission re-delegation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 anchor="ctr"/>
          <a:lstStyle/>
          <a:p>
            <a:r>
              <a:rPr lang="en-US" b="1" dirty="0" smtClean="0"/>
              <a:t>Permission re-delegation</a:t>
            </a:r>
            <a:r>
              <a:rPr lang="en-US" dirty="0" smtClean="0"/>
              <a:t> occurs when an application without a permission gains additional privileges through another application</a:t>
            </a:r>
          </a:p>
          <a:p>
            <a:endParaRPr lang="en-US" b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special case of the confused deputy problem</a:t>
            </a:r>
          </a:p>
          <a:p>
            <a:pPr lvl="1"/>
            <a:r>
              <a:rPr lang="en-US" dirty="0" smtClean="0">
                <a:sym typeface="Wingdings"/>
              </a:rPr>
              <a:t>Privilege obtained through user permissions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6778" y="4924997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634" y="2840220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>
            <a:stCxn id="10" idx="3"/>
            <a:endCxn id="7" idx="0"/>
          </p:cNvCxnSpPr>
          <p:nvPr/>
        </p:nvCxnSpPr>
        <p:spPr>
          <a:xfrm>
            <a:off x="4137265" y="2260509"/>
            <a:ext cx="1478469" cy="5797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13" idx="0"/>
          </p:cNvCxnSpPr>
          <p:nvPr/>
        </p:nvCxnSpPr>
        <p:spPr>
          <a:xfrm flipH="1">
            <a:off x="4641307" y="3602220"/>
            <a:ext cx="974427" cy="8956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66778" y="1935056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 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2569" y="3748035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toggleWifi</a:t>
            </a:r>
            <a:r>
              <a:rPr lang="en-US" b="1" dirty="0" smtClean="0"/>
              <a:t>()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89643" y="2075843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pressButton</a:t>
            </a:r>
            <a:r>
              <a:rPr lang="en-US" b="1" dirty="0" smtClean="0"/>
              <a:t>(0)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866779" y="4497832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1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Outline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hreat model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Permission re-delegation is a real problem, and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ystems should not permit permission re-delegation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propose IPC Inspection as a defense mechanism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53876" y="5516873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permission system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8198" cy="4876800"/>
          </a:xfrm>
        </p:spPr>
        <p:txBody>
          <a:bodyPr anchor="ctr"/>
          <a:lstStyle/>
          <a:p>
            <a:r>
              <a:rPr lang="en-US" dirty="0" smtClean="0"/>
              <a:t>Permission system enforces user’s permission policy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5398" y="4938827"/>
            <a:ext cx="3805201" cy="7761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2" y="2978745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Deputy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0942" y="3821560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toggleWifi</a:t>
            </a:r>
            <a:r>
              <a:rPr lang="en-US" b="1" dirty="0"/>
              <a:t>()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877" y="5089708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740645" y="2632106"/>
            <a:ext cx="0" cy="2487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C:\Users\t-adfelt\AppData\Local\Microsoft\Windows\Temporary Internet Files\Content.IE5\LLAHIH9T\MC9004325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62" y="4248481"/>
            <a:ext cx="951166" cy="9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7658102" y="3740745"/>
            <a:ext cx="0" cy="987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Users\t-adfelt\AppData\Local\Microsoft\Windows\Temporary Internet Files\Content.IE5\PUWR91ZH\MC9004326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92" y="4272138"/>
            <a:ext cx="973819" cy="9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32219" y="3821506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toggleWifi</a:t>
            </a:r>
            <a:r>
              <a:rPr lang="en-US" b="1" dirty="0"/>
              <a:t>()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4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2307</Words>
  <Application>Microsoft Macintosh PowerPoint</Application>
  <PresentationFormat>On-screen Show (4:3)</PresentationFormat>
  <Paragraphs>489</Paragraphs>
  <Slides>58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Equation</vt:lpstr>
      <vt:lpstr>Cellular Networks and Mobile Computing COMS 6998-1, Fall 2012</vt:lpstr>
      <vt:lpstr>Mobile Security Attacks and Defenses</vt:lpstr>
      <vt:lpstr>Permission Re-delegation:  Attacks and Defenses</vt:lpstr>
      <vt:lpstr>modern client platforms</vt:lpstr>
      <vt:lpstr>permissions</vt:lpstr>
      <vt:lpstr>permission re-delegation</vt:lpstr>
      <vt:lpstr>PowerPoint Presentation</vt:lpstr>
      <vt:lpstr>Outline</vt:lpstr>
      <vt:lpstr>The permission system</vt:lpstr>
      <vt:lpstr>The deputy </vt:lpstr>
      <vt:lpstr>The attacker</vt:lpstr>
      <vt:lpstr>Real world  permission re-delegation  attacks</vt:lpstr>
      <vt:lpstr>Identifying candidates</vt:lpstr>
      <vt:lpstr>Finding exploits</vt:lpstr>
      <vt:lpstr>attacks</vt:lpstr>
      <vt:lpstr>Attack on the settings app</vt:lpstr>
      <vt:lpstr>More example attacks</vt:lpstr>
      <vt:lpstr>Preventing  permission re-delegation</vt:lpstr>
      <vt:lpstr>Our goals</vt:lpstr>
      <vt:lpstr>IPC Inspection</vt:lpstr>
      <vt:lpstr>Handling a potential attack</vt:lpstr>
      <vt:lpstr>Application instances</vt:lpstr>
      <vt:lpstr>implementation</vt:lpstr>
      <vt:lpstr>evaluation</vt:lpstr>
      <vt:lpstr>Broken applications</vt:lpstr>
      <vt:lpstr>Effectiveness at Attack prevention</vt:lpstr>
      <vt:lpstr>Conclusion</vt:lpstr>
      <vt:lpstr>Guess Who’s Texting You?</vt:lpstr>
      <vt:lpstr>Smartphone Messaging </vt:lpstr>
      <vt:lpstr>PowerPoint Presentation</vt:lpstr>
      <vt:lpstr>Motivation</vt:lpstr>
      <vt:lpstr>Evaluation</vt:lpstr>
      <vt:lpstr>Experimental Setup</vt:lpstr>
      <vt:lpstr>PowerPoint Presentation</vt:lpstr>
      <vt:lpstr>PowerPoint Presentation</vt:lpstr>
      <vt:lpstr>PowerPoint Presentation</vt:lpstr>
      <vt:lpstr>WhatsApp</vt:lpstr>
      <vt:lpstr>WhatsApp</vt:lpstr>
      <vt:lpstr>PowerPoint Presentation</vt:lpstr>
      <vt:lpstr>Authentication in WhatsApp</vt:lpstr>
      <vt:lpstr>PowerPoint Presentation</vt:lpstr>
      <vt:lpstr>Attack against authentication</vt:lpstr>
      <vt:lpstr>Attack against authentication</vt:lpstr>
      <vt:lpstr>WowTalk</vt:lpstr>
      <vt:lpstr>Free SMS (WhatsApp)</vt:lpstr>
      <vt:lpstr>Status Messages</vt:lpstr>
      <vt:lpstr>PowerPoint Presentation</vt:lpstr>
      <vt:lpstr>PowerPoint Presentation</vt:lpstr>
      <vt:lpstr>Sender ID spoofing</vt:lpstr>
      <vt:lpstr>User Enumeration</vt:lpstr>
      <vt:lpstr>User Enumeration</vt:lpstr>
      <vt:lpstr>PowerPoint Presentation</vt:lpstr>
      <vt:lpstr>PowerPoint Presentation</vt:lpstr>
      <vt:lpstr>User Enumeration</vt:lpstr>
      <vt:lpstr>Results</vt:lpstr>
      <vt:lpstr>Responsible Disclosure</vt:lpstr>
      <vt:lpstr>Independent Results (WhatsApp)</vt:lpstr>
      <vt:lpstr>Conclusions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Robert Lee</cp:lastModifiedBy>
  <cp:revision>106</cp:revision>
  <dcterms:created xsi:type="dcterms:W3CDTF">2012-01-02T06:16:13Z</dcterms:created>
  <dcterms:modified xsi:type="dcterms:W3CDTF">2012-12-19T02:14:37Z</dcterms:modified>
</cp:coreProperties>
</file>