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embeddings/oleObject3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4.bin" ContentType="application/vnd.openxmlformats-officedocument.oleObject"/>
  <Override PartName="/ppt/notesSlides/notesSlide34.xml" ContentType="application/vnd.openxmlformats-officedocument.presentationml.notesSlide+xml"/>
  <Override PartName="/ppt/embeddings/oleObject5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6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5.xml" ContentType="application/vnd.openxmlformats-officedocument.drawingml.chart+xml"/>
  <Override PartName="/ppt/notesSlides/notesSlide44.xml" ContentType="application/vnd.openxmlformats-officedocument.presentationml.notesSlide+xml"/>
  <Override PartName="/ppt/charts/chart6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26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8" r:id="rId49"/>
    <p:sldId id="267" r:id="rId50"/>
    <p:sldId id="268" r:id="rId51"/>
    <p:sldId id="269" r:id="rId52"/>
    <p:sldId id="270" r:id="rId53"/>
    <p:sldId id="271" r:id="rId54"/>
    <p:sldId id="272" r:id="rId55"/>
    <p:sldId id="275" r:id="rId56"/>
    <p:sldId id="276" r:id="rId57"/>
    <p:sldId id="31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f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fa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gam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speech_per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gchun\Documents\presentation\IDF\ev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gchun\Documents\presentation\IDF\e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88858421593"/>
          <c:y val="0.0372379781583363"/>
          <c:w val="0.541258546278381"/>
          <c:h val="0.877221259620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</c:f>
              <c:numCache>
                <c:formatCode>General</c:formatCode>
                <c:ptCount val="1"/>
                <c:pt idx="0">
                  <c:v>28.84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Game!$D$4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Game!$D$5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Game!$D$6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MAUI (Wi-Fi, 100ms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Game!$D$7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Game!$D$8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036008"/>
        <c:axId val="887024232"/>
      </c:barChart>
      <c:catAx>
        <c:axId val="887036008"/>
        <c:scaling>
          <c:orientation val="minMax"/>
        </c:scaling>
        <c:delete val="1"/>
        <c:axPos val="b"/>
        <c:majorTickMark val="out"/>
        <c:minorTickMark val="none"/>
        <c:tickLblPos val="none"/>
        <c:crossAx val="887024232"/>
        <c:crosses val="autoZero"/>
        <c:auto val="1"/>
        <c:lblAlgn val="ctr"/>
        <c:lblOffset val="100"/>
        <c:noMultiLvlLbl val="0"/>
      </c:catAx>
      <c:valAx>
        <c:axId val="887024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(Joules)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7036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078727838075"/>
          <c:y val="0.0483166541653793"/>
          <c:w val="0.347989949023831"/>
          <c:h val="0.3174686913333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91098548579"/>
          <c:y val="0.0273714549939328"/>
          <c:w val="0.505127532135407"/>
          <c:h val="0.86680606680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Game!$A$28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Game!$D$28</c:f>
              <c:numCache>
                <c:formatCode>General</c:formatCode>
                <c:ptCount val="1"/>
                <c:pt idx="0">
                  <c:v>19256.0</c:v>
                </c:pt>
              </c:numCache>
            </c:numRef>
          </c:val>
        </c:ser>
        <c:ser>
          <c:idx val="1"/>
          <c:order val="1"/>
          <c:tx>
            <c:strRef>
              <c:f>Game!$A$29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Game!$D$29</c:f>
              <c:numCache>
                <c:formatCode>General</c:formatCode>
                <c:ptCount val="1"/>
                <c:pt idx="0">
                  <c:v>1866.0</c:v>
                </c:pt>
              </c:numCache>
            </c:numRef>
          </c:val>
        </c:ser>
        <c:ser>
          <c:idx val="2"/>
          <c:order val="2"/>
          <c:tx>
            <c:strRef>
              <c:f>Game!$A$30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Game!$D$30</c:f>
              <c:numCache>
                <c:formatCode>General</c:formatCode>
                <c:ptCount val="1"/>
                <c:pt idx="0">
                  <c:v>2027.0</c:v>
                </c:pt>
              </c:numCache>
            </c:numRef>
          </c:val>
        </c:ser>
        <c:ser>
          <c:idx val="3"/>
          <c:order val="3"/>
          <c:tx>
            <c:strRef>
              <c:f>Game!$A$31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Game!$D$31</c:f>
              <c:numCache>
                <c:formatCode>General</c:formatCode>
                <c:ptCount val="1"/>
                <c:pt idx="0">
                  <c:v>2188.0</c:v>
                </c:pt>
              </c:numCache>
            </c:numRef>
          </c:val>
        </c:ser>
        <c:ser>
          <c:idx val="4"/>
          <c:order val="4"/>
          <c:tx>
            <c:strRef>
              <c:f>Game!$A$32</c:f>
              <c:strCache>
                <c:ptCount val="1"/>
                <c:pt idx="0">
                  <c:v>MAUI (Wi-Fi, 100ms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Game!$D$32</c:f>
              <c:numCache>
                <c:formatCode>General</c:formatCode>
                <c:ptCount val="1"/>
                <c:pt idx="0">
                  <c:v>2581.0</c:v>
                </c:pt>
              </c:numCache>
            </c:numRef>
          </c:val>
        </c:ser>
        <c:ser>
          <c:idx val="5"/>
          <c:order val="5"/>
          <c:tx>
            <c:strRef>
              <c:f>Game!$A$33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Game!$D$33</c:f>
              <c:numCache>
                <c:formatCode>General</c:formatCode>
                <c:ptCount val="1"/>
                <c:pt idx="0">
                  <c:v>3656.0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700376"/>
        <c:axId val="838415224"/>
      </c:barChart>
      <c:catAx>
        <c:axId val="870700376"/>
        <c:scaling>
          <c:orientation val="minMax"/>
        </c:scaling>
        <c:delete val="1"/>
        <c:axPos val="b"/>
        <c:majorTickMark val="out"/>
        <c:minorTickMark val="none"/>
        <c:tickLblPos val="none"/>
        <c:crossAx val="838415224"/>
        <c:crosses val="autoZero"/>
        <c:auto val="1"/>
        <c:lblAlgn val="ctr"/>
        <c:lblOffset val="100"/>
        <c:noMultiLvlLbl val="0"/>
      </c:catAx>
      <c:valAx>
        <c:axId val="838415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Duration (ms)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70700376"/>
        <c:crosses val="autoZero"/>
        <c:crossBetween val="between"/>
        <c:majorUnit val="3000.0"/>
      </c:valAx>
    </c:plotArea>
    <c:legend>
      <c:legendPos val="r"/>
      <c:layout>
        <c:manualLayout>
          <c:xMode val="edge"/>
          <c:yMode val="edge"/>
          <c:x val="0.640128541624605"/>
          <c:y val="0.0486138846077592"/>
          <c:w val="0.3437492428831"/>
          <c:h val="0.3514366553881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375641026278"/>
          <c:y val="0.0382181471554703"/>
          <c:w val="0.572037439228421"/>
          <c:h val="0.921482473428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val>
            <c:numRef>
              <c:f>Game!$D$3</c:f>
              <c:numCache>
                <c:formatCode>General</c:formatCode>
                <c:ptCount val="1"/>
                <c:pt idx="0">
                  <c:v>51.13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val>
            <c:numRef>
              <c:f>Game!$D$4</c:f>
              <c:numCache>
                <c:formatCode>General</c:formatCode>
                <c:ptCount val="1"/>
                <c:pt idx="0">
                  <c:v>32.57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val>
            <c:numRef>
              <c:f>Game!$D$5</c:f>
              <c:numCache>
                <c:formatCode>General</c:formatCode>
                <c:ptCount val="1"/>
                <c:pt idx="0">
                  <c:v>33.3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val>
            <c:numRef>
              <c:f>Game!$D$6</c:f>
              <c:numCache>
                <c:formatCode>General</c:formatCode>
                <c:ptCount val="1"/>
                <c:pt idx="0">
                  <c:v>36.03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MAUI (WiFi, 100ms RTT)</c:v>
                </c:pt>
              </c:strCache>
            </c:strRef>
          </c:tx>
          <c:invertIfNegative val="0"/>
          <c:val>
            <c:numRef>
              <c:f>Game!$D$7</c:f>
              <c:numCache>
                <c:formatCode>General</c:formatCode>
                <c:ptCount val="1"/>
                <c:pt idx="0">
                  <c:v>40.19000000000001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val>
            <c:numRef>
              <c:f>Game!$D$8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866424"/>
        <c:axId val="883869560"/>
      </c:barChart>
      <c:catAx>
        <c:axId val="883866424"/>
        <c:scaling>
          <c:orientation val="minMax"/>
        </c:scaling>
        <c:delete val="0"/>
        <c:axPos val="b"/>
        <c:majorTickMark val="out"/>
        <c:minorTickMark val="none"/>
        <c:tickLblPos val="none"/>
        <c:crossAx val="883869560"/>
        <c:crosses val="autoZero"/>
        <c:auto val="1"/>
        <c:lblAlgn val="ctr"/>
        <c:lblOffset val="100"/>
        <c:noMultiLvlLbl val="0"/>
      </c:catAx>
      <c:valAx>
        <c:axId val="883869560"/>
        <c:scaling>
          <c:orientation val="minMax"/>
          <c:max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(Joules)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3866424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687018935539627"/>
          <c:y val="0.0570386120993389"/>
          <c:w val="0.304187095046076"/>
          <c:h val="0.5185151406609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sample!$C$1</c:f>
              <c:strCache>
                <c:ptCount val="1"/>
                <c:pt idx="0">
                  <c:v>CPU1</c:v>
                </c:pt>
              </c:strCache>
            </c:strRef>
          </c:tx>
          <c:marker>
            <c:symbol val="none"/>
          </c:marker>
          <c:xVal>
            <c:numRef>
              <c:f>sample!$A$2:$A$37</c:f>
              <c:numCache>
                <c:formatCode>mm:ss</c:formatCode>
                <c:ptCount val="36"/>
                <c:pt idx="0">
                  <c:v>0.0</c:v>
                </c:pt>
                <c:pt idx="1">
                  <c:v>2.31481481481472E-5</c:v>
                </c:pt>
                <c:pt idx="2">
                  <c:v>9.25925925925927E-5</c:v>
                </c:pt>
                <c:pt idx="3">
                  <c:v>0.000162037037037034</c:v>
                </c:pt>
                <c:pt idx="4">
                  <c:v>0.000173611111111111</c:v>
                </c:pt>
                <c:pt idx="5">
                  <c:v>0.000196759259259258</c:v>
                </c:pt>
                <c:pt idx="6">
                  <c:v>0.000208333333333332</c:v>
                </c:pt>
                <c:pt idx="7">
                  <c:v>0.000231481481481478</c:v>
                </c:pt>
                <c:pt idx="8">
                  <c:v>0.000312499999999997</c:v>
                </c:pt>
                <c:pt idx="9">
                  <c:v>0.000497685185185178</c:v>
                </c:pt>
                <c:pt idx="10">
                  <c:v>0.000520833333333333</c:v>
                </c:pt>
                <c:pt idx="11">
                  <c:v>0.000590277777777773</c:v>
                </c:pt>
                <c:pt idx="12">
                  <c:v>0.00064814814814815</c:v>
                </c:pt>
                <c:pt idx="13">
                  <c:v>0.000682870370370367</c:v>
                </c:pt>
                <c:pt idx="14">
                  <c:v>0.000821759259259258</c:v>
                </c:pt>
                <c:pt idx="15">
                  <c:v>0.000902777777777773</c:v>
                </c:pt>
                <c:pt idx="16">
                  <c:v>0.00091435185185185</c:v>
                </c:pt>
                <c:pt idx="17">
                  <c:v>0.000949074074074075</c:v>
                </c:pt>
                <c:pt idx="18">
                  <c:v>0.000972222222222223</c:v>
                </c:pt>
                <c:pt idx="19">
                  <c:v>0.00101851851851852</c:v>
                </c:pt>
                <c:pt idx="20">
                  <c:v>0.00103009259259259</c:v>
                </c:pt>
                <c:pt idx="21">
                  <c:v>0.00104166666666667</c:v>
                </c:pt>
                <c:pt idx="22">
                  <c:v>0.00113425925925926</c:v>
                </c:pt>
                <c:pt idx="23">
                  <c:v>0.00119212962962963</c:v>
                </c:pt>
                <c:pt idx="24">
                  <c:v>0.0012037037037037</c:v>
                </c:pt>
                <c:pt idx="25">
                  <c:v>0.00124999999999999</c:v>
                </c:pt>
                <c:pt idx="26">
                  <c:v>0.0012962962962963</c:v>
                </c:pt>
                <c:pt idx="27">
                  <c:v>0.00146990740740741</c:v>
                </c:pt>
                <c:pt idx="28">
                  <c:v>0.00159722222222222</c:v>
                </c:pt>
                <c:pt idx="29">
                  <c:v>0.00172453703703703</c:v>
                </c:pt>
                <c:pt idx="30">
                  <c:v>0.00179398148148148</c:v>
                </c:pt>
                <c:pt idx="31">
                  <c:v>0.00184027777777778</c:v>
                </c:pt>
                <c:pt idx="32">
                  <c:v>0.00187499999999999</c:v>
                </c:pt>
                <c:pt idx="33">
                  <c:v>0.0019212962962963</c:v>
                </c:pt>
                <c:pt idx="34">
                  <c:v>0.00195601851851852</c:v>
                </c:pt>
                <c:pt idx="35">
                  <c:v>0.00197916666666666</c:v>
                </c:pt>
              </c:numCache>
            </c:numRef>
          </c:xVal>
          <c:yVal>
            <c:numRef>
              <c:f>sample!$C$2:$C$37</c:f>
              <c:numCache>
                <c:formatCode>General</c:formatCode>
                <c:ptCount val="36"/>
                <c:pt idx="0">
                  <c:v>34.48332755</c:v>
                </c:pt>
                <c:pt idx="1">
                  <c:v>40.7230106400001</c:v>
                </c:pt>
                <c:pt idx="2">
                  <c:v>43.78663642</c:v>
                </c:pt>
                <c:pt idx="3">
                  <c:v>32.92340678</c:v>
                </c:pt>
                <c:pt idx="4">
                  <c:v>26.68372368999997</c:v>
                </c:pt>
                <c:pt idx="5">
                  <c:v>29.80356524</c:v>
                </c:pt>
                <c:pt idx="6">
                  <c:v>34.48332755</c:v>
                </c:pt>
                <c:pt idx="7">
                  <c:v>50.08253528000006</c:v>
                </c:pt>
                <c:pt idx="8">
                  <c:v>42.28293142000001</c:v>
                </c:pt>
                <c:pt idx="9">
                  <c:v>31.29477784999997</c:v>
                </c:pt>
                <c:pt idx="10">
                  <c:v>37.6031691</c:v>
                </c:pt>
                <c:pt idx="11">
                  <c:v>41.01792185999999</c:v>
                </c:pt>
                <c:pt idx="12">
                  <c:v>31.36348600999997</c:v>
                </c:pt>
                <c:pt idx="13">
                  <c:v>28.24364445999997</c:v>
                </c:pt>
                <c:pt idx="14">
                  <c:v>43.84285219</c:v>
                </c:pt>
                <c:pt idx="15">
                  <c:v>32.85626016999991</c:v>
                </c:pt>
                <c:pt idx="16">
                  <c:v>37.6031691</c:v>
                </c:pt>
                <c:pt idx="17">
                  <c:v>28.24364445999997</c:v>
                </c:pt>
                <c:pt idx="18">
                  <c:v>32.92340678</c:v>
                </c:pt>
                <c:pt idx="19">
                  <c:v>61.00198069</c:v>
                </c:pt>
                <c:pt idx="20">
                  <c:v>81.28095073</c:v>
                </c:pt>
                <c:pt idx="21">
                  <c:v>89.08055459</c:v>
                </c:pt>
                <c:pt idx="22">
                  <c:v>37.6031691</c:v>
                </c:pt>
                <c:pt idx="23">
                  <c:v>50.08253528000006</c:v>
                </c:pt>
                <c:pt idx="24">
                  <c:v>37.6031691</c:v>
                </c:pt>
                <c:pt idx="25">
                  <c:v>34.48332755</c:v>
                </c:pt>
                <c:pt idx="26">
                  <c:v>46.96269373000001</c:v>
                </c:pt>
                <c:pt idx="27">
                  <c:v>17.32419906000001</c:v>
                </c:pt>
                <c:pt idx="28">
                  <c:v>36.04324833000001</c:v>
                </c:pt>
                <c:pt idx="29">
                  <c:v>51.64245605</c:v>
                </c:pt>
                <c:pt idx="30">
                  <c:v>26.68372368999997</c:v>
                </c:pt>
                <c:pt idx="31">
                  <c:v>22.31470033</c:v>
                </c:pt>
                <c:pt idx="32">
                  <c:v>22.00396137000003</c:v>
                </c:pt>
                <c:pt idx="33">
                  <c:v>31.36348600999997</c:v>
                </c:pt>
                <c:pt idx="34">
                  <c:v>20.44404059999997</c:v>
                </c:pt>
                <c:pt idx="35">
                  <c:v>14.20435751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sample!$D$1</c:f>
              <c:strCache>
                <c:ptCount val="1"/>
                <c:pt idx="0">
                  <c:v>CPU2</c:v>
                </c:pt>
              </c:strCache>
            </c:strRef>
          </c:tx>
          <c:marker>
            <c:symbol val="none"/>
          </c:marker>
          <c:xVal>
            <c:numRef>
              <c:f>sample!$A$2:$A$37</c:f>
              <c:numCache>
                <c:formatCode>mm:ss</c:formatCode>
                <c:ptCount val="36"/>
                <c:pt idx="0">
                  <c:v>0.0</c:v>
                </c:pt>
                <c:pt idx="1">
                  <c:v>2.31481481481472E-5</c:v>
                </c:pt>
                <c:pt idx="2">
                  <c:v>9.25925925925927E-5</c:v>
                </c:pt>
                <c:pt idx="3">
                  <c:v>0.000162037037037034</c:v>
                </c:pt>
                <c:pt idx="4">
                  <c:v>0.000173611111111111</c:v>
                </c:pt>
                <c:pt idx="5">
                  <c:v>0.000196759259259258</c:v>
                </c:pt>
                <c:pt idx="6">
                  <c:v>0.000208333333333332</c:v>
                </c:pt>
                <c:pt idx="7">
                  <c:v>0.000231481481481478</c:v>
                </c:pt>
                <c:pt idx="8">
                  <c:v>0.000312499999999997</c:v>
                </c:pt>
                <c:pt idx="9">
                  <c:v>0.000497685185185178</c:v>
                </c:pt>
                <c:pt idx="10">
                  <c:v>0.000520833333333333</c:v>
                </c:pt>
                <c:pt idx="11">
                  <c:v>0.000590277777777773</c:v>
                </c:pt>
                <c:pt idx="12">
                  <c:v>0.00064814814814815</c:v>
                </c:pt>
                <c:pt idx="13">
                  <c:v>0.000682870370370367</c:v>
                </c:pt>
                <c:pt idx="14">
                  <c:v>0.000821759259259258</c:v>
                </c:pt>
                <c:pt idx="15">
                  <c:v>0.000902777777777773</c:v>
                </c:pt>
                <c:pt idx="16">
                  <c:v>0.00091435185185185</c:v>
                </c:pt>
                <c:pt idx="17">
                  <c:v>0.000949074074074075</c:v>
                </c:pt>
                <c:pt idx="18">
                  <c:v>0.000972222222222223</c:v>
                </c:pt>
                <c:pt idx="19">
                  <c:v>0.00101851851851852</c:v>
                </c:pt>
                <c:pt idx="20">
                  <c:v>0.00103009259259259</c:v>
                </c:pt>
                <c:pt idx="21">
                  <c:v>0.00104166666666667</c:v>
                </c:pt>
                <c:pt idx="22">
                  <c:v>0.00113425925925926</c:v>
                </c:pt>
                <c:pt idx="23">
                  <c:v>0.00119212962962963</c:v>
                </c:pt>
                <c:pt idx="24">
                  <c:v>0.0012037037037037</c:v>
                </c:pt>
                <c:pt idx="25">
                  <c:v>0.00124999999999999</c:v>
                </c:pt>
                <c:pt idx="26">
                  <c:v>0.0012962962962963</c:v>
                </c:pt>
                <c:pt idx="27">
                  <c:v>0.00146990740740741</c:v>
                </c:pt>
                <c:pt idx="28">
                  <c:v>0.00159722222222222</c:v>
                </c:pt>
                <c:pt idx="29">
                  <c:v>0.00172453703703703</c:v>
                </c:pt>
                <c:pt idx="30">
                  <c:v>0.00179398148148148</c:v>
                </c:pt>
                <c:pt idx="31">
                  <c:v>0.00184027777777778</c:v>
                </c:pt>
                <c:pt idx="32">
                  <c:v>0.00187499999999999</c:v>
                </c:pt>
                <c:pt idx="33">
                  <c:v>0.0019212962962963</c:v>
                </c:pt>
                <c:pt idx="34">
                  <c:v>0.00195601851851852</c:v>
                </c:pt>
                <c:pt idx="35">
                  <c:v>0.00197916666666666</c:v>
                </c:pt>
              </c:numCache>
            </c:numRef>
          </c:xVal>
          <c:yVal>
            <c:numRef>
              <c:f>sample!$D$2:$D$37</c:f>
              <c:numCache>
                <c:formatCode>General</c:formatCode>
                <c:ptCount val="36"/>
                <c:pt idx="0">
                  <c:v>37.6031691</c:v>
                </c:pt>
                <c:pt idx="1">
                  <c:v>40.7230106400001</c:v>
                </c:pt>
                <c:pt idx="2">
                  <c:v>39.10218945</c:v>
                </c:pt>
                <c:pt idx="3">
                  <c:v>42.28293142000001</c:v>
                </c:pt>
                <c:pt idx="4">
                  <c:v>32.92340678</c:v>
                </c:pt>
                <c:pt idx="5">
                  <c:v>25.12380292</c:v>
                </c:pt>
                <c:pt idx="6">
                  <c:v>40.7230106400001</c:v>
                </c:pt>
                <c:pt idx="7">
                  <c:v>32.92340678</c:v>
                </c:pt>
                <c:pt idx="8">
                  <c:v>46.96269373000001</c:v>
                </c:pt>
                <c:pt idx="9">
                  <c:v>35.97922481</c:v>
                </c:pt>
                <c:pt idx="10">
                  <c:v>39.16308987</c:v>
                </c:pt>
                <c:pt idx="11">
                  <c:v>53.43520147</c:v>
                </c:pt>
                <c:pt idx="12">
                  <c:v>36.04324833000001</c:v>
                </c:pt>
                <c:pt idx="13">
                  <c:v>14.20435751</c:v>
                </c:pt>
                <c:pt idx="14">
                  <c:v>40.7230106400001</c:v>
                </c:pt>
                <c:pt idx="15">
                  <c:v>31.29477784999997</c:v>
                </c:pt>
                <c:pt idx="16">
                  <c:v>32.92340678</c:v>
                </c:pt>
                <c:pt idx="17">
                  <c:v>18.88411982999999</c:v>
                </c:pt>
                <c:pt idx="18">
                  <c:v>29.80356524</c:v>
                </c:pt>
                <c:pt idx="19">
                  <c:v>45.40277296000005</c:v>
                </c:pt>
                <c:pt idx="20">
                  <c:v>87.52063382</c:v>
                </c:pt>
                <c:pt idx="21">
                  <c:v>90.64047535999981</c:v>
                </c:pt>
                <c:pt idx="22">
                  <c:v>25.12380292</c:v>
                </c:pt>
                <c:pt idx="23">
                  <c:v>34.48332755</c:v>
                </c:pt>
                <c:pt idx="24">
                  <c:v>26.68372368999997</c:v>
                </c:pt>
                <c:pt idx="25">
                  <c:v>42.28293142000001</c:v>
                </c:pt>
                <c:pt idx="26">
                  <c:v>54.76229760000001</c:v>
                </c:pt>
                <c:pt idx="27">
                  <c:v>23.56388215</c:v>
                </c:pt>
                <c:pt idx="28">
                  <c:v>36.04324833000001</c:v>
                </c:pt>
                <c:pt idx="29">
                  <c:v>45.40277296000005</c:v>
                </c:pt>
                <c:pt idx="30">
                  <c:v>34.48332755</c:v>
                </c:pt>
                <c:pt idx="31">
                  <c:v>28.52952430999999</c:v>
                </c:pt>
                <c:pt idx="32">
                  <c:v>32.92340678</c:v>
                </c:pt>
                <c:pt idx="33">
                  <c:v>23.56388215</c:v>
                </c:pt>
                <c:pt idx="34">
                  <c:v>23.56388215</c:v>
                </c:pt>
                <c:pt idx="35">
                  <c:v>29.80356524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864120"/>
        <c:axId val="867226712"/>
      </c:scatterChart>
      <c:valAx>
        <c:axId val="837864120"/>
        <c:scaling>
          <c:orientation val="minMax"/>
          <c:max val="0.00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</a:t>
                </a:r>
              </a:p>
            </c:rich>
          </c:tx>
          <c:layout/>
          <c:overlay val="0"/>
        </c:title>
        <c:numFmt formatCode="mm:ss" sourceLinked="1"/>
        <c:majorTickMark val="none"/>
        <c:minorTickMark val="none"/>
        <c:tickLblPos val="nextTo"/>
        <c:crossAx val="867226712"/>
        <c:crosses val="autoZero"/>
        <c:crossBetween val="midCat"/>
      </c:valAx>
      <c:valAx>
        <c:axId val="867226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CPU Consumption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378641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85332930945"/>
          <c:y val="0.0602037130679767"/>
          <c:w val="0.788988632518502"/>
          <c:h val="0.775174937995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Sheet1!$C$26</c:f>
              <c:strCache>
                <c:ptCount val="1"/>
                <c:pt idx="0">
                  <c:v>Phone(Local)</c:v>
                </c:pt>
              </c:strCache>
            </c:strRef>
          </c:tx>
          <c:invertIfNegative val="0"/>
          <c:cat>
            <c:strRef>
              <c:f>Sheet1!$B$27:$B$29</c:f>
              <c:strCache>
                <c:ptCount val="3"/>
                <c:pt idx="0">
                  <c:v>1 image</c:v>
                </c:pt>
                <c:pt idx="1">
                  <c:v>10 images</c:v>
                </c:pt>
                <c:pt idx="2">
                  <c:v>100 images</c:v>
                </c:pt>
              </c:strCache>
            </c:strRef>
          </c:cat>
          <c:val>
            <c:numRef>
              <c:f>Sheet1!$C$27:$C$29</c:f>
              <c:numCache>
                <c:formatCode>General</c:formatCode>
                <c:ptCount val="3"/>
                <c:pt idx="0">
                  <c:v>22.09</c:v>
                </c:pt>
                <c:pt idx="1">
                  <c:v>212.8116</c:v>
                </c:pt>
                <c:pt idx="2">
                  <c:v>2122.152</c:v>
                </c:pt>
              </c:numCache>
            </c:numRef>
          </c:val>
        </c:ser>
        <c:ser>
          <c:idx val="1"/>
          <c:order val="1"/>
          <c:tx>
            <c:strRef>
              <c:f>Sheet1!$D$26</c:f>
              <c:strCache>
                <c:ptCount val="1"/>
                <c:pt idx="0">
                  <c:v>CloneCloud(Wi-Fi)</c:v>
                </c:pt>
              </c:strCache>
            </c:strRef>
          </c:tx>
          <c:invertIfNegative val="0"/>
          <c:cat>
            <c:strRef>
              <c:f>Sheet1!$B$27:$B$29</c:f>
              <c:strCache>
                <c:ptCount val="3"/>
                <c:pt idx="0">
                  <c:v>1 image</c:v>
                </c:pt>
                <c:pt idx="1">
                  <c:v>10 images</c:v>
                </c:pt>
                <c:pt idx="2">
                  <c:v>100 images</c:v>
                </c:pt>
              </c:strCache>
            </c:strRef>
          </c:cat>
          <c:val>
            <c:numRef>
              <c:f>Sheet1!$D$27:$D$29</c:f>
              <c:numCache>
                <c:formatCode>General</c:formatCode>
                <c:ptCount val="3"/>
                <c:pt idx="0">
                  <c:v>22.09</c:v>
                </c:pt>
                <c:pt idx="1">
                  <c:v>33.05</c:v>
                </c:pt>
                <c:pt idx="2">
                  <c:v>101.6</c:v>
                </c:pt>
              </c:numCache>
            </c:numRef>
          </c:val>
        </c:ser>
        <c:ser>
          <c:idx val="2"/>
          <c:order val="2"/>
          <c:tx>
            <c:strRef>
              <c:f>Sheet1!$E$26</c:f>
              <c:strCache>
                <c:ptCount val="1"/>
                <c:pt idx="0">
                  <c:v>CloneCloud(3G)</c:v>
                </c:pt>
              </c:strCache>
            </c:strRef>
          </c:tx>
          <c:invertIfNegative val="0"/>
          <c:cat>
            <c:strRef>
              <c:f>Sheet1!$B$27:$B$29</c:f>
              <c:strCache>
                <c:ptCount val="3"/>
                <c:pt idx="0">
                  <c:v>1 image</c:v>
                </c:pt>
                <c:pt idx="1">
                  <c:v>10 images</c:v>
                </c:pt>
                <c:pt idx="2">
                  <c:v>100 images</c:v>
                </c:pt>
              </c:strCache>
            </c:strRef>
          </c:cat>
          <c:val>
            <c:numRef>
              <c:f>Sheet1!$E$27:$E$29</c:f>
              <c:numCache>
                <c:formatCode>General</c:formatCode>
                <c:ptCount val="3"/>
                <c:pt idx="0">
                  <c:v>22.09</c:v>
                </c:pt>
                <c:pt idx="1">
                  <c:v>57.66000000000001</c:v>
                </c:pt>
                <c:pt idx="2">
                  <c:v>139.56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590904"/>
        <c:axId val="1055593912"/>
      </c:barChart>
      <c:catAx>
        <c:axId val="1055590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055593912"/>
        <c:crosses val="autoZero"/>
        <c:auto val="1"/>
        <c:lblAlgn val="ctr"/>
        <c:lblOffset val="100"/>
        <c:noMultiLvlLbl val="0"/>
      </c:catAx>
      <c:valAx>
        <c:axId val="1055593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55590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177682058035"/>
          <c:y val="0.0922446162119643"/>
          <c:w val="0.328819995061595"/>
          <c:h val="0.309903922560139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40324298841"/>
          <c:y val="0.0542330968959463"/>
          <c:w val="0.850937492917013"/>
          <c:h val="0.797471638359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Sheet1!$C$31</c:f>
              <c:strCache>
                <c:ptCount val="1"/>
                <c:pt idx="0">
                  <c:v>Phone(Local)</c:v>
                </c:pt>
              </c:strCache>
            </c:strRef>
          </c:tx>
          <c:invertIfNegative val="0"/>
          <c:cat>
            <c:strRef>
              <c:f>Sheet1!$B$32:$B$34</c:f>
              <c:strCache>
                <c:ptCount val="3"/>
                <c:pt idx="0">
                  <c:v>1 image</c:v>
                </c:pt>
                <c:pt idx="1">
                  <c:v>10 images</c:v>
                </c:pt>
                <c:pt idx="2">
                  <c:v>100 images</c:v>
                </c:pt>
              </c:strCache>
            </c:strRef>
          </c:cat>
          <c:val>
            <c:numRef>
              <c:f>Sheet1!$C$32:$C$34</c:f>
              <c:numCache>
                <c:formatCode>General</c:formatCode>
                <c:ptCount val="3"/>
                <c:pt idx="0">
                  <c:v>17.96030698790672</c:v>
                </c:pt>
                <c:pt idx="1">
                  <c:v>165.0672926253185</c:v>
                </c:pt>
                <c:pt idx="2">
                  <c:v>1637.94264369236</c:v>
                </c:pt>
              </c:numCache>
            </c:numRef>
          </c:val>
        </c:ser>
        <c:ser>
          <c:idx val="1"/>
          <c:order val="1"/>
          <c:tx>
            <c:strRef>
              <c:f>Sheet1!$D$31</c:f>
              <c:strCache>
                <c:ptCount val="1"/>
                <c:pt idx="0">
                  <c:v>CloneCloud(Wi-Fi)</c:v>
                </c:pt>
              </c:strCache>
            </c:strRef>
          </c:tx>
          <c:invertIfNegative val="0"/>
          <c:cat>
            <c:strRef>
              <c:f>Sheet1!$B$32:$B$34</c:f>
              <c:strCache>
                <c:ptCount val="3"/>
                <c:pt idx="0">
                  <c:v>1 image</c:v>
                </c:pt>
                <c:pt idx="1">
                  <c:v>10 images</c:v>
                </c:pt>
                <c:pt idx="2">
                  <c:v>100 images</c:v>
                </c:pt>
              </c:strCache>
            </c:strRef>
          </c:cat>
          <c:val>
            <c:numRef>
              <c:f>Sheet1!$D$32:$D$34</c:f>
              <c:numCache>
                <c:formatCode>General</c:formatCode>
                <c:ptCount val="3"/>
                <c:pt idx="0">
                  <c:v>17.96030698790672</c:v>
                </c:pt>
                <c:pt idx="1">
                  <c:v>37.64608041062631</c:v>
                </c:pt>
                <c:pt idx="2">
                  <c:v>82.64133498907887</c:v>
                </c:pt>
              </c:numCache>
            </c:numRef>
          </c:val>
        </c:ser>
        <c:ser>
          <c:idx val="2"/>
          <c:order val="2"/>
          <c:tx>
            <c:strRef>
              <c:f>Sheet1!$E$31</c:f>
              <c:strCache>
                <c:ptCount val="1"/>
                <c:pt idx="0">
                  <c:v>CloneCloud(3G)</c:v>
                </c:pt>
              </c:strCache>
            </c:strRef>
          </c:tx>
          <c:invertIfNegative val="0"/>
          <c:cat>
            <c:strRef>
              <c:f>Sheet1!$B$32:$B$34</c:f>
              <c:strCache>
                <c:ptCount val="3"/>
                <c:pt idx="0">
                  <c:v>1 image</c:v>
                </c:pt>
                <c:pt idx="1">
                  <c:v>10 images</c:v>
                </c:pt>
                <c:pt idx="2">
                  <c:v>100 images</c:v>
                </c:pt>
              </c:strCache>
            </c:strRef>
          </c:cat>
          <c:val>
            <c:numRef>
              <c:f>Sheet1!$E$32:$E$34</c:f>
              <c:numCache>
                <c:formatCode>General</c:formatCode>
                <c:ptCount val="3"/>
                <c:pt idx="0">
                  <c:v>17.96030698790672</c:v>
                </c:pt>
                <c:pt idx="1">
                  <c:v>73.17028622483599</c:v>
                </c:pt>
                <c:pt idx="2">
                  <c:v>119.6661898292364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904968"/>
        <c:axId val="1007970056"/>
      </c:barChart>
      <c:catAx>
        <c:axId val="1007904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007970056"/>
        <c:crosses val="autoZero"/>
        <c:auto val="1"/>
        <c:lblAlgn val="ctr"/>
        <c:lblOffset val="100"/>
        <c:noMultiLvlLbl val="0"/>
      </c:catAx>
      <c:valAx>
        <c:axId val="100797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07904968"/>
        <c:crosses val="autoZero"/>
        <c:crossBetween val="between"/>
        <c:majorUnit val="300.0"/>
      </c:valAx>
    </c:plotArea>
    <c:legend>
      <c:legendPos val="r"/>
      <c:layout>
        <c:manualLayout>
          <c:xMode val="edge"/>
          <c:yMode val="edge"/>
          <c:x val="0.138632360074162"/>
          <c:y val="0.101428891636479"/>
          <c:w val="0.325980444154327"/>
          <c:h val="0.279169649248389"/>
        </c:manualLayout>
      </c:layout>
      <c:overlay val="0"/>
      <c:spPr>
        <a:solidFill>
          <a:sysClr val="window" lastClr="FFFFFF"/>
        </a:solidFill>
        <a:ln>
          <a:solidFill>
            <a:srgbClr val="4F81BD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440AB-C778-4D20-8DC7-26A072D79B3E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BFF5439-999A-40BC-BE9F-FFA01B4EAA82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32E4869D-F15A-4EE0-BD54-95327F5A1FB9}" type="parTrans" cxnId="{FE309B72-0AA7-44EF-A051-574C57ED372A}">
      <dgm:prSet/>
      <dgm:spPr/>
      <dgm:t>
        <a:bodyPr/>
        <a:lstStyle/>
        <a:p>
          <a:endParaRPr lang="en-US"/>
        </a:p>
      </dgm:t>
    </dgm:pt>
    <dgm:pt modelId="{325A195D-AA14-48EF-8A10-478346698521}" type="sibTrans" cxnId="{FE309B72-0AA7-44EF-A051-574C57ED372A}">
      <dgm:prSet/>
      <dgm:spPr/>
      <dgm:t>
        <a:bodyPr/>
        <a:lstStyle/>
        <a:p>
          <a:endParaRPr lang="en-US"/>
        </a:p>
      </dgm:t>
    </dgm:pt>
    <dgm:pt modelId="{A98BAFB8-56BB-4FFB-B514-8870C314B74A}">
      <dgm:prSet phldrT="[Text]"/>
      <dgm:spPr/>
      <dgm:t>
        <a:bodyPr/>
        <a:lstStyle/>
        <a:p>
          <a:r>
            <a:rPr lang="en-US" dirty="0" smtClean="0"/>
            <a:t>Servers</a:t>
          </a:r>
          <a:endParaRPr lang="en-US" dirty="0"/>
        </a:p>
      </dgm:t>
    </dgm:pt>
    <dgm:pt modelId="{027F6148-2CE7-4563-95EE-4EA06DD5262E}" type="parTrans" cxnId="{733B9288-1F07-4C4B-911A-FE7F8D4D3855}">
      <dgm:prSet/>
      <dgm:spPr/>
      <dgm:t>
        <a:bodyPr/>
        <a:lstStyle/>
        <a:p>
          <a:endParaRPr lang="en-US"/>
        </a:p>
      </dgm:t>
    </dgm:pt>
    <dgm:pt modelId="{6EF14BC2-F48E-4219-A287-D9A4A8292E16}" type="sibTrans" cxnId="{733B9288-1F07-4C4B-911A-FE7F8D4D3855}">
      <dgm:prSet/>
      <dgm:spPr/>
      <dgm:t>
        <a:bodyPr/>
        <a:lstStyle/>
        <a:p>
          <a:endParaRPr lang="en-US"/>
        </a:p>
      </dgm:t>
    </dgm:pt>
    <dgm:pt modelId="{2CAA38C1-2910-429C-ACF6-84F01FDA9AE8}">
      <dgm:prSet phldrT="[Text]"/>
      <dgm:spPr/>
      <dgm:t>
        <a:bodyPr/>
        <a:lstStyle/>
        <a:p>
          <a:r>
            <a:rPr lang="en-US" dirty="0" smtClean="0"/>
            <a:t>Orleans</a:t>
          </a:r>
          <a:endParaRPr lang="en-US" dirty="0"/>
        </a:p>
      </dgm:t>
    </dgm:pt>
    <dgm:pt modelId="{EE0D5546-DF10-43C0-A90F-B9CA775998C9}" type="parTrans" cxnId="{B26F1FF8-6DDB-4445-BF04-2CC013BF22B8}">
      <dgm:prSet/>
      <dgm:spPr/>
      <dgm:t>
        <a:bodyPr/>
        <a:lstStyle/>
        <a:p>
          <a:endParaRPr lang="en-US"/>
        </a:p>
      </dgm:t>
    </dgm:pt>
    <dgm:pt modelId="{EBD5F155-2CDB-4653-817C-4D84E73EA005}" type="sibTrans" cxnId="{B26F1FF8-6DDB-4445-BF04-2CC013BF22B8}">
      <dgm:prSet/>
      <dgm:spPr/>
      <dgm:t>
        <a:bodyPr/>
        <a:lstStyle/>
        <a:p>
          <a:endParaRPr lang="en-US"/>
        </a:p>
      </dgm:t>
    </dgm:pt>
    <dgm:pt modelId="{50F93868-BB6D-436F-8B02-E6BE4EEF5EF8}">
      <dgm:prSet phldrT="[Text]"/>
      <dgm:spPr/>
      <dgm:t>
        <a:bodyPr/>
        <a:lstStyle/>
        <a:p>
          <a:r>
            <a:rPr lang="en-US" dirty="0" smtClean="0"/>
            <a:t>.NET</a:t>
          </a:r>
          <a:endParaRPr lang="en-US" dirty="0"/>
        </a:p>
      </dgm:t>
    </dgm:pt>
    <dgm:pt modelId="{C125CE45-1AB1-4D77-8007-E83EA28ACE89}" type="parTrans" cxnId="{A53935AA-54D0-4031-B82D-171B0D94A5E0}">
      <dgm:prSet/>
      <dgm:spPr/>
      <dgm:t>
        <a:bodyPr/>
        <a:lstStyle/>
        <a:p>
          <a:endParaRPr lang="en-US"/>
        </a:p>
      </dgm:t>
    </dgm:pt>
    <dgm:pt modelId="{7C676D9F-959B-4DC2-B9F1-0D1CEACC1B53}" type="sibTrans" cxnId="{A53935AA-54D0-4031-B82D-171B0D94A5E0}">
      <dgm:prSet/>
      <dgm:spPr/>
      <dgm:t>
        <a:bodyPr/>
        <a:lstStyle/>
        <a:p>
          <a:endParaRPr lang="en-US"/>
        </a:p>
      </dgm:t>
    </dgm:pt>
    <dgm:pt modelId="{81E2D202-FADD-4416-B938-4DE836CB9CD3}">
      <dgm:prSet phldrT="[Text]"/>
      <dgm:spPr/>
      <dgm:t>
        <a:bodyPr/>
        <a:lstStyle/>
        <a:p>
          <a:r>
            <a:rPr lang="en-US" dirty="0" smtClean="0"/>
            <a:t>Azure</a:t>
          </a:r>
          <a:endParaRPr lang="en-US" dirty="0"/>
        </a:p>
      </dgm:t>
    </dgm:pt>
    <dgm:pt modelId="{8C484EDF-712A-40A5-B5D2-EDAE94A0EE7C}" type="parTrans" cxnId="{CB43E50F-8D80-4F93-A7E7-CAA034F7830F}">
      <dgm:prSet/>
      <dgm:spPr/>
      <dgm:t>
        <a:bodyPr/>
        <a:lstStyle/>
        <a:p>
          <a:endParaRPr lang="en-US"/>
        </a:p>
      </dgm:t>
    </dgm:pt>
    <dgm:pt modelId="{ACC0D1AC-907A-4067-972E-3F5AA397319E}" type="sibTrans" cxnId="{CB43E50F-8D80-4F93-A7E7-CAA034F7830F}">
      <dgm:prSet/>
      <dgm:spPr/>
      <dgm:t>
        <a:bodyPr/>
        <a:lstStyle/>
        <a:p>
          <a:endParaRPr lang="en-US"/>
        </a:p>
      </dgm:t>
    </dgm:pt>
    <dgm:pt modelId="{C0DBE667-005F-42A9-97F2-E0713A97ED49}" type="pres">
      <dgm:prSet presAssocID="{287440AB-C778-4D20-8DC7-26A072D79B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A12EE-A9FE-48B6-A3D7-5206C3D55C66}" type="pres">
      <dgm:prSet presAssocID="{BBFF5439-999A-40BC-BE9F-FFA01B4EAA82}" presName="parentLin" presStyleCnt="0"/>
      <dgm:spPr/>
    </dgm:pt>
    <dgm:pt modelId="{A16914DA-8812-4213-B59A-866A7362BBBA}" type="pres">
      <dgm:prSet presAssocID="{BBFF5439-999A-40BC-BE9F-FFA01B4EAA8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7E9A63D-27BF-46EB-B221-2ECAC07A88A1}" type="pres">
      <dgm:prSet presAssocID="{BBFF5439-999A-40BC-BE9F-FFA01B4EAA8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1E50B-ABB2-481A-B26D-D1D4A4F5372B}" type="pres">
      <dgm:prSet presAssocID="{BBFF5439-999A-40BC-BE9F-FFA01B4EAA82}" presName="negativeSpace" presStyleCnt="0"/>
      <dgm:spPr/>
    </dgm:pt>
    <dgm:pt modelId="{DD01585E-A323-43B7-A8E2-2B0FCF31DEF7}" type="pres">
      <dgm:prSet presAssocID="{BBFF5439-999A-40BC-BE9F-FFA01B4EAA82}" presName="childText" presStyleLbl="conFgAcc1" presStyleIdx="0" presStyleCnt="5">
        <dgm:presLayoutVars>
          <dgm:bulletEnabled val="1"/>
        </dgm:presLayoutVars>
      </dgm:prSet>
      <dgm:spPr/>
    </dgm:pt>
    <dgm:pt modelId="{DF5B8A63-E908-45C8-AD7D-E00159F77916}" type="pres">
      <dgm:prSet presAssocID="{325A195D-AA14-48EF-8A10-478346698521}" presName="spaceBetweenRectangles" presStyleCnt="0"/>
      <dgm:spPr/>
    </dgm:pt>
    <dgm:pt modelId="{CED2E915-68A2-4A81-9935-D05E4DEC95A3}" type="pres">
      <dgm:prSet presAssocID="{2CAA38C1-2910-429C-ACF6-84F01FDA9AE8}" presName="parentLin" presStyleCnt="0"/>
      <dgm:spPr/>
    </dgm:pt>
    <dgm:pt modelId="{B4ECBD59-58CD-4C4D-A286-750DEA4894FD}" type="pres">
      <dgm:prSet presAssocID="{2CAA38C1-2910-429C-ACF6-84F01FDA9AE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44551F4-B424-426C-9471-ED3CF2D94C17}" type="pres">
      <dgm:prSet presAssocID="{2CAA38C1-2910-429C-ACF6-84F01FDA9AE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184C3-636B-471B-B31D-65841737DC23}" type="pres">
      <dgm:prSet presAssocID="{2CAA38C1-2910-429C-ACF6-84F01FDA9AE8}" presName="negativeSpace" presStyleCnt="0"/>
      <dgm:spPr/>
    </dgm:pt>
    <dgm:pt modelId="{59D786B0-C896-49DE-9140-CE2DCD43902C}" type="pres">
      <dgm:prSet presAssocID="{2CAA38C1-2910-429C-ACF6-84F01FDA9AE8}" presName="childText" presStyleLbl="conFgAcc1" presStyleIdx="1" presStyleCnt="5">
        <dgm:presLayoutVars>
          <dgm:bulletEnabled val="1"/>
        </dgm:presLayoutVars>
      </dgm:prSet>
      <dgm:spPr/>
    </dgm:pt>
    <dgm:pt modelId="{1E5E894D-9675-4661-B2D3-E5E5730000E3}" type="pres">
      <dgm:prSet presAssocID="{EBD5F155-2CDB-4653-817C-4D84E73EA005}" presName="spaceBetweenRectangles" presStyleCnt="0"/>
      <dgm:spPr/>
    </dgm:pt>
    <dgm:pt modelId="{F0FC1138-D45F-4AE3-A9BB-361492B3610A}" type="pres">
      <dgm:prSet presAssocID="{50F93868-BB6D-436F-8B02-E6BE4EEF5EF8}" presName="parentLin" presStyleCnt="0"/>
      <dgm:spPr/>
    </dgm:pt>
    <dgm:pt modelId="{77E8463A-6C76-4E42-B49D-A83F61D1D0B4}" type="pres">
      <dgm:prSet presAssocID="{50F93868-BB6D-436F-8B02-E6BE4EEF5EF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2BB969C-6509-4177-A92D-6770C5B09066}" type="pres">
      <dgm:prSet presAssocID="{50F93868-BB6D-436F-8B02-E6BE4EEF5EF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C9064-86AB-480D-B09C-5081990CA8D4}" type="pres">
      <dgm:prSet presAssocID="{50F93868-BB6D-436F-8B02-E6BE4EEF5EF8}" presName="negativeSpace" presStyleCnt="0"/>
      <dgm:spPr/>
    </dgm:pt>
    <dgm:pt modelId="{60A2EA2E-C207-4F5F-9BF1-835D980B60EA}" type="pres">
      <dgm:prSet presAssocID="{50F93868-BB6D-436F-8B02-E6BE4EEF5EF8}" presName="childText" presStyleLbl="conFgAcc1" presStyleIdx="2" presStyleCnt="5">
        <dgm:presLayoutVars>
          <dgm:bulletEnabled val="1"/>
        </dgm:presLayoutVars>
      </dgm:prSet>
      <dgm:spPr/>
    </dgm:pt>
    <dgm:pt modelId="{EF93BE19-429B-4669-A73E-A52E007B8935}" type="pres">
      <dgm:prSet presAssocID="{7C676D9F-959B-4DC2-B9F1-0D1CEACC1B53}" presName="spaceBetweenRectangles" presStyleCnt="0"/>
      <dgm:spPr/>
    </dgm:pt>
    <dgm:pt modelId="{8287FC03-7C00-40B0-96A4-FDF11BBF842C}" type="pres">
      <dgm:prSet presAssocID="{81E2D202-FADD-4416-B938-4DE836CB9CD3}" presName="parentLin" presStyleCnt="0"/>
      <dgm:spPr/>
    </dgm:pt>
    <dgm:pt modelId="{54D97EC9-DDD1-4981-91FF-E581A27F4111}" type="pres">
      <dgm:prSet presAssocID="{81E2D202-FADD-4416-B938-4DE836CB9CD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E73A5F5-959E-4693-B551-3E893FC24314}" type="pres">
      <dgm:prSet presAssocID="{81E2D202-FADD-4416-B938-4DE836CB9C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B08B6-8C5D-47D2-990A-9CB93ED18CE2}" type="pres">
      <dgm:prSet presAssocID="{81E2D202-FADD-4416-B938-4DE836CB9CD3}" presName="negativeSpace" presStyleCnt="0"/>
      <dgm:spPr/>
    </dgm:pt>
    <dgm:pt modelId="{41A5ADBC-8F3F-4243-BF6A-BCCE06F31F23}" type="pres">
      <dgm:prSet presAssocID="{81E2D202-FADD-4416-B938-4DE836CB9CD3}" presName="childText" presStyleLbl="conFgAcc1" presStyleIdx="3" presStyleCnt="5">
        <dgm:presLayoutVars>
          <dgm:bulletEnabled val="1"/>
        </dgm:presLayoutVars>
      </dgm:prSet>
      <dgm:spPr/>
    </dgm:pt>
    <dgm:pt modelId="{FC600E27-0320-45E5-9D9D-C8E9390ED755}" type="pres">
      <dgm:prSet presAssocID="{ACC0D1AC-907A-4067-972E-3F5AA397319E}" presName="spaceBetweenRectangles" presStyleCnt="0"/>
      <dgm:spPr/>
    </dgm:pt>
    <dgm:pt modelId="{4A2D901B-581F-4BCC-BF4F-4A4864F67900}" type="pres">
      <dgm:prSet presAssocID="{A98BAFB8-56BB-4FFB-B514-8870C314B74A}" presName="parentLin" presStyleCnt="0"/>
      <dgm:spPr/>
    </dgm:pt>
    <dgm:pt modelId="{A25146C9-6131-49FD-984A-1D4352B1CC9D}" type="pres">
      <dgm:prSet presAssocID="{A98BAFB8-56BB-4FFB-B514-8870C314B74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47C5E4E-4113-41D8-B06D-D6D9F5AA8AB4}" type="pres">
      <dgm:prSet presAssocID="{A98BAFB8-56BB-4FFB-B514-8870C314B7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7D656-68B2-4385-A216-82D9711780A0}" type="pres">
      <dgm:prSet presAssocID="{A98BAFB8-56BB-4FFB-B514-8870C314B74A}" presName="negativeSpace" presStyleCnt="0"/>
      <dgm:spPr/>
    </dgm:pt>
    <dgm:pt modelId="{F666E6A5-1F7E-418D-AD33-F69E5ADBAA26}" type="pres">
      <dgm:prSet presAssocID="{A98BAFB8-56BB-4FFB-B514-8870C314B74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A17E768-B176-B247-A82A-EC9B3A59D542}" type="presOf" srcId="{50F93868-BB6D-436F-8B02-E6BE4EEF5EF8}" destId="{77E8463A-6C76-4E42-B49D-A83F61D1D0B4}" srcOrd="0" destOrd="0" presId="urn:microsoft.com/office/officeart/2005/8/layout/list1"/>
    <dgm:cxn modelId="{FE309B72-0AA7-44EF-A051-574C57ED372A}" srcId="{287440AB-C778-4D20-8DC7-26A072D79B3E}" destId="{BBFF5439-999A-40BC-BE9F-FFA01B4EAA82}" srcOrd="0" destOrd="0" parTransId="{32E4869D-F15A-4EE0-BD54-95327F5A1FB9}" sibTransId="{325A195D-AA14-48EF-8A10-478346698521}"/>
    <dgm:cxn modelId="{E45B513F-F551-6744-A006-C702371BA55C}" type="presOf" srcId="{287440AB-C778-4D20-8DC7-26A072D79B3E}" destId="{C0DBE667-005F-42A9-97F2-E0713A97ED49}" srcOrd="0" destOrd="0" presId="urn:microsoft.com/office/officeart/2005/8/layout/list1"/>
    <dgm:cxn modelId="{A97EDA30-983E-9F4B-8AA3-FB961240A131}" type="presOf" srcId="{81E2D202-FADD-4416-B938-4DE836CB9CD3}" destId="{4E73A5F5-959E-4693-B551-3E893FC24314}" srcOrd="1" destOrd="0" presId="urn:microsoft.com/office/officeart/2005/8/layout/list1"/>
    <dgm:cxn modelId="{0F022C98-0E83-4140-9503-B0CD6946F9A5}" type="presOf" srcId="{BBFF5439-999A-40BC-BE9F-FFA01B4EAA82}" destId="{C7E9A63D-27BF-46EB-B221-2ECAC07A88A1}" srcOrd="1" destOrd="0" presId="urn:microsoft.com/office/officeart/2005/8/layout/list1"/>
    <dgm:cxn modelId="{5CE7B7B5-5320-5A4A-AC61-D9CEF7AC2C0E}" type="presOf" srcId="{50F93868-BB6D-436F-8B02-E6BE4EEF5EF8}" destId="{52BB969C-6509-4177-A92D-6770C5B09066}" srcOrd="1" destOrd="0" presId="urn:microsoft.com/office/officeart/2005/8/layout/list1"/>
    <dgm:cxn modelId="{B96F2051-50CD-814B-A679-751C0D71B874}" type="presOf" srcId="{2CAA38C1-2910-429C-ACF6-84F01FDA9AE8}" destId="{C44551F4-B424-426C-9471-ED3CF2D94C17}" srcOrd="1" destOrd="0" presId="urn:microsoft.com/office/officeart/2005/8/layout/list1"/>
    <dgm:cxn modelId="{B26F1FF8-6DDB-4445-BF04-2CC013BF22B8}" srcId="{287440AB-C778-4D20-8DC7-26A072D79B3E}" destId="{2CAA38C1-2910-429C-ACF6-84F01FDA9AE8}" srcOrd="1" destOrd="0" parTransId="{EE0D5546-DF10-43C0-A90F-B9CA775998C9}" sibTransId="{EBD5F155-2CDB-4653-817C-4D84E73EA005}"/>
    <dgm:cxn modelId="{D4E0EFD4-13FD-2E4D-A262-1C4B1CFFD4B6}" type="presOf" srcId="{2CAA38C1-2910-429C-ACF6-84F01FDA9AE8}" destId="{B4ECBD59-58CD-4C4D-A286-750DEA4894FD}" srcOrd="0" destOrd="0" presId="urn:microsoft.com/office/officeart/2005/8/layout/list1"/>
    <dgm:cxn modelId="{10E5D197-8CDA-7B42-A85D-5FDC0857C092}" type="presOf" srcId="{81E2D202-FADD-4416-B938-4DE836CB9CD3}" destId="{54D97EC9-DDD1-4981-91FF-E581A27F4111}" srcOrd="0" destOrd="0" presId="urn:microsoft.com/office/officeart/2005/8/layout/list1"/>
    <dgm:cxn modelId="{CB43E50F-8D80-4F93-A7E7-CAA034F7830F}" srcId="{287440AB-C778-4D20-8DC7-26A072D79B3E}" destId="{81E2D202-FADD-4416-B938-4DE836CB9CD3}" srcOrd="3" destOrd="0" parTransId="{8C484EDF-712A-40A5-B5D2-EDAE94A0EE7C}" sibTransId="{ACC0D1AC-907A-4067-972E-3F5AA397319E}"/>
    <dgm:cxn modelId="{9A5F4094-DC46-0A48-AAF7-615D9415E467}" type="presOf" srcId="{A98BAFB8-56BB-4FFB-B514-8870C314B74A}" destId="{547C5E4E-4113-41D8-B06D-D6D9F5AA8AB4}" srcOrd="1" destOrd="0" presId="urn:microsoft.com/office/officeart/2005/8/layout/list1"/>
    <dgm:cxn modelId="{A53935AA-54D0-4031-B82D-171B0D94A5E0}" srcId="{287440AB-C778-4D20-8DC7-26A072D79B3E}" destId="{50F93868-BB6D-436F-8B02-E6BE4EEF5EF8}" srcOrd="2" destOrd="0" parTransId="{C125CE45-1AB1-4D77-8007-E83EA28ACE89}" sibTransId="{7C676D9F-959B-4DC2-B9F1-0D1CEACC1B53}"/>
    <dgm:cxn modelId="{733B9288-1F07-4C4B-911A-FE7F8D4D3855}" srcId="{287440AB-C778-4D20-8DC7-26A072D79B3E}" destId="{A98BAFB8-56BB-4FFB-B514-8870C314B74A}" srcOrd="4" destOrd="0" parTransId="{027F6148-2CE7-4563-95EE-4EA06DD5262E}" sibTransId="{6EF14BC2-F48E-4219-A287-D9A4A8292E16}"/>
    <dgm:cxn modelId="{168F990B-0959-524C-ADB3-BD5806E89380}" type="presOf" srcId="{BBFF5439-999A-40BC-BE9F-FFA01B4EAA82}" destId="{A16914DA-8812-4213-B59A-866A7362BBBA}" srcOrd="0" destOrd="0" presId="urn:microsoft.com/office/officeart/2005/8/layout/list1"/>
    <dgm:cxn modelId="{AB273B85-A66A-C140-BFBD-4C889BAD6393}" type="presOf" srcId="{A98BAFB8-56BB-4FFB-B514-8870C314B74A}" destId="{A25146C9-6131-49FD-984A-1D4352B1CC9D}" srcOrd="0" destOrd="0" presId="urn:microsoft.com/office/officeart/2005/8/layout/list1"/>
    <dgm:cxn modelId="{E7385AFE-149B-4E43-B28D-8DDF01F75CA7}" type="presParOf" srcId="{C0DBE667-005F-42A9-97F2-E0713A97ED49}" destId="{63AA12EE-A9FE-48B6-A3D7-5206C3D55C66}" srcOrd="0" destOrd="0" presId="urn:microsoft.com/office/officeart/2005/8/layout/list1"/>
    <dgm:cxn modelId="{DB85DD9A-7A9E-7546-8C70-9D7BBACEC38C}" type="presParOf" srcId="{63AA12EE-A9FE-48B6-A3D7-5206C3D55C66}" destId="{A16914DA-8812-4213-B59A-866A7362BBBA}" srcOrd="0" destOrd="0" presId="urn:microsoft.com/office/officeart/2005/8/layout/list1"/>
    <dgm:cxn modelId="{D4124B16-D768-C74C-939E-70F7BD8290DF}" type="presParOf" srcId="{63AA12EE-A9FE-48B6-A3D7-5206C3D55C66}" destId="{C7E9A63D-27BF-46EB-B221-2ECAC07A88A1}" srcOrd="1" destOrd="0" presId="urn:microsoft.com/office/officeart/2005/8/layout/list1"/>
    <dgm:cxn modelId="{2A253479-AB0E-7149-990F-8FCE19372ADD}" type="presParOf" srcId="{C0DBE667-005F-42A9-97F2-E0713A97ED49}" destId="{C3B1E50B-ABB2-481A-B26D-D1D4A4F5372B}" srcOrd="1" destOrd="0" presId="urn:microsoft.com/office/officeart/2005/8/layout/list1"/>
    <dgm:cxn modelId="{FDB662CE-324F-BF42-B4E5-6449CB6C8FBA}" type="presParOf" srcId="{C0DBE667-005F-42A9-97F2-E0713A97ED49}" destId="{DD01585E-A323-43B7-A8E2-2B0FCF31DEF7}" srcOrd="2" destOrd="0" presId="urn:microsoft.com/office/officeart/2005/8/layout/list1"/>
    <dgm:cxn modelId="{A2256BBD-6597-2E4B-97EB-E5A27F089EE2}" type="presParOf" srcId="{C0DBE667-005F-42A9-97F2-E0713A97ED49}" destId="{DF5B8A63-E908-45C8-AD7D-E00159F77916}" srcOrd="3" destOrd="0" presId="urn:microsoft.com/office/officeart/2005/8/layout/list1"/>
    <dgm:cxn modelId="{C2B48363-8E11-9A4A-AD3A-1D6E90A3EAA2}" type="presParOf" srcId="{C0DBE667-005F-42A9-97F2-E0713A97ED49}" destId="{CED2E915-68A2-4A81-9935-D05E4DEC95A3}" srcOrd="4" destOrd="0" presId="urn:microsoft.com/office/officeart/2005/8/layout/list1"/>
    <dgm:cxn modelId="{52EECBE9-AE11-AA4F-8E12-0ED99946B747}" type="presParOf" srcId="{CED2E915-68A2-4A81-9935-D05E4DEC95A3}" destId="{B4ECBD59-58CD-4C4D-A286-750DEA4894FD}" srcOrd="0" destOrd="0" presId="urn:microsoft.com/office/officeart/2005/8/layout/list1"/>
    <dgm:cxn modelId="{AD0285F6-970D-A649-A0D0-3F7091B345B2}" type="presParOf" srcId="{CED2E915-68A2-4A81-9935-D05E4DEC95A3}" destId="{C44551F4-B424-426C-9471-ED3CF2D94C17}" srcOrd="1" destOrd="0" presId="urn:microsoft.com/office/officeart/2005/8/layout/list1"/>
    <dgm:cxn modelId="{5F2B475F-B65F-BA45-9A8A-F813DCFCB06F}" type="presParOf" srcId="{C0DBE667-005F-42A9-97F2-E0713A97ED49}" destId="{1F4184C3-636B-471B-B31D-65841737DC23}" srcOrd="5" destOrd="0" presId="urn:microsoft.com/office/officeart/2005/8/layout/list1"/>
    <dgm:cxn modelId="{763FEB94-E691-CA45-A59F-1EA885D46D2F}" type="presParOf" srcId="{C0DBE667-005F-42A9-97F2-E0713A97ED49}" destId="{59D786B0-C896-49DE-9140-CE2DCD43902C}" srcOrd="6" destOrd="0" presId="urn:microsoft.com/office/officeart/2005/8/layout/list1"/>
    <dgm:cxn modelId="{41CEBA09-6ADA-3D40-9620-3970DCD955F0}" type="presParOf" srcId="{C0DBE667-005F-42A9-97F2-E0713A97ED49}" destId="{1E5E894D-9675-4661-B2D3-E5E5730000E3}" srcOrd="7" destOrd="0" presId="urn:microsoft.com/office/officeart/2005/8/layout/list1"/>
    <dgm:cxn modelId="{D199B388-6141-4D42-8DC3-304C2EA0ED92}" type="presParOf" srcId="{C0DBE667-005F-42A9-97F2-E0713A97ED49}" destId="{F0FC1138-D45F-4AE3-A9BB-361492B3610A}" srcOrd="8" destOrd="0" presId="urn:microsoft.com/office/officeart/2005/8/layout/list1"/>
    <dgm:cxn modelId="{D4F2E0D3-3249-9E4B-9FB3-582B90CA9227}" type="presParOf" srcId="{F0FC1138-D45F-4AE3-A9BB-361492B3610A}" destId="{77E8463A-6C76-4E42-B49D-A83F61D1D0B4}" srcOrd="0" destOrd="0" presId="urn:microsoft.com/office/officeart/2005/8/layout/list1"/>
    <dgm:cxn modelId="{22706F15-F69C-F945-A7ED-A38B8EC2FD6A}" type="presParOf" srcId="{F0FC1138-D45F-4AE3-A9BB-361492B3610A}" destId="{52BB969C-6509-4177-A92D-6770C5B09066}" srcOrd="1" destOrd="0" presId="urn:microsoft.com/office/officeart/2005/8/layout/list1"/>
    <dgm:cxn modelId="{F6B6D435-B652-604C-8697-87942695E7DE}" type="presParOf" srcId="{C0DBE667-005F-42A9-97F2-E0713A97ED49}" destId="{3CEC9064-86AB-480D-B09C-5081990CA8D4}" srcOrd="9" destOrd="0" presId="urn:microsoft.com/office/officeart/2005/8/layout/list1"/>
    <dgm:cxn modelId="{2F59353F-9AB5-7744-A40C-CF5DBA8632E2}" type="presParOf" srcId="{C0DBE667-005F-42A9-97F2-E0713A97ED49}" destId="{60A2EA2E-C207-4F5F-9BF1-835D980B60EA}" srcOrd="10" destOrd="0" presId="urn:microsoft.com/office/officeart/2005/8/layout/list1"/>
    <dgm:cxn modelId="{0448AF4A-AD3E-AD4D-B82D-851A013EAA16}" type="presParOf" srcId="{C0DBE667-005F-42A9-97F2-E0713A97ED49}" destId="{EF93BE19-429B-4669-A73E-A52E007B8935}" srcOrd="11" destOrd="0" presId="urn:microsoft.com/office/officeart/2005/8/layout/list1"/>
    <dgm:cxn modelId="{1BC8890D-87BA-C847-801A-6ABC7B8BAB6E}" type="presParOf" srcId="{C0DBE667-005F-42A9-97F2-E0713A97ED49}" destId="{8287FC03-7C00-40B0-96A4-FDF11BBF842C}" srcOrd="12" destOrd="0" presId="urn:microsoft.com/office/officeart/2005/8/layout/list1"/>
    <dgm:cxn modelId="{FF344BB8-EC86-9945-BBDE-D6CA5A605D40}" type="presParOf" srcId="{8287FC03-7C00-40B0-96A4-FDF11BBF842C}" destId="{54D97EC9-DDD1-4981-91FF-E581A27F4111}" srcOrd="0" destOrd="0" presId="urn:microsoft.com/office/officeart/2005/8/layout/list1"/>
    <dgm:cxn modelId="{74AF0327-1795-F943-BF47-87AE60BA8FF9}" type="presParOf" srcId="{8287FC03-7C00-40B0-96A4-FDF11BBF842C}" destId="{4E73A5F5-959E-4693-B551-3E893FC24314}" srcOrd="1" destOrd="0" presId="urn:microsoft.com/office/officeart/2005/8/layout/list1"/>
    <dgm:cxn modelId="{0A805BA1-A6D4-374A-AADC-DEBB5769E453}" type="presParOf" srcId="{C0DBE667-005F-42A9-97F2-E0713A97ED49}" destId="{6FBB08B6-8C5D-47D2-990A-9CB93ED18CE2}" srcOrd="13" destOrd="0" presId="urn:microsoft.com/office/officeart/2005/8/layout/list1"/>
    <dgm:cxn modelId="{FCD40868-A88A-E04E-A612-0CF396C063CE}" type="presParOf" srcId="{C0DBE667-005F-42A9-97F2-E0713A97ED49}" destId="{41A5ADBC-8F3F-4243-BF6A-BCCE06F31F23}" srcOrd="14" destOrd="0" presId="urn:microsoft.com/office/officeart/2005/8/layout/list1"/>
    <dgm:cxn modelId="{86D65E9B-F3F3-4046-96FF-CC0872762EB9}" type="presParOf" srcId="{C0DBE667-005F-42A9-97F2-E0713A97ED49}" destId="{FC600E27-0320-45E5-9D9D-C8E9390ED755}" srcOrd="15" destOrd="0" presId="urn:microsoft.com/office/officeart/2005/8/layout/list1"/>
    <dgm:cxn modelId="{F3A306FF-F580-AD4B-871D-956A8DC40C2A}" type="presParOf" srcId="{C0DBE667-005F-42A9-97F2-E0713A97ED49}" destId="{4A2D901B-581F-4BCC-BF4F-4A4864F67900}" srcOrd="16" destOrd="0" presId="urn:microsoft.com/office/officeart/2005/8/layout/list1"/>
    <dgm:cxn modelId="{B275040D-46E7-6F45-BFF0-9F8E7F2ECAA5}" type="presParOf" srcId="{4A2D901B-581F-4BCC-BF4F-4A4864F67900}" destId="{A25146C9-6131-49FD-984A-1D4352B1CC9D}" srcOrd="0" destOrd="0" presId="urn:microsoft.com/office/officeart/2005/8/layout/list1"/>
    <dgm:cxn modelId="{D0785AC5-B908-0E46-A545-7BA388618F31}" type="presParOf" srcId="{4A2D901B-581F-4BCC-BF4F-4A4864F67900}" destId="{547C5E4E-4113-41D8-B06D-D6D9F5AA8AB4}" srcOrd="1" destOrd="0" presId="urn:microsoft.com/office/officeart/2005/8/layout/list1"/>
    <dgm:cxn modelId="{9B3FB197-512D-0D40-953C-9C00FC2C79D2}" type="presParOf" srcId="{C0DBE667-005F-42A9-97F2-E0713A97ED49}" destId="{AA97D656-68B2-4385-A216-82D9711780A0}" srcOrd="17" destOrd="0" presId="urn:microsoft.com/office/officeart/2005/8/layout/list1"/>
    <dgm:cxn modelId="{0FCBB87A-1B02-7145-B524-9A4B35749A7F}" type="presParOf" srcId="{C0DBE667-005F-42A9-97F2-E0713A97ED49}" destId="{F666E6A5-1F7E-418D-AD33-F69E5ADBAA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1585E-A323-43B7-A8E2-2B0FCF31DEF7}">
      <dsp:nvSpPr>
        <dsp:cNvPr id="0" name=""/>
        <dsp:cNvSpPr/>
      </dsp:nvSpPr>
      <dsp:spPr>
        <a:xfrm>
          <a:off x="0" y="367199"/>
          <a:ext cx="36573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9A63D-27BF-46EB-B221-2ECAC07A88A1}">
      <dsp:nvSpPr>
        <dsp:cNvPr id="0" name=""/>
        <dsp:cNvSpPr/>
      </dsp:nvSpPr>
      <dsp:spPr>
        <a:xfrm>
          <a:off x="182868" y="71999"/>
          <a:ext cx="256015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8" tIns="0" rIns="967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</a:t>
          </a:r>
          <a:endParaRPr lang="en-US" sz="2000" kern="1200" dirty="0"/>
        </a:p>
      </dsp:txBody>
      <dsp:txXfrm>
        <a:off x="211689" y="100820"/>
        <a:ext cx="2502511" cy="532758"/>
      </dsp:txXfrm>
    </dsp:sp>
    <dsp:sp modelId="{59D786B0-C896-49DE-9140-CE2DCD43902C}">
      <dsp:nvSpPr>
        <dsp:cNvPr id="0" name=""/>
        <dsp:cNvSpPr/>
      </dsp:nvSpPr>
      <dsp:spPr>
        <a:xfrm>
          <a:off x="0" y="1274400"/>
          <a:ext cx="36573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551F4-B424-426C-9471-ED3CF2D94C17}">
      <dsp:nvSpPr>
        <dsp:cNvPr id="0" name=""/>
        <dsp:cNvSpPr/>
      </dsp:nvSpPr>
      <dsp:spPr>
        <a:xfrm>
          <a:off x="182868" y="979199"/>
          <a:ext cx="256015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8" tIns="0" rIns="967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Orleans</a:t>
          </a:r>
          <a:endParaRPr lang="en-US" sz="2000" kern="1200" dirty="0"/>
        </a:p>
      </dsp:txBody>
      <dsp:txXfrm>
        <a:off x="211689" y="1008020"/>
        <a:ext cx="2502511" cy="532758"/>
      </dsp:txXfrm>
    </dsp:sp>
    <dsp:sp modelId="{60A2EA2E-C207-4F5F-9BF1-835D980B60EA}">
      <dsp:nvSpPr>
        <dsp:cNvPr id="0" name=""/>
        <dsp:cNvSpPr/>
      </dsp:nvSpPr>
      <dsp:spPr>
        <a:xfrm>
          <a:off x="0" y="2181600"/>
          <a:ext cx="36573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B969C-6509-4177-A92D-6770C5B09066}">
      <dsp:nvSpPr>
        <dsp:cNvPr id="0" name=""/>
        <dsp:cNvSpPr/>
      </dsp:nvSpPr>
      <dsp:spPr>
        <a:xfrm>
          <a:off x="182868" y="1886400"/>
          <a:ext cx="256015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8" tIns="0" rIns="967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.NET</a:t>
          </a:r>
          <a:endParaRPr lang="en-US" sz="2000" kern="1200" dirty="0"/>
        </a:p>
      </dsp:txBody>
      <dsp:txXfrm>
        <a:off x="211689" y="1915221"/>
        <a:ext cx="2502511" cy="532758"/>
      </dsp:txXfrm>
    </dsp:sp>
    <dsp:sp modelId="{41A5ADBC-8F3F-4243-BF6A-BCCE06F31F23}">
      <dsp:nvSpPr>
        <dsp:cNvPr id="0" name=""/>
        <dsp:cNvSpPr/>
      </dsp:nvSpPr>
      <dsp:spPr>
        <a:xfrm>
          <a:off x="0" y="3088800"/>
          <a:ext cx="36573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3A5F5-959E-4693-B551-3E893FC24314}">
      <dsp:nvSpPr>
        <dsp:cNvPr id="0" name=""/>
        <dsp:cNvSpPr/>
      </dsp:nvSpPr>
      <dsp:spPr>
        <a:xfrm>
          <a:off x="182868" y="2793599"/>
          <a:ext cx="2560153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8" tIns="0" rIns="967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Azure</a:t>
          </a:r>
          <a:endParaRPr lang="en-US" sz="2000" kern="1200" dirty="0"/>
        </a:p>
      </dsp:txBody>
      <dsp:txXfrm>
        <a:off x="211689" y="2822420"/>
        <a:ext cx="2502511" cy="532758"/>
      </dsp:txXfrm>
    </dsp:sp>
    <dsp:sp modelId="{F666E6A5-1F7E-418D-AD33-F69E5ADBAA26}">
      <dsp:nvSpPr>
        <dsp:cNvPr id="0" name=""/>
        <dsp:cNvSpPr/>
      </dsp:nvSpPr>
      <dsp:spPr>
        <a:xfrm>
          <a:off x="0" y="3996000"/>
          <a:ext cx="36573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C5E4E-4113-41D8-B06D-D6D9F5AA8AB4}">
      <dsp:nvSpPr>
        <dsp:cNvPr id="0" name=""/>
        <dsp:cNvSpPr/>
      </dsp:nvSpPr>
      <dsp:spPr>
        <a:xfrm>
          <a:off x="182868" y="3700800"/>
          <a:ext cx="2560153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8" tIns="0" rIns="967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Servers</a:t>
          </a:r>
          <a:endParaRPr lang="en-US" sz="2000" kern="1200" dirty="0"/>
        </a:p>
      </dsp:txBody>
      <dsp:txXfrm>
        <a:off x="211689" y="3729621"/>
        <a:ext cx="250251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77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8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baseline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4693B-CE07-4594-A672-FCCA79147B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613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61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6210-C6E4-4A87-BC8D-21266703FC7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100" dirty="0"/>
              <a:t>Figure 2(a) shows the application graph for face</a:t>
            </a:r>
          </a:p>
          <a:p>
            <a:r>
              <a:rPr lang="en-US" sz="1100" dirty="0"/>
              <a:t>recognition. The application consists of two main logical blocks</a:t>
            </a:r>
          </a:p>
          <a:p>
            <a:r>
              <a:rPr lang="en-US" sz="1100" dirty="0"/>
              <a:t>consisting of face detector and the classifier. Face detection is done</a:t>
            </a:r>
          </a:p>
          <a:p>
            <a:r>
              <a:rPr lang="en-US" sz="1100" dirty="0"/>
              <a:t>using the default </a:t>
            </a:r>
            <a:r>
              <a:rPr lang="en-US" sz="1100" dirty="0" err="1"/>
              <a:t>OpenCV</a:t>
            </a:r>
            <a:r>
              <a:rPr lang="en-US" sz="1100" dirty="0"/>
              <a:t> [4] </a:t>
            </a:r>
            <a:r>
              <a:rPr lang="en-US" sz="1100" dirty="0" err="1"/>
              <a:t>Haar</a:t>
            </a:r>
            <a:r>
              <a:rPr lang="en-US" sz="1100" dirty="0"/>
              <a:t> Classifier. The face classifier</a:t>
            </a:r>
          </a:p>
          <a:p>
            <a:r>
              <a:rPr lang="en-US" sz="1100" dirty="0"/>
              <a:t>takes as input the detected faces and runs an online semi-supervised</a:t>
            </a:r>
          </a:p>
          <a:p>
            <a:r>
              <a:rPr lang="en-US" sz="1100" dirty="0"/>
              <a:t>learning algorithm [17] to recognize the faces from a data set of 10</a:t>
            </a:r>
          </a:p>
          <a:p>
            <a:r>
              <a:rPr lang="en-US" sz="1100" dirty="0"/>
              <a:t>people.</a:t>
            </a:r>
          </a:p>
          <a:p>
            <a:r>
              <a:rPr lang="en-US" sz="1100" dirty="0"/>
              <a:t>Object and Pose Recognition Figure 2(b) shows the data-flow</a:t>
            </a:r>
          </a:p>
          <a:p>
            <a:r>
              <a:rPr lang="en-US" sz="1100" dirty="0"/>
              <a:t>graph for the object instance and pose recognition application [26].</a:t>
            </a:r>
          </a:p>
          <a:p>
            <a:r>
              <a:rPr lang="en-US" sz="1100" dirty="0"/>
              <a:t>The application consists of four main logical blocks. As shown</a:t>
            </a:r>
          </a:p>
          <a:p>
            <a:r>
              <a:rPr lang="en-US" sz="1100" dirty="0"/>
              <a:t>in the figure, each image first passes through a proportional </a:t>
            </a:r>
            <a:r>
              <a:rPr lang="en-US" sz="1100" dirty="0" err="1"/>
              <a:t>downscaler</a:t>
            </a:r>
            <a:r>
              <a:rPr lang="en-US" sz="1100" dirty="0"/>
              <a:t>.</a:t>
            </a:r>
          </a:p>
          <a:p>
            <a:r>
              <a:rPr lang="en-US" sz="1100" dirty="0"/>
              <a:t>SIFT features [20] are then extracted from the image, and</a:t>
            </a:r>
          </a:p>
          <a:p>
            <a:r>
              <a:rPr lang="en-US" sz="1100" dirty="0"/>
              <a:t>matched against a set of previously constructed 3D models for the</a:t>
            </a:r>
          </a:p>
          <a:p>
            <a:r>
              <a:rPr lang="en-US" sz="1100" dirty="0"/>
              <a:t>objects of interest. The features for each object are then clustered</a:t>
            </a:r>
          </a:p>
          <a:p>
            <a:r>
              <a:rPr lang="en-US" sz="1100" dirty="0"/>
              <a:t>by position to separate distinct instances. A random sample consensus</a:t>
            </a:r>
          </a:p>
          <a:p>
            <a:r>
              <a:rPr lang="en-US" sz="1100" dirty="0"/>
              <a:t>(RANSAC) algorithm with a non-linear optimization is used</a:t>
            </a:r>
          </a:p>
          <a:p>
            <a:r>
              <a:rPr lang="en-US" sz="1100" dirty="0"/>
              <a:t>to recognize each instance and estimate its 6D pose.</a:t>
            </a:r>
          </a:p>
          <a:p>
            <a:r>
              <a:rPr lang="en-US" sz="1100" dirty="0"/>
              <a:t>Gesture Recognition. Figure 2(c) shows the application graph for</a:t>
            </a:r>
          </a:p>
          <a:p>
            <a:r>
              <a:rPr lang="en-US" sz="1100" dirty="0"/>
              <a:t>a gesture recognition application. Each video frame is sent to two</a:t>
            </a:r>
          </a:p>
          <a:p>
            <a:r>
              <a:rPr lang="en-US" sz="1100" dirty="0"/>
              <a:t>separate tasks, face detection and motion extraction. The latter accumulates</a:t>
            </a:r>
          </a:p>
          <a:p>
            <a:r>
              <a:rPr lang="en-US" sz="1100" dirty="0"/>
              <a:t>frame pairs, and then extracts SIFT-like features that encode</a:t>
            </a:r>
          </a:p>
          <a:p>
            <a:r>
              <a:rPr lang="en-US" sz="1100" dirty="0"/>
              <a:t>optical flow in addition to appearance [6]. These features,</a:t>
            </a:r>
          </a:p>
          <a:p>
            <a:r>
              <a:rPr lang="en-US" sz="1100" dirty="0"/>
              <a:t>filtered by the positions of detected faces, are aggregated over a</a:t>
            </a:r>
          </a:p>
          <a:p>
            <a:r>
              <a:rPr lang="en-US" sz="1100" dirty="0"/>
              <a:t>window of frames using a previously-generated codebook to create</a:t>
            </a:r>
          </a:p>
          <a:p>
            <a:r>
              <a:rPr lang="en-US" sz="1100" dirty="0"/>
              <a:t>a histogram of occurrence frequencies. The histogram is treated as</a:t>
            </a:r>
          </a:p>
          <a:p>
            <a:r>
              <a:rPr lang="en-US" sz="1100" dirty="0"/>
              <a:t>an input vector to a set of support vector machines trained for the</a:t>
            </a:r>
          </a:p>
          <a:p>
            <a:r>
              <a:rPr lang="en-US" sz="1100" dirty="0"/>
              <a:t>control gestures.</a:t>
            </a:r>
          </a:p>
          <a:p>
            <a:endParaRPr lang="en-US" sz="1100" dirty="0"/>
          </a:p>
          <a:p>
            <a:r>
              <a:rPr lang="en-US" sz="1100" dirty="0"/>
              <a:t>Programming Model. Applications in the Sprout framework are</a:t>
            </a:r>
          </a:p>
          <a:p>
            <a:r>
              <a:rPr lang="en-US" sz="1100" dirty="0"/>
              <a:t>structured as a data flow graphs; the data flow model is particularly</a:t>
            </a:r>
          </a:p>
          <a:p>
            <a:r>
              <a:rPr lang="en-US" sz="1100" dirty="0"/>
              <a:t>well suited for media processing applications that perform a series</a:t>
            </a:r>
          </a:p>
          <a:p>
            <a:r>
              <a:rPr lang="en-US" sz="1100" dirty="0"/>
              <a:t>of operations to an input video or audio stream. The vertices of</a:t>
            </a:r>
          </a:p>
          <a:p>
            <a:r>
              <a:rPr lang="en-US" sz="1100" dirty="0"/>
              <a:t>the graph are processing steps called stages and the edges are connectors</a:t>
            </a:r>
          </a:p>
          <a:p>
            <a:r>
              <a:rPr lang="en-US" sz="1100" dirty="0"/>
              <a:t>which represent the data dependencies between the stages.</a:t>
            </a:r>
          </a:p>
          <a:p>
            <a:r>
              <a:rPr lang="en-US" sz="1100" dirty="0"/>
              <a:t>Stages within an application employ a shared-nothing model: they</a:t>
            </a:r>
          </a:p>
          <a:p>
            <a:r>
              <a:rPr lang="en-US" sz="1100" dirty="0"/>
              <a:t>share no state, and interact only through connectors. This restriction</a:t>
            </a:r>
          </a:p>
          <a:p>
            <a:r>
              <a:rPr lang="en-US" sz="1100" dirty="0"/>
              <a:t>keeps the programming complexity of individual stages comparable</a:t>
            </a:r>
          </a:p>
          <a:p>
            <a:r>
              <a:rPr lang="en-US" sz="1100" dirty="0"/>
              <a:t>to that of sequential programming, and allows concurrency</a:t>
            </a:r>
          </a:p>
          <a:p>
            <a:r>
              <a:rPr lang="en-US" sz="1100" dirty="0"/>
              <a:t>to be managed by the Sprout runtime. This programming model</a:t>
            </a:r>
          </a:p>
          <a:p>
            <a:r>
              <a:rPr lang="en-US" sz="1100" dirty="0"/>
              <a:t>allows programmers to express coarse-grained application parallelism</a:t>
            </a:r>
          </a:p>
          <a:p>
            <a:r>
              <a:rPr lang="en-US" sz="1100" dirty="0"/>
              <a:t>while hiding much of the complexity of parallel and distributed</a:t>
            </a:r>
          </a:p>
          <a:p>
            <a:r>
              <a:rPr lang="en-US" sz="1100" dirty="0"/>
              <a:t>programming from the application developer.</a:t>
            </a:r>
          </a:p>
          <a:p>
            <a:r>
              <a:rPr lang="en-US" sz="1100" dirty="0"/>
              <a:t>Automated data transfer. Sprout connectors define data dependencies</a:t>
            </a:r>
          </a:p>
          <a:p>
            <a:r>
              <a:rPr lang="en-US" sz="1100" dirty="0"/>
              <a:t>and perform data transfer between processing stages. The</a:t>
            </a:r>
          </a:p>
          <a:p>
            <a:r>
              <a:rPr lang="en-US" sz="1100" dirty="0"/>
              <a:t>underlying implementation of a connector depends on the location</a:t>
            </a:r>
          </a:p>
          <a:p>
            <a:r>
              <a:rPr lang="en-US" sz="1100" dirty="0"/>
              <a:t>of the stage endpoints. If the connected stages are running in</a:t>
            </a:r>
          </a:p>
          <a:p>
            <a:r>
              <a:rPr lang="en-US" sz="1100" dirty="0"/>
              <a:t>the same process, the connector is implemented as an in-memory</a:t>
            </a:r>
          </a:p>
          <a:p>
            <a:r>
              <a:rPr lang="en-US" sz="1100" dirty="0"/>
              <a:t>queue. Otherwise, a TCP connection is used. The Sprout runtime</a:t>
            </a:r>
          </a:p>
          <a:p>
            <a:r>
              <a:rPr lang="en-US" sz="1100" dirty="0"/>
              <a:t>determines the connector type, and handles serialization and data</a:t>
            </a:r>
          </a:p>
          <a:p>
            <a:r>
              <a:rPr lang="en-US" sz="1100" dirty="0"/>
              <a:t>transport through connectors transparently. This allows a processing</a:t>
            </a:r>
          </a:p>
          <a:p>
            <a:r>
              <a:rPr lang="en-US" sz="1100" dirty="0"/>
              <a:t>stage to be written in a way that is agnostic to whether it or</a:t>
            </a:r>
          </a:p>
          <a:p>
            <a:r>
              <a:rPr lang="en-US" sz="1100" dirty="0"/>
              <a:t>related processing steps have been off-loaded.</a:t>
            </a:r>
          </a:p>
          <a:p>
            <a:r>
              <a:rPr lang="en-US" sz="1100" dirty="0"/>
              <a:t>Parallelism Support. The Sprout runtime supports coarse-grained</a:t>
            </a:r>
          </a:p>
          <a:p>
            <a:r>
              <a:rPr lang="en-US" sz="1100" dirty="0"/>
              <a:t>data parallelism and pipeline parallelism. Data parallelism is supported</a:t>
            </a:r>
          </a:p>
          <a:p>
            <a:r>
              <a:rPr lang="en-US" sz="1100" dirty="0"/>
              <a:t>by having multiple instances of a stage execute in parallel on</a:t>
            </a:r>
          </a:p>
          <a:p>
            <a:r>
              <a:rPr lang="en-US" sz="1100" dirty="0"/>
              <a:t>separate processor cores. Pipeline parallelism is supported by having</a:t>
            </a:r>
          </a:p>
          <a:p>
            <a:r>
              <a:rPr lang="en-US" sz="1100" dirty="0"/>
              <a:t>multiple frames be processed simultaneously by the different</a:t>
            </a:r>
          </a:p>
          <a:p>
            <a:r>
              <a:rPr lang="en-US" sz="1100" dirty="0"/>
              <a:t>processing stages of the application.</a:t>
            </a:r>
          </a:p>
          <a:p>
            <a:r>
              <a:rPr lang="en-US" sz="1100" dirty="0"/>
              <a:t>The relationship between Sprout and Odessa. Sprout provides</a:t>
            </a:r>
          </a:p>
          <a:p>
            <a:r>
              <a:rPr lang="en-US" sz="1100" dirty="0"/>
              <a:t>programmers with mechanisms to dynamically adjust running applications,</a:t>
            </a:r>
          </a:p>
          <a:p>
            <a:r>
              <a:rPr lang="en-US" sz="1100" dirty="0"/>
              <a:t>change the degree of parallelism, and migrate processing</a:t>
            </a:r>
          </a:p>
          <a:p>
            <a:r>
              <a:rPr lang="en-US" sz="1100" dirty="0"/>
              <a:t>stages between machines. In Odessa, we develop adaptive techniques</a:t>
            </a:r>
          </a:p>
          <a:p>
            <a:r>
              <a:rPr lang="en-US" sz="1100" dirty="0"/>
              <a:t>for determining when and which stages to offload, and deciding</a:t>
            </a:r>
          </a:p>
          <a:p>
            <a:r>
              <a:rPr lang="en-US" sz="1100" dirty="0"/>
              <a:t>how much pipelining and data-parallelism is necessary in</a:t>
            </a:r>
          </a:p>
          <a:p>
            <a:r>
              <a:rPr lang="en-US" sz="1100" dirty="0"/>
              <a:t>order to achieve low </a:t>
            </a:r>
            <a:r>
              <a:rPr lang="en-US" sz="1100" dirty="0" err="1"/>
              <a:t>makespan</a:t>
            </a:r>
            <a:r>
              <a:rPr lang="en-US" sz="1100" dirty="0"/>
              <a:t> and high throughput, and then leverage</a:t>
            </a:r>
          </a:p>
          <a:p>
            <a:r>
              <a:rPr lang="en-US" sz="1100" dirty="0"/>
              <a:t>the Sprout mechanisms to effect the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5AE6-7FF4-4486-9829-E11B8DC062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5329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the MAUI coordinator, which handles authentication</a:t>
            </a:r>
          </a:p>
          <a:p>
            <a:r>
              <a:rPr lang="en-US" sz="1100" dirty="0"/>
              <a:t>and resource allocation for incoming requests to instantiate a partitioned</a:t>
            </a:r>
          </a:p>
          <a:p>
            <a:r>
              <a:rPr lang="en-US" sz="1100" dirty="0"/>
              <a:t>application.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51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34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66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52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72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36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162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486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370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4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33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chart" Target="../charts/chart1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chart" Target="../charts/chart2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chart" Target="../charts/chart3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6998-8, Spring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</a:t>
            </a:r>
            <a:r>
              <a:rPr lang="en-US" sz="3400" dirty="0" err="1">
                <a:solidFill>
                  <a:srgbClr val="9F8540"/>
                </a:solidFill>
                <a:hlinkClick r:id="rId3"/>
              </a:rPr>
              <a:t>www.cs.columbia.edu</a:t>
            </a:r>
            <a:r>
              <a:rPr lang="en-US" sz="3400" dirty="0">
                <a:solidFill>
                  <a:srgbClr val="9F8540"/>
                </a:solidFill>
                <a:hlinkClick r:id="rId3"/>
              </a:rPr>
              <a:t>/~coms6998-8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4</a:t>
            </a:r>
            <a:r>
              <a:rPr lang="en-US" sz="3400" dirty="0" smtClean="0">
                <a:solidFill>
                  <a:schemeClr val="tx1"/>
                </a:solidFill>
              </a:rPr>
              <a:t>/2/</a:t>
            </a:r>
            <a:r>
              <a:rPr lang="en-US" sz="3400" dirty="0" smtClean="0">
                <a:solidFill>
                  <a:schemeClr val="tx1"/>
                </a:solidFill>
              </a:rPr>
              <a:t>2012: Mobile Cloud Computing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 rot="5400000">
            <a:off x="2171700" y="4000500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4"/>
          <p:cNvSpPr txBox="1">
            <a:spLocks noChangeArrowheads="1"/>
          </p:cNvSpPr>
          <p:nvPr/>
        </p:nvSpPr>
        <p:spPr bwMode="auto">
          <a:xfrm>
            <a:off x="5561013" y="5862638"/>
            <a:ext cx="167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Maui server</a:t>
            </a:r>
          </a:p>
        </p:txBody>
      </p:sp>
      <p:sp>
        <p:nvSpPr>
          <p:cNvPr id="102" name="TextBox 7"/>
          <p:cNvSpPr txBox="1">
            <a:spLocks noChangeArrowheads="1"/>
          </p:cNvSpPr>
          <p:nvPr/>
        </p:nvSpPr>
        <p:spPr bwMode="auto">
          <a:xfrm>
            <a:off x="1598613" y="5864225"/>
            <a:ext cx="1728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Smartphone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048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288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05" name="Rounded Rectangle 104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Client Proxy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Profiler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Solver</a:t>
              </a:r>
            </a:p>
          </p:txBody>
        </p:sp>
        <p:sp>
          <p:nvSpPr>
            <p:cNvPr id="109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Calibri" pitchFamily="34" charset="0"/>
                </a:rPr>
                <a:t>Maui Runtime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1054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11" name="Rounded Rectangle 110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Server Proxy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Profiler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Solver</a:t>
              </a:r>
            </a:p>
          </p:txBody>
        </p:sp>
        <p:sp>
          <p:nvSpPr>
            <p:cNvPr id="115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Calibri" pitchFamily="34" charset="0"/>
                </a:rPr>
                <a:t>Maui Runtime</a:t>
              </a:r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70866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Application</a:t>
            </a:r>
          </a:p>
        </p:txBody>
      </p:sp>
      <p:grpSp>
        <p:nvGrpSpPr>
          <p:cNvPr id="4" name="Group 116"/>
          <p:cNvGrpSpPr/>
          <p:nvPr/>
        </p:nvGrpSpPr>
        <p:grpSpPr>
          <a:xfrm>
            <a:off x="3505200" y="2743200"/>
            <a:ext cx="1828800" cy="496888"/>
            <a:chOff x="3505200" y="2743200"/>
            <a:chExt cx="1828800" cy="496888"/>
          </a:xfrm>
          <a:effectLst/>
        </p:grpSpPr>
        <p:cxnSp>
          <p:nvCxnSpPr>
            <p:cNvPr id="118" name="Straight Arrow Connector 117"/>
            <p:cNvCxnSpPr>
              <a:stCxn id="105" idx="3"/>
              <a:endCxn id="111" idx="1"/>
            </p:cNvCxnSpPr>
            <p:nvPr/>
          </p:nvCxnSpPr>
          <p:spPr>
            <a:xfrm>
              <a:off x="3505200" y="3238500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419600" y="2743200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400" b="1" dirty="0">
                  <a:solidFill>
                    <a:srgbClr val="F79646"/>
                  </a:solidFill>
                  <a:latin typeface="Calibri"/>
                </a:rPr>
                <a:t>RPC</a:t>
              </a:r>
            </a:p>
          </p:txBody>
        </p:sp>
      </p:grpSp>
      <p:grpSp>
        <p:nvGrpSpPr>
          <p:cNvPr id="5" name="Group 119"/>
          <p:cNvGrpSpPr/>
          <p:nvPr/>
        </p:nvGrpSpPr>
        <p:grpSpPr>
          <a:xfrm>
            <a:off x="3505200" y="4262735"/>
            <a:ext cx="1828800" cy="528341"/>
            <a:chOff x="3505200" y="4262735"/>
            <a:chExt cx="1828800" cy="528341"/>
          </a:xfrm>
          <a:effectLst/>
        </p:grpSpPr>
        <p:cxnSp>
          <p:nvCxnSpPr>
            <p:cNvPr id="121" name="Straight Arrow Connector 120"/>
            <p:cNvCxnSpPr>
              <a:stCxn id="108" idx="3"/>
              <a:endCxn id="114" idx="1"/>
            </p:cNvCxnSpPr>
            <p:nvPr/>
          </p:nvCxnSpPr>
          <p:spPr>
            <a:xfrm>
              <a:off x="3505200" y="4789488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419600" y="4262735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400" b="1" dirty="0">
                  <a:solidFill>
                    <a:srgbClr val="F79646"/>
                  </a:solidFill>
                  <a:latin typeface="Calibri"/>
                </a:rPr>
                <a:t>RPC</a:t>
              </a:r>
            </a:p>
          </p:txBody>
        </p:sp>
      </p:grpSp>
      <p:sp>
        <p:nvSpPr>
          <p:cNvPr id="123" name="Rounded Rectangle 122"/>
          <p:cNvSpPr/>
          <p:nvPr/>
        </p:nvSpPr>
        <p:spPr bwMode="auto">
          <a:xfrm>
            <a:off x="5105400" y="5362575"/>
            <a:ext cx="3429000" cy="3524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Maui Controller</a:t>
            </a:r>
          </a:p>
        </p:txBody>
      </p:sp>
      <p:sp>
        <p:nvSpPr>
          <p:cNvPr id="4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MAUI (Cont’d)</a:t>
            </a:r>
            <a:endParaRPr lang="en-US" dirty="0"/>
          </a:p>
        </p:txBody>
      </p:sp>
      <p:grpSp>
        <p:nvGrpSpPr>
          <p:cNvPr id="6" name="Group 59"/>
          <p:cNvGrpSpPr/>
          <p:nvPr/>
        </p:nvGrpSpPr>
        <p:grpSpPr>
          <a:xfrm>
            <a:off x="533400" y="2885965"/>
            <a:ext cx="2735621" cy="988567"/>
            <a:chOff x="533400" y="2885965"/>
            <a:chExt cx="2735621" cy="988567"/>
          </a:xfrm>
        </p:grpSpPr>
        <p:sp>
          <p:nvSpPr>
            <p:cNvPr id="49" name="Down Arrow 48"/>
            <p:cNvSpPr/>
            <p:nvPr/>
          </p:nvSpPr>
          <p:spPr>
            <a:xfrm rot="16200000">
              <a:off x="1287355" y="2573121"/>
              <a:ext cx="457200" cy="108288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0" y="3505200"/>
              <a:ext cx="2735621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Intercepts Application Calls</a:t>
              </a:r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3475144" y="2971800"/>
            <a:ext cx="2011256" cy="1066800"/>
            <a:chOff x="3475144" y="2971800"/>
            <a:chExt cx="2011256" cy="1066800"/>
          </a:xfrm>
        </p:grpSpPr>
        <p:sp>
          <p:nvSpPr>
            <p:cNvPr id="51" name="TextBox 50"/>
            <p:cNvSpPr txBox="1"/>
            <p:nvPr/>
          </p:nvSpPr>
          <p:spPr>
            <a:xfrm>
              <a:off x="3475144" y="3669268"/>
              <a:ext cx="2011256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Synchronizes State</a:t>
              </a:r>
            </a:p>
          </p:txBody>
        </p:sp>
        <p:sp>
          <p:nvSpPr>
            <p:cNvPr id="53" name="Left-Right Arrow 52"/>
            <p:cNvSpPr/>
            <p:nvPr/>
          </p:nvSpPr>
          <p:spPr>
            <a:xfrm>
              <a:off x="3505200" y="2971800"/>
              <a:ext cx="1828800" cy="533400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60"/>
          <p:cNvGrpSpPr/>
          <p:nvPr/>
        </p:nvGrpSpPr>
        <p:grpSpPr>
          <a:xfrm>
            <a:off x="1054430" y="4032585"/>
            <a:ext cx="6454350" cy="908747"/>
            <a:chOff x="1054430" y="4032585"/>
            <a:chExt cx="6454350" cy="908747"/>
          </a:xfrm>
        </p:grpSpPr>
        <p:sp>
          <p:nvSpPr>
            <p:cNvPr id="55" name="Down Arrow 54"/>
            <p:cNvSpPr/>
            <p:nvPr/>
          </p:nvSpPr>
          <p:spPr>
            <a:xfrm rot="3221396">
              <a:off x="1917437" y="3169738"/>
              <a:ext cx="465909" cy="219192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17174000">
              <a:off x="5108860" y="2054134"/>
              <a:ext cx="421470" cy="437837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9800" y="4572000"/>
              <a:ext cx="2478564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Chooses local or remote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2373868"/>
            <a:ext cx="1579278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Handles Errors</a:t>
            </a:r>
          </a:p>
        </p:txBody>
      </p:sp>
      <p:grpSp>
        <p:nvGrpSpPr>
          <p:cNvPr id="9" name="Group 37"/>
          <p:cNvGrpSpPr/>
          <p:nvPr/>
        </p:nvGrpSpPr>
        <p:grpSpPr>
          <a:xfrm>
            <a:off x="1600200" y="2811356"/>
            <a:ext cx="2991525" cy="1074844"/>
            <a:chOff x="1600200" y="2743200"/>
            <a:chExt cx="2991525" cy="1074844"/>
          </a:xfrm>
        </p:grpSpPr>
        <p:sp>
          <p:nvSpPr>
            <p:cNvPr id="36" name="TextBox 35"/>
            <p:cNvSpPr txBox="1"/>
            <p:nvPr/>
          </p:nvSpPr>
          <p:spPr>
            <a:xfrm>
              <a:off x="1600200" y="2743200"/>
              <a:ext cx="2991525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Provides runtime information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2514600" y="3352800"/>
              <a:ext cx="457200" cy="46524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MAUI architecture</a:t>
            </a:r>
          </a:p>
          <a:p>
            <a:pPr lvl="2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9800" y="642860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MAUI </a:t>
            </a:r>
            <a:r>
              <a:rPr lang="en-US" sz="1200" dirty="0" err="1" smtClean="0"/>
              <a:t>Mobisys</a:t>
            </a:r>
            <a:r>
              <a:rPr lang="en-US" sz="1200" dirty="0" smtClean="0"/>
              <a:t> presentation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083138"/>
      </p:ext>
    </p:extLst>
  </p:cSld>
  <p:clrMapOvr>
    <a:masterClrMapping/>
  </p:clrMapOvr>
  <p:transition xmlns:p14="http://schemas.microsoft.com/office/powerpoint/2010/main" advTm="3997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MAUI Profiler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37610" y="2841625"/>
            <a:ext cx="2286000" cy="11207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Profiler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440668"/>
            <a:ext cx="106317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Callgraph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373868"/>
            <a:ext cx="161646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764268"/>
            <a:ext cx="106009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State size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2706" y="2438400"/>
            <a:ext cx="17668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Network 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0539" y="3440668"/>
            <a:ext cx="206486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Network Bandwidth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2210" y="1764268"/>
            <a:ext cx="147341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Device Profile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rot="16200000" flipH="1">
            <a:off x="2932024" y="1941424"/>
            <a:ext cx="685802" cy="10701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 rot="5400000">
            <a:off x="5301868" y="1632351"/>
            <a:ext cx="685803" cy="1688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4" idx="1"/>
          </p:cNvCxnSpPr>
          <p:nvPr/>
        </p:nvCxnSpPr>
        <p:spPr>
          <a:xfrm rot="16200000" flipH="1">
            <a:off x="1998316" y="2162718"/>
            <a:ext cx="658813" cy="1819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4" idx="3"/>
          </p:cNvCxnSpPr>
          <p:nvPr/>
        </p:nvCxnSpPr>
        <p:spPr>
          <a:xfrm rot="5400000">
            <a:off x="6137742" y="2193601"/>
            <a:ext cx="594281" cy="18225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562601" y="3657600"/>
            <a:ext cx="126103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91776" y="3657600"/>
            <a:ext cx="19848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3768554" y="1524000"/>
            <a:ext cx="120763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CPU Cycles</a:t>
            </a:r>
            <a:endParaRPr lang="en-US" dirty="0"/>
          </a:p>
        </p:txBody>
      </p:sp>
      <p:cxnSp>
        <p:nvCxnSpPr>
          <p:cNvPr id="476" name="Straight Arrow Connector 475"/>
          <p:cNvCxnSpPr>
            <a:stCxn id="475" idx="2"/>
            <a:endCxn id="4" idx="0"/>
          </p:cNvCxnSpPr>
          <p:nvPr/>
        </p:nvCxnSpPr>
        <p:spPr>
          <a:xfrm rot="16200000" flipH="1">
            <a:off x="3902345" y="2363359"/>
            <a:ext cx="948293" cy="8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4876800" y="4114800"/>
            <a:ext cx="4206240" cy="2667000"/>
            <a:chOff x="4876800" y="4114800"/>
            <a:chExt cx="4206240" cy="2667000"/>
          </a:xfrm>
        </p:grpSpPr>
        <p:grpSp>
          <p:nvGrpSpPr>
            <p:cNvPr id="36" name="Group 35"/>
            <p:cNvGrpSpPr/>
            <p:nvPr/>
          </p:nvGrpSpPr>
          <p:grpSpPr>
            <a:xfrm>
              <a:off x="7978140" y="4876800"/>
              <a:ext cx="1104900" cy="1905000"/>
              <a:chOff x="6335713" y="2220913"/>
              <a:chExt cx="2019300" cy="3149600"/>
            </a:xfrm>
          </p:grpSpPr>
          <p:grpSp>
            <p:nvGrpSpPr>
              <p:cNvPr id="37" name="Group 205"/>
              <p:cNvGrpSpPr>
                <a:grpSpLocks/>
              </p:cNvGrpSpPr>
              <p:nvPr/>
            </p:nvGrpSpPr>
            <p:grpSpPr bwMode="auto">
              <a:xfrm>
                <a:off x="6335713" y="2220913"/>
                <a:ext cx="2019300" cy="3149600"/>
                <a:chOff x="3991" y="1399"/>
                <a:chExt cx="1272" cy="1984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3991" y="1399"/>
                  <a:ext cx="1272" cy="1984"/>
                </a:xfrm>
                <a:custGeom>
                  <a:avLst/>
                  <a:gdLst/>
                  <a:ahLst/>
                  <a:cxnLst>
                    <a:cxn ang="0">
                      <a:pos x="658" y="0"/>
                    </a:cxn>
                    <a:cxn ang="0">
                      <a:pos x="0" y="386"/>
                    </a:cxn>
                    <a:cxn ang="0">
                      <a:pos x="0" y="1632"/>
                    </a:cxn>
                    <a:cxn ang="0">
                      <a:pos x="604" y="1984"/>
                    </a:cxn>
                    <a:cxn ang="0">
                      <a:pos x="614" y="1984"/>
                    </a:cxn>
                    <a:cxn ang="0">
                      <a:pos x="614" y="1984"/>
                    </a:cxn>
                    <a:cxn ang="0">
                      <a:pos x="621" y="1984"/>
                    </a:cxn>
                    <a:cxn ang="0">
                      <a:pos x="634" y="1978"/>
                    </a:cxn>
                    <a:cxn ang="0">
                      <a:pos x="725" y="1923"/>
                    </a:cxn>
                    <a:cxn ang="0">
                      <a:pos x="1272" y="1605"/>
                    </a:cxn>
                    <a:cxn ang="0">
                      <a:pos x="1272" y="359"/>
                    </a:cxn>
                    <a:cxn ang="0">
                      <a:pos x="658" y="0"/>
                    </a:cxn>
                  </a:cxnLst>
                  <a:rect l="0" t="0" r="r" b="b"/>
                  <a:pathLst>
                    <a:path w="1272" h="1984">
                      <a:moveTo>
                        <a:pt x="658" y="0"/>
                      </a:moveTo>
                      <a:lnTo>
                        <a:pt x="0" y="386"/>
                      </a:lnTo>
                      <a:lnTo>
                        <a:pt x="0" y="1632"/>
                      </a:lnTo>
                      <a:lnTo>
                        <a:pt x="604" y="1984"/>
                      </a:lnTo>
                      <a:lnTo>
                        <a:pt x="614" y="1984"/>
                      </a:lnTo>
                      <a:lnTo>
                        <a:pt x="614" y="1984"/>
                      </a:lnTo>
                      <a:lnTo>
                        <a:pt x="621" y="1984"/>
                      </a:lnTo>
                      <a:lnTo>
                        <a:pt x="634" y="1978"/>
                      </a:lnTo>
                      <a:lnTo>
                        <a:pt x="725" y="1923"/>
                      </a:lnTo>
                      <a:lnTo>
                        <a:pt x="1272" y="1605"/>
                      </a:lnTo>
                      <a:lnTo>
                        <a:pt x="1272" y="359"/>
                      </a:lnTo>
                      <a:lnTo>
                        <a:pt x="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4021" y="2649"/>
                  <a:ext cx="1208" cy="704"/>
                </a:xfrm>
                <a:custGeom>
                  <a:avLst/>
                  <a:gdLst/>
                  <a:ahLst/>
                  <a:cxnLst>
                    <a:cxn ang="0">
                      <a:pos x="0" y="365"/>
                    </a:cxn>
                    <a:cxn ang="0">
                      <a:pos x="628" y="0"/>
                    </a:cxn>
                    <a:cxn ang="0">
                      <a:pos x="1208" y="338"/>
                    </a:cxn>
                    <a:cxn ang="0">
                      <a:pos x="584" y="704"/>
                    </a:cxn>
                    <a:cxn ang="0">
                      <a:pos x="0" y="365"/>
                    </a:cxn>
                  </a:cxnLst>
                  <a:rect l="0" t="0" r="r" b="b"/>
                  <a:pathLst>
                    <a:path w="1208" h="704">
                      <a:moveTo>
                        <a:pt x="0" y="365"/>
                      </a:moveTo>
                      <a:lnTo>
                        <a:pt x="628" y="0"/>
                      </a:lnTo>
                      <a:lnTo>
                        <a:pt x="1208" y="338"/>
                      </a:lnTo>
                      <a:lnTo>
                        <a:pt x="584" y="704"/>
                      </a:lnTo>
                      <a:lnTo>
                        <a:pt x="0" y="3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4021" y="1436"/>
                  <a:ext cx="628" cy="1578"/>
                </a:xfrm>
                <a:custGeom>
                  <a:avLst/>
                  <a:gdLst/>
                  <a:ahLst/>
                  <a:cxnLst>
                    <a:cxn ang="0">
                      <a:pos x="0" y="366"/>
                    </a:cxn>
                    <a:cxn ang="0">
                      <a:pos x="628" y="0"/>
                    </a:cxn>
                    <a:cxn ang="0">
                      <a:pos x="628" y="1213"/>
                    </a:cxn>
                    <a:cxn ang="0">
                      <a:pos x="0" y="1578"/>
                    </a:cxn>
                    <a:cxn ang="0">
                      <a:pos x="0" y="366"/>
                    </a:cxn>
                  </a:cxnLst>
                  <a:rect l="0" t="0" r="r" b="b"/>
                  <a:pathLst>
                    <a:path w="628" h="1578">
                      <a:moveTo>
                        <a:pt x="0" y="366"/>
                      </a:moveTo>
                      <a:lnTo>
                        <a:pt x="628" y="0"/>
                      </a:lnTo>
                      <a:lnTo>
                        <a:pt x="628" y="1213"/>
                      </a:lnTo>
                      <a:lnTo>
                        <a:pt x="0" y="1578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4632" y="2798"/>
                  <a:ext cx="574" cy="409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7"/>
                    </a:cxn>
                    <a:cxn ang="0">
                      <a:pos x="0" y="409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09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7"/>
                      </a:lnTo>
                      <a:lnTo>
                        <a:pt x="0" y="409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9"/>
                <p:cNvSpPr>
                  <a:spLocks/>
                </p:cNvSpPr>
                <p:nvPr/>
              </p:nvSpPr>
              <p:spPr bwMode="auto">
                <a:xfrm>
                  <a:off x="4132" y="2506"/>
                  <a:ext cx="1074" cy="627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1" y="0"/>
                    </a:cxn>
                    <a:cxn ang="0">
                      <a:pos x="1074" y="292"/>
                    </a:cxn>
                    <a:cxn ang="0">
                      <a:pos x="500" y="627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074" h="627">
                      <a:moveTo>
                        <a:pt x="0" y="336"/>
                      </a:moveTo>
                      <a:lnTo>
                        <a:pt x="571" y="0"/>
                      </a:lnTo>
                      <a:lnTo>
                        <a:pt x="1074" y="292"/>
                      </a:lnTo>
                      <a:lnTo>
                        <a:pt x="500" y="627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0"/>
                <p:cNvSpPr>
                  <a:spLocks/>
                </p:cNvSpPr>
                <p:nvPr/>
              </p:nvSpPr>
              <p:spPr bwMode="auto">
                <a:xfrm>
                  <a:off x="4132" y="2842"/>
                  <a:ext cx="500" cy="365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5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5">
                      <a:moveTo>
                        <a:pt x="500" y="291"/>
                      </a:moveTo>
                      <a:lnTo>
                        <a:pt x="500" y="365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1"/>
                <p:cNvSpPr>
                  <a:spLocks/>
                </p:cNvSpPr>
                <p:nvPr/>
              </p:nvSpPr>
              <p:spPr bwMode="auto">
                <a:xfrm>
                  <a:off x="4166" y="287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169" y="99"/>
                    </a:cxn>
                    <a:cxn ang="0">
                      <a:pos x="169" y="122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9" h="122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69" y="99"/>
                      </a:lnTo>
                      <a:lnTo>
                        <a:pt x="169" y="12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2"/>
                <p:cNvSpPr>
                  <a:spLocks/>
                </p:cNvSpPr>
                <p:nvPr/>
              </p:nvSpPr>
              <p:spPr bwMode="auto">
                <a:xfrm>
                  <a:off x="4166" y="2875"/>
                  <a:ext cx="4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4" y="2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4" h="28">
                      <a:moveTo>
                        <a:pt x="0" y="28"/>
                      </a:moveTo>
                      <a:lnTo>
                        <a:pt x="4" y="2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3"/>
                <p:cNvSpPr>
                  <a:spLocks/>
                </p:cNvSpPr>
                <p:nvPr/>
              </p:nvSpPr>
              <p:spPr bwMode="auto">
                <a:xfrm>
                  <a:off x="4166" y="2899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"/>
                <p:cNvSpPr>
                  <a:spLocks/>
                </p:cNvSpPr>
                <p:nvPr/>
              </p:nvSpPr>
              <p:spPr bwMode="auto">
                <a:xfrm>
                  <a:off x="4608" y="3133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15"/>
                <p:cNvSpPr>
                  <a:spLocks noChangeArrowheads="1"/>
                </p:cNvSpPr>
                <p:nvPr/>
              </p:nvSpPr>
              <p:spPr bwMode="auto">
                <a:xfrm>
                  <a:off x="4608" y="3133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6"/>
                <p:cNvSpPr>
                  <a:spLocks/>
                </p:cNvSpPr>
                <p:nvPr/>
              </p:nvSpPr>
              <p:spPr bwMode="auto">
                <a:xfrm>
                  <a:off x="4608" y="3184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7"/>
                <p:cNvSpPr>
                  <a:spLocks/>
                </p:cNvSpPr>
                <p:nvPr/>
              </p:nvSpPr>
              <p:spPr bwMode="auto">
                <a:xfrm>
                  <a:off x="4591" y="311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10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8"/>
                <p:cNvSpPr>
                  <a:spLocks/>
                </p:cNvSpPr>
                <p:nvPr/>
              </p:nvSpPr>
              <p:spPr bwMode="auto">
                <a:xfrm>
                  <a:off x="4591" y="311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9"/>
                <p:cNvSpPr>
                  <a:spLocks/>
                </p:cNvSpPr>
                <p:nvPr/>
              </p:nvSpPr>
              <p:spPr bwMode="auto">
                <a:xfrm>
                  <a:off x="4591" y="317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0"/>
                <p:cNvSpPr>
                  <a:spLocks/>
                </p:cNvSpPr>
                <p:nvPr/>
              </p:nvSpPr>
              <p:spPr bwMode="auto">
                <a:xfrm>
                  <a:off x="4571" y="310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1"/>
                <p:cNvSpPr>
                  <a:spLocks/>
                </p:cNvSpPr>
                <p:nvPr/>
              </p:nvSpPr>
              <p:spPr bwMode="auto">
                <a:xfrm>
                  <a:off x="4571" y="31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2"/>
                <p:cNvSpPr>
                  <a:spLocks/>
                </p:cNvSpPr>
                <p:nvPr/>
              </p:nvSpPr>
              <p:spPr bwMode="auto">
                <a:xfrm>
                  <a:off x="4571" y="3163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3"/>
                <p:cNvSpPr>
                  <a:spLocks/>
                </p:cNvSpPr>
                <p:nvPr/>
              </p:nvSpPr>
              <p:spPr bwMode="auto">
                <a:xfrm>
                  <a:off x="4554" y="309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4"/>
                <p:cNvSpPr>
                  <a:spLocks/>
                </p:cNvSpPr>
                <p:nvPr/>
              </p:nvSpPr>
              <p:spPr bwMode="auto">
                <a:xfrm>
                  <a:off x="4554" y="309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5"/>
                <p:cNvSpPr>
                  <a:spLocks/>
                </p:cNvSpPr>
                <p:nvPr/>
              </p:nvSpPr>
              <p:spPr bwMode="auto">
                <a:xfrm>
                  <a:off x="4554" y="3150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6"/>
                <p:cNvSpPr>
                  <a:spLocks/>
                </p:cNvSpPr>
                <p:nvPr/>
              </p:nvSpPr>
              <p:spPr bwMode="auto">
                <a:xfrm>
                  <a:off x="4537" y="308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7"/>
                <p:cNvSpPr>
                  <a:spLocks/>
                </p:cNvSpPr>
                <p:nvPr/>
              </p:nvSpPr>
              <p:spPr bwMode="auto">
                <a:xfrm>
                  <a:off x="4537" y="308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28"/>
                <p:cNvSpPr>
                  <a:spLocks/>
                </p:cNvSpPr>
                <p:nvPr/>
              </p:nvSpPr>
              <p:spPr bwMode="auto">
                <a:xfrm>
                  <a:off x="4537" y="314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6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6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29"/>
                <p:cNvSpPr>
                  <a:spLocks/>
                </p:cNvSpPr>
                <p:nvPr/>
              </p:nvSpPr>
              <p:spPr bwMode="auto">
                <a:xfrm>
                  <a:off x="4517" y="307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30"/>
                <p:cNvSpPr>
                  <a:spLocks/>
                </p:cNvSpPr>
                <p:nvPr/>
              </p:nvSpPr>
              <p:spPr bwMode="auto">
                <a:xfrm>
                  <a:off x="4517" y="307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31"/>
                <p:cNvSpPr>
                  <a:spLocks/>
                </p:cNvSpPr>
                <p:nvPr/>
              </p:nvSpPr>
              <p:spPr bwMode="auto">
                <a:xfrm>
                  <a:off x="4517" y="312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32"/>
                <p:cNvSpPr>
                  <a:spLocks/>
                </p:cNvSpPr>
                <p:nvPr/>
              </p:nvSpPr>
              <p:spPr bwMode="auto">
                <a:xfrm>
                  <a:off x="4500" y="306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33"/>
                <p:cNvSpPr>
                  <a:spLocks/>
                </p:cNvSpPr>
                <p:nvPr/>
              </p:nvSpPr>
              <p:spPr bwMode="auto">
                <a:xfrm>
                  <a:off x="4500" y="3068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34"/>
                <p:cNvSpPr>
                  <a:spLocks/>
                </p:cNvSpPr>
                <p:nvPr/>
              </p:nvSpPr>
              <p:spPr bwMode="auto">
                <a:xfrm>
                  <a:off x="4500" y="311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35"/>
                <p:cNvSpPr>
                  <a:spLocks/>
                </p:cNvSpPr>
                <p:nvPr/>
              </p:nvSpPr>
              <p:spPr bwMode="auto">
                <a:xfrm>
                  <a:off x="4480" y="305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36"/>
                <p:cNvSpPr>
                  <a:spLocks/>
                </p:cNvSpPr>
                <p:nvPr/>
              </p:nvSpPr>
              <p:spPr bwMode="auto">
                <a:xfrm>
                  <a:off x="4480" y="3058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37"/>
                <p:cNvSpPr>
                  <a:spLocks/>
                </p:cNvSpPr>
                <p:nvPr/>
              </p:nvSpPr>
              <p:spPr bwMode="auto">
                <a:xfrm>
                  <a:off x="4480" y="310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38"/>
                <p:cNvSpPr>
                  <a:spLocks/>
                </p:cNvSpPr>
                <p:nvPr/>
              </p:nvSpPr>
              <p:spPr bwMode="auto">
                <a:xfrm>
                  <a:off x="4463" y="3048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39"/>
                <p:cNvSpPr>
                  <a:spLocks noChangeArrowheads="1"/>
                </p:cNvSpPr>
                <p:nvPr/>
              </p:nvSpPr>
              <p:spPr bwMode="auto">
                <a:xfrm>
                  <a:off x="4463" y="3048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40"/>
                <p:cNvSpPr>
                  <a:spLocks/>
                </p:cNvSpPr>
                <p:nvPr/>
              </p:nvSpPr>
              <p:spPr bwMode="auto">
                <a:xfrm>
                  <a:off x="4463" y="3099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41"/>
                <p:cNvSpPr>
                  <a:spLocks/>
                </p:cNvSpPr>
                <p:nvPr/>
              </p:nvSpPr>
              <p:spPr bwMode="auto">
                <a:xfrm>
                  <a:off x="4446" y="3038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Rectangle 42"/>
                <p:cNvSpPr>
                  <a:spLocks noChangeArrowheads="1"/>
                </p:cNvSpPr>
                <p:nvPr/>
              </p:nvSpPr>
              <p:spPr bwMode="auto">
                <a:xfrm>
                  <a:off x="4446" y="3038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43"/>
                <p:cNvSpPr>
                  <a:spLocks/>
                </p:cNvSpPr>
                <p:nvPr/>
              </p:nvSpPr>
              <p:spPr bwMode="auto">
                <a:xfrm>
                  <a:off x="4446" y="3089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44"/>
                <p:cNvSpPr>
                  <a:spLocks/>
                </p:cNvSpPr>
                <p:nvPr/>
              </p:nvSpPr>
              <p:spPr bwMode="auto">
                <a:xfrm>
                  <a:off x="4426" y="302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45"/>
                <p:cNvSpPr>
                  <a:spLocks/>
                </p:cNvSpPr>
                <p:nvPr/>
              </p:nvSpPr>
              <p:spPr bwMode="auto">
                <a:xfrm>
                  <a:off x="4426" y="3024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5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5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46"/>
                <p:cNvSpPr>
                  <a:spLocks/>
                </p:cNvSpPr>
                <p:nvPr/>
              </p:nvSpPr>
              <p:spPr bwMode="auto">
                <a:xfrm>
                  <a:off x="4426" y="3079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47"/>
                <p:cNvSpPr>
                  <a:spLocks/>
                </p:cNvSpPr>
                <p:nvPr/>
              </p:nvSpPr>
              <p:spPr bwMode="auto">
                <a:xfrm>
                  <a:off x="4409" y="3014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48"/>
                <p:cNvSpPr>
                  <a:spLocks/>
                </p:cNvSpPr>
                <p:nvPr/>
              </p:nvSpPr>
              <p:spPr bwMode="auto">
                <a:xfrm>
                  <a:off x="4409" y="301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49"/>
                <p:cNvSpPr>
                  <a:spLocks/>
                </p:cNvSpPr>
                <p:nvPr/>
              </p:nvSpPr>
              <p:spPr bwMode="auto">
                <a:xfrm>
                  <a:off x="4409" y="306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50"/>
                <p:cNvSpPr>
                  <a:spLocks/>
                </p:cNvSpPr>
                <p:nvPr/>
              </p:nvSpPr>
              <p:spPr bwMode="auto">
                <a:xfrm>
                  <a:off x="4136" y="2848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51"/>
                <p:cNvSpPr>
                  <a:spLocks/>
                </p:cNvSpPr>
                <p:nvPr/>
              </p:nvSpPr>
              <p:spPr bwMode="auto">
                <a:xfrm>
                  <a:off x="4159" y="2869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52"/>
                <p:cNvSpPr>
                  <a:spLocks/>
                </p:cNvSpPr>
                <p:nvPr/>
              </p:nvSpPr>
              <p:spPr bwMode="auto">
                <a:xfrm>
                  <a:off x="4132" y="285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53"/>
                <p:cNvSpPr>
                  <a:spLocks/>
                </p:cNvSpPr>
                <p:nvPr/>
              </p:nvSpPr>
              <p:spPr bwMode="auto">
                <a:xfrm>
                  <a:off x="4132" y="2855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54"/>
                <p:cNvSpPr>
                  <a:spLocks/>
                </p:cNvSpPr>
                <p:nvPr/>
              </p:nvSpPr>
              <p:spPr bwMode="auto">
                <a:xfrm>
                  <a:off x="4632" y="2693"/>
                  <a:ext cx="574" cy="409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574" y="0"/>
                    </a:cxn>
                    <a:cxn ang="0">
                      <a:pos x="574" y="74"/>
                    </a:cxn>
                    <a:cxn ang="0">
                      <a:pos x="0" y="409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574" h="409">
                      <a:moveTo>
                        <a:pt x="0" y="331"/>
                      </a:moveTo>
                      <a:lnTo>
                        <a:pt x="574" y="0"/>
                      </a:lnTo>
                      <a:lnTo>
                        <a:pt x="574" y="74"/>
                      </a:lnTo>
                      <a:lnTo>
                        <a:pt x="0" y="409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55"/>
                <p:cNvSpPr>
                  <a:spLocks/>
                </p:cNvSpPr>
                <p:nvPr/>
              </p:nvSpPr>
              <p:spPr bwMode="auto">
                <a:xfrm>
                  <a:off x="4132" y="2401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1" y="0"/>
                    </a:cxn>
                    <a:cxn ang="0">
                      <a:pos x="1074" y="292"/>
                    </a:cxn>
                    <a:cxn ang="0">
                      <a:pos x="500" y="623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074" h="623">
                      <a:moveTo>
                        <a:pt x="0" y="336"/>
                      </a:moveTo>
                      <a:lnTo>
                        <a:pt x="571" y="0"/>
                      </a:lnTo>
                      <a:lnTo>
                        <a:pt x="1074" y="292"/>
                      </a:lnTo>
                      <a:lnTo>
                        <a:pt x="500" y="623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56"/>
                <p:cNvSpPr>
                  <a:spLocks/>
                </p:cNvSpPr>
                <p:nvPr/>
              </p:nvSpPr>
              <p:spPr bwMode="auto">
                <a:xfrm>
                  <a:off x="4132" y="2737"/>
                  <a:ext cx="500" cy="365"/>
                </a:xfrm>
                <a:custGeom>
                  <a:avLst/>
                  <a:gdLst/>
                  <a:ahLst/>
                  <a:cxnLst>
                    <a:cxn ang="0">
                      <a:pos x="500" y="287"/>
                    </a:cxn>
                    <a:cxn ang="0">
                      <a:pos x="500" y="365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87"/>
                    </a:cxn>
                  </a:cxnLst>
                  <a:rect l="0" t="0" r="r" b="b"/>
                  <a:pathLst>
                    <a:path w="500" h="365">
                      <a:moveTo>
                        <a:pt x="500" y="287"/>
                      </a:moveTo>
                      <a:lnTo>
                        <a:pt x="500" y="365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8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57"/>
                <p:cNvSpPr>
                  <a:spLocks/>
                </p:cNvSpPr>
                <p:nvPr/>
              </p:nvSpPr>
              <p:spPr bwMode="auto">
                <a:xfrm>
                  <a:off x="4166" y="277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58"/>
                <p:cNvSpPr>
                  <a:spLocks noChangeArrowheads="1"/>
                </p:cNvSpPr>
                <p:nvPr/>
              </p:nvSpPr>
              <p:spPr bwMode="auto">
                <a:xfrm>
                  <a:off x="4166" y="2770"/>
                  <a:ext cx="4" cy="2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59"/>
                <p:cNvSpPr>
                  <a:spLocks/>
                </p:cNvSpPr>
                <p:nvPr/>
              </p:nvSpPr>
              <p:spPr bwMode="auto">
                <a:xfrm>
                  <a:off x="4166" y="2794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60"/>
                <p:cNvSpPr>
                  <a:spLocks/>
                </p:cNvSpPr>
                <p:nvPr/>
              </p:nvSpPr>
              <p:spPr bwMode="auto">
                <a:xfrm>
                  <a:off x="4608" y="302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61"/>
                <p:cNvSpPr>
                  <a:spLocks/>
                </p:cNvSpPr>
                <p:nvPr/>
              </p:nvSpPr>
              <p:spPr bwMode="auto">
                <a:xfrm>
                  <a:off x="4608" y="3024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62"/>
                <p:cNvSpPr>
                  <a:spLocks/>
                </p:cNvSpPr>
                <p:nvPr/>
              </p:nvSpPr>
              <p:spPr bwMode="auto">
                <a:xfrm>
                  <a:off x="4608" y="307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63"/>
                <p:cNvSpPr>
                  <a:spLocks/>
                </p:cNvSpPr>
                <p:nvPr/>
              </p:nvSpPr>
              <p:spPr bwMode="auto">
                <a:xfrm>
                  <a:off x="4591" y="3014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64"/>
                <p:cNvSpPr>
                  <a:spLocks/>
                </p:cNvSpPr>
                <p:nvPr/>
              </p:nvSpPr>
              <p:spPr bwMode="auto">
                <a:xfrm>
                  <a:off x="4591" y="301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65"/>
                <p:cNvSpPr>
                  <a:spLocks/>
                </p:cNvSpPr>
                <p:nvPr/>
              </p:nvSpPr>
              <p:spPr bwMode="auto">
                <a:xfrm>
                  <a:off x="4591" y="3065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66"/>
                <p:cNvSpPr>
                  <a:spLocks/>
                </p:cNvSpPr>
                <p:nvPr/>
              </p:nvSpPr>
              <p:spPr bwMode="auto">
                <a:xfrm>
                  <a:off x="4571" y="300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67"/>
                <p:cNvSpPr>
                  <a:spLocks/>
                </p:cNvSpPr>
                <p:nvPr/>
              </p:nvSpPr>
              <p:spPr bwMode="auto">
                <a:xfrm>
                  <a:off x="4571" y="300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68"/>
                <p:cNvSpPr>
                  <a:spLocks/>
                </p:cNvSpPr>
                <p:nvPr/>
              </p:nvSpPr>
              <p:spPr bwMode="auto">
                <a:xfrm>
                  <a:off x="4571" y="305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69"/>
                <p:cNvSpPr>
                  <a:spLocks/>
                </p:cNvSpPr>
                <p:nvPr/>
              </p:nvSpPr>
              <p:spPr bwMode="auto">
                <a:xfrm>
                  <a:off x="4554" y="2994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70"/>
                <p:cNvSpPr>
                  <a:spLocks/>
                </p:cNvSpPr>
                <p:nvPr/>
              </p:nvSpPr>
              <p:spPr bwMode="auto">
                <a:xfrm>
                  <a:off x="4554" y="299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71"/>
                <p:cNvSpPr>
                  <a:spLocks/>
                </p:cNvSpPr>
                <p:nvPr/>
              </p:nvSpPr>
              <p:spPr bwMode="auto">
                <a:xfrm>
                  <a:off x="4554" y="304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2"/>
                <p:cNvSpPr>
                  <a:spLocks/>
                </p:cNvSpPr>
                <p:nvPr/>
              </p:nvSpPr>
              <p:spPr bwMode="auto">
                <a:xfrm>
                  <a:off x="4537" y="2984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73"/>
                <p:cNvSpPr>
                  <a:spLocks/>
                </p:cNvSpPr>
                <p:nvPr/>
              </p:nvSpPr>
              <p:spPr bwMode="auto">
                <a:xfrm>
                  <a:off x="4537" y="298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74"/>
                <p:cNvSpPr>
                  <a:spLocks/>
                </p:cNvSpPr>
                <p:nvPr/>
              </p:nvSpPr>
              <p:spPr bwMode="auto">
                <a:xfrm>
                  <a:off x="4537" y="3035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 75"/>
                <p:cNvSpPr>
                  <a:spLocks/>
                </p:cNvSpPr>
                <p:nvPr/>
              </p:nvSpPr>
              <p:spPr bwMode="auto">
                <a:xfrm>
                  <a:off x="4517" y="2974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4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76"/>
                <p:cNvSpPr>
                  <a:spLocks noChangeArrowheads="1"/>
                </p:cNvSpPr>
                <p:nvPr/>
              </p:nvSpPr>
              <p:spPr bwMode="auto">
                <a:xfrm>
                  <a:off x="4517" y="2974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 77"/>
                <p:cNvSpPr>
                  <a:spLocks/>
                </p:cNvSpPr>
                <p:nvPr/>
              </p:nvSpPr>
              <p:spPr bwMode="auto">
                <a:xfrm>
                  <a:off x="4517" y="3024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Freeform 78"/>
                <p:cNvSpPr>
                  <a:spLocks/>
                </p:cNvSpPr>
                <p:nvPr/>
              </p:nvSpPr>
              <p:spPr bwMode="auto">
                <a:xfrm>
                  <a:off x="4500" y="2963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79"/>
                <p:cNvSpPr>
                  <a:spLocks noChangeArrowheads="1"/>
                </p:cNvSpPr>
                <p:nvPr/>
              </p:nvSpPr>
              <p:spPr bwMode="auto">
                <a:xfrm>
                  <a:off x="4500" y="2963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80"/>
                <p:cNvSpPr>
                  <a:spLocks/>
                </p:cNvSpPr>
                <p:nvPr/>
              </p:nvSpPr>
              <p:spPr bwMode="auto">
                <a:xfrm>
                  <a:off x="4500" y="3014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81"/>
                <p:cNvSpPr>
                  <a:spLocks/>
                </p:cNvSpPr>
                <p:nvPr/>
              </p:nvSpPr>
              <p:spPr bwMode="auto">
                <a:xfrm>
                  <a:off x="4480" y="295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82"/>
                <p:cNvSpPr>
                  <a:spLocks/>
                </p:cNvSpPr>
                <p:nvPr/>
              </p:nvSpPr>
              <p:spPr bwMode="auto">
                <a:xfrm>
                  <a:off x="4480" y="2950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83"/>
                <p:cNvSpPr>
                  <a:spLocks/>
                </p:cNvSpPr>
                <p:nvPr/>
              </p:nvSpPr>
              <p:spPr bwMode="auto">
                <a:xfrm>
                  <a:off x="4480" y="3004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84"/>
                <p:cNvSpPr>
                  <a:spLocks/>
                </p:cNvSpPr>
                <p:nvPr/>
              </p:nvSpPr>
              <p:spPr bwMode="auto">
                <a:xfrm>
                  <a:off x="4463" y="294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85"/>
                <p:cNvSpPr>
                  <a:spLocks/>
                </p:cNvSpPr>
                <p:nvPr/>
              </p:nvSpPr>
              <p:spPr bwMode="auto">
                <a:xfrm>
                  <a:off x="4463" y="294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86"/>
                <p:cNvSpPr>
                  <a:spLocks/>
                </p:cNvSpPr>
                <p:nvPr/>
              </p:nvSpPr>
              <p:spPr bwMode="auto">
                <a:xfrm>
                  <a:off x="4463" y="2994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87"/>
                <p:cNvSpPr>
                  <a:spLocks/>
                </p:cNvSpPr>
                <p:nvPr/>
              </p:nvSpPr>
              <p:spPr bwMode="auto">
                <a:xfrm>
                  <a:off x="4446" y="293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88"/>
                <p:cNvSpPr>
                  <a:spLocks/>
                </p:cNvSpPr>
                <p:nvPr/>
              </p:nvSpPr>
              <p:spPr bwMode="auto">
                <a:xfrm>
                  <a:off x="4446" y="293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 89"/>
                <p:cNvSpPr>
                  <a:spLocks/>
                </p:cNvSpPr>
                <p:nvPr/>
              </p:nvSpPr>
              <p:spPr bwMode="auto">
                <a:xfrm>
                  <a:off x="4446" y="2980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90"/>
                <p:cNvSpPr>
                  <a:spLocks/>
                </p:cNvSpPr>
                <p:nvPr/>
              </p:nvSpPr>
              <p:spPr bwMode="auto">
                <a:xfrm>
                  <a:off x="4426" y="291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 91"/>
                <p:cNvSpPr>
                  <a:spLocks/>
                </p:cNvSpPr>
                <p:nvPr/>
              </p:nvSpPr>
              <p:spPr bwMode="auto">
                <a:xfrm>
                  <a:off x="4426" y="2919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92"/>
                <p:cNvSpPr>
                  <a:spLocks/>
                </p:cNvSpPr>
                <p:nvPr/>
              </p:nvSpPr>
              <p:spPr bwMode="auto">
                <a:xfrm>
                  <a:off x="4426" y="297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93"/>
                <p:cNvSpPr>
                  <a:spLocks/>
                </p:cNvSpPr>
                <p:nvPr/>
              </p:nvSpPr>
              <p:spPr bwMode="auto">
                <a:xfrm>
                  <a:off x="4409" y="290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94"/>
                <p:cNvSpPr>
                  <a:spLocks/>
                </p:cNvSpPr>
                <p:nvPr/>
              </p:nvSpPr>
              <p:spPr bwMode="auto">
                <a:xfrm>
                  <a:off x="4409" y="29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95"/>
                <p:cNvSpPr>
                  <a:spLocks/>
                </p:cNvSpPr>
                <p:nvPr/>
              </p:nvSpPr>
              <p:spPr bwMode="auto">
                <a:xfrm>
                  <a:off x="4409" y="2960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96"/>
                <p:cNvSpPr>
                  <a:spLocks/>
                </p:cNvSpPr>
                <p:nvPr/>
              </p:nvSpPr>
              <p:spPr bwMode="auto">
                <a:xfrm>
                  <a:off x="4136" y="2743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Freeform 97"/>
                <p:cNvSpPr>
                  <a:spLocks/>
                </p:cNvSpPr>
                <p:nvPr/>
              </p:nvSpPr>
              <p:spPr bwMode="auto">
                <a:xfrm>
                  <a:off x="4159" y="2760"/>
                  <a:ext cx="4" cy="2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2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21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98"/>
                <p:cNvSpPr>
                  <a:spLocks/>
                </p:cNvSpPr>
                <p:nvPr/>
              </p:nvSpPr>
              <p:spPr bwMode="auto">
                <a:xfrm>
                  <a:off x="4132" y="2747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3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3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Freeform 99"/>
                <p:cNvSpPr>
                  <a:spLocks/>
                </p:cNvSpPr>
                <p:nvPr/>
              </p:nvSpPr>
              <p:spPr bwMode="auto">
                <a:xfrm>
                  <a:off x="4132" y="2750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100"/>
                <p:cNvSpPr>
                  <a:spLocks/>
                </p:cNvSpPr>
                <p:nvPr/>
              </p:nvSpPr>
              <p:spPr bwMode="auto">
                <a:xfrm>
                  <a:off x="4632" y="2584"/>
                  <a:ext cx="574" cy="413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3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3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3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101"/>
                <p:cNvSpPr>
                  <a:spLocks/>
                </p:cNvSpPr>
                <p:nvPr/>
              </p:nvSpPr>
              <p:spPr bwMode="auto">
                <a:xfrm>
                  <a:off x="4132" y="2296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1" y="0"/>
                    </a:cxn>
                    <a:cxn ang="0">
                      <a:pos x="1074" y="288"/>
                    </a:cxn>
                    <a:cxn ang="0">
                      <a:pos x="500" y="623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1074" h="623">
                      <a:moveTo>
                        <a:pt x="0" y="332"/>
                      </a:moveTo>
                      <a:lnTo>
                        <a:pt x="571" y="0"/>
                      </a:lnTo>
                      <a:lnTo>
                        <a:pt x="1074" y="288"/>
                      </a:lnTo>
                      <a:lnTo>
                        <a:pt x="500" y="623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102"/>
                <p:cNvSpPr>
                  <a:spLocks/>
                </p:cNvSpPr>
                <p:nvPr/>
              </p:nvSpPr>
              <p:spPr bwMode="auto">
                <a:xfrm>
                  <a:off x="4132" y="2628"/>
                  <a:ext cx="500" cy="369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9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9">
                      <a:moveTo>
                        <a:pt x="500" y="291"/>
                      </a:moveTo>
                      <a:lnTo>
                        <a:pt x="500" y="36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103"/>
                <p:cNvSpPr>
                  <a:spLocks/>
                </p:cNvSpPr>
                <p:nvPr/>
              </p:nvSpPr>
              <p:spPr bwMode="auto">
                <a:xfrm>
                  <a:off x="4166" y="266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104"/>
                <p:cNvSpPr>
                  <a:spLocks/>
                </p:cNvSpPr>
                <p:nvPr/>
              </p:nvSpPr>
              <p:spPr bwMode="auto">
                <a:xfrm>
                  <a:off x="4166" y="2662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105"/>
                <p:cNvSpPr>
                  <a:spLocks/>
                </p:cNvSpPr>
                <p:nvPr/>
              </p:nvSpPr>
              <p:spPr bwMode="auto">
                <a:xfrm>
                  <a:off x="4166" y="2686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106"/>
                <p:cNvSpPr>
                  <a:spLocks/>
                </p:cNvSpPr>
                <p:nvPr/>
              </p:nvSpPr>
              <p:spPr bwMode="auto">
                <a:xfrm>
                  <a:off x="4608" y="291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107"/>
                <p:cNvSpPr>
                  <a:spLocks/>
                </p:cNvSpPr>
                <p:nvPr/>
              </p:nvSpPr>
              <p:spPr bwMode="auto">
                <a:xfrm>
                  <a:off x="4608" y="2919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108"/>
                <p:cNvSpPr>
                  <a:spLocks/>
                </p:cNvSpPr>
                <p:nvPr/>
              </p:nvSpPr>
              <p:spPr bwMode="auto">
                <a:xfrm>
                  <a:off x="4608" y="297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109"/>
                <p:cNvSpPr>
                  <a:spLocks/>
                </p:cNvSpPr>
                <p:nvPr/>
              </p:nvSpPr>
              <p:spPr bwMode="auto">
                <a:xfrm>
                  <a:off x="4591" y="290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110"/>
                <p:cNvSpPr>
                  <a:spLocks/>
                </p:cNvSpPr>
                <p:nvPr/>
              </p:nvSpPr>
              <p:spPr bwMode="auto">
                <a:xfrm>
                  <a:off x="4591" y="29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Freeform 111"/>
                <p:cNvSpPr>
                  <a:spLocks/>
                </p:cNvSpPr>
                <p:nvPr/>
              </p:nvSpPr>
              <p:spPr bwMode="auto">
                <a:xfrm>
                  <a:off x="4591" y="296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112"/>
                <p:cNvSpPr>
                  <a:spLocks/>
                </p:cNvSpPr>
                <p:nvPr/>
              </p:nvSpPr>
              <p:spPr bwMode="auto">
                <a:xfrm>
                  <a:off x="4571" y="2899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113"/>
                <p:cNvSpPr>
                  <a:spLocks noChangeArrowheads="1"/>
                </p:cNvSpPr>
                <p:nvPr/>
              </p:nvSpPr>
              <p:spPr bwMode="auto">
                <a:xfrm>
                  <a:off x="4571" y="2899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114"/>
                <p:cNvSpPr>
                  <a:spLocks/>
                </p:cNvSpPr>
                <p:nvPr/>
              </p:nvSpPr>
              <p:spPr bwMode="auto">
                <a:xfrm>
                  <a:off x="4571" y="295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115"/>
                <p:cNvSpPr>
                  <a:spLocks/>
                </p:cNvSpPr>
                <p:nvPr/>
              </p:nvSpPr>
              <p:spPr bwMode="auto">
                <a:xfrm>
                  <a:off x="4554" y="2889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554" y="2889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117"/>
                <p:cNvSpPr>
                  <a:spLocks/>
                </p:cNvSpPr>
                <p:nvPr/>
              </p:nvSpPr>
              <p:spPr bwMode="auto">
                <a:xfrm>
                  <a:off x="4554" y="294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118"/>
                <p:cNvSpPr>
                  <a:spLocks/>
                </p:cNvSpPr>
                <p:nvPr/>
              </p:nvSpPr>
              <p:spPr bwMode="auto">
                <a:xfrm>
                  <a:off x="4537" y="2875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119"/>
                <p:cNvSpPr>
                  <a:spLocks/>
                </p:cNvSpPr>
                <p:nvPr/>
              </p:nvSpPr>
              <p:spPr bwMode="auto">
                <a:xfrm>
                  <a:off x="4537" y="2875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120"/>
                <p:cNvSpPr>
                  <a:spLocks/>
                </p:cNvSpPr>
                <p:nvPr/>
              </p:nvSpPr>
              <p:spPr bwMode="auto">
                <a:xfrm>
                  <a:off x="4537" y="2930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1" h="6">
                      <a:moveTo>
                        <a:pt x="11" y="6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121"/>
                <p:cNvSpPr>
                  <a:spLocks/>
                </p:cNvSpPr>
                <p:nvPr/>
              </p:nvSpPr>
              <p:spPr bwMode="auto">
                <a:xfrm>
                  <a:off x="4517" y="2865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122"/>
                <p:cNvSpPr>
                  <a:spLocks/>
                </p:cNvSpPr>
                <p:nvPr/>
              </p:nvSpPr>
              <p:spPr bwMode="auto">
                <a:xfrm>
                  <a:off x="4517" y="286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123"/>
                <p:cNvSpPr>
                  <a:spLocks/>
                </p:cNvSpPr>
                <p:nvPr/>
              </p:nvSpPr>
              <p:spPr bwMode="auto">
                <a:xfrm>
                  <a:off x="4517" y="2919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Freeform 124"/>
                <p:cNvSpPr>
                  <a:spLocks/>
                </p:cNvSpPr>
                <p:nvPr/>
              </p:nvSpPr>
              <p:spPr bwMode="auto">
                <a:xfrm>
                  <a:off x="4500" y="285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125"/>
                <p:cNvSpPr>
                  <a:spLocks/>
                </p:cNvSpPr>
                <p:nvPr/>
              </p:nvSpPr>
              <p:spPr bwMode="auto">
                <a:xfrm>
                  <a:off x="4500" y="285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Freeform 126"/>
                <p:cNvSpPr>
                  <a:spLocks/>
                </p:cNvSpPr>
                <p:nvPr/>
              </p:nvSpPr>
              <p:spPr bwMode="auto">
                <a:xfrm>
                  <a:off x="4500" y="290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127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128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129"/>
                <p:cNvSpPr>
                  <a:spLocks/>
                </p:cNvSpPr>
                <p:nvPr/>
              </p:nvSpPr>
              <p:spPr bwMode="auto">
                <a:xfrm>
                  <a:off x="4480" y="289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Freeform 130"/>
                <p:cNvSpPr>
                  <a:spLocks/>
                </p:cNvSpPr>
                <p:nvPr/>
              </p:nvSpPr>
              <p:spPr bwMode="auto">
                <a:xfrm>
                  <a:off x="4463" y="283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131"/>
                <p:cNvSpPr>
                  <a:spLocks/>
                </p:cNvSpPr>
                <p:nvPr/>
              </p:nvSpPr>
              <p:spPr bwMode="auto">
                <a:xfrm>
                  <a:off x="4463" y="283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132"/>
                <p:cNvSpPr>
                  <a:spLocks/>
                </p:cNvSpPr>
                <p:nvPr/>
              </p:nvSpPr>
              <p:spPr bwMode="auto">
                <a:xfrm>
                  <a:off x="4463" y="288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133"/>
                <p:cNvSpPr>
                  <a:spLocks/>
                </p:cNvSpPr>
                <p:nvPr/>
              </p:nvSpPr>
              <p:spPr bwMode="auto">
                <a:xfrm>
                  <a:off x="4446" y="282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134"/>
                <p:cNvSpPr>
                  <a:spLocks/>
                </p:cNvSpPr>
                <p:nvPr/>
              </p:nvSpPr>
              <p:spPr bwMode="auto">
                <a:xfrm>
                  <a:off x="4446" y="282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135"/>
                <p:cNvSpPr>
                  <a:spLocks/>
                </p:cNvSpPr>
                <p:nvPr/>
              </p:nvSpPr>
              <p:spPr bwMode="auto">
                <a:xfrm>
                  <a:off x="4446" y="2875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136"/>
                <p:cNvSpPr>
                  <a:spLocks/>
                </p:cNvSpPr>
                <p:nvPr/>
              </p:nvSpPr>
              <p:spPr bwMode="auto">
                <a:xfrm>
                  <a:off x="4426" y="281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137"/>
                <p:cNvSpPr>
                  <a:spLocks/>
                </p:cNvSpPr>
                <p:nvPr/>
              </p:nvSpPr>
              <p:spPr bwMode="auto">
                <a:xfrm>
                  <a:off x="4426" y="2814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138"/>
                <p:cNvSpPr>
                  <a:spLocks/>
                </p:cNvSpPr>
                <p:nvPr/>
              </p:nvSpPr>
              <p:spPr bwMode="auto">
                <a:xfrm>
                  <a:off x="4426" y="286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139"/>
                <p:cNvSpPr>
                  <a:spLocks/>
                </p:cNvSpPr>
                <p:nvPr/>
              </p:nvSpPr>
              <p:spPr bwMode="auto">
                <a:xfrm>
                  <a:off x="4409" y="2804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Rectangle 140"/>
                <p:cNvSpPr>
                  <a:spLocks noChangeArrowheads="1"/>
                </p:cNvSpPr>
                <p:nvPr/>
              </p:nvSpPr>
              <p:spPr bwMode="auto">
                <a:xfrm>
                  <a:off x="4409" y="2804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Freeform 141"/>
                <p:cNvSpPr>
                  <a:spLocks/>
                </p:cNvSpPr>
                <p:nvPr/>
              </p:nvSpPr>
              <p:spPr bwMode="auto">
                <a:xfrm>
                  <a:off x="4409" y="2855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Freeform 142"/>
                <p:cNvSpPr>
                  <a:spLocks/>
                </p:cNvSpPr>
                <p:nvPr/>
              </p:nvSpPr>
              <p:spPr bwMode="auto">
                <a:xfrm>
                  <a:off x="4136" y="2638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Freeform 143"/>
                <p:cNvSpPr>
                  <a:spLocks/>
                </p:cNvSpPr>
                <p:nvPr/>
              </p:nvSpPr>
              <p:spPr bwMode="auto">
                <a:xfrm>
                  <a:off x="4159" y="2655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Freeform 144"/>
                <p:cNvSpPr>
                  <a:spLocks/>
                </p:cNvSpPr>
                <p:nvPr/>
              </p:nvSpPr>
              <p:spPr bwMode="auto">
                <a:xfrm>
                  <a:off x="4132" y="264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1" y="13"/>
                    </a:cxn>
                    <a:cxn ang="0">
                      <a:pos x="2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31" y="13"/>
                      </a:lnTo>
                      <a:lnTo>
                        <a:pt x="27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Freeform 145"/>
                <p:cNvSpPr>
                  <a:spLocks/>
                </p:cNvSpPr>
                <p:nvPr/>
              </p:nvSpPr>
              <p:spPr bwMode="auto">
                <a:xfrm>
                  <a:off x="4132" y="2642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0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0">
                      <a:moveTo>
                        <a:pt x="27" y="17"/>
                      </a:moveTo>
                      <a:lnTo>
                        <a:pt x="27" y="30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Freeform 146"/>
                <p:cNvSpPr>
                  <a:spLocks/>
                </p:cNvSpPr>
                <p:nvPr/>
              </p:nvSpPr>
              <p:spPr bwMode="auto">
                <a:xfrm>
                  <a:off x="4632" y="2479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147"/>
                <p:cNvSpPr>
                  <a:spLocks/>
                </p:cNvSpPr>
                <p:nvPr/>
              </p:nvSpPr>
              <p:spPr bwMode="auto">
                <a:xfrm>
                  <a:off x="4132" y="2188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148"/>
                <p:cNvSpPr>
                  <a:spLocks/>
                </p:cNvSpPr>
                <p:nvPr/>
              </p:nvSpPr>
              <p:spPr bwMode="auto">
                <a:xfrm>
                  <a:off x="4132" y="2523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149"/>
                <p:cNvSpPr>
                  <a:spLocks/>
                </p:cNvSpPr>
                <p:nvPr/>
              </p:nvSpPr>
              <p:spPr bwMode="auto">
                <a:xfrm>
                  <a:off x="4166" y="255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150"/>
                <p:cNvSpPr>
                  <a:spLocks/>
                </p:cNvSpPr>
                <p:nvPr/>
              </p:nvSpPr>
              <p:spPr bwMode="auto">
                <a:xfrm>
                  <a:off x="4166" y="2557"/>
                  <a:ext cx="4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4" y="2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" h="24">
                      <a:moveTo>
                        <a:pt x="0" y="24"/>
                      </a:moveTo>
                      <a:lnTo>
                        <a:pt x="4" y="2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151"/>
                <p:cNvSpPr>
                  <a:spLocks/>
                </p:cNvSpPr>
                <p:nvPr/>
              </p:nvSpPr>
              <p:spPr bwMode="auto">
                <a:xfrm>
                  <a:off x="4166" y="2581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152"/>
                <p:cNvSpPr>
                  <a:spLocks/>
                </p:cNvSpPr>
                <p:nvPr/>
              </p:nvSpPr>
              <p:spPr bwMode="auto">
                <a:xfrm>
                  <a:off x="4608" y="2814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153"/>
                <p:cNvSpPr>
                  <a:spLocks noChangeArrowheads="1"/>
                </p:cNvSpPr>
                <p:nvPr/>
              </p:nvSpPr>
              <p:spPr bwMode="auto">
                <a:xfrm>
                  <a:off x="4608" y="2814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154"/>
                <p:cNvSpPr>
                  <a:spLocks/>
                </p:cNvSpPr>
                <p:nvPr/>
              </p:nvSpPr>
              <p:spPr bwMode="auto">
                <a:xfrm>
                  <a:off x="4608" y="286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155"/>
                <p:cNvSpPr>
                  <a:spLocks/>
                </p:cNvSpPr>
                <p:nvPr/>
              </p:nvSpPr>
              <p:spPr bwMode="auto">
                <a:xfrm>
                  <a:off x="4591" y="2801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156"/>
                <p:cNvSpPr>
                  <a:spLocks/>
                </p:cNvSpPr>
                <p:nvPr/>
              </p:nvSpPr>
              <p:spPr bwMode="auto">
                <a:xfrm>
                  <a:off x="4591" y="280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157"/>
                <p:cNvSpPr>
                  <a:spLocks/>
                </p:cNvSpPr>
                <p:nvPr/>
              </p:nvSpPr>
              <p:spPr bwMode="auto">
                <a:xfrm>
                  <a:off x="4591" y="2855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158"/>
                <p:cNvSpPr>
                  <a:spLocks/>
                </p:cNvSpPr>
                <p:nvPr/>
              </p:nvSpPr>
              <p:spPr bwMode="auto">
                <a:xfrm>
                  <a:off x="4571" y="279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Freeform 159"/>
                <p:cNvSpPr>
                  <a:spLocks/>
                </p:cNvSpPr>
                <p:nvPr/>
              </p:nvSpPr>
              <p:spPr bwMode="auto">
                <a:xfrm>
                  <a:off x="4571" y="27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Freeform 160"/>
                <p:cNvSpPr>
                  <a:spLocks/>
                </p:cNvSpPr>
                <p:nvPr/>
              </p:nvSpPr>
              <p:spPr bwMode="auto">
                <a:xfrm>
                  <a:off x="4571" y="284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Freeform 161"/>
                <p:cNvSpPr>
                  <a:spLocks/>
                </p:cNvSpPr>
                <p:nvPr/>
              </p:nvSpPr>
              <p:spPr bwMode="auto">
                <a:xfrm>
                  <a:off x="4554" y="278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Freeform 162"/>
                <p:cNvSpPr>
                  <a:spLocks/>
                </p:cNvSpPr>
                <p:nvPr/>
              </p:nvSpPr>
              <p:spPr bwMode="auto">
                <a:xfrm>
                  <a:off x="4554" y="278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163"/>
                <p:cNvSpPr>
                  <a:spLocks/>
                </p:cNvSpPr>
                <p:nvPr/>
              </p:nvSpPr>
              <p:spPr bwMode="auto">
                <a:xfrm>
                  <a:off x="4554" y="2831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164"/>
                <p:cNvSpPr>
                  <a:spLocks/>
                </p:cNvSpPr>
                <p:nvPr/>
              </p:nvSpPr>
              <p:spPr bwMode="auto">
                <a:xfrm>
                  <a:off x="4537" y="2770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165"/>
                <p:cNvSpPr>
                  <a:spLocks/>
                </p:cNvSpPr>
                <p:nvPr/>
              </p:nvSpPr>
              <p:spPr bwMode="auto">
                <a:xfrm>
                  <a:off x="4537" y="2770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166"/>
                <p:cNvSpPr>
                  <a:spLocks/>
                </p:cNvSpPr>
                <p:nvPr/>
              </p:nvSpPr>
              <p:spPr bwMode="auto">
                <a:xfrm>
                  <a:off x="4537" y="2821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167"/>
                <p:cNvSpPr>
                  <a:spLocks/>
                </p:cNvSpPr>
                <p:nvPr/>
              </p:nvSpPr>
              <p:spPr bwMode="auto">
                <a:xfrm>
                  <a:off x="4517" y="276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168"/>
                <p:cNvSpPr>
                  <a:spLocks/>
                </p:cNvSpPr>
                <p:nvPr/>
              </p:nvSpPr>
              <p:spPr bwMode="auto">
                <a:xfrm>
                  <a:off x="4517" y="276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169"/>
                <p:cNvSpPr>
                  <a:spLocks/>
                </p:cNvSpPr>
                <p:nvPr/>
              </p:nvSpPr>
              <p:spPr bwMode="auto">
                <a:xfrm>
                  <a:off x="4517" y="281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170"/>
                <p:cNvSpPr>
                  <a:spLocks/>
                </p:cNvSpPr>
                <p:nvPr/>
              </p:nvSpPr>
              <p:spPr bwMode="auto">
                <a:xfrm>
                  <a:off x="4500" y="275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171"/>
                <p:cNvSpPr>
                  <a:spLocks/>
                </p:cNvSpPr>
                <p:nvPr/>
              </p:nvSpPr>
              <p:spPr bwMode="auto">
                <a:xfrm>
                  <a:off x="4500" y="275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172"/>
                <p:cNvSpPr>
                  <a:spLocks/>
                </p:cNvSpPr>
                <p:nvPr/>
              </p:nvSpPr>
              <p:spPr bwMode="auto">
                <a:xfrm>
                  <a:off x="4500" y="2801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173"/>
                <p:cNvSpPr>
                  <a:spLocks/>
                </p:cNvSpPr>
                <p:nvPr/>
              </p:nvSpPr>
              <p:spPr bwMode="auto">
                <a:xfrm>
                  <a:off x="4480" y="274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174"/>
                <p:cNvSpPr>
                  <a:spLocks/>
                </p:cNvSpPr>
                <p:nvPr/>
              </p:nvSpPr>
              <p:spPr bwMode="auto">
                <a:xfrm>
                  <a:off x="4480" y="2740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Freeform 175"/>
                <p:cNvSpPr>
                  <a:spLocks/>
                </p:cNvSpPr>
                <p:nvPr/>
              </p:nvSpPr>
              <p:spPr bwMode="auto">
                <a:xfrm>
                  <a:off x="4480" y="279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Freeform 176"/>
                <p:cNvSpPr>
                  <a:spLocks/>
                </p:cNvSpPr>
                <p:nvPr/>
              </p:nvSpPr>
              <p:spPr bwMode="auto">
                <a:xfrm>
                  <a:off x="4463" y="2730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177"/>
                <p:cNvSpPr>
                  <a:spLocks noChangeArrowheads="1"/>
                </p:cNvSpPr>
                <p:nvPr/>
              </p:nvSpPr>
              <p:spPr bwMode="auto">
                <a:xfrm>
                  <a:off x="4463" y="2730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Freeform 178"/>
                <p:cNvSpPr>
                  <a:spLocks/>
                </p:cNvSpPr>
                <p:nvPr/>
              </p:nvSpPr>
              <p:spPr bwMode="auto">
                <a:xfrm>
                  <a:off x="4463" y="2781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Freeform 179"/>
                <p:cNvSpPr>
                  <a:spLocks/>
                </p:cNvSpPr>
                <p:nvPr/>
              </p:nvSpPr>
              <p:spPr bwMode="auto">
                <a:xfrm>
                  <a:off x="4446" y="2720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0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180"/>
                <p:cNvSpPr>
                  <a:spLocks noChangeArrowheads="1"/>
                </p:cNvSpPr>
                <p:nvPr/>
              </p:nvSpPr>
              <p:spPr bwMode="auto">
                <a:xfrm>
                  <a:off x="4446" y="2720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Freeform 181"/>
                <p:cNvSpPr>
                  <a:spLocks/>
                </p:cNvSpPr>
                <p:nvPr/>
              </p:nvSpPr>
              <p:spPr bwMode="auto">
                <a:xfrm>
                  <a:off x="4446" y="277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Freeform 182"/>
                <p:cNvSpPr>
                  <a:spLocks/>
                </p:cNvSpPr>
                <p:nvPr/>
              </p:nvSpPr>
              <p:spPr bwMode="auto">
                <a:xfrm>
                  <a:off x="4426" y="270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Freeform 183"/>
                <p:cNvSpPr>
                  <a:spLocks/>
                </p:cNvSpPr>
                <p:nvPr/>
              </p:nvSpPr>
              <p:spPr bwMode="auto">
                <a:xfrm>
                  <a:off x="4426" y="2706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Freeform 184"/>
                <p:cNvSpPr>
                  <a:spLocks/>
                </p:cNvSpPr>
                <p:nvPr/>
              </p:nvSpPr>
              <p:spPr bwMode="auto">
                <a:xfrm>
                  <a:off x="4426" y="276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Freeform 185"/>
                <p:cNvSpPr>
                  <a:spLocks/>
                </p:cNvSpPr>
                <p:nvPr/>
              </p:nvSpPr>
              <p:spPr bwMode="auto">
                <a:xfrm>
                  <a:off x="4409" y="269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Freeform 186"/>
                <p:cNvSpPr>
                  <a:spLocks/>
                </p:cNvSpPr>
                <p:nvPr/>
              </p:nvSpPr>
              <p:spPr bwMode="auto">
                <a:xfrm>
                  <a:off x="4409" y="269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Freeform 187"/>
                <p:cNvSpPr>
                  <a:spLocks/>
                </p:cNvSpPr>
                <p:nvPr/>
              </p:nvSpPr>
              <p:spPr bwMode="auto">
                <a:xfrm>
                  <a:off x="4409" y="275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Freeform 188"/>
                <p:cNvSpPr>
                  <a:spLocks/>
                </p:cNvSpPr>
                <p:nvPr/>
              </p:nvSpPr>
              <p:spPr bwMode="auto">
                <a:xfrm>
                  <a:off x="4136" y="2530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Freeform 189"/>
                <p:cNvSpPr>
                  <a:spLocks/>
                </p:cNvSpPr>
                <p:nvPr/>
              </p:nvSpPr>
              <p:spPr bwMode="auto">
                <a:xfrm>
                  <a:off x="4159" y="2550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4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4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Freeform 190"/>
                <p:cNvSpPr>
                  <a:spLocks/>
                </p:cNvSpPr>
                <p:nvPr/>
              </p:nvSpPr>
              <p:spPr bwMode="auto">
                <a:xfrm>
                  <a:off x="4132" y="2533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1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Freeform 191"/>
                <p:cNvSpPr>
                  <a:spLocks/>
                </p:cNvSpPr>
                <p:nvPr/>
              </p:nvSpPr>
              <p:spPr bwMode="auto">
                <a:xfrm>
                  <a:off x="4132" y="2537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30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30">
                      <a:moveTo>
                        <a:pt x="27" y="13"/>
                      </a:moveTo>
                      <a:lnTo>
                        <a:pt x="27" y="30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Freeform 192"/>
                <p:cNvSpPr>
                  <a:spLocks/>
                </p:cNvSpPr>
                <p:nvPr/>
              </p:nvSpPr>
              <p:spPr bwMode="auto">
                <a:xfrm>
                  <a:off x="4632" y="2374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4" y="0"/>
                    </a:cxn>
                    <a:cxn ang="0">
                      <a:pos x="574" y="75"/>
                    </a:cxn>
                    <a:cxn ang="0">
                      <a:pos x="0" y="410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574" h="410">
                      <a:moveTo>
                        <a:pt x="0" y="332"/>
                      </a:moveTo>
                      <a:lnTo>
                        <a:pt x="574" y="0"/>
                      </a:lnTo>
                      <a:lnTo>
                        <a:pt x="574" y="75"/>
                      </a:lnTo>
                      <a:lnTo>
                        <a:pt x="0" y="410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Freeform 193"/>
                <p:cNvSpPr>
                  <a:spLocks/>
                </p:cNvSpPr>
                <p:nvPr/>
              </p:nvSpPr>
              <p:spPr bwMode="auto">
                <a:xfrm>
                  <a:off x="4132" y="2083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3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1074" h="623">
                      <a:moveTo>
                        <a:pt x="0" y="332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3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Freeform 194"/>
                <p:cNvSpPr>
                  <a:spLocks/>
                </p:cNvSpPr>
                <p:nvPr/>
              </p:nvSpPr>
              <p:spPr bwMode="auto">
                <a:xfrm>
                  <a:off x="4132" y="2415"/>
                  <a:ext cx="500" cy="369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9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9">
                      <a:moveTo>
                        <a:pt x="500" y="291"/>
                      </a:moveTo>
                      <a:lnTo>
                        <a:pt x="500" y="36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Freeform 195"/>
                <p:cNvSpPr>
                  <a:spLocks/>
                </p:cNvSpPr>
                <p:nvPr/>
              </p:nvSpPr>
              <p:spPr bwMode="auto">
                <a:xfrm>
                  <a:off x="4166" y="245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4166" y="2452"/>
                  <a:ext cx="4" cy="2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Freeform 197"/>
                <p:cNvSpPr>
                  <a:spLocks/>
                </p:cNvSpPr>
                <p:nvPr/>
              </p:nvSpPr>
              <p:spPr bwMode="auto">
                <a:xfrm>
                  <a:off x="4166" y="2476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Freeform 198"/>
                <p:cNvSpPr>
                  <a:spLocks/>
                </p:cNvSpPr>
                <p:nvPr/>
              </p:nvSpPr>
              <p:spPr bwMode="auto">
                <a:xfrm>
                  <a:off x="4608" y="270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Freeform 199"/>
                <p:cNvSpPr>
                  <a:spLocks/>
                </p:cNvSpPr>
                <p:nvPr/>
              </p:nvSpPr>
              <p:spPr bwMode="auto">
                <a:xfrm>
                  <a:off x="4608" y="270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Freeform 200"/>
                <p:cNvSpPr>
                  <a:spLocks/>
                </p:cNvSpPr>
                <p:nvPr/>
              </p:nvSpPr>
              <p:spPr bwMode="auto">
                <a:xfrm>
                  <a:off x="4608" y="275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Freeform 201"/>
                <p:cNvSpPr>
                  <a:spLocks/>
                </p:cNvSpPr>
                <p:nvPr/>
              </p:nvSpPr>
              <p:spPr bwMode="auto">
                <a:xfrm>
                  <a:off x="4591" y="2696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Freeform 202"/>
                <p:cNvSpPr>
                  <a:spLocks/>
                </p:cNvSpPr>
                <p:nvPr/>
              </p:nvSpPr>
              <p:spPr bwMode="auto">
                <a:xfrm>
                  <a:off x="4591" y="269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Freeform 203"/>
                <p:cNvSpPr>
                  <a:spLocks/>
                </p:cNvSpPr>
                <p:nvPr/>
              </p:nvSpPr>
              <p:spPr bwMode="auto">
                <a:xfrm>
                  <a:off x="4591" y="2747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Freeform 204"/>
                <p:cNvSpPr>
                  <a:spLocks/>
                </p:cNvSpPr>
                <p:nvPr/>
              </p:nvSpPr>
              <p:spPr bwMode="auto">
                <a:xfrm>
                  <a:off x="4571" y="268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406"/>
              <p:cNvGrpSpPr>
                <a:grpSpLocks/>
              </p:cNvGrpSpPr>
              <p:nvPr/>
            </p:nvGrpSpPr>
            <p:grpSpPr bwMode="auto">
              <a:xfrm>
                <a:off x="6559620" y="2628924"/>
                <a:ext cx="1704993" cy="1731981"/>
                <a:chOff x="4132" y="1656"/>
                <a:chExt cx="1074" cy="1091"/>
              </a:xfrm>
            </p:grpSpPr>
            <p:sp>
              <p:nvSpPr>
                <p:cNvPr id="66" name="Freeform 206"/>
                <p:cNvSpPr>
                  <a:spLocks/>
                </p:cNvSpPr>
                <p:nvPr/>
              </p:nvSpPr>
              <p:spPr bwMode="auto">
                <a:xfrm>
                  <a:off x="4571" y="268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7"/>
                <p:cNvSpPr>
                  <a:spLocks/>
                </p:cNvSpPr>
                <p:nvPr/>
              </p:nvSpPr>
              <p:spPr bwMode="auto">
                <a:xfrm>
                  <a:off x="4571" y="273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8"/>
                <p:cNvSpPr>
                  <a:spLocks/>
                </p:cNvSpPr>
                <p:nvPr/>
              </p:nvSpPr>
              <p:spPr bwMode="auto">
                <a:xfrm>
                  <a:off x="4554" y="267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9"/>
                <p:cNvSpPr>
                  <a:spLocks/>
                </p:cNvSpPr>
                <p:nvPr/>
              </p:nvSpPr>
              <p:spPr bwMode="auto">
                <a:xfrm>
                  <a:off x="4554" y="267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0"/>
                <p:cNvSpPr>
                  <a:spLocks/>
                </p:cNvSpPr>
                <p:nvPr/>
              </p:nvSpPr>
              <p:spPr bwMode="auto">
                <a:xfrm>
                  <a:off x="4554" y="2726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11"/>
                <p:cNvSpPr>
                  <a:spLocks/>
                </p:cNvSpPr>
                <p:nvPr/>
              </p:nvSpPr>
              <p:spPr bwMode="auto">
                <a:xfrm>
                  <a:off x="4537" y="2665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12"/>
                <p:cNvSpPr>
                  <a:spLocks/>
                </p:cNvSpPr>
                <p:nvPr/>
              </p:nvSpPr>
              <p:spPr bwMode="auto">
                <a:xfrm>
                  <a:off x="4537" y="2665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13"/>
                <p:cNvSpPr>
                  <a:spLocks/>
                </p:cNvSpPr>
                <p:nvPr/>
              </p:nvSpPr>
              <p:spPr bwMode="auto">
                <a:xfrm>
                  <a:off x="4537" y="2716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4"/>
                <p:cNvSpPr>
                  <a:spLocks/>
                </p:cNvSpPr>
                <p:nvPr/>
              </p:nvSpPr>
              <p:spPr bwMode="auto">
                <a:xfrm>
                  <a:off x="4517" y="2655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15"/>
                <p:cNvSpPr>
                  <a:spLocks noChangeArrowheads="1"/>
                </p:cNvSpPr>
                <p:nvPr/>
              </p:nvSpPr>
              <p:spPr bwMode="auto">
                <a:xfrm>
                  <a:off x="4517" y="2655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6"/>
                <p:cNvSpPr>
                  <a:spLocks/>
                </p:cNvSpPr>
                <p:nvPr/>
              </p:nvSpPr>
              <p:spPr bwMode="auto">
                <a:xfrm>
                  <a:off x="4517" y="2706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7"/>
                <p:cNvSpPr>
                  <a:spLocks/>
                </p:cNvSpPr>
                <p:nvPr/>
              </p:nvSpPr>
              <p:spPr bwMode="auto">
                <a:xfrm>
                  <a:off x="4500" y="2645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218"/>
                <p:cNvSpPr>
                  <a:spLocks noChangeArrowheads="1"/>
                </p:cNvSpPr>
                <p:nvPr/>
              </p:nvSpPr>
              <p:spPr bwMode="auto">
                <a:xfrm>
                  <a:off x="4500" y="2645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19"/>
                <p:cNvSpPr>
                  <a:spLocks/>
                </p:cNvSpPr>
                <p:nvPr/>
              </p:nvSpPr>
              <p:spPr bwMode="auto">
                <a:xfrm>
                  <a:off x="4500" y="2696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20"/>
                <p:cNvSpPr>
                  <a:spLocks/>
                </p:cNvSpPr>
                <p:nvPr/>
              </p:nvSpPr>
              <p:spPr bwMode="auto">
                <a:xfrm>
                  <a:off x="4480" y="263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21"/>
                <p:cNvSpPr>
                  <a:spLocks/>
                </p:cNvSpPr>
                <p:nvPr/>
              </p:nvSpPr>
              <p:spPr bwMode="auto">
                <a:xfrm>
                  <a:off x="4480" y="2632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22"/>
                <p:cNvSpPr>
                  <a:spLocks/>
                </p:cNvSpPr>
                <p:nvPr/>
              </p:nvSpPr>
              <p:spPr bwMode="auto">
                <a:xfrm>
                  <a:off x="4480" y="2686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23"/>
                <p:cNvSpPr>
                  <a:spLocks/>
                </p:cNvSpPr>
                <p:nvPr/>
              </p:nvSpPr>
              <p:spPr bwMode="auto">
                <a:xfrm>
                  <a:off x="4463" y="262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24"/>
                <p:cNvSpPr>
                  <a:spLocks/>
                </p:cNvSpPr>
                <p:nvPr/>
              </p:nvSpPr>
              <p:spPr bwMode="auto">
                <a:xfrm>
                  <a:off x="4463" y="2621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25"/>
                <p:cNvSpPr>
                  <a:spLocks/>
                </p:cNvSpPr>
                <p:nvPr/>
              </p:nvSpPr>
              <p:spPr bwMode="auto">
                <a:xfrm>
                  <a:off x="4463" y="267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26"/>
                <p:cNvSpPr>
                  <a:spLocks/>
                </p:cNvSpPr>
                <p:nvPr/>
              </p:nvSpPr>
              <p:spPr bwMode="auto">
                <a:xfrm>
                  <a:off x="4446" y="261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27"/>
                <p:cNvSpPr>
                  <a:spLocks/>
                </p:cNvSpPr>
                <p:nvPr/>
              </p:nvSpPr>
              <p:spPr bwMode="auto">
                <a:xfrm>
                  <a:off x="4446" y="261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28"/>
                <p:cNvSpPr>
                  <a:spLocks/>
                </p:cNvSpPr>
                <p:nvPr/>
              </p:nvSpPr>
              <p:spPr bwMode="auto">
                <a:xfrm>
                  <a:off x="4446" y="266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29"/>
                <p:cNvSpPr>
                  <a:spLocks/>
                </p:cNvSpPr>
                <p:nvPr/>
              </p:nvSpPr>
              <p:spPr bwMode="auto">
                <a:xfrm>
                  <a:off x="4426" y="260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30"/>
                <p:cNvSpPr>
                  <a:spLocks/>
                </p:cNvSpPr>
                <p:nvPr/>
              </p:nvSpPr>
              <p:spPr bwMode="auto">
                <a:xfrm>
                  <a:off x="4426" y="2601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1"/>
                <p:cNvSpPr>
                  <a:spLocks/>
                </p:cNvSpPr>
                <p:nvPr/>
              </p:nvSpPr>
              <p:spPr bwMode="auto">
                <a:xfrm>
                  <a:off x="4426" y="26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32"/>
                <p:cNvSpPr>
                  <a:spLocks/>
                </p:cNvSpPr>
                <p:nvPr/>
              </p:nvSpPr>
              <p:spPr bwMode="auto">
                <a:xfrm>
                  <a:off x="4409" y="259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3"/>
                <p:cNvSpPr>
                  <a:spLocks/>
                </p:cNvSpPr>
                <p:nvPr/>
              </p:nvSpPr>
              <p:spPr bwMode="auto">
                <a:xfrm>
                  <a:off x="4409" y="25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4"/>
                <p:cNvSpPr>
                  <a:spLocks/>
                </p:cNvSpPr>
                <p:nvPr/>
              </p:nvSpPr>
              <p:spPr bwMode="auto">
                <a:xfrm>
                  <a:off x="4409" y="264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35"/>
                <p:cNvSpPr>
                  <a:spLocks/>
                </p:cNvSpPr>
                <p:nvPr/>
              </p:nvSpPr>
              <p:spPr bwMode="auto">
                <a:xfrm>
                  <a:off x="4136" y="2425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36"/>
                <p:cNvSpPr>
                  <a:spLocks/>
                </p:cNvSpPr>
                <p:nvPr/>
              </p:nvSpPr>
              <p:spPr bwMode="auto">
                <a:xfrm>
                  <a:off x="4159" y="2442"/>
                  <a:ext cx="4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37"/>
                <p:cNvSpPr>
                  <a:spLocks/>
                </p:cNvSpPr>
                <p:nvPr/>
              </p:nvSpPr>
              <p:spPr bwMode="auto">
                <a:xfrm>
                  <a:off x="4132" y="2428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1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38"/>
                <p:cNvSpPr>
                  <a:spLocks/>
                </p:cNvSpPr>
                <p:nvPr/>
              </p:nvSpPr>
              <p:spPr bwMode="auto">
                <a:xfrm>
                  <a:off x="4132" y="2432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30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30">
                      <a:moveTo>
                        <a:pt x="27" y="13"/>
                      </a:moveTo>
                      <a:lnTo>
                        <a:pt x="27" y="30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9"/>
                <p:cNvSpPr>
                  <a:spLocks/>
                </p:cNvSpPr>
                <p:nvPr/>
              </p:nvSpPr>
              <p:spPr bwMode="auto">
                <a:xfrm>
                  <a:off x="4632" y="2266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0"/>
                <p:cNvSpPr>
                  <a:spLocks/>
                </p:cNvSpPr>
                <p:nvPr/>
              </p:nvSpPr>
              <p:spPr bwMode="auto">
                <a:xfrm>
                  <a:off x="4132" y="1975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1"/>
                <p:cNvSpPr>
                  <a:spLocks/>
                </p:cNvSpPr>
                <p:nvPr/>
              </p:nvSpPr>
              <p:spPr bwMode="auto">
                <a:xfrm>
                  <a:off x="4132" y="2310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2"/>
                <p:cNvSpPr>
                  <a:spLocks/>
                </p:cNvSpPr>
                <p:nvPr/>
              </p:nvSpPr>
              <p:spPr bwMode="auto">
                <a:xfrm>
                  <a:off x="4166" y="234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3"/>
                <p:cNvSpPr>
                  <a:spLocks/>
                </p:cNvSpPr>
                <p:nvPr/>
              </p:nvSpPr>
              <p:spPr bwMode="auto">
                <a:xfrm>
                  <a:off x="4166" y="2344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3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3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44"/>
                <p:cNvSpPr>
                  <a:spLocks/>
                </p:cNvSpPr>
                <p:nvPr/>
              </p:nvSpPr>
              <p:spPr bwMode="auto">
                <a:xfrm>
                  <a:off x="4166" y="2367"/>
                  <a:ext cx="169" cy="99"/>
                </a:xfrm>
                <a:custGeom>
                  <a:avLst/>
                  <a:gdLst/>
                  <a:ahLst/>
                  <a:cxnLst>
                    <a:cxn ang="0">
                      <a:pos x="169" y="99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69" y="99"/>
                    </a:cxn>
                  </a:cxnLst>
                  <a:rect l="0" t="0" r="r" b="b"/>
                  <a:pathLst>
                    <a:path w="169" h="99">
                      <a:moveTo>
                        <a:pt x="169" y="99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69" y="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5"/>
                <p:cNvSpPr>
                  <a:spLocks/>
                </p:cNvSpPr>
                <p:nvPr/>
              </p:nvSpPr>
              <p:spPr bwMode="auto">
                <a:xfrm>
                  <a:off x="4608" y="260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46"/>
                <p:cNvSpPr>
                  <a:spLocks/>
                </p:cNvSpPr>
                <p:nvPr/>
              </p:nvSpPr>
              <p:spPr bwMode="auto">
                <a:xfrm>
                  <a:off x="4608" y="260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47"/>
                <p:cNvSpPr>
                  <a:spLocks/>
                </p:cNvSpPr>
                <p:nvPr/>
              </p:nvSpPr>
              <p:spPr bwMode="auto">
                <a:xfrm>
                  <a:off x="4608" y="26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48"/>
                <p:cNvSpPr>
                  <a:spLocks/>
                </p:cNvSpPr>
                <p:nvPr/>
              </p:nvSpPr>
              <p:spPr bwMode="auto">
                <a:xfrm>
                  <a:off x="4591" y="2591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9"/>
                <p:cNvSpPr>
                  <a:spLocks/>
                </p:cNvSpPr>
                <p:nvPr/>
              </p:nvSpPr>
              <p:spPr bwMode="auto">
                <a:xfrm>
                  <a:off x="4591" y="25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0"/>
                <p:cNvSpPr>
                  <a:spLocks/>
                </p:cNvSpPr>
                <p:nvPr/>
              </p:nvSpPr>
              <p:spPr bwMode="auto">
                <a:xfrm>
                  <a:off x="4591" y="2642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1"/>
                <p:cNvSpPr>
                  <a:spLocks/>
                </p:cNvSpPr>
                <p:nvPr/>
              </p:nvSpPr>
              <p:spPr bwMode="auto">
                <a:xfrm>
                  <a:off x="4571" y="2581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252"/>
                <p:cNvSpPr>
                  <a:spLocks noChangeArrowheads="1"/>
                </p:cNvSpPr>
                <p:nvPr/>
              </p:nvSpPr>
              <p:spPr bwMode="auto">
                <a:xfrm>
                  <a:off x="4571" y="2581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3"/>
                <p:cNvSpPr>
                  <a:spLocks/>
                </p:cNvSpPr>
                <p:nvPr/>
              </p:nvSpPr>
              <p:spPr bwMode="auto">
                <a:xfrm>
                  <a:off x="4571" y="2632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4"/>
                <p:cNvSpPr>
                  <a:spLocks/>
                </p:cNvSpPr>
                <p:nvPr/>
              </p:nvSpPr>
              <p:spPr bwMode="auto">
                <a:xfrm>
                  <a:off x="4554" y="2571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0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554" y="2571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56"/>
                <p:cNvSpPr>
                  <a:spLocks/>
                </p:cNvSpPr>
                <p:nvPr/>
              </p:nvSpPr>
              <p:spPr bwMode="auto">
                <a:xfrm>
                  <a:off x="4554" y="2621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57"/>
                <p:cNvSpPr>
                  <a:spLocks/>
                </p:cNvSpPr>
                <p:nvPr/>
              </p:nvSpPr>
              <p:spPr bwMode="auto">
                <a:xfrm>
                  <a:off x="4537" y="255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8"/>
                <p:cNvSpPr>
                  <a:spLocks/>
                </p:cNvSpPr>
                <p:nvPr/>
              </p:nvSpPr>
              <p:spPr bwMode="auto">
                <a:xfrm>
                  <a:off x="4537" y="255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59"/>
                <p:cNvSpPr>
                  <a:spLocks/>
                </p:cNvSpPr>
                <p:nvPr/>
              </p:nvSpPr>
              <p:spPr bwMode="auto">
                <a:xfrm>
                  <a:off x="4537" y="2611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60"/>
                <p:cNvSpPr>
                  <a:spLocks/>
                </p:cNvSpPr>
                <p:nvPr/>
              </p:nvSpPr>
              <p:spPr bwMode="auto">
                <a:xfrm>
                  <a:off x="4517" y="254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61"/>
                <p:cNvSpPr>
                  <a:spLocks/>
                </p:cNvSpPr>
                <p:nvPr/>
              </p:nvSpPr>
              <p:spPr bwMode="auto">
                <a:xfrm>
                  <a:off x="4517" y="254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2"/>
                <p:cNvSpPr>
                  <a:spLocks/>
                </p:cNvSpPr>
                <p:nvPr/>
              </p:nvSpPr>
              <p:spPr bwMode="auto">
                <a:xfrm>
                  <a:off x="4517" y="259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3"/>
                <p:cNvSpPr>
                  <a:spLocks/>
                </p:cNvSpPr>
                <p:nvPr/>
              </p:nvSpPr>
              <p:spPr bwMode="auto">
                <a:xfrm>
                  <a:off x="4500" y="2537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64"/>
                <p:cNvSpPr>
                  <a:spLocks/>
                </p:cNvSpPr>
                <p:nvPr/>
              </p:nvSpPr>
              <p:spPr bwMode="auto">
                <a:xfrm>
                  <a:off x="4500" y="253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5"/>
                <p:cNvSpPr>
                  <a:spLocks/>
                </p:cNvSpPr>
                <p:nvPr/>
              </p:nvSpPr>
              <p:spPr bwMode="auto">
                <a:xfrm>
                  <a:off x="4500" y="2588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6"/>
                <p:cNvSpPr>
                  <a:spLocks/>
                </p:cNvSpPr>
                <p:nvPr/>
              </p:nvSpPr>
              <p:spPr bwMode="auto">
                <a:xfrm>
                  <a:off x="4480" y="252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67"/>
                <p:cNvSpPr>
                  <a:spLocks/>
                </p:cNvSpPr>
                <p:nvPr/>
              </p:nvSpPr>
              <p:spPr bwMode="auto">
                <a:xfrm>
                  <a:off x="4480" y="2527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68"/>
                <p:cNvSpPr>
                  <a:spLocks/>
                </p:cNvSpPr>
                <p:nvPr/>
              </p:nvSpPr>
              <p:spPr bwMode="auto">
                <a:xfrm>
                  <a:off x="4480" y="2577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9"/>
                <p:cNvSpPr>
                  <a:spLocks/>
                </p:cNvSpPr>
                <p:nvPr/>
              </p:nvSpPr>
              <p:spPr bwMode="auto">
                <a:xfrm>
                  <a:off x="4463" y="251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0"/>
                <p:cNvSpPr>
                  <a:spLocks/>
                </p:cNvSpPr>
                <p:nvPr/>
              </p:nvSpPr>
              <p:spPr bwMode="auto">
                <a:xfrm>
                  <a:off x="4463" y="2516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1"/>
                <p:cNvSpPr>
                  <a:spLocks/>
                </p:cNvSpPr>
                <p:nvPr/>
              </p:nvSpPr>
              <p:spPr bwMode="auto">
                <a:xfrm>
                  <a:off x="4463" y="2567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72"/>
                <p:cNvSpPr>
                  <a:spLocks/>
                </p:cNvSpPr>
                <p:nvPr/>
              </p:nvSpPr>
              <p:spPr bwMode="auto">
                <a:xfrm>
                  <a:off x="4446" y="250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73"/>
                <p:cNvSpPr>
                  <a:spLocks/>
                </p:cNvSpPr>
                <p:nvPr/>
              </p:nvSpPr>
              <p:spPr bwMode="auto">
                <a:xfrm>
                  <a:off x="4446" y="250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74"/>
                <p:cNvSpPr>
                  <a:spLocks/>
                </p:cNvSpPr>
                <p:nvPr/>
              </p:nvSpPr>
              <p:spPr bwMode="auto">
                <a:xfrm>
                  <a:off x="4446" y="2557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75"/>
                <p:cNvSpPr>
                  <a:spLocks/>
                </p:cNvSpPr>
                <p:nvPr/>
              </p:nvSpPr>
              <p:spPr bwMode="auto">
                <a:xfrm>
                  <a:off x="4426" y="249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6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276"/>
                <p:cNvSpPr>
                  <a:spLocks noChangeArrowheads="1"/>
                </p:cNvSpPr>
                <p:nvPr/>
              </p:nvSpPr>
              <p:spPr bwMode="auto">
                <a:xfrm>
                  <a:off x="4426" y="2496"/>
                  <a:ext cx="3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77"/>
                <p:cNvSpPr>
                  <a:spLocks/>
                </p:cNvSpPr>
                <p:nvPr/>
              </p:nvSpPr>
              <p:spPr bwMode="auto">
                <a:xfrm>
                  <a:off x="4426" y="254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78"/>
                <p:cNvSpPr>
                  <a:spLocks/>
                </p:cNvSpPr>
                <p:nvPr/>
              </p:nvSpPr>
              <p:spPr bwMode="auto">
                <a:xfrm>
                  <a:off x="4409" y="2486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409" y="2486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0"/>
                <p:cNvSpPr>
                  <a:spLocks/>
                </p:cNvSpPr>
                <p:nvPr/>
              </p:nvSpPr>
              <p:spPr bwMode="auto">
                <a:xfrm>
                  <a:off x="4409" y="2537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81"/>
                <p:cNvSpPr>
                  <a:spLocks/>
                </p:cNvSpPr>
                <p:nvPr/>
              </p:nvSpPr>
              <p:spPr bwMode="auto">
                <a:xfrm>
                  <a:off x="4136" y="2320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2"/>
                <p:cNvSpPr>
                  <a:spLocks/>
                </p:cNvSpPr>
                <p:nvPr/>
              </p:nvSpPr>
              <p:spPr bwMode="auto">
                <a:xfrm>
                  <a:off x="4159" y="2337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83"/>
                <p:cNvSpPr>
                  <a:spLocks/>
                </p:cNvSpPr>
                <p:nvPr/>
              </p:nvSpPr>
              <p:spPr bwMode="auto">
                <a:xfrm>
                  <a:off x="4132" y="2320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84"/>
                <p:cNvSpPr>
                  <a:spLocks/>
                </p:cNvSpPr>
                <p:nvPr/>
              </p:nvSpPr>
              <p:spPr bwMode="auto">
                <a:xfrm>
                  <a:off x="4132" y="2323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1">
                      <a:moveTo>
                        <a:pt x="27" y="17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85"/>
                <p:cNvSpPr>
                  <a:spLocks/>
                </p:cNvSpPr>
                <p:nvPr/>
              </p:nvSpPr>
              <p:spPr bwMode="auto">
                <a:xfrm>
                  <a:off x="4632" y="2161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86"/>
                <p:cNvSpPr>
                  <a:spLocks/>
                </p:cNvSpPr>
                <p:nvPr/>
              </p:nvSpPr>
              <p:spPr bwMode="auto">
                <a:xfrm>
                  <a:off x="4132" y="1870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87"/>
                <p:cNvSpPr>
                  <a:spLocks/>
                </p:cNvSpPr>
                <p:nvPr/>
              </p:nvSpPr>
              <p:spPr bwMode="auto">
                <a:xfrm>
                  <a:off x="4132" y="2205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88"/>
                <p:cNvSpPr>
                  <a:spLocks/>
                </p:cNvSpPr>
                <p:nvPr/>
              </p:nvSpPr>
              <p:spPr bwMode="auto">
                <a:xfrm>
                  <a:off x="4166" y="223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69" h="12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289"/>
                <p:cNvSpPr>
                  <a:spLocks noChangeArrowheads="1"/>
                </p:cNvSpPr>
                <p:nvPr/>
              </p:nvSpPr>
              <p:spPr bwMode="auto">
                <a:xfrm>
                  <a:off x="4166" y="2239"/>
                  <a:ext cx="4" cy="2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90"/>
                <p:cNvSpPr>
                  <a:spLocks/>
                </p:cNvSpPr>
                <p:nvPr/>
              </p:nvSpPr>
              <p:spPr bwMode="auto">
                <a:xfrm>
                  <a:off x="4166" y="2262"/>
                  <a:ext cx="169" cy="99"/>
                </a:xfrm>
                <a:custGeom>
                  <a:avLst/>
                  <a:gdLst/>
                  <a:ahLst/>
                  <a:cxnLst>
                    <a:cxn ang="0">
                      <a:pos x="169" y="99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9"/>
                    </a:cxn>
                  </a:cxnLst>
                  <a:rect l="0" t="0" r="r" b="b"/>
                  <a:pathLst>
                    <a:path w="169" h="99">
                      <a:moveTo>
                        <a:pt x="169" y="99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91"/>
                <p:cNvSpPr>
                  <a:spLocks/>
                </p:cNvSpPr>
                <p:nvPr/>
              </p:nvSpPr>
              <p:spPr bwMode="auto">
                <a:xfrm>
                  <a:off x="4608" y="249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10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2"/>
                <p:cNvSpPr>
                  <a:spLocks/>
                </p:cNvSpPr>
                <p:nvPr/>
              </p:nvSpPr>
              <p:spPr bwMode="auto">
                <a:xfrm>
                  <a:off x="4608" y="249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93"/>
                <p:cNvSpPr>
                  <a:spLocks/>
                </p:cNvSpPr>
                <p:nvPr/>
              </p:nvSpPr>
              <p:spPr bwMode="auto">
                <a:xfrm>
                  <a:off x="4608" y="2547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94"/>
                <p:cNvSpPr>
                  <a:spLocks/>
                </p:cNvSpPr>
                <p:nvPr/>
              </p:nvSpPr>
              <p:spPr bwMode="auto">
                <a:xfrm>
                  <a:off x="4591" y="2483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95"/>
                <p:cNvSpPr>
                  <a:spLocks/>
                </p:cNvSpPr>
                <p:nvPr/>
              </p:nvSpPr>
              <p:spPr bwMode="auto">
                <a:xfrm>
                  <a:off x="4591" y="248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6"/>
                <p:cNvSpPr>
                  <a:spLocks/>
                </p:cNvSpPr>
                <p:nvPr/>
              </p:nvSpPr>
              <p:spPr bwMode="auto">
                <a:xfrm>
                  <a:off x="4591" y="2537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7"/>
                <p:cNvSpPr>
                  <a:spLocks/>
                </p:cNvSpPr>
                <p:nvPr/>
              </p:nvSpPr>
              <p:spPr bwMode="auto">
                <a:xfrm>
                  <a:off x="4571" y="247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298"/>
                <p:cNvSpPr>
                  <a:spLocks/>
                </p:cNvSpPr>
                <p:nvPr/>
              </p:nvSpPr>
              <p:spPr bwMode="auto">
                <a:xfrm>
                  <a:off x="4571" y="2472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99"/>
                <p:cNvSpPr>
                  <a:spLocks/>
                </p:cNvSpPr>
                <p:nvPr/>
              </p:nvSpPr>
              <p:spPr bwMode="auto">
                <a:xfrm>
                  <a:off x="4571" y="252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00"/>
                <p:cNvSpPr>
                  <a:spLocks/>
                </p:cNvSpPr>
                <p:nvPr/>
              </p:nvSpPr>
              <p:spPr bwMode="auto">
                <a:xfrm>
                  <a:off x="4554" y="2462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01"/>
                <p:cNvSpPr>
                  <a:spLocks/>
                </p:cNvSpPr>
                <p:nvPr/>
              </p:nvSpPr>
              <p:spPr bwMode="auto">
                <a:xfrm>
                  <a:off x="4554" y="246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02"/>
                <p:cNvSpPr>
                  <a:spLocks/>
                </p:cNvSpPr>
                <p:nvPr/>
              </p:nvSpPr>
              <p:spPr bwMode="auto">
                <a:xfrm>
                  <a:off x="4554" y="2513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03"/>
                <p:cNvSpPr>
                  <a:spLocks/>
                </p:cNvSpPr>
                <p:nvPr/>
              </p:nvSpPr>
              <p:spPr bwMode="auto">
                <a:xfrm>
                  <a:off x="4537" y="2452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04"/>
                <p:cNvSpPr>
                  <a:spLocks/>
                </p:cNvSpPr>
                <p:nvPr/>
              </p:nvSpPr>
              <p:spPr bwMode="auto">
                <a:xfrm>
                  <a:off x="4537" y="245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05"/>
                <p:cNvSpPr>
                  <a:spLocks/>
                </p:cNvSpPr>
                <p:nvPr/>
              </p:nvSpPr>
              <p:spPr bwMode="auto">
                <a:xfrm>
                  <a:off x="4537" y="2503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06"/>
                <p:cNvSpPr>
                  <a:spLocks/>
                </p:cNvSpPr>
                <p:nvPr/>
              </p:nvSpPr>
              <p:spPr bwMode="auto">
                <a:xfrm>
                  <a:off x="4517" y="244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07"/>
                <p:cNvSpPr>
                  <a:spLocks/>
                </p:cNvSpPr>
                <p:nvPr/>
              </p:nvSpPr>
              <p:spPr bwMode="auto">
                <a:xfrm>
                  <a:off x="4517" y="244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308"/>
                <p:cNvSpPr>
                  <a:spLocks/>
                </p:cNvSpPr>
                <p:nvPr/>
              </p:nvSpPr>
              <p:spPr bwMode="auto">
                <a:xfrm>
                  <a:off x="4517" y="249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9"/>
                <p:cNvSpPr>
                  <a:spLocks/>
                </p:cNvSpPr>
                <p:nvPr/>
              </p:nvSpPr>
              <p:spPr bwMode="auto">
                <a:xfrm>
                  <a:off x="4500" y="2432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0"/>
                <p:cNvSpPr>
                  <a:spLocks/>
                </p:cNvSpPr>
                <p:nvPr/>
              </p:nvSpPr>
              <p:spPr bwMode="auto">
                <a:xfrm>
                  <a:off x="4500" y="243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11"/>
                <p:cNvSpPr>
                  <a:spLocks/>
                </p:cNvSpPr>
                <p:nvPr/>
              </p:nvSpPr>
              <p:spPr bwMode="auto">
                <a:xfrm>
                  <a:off x="4500" y="2483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12"/>
                <p:cNvSpPr>
                  <a:spLocks/>
                </p:cNvSpPr>
                <p:nvPr/>
              </p:nvSpPr>
              <p:spPr bwMode="auto">
                <a:xfrm>
                  <a:off x="4480" y="242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4" h="61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313"/>
                <p:cNvSpPr>
                  <a:spLocks noChangeArrowheads="1"/>
                </p:cNvSpPr>
                <p:nvPr/>
              </p:nvSpPr>
              <p:spPr bwMode="auto">
                <a:xfrm>
                  <a:off x="4480" y="2422"/>
                  <a:ext cx="3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14"/>
                <p:cNvSpPr>
                  <a:spLocks/>
                </p:cNvSpPr>
                <p:nvPr/>
              </p:nvSpPr>
              <p:spPr bwMode="auto">
                <a:xfrm>
                  <a:off x="4480" y="2472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5"/>
                <p:cNvSpPr>
                  <a:spLocks/>
                </p:cNvSpPr>
                <p:nvPr/>
              </p:nvSpPr>
              <p:spPr bwMode="auto">
                <a:xfrm>
                  <a:off x="4463" y="2411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463" y="2411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17"/>
                <p:cNvSpPr>
                  <a:spLocks/>
                </p:cNvSpPr>
                <p:nvPr/>
              </p:nvSpPr>
              <p:spPr bwMode="auto">
                <a:xfrm>
                  <a:off x="4463" y="2462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18"/>
                <p:cNvSpPr>
                  <a:spLocks/>
                </p:cNvSpPr>
                <p:nvPr/>
              </p:nvSpPr>
              <p:spPr bwMode="auto">
                <a:xfrm>
                  <a:off x="4446" y="239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10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19"/>
                <p:cNvSpPr>
                  <a:spLocks/>
                </p:cNvSpPr>
                <p:nvPr/>
              </p:nvSpPr>
              <p:spPr bwMode="auto">
                <a:xfrm>
                  <a:off x="4446" y="239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20"/>
                <p:cNvSpPr>
                  <a:spLocks/>
                </p:cNvSpPr>
                <p:nvPr/>
              </p:nvSpPr>
              <p:spPr bwMode="auto">
                <a:xfrm>
                  <a:off x="4446" y="2452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321"/>
                <p:cNvSpPr>
                  <a:spLocks/>
                </p:cNvSpPr>
                <p:nvPr/>
              </p:nvSpPr>
              <p:spPr bwMode="auto">
                <a:xfrm>
                  <a:off x="4426" y="238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322"/>
                <p:cNvSpPr>
                  <a:spLocks/>
                </p:cNvSpPr>
                <p:nvPr/>
              </p:nvSpPr>
              <p:spPr bwMode="auto">
                <a:xfrm>
                  <a:off x="4426" y="2388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323"/>
                <p:cNvSpPr>
                  <a:spLocks/>
                </p:cNvSpPr>
                <p:nvPr/>
              </p:nvSpPr>
              <p:spPr bwMode="auto">
                <a:xfrm>
                  <a:off x="4426" y="2442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324"/>
                <p:cNvSpPr>
                  <a:spLocks/>
                </p:cNvSpPr>
                <p:nvPr/>
              </p:nvSpPr>
              <p:spPr bwMode="auto">
                <a:xfrm>
                  <a:off x="4409" y="237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325"/>
                <p:cNvSpPr>
                  <a:spLocks/>
                </p:cNvSpPr>
                <p:nvPr/>
              </p:nvSpPr>
              <p:spPr bwMode="auto">
                <a:xfrm>
                  <a:off x="4409" y="237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326"/>
                <p:cNvSpPr>
                  <a:spLocks/>
                </p:cNvSpPr>
                <p:nvPr/>
              </p:nvSpPr>
              <p:spPr bwMode="auto">
                <a:xfrm>
                  <a:off x="4409" y="2428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327"/>
                <p:cNvSpPr>
                  <a:spLocks/>
                </p:cNvSpPr>
                <p:nvPr/>
              </p:nvSpPr>
              <p:spPr bwMode="auto">
                <a:xfrm>
                  <a:off x="4136" y="2212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28"/>
                <p:cNvSpPr>
                  <a:spLocks/>
                </p:cNvSpPr>
                <p:nvPr/>
              </p:nvSpPr>
              <p:spPr bwMode="auto">
                <a:xfrm>
                  <a:off x="4159" y="2232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29"/>
                <p:cNvSpPr>
                  <a:spLocks/>
                </p:cNvSpPr>
                <p:nvPr/>
              </p:nvSpPr>
              <p:spPr bwMode="auto">
                <a:xfrm>
                  <a:off x="4132" y="2215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30"/>
                <p:cNvSpPr>
                  <a:spLocks/>
                </p:cNvSpPr>
                <p:nvPr/>
              </p:nvSpPr>
              <p:spPr bwMode="auto">
                <a:xfrm>
                  <a:off x="4132" y="2218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31"/>
                <p:cNvSpPr>
                  <a:spLocks/>
                </p:cNvSpPr>
                <p:nvPr/>
              </p:nvSpPr>
              <p:spPr bwMode="auto">
                <a:xfrm>
                  <a:off x="4632" y="2056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4" y="0"/>
                    </a:cxn>
                    <a:cxn ang="0">
                      <a:pos x="574" y="74"/>
                    </a:cxn>
                    <a:cxn ang="0">
                      <a:pos x="0" y="410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574" h="410">
                      <a:moveTo>
                        <a:pt x="0" y="332"/>
                      </a:moveTo>
                      <a:lnTo>
                        <a:pt x="574" y="0"/>
                      </a:lnTo>
                      <a:lnTo>
                        <a:pt x="574" y="74"/>
                      </a:lnTo>
                      <a:lnTo>
                        <a:pt x="0" y="410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332"/>
                <p:cNvSpPr>
                  <a:spLocks/>
                </p:cNvSpPr>
                <p:nvPr/>
              </p:nvSpPr>
              <p:spPr bwMode="auto">
                <a:xfrm>
                  <a:off x="4132" y="1765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3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1074" h="623">
                      <a:moveTo>
                        <a:pt x="0" y="331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3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333"/>
                <p:cNvSpPr>
                  <a:spLocks/>
                </p:cNvSpPr>
                <p:nvPr/>
              </p:nvSpPr>
              <p:spPr bwMode="auto">
                <a:xfrm>
                  <a:off x="4132" y="2096"/>
                  <a:ext cx="500" cy="370"/>
                </a:xfrm>
                <a:custGeom>
                  <a:avLst/>
                  <a:gdLst/>
                  <a:ahLst/>
                  <a:cxnLst>
                    <a:cxn ang="0">
                      <a:pos x="500" y="292"/>
                    </a:cxn>
                    <a:cxn ang="0">
                      <a:pos x="500" y="370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2"/>
                    </a:cxn>
                  </a:cxnLst>
                  <a:rect l="0" t="0" r="r" b="b"/>
                  <a:pathLst>
                    <a:path w="500" h="370">
                      <a:moveTo>
                        <a:pt x="500" y="292"/>
                      </a:moveTo>
                      <a:lnTo>
                        <a:pt x="500" y="370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334"/>
                <p:cNvSpPr>
                  <a:spLocks/>
                </p:cNvSpPr>
                <p:nvPr/>
              </p:nvSpPr>
              <p:spPr bwMode="auto">
                <a:xfrm>
                  <a:off x="4166" y="213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69" h="12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35"/>
                <p:cNvSpPr>
                  <a:spLocks/>
                </p:cNvSpPr>
                <p:nvPr/>
              </p:nvSpPr>
              <p:spPr bwMode="auto">
                <a:xfrm>
                  <a:off x="4166" y="2134"/>
                  <a:ext cx="4" cy="2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4" y="2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4" h="23">
                      <a:moveTo>
                        <a:pt x="0" y="23"/>
                      </a:moveTo>
                      <a:lnTo>
                        <a:pt x="4" y="2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36"/>
                <p:cNvSpPr>
                  <a:spLocks/>
                </p:cNvSpPr>
                <p:nvPr/>
              </p:nvSpPr>
              <p:spPr bwMode="auto">
                <a:xfrm>
                  <a:off x="4166" y="2154"/>
                  <a:ext cx="169" cy="102"/>
                </a:xfrm>
                <a:custGeom>
                  <a:avLst/>
                  <a:gdLst/>
                  <a:ahLst/>
                  <a:cxnLst>
                    <a:cxn ang="0">
                      <a:pos x="169" y="102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102"/>
                    </a:cxn>
                  </a:cxnLst>
                  <a:rect l="0" t="0" r="r" b="b"/>
                  <a:pathLst>
                    <a:path w="169" h="102">
                      <a:moveTo>
                        <a:pt x="169" y="102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10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37"/>
                <p:cNvSpPr>
                  <a:spLocks/>
                </p:cNvSpPr>
                <p:nvPr/>
              </p:nvSpPr>
              <p:spPr bwMode="auto">
                <a:xfrm>
                  <a:off x="4608" y="238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38"/>
                <p:cNvSpPr>
                  <a:spLocks/>
                </p:cNvSpPr>
                <p:nvPr/>
              </p:nvSpPr>
              <p:spPr bwMode="auto">
                <a:xfrm>
                  <a:off x="4608" y="238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39"/>
                <p:cNvSpPr>
                  <a:spLocks/>
                </p:cNvSpPr>
                <p:nvPr/>
              </p:nvSpPr>
              <p:spPr bwMode="auto">
                <a:xfrm>
                  <a:off x="4608" y="243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40"/>
                <p:cNvSpPr>
                  <a:spLocks/>
                </p:cNvSpPr>
                <p:nvPr/>
              </p:nvSpPr>
              <p:spPr bwMode="auto">
                <a:xfrm>
                  <a:off x="4591" y="2378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41"/>
                <p:cNvSpPr>
                  <a:spLocks/>
                </p:cNvSpPr>
                <p:nvPr/>
              </p:nvSpPr>
              <p:spPr bwMode="auto">
                <a:xfrm>
                  <a:off x="4591" y="237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42"/>
                <p:cNvSpPr>
                  <a:spLocks/>
                </p:cNvSpPr>
                <p:nvPr/>
              </p:nvSpPr>
              <p:spPr bwMode="auto">
                <a:xfrm>
                  <a:off x="4591" y="24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343"/>
                <p:cNvSpPr>
                  <a:spLocks/>
                </p:cNvSpPr>
                <p:nvPr/>
              </p:nvSpPr>
              <p:spPr bwMode="auto">
                <a:xfrm>
                  <a:off x="4571" y="236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344"/>
                <p:cNvSpPr>
                  <a:spLocks/>
                </p:cNvSpPr>
                <p:nvPr/>
              </p:nvSpPr>
              <p:spPr bwMode="auto">
                <a:xfrm>
                  <a:off x="4571" y="2367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45"/>
                <p:cNvSpPr>
                  <a:spLocks/>
                </p:cNvSpPr>
                <p:nvPr/>
              </p:nvSpPr>
              <p:spPr bwMode="auto">
                <a:xfrm>
                  <a:off x="4571" y="241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346"/>
                <p:cNvSpPr>
                  <a:spLocks/>
                </p:cNvSpPr>
                <p:nvPr/>
              </p:nvSpPr>
              <p:spPr bwMode="auto">
                <a:xfrm>
                  <a:off x="4554" y="2357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47"/>
                <p:cNvSpPr>
                  <a:spLocks/>
                </p:cNvSpPr>
                <p:nvPr/>
              </p:nvSpPr>
              <p:spPr bwMode="auto">
                <a:xfrm>
                  <a:off x="4554" y="235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48"/>
                <p:cNvSpPr>
                  <a:spLocks/>
                </p:cNvSpPr>
                <p:nvPr/>
              </p:nvSpPr>
              <p:spPr bwMode="auto">
                <a:xfrm>
                  <a:off x="4554" y="2408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49"/>
                <p:cNvSpPr>
                  <a:spLocks/>
                </p:cNvSpPr>
                <p:nvPr/>
              </p:nvSpPr>
              <p:spPr bwMode="auto">
                <a:xfrm>
                  <a:off x="4537" y="234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1" h="6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50"/>
                <p:cNvSpPr>
                  <a:spLocks/>
                </p:cNvSpPr>
                <p:nvPr/>
              </p:nvSpPr>
              <p:spPr bwMode="auto">
                <a:xfrm>
                  <a:off x="4537" y="2347"/>
                  <a:ext cx="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" h="51">
                      <a:moveTo>
                        <a:pt x="0" y="51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51"/>
                <p:cNvSpPr>
                  <a:spLocks/>
                </p:cNvSpPr>
                <p:nvPr/>
              </p:nvSpPr>
              <p:spPr bwMode="auto">
                <a:xfrm>
                  <a:off x="4537" y="2398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52"/>
                <p:cNvSpPr>
                  <a:spLocks/>
                </p:cNvSpPr>
                <p:nvPr/>
              </p:nvSpPr>
              <p:spPr bwMode="auto">
                <a:xfrm>
                  <a:off x="4517" y="2337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Rectangle 353"/>
                <p:cNvSpPr>
                  <a:spLocks noChangeArrowheads="1"/>
                </p:cNvSpPr>
                <p:nvPr/>
              </p:nvSpPr>
              <p:spPr bwMode="auto">
                <a:xfrm>
                  <a:off x="4517" y="2337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354"/>
                <p:cNvSpPr>
                  <a:spLocks/>
                </p:cNvSpPr>
                <p:nvPr/>
              </p:nvSpPr>
              <p:spPr bwMode="auto">
                <a:xfrm>
                  <a:off x="4517" y="2388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355"/>
                <p:cNvSpPr>
                  <a:spLocks/>
                </p:cNvSpPr>
                <p:nvPr/>
              </p:nvSpPr>
              <p:spPr bwMode="auto">
                <a:xfrm>
                  <a:off x="4500" y="232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11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11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356"/>
                <p:cNvSpPr>
                  <a:spLocks/>
                </p:cNvSpPr>
                <p:nvPr/>
              </p:nvSpPr>
              <p:spPr bwMode="auto">
                <a:xfrm>
                  <a:off x="4500" y="2323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5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5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357"/>
                <p:cNvSpPr>
                  <a:spLocks/>
                </p:cNvSpPr>
                <p:nvPr/>
              </p:nvSpPr>
              <p:spPr bwMode="auto">
                <a:xfrm>
                  <a:off x="4500" y="2378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358"/>
                <p:cNvSpPr>
                  <a:spLocks/>
                </p:cNvSpPr>
                <p:nvPr/>
              </p:nvSpPr>
              <p:spPr bwMode="auto">
                <a:xfrm>
                  <a:off x="4480" y="231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359"/>
                <p:cNvSpPr>
                  <a:spLocks/>
                </p:cNvSpPr>
                <p:nvPr/>
              </p:nvSpPr>
              <p:spPr bwMode="auto">
                <a:xfrm>
                  <a:off x="4480" y="2313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360"/>
                <p:cNvSpPr>
                  <a:spLocks/>
                </p:cNvSpPr>
                <p:nvPr/>
              </p:nvSpPr>
              <p:spPr bwMode="auto">
                <a:xfrm>
                  <a:off x="4480" y="2367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361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362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363"/>
                <p:cNvSpPr>
                  <a:spLocks/>
                </p:cNvSpPr>
                <p:nvPr/>
              </p:nvSpPr>
              <p:spPr bwMode="auto">
                <a:xfrm>
                  <a:off x="4463" y="235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364"/>
                <p:cNvSpPr>
                  <a:spLocks/>
                </p:cNvSpPr>
                <p:nvPr/>
              </p:nvSpPr>
              <p:spPr bwMode="auto">
                <a:xfrm>
                  <a:off x="4446" y="229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365"/>
                <p:cNvSpPr>
                  <a:spLocks/>
                </p:cNvSpPr>
                <p:nvPr/>
              </p:nvSpPr>
              <p:spPr bwMode="auto">
                <a:xfrm>
                  <a:off x="4446" y="229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366"/>
                <p:cNvSpPr>
                  <a:spLocks/>
                </p:cNvSpPr>
                <p:nvPr/>
              </p:nvSpPr>
              <p:spPr bwMode="auto">
                <a:xfrm>
                  <a:off x="4446" y="234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367"/>
                <p:cNvSpPr>
                  <a:spLocks/>
                </p:cNvSpPr>
                <p:nvPr/>
              </p:nvSpPr>
              <p:spPr bwMode="auto">
                <a:xfrm>
                  <a:off x="4426" y="228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368"/>
                <p:cNvSpPr>
                  <a:spLocks/>
                </p:cNvSpPr>
                <p:nvPr/>
              </p:nvSpPr>
              <p:spPr bwMode="auto">
                <a:xfrm>
                  <a:off x="4426" y="2283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369"/>
                <p:cNvSpPr>
                  <a:spLocks/>
                </p:cNvSpPr>
                <p:nvPr/>
              </p:nvSpPr>
              <p:spPr bwMode="auto">
                <a:xfrm>
                  <a:off x="4426" y="23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370"/>
                <p:cNvSpPr>
                  <a:spLocks/>
                </p:cNvSpPr>
                <p:nvPr/>
              </p:nvSpPr>
              <p:spPr bwMode="auto">
                <a:xfrm>
                  <a:off x="4409" y="227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371"/>
                <p:cNvSpPr>
                  <a:spLocks/>
                </p:cNvSpPr>
                <p:nvPr/>
              </p:nvSpPr>
              <p:spPr bwMode="auto">
                <a:xfrm>
                  <a:off x="4409" y="227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372"/>
                <p:cNvSpPr>
                  <a:spLocks/>
                </p:cNvSpPr>
                <p:nvPr/>
              </p:nvSpPr>
              <p:spPr bwMode="auto">
                <a:xfrm>
                  <a:off x="4409" y="2323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73"/>
                <p:cNvSpPr>
                  <a:spLocks/>
                </p:cNvSpPr>
                <p:nvPr/>
              </p:nvSpPr>
              <p:spPr bwMode="auto">
                <a:xfrm>
                  <a:off x="4136" y="2107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74"/>
                <p:cNvSpPr>
                  <a:spLocks/>
                </p:cNvSpPr>
                <p:nvPr/>
              </p:nvSpPr>
              <p:spPr bwMode="auto">
                <a:xfrm>
                  <a:off x="4159" y="2124"/>
                  <a:ext cx="4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6"/>
                    </a:cxn>
                    <a:cxn ang="0">
                      <a:pos x="0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6"/>
                      </a:lnTo>
                      <a:lnTo>
                        <a:pt x="0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75"/>
                <p:cNvSpPr>
                  <a:spLocks/>
                </p:cNvSpPr>
                <p:nvPr/>
              </p:nvSpPr>
              <p:spPr bwMode="auto">
                <a:xfrm>
                  <a:off x="4132" y="2110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76"/>
                <p:cNvSpPr>
                  <a:spLocks/>
                </p:cNvSpPr>
                <p:nvPr/>
              </p:nvSpPr>
              <p:spPr bwMode="auto">
                <a:xfrm>
                  <a:off x="4132" y="2113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77"/>
                <p:cNvSpPr>
                  <a:spLocks/>
                </p:cNvSpPr>
                <p:nvPr/>
              </p:nvSpPr>
              <p:spPr bwMode="auto">
                <a:xfrm>
                  <a:off x="4632" y="1947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574" h="410">
                      <a:moveTo>
                        <a:pt x="0" y="336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8"/>
                <p:cNvSpPr>
                  <a:spLocks/>
                </p:cNvSpPr>
                <p:nvPr/>
              </p:nvSpPr>
              <p:spPr bwMode="auto">
                <a:xfrm>
                  <a:off x="4132" y="1656"/>
                  <a:ext cx="1074" cy="627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7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7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7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79"/>
                <p:cNvSpPr>
                  <a:spLocks/>
                </p:cNvSpPr>
                <p:nvPr/>
              </p:nvSpPr>
              <p:spPr bwMode="auto">
                <a:xfrm>
                  <a:off x="4132" y="1991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2"/>
                    </a:cxn>
                    <a:cxn ang="0">
                      <a:pos x="500" y="36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2"/>
                    </a:cxn>
                  </a:cxnLst>
                  <a:rect l="0" t="0" r="r" b="b"/>
                  <a:pathLst>
                    <a:path w="500" h="366">
                      <a:moveTo>
                        <a:pt x="500" y="292"/>
                      </a:moveTo>
                      <a:lnTo>
                        <a:pt x="500" y="366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380"/>
                <p:cNvSpPr>
                  <a:spLocks/>
                </p:cNvSpPr>
                <p:nvPr/>
              </p:nvSpPr>
              <p:spPr bwMode="auto">
                <a:xfrm>
                  <a:off x="4166" y="202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9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9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381"/>
                <p:cNvSpPr>
                  <a:spLocks/>
                </p:cNvSpPr>
                <p:nvPr/>
              </p:nvSpPr>
              <p:spPr bwMode="auto">
                <a:xfrm>
                  <a:off x="4166" y="2025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382"/>
                <p:cNvSpPr>
                  <a:spLocks/>
                </p:cNvSpPr>
                <p:nvPr/>
              </p:nvSpPr>
              <p:spPr bwMode="auto">
                <a:xfrm>
                  <a:off x="4166" y="2049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383"/>
                <p:cNvSpPr>
                  <a:spLocks/>
                </p:cNvSpPr>
                <p:nvPr/>
              </p:nvSpPr>
              <p:spPr bwMode="auto">
                <a:xfrm>
                  <a:off x="4608" y="228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384"/>
                <p:cNvSpPr>
                  <a:spLocks/>
                </p:cNvSpPr>
                <p:nvPr/>
              </p:nvSpPr>
              <p:spPr bwMode="auto">
                <a:xfrm>
                  <a:off x="4608" y="228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385"/>
                <p:cNvSpPr>
                  <a:spLocks/>
                </p:cNvSpPr>
                <p:nvPr/>
              </p:nvSpPr>
              <p:spPr bwMode="auto">
                <a:xfrm>
                  <a:off x="4608" y="23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386"/>
                <p:cNvSpPr>
                  <a:spLocks/>
                </p:cNvSpPr>
                <p:nvPr/>
              </p:nvSpPr>
              <p:spPr bwMode="auto">
                <a:xfrm>
                  <a:off x="4591" y="2273"/>
                  <a:ext cx="11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1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Rectangle 387"/>
                <p:cNvSpPr>
                  <a:spLocks noChangeArrowheads="1"/>
                </p:cNvSpPr>
                <p:nvPr/>
              </p:nvSpPr>
              <p:spPr bwMode="auto">
                <a:xfrm>
                  <a:off x="4591" y="2273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388"/>
                <p:cNvSpPr>
                  <a:spLocks/>
                </p:cNvSpPr>
                <p:nvPr/>
              </p:nvSpPr>
              <p:spPr bwMode="auto">
                <a:xfrm>
                  <a:off x="4591" y="232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389"/>
                <p:cNvSpPr>
                  <a:spLocks/>
                </p:cNvSpPr>
                <p:nvPr/>
              </p:nvSpPr>
              <p:spPr bwMode="auto">
                <a:xfrm>
                  <a:off x="4571" y="2262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390"/>
                <p:cNvSpPr>
                  <a:spLocks noChangeArrowheads="1"/>
                </p:cNvSpPr>
                <p:nvPr/>
              </p:nvSpPr>
              <p:spPr bwMode="auto">
                <a:xfrm>
                  <a:off x="4571" y="2262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391"/>
                <p:cNvSpPr>
                  <a:spLocks/>
                </p:cNvSpPr>
                <p:nvPr/>
              </p:nvSpPr>
              <p:spPr bwMode="auto">
                <a:xfrm>
                  <a:off x="4571" y="2313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392"/>
                <p:cNvSpPr>
                  <a:spLocks/>
                </p:cNvSpPr>
                <p:nvPr/>
              </p:nvSpPr>
              <p:spPr bwMode="auto">
                <a:xfrm>
                  <a:off x="4554" y="224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393"/>
                <p:cNvSpPr>
                  <a:spLocks/>
                </p:cNvSpPr>
                <p:nvPr/>
              </p:nvSpPr>
              <p:spPr bwMode="auto">
                <a:xfrm>
                  <a:off x="4554" y="224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394"/>
                <p:cNvSpPr>
                  <a:spLocks/>
                </p:cNvSpPr>
                <p:nvPr/>
              </p:nvSpPr>
              <p:spPr bwMode="auto">
                <a:xfrm>
                  <a:off x="4554" y="2303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395"/>
                <p:cNvSpPr>
                  <a:spLocks/>
                </p:cNvSpPr>
                <p:nvPr/>
              </p:nvSpPr>
              <p:spPr bwMode="auto">
                <a:xfrm>
                  <a:off x="4537" y="223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396"/>
                <p:cNvSpPr>
                  <a:spLocks/>
                </p:cNvSpPr>
                <p:nvPr/>
              </p:nvSpPr>
              <p:spPr bwMode="auto">
                <a:xfrm>
                  <a:off x="4537" y="223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397"/>
                <p:cNvSpPr>
                  <a:spLocks/>
                </p:cNvSpPr>
                <p:nvPr/>
              </p:nvSpPr>
              <p:spPr bwMode="auto">
                <a:xfrm>
                  <a:off x="4537" y="229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398"/>
                <p:cNvSpPr>
                  <a:spLocks/>
                </p:cNvSpPr>
                <p:nvPr/>
              </p:nvSpPr>
              <p:spPr bwMode="auto">
                <a:xfrm>
                  <a:off x="4517" y="222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399"/>
                <p:cNvSpPr>
                  <a:spLocks/>
                </p:cNvSpPr>
                <p:nvPr/>
              </p:nvSpPr>
              <p:spPr bwMode="auto">
                <a:xfrm>
                  <a:off x="4517" y="222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400"/>
                <p:cNvSpPr>
                  <a:spLocks/>
                </p:cNvSpPr>
                <p:nvPr/>
              </p:nvSpPr>
              <p:spPr bwMode="auto">
                <a:xfrm>
                  <a:off x="4517" y="227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401"/>
                <p:cNvSpPr>
                  <a:spLocks/>
                </p:cNvSpPr>
                <p:nvPr/>
              </p:nvSpPr>
              <p:spPr bwMode="auto">
                <a:xfrm>
                  <a:off x="4500" y="221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402"/>
                <p:cNvSpPr>
                  <a:spLocks/>
                </p:cNvSpPr>
                <p:nvPr/>
              </p:nvSpPr>
              <p:spPr bwMode="auto">
                <a:xfrm>
                  <a:off x="4500" y="2218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403"/>
                <p:cNvSpPr>
                  <a:spLocks/>
                </p:cNvSpPr>
                <p:nvPr/>
              </p:nvSpPr>
              <p:spPr bwMode="auto">
                <a:xfrm>
                  <a:off x="4500" y="226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404"/>
                <p:cNvSpPr>
                  <a:spLocks/>
                </p:cNvSpPr>
                <p:nvPr/>
              </p:nvSpPr>
              <p:spPr bwMode="auto">
                <a:xfrm>
                  <a:off x="4480" y="220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405"/>
                <p:cNvSpPr>
                  <a:spLocks/>
                </p:cNvSpPr>
                <p:nvPr/>
              </p:nvSpPr>
              <p:spPr bwMode="auto">
                <a:xfrm>
                  <a:off x="4480" y="2208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" name="Freeform 407"/>
              <p:cNvSpPr>
                <a:spLocks/>
              </p:cNvSpPr>
              <p:nvPr/>
            </p:nvSpPr>
            <p:spPr bwMode="auto">
              <a:xfrm>
                <a:off x="7112000" y="3586163"/>
                <a:ext cx="22225" cy="158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4" y="7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4" y="10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4" y="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8"/>
              <p:cNvSpPr>
                <a:spLocks/>
              </p:cNvSpPr>
              <p:nvPr/>
            </p:nvSpPr>
            <p:spPr bwMode="auto">
              <a:xfrm>
                <a:off x="7085013" y="3489325"/>
                <a:ext cx="15875" cy="9683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10" y="61"/>
                  </a:cxn>
                  <a:cxn ang="0">
                    <a:pos x="0" y="54"/>
                  </a:cxn>
                </a:cxnLst>
                <a:rect l="0" t="0" r="r" b="b"/>
                <a:pathLst>
                  <a:path w="10" h="61">
                    <a:moveTo>
                      <a:pt x="0" y="54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9"/>
              <p:cNvSpPr>
                <a:spLocks/>
              </p:cNvSpPr>
              <p:nvPr/>
            </p:nvSpPr>
            <p:spPr bwMode="auto">
              <a:xfrm>
                <a:off x="7085013" y="3489325"/>
                <a:ext cx="6350" cy="8572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4" h="54">
                    <a:moveTo>
                      <a:pt x="0" y="54"/>
                    </a:moveTo>
                    <a:lnTo>
                      <a:pt x="4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0"/>
              <p:cNvSpPr>
                <a:spLocks/>
              </p:cNvSpPr>
              <p:nvPr/>
            </p:nvSpPr>
            <p:spPr bwMode="auto">
              <a:xfrm>
                <a:off x="7085013" y="3570288"/>
                <a:ext cx="15875" cy="158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7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11"/>
              <p:cNvSpPr>
                <a:spLocks/>
              </p:cNvSpPr>
              <p:nvPr/>
            </p:nvSpPr>
            <p:spPr bwMode="auto">
              <a:xfrm>
                <a:off x="7058025" y="3473450"/>
                <a:ext cx="15875" cy="9683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10" y="61"/>
                  </a:cxn>
                  <a:cxn ang="0">
                    <a:pos x="0" y="54"/>
                  </a:cxn>
                </a:cxnLst>
                <a:rect l="0" t="0" r="r" b="b"/>
                <a:pathLst>
                  <a:path w="10" h="61">
                    <a:moveTo>
                      <a:pt x="0" y="54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2"/>
              <p:cNvSpPr>
                <a:spLocks/>
              </p:cNvSpPr>
              <p:nvPr/>
            </p:nvSpPr>
            <p:spPr bwMode="auto">
              <a:xfrm>
                <a:off x="7058025" y="3473450"/>
                <a:ext cx="6350" cy="8572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4" h="54">
                    <a:moveTo>
                      <a:pt x="0" y="54"/>
                    </a:moveTo>
                    <a:lnTo>
                      <a:pt x="4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3"/>
              <p:cNvSpPr>
                <a:spLocks/>
              </p:cNvSpPr>
              <p:nvPr/>
            </p:nvSpPr>
            <p:spPr bwMode="auto">
              <a:xfrm>
                <a:off x="7058025" y="3554413"/>
                <a:ext cx="15875" cy="158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4"/>
              <p:cNvSpPr>
                <a:spLocks/>
              </p:cNvSpPr>
              <p:nvPr/>
            </p:nvSpPr>
            <p:spPr bwMode="auto">
              <a:xfrm>
                <a:off x="7026275" y="3457575"/>
                <a:ext cx="22225" cy="9048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14" y="7"/>
                  </a:cxn>
                  <a:cxn ang="0">
                    <a:pos x="14" y="57"/>
                  </a:cxn>
                  <a:cxn ang="0">
                    <a:pos x="0" y="51"/>
                  </a:cxn>
                </a:cxnLst>
                <a:rect l="0" t="0" r="r" b="b"/>
                <a:pathLst>
                  <a:path w="14" h="57">
                    <a:moveTo>
                      <a:pt x="0" y="51"/>
                    </a:moveTo>
                    <a:lnTo>
                      <a:pt x="0" y="0"/>
                    </a:lnTo>
                    <a:lnTo>
                      <a:pt x="14" y="7"/>
                    </a:lnTo>
                    <a:lnTo>
                      <a:pt x="14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15"/>
              <p:cNvSpPr>
                <a:spLocks noChangeArrowheads="1"/>
              </p:cNvSpPr>
              <p:nvPr/>
            </p:nvSpPr>
            <p:spPr bwMode="auto">
              <a:xfrm>
                <a:off x="7026275" y="3457575"/>
                <a:ext cx="4763" cy="8096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6"/>
              <p:cNvSpPr>
                <a:spLocks/>
              </p:cNvSpPr>
              <p:nvPr/>
            </p:nvSpPr>
            <p:spPr bwMode="auto">
              <a:xfrm>
                <a:off x="7026275" y="3538538"/>
                <a:ext cx="22225" cy="952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4" y="6"/>
                  </a:cxn>
                </a:cxnLst>
                <a:rect l="0" t="0" r="r" b="b"/>
                <a:pathLst>
                  <a:path w="14" h="6">
                    <a:moveTo>
                      <a:pt x="14" y="6"/>
                    </a:moveTo>
                    <a:lnTo>
                      <a:pt x="14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17"/>
              <p:cNvSpPr>
                <a:spLocks/>
              </p:cNvSpPr>
              <p:nvPr/>
            </p:nvSpPr>
            <p:spPr bwMode="auto">
              <a:xfrm>
                <a:off x="6999288" y="3441700"/>
                <a:ext cx="15875" cy="9048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0" y="57"/>
                  </a:cxn>
                  <a:cxn ang="0">
                    <a:pos x="0" y="50"/>
                  </a:cxn>
                </a:cxnLst>
                <a:rect l="0" t="0" r="r" b="b"/>
                <a:pathLst>
                  <a:path w="10" h="57">
                    <a:moveTo>
                      <a:pt x="0" y="5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18"/>
              <p:cNvSpPr>
                <a:spLocks noChangeArrowheads="1"/>
              </p:cNvSpPr>
              <p:nvPr/>
            </p:nvSpPr>
            <p:spPr bwMode="auto">
              <a:xfrm>
                <a:off x="6999288" y="3441700"/>
                <a:ext cx="6350" cy="7937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9"/>
              <p:cNvSpPr>
                <a:spLocks/>
              </p:cNvSpPr>
              <p:nvPr/>
            </p:nvSpPr>
            <p:spPr bwMode="auto">
              <a:xfrm>
                <a:off x="6999288" y="3521075"/>
                <a:ext cx="15875" cy="1111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1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0"/>
              <p:cNvSpPr>
                <a:spLocks/>
              </p:cNvSpPr>
              <p:nvPr/>
            </p:nvSpPr>
            <p:spPr bwMode="auto">
              <a:xfrm>
                <a:off x="6565900" y="3178175"/>
                <a:ext cx="42863" cy="58738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37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37">
                    <a:moveTo>
                      <a:pt x="27" y="17"/>
                    </a:moveTo>
                    <a:lnTo>
                      <a:pt x="27" y="37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21"/>
              <p:cNvSpPr>
                <a:spLocks/>
              </p:cNvSpPr>
              <p:nvPr/>
            </p:nvSpPr>
            <p:spPr bwMode="auto">
              <a:xfrm>
                <a:off x="6602413" y="3205163"/>
                <a:ext cx="6350" cy="2698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0" y="3"/>
                  </a:cxn>
                </a:cxnLst>
                <a:rect l="0" t="0" r="r" b="b"/>
                <a:pathLst>
                  <a:path w="4" h="17">
                    <a:moveTo>
                      <a:pt x="0" y="3"/>
                    </a:moveTo>
                    <a:lnTo>
                      <a:pt x="4" y="0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22"/>
              <p:cNvSpPr>
                <a:spLocks/>
              </p:cNvSpPr>
              <p:nvPr/>
            </p:nvSpPr>
            <p:spPr bwMode="auto">
              <a:xfrm>
                <a:off x="6559550" y="3178175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31" y="17"/>
                  </a:cxn>
                  <a:cxn ang="0">
                    <a:pos x="27" y="20"/>
                  </a:cxn>
                  <a:cxn ang="0">
                    <a:pos x="0" y="3"/>
                  </a:cxn>
                </a:cxnLst>
                <a:rect l="0" t="0" r="r" b="b"/>
                <a:pathLst>
                  <a:path w="31" h="20">
                    <a:moveTo>
                      <a:pt x="0" y="3"/>
                    </a:moveTo>
                    <a:lnTo>
                      <a:pt x="4" y="0"/>
                    </a:lnTo>
                    <a:lnTo>
                      <a:pt x="31" y="17"/>
                    </a:lnTo>
                    <a:lnTo>
                      <a:pt x="27" y="2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23"/>
              <p:cNvSpPr>
                <a:spLocks/>
              </p:cNvSpPr>
              <p:nvPr/>
            </p:nvSpPr>
            <p:spPr bwMode="auto">
              <a:xfrm>
                <a:off x="6559550" y="3182938"/>
                <a:ext cx="42863" cy="49213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3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31">
                    <a:moveTo>
                      <a:pt x="27" y="17"/>
                    </a:moveTo>
                    <a:lnTo>
                      <a:pt x="27" y="3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24"/>
              <p:cNvSpPr>
                <a:spLocks/>
              </p:cNvSpPr>
              <p:nvPr/>
            </p:nvSpPr>
            <p:spPr bwMode="auto">
              <a:xfrm>
                <a:off x="7310438" y="2817813"/>
                <a:ext cx="990600" cy="2505075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624" y="0"/>
                  </a:cxn>
                  <a:cxn ang="0">
                    <a:pos x="624" y="1212"/>
                  </a:cxn>
                  <a:cxn ang="0">
                    <a:pos x="0" y="1578"/>
                  </a:cxn>
                  <a:cxn ang="0">
                    <a:pos x="0" y="365"/>
                  </a:cxn>
                </a:cxnLst>
                <a:rect l="0" t="0" r="r" b="b"/>
                <a:pathLst>
                  <a:path w="624" h="1578">
                    <a:moveTo>
                      <a:pt x="0" y="365"/>
                    </a:moveTo>
                    <a:lnTo>
                      <a:pt x="624" y="0"/>
                    </a:lnTo>
                    <a:lnTo>
                      <a:pt x="624" y="1212"/>
                    </a:lnTo>
                    <a:lnTo>
                      <a:pt x="0" y="1578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25"/>
              <p:cNvSpPr>
                <a:spLocks/>
              </p:cNvSpPr>
              <p:nvPr/>
            </p:nvSpPr>
            <p:spPr bwMode="auto">
              <a:xfrm>
                <a:off x="7310438" y="3392488"/>
                <a:ext cx="11113" cy="19304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7" y="1213"/>
                  </a:cxn>
                  <a:cxn ang="0">
                    <a:pos x="0" y="1216"/>
                  </a:cxn>
                  <a:cxn ang="0">
                    <a:pos x="0" y="3"/>
                  </a:cxn>
                </a:cxnLst>
                <a:rect l="0" t="0" r="r" b="b"/>
                <a:pathLst>
                  <a:path w="7" h="1216">
                    <a:moveTo>
                      <a:pt x="0" y="3"/>
                    </a:moveTo>
                    <a:lnTo>
                      <a:pt x="7" y="0"/>
                    </a:lnTo>
                    <a:lnTo>
                      <a:pt x="7" y="1213"/>
                    </a:lnTo>
                    <a:lnTo>
                      <a:pt x="0" y="12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26"/>
              <p:cNvSpPr>
                <a:spLocks/>
              </p:cNvSpPr>
              <p:nvPr/>
            </p:nvSpPr>
            <p:spPr bwMode="auto">
              <a:xfrm>
                <a:off x="6523038" y="3038475"/>
                <a:ext cx="26988" cy="171926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7" y="0"/>
                  </a:cxn>
                  <a:cxn ang="0">
                    <a:pos x="17" y="1070"/>
                  </a:cxn>
                  <a:cxn ang="0">
                    <a:pos x="0" y="1083"/>
                  </a:cxn>
                  <a:cxn ang="0">
                    <a:pos x="3" y="10"/>
                  </a:cxn>
                </a:cxnLst>
                <a:rect l="0" t="0" r="r" b="b"/>
                <a:pathLst>
                  <a:path w="17" h="1083">
                    <a:moveTo>
                      <a:pt x="3" y="10"/>
                    </a:moveTo>
                    <a:lnTo>
                      <a:pt x="17" y="0"/>
                    </a:lnTo>
                    <a:lnTo>
                      <a:pt x="17" y="1070"/>
                    </a:lnTo>
                    <a:lnTo>
                      <a:pt x="0" y="1083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7"/>
              <p:cNvSpPr>
                <a:spLocks/>
              </p:cNvSpPr>
              <p:nvPr/>
            </p:nvSpPr>
            <p:spPr bwMode="auto">
              <a:xfrm>
                <a:off x="6383338" y="2279650"/>
                <a:ext cx="1917700" cy="1117600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628" y="0"/>
                  </a:cxn>
                  <a:cxn ang="0">
                    <a:pos x="1208" y="339"/>
                  </a:cxn>
                  <a:cxn ang="0">
                    <a:pos x="584" y="704"/>
                  </a:cxn>
                  <a:cxn ang="0">
                    <a:pos x="0" y="366"/>
                  </a:cxn>
                </a:cxnLst>
                <a:rect l="0" t="0" r="r" b="b"/>
                <a:pathLst>
                  <a:path w="1208" h="704">
                    <a:moveTo>
                      <a:pt x="0" y="366"/>
                    </a:moveTo>
                    <a:lnTo>
                      <a:pt x="628" y="0"/>
                    </a:lnTo>
                    <a:lnTo>
                      <a:pt x="1208" y="339"/>
                    </a:lnTo>
                    <a:lnTo>
                      <a:pt x="584" y="704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28"/>
              <p:cNvSpPr>
                <a:spLocks/>
              </p:cNvSpPr>
              <p:nvPr/>
            </p:nvSpPr>
            <p:spPr bwMode="auto">
              <a:xfrm>
                <a:off x="6383338" y="2854325"/>
                <a:ext cx="938213" cy="542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591" y="339"/>
                  </a:cxn>
                  <a:cxn ang="0">
                    <a:pos x="584" y="342"/>
                  </a:cxn>
                  <a:cxn ang="0">
                    <a:pos x="0" y="4"/>
                  </a:cxn>
                </a:cxnLst>
                <a:rect l="0" t="0" r="r" b="b"/>
                <a:pathLst>
                  <a:path w="591" h="342">
                    <a:moveTo>
                      <a:pt x="0" y="4"/>
                    </a:moveTo>
                    <a:lnTo>
                      <a:pt x="7" y="0"/>
                    </a:lnTo>
                    <a:lnTo>
                      <a:pt x="591" y="339"/>
                    </a:lnTo>
                    <a:lnTo>
                      <a:pt x="584" y="3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9"/>
              <p:cNvSpPr>
                <a:spLocks/>
              </p:cNvSpPr>
              <p:nvPr/>
            </p:nvSpPr>
            <p:spPr bwMode="auto">
              <a:xfrm>
                <a:off x="6523038" y="4737100"/>
                <a:ext cx="620713" cy="3651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0"/>
                  </a:cxn>
                  <a:cxn ang="0">
                    <a:pos x="391" y="220"/>
                  </a:cxn>
                  <a:cxn ang="0">
                    <a:pos x="378" y="230"/>
                  </a:cxn>
                  <a:cxn ang="0">
                    <a:pos x="0" y="13"/>
                  </a:cxn>
                </a:cxnLst>
                <a:rect l="0" t="0" r="r" b="b"/>
                <a:pathLst>
                  <a:path w="391" h="230">
                    <a:moveTo>
                      <a:pt x="0" y="13"/>
                    </a:moveTo>
                    <a:lnTo>
                      <a:pt x="17" y="0"/>
                    </a:lnTo>
                    <a:lnTo>
                      <a:pt x="391" y="220"/>
                    </a:lnTo>
                    <a:lnTo>
                      <a:pt x="378" y="23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30"/>
              <p:cNvSpPr>
                <a:spLocks noEditPoints="1"/>
              </p:cNvSpPr>
              <p:nvPr/>
            </p:nvSpPr>
            <p:spPr bwMode="auto">
              <a:xfrm>
                <a:off x="6383338" y="2860675"/>
                <a:ext cx="927100" cy="2462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12"/>
                  </a:cxn>
                  <a:cxn ang="0">
                    <a:pos x="584" y="1551"/>
                  </a:cxn>
                  <a:cxn ang="0">
                    <a:pos x="584" y="338"/>
                  </a:cxn>
                  <a:cxn ang="0">
                    <a:pos x="0" y="0"/>
                  </a:cxn>
                  <a:cxn ang="0">
                    <a:pos x="466" y="1412"/>
                  </a:cxn>
                  <a:cxn ang="0">
                    <a:pos x="88" y="1195"/>
                  </a:cxn>
                  <a:cxn ang="0">
                    <a:pos x="91" y="122"/>
                  </a:cxn>
                  <a:cxn ang="0">
                    <a:pos x="466" y="338"/>
                  </a:cxn>
                  <a:cxn ang="0">
                    <a:pos x="466" y="1412"/>
                  </a:cxn>
                </a:cxnLst>
                <a:rect l="0" t="0" r="r" b="b"/>
                <a:pathLst>
                  <a:path w="584" h="1551">
                    <a:moveTo>
                      <a:pt x="0" y="0"/>
                    </a:moveTo>
                    <a:lnTo>
                      <a:pt x="0" y="1212"/>
                    </a:lnTo>
                    <a:lnTo>
                      <a:pt x="584" y="1551"/>
                    </a:lnTo>
                    <a:lnTo>
                      <a:pt x="584" y="338"/>
                    </a:lnTo>
                    <a:lnTo>
                      <a:pt x="0" y="0"/>
                    </a:lnTo>
                    <a:close/>
                    <a:moveTo>
                      <a:pt x="466" y="1412"/>
                    </a:moveTo>
                    <a:lnTo>
                      <a:pt x="88" y="1195"/>
                    </a:lnTo>
                    <a:lnTo>
                      <a:pt x="91" y="122"/>
                    </a:lnTo>
                    <a:lnTo>
                      <a:pt x="466" y="338"/>
                    </a:lnTo>
                    <a:lnTo>
                      <a:pt x="466" y="1412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31"/>
              <p:cNvSpPr>
                <a:spLocks/>
              </p:cNvSpPr>
              <p:nvPr/>
            </p:nvSpPr>
            <p:spPr bwMode="auto">
              <a:xfrm>
                <a:off x="6726238" y="3090863"/>
                <a:ext cx="203200" cy="150813"/>
              </a:xfrm>
              <a:custGeom>
                <a:avLst/>
                <a:gdLst/>
                <a:ahLst/>
                <a:cxnLst>
                  <a:cxn ang="0">
                    <a:pos x="128" y="75"/>
                  </a:cxn>
                  <a:cxn ang="0">
                    <a:pos x="128" y="95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28" y="75"/>
                  </a:cxn>
                </a:cxnLst>
                <a:rect l="0" t="0" r="r" b="b"/>
                <a:pathLst>
                  <a:path w="128" h="95">
                    <a:moveTo>
                      <a:pt x="128" y="75"/>
                    </a:moveTo>
                    <a:lnTo>
                      <a:pt x="128" y="95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28" y="75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32"/>
              <p:cNvSpPr>
                <a:spLocks/>
              </p:cNvSpPr>
              <p:nvPr/>
            </p:nvSpPr>
            <p:spPr bwMode="auto">
              <a:xfrm>
                <a:off x="6726238" y="3086100"/>
                <a:ext cx="214313" cy="1238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135" y="75"/>
                  </a:cxn>
                  <a:cxn ang="0">
                    <a:pos x="128" y="78"/>
                  </a:cxn>
                  <a:cxn ang="0">
                    <a:pos x="0" y="3"/>
                  </a:cxn>
                </a:cxnLst>
                <a:rect l="0" t="0" r="r" b="b"/>
                <a:pathLst>
                  <a:path w="135" h="78">
                    <a:moveTo>
                      <a:pt x="0" y="3"/>
                    </a:moveTo>
                    <a:lnTo>
                      <a:pt x="10" y="0"/>
                    </a:lnTo>
                    <a:lnTo>
                      <a:pt x="135" y="75"/>
                    </a:lnTo>
                    <a:lnTo>
                      <a:pt x="128" y="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3"/>
              <p:cNvSpPr>
                <a:spLocks/>
              </p:cNvSpPr>
              <p:nvPr/>
            </p:nvSpPr>
            <p:spPr bwMode="auto">
              <a:xfrm>
                <a:off x="6929438" y="3205163"/>
                <a:ext cx="11113" cy="365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7" y="20"/>
                  </a:cxn>
                  <a:cxn ang="0">
                    <a:pos x="0" y="23"/>
                  </a:cxn>
                  <a:cxn ang="0">
                    <a:pos x="0" y="3"/>
                  </a:cxn>
                </a:cxnLst>
                <a:rect l="0" t="0" r="r" b="b"/>
                <a:pathLst>
                  <a:path w="7" h="23">
                    <a:moveTo>
                      <a:pt x="0" y="3"/>
                    </a:moveTo>
                    <a:lnTo>
                      <a:pt x="7" y="0"/>
                    </a:lnTo>
                    <a:lnTo>
                      <a:pt x="7" y="20"/>
                    </a:lnTo>
                    <a:lnTo>
                      <a:pt x="0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382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8" name="Oval Callout 467"/>
            <p:cNvSpPr/>
            <p:nvPr/>
          </p:nvSpPr>
          <p:spPr>
            <a:xfrm flipH="1">
              <a:off x="4876800" y="4114800"/>
              <a:ext cx="3581400" cy="1219200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 smtClean="0"/>
                <a:t>Network Power Cost</a:t>
              </a:r>
            </a:p>
            <a:p>
              <a:r>
                <a:rPr lang="en-US" dirty="0" smtClean="0"/>
                <a:t>Network Delay</a:t>
              </a:r>
            </a:p>
            <a:p>
              <a:r>
                <a:rPr lang="en-US" dirty="0" smtClean="0"/>
                <a:t>Computational Delay </a:t>
              </a:r>
              <a:endParaRPr lang="en-US" dirty="0"/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98234" y="4039516"/>
            <a:ext cx="3787966" cy="2721166"/>
            <a:chOff x="98234" y="4114800"/>
            <a:chExt cx="3787966" cy="2721166"/>
          </a:xfrm>
        </p:grpSpPr>
        <p:sp>
          <p:nvSpPr>
            <p:cNvPr id="467" name="Oval Callout 466"/>
            <p:cNvSpPr/>
            <p:nvPr/>
          </p:nvSpPr>
          <p:spPr>
            <a:xfrm>
              <a:off x="304800" y="4114800"/>
              <a:ext cx="3581400" cy="1219200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dirty="0" smtClean="0"/>
                <a:t>Computational Power Cost</a:t>
              </a:r>
            </a:p>
            <a:p>
              <a:pPr algn="r"/>
              <a:r>
                <a:rPr lang="en-US" dirty="0" smtClean="0"/>
                <a:t>Computational Delay 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234" y="5249502"/>
              <a:ext cx="838200" cy="158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6" name="Down Arrow 465"/>
          <p:cNvSpPr/>
          <p:nvPr/>
        </p:nvSpPr>
        <p:spPr>
          <a:xfrm>
            <a:off x="3810000" y="4114800"/>
            <a:ext cx="1219200" cy="2176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000" dirty="0" smtClean="0"/>
              <a:t>Annotated Callgraph</a:t>
            </a:r>
            <a:endParaRPr lang="en-US" sz="2000" dirty="0"/>
          </a:p>
        </p:txBody>
      </p:sp>
      <p:sp>
        <p:nvSpPr>
          <p:cNvPr id="470" name="TextBox 469"/>
          <p:cNvSpPr txBox="1"/>
          <p:nvPr/>
        </p:nvSpPr>
        <p:spPr>
          <a:xfrm>
            <a:off x="6019800" y="642860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6434" y="638524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288354"/>
      </p:ext>
    </p:extLst>
  </p:cSld>
  <p:clrMapOvr>
    <a:masterClrMapping/>
  </p:clrMapOvr>
  <p:transition xmlns:p14="http://schemas.microsoft.com/office/powerpoint/2010/main" advTm="5892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590800" y="3200400"/>
            <a:ext cx="327660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953000"/>
            <a:ext cx="4572000" cy="1905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1524000"/>
            <a:ext cx="8991600" cy="533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MAUI Solver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508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15ms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3000 ms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6017"/>
            <a:ext cx="390627" cy="18313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5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>
            <a:off x="2057400" y="4036017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D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12000 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 smtClean="0">
                <a:latin typeface="Calibri" pitchFamily="34" charset="0"/>
              </a:rPr>
              <a:t>mJ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343400"/>
            <a:ext cx="4429418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Computation energy and delay for execution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886200"/>
            <a:ext cx="3520516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Energy  and delay for state transfer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75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sample </a:t>
            </a:r>
            <a:r>
              <a:rPr lang="en-US" sz="3200" dirty="0" err="1" smtClean="0"/>
              <a:t>callgraph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096000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72999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403069"/>
      </p:ext>
    </p:extLst>
  </p:cSld>
  <p:clrMapOvr>
    <a:masterClrMapping/>
  </p:clrMapOvr>
  <p:transition xmlns:p14="http://schemas.microsoft.com/office/powerpoint/2010/main" advTm="5186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8" grpId="0" animBg="1"/>
      <p:bldP spid="18" grpId="1" animBg="1"/>
      <p:bldP spid="11" grpId="0"/>
      <p:bldP spid="12" grpId="0"/>
      <p:bldP spid="14" grpId="0"/>
      <p:bldP spid="29" grpId="0" animBg="1"/>
      <p:bldP spid="29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123553" y="3339414"/>
            <a:ext cx="2113465" cy="13018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0512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FindMatch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1441"/>
            <a:ext cx="390627" cy="18359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08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 flipV="1">
            <a:off x="2057400" y="4031441"/>
            <a:ext cx="1066800" cy="45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– This simple example from Face Recognition app shows why local analysis fails.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9893" y="4419600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102296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518083"/>
      </p:ext>
    </p:extLst>
  </p:cSld>
  <p:clrMapOvr>
    <a:masterClrMapping/>
  </p:clrMapOvr>
  <p:transition xmlns:p14="http://schemas.microsoft.com/office/powerpoint/2010/main" advTm="5186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1" grpId="0"/>
      <p:bldP spid="12" grpId="0"/>
      <p:bldP spid="14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5611090" y="5105400"/>
            <a:ext cx="3439508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11090" y="1704330"/>
            <a:ext cx="3439508" cy="16484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097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FindMatch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1907"/>
            <a:ext cx="390627" cy="18354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1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 flipV="1">
            <a:off x="2057400" y="4031907"/>
            <a:ext cx="1066800" cy="41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– This simple example from Face Recognition app shows why local analysis fails.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200400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488668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7844" y="6070839"/>
            <a:ext cx="247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MAUI </a:t>
            </a:r>
            <a:r>
              <a:rPr lang="en-US" sz="1200" dirty="0" err="1"/>
              <a:t>Mobisys</a:t>
            </a:r>
            <a:r>
              <a:rPr lang="en-US" sz="1200" dirty="0"/>
              <a:t>  </a:t>
            </a:r>
            <a:r>
              <a:rPr lang="en-US" sz="1200" dirty="0" smtClean="0"/>
              <a:t>presentation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016358"/>
      </p:ext>
    </p:extLst>
  </p:cSld>
  <p:clrMapOvr>
    <a:masterClrMapping/>
  </p:clrMapOvr>
  <p:transition xmlns:p14="http://schemas.microsoft.com/office/powerpoint/2010/main" advTm="3169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7" grpId="0" animBg="1"/>
      <p:bldP spid="12" grpId="0"/>
      <p:bldP spid="12" grpId="1"/>
      <p:bldP spid="13" grpId="0" animBg="1"/>
      <p:bldP spid="14" grpId="0" build="allAtOnce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124200" y="1600200"/>
            <a:ext cx="6019800" cy="5257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508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FindMatch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2057400"/>
            <a:ext cx="2601308" cy="1267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6017"/>
            <a:ext cx="324935" cy="14503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691135"/>
            <a:ext cx="390627" cy="13448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>
            <a:off x="2057400" y="4036017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724400"/>
            <a:ext cx="3124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24200" y="1600200"/>
            <a:ext cx="6019800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6096000" y="37732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25900mJ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6400" y="4267200"/>
            <a:ext cx="196880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offload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7057" y="607935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2600" y="642001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06977"/>
      </p:ext>
    </p:extLst>
  </p:cSld>
  <p:clrMapOvr>
    <a:masterClrMapping/>
  </p:clrMapOvr>
  <p:transition xmlns:p14="http://schemas.microsoft.com/office/powerpoint/2010/main" advTm="2201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36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MAUI Adapt to Changing Conditions?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1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Adapt to:</a:t>
            </a:r>
          </a:p>
          <a:p>
            <a:pPr lvl="1"/>
            <a:r>
              <a:rPr lang="en-US" dirty="0" smtClean="0"/>
              <a:t>Network Bandwidth/Latency Changes</a:t>
            </a:r>
          </a:p>
          <a:p>
            <a:pPr lvl="1"/>
            <a:r>
              <a:rPr lang="en-US" dirty="0" smtClean="0"/>
              <a:t>Variability on method’s computational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Modified off the shelf arcade game application</a:t>
            </a:r>
          </a:p>
          <a:p>
            <a:pPr lvl="1"/>
            <a:r>
              <a:rPr lang="en-US" dirty="0" smtClean="0"/>
              <a:t>Physics Modeling (homing missiles)</a:t>
            </a:r>
          </a:p>
          <a:p>
            <a:pPr lvl="1"/>
            <a:r>
              <a:rPr lang="en-US" dirty="0" smtClean="0"/>
              <a:t>Evaluated under different latency settings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42860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02259"/>
      </p:ext>
    </p:extLst>
  </p:cSld>
  <p:clrMapOvr>
    <a:masterClrMapping/>
  </p:clrMapOvr>
  <p:transition xmlns:p14="http://schemas.microsoft.com/office/powerpoint/2010/main" advTm="454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"/>
          <p:cNvGrpSpPr>
            <a:grpSpLocks noGrp="1"/>
          </p:cNvGrpSpPr>
          <p:nvPr/>
        </p:nvGrpSpPr>
        <p:grpSpPr>
          <a:xfrm>
            <a:off x="457200" y="1589331"/>
            <a:ext cx="8543365" cy="4853300"/>
            <a:chOff x="-251883" y="688847"/>
            <a:chExt cx="9665405" cy="4949953"/>
          </a:xfrm>
        </p:grpSpPr>
        <p:sp>
          <p:nvSpPr>
            <p:cNvPr id="11" name="Oval 10"/>
            <p:cNvSpPr/>
            <p:nvPr/>
          </p:nvSpPr>
          <p:spPr>
            <a:xfrm>
              <a:off x="3124200" y="2581151"/>
              <a:ext cx="1905000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DoLevel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6"/>
              <a:endCxn id="18" idx="2"/>
            </p:cNvCxnSpPr>
            <p:nvPr/>
          </p:nvCxnSpPr>
          <p:spPr>
            <a:xfrm>
              <a:off x="5029201" y="3190751"/>
              <a:ext cx="848077" cy="18765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6"/>
              <a:endCxn id="23" idx="2"/>
            </p:cNvCxnSpPr>
            <p:nvPr/>
          </p:nvCxnSpPr>
          <p:spPr>
            <a:xfrm flipV="1">
              <a:off x="5029201" y="1260348"/>
              <a:ext cx="764115" cy="19304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" idx="6"/>
              <a:endCxn id="11" idx="2"/>
            </p:cNvCxnSpPr>
            <p:nvPr/>
          </p:nvCxnSpPr>
          <p:spPr>
            <a:xfrm>
              <a:off x="1763183" y="3190751"/>
              <a:ext cx="1361017" cy="15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5877277" y="4495800"/>
              <a:ext cx="3536245" cy="1143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HandleMissiles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51883" y="2581151"/>
              <a:ext cx="2015067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DoFrame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93316" y="688847"/>
              <a:ext cx="3536244" cy="11430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HandleEnemies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867399" y="2611379"/>
              <a:ext cx="3536244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HandleBonuses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1" idx="6"/>
              <a:endCxn id="24" idx="2"/>
            </p:cNvCxnSpPr>
            <p:nvPr/>
          </p:nvCxnSpPr>
          <p:spPr>
            <a:xfrm flipV="1">
              <a:off x="5029201" y="3182880"/>
              <a:ext cx="838198" cy="787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65054" y="4135290"/>
            <a:ext cx="141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11KB + missiles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 rot="17305649">
            <a:off x="4404866" y="2401645"/>
            <a:ext cx="1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11KB + missiles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4089405">
            <a:off x="5101316" y="4553938"/>
            <a:ext cx="124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missiles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" y="5377934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17855" y="2971800"/>
            <a:ext cx="1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11KB + missiles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181600"/>
            <a:ext cx="2502209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Required state is smaller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6172200"/>
            <a:ext cx="3886201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Complexity increases with # of missiles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MAUI Adapt to Changing Conditions?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831" y="6033700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3560" y="6369237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521274"/>
      </p:ext>
    </p:extLst>
  </p:cSld>
  <p:clrMapOvr>
    <a:masterClrMapping/>
  </p:clrMapOvr>
  <p:transition xmlns:p14="http://schemas.microsoft.com/office/powerpoint/2010/main" advTm="3400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429000" y="3429000"/>
            <a:ext cx="1676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5789672" y="1565564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58944" y="3451318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65870" y="5306290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41359" y="3444686"/>
            <a:ext cx="1683852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>
          <a:xfrm>
            <a:off x="5125212" y="4042383"/>
            <a:ext cx="749625" cy="183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1" idx="2"/>
          </p:cNvCxnSpPr>
          <p:nvPr/>
        </p:nvCxnSpPr>
        <p:spPr>
          <a:xfrm flipV="1">
            <a:off x="5125212" y="2149673"/>
            <a:ext cx="675410" cy="189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5" idx="2"/>
          </p:cNvCxnSpPr>
          <p:nvPr/>
        </p:nvCxnSpPr>
        <p:spPr>
          <a:xfrm>
            <a:off x="2238341" y="4042383"/>
            <a:ext cx="1203019" cy="1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5874837" y="5321949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444686"/>
            <a:ext cx="1781141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0622" y="1589331"/>
            <a:ext cx="3125728" cy="112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6105" y="3474324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6"/>
            <a:endCxn id="12" idx="2"/>
          </p:cNvCxnSpPr>
          <p:nvPr/>
        </p:nvCxnSpPr>
        <p:spPr>
          <a:xfrm flipV="1">
            <a:off x="5125212" y="4034665"/>
            <a:ext cx="740893" cy="7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302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noProof="0" dirty="0" smtClean="0"/>
              <a:t>Zero Missiles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Low latency (RTT &lt; 10ms)</a:t>
            </a: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4991" y="6172200"/>
            <a:ext cx="349280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Computation cost is close to zero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4419600"/>
            <a:ext cx="2895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Offload starting at </a:t>
            </a:r>
            <a:r>
              <a:rPr lang="en-US" dirty="0" err="1" smtClean="0"/>
              <a:t>DoLevel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675" y="6033700"/>
            <a:ext cx="247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MAUI </a:t>
            </a:r>
            <a:r>
              <a:rPr lang="en-US" sz="1200" dirty="0" err="1"/>
              <a:t>Mobisys</a:t>
            </a:r>
            <a:r>
              <a:rPr lang="en-US" sz="1200" dirty="0"/>
              <a:t> </a:t>
            </a:r>
            <a:r>
              <a:rPr lang="en-US" sz="1200" dirty="0" smtClean="0"/>
              <a:t>presentation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9391" y="633805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276074"/>
      </p:ext>
    </p:extLst>
  </p:cSld>
  <p:clrMapOvr>
    <a:masterClrMapping/>
  </p:clrMapOvr>
  <p:transition xmlns:p14="http://schemas.microsoft.com/office/powerpoint/2010/main" advTm="2687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4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 bwMode="auto">
          <a:xfrm>
            <a:off x="5865872" y="5293972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41359" y="3444686"/>
            <a:ext cx="1683852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>
          <a:xfrm>
            <a:off x="5125212" y="4042383"/>
            <a:ext cx="749625" cy="183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1" idx="2"/>
          </p:cNvCxnSpPr>
          <p:nvPr/>
        </p:nvCxnSpPr>
        <p:spPr>
          <a:xfrm flipV="1">
            <a:off x="5125212" y="2149673"/>
            <a:ext cx="675410" cy="189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5" idx="2"/>
          </p:cNvCxnSpPr>
          <p:nvPr/>
        </p:nvCxnSpPr>
        <p:spPr>
          <a:xfrm>
            <a:off x="2238341" y="4042383"/>
            <a:ext cx="1203019" cy="1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5874837" y="5321949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444686"/>
            <a:ext cx="1781141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0622" y="1589331"/>
            <a:ext cx="3125728" cy="112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6105" y="3474324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6"/>
            <a:endCxn id="12" idx="2"/>
          </p:cNvCxnSpPr>
          <p:nvPr/>
        </p:nvCxnSpPr>
        <p:spPr>
          <a:xfrm flipV="1">
            <a:off x="5125212" y="4034665"/>
            <a:ext cx="740893" cy="7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302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5</a:t>
            </a:r>
            <a:r>
              <a:rPr lang="en-US" sz="3200" noProof="0" dirty="0" smtClean="0"/>
              <a:t> Missiles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Some latency (RTT = 50ms)</a:t>
            </a: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6172200"/>
            <a:ext cx="3124201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of the computation cost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4343400"/>
            <a:ext cx="38862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Very expensive to offload everything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4953000"/>
            <a:ext cx="22098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Little state to offload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715000"/>
            <a:ext cx="3124201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offload Handle Missiles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5618" y="6172200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18529"/>
      </p:ext>
    </p:extLst>
  </p:cSld>
  <p:clrMapOvr>
    <a:masterClrMapping/>
  </p:clrMapOvr>
  <p:transition xmlns:p14="http://schemas.microsoft.com/office/powerpoint/2010/main" advTm="4250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Cloud Computing (</a:t>
            </a:r>
            <a:r>
              <a:rPr lang="en-US" dirty="0" err="1" smtClean="0"/>
              <a:t>mCloud</a:t>
            </a:r>
            <a:r>
              <a:rPr lang="en-US" dirty="0" smtClean="0"/>
              <a:t>)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Apple </a:t>
            </a:r>
            <a:r>
              <a:rPr lang="en-US" dirty="0" err="1" smtClean="0"/>
              <a:t>iCloud</a:t>
            </a:r>
            <a:endParaRPr lang="en-US" dirty="0" smtClean="0"/>
          </a:p>
          <a:p>
            <a:pPr lvl="1"/>
            <a:r>
              <a:rPr lang="en-US" dirty="0" smtClean="0"/>
              <a:t>Store content in cloud and sync to all registered devices</a:t>
            </a:r>
          </a:p>
          <a:p>
            <a:pPr lvl="1"/>
            <a:r>
              <a:rPr lang="en-US" dirty="0" smtClean="0"/>
              <a:t>Hosted by Windows Azure and Amazon AWS</a:t>
            </a:r>
          </a:p>
          <a:p>
            <a:pPr lvl="1"/>
            <a:r>
              <a:rPr lang="en-US" dirty="0" err="1" smtClean="0"/>
              <a:t>iCloud</a:t>
            </a:r>
            <a:r>
              <a:rPr lang="en-US" dirty="0" smtClean="0"/>
              <a:t> Storage APIs support third-party app document syncing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150px-Apple_i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667000"/>
            <a:ext cx="1904762" cy="190476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08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Windows Mobile 6.5</a:t>
            </a:r>
          </a:p>
          <a:p>
            <a:pPr lvl="1"/>
            <a:r>
              <a:rPr lang="en-US" dirty="0" smtClean="0"/>
              <a:t>.NET Framework 3.5</a:t>
            </a:r>
          </a:p>
          <a:p>
            <a:pPr lvl="1"/>
            <a:r>
              <a:rPr lang="en-US" dirty="0" smtClean="0"/>
              <a:t>HTC </a:t>
            </a:r>
            <a:r>
              <a:rPr lang="en-US" dirty="0" err="1" smtClean="0"/>
              <a:t>Fuze</a:t>
            </a:r>
            <a:r>
              <a:rPr lang="en-US" dirty="0" smtClean="0"/>
              <a:t> Smartphone</a:t>
            </a:r>
          </a:p>
          <a:p>
            <a:pPr lvl="1"/>
            <a:r>
              <a:rPr lang="en-US" dirty="0" smtClean="0"/>
              <a:t>Monsoon power monitor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Face Recognition</a:t>
            </a:r>
          </a:p>
          <a:p>
            <a:pPr lvl="1"/>
            <a:r>
              <a:rPr lang="en-US" dirty="0" smtClean="0"/>
              <a:t>Arcade Game</a:t>
            </a:r>
          </a:p>
          <a:p>
            <a:pPr lvl="1"/>
            <a:r>
              <a:rPr lang="en-US" dirty="0" smtClean="0"/>
              <a:t>Voice-based translator</a:t>
            </a:r>
          </a:p>
        </p:txBody>
      </p:sp>
      <p:pic>
        <p:nvPicPr>
          <p:cNvPr id="4" name="Picture 3" descr="mons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3644767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428601"/>
            <a:ext cx="247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</a:t>
            </a:r>
            <a:r>
              <a:rPr lang="en-US" sz="1200" dirty="0" smtClean="0"/>
              <a:t>presentation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216214"/>
      </p:ext>
    </p:extLst>
  </p:cSld>
  <p:clrMapOvr>
    <a:masterClrMapping/>
  </p:clrMapOvr>
  <p:transition xmlns:p14="http://schemas.microsoft.com/office/powerpoint/2010/main" advTm="4718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 can MAUI reduce energy consumption?</a:t>
            </a:r>
          </a:p>
          <a:p>
            <a:r>
              <a:rPr lang="en-US" sz="2800" dirty="0" smtClean="0"/>
              <a:t>How much can MAUI improve performance?</a:t>
            </a:r>
          </a:p>
          <a:p>
            <a:r>
              <a:rPr lang="en-US" sz="2800" dirty="0" smtClean="0"/>
              <a:t>Can MAUI Run Resource-Intensive Applications?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428601"/>
            <a:ext cx="247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</a:t>
            </a:r>
            <a:r>
              <a:rPr lang="en-US" sz="1200" dirty="0" smtClean="0"/>
              <a:t>presentation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667678"/>
      </p:ext>
    </p:extLst>
  </p:cSld>
  <p:clrMapOvr>
    <a:masterClrMapping/>
  </p:clrMapOvr>
  <p:transition xmlns:p14="http://schemas.microsoft.com/office/powerpoint/2010/main" advTm="248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77919"/>
              </p:ext>
            </p:extLst>
          </p:nvPr>
        </p:nvGraphicFramePr>
        <p:xfrm>
          <a:off x="228601" y="2018685"/>
          <a:ext cx="8458200" cy="433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much can MAUI reduce energy consumption?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334000"/>
            <a:ext cx="23622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Big savings even on 3G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2547" y="5351167"/>
            <a:ext cx="24384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order of magnitude improvement on Wi-Fi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00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Recognizer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077808"/>
      </p:ext>
    </p:extLst>
  </p:cSld>
  <p:clrMapOvr>
    <a:masterClrMapping/>
  </p:clrMapOvr>
  <p:transition xmlns:p14="http://schemas.microsoft.com/office/powerpoint/2010/main" advTm="3301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much can MAUI improve performance?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28600" y="2097603"/>
          <a:ext cx="8915400" cy="476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4876800"/>
            <a:ext cx="2971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Improvement of around an order of 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Recognizer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88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MAUI presentation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88489"/>
      </p:ext>
    </p:extLst>
  </p:cSld>
  <p:clrMapOvr>
    <a:masterClrMapping/>
  </p:clrMapOvr>
  <p:transition xmlns:p14="http://schemas.microsoft.com/office/powerpoint/2010/main" advTm="276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Latency to server impacts the opportunities for fine-grained offload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79503"/>
              </p:ext>
            </p:extLst>
          </p:nvPr>
        </p:nvGraphicFramePr>
        <p:xfrm>
          <a:off x="457200" y="2104712"/>
          <a:ext cx="8048812" cy="358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62200" y="5689723"/>
            <a:ext cx="2590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 to 40% energy savings on Wi-Fi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1524000"/>
            <a:ext cx="2590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Solver would decide not to offload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86753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Arcade Game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536260"/>
      </p:ext>
    </p:extLst>
  </p:cSld>
  <p:clrMapOvr>
    <a:masterClrMapping/>
  </p:clrMapOvr>
  <p:transition xmlns:p14="http://schemas.microsoft.com/office/powerpoint/2010/main" advTm="3360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1251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MAUI Run Resource-Intensive Applications?</a:t>
            </a:r>
            <a:endParaRPr lang="en-US" sz="3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54930934"/>
              </p:ext>
            </p:extLst>
          </p:nvPr>
        </p:nvGraphicFramePr>
        <p:xfrm>
          <a:off x="727635" y="1909483"/>
          <a:ext cx="7959165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5029200"/>
            <a:ext cx="4038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 Intensive even on a Core 2 Duo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209800"/>
            <a:ext cx="4038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run on the phone with MAUI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600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Translator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436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dirty="0"/>
              <a:t>MAUI </a:t>
            </a:r>
            <a:r>
              <a:rPr lang="en-US" sz="1200" dirty="0" err="1"/>
              <a:t>Mobisys</a:t>
            </a:r>
            <a:r>
              <a:rPr lang="en-US" sz="1200" dirty="0"/>
              <a:t> presentation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68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MAUI enables developers to:</a:t>
            </a:r>
          </a:p>
          <a:p>
            <a:pPr lvl="1"/>
            <a:r>
              <a:rPr lang="en-US" sz="2400" dirty="0" smtClean="0"/>
              <a:t>Bypass the resource limitations of handheld devices</a:t>
            </a:r>
          </a:p>
          <a:p>
            <a:pPr lvl="1"/>
            <a:r>
              <a:rPr lang="en-US" sz="2400" dirty="0" smtClean="0"/>
              <a:t>Low barrier entry: simple program annotations</a:t>
            </a:r>
          </a:p>
          <a:p>
            <a:endParaRPr lang="en-US" sz="2800" dirty="0" smtClean="0"/>
          </a:p>
          <a:p>
            <a:r>
              <a:rPr lang="en-US" sz="2800" dirty="0" smtClean="0"/>
              <a:t>For a resource-intensive application</a:t>
            </a:r>
          </a:p>
          <a:p>
            <a:pPr lvl="1"/>
            <a:r>
              <a:rPr lang="en-US" sz="2400" dirty="0" smtClean="0"/>
              <a:t>MAUI reduced energy consumed by an order of magnitude</a:t>
            </a:r>
          </a:p>
          <a:p>
            <a:pPr lvl="1"/>
            <a:r>
              <a:rPr lang="en-US" sz="2400" dirty="0" smtClean="0"/>
              <a:t>MAUI improved application performance similarly</a:t>
            </a:r>
          </a:p>
          <a:p>
            <a:endParaRPr lang="en-US" sz="2800" dirty="0" smtClean="0"/>
          </a:p>
          <a:p>
            <a:r>
              <a:rPr lang="en-US" sz="2800" dirty="0" smtClean="0"/>
              <a:t>MAUI adapts to:</a:t>
            </a:r>
            <a:endParaRPr lang="en-US" sz="2400" dirty="0" smtClean="0"/>
          </a:p>
          <a:p>
            <a:pPr lvl="1"/>
            <a:r>
              <a:rPr lang="en-US" sz="2400" dirty="0" smtClean="0"/>
              <a:t>Changing network conditions </a:t>
            </a:r>
          </a:p>
          <a:p>
            <a:pPr lvl="1"/>
            <a:r>
              <a:rPr lang="en-US" sz="2400" dirty="0" smtClean="0"/>
              <a:t>Changing applications CPU demands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6428601"/>
            <a:ext cx="2471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MAUI </a:t>
            </a:r>
            <a:r>
              <a:rPr lang="en-US" sz="1200" dirty="0" err="1"/>
              <a:t>Mobisys</a:t>
            </a:r>
            <a:r>
              <a:rPr lang="en-US" sz="1200"/>
              <a:t>  </a:t>
            </a:r>
            <a:r>
              <a:rPr lang="en-US" sz="1200" dirty="0" smtClean="0"/>
              <a:t>presentation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065680"/>
      </p:ext>
    </p:extLst>
  </p:cSld>
  <p:clrMapOvr>
    <a:masterClrMapping/>
  </p:clrMapOvr>
  <p:transition xmlns:p14="http://schemas.microsoft.com/office/powerpoint/2010/main" advTm="2722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</a:t>
            </a:r>
            <a:r>
              <a:rPr lang="en-US" dirty="0" err="1" smtClean="0"/>
              <a:t>CloneCloud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Offloading decision done at beginning of execution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18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Before-After Picture</a:t>
            </a:r>
            <a:endParaRPr lang="en-US" dirty="0"/>
          </a:p>
        </p:txBody>
      </p:sp>
      <p:graphicFrame>
        <p:nvGraphicFramePr>
          <p:cNvPr id="16385" name="Object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76575"/>
              </p:ext>
            </p:extLst>
          </p:nvPr>
        </p:nvGraphicFramePr>
        <p:xfrm>
          <a:off x="580976" y="1676401"/>
          <a:ext cx="7982050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4" imgW="2675766" imgH="1430777" progId="Visio.Drawing.11">
                  <p:embed/>
                </p:oleObj>
              </mc:Choice>
              <mc:Fallback>
                <p:oleObj name="Visio" r:id="rId4" imgW="2675766" imgH="1430777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76" y="1676401"/>
                        <a:ext cx="7982050" cy="426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25" name="Object 141"/>
          <p:cNvGraphicFramePr>
            <a:graphicFrameLocks noGrp="1" noChangeAspect="1"/>
          </p:cNvGraphicFramePr>
          <p:nvPr/>
        </p:nvGraphicFramePr>
        <p:xfrm>
          <a:off x="762000" y="1711570"/>
          <a:ext cx="79756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Visio" r:id="rId6" imgW="2675766" imgH="1430777" progId="Visio.Drawing.11">
                  <p:embed/>
                </p:oleObj>
              </mc:Choice>
              <mc:Fallback>
                <p:oleObj name="Visio" r:id="rId6" imgW="2675766" imgH="1430777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11570"/>
                        <a:ext cx="7975600" cy="425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1383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CloneCloud</a:t>
            </a:r>
            <a:r>
              <a:rPr lang="en-US" dirty="0" smtClean="0"/>
              <a:t> v1 Architecture</a:t>
            </a:r>
            <a:endParaRPr lang="en-US" dirty="0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/>
        </p:nvGraphicFramePr>
        <p:xfrm>
          <a:off x="571500" y="1674813"/>
          <a:ext cx="8001000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4" imgW="2718654" imgH="1220281" progId="Visio.Drawing.11">
                  <p:embed/>
                </p:oleObj>
              </mc:Choice>
              <mc:Fallback>
                <p:oleObj name="Visio" r:id="rId4" imgW="2718654" imgH="1220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674813"/>
                        <a:ext cx="8001000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2757714"/>
            <a:ext cx="2057400" cy="1447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29314" y="2743200"/>
            <a:ext cx="2133600" cy="9144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1371600"/>
            <a:ext cx="3200400" cy="403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00200" y="2667000"/>
            <a:ext cx="7086600" cy="1295400"/>
            <a:chOff x="1600200" y="2667000"/>
            <a:chExt cx="7086600" cy="1295400"/>
          </a:xfrm>
        </p:grpSpPr>
        <p:sp>
          <p:nvSpPr>
            <p:cNvPr id="9" name="Oval 8"/>
            <p:cNvSpPr/>
            <p:nvPr/>
          </p:nvSpPr>
          <p:spPr>
            <a:xfrm>
              <a:off x="1600200" y="32004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10000" y="31242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29400" y="2667000"/>
              <a:ext cx="20574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600200" y="3581400"/>
            <a:ext cx="2057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00200" y="2743200"/>
            <a:ext cx="4267200" cy="609600"/>
            <a:chOff x="1600200" y="2743200"/>
            <a:chExt cx="4267200" cy="609600"/>
          </a:xfrm>
        </p:grpSpPr>
        <p:sp>
          <p:nvSpPr>
            <p:cNvPr id="13" name="Oval 12"/>
            <p:cNvSpPr/>
            <p:nvPr/>
          </p:nvSpPr>
          <p:spPr>
            <a:xfrm>
              <a:off x="1600200" y="27432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10000" y="27432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2667" y="2133600"/>
            <a:ext cx="6265333" cy="2040467"/>
            <a:chOff x="592667" y="2133600"/>
            <a:chExt cx="6265333" cy="2040467"/>
          </a:xfrm>
        </p:grpSpPr>
        <p:sp>
          <p:nvSpPr>
            <p:cNvPr id="15" name="Oval 14"/>
            <p:cNvSpPr/>
            <p:nvPr/>
          </p:nvSpPr>
          <p:spPr>
            <a:xfrm>
              <a:off x="592667" y="2345267"/>
              <a:ext cx="685800" cy="1828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72200" y="2133600"/>
              <a:ext cx="685800" cy="1828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6443542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943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Cloud Computing today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Amazon Silk browser</a:t>
            </a:r>
          </a:p>
          <a:p>
            <a:pPr lvl="1"/>
            <a:r>
              <a:rPr lang="en-US" dirty="0" smtClean="0"/>
              <a:t>Accelerates web access</a:t>
            </a:r>
          </a:p>
          <a:p>
            <a:pPr lvl="1"/>
            <a:r>
              <a:rPr lang="en-US" dirty="0" smtClean="0"/>
              <a:t>Learns user behavior and </a:t>
            </a:r>
            <a:r>
              <a:rPr lang="en-US" dirty="0" err="1" smtClean="0"/>
              <a:t>precache</a:t>
            </a:r>
            <a:endParaRPr lang="en-US" dirty="0" smtClean="0"/>
          </a:p>
          <a:p>
            <a:pPr lvl="1"/>
            <a:r>
              <a:rPr lang="en-US" dirty="0" smtClean="0"/>
              <a:t>Intelligently partition work between local and Amazon cloud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amazon-sil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667000"/>
            <a:ext cx="2971800" cy="15811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90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AppVM 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machine of entire client device</a:t>
            </a:r>
          </a:p>
          <a:p>
            <a:pPr lvl="1"/>
            <a:r>
              <a:rPr lang="en-US" dirty="0" smtClean="0"/>
              <a:t>Android </a:t>
            </a:r>
            <a:r>
              <a:rPr lang="en-US" b="1" dirty="0" smtClean="0"/>
              <a:t>x86</a:t>
            </a:r>
            <a:r>
              <a:rPr lang="en-US" dirty="0" smtClean="0"/>
              <a:t> VM natively executed on </a:t>
            </a:r>
            <a:r>
              <a:rPr lang="en-US" dirty="0" err="1" smtClean="0"/>
              <a:t>VMWare</a:t>
            </a:r>
            <a:r>
              <a:rPr lang="en-US" dirty="0" smtClean="0"/>
              <a:t> in an x86 machine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Synchronized file systems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920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Where to partition code, </a:t>
            </a:r>
          </a:p>
          <a:p>
            <a:pPr marL="0" indent="0" algn="ctr">
              <a:buNone/>
            </a:pPr>
            <a:r>
              <a:rPr lang="en-US" i="1" dirty="0" smtClean="0"/>
              <a:t>satisfying any constraints for correctness, </a:t>
            </a:r>
          </a:p>
          <a:p>
            <a:pPr marL="0" indent="0" algn="ctr">
              <a:buNone/>
            </a:pPr>
            <a:r>
              <a:rPr lang="en-US" i="1" dirty="0" smtClean="0"/>
              <a:t>so as to optimize for current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02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Automatic Partitioning Framework</a:t>
            </a:r>
            <a:endParaRPr lang="en-US" sz="4000" dirty="0"/>
          </a:p>
        </p:txBody>
      </p:sp>
      <p:sp>
        <p:nvSpPr>
          <p:cNvPr id="10" name="Flowchart: Process 9"/>
          <p:cNvSpPr/>
          <p:nvPr/>
        </p:nvSpPr>
        <p:spPr>
          <a:xfrm>
            <a:off x="2819400" y="2743200"/>
            <a:ext cx="5410200" cy="3124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o Sans Int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8428" y="5867400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Neo Sans Intel"/>
              </a:rPr>
              <a:t>Partition Analyzer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56520" y="1524000"/>
            <a:ext cx="4850279" cy="2634145"/>
            <a:chOff x="956520" y="1524000"/>
            <a:chExt cx="4850279" cy="2634145"/>
          </a:xfrm>
        </p:grpSpPr>
        <p:sp>
          <p:nvSpPr>
            <p:cNvPr id="5" name="Flowchart: Card 4"/>
            <p:cNvSpPr/>
            <p:nvPr/>
          </p:nvSpPr>
          <p:spPr>
            <a:xfrm>
              <a:off x="990600" y="3108160"/>
              <a:ext cx="1219200" cy="762000"/>
            </a:xfrm>
            <a:prstGeom prst="flowChartPunchedCar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3200400" y="3124200"/>
              <a:ext cx="1524000" cy="762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12" name="Flowchart: Card 11"/>
            <p:cNvSpPr/>
            <p:nvPr/>
          </p:nvSpPr>
          <p:spPr>
            <a:xfrm>
              <a:off x="3372017" y="1524000"/>
              <a:ext cx="1219200" cy="762000"/>
            </a:xfrm>
            <a:prstGeom prst="flowChartPunchedCar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6520" y="3184360"/>
              <a:ext cx="1313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Neo Sans Intel"/>
                </a:rPr>
                <a:t>Application</a:t>
              </a:r>
            </a:p>
            <a:p>
              <a:pPr algn="ctr"/>
              <a:r>
                <a:rPr lang="en-US" dirty="0" smtClean="0">
                  <a:latin typeface="Neo Sans Intel"/>
                </a:rPr>
                <a:t>binary</a:t>
              </a:r>
              <a:endParaRPr lang="en-US" dirty="0">
                <a:latin typeface="Neo Sans Inte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3762" y="160020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Neo Sans Intel"/>
                </a:rPr>
                <a:t>Partitioning</a:t>
              </a:r>
            </a:p>
            <a:p>
              <a:pPr algn="ctr"/>
              <a:r>
                <a:rPr lang="en-US" dirty="0" smtClean="0">
                  <a:latin typeface="Neo Sans Intel"/>
                </a:rPr>
                <a:t>constraints</a:t>
              </a:r>
              <a:endParaRPr lang="en-US" dirty="0">
                <a:latin typeface="Neo Sans Inte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14454" y="3163669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Neo Sans Intel"/>
                </a:rPr>
                <a:t>Static </a:t>
              </a:r>
            </a:p>
            <a:p>
              <a:pPr algn="ctr"/>
              <a:r>
                <a:rPr lang="en-US" b="1" dirty="0" smtClean="0">
                  <a:latin typeface="Neo Sans Intel"/>
                </a:rPr>
                <a:t>analysis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4833455" y="3184801"/>
              <a:ext cx="13003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Neo Sans Intel"/>
                </a:rPr>
                <a:t>location-</a:t>
              </a:r>
              <a:br>
                <a:rPr lang="en-US" dirty="0" smtClean="0">
                  <a:latin typeface="Neo Sans Intel"/>
                </a:rPr>
              </a:br>
              <a:r>
                <a:rPr lang="en-US" dirty="0" smtClean="0">
                  <a:latin typeface="Neo Sans Intel"/>
                </a:rPr>
                <a:t>constraints</a:t>
              </a:r>
            </a:p>
          </p:txBody>
        </p:sp>
        <p:cxnSp>
          <p:nvCxnSpPr>
            <p:cNvPr id="26" name="Straight Arrow Connector 25"/>
            <p:cNvCxnSpPr>
              <a:stCxn id="15" idx="3"/>
              <a:endCxn id="7" idx="1"/>
            </p:cNvCxnSpPr>
            <p:nvPr/>
          </p:nvCxnSpPr>
          <p:spPr>
            <a:xfrm flipV="1">
              <a:off x="2269701" y="3505200"/>
              <a:ext cx="930699" cy="2326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7" idx="0"/>
            </p:cNvCxnSpPr>
            <p:nvPr/>
          </p:nvCxnSpPr>
          <p:spPr>
            <a:xfrm rot="5400000">
              <a:off x="3543301" y="2705101"/>
              <a:ext cx="838198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3"/>
              <a:endCxn id="24" idx="2"/>
            </p:cNvCxnSpPr>
            <p:nvPr/>
          </p:nvCxnSpPr>
          <p:spPr>
            <a:xfrm>
              <a:off x="4724400" y="3505200"/>
              <a:ext cx="436068" cy="27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990600" y="3507526"/>
            <a:ext cx="6883832" cy="1978874"/>
            <a:chOff x="990600" y="3507526"/>
            <a:chExt cx="6883832" cy="1978874"/>
          </a:xfrm>
        </p:grpSpPr>
        <p:sp>
          <p:nvSpPr>
            <p:cNvPr id="9" name="Flowchart: Process 8"/>
            <p:cNvSpPr/>
            <p:nvPr/>
          </p:nvSpPr>
          <p:spPr>
            <a:xfrm>
              <a:off x="3200400" y="4724400"/>
              <a:ext cx="1524000" cy="762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11" name="Flowchart: Card 10"/>
            <p:cNvSpPr/>
            <p:nvPr/>
          </p:nvSpPr>
          <p:spPr>
            <a:xfrm>
              <a:off x="990600" y="4724400"/>
              <a:ext cx="1219200" cy="762000"/>
            </a:xfrm>
            <a:prstGeom prst="flowChartPunchedCar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4691" y="4840069"/>
              <a:ext cx="10182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Neo Sans Intel"/>
                </a:rPr>
                <a:t>Profiling</a:t>
              </a:r>
              <a:br>
                <a:rPr lang="en-US" dirty="0" smtClean="0">
                  <a:latin typeface="Neo Sans Intel"/>
                </a:rPr>
              </a:br>
              <a:r>
                <a:rPr lang="en-US" dirty="0" smtClean="0">
                  <a:latin typeface="Neo Sans Intel"/>
                </a:rPr>
                <a:t>inputs</a:t>
              </a:r>
              <a:endParaRPr lang="en-US" dirty="0">
                <a:latin typeface="Neo Sans Inte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6870" y="4776536"/>
              <a:ext cx="1146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Neo Sans Intel"/>
                </a:rPr>
                <a:t>Dynamic</a:t>
              </a:r>
            </a:p>
            <a:p>
              <a:pPr algn="ctr"/>
              <a:r>
                <a:rPr lang="en-US" b="1" dirty="0" smtClean="0">
                  <a:latin typeface="Neo Sans Intel"/>
                </a:rPr>
                <a:t>profiling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63706" y="4787933"/>
              <a:ext cx="1710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Neo Sans Intel"/>
                </a:rPr>
                <a:t>cost-annotated</a:t>
              </a:r>
            </a:p>
            <a:p>
              <a:pPr algn="ctr"/>
              <a:r>
                <a:rPr lang="en-US" dirty="0" smtClean="0">
                  <a:latin typeface="Neo Sans Intel"/>
                </a:rPr>
                <a:t>executions</a:t>
              </a:r>
            </a:p>
          </p:txBody>
        </p:sp>
        <p:cxnSp>
          <p:nvCxnSpPr>
            <p:cNvPr id="30" name="Straight Arrow Connector 29"/>
            <p:cNvCxnSpPr>
              <a:stCxn id="11" idx="3"/>
              <a:endCxn id="9" idx="1"/>
            </p:cNvCxnSpPr>
            <p:nvPr/>
          </p:nvCxnSpPr>
          <p:spPr>
            <a:xfrm>
              <a:off x="2209800" y="5105400"/>
              <a:ext cx="990600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>
              <a:off x="2269701" y="3507526"/>
              <a:ext cx="1083099" cy="1200834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3"/>
              <a:endCxn id="23" idx="1"/>
            </p:cNvCxnSpPr>
            <p:nvPr/>
          </p:nvCxnSpPr>
          <p:spPr>
            <a:xfrm>
              <a:off x="4724400" y="5105400"/>
              <a:ext cx="1439306" cy="5699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806799" y="1447800"/>
            <a:ext cx="1978150" cy="3340133"/>
            <a:chOff x="5806799" y="1447800"/>
            <a:chExt cx="1978150" cy="3340133"/>
          </a:xfrm>
        </p:grpSpPr>
        <p:sp>
          <p:nvSpPr>
            <p:cNvPr id="8" name="Flowchart: Process 7"/>
            <p:cNvSpPr/>
            <p:nvPr/>
          </p:nvSpPr>
          <p:spPr>
            <a:xfrm>
              <a:off x="6248400" y="3124200"/>
              <a:ext cx="1524000" cy="762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14" name="Flowchart: Document 13"/>
            <p:cNvSpPr/>
            <p:nvPr/>
          </p:nvSpPr>
          <p:spPr>
            <a:xfrm>
              <a:off x="6400800" y="1524000"/>
              <a:ext cx="1219200" cy="838200"/>
            </a:xfrm>
            <a:prstGeom prst="flowChart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o Sans Inte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02463" y="3180344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Neo Sans Intel"/>
                </a:rPr>
                <a:t>Optimization</a:t>
              </a:r>
            </a:p>
            <a:p>
              <a:pPr algn="ctr"/>
              <a:r>
                <a:rPr lang="en-US" b="1" dirty="0" smtClean="0">
                  <a:latin typeface="Neo Sans Intel"/>
                </a:rPr>
                <a:t>solver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2253" y="1447800"/>
              <a:ext cx="1313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Neo Sans Intel"/>
                </a:rPr>
                <a:t>Optimal </a:t>
              </a:r>
              <a:br>
                <a:rPr lang="en-US" dirty="0" smtClean="0">
                  <a:latin typeface="Neo Sans Intel"/>
                </a:rPr>
              </a:br>
              <a:r>
                <a:rPr lang="en-US" dirty="0" smtClean="0">
                  <a:latin typeface="Neo Sans Intel"/>
                </a:rPr>
                <a:t>partitioning</a:t>
              </a:r>
            </a:p>
            <a:p>
              <a:pPr algn="ctr"/>
              <a:r>
                <a:rPr lang="en-US" dirty="0" smtClean="0">
                  <a:latin typeface="Neo Sans Intel"/>
                </a:rPr>
                <a:t>points</a:t>
              </a:r>
              <a:endParaRPr lang="en-US" dirty="0">
                <a:latin typeface="Neo Sans Intel"/>
              </a:endParaRPr>
            </a:p>
          </p:txBody>
        </p:sp>
        <p:cxnSp>
          <p:nvCxnSpPr>
            <p:cNvPr id="38" name="Straight Arrow Connector 37"/>
            <p:cNvCxnSpPr>
              <a:stCxn id="23" idx="0"/>
              <a:endCxn id="8" idx="2"/>
            </p:cNvCxnSpPr>
            <p:nvPr/>
          </p:nvCxnSpPr>
          <p:spPr>
            <a:xfrm rot="16200000" flipV="1">
              <a:off x="6563869" y="4332732"/>
              <a:ext cx="901733" cy="8669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4" idx="0"/>
              <a:endCxn id="8" idx="1"/>
            </p:cNvCxnSpPr>
            <p:nvPr/>
          </p:nvCxnSpPr>
          <p:spPr>
            <a:xfrm flipV="1">
              <a:off x="5806799" y="3505200"/>
              <a:ext cx="441601" cy="27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8" idx="0"/>
              <a:endCxn id="14" idx="2"/>
            </p:cNvCxnSpPr>
            <p:nvPr/>
          </p:nvCxnSpPr>
          <p:spPr>
            <a:xfrm rot="5400000" flipH="1" flipV="1">
              <a:off x="6601693" y="2715493"/>
              <a:ext cx="817414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381000" y="2362200"/>
            <a:ext cx="3437159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eo Sans Intel"/>
              </a:rPr>
              <a:t>Identify valid split points</a:t>
            </a:r>
            <a:endParaRPr lang="en-US" sz="2400" dirty="0">
              <a:latin typeface="Neo Sans Int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5638800"/>
            <a:ext cx="3230372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eo Sans Intel"/>
              </a:rPr>
              <a:t>Construct cost models</a:t>
            </a:r>
            <a:endParaRPr lang="en-US" sz="2400" dirty="0">
              <a:latin typeface="Neo Sans Inte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0" y="4114800"/>
            <a:ext cx="4583306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eo Sans Intel"/>
              </a:rPr>
              <a:t>Pick best choice for an objective</a:t>
            </a:r>
            <a:endParaRPr lang="en-US" sz="2400" dirty="0">
              <a:latin typeface="Neo Sans Inte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668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Partitioning: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Partitioning points</a:t>
            </a:r>
          </a:p>
          <a:p>
            <a:pPr lvl="1"/>
            <a:r>
              <a:rPr lang="en-US" dirty="0" smtClean="0"/>
              <a:t>Restrict to method entry/exit</a:t>
            </a:r>
          </a:p>
          <a:p>
            <a:endParaRPr lang="en-US" dirty="0" smtClean="0"/>
          </a:p>
          <a:p>
            <a:r>
              <a:rPr lang="en-US" sz="3300" dirty="0" smtClean="0"/>
              <a:t>Identify “pinned” methods</a:t>
            </a:r>
          </a:p>
          <a:p>
            <a:pPr lvl="1"/>
            <a:r>
              <a:rPr lang="en-US" dirty="0" smtClean="0"/>
              <a:t>Identify framework library methods</a:t>
            </a:r>
          </a:p>
          <a:p>
            <a:endParaRPr lang="en-US" dirty="0" smtClean="0"/>
          </a:p>
          <a:p>
            <a:r>
              <a:rPr lang="en-US" sz="3300" dirty="0" smtClean="0"/>
              <a:t>Identify mutually dependent native state</a:t>
            </a:r>
          </a:p>
          <a:p>
            <a:pPr lvl="1"/>
            <a:r>
              <a:rPr lang="en-US" dirty="0" smtClean="0"/>
              <a:t>Class natives stay together</a:t>
            </a:r>
          </a:p>
          <a:p>
            <a:endParaRPr lang="en-US" dirty="0" smtClean="0"/>
          </a:p>
          <a:p>
            <a:r>
              <a:rPr lang="en-US" sz="3300" dirty="0" smtClean="0"/>
              <a:t>Collect static control flow</a:t>
            </a:r>
          </a:p>
          <a:p>
            <a:pPr lvl="1"/>
            <a:r>
              <a:rPr lang="en-US" dirty="0" smtClean="0"/>
              <a:t>Who calls whom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423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Partitioning: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Pick k invocations</a:t>
            </a:r>
          </a:p>
          <a:p>
            <a:r>
              <a:rPr lang="en-US" dirty="0" smtClean="0"/>
              <a:t>For each invocation</a:t>
            </a:r>
          </a:p>
          <a:p>
            <a:pPr lvl="1"/>
            <a:r>
              <a:rPr lang="en-US" dirty="0" smtClean="0"/>
              <a:t>Run app on mobile device</a:t>
            </a:r>
          </a:p>
          <a:p>
            <a:pPr lvl="1"/>
            <a:r>
              <a:rPr lang="en-US" dirty="0" smtClean="0"/>
              <a:t>Run app on clone</a:t>
            </a:r>
          </a:p>
          <a:p>
            <a:r>
              <a:rPr lang="en-US" dirty="0" smtClean="0"/>
              <a:t>For each method</a:t>
            </a:r>
          </a:p>
          <a:p>
            <a:pPr lvl="1"/>
            <a:r>
              <a:rPr lang="en-US" dirty="0" smtClean="0"/>
              <a:t>Execution time</a:t>
            </a:r>
          </a:p>
          <a:p>
            <a:pPr lvl="1"/>
            <a:r>
              <a:rPr lang="en-US" dirty="0" smtClean="0"/>
              <a:t>Context size entry/exit</a:t>
            </a:r>
          </a:p>
          <a:p>
            <a:pPr lvl="1"/>
            <a:r>
              <a:rPr lang="en-US" dirty="0" smtClean="0"/>
              <a:t>Estimate of energy consumption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1238462"/>
              </p:ext>
            </p:extLst>
          </p:nvPr>
        </p:nvGraphicFramePr>
        <p:xfrm>
          <a:off x="4267201" y="1700605"/>
          <a:ext cx="4797424" cy="391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Visio" r:id="rId4" imgW="1857392" imgH="1514543" progId="Visio.Drawing.11">
                  <p:embed/>
                </p:oleObj>
              </mc:Choice>
              <mc:Fallback>
                <p:oleObj name="Visio" r:id="rId4" imgW="1857392" imgH="151454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1700605"/>
                        <a:ext cx="4797424" cy="3912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11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smtClean="0"/>
              <a:t>Partitioning points </a:t>
            </a:r>
            <a:r>
              <a:rPr lang="en-US" sz="3000" dirty="0" smtClean="0"/>
              <a:t>splice profile trees together</a:t>
            </a:r>
          </a:p>
          <a:p>
            <a:r>
              <a:rPr lang="en-US" sz="3000" dirty="0" smtClean="0"/>
              <a:t>Context size used to estimate network cost</a:t>
            </a:r>
            <a:endParaRPr lang="en-US" sz="3000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6530196"/>
              </p:ext>
            </p:extLst>
          </p:nvPr>
        </p:nvGraphicFramePr>
        <p:xfrm>
          <a:off x="609599" y="2995170"/>
          <a:ext cx="8077202" cy="294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isio" r:id="rId4" imgW="4246700" imgH="1549670" progId="Visio.Drawing.11">
                  <p:embed/>
                </p:oleObj>
              </mc:Choice>
              <mc:Fallback>
                <p:oleObj name="Visio" r:id="rId4" imgW="4246700" imgH="154967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2995170"/>
                        <a:ext cx="8077202" cy="2948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3124200" y="4724400"/>
            <a:ext cx="30480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4511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Partitioning: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441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List all partitioning choices </a:t>
            </a:r>
          </a:p>
          <a:p>
            <a:endParaRPr lang="en-US" sz="3000" dirty="0" smtClean="0"/>
          </a:p>
          <a:p>
            <a:r>
              <a:rPr lang="en-US" sz="3000" dirty="0" smtClean="0"/>
              <a:t>Remove partitioning choices that do not meet the constraints</a:t>
            </a:r>
          </a:p>
          <a:p>
            <a:endParaRPr lang="en-US" sz="3000" dirty="0" smtClean="0"/>
          </a:p>
          <a:p>
            <a:r>
              <a:rPr lang="en-US" sz="3000" dirty="0" smtClean="0"/>
              <a:t>For each choice, compute total time</a:t>
            </a:r>
          </a:p>
          <a:p>
            <a:endParaRPr lang="en-US" sz="3000" dirty="0" smtClean="0"/>
          </a:p>
          <a:p>
            <a:r>
              <a:rPr lang="en-US" sz="3000" dirty="0" smtClean="0"/>
              <a:t>Find the minimum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23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How to seamlessly execute the partitions of an application locally and remotely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1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38113"/>
              </p:ext>
            </p:extLst>
          </p:nvPr>
        </p:nvGraphicFramePr>
        <p:xfrm>
          <a:off x="1143000" y="1447800"/>
          <a:ext cx="6858000" cy="446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Visio" r:id="rId4" imgW="2871324" imgH="1868521" progId="Visio.Drawing.11">
                  <p:embed/>
                </p:oleObj>
              </mc:Choice>
              <mc:Fallback>
                <p:oleObj name="Visio" r:id="rId4" imgW="2871324" imgH="1868521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858000" cy="4462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2895600"/>
            <a:ext cx="7315200" cy="2590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6899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Migration: Suspend-Transmit-Resume</a:t>
            </a:r>
            <a:endParaRPr lang="en-US" sz="3600" b="1" dirty="0" smtClean="0">
              <a:solidFill>
                <a:srgbClr val="9900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1905000"/>
            <a:ext cx="2057400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1905000"/>
            <a:ext cx="32766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138178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Mobile device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3716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Clone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00" y="4353580"/>
            <a:ext cx="4572000" cy="523220"/>
            <a:chOff x="2286000" y="4353580"/>
            <a:chExt cx="4572000" cy="523220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3505200" y="4799011"/>
              <a:ext cx="2133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286000" y="435358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US" sz="2800" dirty="0" smtClean="0">
                  <a:solidFill>
                    <a:prstClr val="black"/>
                  </a:solidFill>
                  <a:latin typeface="Calibri"/>
                </a:rPr>
                <a:t>Transmit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266" y="1905000"/>
            <a:ext cx="3697534" cy="1065752"/>
            <a:chOff x="36266" y="1905000"/>
            <a:chExt cx="3697534" cy="1065752"/>
          </a:xfrm>
        </p:grpSpPr>
        <p:sp>
          <p:nvSpPr>
            <p:cNvPr id="26" name="Rectangle 25"/>
            <p:cNvSpPr/>
            <p:nvPr/>
          </p:nvSpPr>
          <p:spPr>
            <a:xfrm>
              <a:off x="36266" y="1905000"/>
              <a:ext cx="21788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2000" i="1" u="sng" dirty="0" smtClean="0">
                  <a:solidFill>
                    <a:prstClr val="black"/>
                  </a:solidFill>
                  <a:latin typeface="Neo Sans Intel" pitchFamily="34" charset="0"/>
                </a:rPr>
                <a:t>At migration point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24100" y="1905000"/>
              <a:ext cx="336550" cy="342900"/>
            </a:xfrm>
            <a:custGeom>
              <a:avLst/>
              <a:gdLst>
                <a:gd name="connsiteX0" fmla="*/ 0 w 336550"/>
                <a:gd name="connsiteY0" fmla="*/ 0 h 342900"/>
                <a:gd name="connsiteX1" fmla="*/ 323850 w 336550"/>
                <a:gd name="connsiteY1" fmla="*/ 152400 h 342900"/>
                <a:gd name="connsiteX2" fmla="*/ 76200 w 336550"/>
                <a:gd name="connsiteY2" fmla="*/ 285750 h 342900"/>
                <a:gd name="connsiteX3" fmla="*/ 247650 w 33655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50" h="342900">
                  <a:moveTo>
                    <a:pt x="0" y="0"/>
                  </a:moveTo>
                  <a:cubicBezTo>
                    <a:pt x="155575" y="52387"/>
                    <a:pt x="311150" y="104775"/>
                    <a:pt x="323850" y="152400"/>
                  </a:cubicBezTo>
                  <a:cubicBezTo>
                    <a:pt x="336550" y="200025"/>
                    <a:pt x="88900" y="254000"/>
                    <a:pt x="76200" y="285750"/>
                  </a:cubicBezTo>
                  <a:cubicBezTo>
                    <a:pt x="63500" y="317500"/>
                    <a:pt x="155575" y="330200"/>
                    <a:pt x="247650" y="3429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2133600"/>
              <a:ext cx="2895600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Suspend thread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Capture context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9000" y="2464713"/>
            <a:ext cx="2895600" cy="430887"/>
            <a:chOff x="3429000" y="2464713"/>
            <a:chExt cx="2895600" cy="43088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505200" y="2819400"/>
              <a:ext cx="2133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429000" y="2464713"/>
              <a:ext cx="2895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Transmit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181600" y="2590800"/>
            <a:ext cx="4572000" cy="124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200" dirty="0" smtClean="0">
                <a:solidFill>
                  <a:prstClr val="black"/>
                </a:solidFill>
                <a:latin typeface="Neo Sans Intel" pitchFamily="34" charset="0"/>
              </a:rPr>
              <a:t>Launch process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200" dirty="0" smtClean="0">
                <a:solidFill>
                  <a:prstClr val="black"/>
                </a:solidFill>
                <a:latin typeface="Neo Sans Intel" pitchFamily="34" charset="0"/>
              </a:rPr>
              <a:t>Patch migrated context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200" dirty="0" smtClean="0">
                <a:solidFill>
                  <a:prstClr val="black"/>
                </a:solidFill>
                <a:latin typeface="Neo Sans Intel" pitchFamily="34" charset="0"/>
              </a:rPr>
              <a:t>Resume thread</a:t>
            </a:r>
            <a:endParaRPr lang="en-US" sz="2200" dirty="0">
              <a:solidFill>
                <a:prstClr val="black"/>
              </a:solidFill>
              <a:latin typeface="Neo Sans Inte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81600" y="3810000"/>
            <a:ext cx="2895600" cy="1294352"/>
            <a:chOff x="5181600" y="3810000"/>
            <a:chExt cx="2895600" cy="1294352"/>
          </a:xfrm>
        </p:grpSpPr>
        <p:sp>
          <p:nvSpPr>
            <p:cNvPr id="28" name="Freeform 27"/>
            <p:cNvSpPr/>
            <p:nvPr/>
          </p:nvSpPr>
          <p:spPr>
            <a:xfrm>
              <a:off x="6858000" y="3810000"/>
              <a:ext cx="318052" cy="549965"/>
            </a:xfrm>
            <a:custGeom>
              <a:avLst/>
              <a:gdLst>
                <a:gd name="connsiteX0" fmla="*/ 0 w 241852"/>
                <a:gd name="connsiteY0" fmla="*/ 0 h 854765"/>
                <a:gd name="connsiteX1" fmla="*/ 218661 w 241852"/>
                <a:gd name="connsiteY1" fmla="*/ 198782 h 854765"/>
                <a:gd name="connsiteX2" fmla="*/ 39757 w 241852"/>
                <a:gd name="connsiteY2" fmla="*/ 337930 h 854765"/>
                <a:gd name="connsiteX3" fmla="*/ 238539 w 241852"/>
                <a:gd name="connsiteY3" fmla="*/ 556591 h 854765"/>
                <a:gd name="connsiteX4" fmla="*/ 19878 w 241852"/>
                <a:gd name="connsiteY4" fmla="*/ 695739 h 854765"/>
                <a:gd name="connsiteX5" fmla="*/ 218661 w 241852"/>
                <a:gd name="connsiteY5" fmla="*/ 854765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852" h="854765">
                  <a:moveTo>
                    <a:pt x="0" y="0"/>
                  </a:moveTo>
                  <a:cubicBezTo>
                    <a:pt x="106017" y="71230"/>
                    <a:pt x="212035" y="142460"/>
                    <a:pt x="218661" y="198782"/>
                  </a:cubicBezTo>
                  <a:cubicBezTo>
                    <a:pt x="225287" y="255104"/>
                    <a:pt x="36444" y="278295"/>
                    <a:pt x="39757" y="337930"/>
                  </a:cubicBezTo>
                  <a:cubicBezTo>
                    <a:pt x="43070" y="397565"/>
                    <a:pt x="241852" y="496956"/>
                    <a:pt x="238539" y="556591"/>
                  </a:cubicBezTo>
                  <a:cubicBezTo>
                    <a:pt x="235226" y="616226"/>
                    <a:pt x="23191" y="646043"/>
                    <a:pt x="19878" y="695739"/>
                  </a:cubicBezTo>
                  <a:cubicBezTo>
                    <a:pt x="16565" y="745435"/>
                    <a:pt x="117613" y="800100"/>
                    <a:pt x="218661" y="85476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81600" y="4267200"/>
              <a:ext cx="2895600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Suspend thread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Capture context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34496" y="4400490"/>
            <a:ext cx="5444696" cy="1619310"/>
            <a:chOff x="-34496" y="4400490"/>
            <a:chExt cx="5444696" cy="1619310"/>
          </a:xfrm>
        </p:grpSpPr>
        <p:sp>
          <p:nvSpPr>
            <p:cNvPr id="35" name="Rectangle 34"/>
            <p:cNvSpPr/>
            <p:nvPr/>
          </p:nvSpPr>
          <p:spPr>
            <a:xfrm>
              <a:off x="838200" y="4649248"/>
              <a:ext cx="4572000" cy="1175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Merge migrated </a:t>
              </a:r>
              <a:b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</a:b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context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200" dirty="0" smtClean="0">
                  <a:solidFill>
                    <a:prstClr val="black"/>
                  </a:solidFill>
                  <a:latin typeface="Neo Sans Intel" pitchFamily="34" charset="0"/>
                </a:rPr>
                <a:t>Resume thread</a:t>
              </a:r>
              <a:endParaRPr lang="en-US" sz="2200" dirty="0">
                <a:solidFill>
                  <a:prstClr val="black"/>
                </a:solidFill>
                <a:latin typeface="Neo Sans Inte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34496" y="4400490"/>
              <a:ext cx="2549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2000" i="1" u="sng" dirty="0" smtClean="0">
                  <a:solidFill>
                    <a:prstClr val="black"/>
                  </a:solidFill>
                  <a:latin typeface="Neo Sans Intel" pitchFamily="34" charset="0"/>
                </a:rPr>
                <a:t>At reintegration point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86000" y="5676900"/>
              <a:ext cx="336550" cy="342900"/>
            </a:xfrm>
            <a:custGeom>
              <a:avLst/>
              <a:gdLst>
                <a:gd name="connsiteX0" fmla="*/ 0 w 336550"/>
                <a:gd name="connsiteY0" fmla="*/ 0 h 342900"/>
                <a:gd name="connsiteX1" fmla="*/ 323850 w 336550"/>
                <a:gd name="connsiteY1" fmla="*/ 152400 h 342900"/>
                <a:gd name="connsiteX2" fmla="*/ 76200 w 336550"/>
                <a:gd name="connsiteY2" fmla="*/ 285750 h 342900"/>
                <a:gd name="connsiteX3" fmla="*/ 247650 w 33655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50" h="342900">
                  <a:moveTo>
                    <a:pt x="0" y="0"/>
                  </a:moveTo>
                  <a:cubicBezTo>
                    <a:pt x="155575" y="52387"/>
                    <a:pt x="311150" y="104775"/>
                    <a:pt x="323850" y="152400"/>
                  </a:cubicBezTo>
                  <a:cubicBezTo>
                    <a:pt x="336550" y="200025"/>
                    <a:pt x="88900" y="254000"/>
                    <a:pt x="76200" y="285750"/>
                  </a:cubicBezTo>
                  <a:cubicBezTo>
                    <a:pt x="63500" y="317500"/>
                    <a:pt x="155575" y="330200"/>
                    <a:pt x="247650" y="3429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773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Fundamental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What architecture best supports </a:t>
            </a:r>
            <a:r>
              <a:rPr lang="en-US" dirty="0" err="1" smtClean="0"/>
              <a:t>mCloud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programming model best enables client to tap </a:t>
            </a:r>
            <a:r>
              <a:rPr lang="en-US" dirty="0" err="1" smtClean="0"/>
              <a:t>mCloud</a:t>
            </a:r>
            <a:r>
              <a:rPr lang="en-US" dirty="0" smtClean="0"/>
              <a:t> resources?</a:t>
            </a:r>
          </a:p>
          <a:p>
            <a:r>
              <a:rPr lang="en-US" dirty="0" smtClean="0"/>
              <a:t>What are basic services or building blocks for </a:t>
            </a:r>
            <a:r>
              <a:rPr lang="en-US" dirty="0" err="1" smtClean="0"/>
              <a:t>mCloud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best supports service interaction?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6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IDs (references) not globally unique</a:t>
            </a:r>
          </a:p>
          <a:p>
            <a:pPr lvl="1"/>
            <a:r>
              <a:rPr lang="en-US" dirty="0" smtClean="0"/>
              <a:t>Address space difference between mobile device and clone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System objects created at boot everywhere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36222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Migration: References in Motion</a:t>
            </a:r>
            <a:endParaRPr lang="en-US" dirty="0"/>
          </a:p>
        </p:txBody>
      </p:sp>
      <p:graphicFrame>
        <p:nvGraphicFramePr>
          <p:cNvPr id="624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35346" y="1371600"/>
          <a:ext cx="705272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Visio" r:id="rId4" imgW="2874830" imgH="1863387" progId="Visio.Drawing.11">
                  <p:embed/>
                </p:oleObj>
              </mc:Choice>
              <mc:Fallback>
                <p:oleObj name="Visio" r:id="rId4" imgW="2874830" imgH="1863387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346" y="1371600"/>
                        <a:ext cx="7052722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05" name="Object 141"/>
          <p:cNvGraphicFramePr>
            <a:graphicFrameLocks noGrp="1" noChangeAspect="1"/>
          </p:cNvGraphicFramePr>
          <p:nvPr/>
        </p:nvGraphicFramePr>
        <p:xfrm>
          <a:off x="1257300" y="1524000"/>
          <a:ext cx="70485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Visio" r:id="rId6" imgW="2874830" imgH="1863387" progId="Visio.Drawing.11">
                  <p:embed/>
                </p:oleObj>
              </mc:Choice>
              <mc:Fallback>
                <p:oleObj name="Visio" r:id="rId6" imgW="2874830" imgH="1863387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524000"/>
                        <a:ext cx="70485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06" name="Object 142"/>
          <p:cNvGraphicFramePr>
            <a:graphicFrameLocks noGrp="1" noChangeAspect="1"/>
          </p:cNvGraphicFramePr>
          <p:nvPr/>
        </p:nvGraphicFramePr>
        <p:xfrm>
          <a:off x="1219200" y="1880287"/>
          <a:ext cx="7086600" cy="459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Visio" r:id="rId8" imgW="2874830" imgH="1863387" progId="Visio.Drawing.11">
                  <p:embed/>
                </p:oleObj>
              </mc:Choice>
              <mc:Fallback>
                <p:oleObj name="Visio" r:id="rId8" imgW="2874830" imgH="1863387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80287"/>
                        <a:ext cx="7086600" cy="459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4696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CloneCloud</a:t>
            </a:r>
            <a:r>
              <a:rPr lang="en-US" dirty="0" smtClean="0"/>
              <a:t> v1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Android platform + x86 VM clones</a:t>
            </a:r>
          </a:p>
          <a:p>
            <a:r>
              <a:rPr lang="en-US" dirty="0" smtClean="0"/>
              <a:t>Modified DalvikVM to support thread-level migration and dynamic profiling</a:t>
            </a:r>
          </a:p>
          <a:p>
            <a:r>
              <a:rPr lang="en-US" dirty="0" smtClean="0"/>
              <a:t>Implemented </a:t>
            </a:r>
            <a:r>
              <a:rPr lang="en-US" dirty="0" err="1" smtClean="0"/>
              <a:t>NodeManager</a:t>
            </a:r>
            <a:r>
              <a:rPr lang="en-US" dirty="0" smtClean="0"/>
              <a:t> to handle registration and communication</a:t>
            </a:r>
          </a:p>
          <a:p>
            <a:r>
              <a:rPr lang="en-US" dirty="0" smtClean="0"/>
              <a:t>Static analysis using </a:t>
            </a:r>
            <a:r>
              <a:rPr lang="en-US" dirty="0" err="1" smtClean="0"/>
              <a:t>JChord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6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applications</a:t>
            </a:r>
          </a:p>
          <a:p>
            <a:pPr lvl="1"/>
            <a:r>
              <a:rPr lang="en-US" dirty="0" smtClean="0"/>
              <a:t>Image search</a:t>
            </a:r>
          </a:p>
          <a:p>
            <a:pPr lvl="1"/>
            <a:r>
              <a:rPr lang="en-US" dirty="0" smtClean="0"/>
              <a:t>Virus scanning </a:t>
            </a:r>
          </a:p>
          <a:p>
            <a:pPr lvl="1"/>
            <a:r>
              <a:rPr lang="en-US" dirty="0" smtClean="0"/>
              <a:t>Privacy-preserving user profiling</a:t>
            </a:r>
          </a:p>
          <a:p>
            <a:r>
              <a:rPr lang="en-US" dirty="0" smtClean="0"/>
              <a:t>Phone: Android Dev Phone 1</a:t>
            </a:r>
          </a:p>
          <a:p>
            <a:r>
              <a:rPr lang="en-US" dirty="0" smtClean="0"/>
              <a:t>Clone VM: a server with a 3.0GHz Xeon CPU running </a:t>
            </a:r>
            <a:r>
              <a:rPr lang="en-US" dirty="0" err="1" smtClean="0"/>
              <a:t>VMWare</a:t>
            </a:r>
            <a:r>
              <a:rPr lang="en-US" dirty="0" smtClean="0"/>
              <a:t> ESX 4.1 in Intel IT infrastructures</a:t>
            </a:r>
          </a:p>
          <a:p>
            <a:r>
              <a:rPr lang="en-US" dirty="0" smtClean="0"/>
              <a:t>Wireless connection: </a:t>
            </a:r>
            <a:r>
              <a:rPr lang="en-US" dirty="0" err="1" smtClean="0"/>
              <a:t>WiFi</a:t>
            </a:r>
            <a:r>
              <a:rPr lang="en-US" dirty="0" smtClean="0"/>
              <a:t>, T-mobile 3G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637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Execution Time Comparison </a:t>
            </a:r>
            <a:br>
              <a:rPr lang="en-US" dirty="0" smtClean="0"/>
            </a:br>
            <a:r>
              <a:rPr lang="en-US" sz="4000" dirty="0" smtClean="0"/>
              <a:t>(Image Search)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45173" y="3221916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eo Sans Intel"/>
              </a:rPr>
              <a:t>Execution time (seconds)</a:t>
            </a:r>
            <a:endParaRPr lang="en-US" sz="2000" dirty="0">
              <a:latin typeface="Neo Sans Intel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6002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5219700" y="3543300"/>
            <a:ext cx="2819400" cy="45720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5600" y="38100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20x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648200"/>
            <a:ext cx="546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1x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250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Consumption Comparison </a:t>
            </a:r>
            <a:br>
              <a:rPr lang="en-US" dirty="0" smtClean="0"/>
            </a:br>
            <a:r>
              <a:rPr lang="en-US" sz="4000" dirty="0" smtClean="0"/>
              <a:t>(Image Search)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35612" y="3306933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eo Sans Intel"/>
              </a:rPr>
              <a:t>Energy consumption (J)</a:t>
            </a:r>
            <a:endParaRPr lang="en-US" sz="2000" dirty="0">
              <a:latin typeface="Neo Sans Intel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90600" y="1524000"/>
          <a:ext cx="7239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H="1">
            <a:off x="5115144" y="3495455"/>
            <a:ext cx="3200400" cy="476689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3733800"/>
            <a:ext cx="742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20x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7255" y="4856202"/>
            <a:ext cx="546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1x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554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Applicability is application-specific</a:t>
            </a:r>
          </a:p>
          <a:p>
            <a:pPr lvl="1"/>
            <a:r>
              <a:rPr lang="en-US" dirty="0" smtClean="0"/>
              <a:t>Application characteristics</a:t>
            </a:r>
          </a:p>
          <a:p>
            <a:pPr lvl="1"/>
            <a:r>
              <a:rPr lang="en-US" dirty="0" smtClean="0"/>
              <a:t>Execution mechanism</a:t>
            </a:r>
          </a:p>
          <a:p>
            <a:r>
              <a:rPr lang="en-US" dirty="0" smtClean="0"/>
              <a:t>A design point with focus on automation</a:t>
            </a:r>
          </a:p>
          <a:p>
            <a:pPr lvl="1"/>
            <a:r>
              <a:rPr lang="en-US" dirty="0" smtClean="0"/>
              <a:t>Apps structured to be more amenable to migration</a:t>
            </a:r>
          </a:p>
          <a:p>
            <a:r>
              <a:rPr lang="en-US" dirty="0" smtClean="0"/>
              <a:t>Clone VMs in </a:t>
            </a:r>
            <a:r>
              <a:rPr lang="en-US" dirty="0" err="1" smtClean="0"/>
              <a:t>untrusted</a:t>
            </a:r>
            <a:r>
              <a:rPr lang="en-US" dirty="0" smtClean="0"/>
              <a:t> environments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060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CloneCloud</a:t>
            </a:r>
            <a:r>
              <a:rPr lang="en-US" dirty="0" smtClean="0"/>
              <a:t>: automatic partitioning and migration to enhance mobile applications </a:t>
            </a:r>
          </a:p>
          <a:p>
            <a:pPr lvl="1"/>
            <a:r>
              <a:rPr lang="en-US" dirty="0" smtClean="0"/>
              <a:t>Use of clones</a:t>
            </a:r>
          </a:p>
          <a:p>
            <a:pPr lvl="1"/>
            <a:r>
              <a:rPr lang="en-US" dirty="0" smtClean="0"/>
              <a:t>Flexible app partitioning</a:t>
            </a:r>
          </a:p>
          <a:p>
            <a:pPr lvl="1"/>
            <a:r>
              <a:rPr lang="en-US" dirty="0" smtClean="0"/>
              <a:t>Seamless migration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85800" y="4953000"/>
            <a:ext cx="7772400" cy="838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eo Sans Intel"/>
              </a:rPr>
              <a:t>Lots of excitements in mobile cloud computing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22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Byung-Gon</a:t>
            </a:r>
            <a:r>
              <a:rPr lang="en-US" sz="1200" dirty="0" smtClean="0"/>
              <a:t> Chun et. </a:t>
            </a:r>
            <a:r>
              <a:rPr lang="en-US" sz="1200" dirty="0"/>
              <a:t>a</a:t>
            </a:r>
            <a:r>
              <a:rPr lang="en-US" sz="1200" dirty="0" smtClean="0"/>
              <a:t>l.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7262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Odessa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Data flow graph: vertices are stages; edges are connectors; stages share nothing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72" y="1981200"/>
            <a:ext cx="3233748" cy="41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1" y="2133600"/>
            <a:ext cx="2074289" cy="42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95300" y="6400800"/>
            <a:ext cx="2019300" cy="457200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 defTabSz="914400">
              <a:lnSpc>
                <a:spcPct val="60000"/>
              </a:lnSpc>
              <a:spcBef>
                <a:spcPts val="864"/>
              </a:spcBef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Face Recognition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0" y="6400800"/>
            <a:ext cx="2667000" cy="457200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 defTabSz="914400">
              <a:lnSpc>
                <a:spcPct val="60000"/>
              </a:lnSpc>
              <a:spcBef>
                <a:spcPts val="864"/>
              </a:spcBef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Gesture Recognition</a:t>
            </a:r>
          </a:p>
        </p:txBody>
      </p:sp>
      <p:grpSp>
        <p:nvGrpSpPr>
          <p:cNvPr id="11" name="Group 5"/>
          <p:cNvGrpSpPr/>
          <p:nvPr/>
        </p:nvGrpSpPr>
        <p:grpSpPr>
          <a:xfrm>
            <a:off x="609600" y="2863644"/>
            <a:ext cx="8205020" cy="2775156"/>
            <a:chOff x="838200" y="2406444"/>
            <a:chExt cx="8205020" cy="2775156"/>
          </a:xfrm>
        </p:grpSpPr>
        <p:grpSp>
          <p:nvGrpSpPr>
            <p:cNvPr id="12" name="Group 3"/>
            <p:cNvGrpSpPr/>
            <p:nvPr/>
          </p:nvGrpSpPr>
          <p:grpSpPr>
            <a:xfrm>
              <a:off x="838200" y="2406444"/>
              <a:ext cx="8205020" cy="2775156"/>
              <a:chOff x="838200" y="2406444"/>
              <a:chExt cx="8205020" cy="277515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38200" y="2895600"/>
                <a:ext cx="1828800" cy="607564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10000" y="2406444"/>
                <a:ext cx="1364960" cy="56535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810000" y="3748548"/>
                <a:ext cx="1364959" cy="48915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10000" y="4692444"/>
                <a:ext cx="1364959" cy="48915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15000" y="3352800"/>
                <a:ext cx="1711346" cy="6858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772400" y="3245874"/>
                <a:ext cx="1270820" cy="792726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38200" y="4343400"/>
              <a:ext cx="1828800" cy="60756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5715000" y="2514600"/>
            <a:ext cx="3048000" cy="1141982"/>
            <a:chOff x="5867400" y="2057400"/>
            <a:chExt cx="3048000" cy="114198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867400" y="2057400"/>
              <a:ext cx="0" cy="1141982"/>
            </a:xfrm>
            <a:prstGeom prst="straightConnector1">
              <a:avLst/>
            </a:prstGeom>
            <a:ln w="63500">
              <a:solidFill>
                <a:srgbClr val="0000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915400" y="2057400"/>
              <a:ext cx="0" cy="1141982"/>
            </a:xfrm>
            <a:prstGeom prst="straightConnector1">
              <a:avLst/>
            </a:prstGeom>
            <a:ln w="63500">
              <a:solidFill>
                <a:srgbClr val="0000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15960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71800" y="6400800"/>
            <a:ext cx="2667000" cy="457200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 defTabSz="914400">
              <a:lnSpc>
                <a:spcPct val="60000"/>
              </a:lnSpc>
              <a:spcBef>
                <a:spcPts val="864"/>
              </a:spcBef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Object Pose Estimation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37003" y="5946362"/>
            <a:ext cx="2532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Odessa </a:t>
            </a:r>
            <a:r>
              <a:rPr lang="en-US" sz="1200" dirty="0" err="1" smtClean="0"/>
              <a:t>Mobisys</a:t>
            </a:r>
            <a:r>
              <a:rPr lang="en-US" sz="1200" dirty="0" smtClean="0"/>
              <a:t> presentation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446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Odessa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Offloading </a:t>
            </a:r>
            <a:r>
              <a:rPr lang="en-US" dirty="0" err="1" smtClean="0"/>
              <a:t>DEcision</a:t>
            </a:r>
            <a:r>
              <a:rPr lang="en-US" dirty="0" smtClean="0"/>
              <a:t> System for Streaming Applications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01"/>
          <a:stretch/>
        </p:blipFill>
        <p:spPr bwMode="auto">
          <a:xfrm>
            <a:off x="4191000" y="4393704"/>
            <a:ext cx="4590288" cy="2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590"/>
          <a:stretch/>
        </p:blipFill>
        <p:spPr bwMode="auto">
          <a:xfrm>
            <a:off x="4184904" y="2462037"/>
            <a:ext cx="4654296" cy="15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직선 화살표 연결선 36"/>
          <p:cNvCxnSpPr/>
          <p:nvPr/>
        </p:nvCxnSpPr>
        <p:spPr>
          <a:xfrm flipV="1">
            <a:off x="6324600" y="3907904"/>
            <a:ext cx="0" cy="782434"/>
          </a:xfrm>
          <a:prstGeom prst="straightConnector1">
            <a:avLst/>
          </a:prstGeom>
          <a:ln w="8890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293071" y="3250318"/>
            <a:ext cx="972108" cy="2285498"/>
            <a:chOff x="7293071" y="3250318"/>
            <a:chExt cx="972108" cy="2285498"/>
          </a:xfrm>
        </p:grpSpPr>
        <p:cxnSp>
          <p:nvCxnSpPr>
            <p:cNvPr id="27" name="구부러진 연결선 39"/>
            <p:cNvCxnSpPr/>
            <p:nvPr/>
          </p:nvCxnSpPr>
          <p:spPr>
            <a:xfrm rot="5400000" flipH="1" flipV="1">
              <a:off x="6636376" y="3907013"/>
              <a:ext cx="2285498" cy="97210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모서리가 둥근 직사각형 40"/>
            <p:cNvSpPr/>
            <p:nvPr/>
          </p:nvSpPr>
          <p:spPr>
            <a:xfrm>
              <a:off x="7293071" y="4572000"/>
              <a:ext cx="468052" cy="331832"/>
            </a:xfrm>
            <a:prstGeom prst="roundRect">
              <a:avLst/>
            </a:prstGeom>
            <a:solidFill>
              <a:srgbClr val="FF9264"/>
            </a:solidFill>
            <a:ln w="508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  <a:latin typeface="Trebuchet MS" pitchFamily="34" charset="0"/>
                <a:ea typeface="맑은 고딕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24028" y="3290248"/>
            <a:ext cx="890972" cy="1804228"/>
            <a:chOff x="4824028" y="3290248"/>
            <a:chExt cx="890972" cy="1804228"/>
          </a:xfrm>
        </p:grpSpPr>
        <p:cxnSp>
          <p:nvCxnSpPr>
            <p:cNvPr id="30" name="구부러진 연결선 37"/>
            <p:cNvCxnSpPr/>
            <p:nvPr/>
          </p:nvCxnSpPr>
          <p:spPr>
            <a:xfrm rot="16200000" flipH="1">
              <a:off x="4457410" y="3836886"/>
              <a:ext cx="1804228" cy="71095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모서리가 둥근 직사각형 38"/>
            <p:cNvSpPr/>
            <p:nvPr/>
          </p:nvSpPr>
          <p:spPr>
            <a:xfrm>
              <a:off x="4824028" y="3733800"/>
              <a:ext cx="535496" cy="3348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  <a:latin typeface="Trebuchet MS" pitchFamily="34" charset="0"/>
                <a:ea typeface="맑은 고딕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200" y="2286000"/>
            <a:ext cx="9067801" cy="4489222"/>
            <a:chOff x="228600" y="2180928"/>
            <a:chExt cx="8896093" cy="4489222"/>
          </a:xfrm>
        </p:grpSpPr>
        <p:cxnSp>
          <p:nvCxnSpPr>
            <p:cNvPr id="33" name="직선 연결선 145"/>
            <p:cNvCxnSpPr/>
            <p:nvPr/>
          </p:nvCxnSpPr>
          <p:spPr>
            <a:xfrm>
              <a:off x="2064296" y="4288632"/>
              <a:ext cx="6464408" cy="0"/>
            </a:xfrm>
            <a:prstGeom prst="line">
              <a:avLst/>
            </a:prstGeom>
            <a:ln w="254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구름 151"/>
            <p:cNvSpPr/>
            <p:nvPr/>
          </p:nvSpPr>
          <p:spPr>
            <a:xfrm>
              <a:off x="228600" y="3831432"/>
              <a:ext cx="2195736" cy="86409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>
                <a:solidFill>
                  <a:prstClr val="white"/>
                </a:solidFill>
                <a:latin typeface="Calibri"/>
                <a:ea typeface="맑은 고딕"/>
              </a:endParaRPr>
            </a:p>
          </p:txBody>
        </p:sp>
        <p:pic>
          <p:nvPicPr>
            <p:cNvPr id="35" name="Picture 27" descr="j04348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4592" y="2180928"/>
              <a:ext cx="900101" cy="936104"/>
            </a:xfrm>
            <a:prstGeom prst="rect">
              <a:avLst/>
            </a:prstGeom>
          </p:spPr>
        </p:pic>
        <p:pic>
          <p:nvPicPr>
            <p:cNvPr id="36" name="Picture 27" descr="j043983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6039" y="5913558"/>
              <a:ext cx="915756" cy="75659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51900" y="4128374"/>
              <a:ext cx="131239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b="1" i="1" dirty="0">
                  <a:solidFill>
                    <a:prstClr val="black"/>
                  </a:solidFill>
                  <a:latin typeface="Trebuchet MS" pitchFamily="34" charset="0"/>
                  <a:ea typeface="맑은 고딕"/>
                </a:rPr>
                <a:t>Network</a:t>
              </a:r>
              <a:endParaRPr lang="ko-KR" altLang="en-US" b="1" i="1" dirty="0">
                <a:solidFill>
                  <a:prstClr val="black"/>
                </a:solidFill>
                <a:latin typeface="Trebuchet MS" pitchFamily="34" charset="0"/>
                <a:ea typeface="맑은 고딕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5429" y="3200400"/>
            <a:ext cx="3300737" cy="2209800"/>
            <a:chOff x="5145429" y="3200400"/>
            <a:chExt cx="3300737" cy="22098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5145429" y="3200400"/>
              <a:ext cx="33007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821069" y="5410200"/>
              <a:ext cx="262509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209800" y="4585716"/>
            <a:ext cx="2084832" cy="1648968"/>
            <a:chOff x="2209800" y="4776216"/>
            <a:chExt cx="2084832" cy="1648968"/>
          </a:xfrm>
        </p:grpSpPr>
        <p:sp>
          <p:nvSpPr>
            <p:cNvPr id="42" name="Rectangle 41"/>
            <p:cNvSpPr/>
            <p:nvPr/>
          </p:nvSpPr>
          <p:spPr>
            <a:xfrm>
              <a:off x="2209800" y="4776216"/>
              <a:ext cx="2084832" cy="329184"/>
            </a:xfrm>
            <a:prstGeom prst="rect">
              <a:avLst/>
            </a:prstGeom>
            <a:solidFill>
              <a:srgbClr val="3C6C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Application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09800" y="5815584"/>
              <a:ext cx="2084832" cy="32918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Sprout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09800" y="5094476"/>
              <a:ext cx="2084832" cy="7211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Odessa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09800" y="6096000"/>
              <a:ext cx="2084832" cy="329184"/>
            </a:xfrm>
            <a:prstGeom prst="rect">
              <a:avLst/>
            </a:prstGeom>
            <a:solidFill>
              <a:srgbClr val="3C6C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Mobile Device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58568" y="2501068"/>
            <a:ext cx="2084832" cy="1267968"/>
            <a:chOff x="2258568" y="2501068"/>
            <a:chExt cx="2084832" cy="1267968"/>
          </a:xfrm>
        </p:grpSpPr>
        <p:sp>
          <p:nvSpPr>
            <p:cNvPr id="47" name="Rectangle 46"/>
            <p:cNvSpPr/>
            <p:nvPr/>
          </p:nvSpPr>
          <p:spPr>
            <a:xfrm>
              <a:off x="2258568" y="2501068"/>
              <a:ext cx="2084832" cy="329184"/>
            </a:xfrm>
            <a:prstGeom prst="rect">
              <a:avLst/>
            </a:prstGeom>
            <a:solidFill>
              <a:srgbClr val="3C6C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Application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58568" y="3159436"/>
              <a:ext cx="2084832" cy="32918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Sprout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58568" y="2830252"/>
              <a:ext cx="2084832" cy="3291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Odessa Profiler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58568" y="3439852"/>
              <a:ext cx="2084832" cy="329184"/>
            </a:xfrm>
            <a:prstGeom prst="rect">
              <a:avLst/>
            </a:prstGeom>
            <a:solidFill>
              <a:srgbClr val="3C6C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  <a:latin typeface="Calibri"/>
                </a:rPr>
                <a:t>Cloud Infrastructure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209800" y="5410200"/>
            <a:ext cx="2084832" cy="214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Odessa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09800" y="4914900"/>
            <a:ext cx="2084832" cy="990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94916" y="4686300"/>
            <a:ext cx="2514600" cy="110337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36204" y="5011988"/>
            <a:ext cx="1970916" cy="533400"/>
            <a:chOff x="47408" y="4804545"/>
            <a:chExt cx="1970916" cy="533400"/>
          </a:xfrm>
        </p:grpSpPr>
        <p:cxnSp>
          <p:nvCxnSpPr>
            <p:cNvPr id="55" name="Straight Arrow Connector 54"/>
            <p:cNvCxnSpPr>
              <a:stCxn id="56" idx="3"/>
            </p:cNvCxnSpPr>
            <p:nvPr/>
          </p:nvCxnSpPr>
          <p:spPr>
            <a:xfrm>
              <a:off x="1565796" y="5071245"/>
              <a:ext cx="452528" cy="0"/>
            </a:xfrm>
            <a:prstGeom prst="straightConnector1">
              <a:avLst/>
            </a:prstGeom>
            <a:ln w="50800">
              <a:solidFill>
                <a:srgbClr val="0000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47408" y="4804545"/>
              <a:ext cx="1518388" cy="5334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Runtime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258569" y="4991100"/>
            <a:ext cx="896112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Profiler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54681" y="4991100"/>
            <a:ext cx="103632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Decision</a:t>
            </a: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Engine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658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24176" y="6498223"/>
            <a:ext cx="2532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Odessa </a:t>
            </a:r>
            <a:r>
              <a:rPr lang="en-US" sz="1200" dirty="0" err="1" smtClean="0"/>
              <a:t>Mobisys</a:t>
            </a:r>
            <a:r>
              <a:rPr lang="en-US" sz="1200" dirty="0" smtClean="0"/>
              <a:t> presentation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61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Resource-intensive mobile applications</a:t>
            </a:r>
          </a:p>
          <a:p>
            <a:pPr lvl="1"/>
            <a:r>
              <a:rPr lang="en-US" dirty="0" smtClean="0"/>
              <a:t>Face recognition for social networking app</a:t>
            </a:r>
          </a:p>
          <a:p>
            <a:pPr lvl="1"/>
            <a:r>
              <a:rPr lang="en-US" dirty="0" smtClean="0"/>
              <a:t>Gesture recognition for control media app </a:t>
            </a:r>
          </a:p>
          <a:p>
            <a:pPr lvl="1"/>
            <a:r>
              <a:rPr lang="en-US" dirty="0" smtClean="0"/>
              <a:t>Object and post recognition for augmented reality app</a:t>
            </a:r>
          </a:p>
          <a:p>
            <a:r>
              <a:rPr lang="en-US" dirty="0" smtClean="0"/>
              <a:t>End-to-end latency and </a:t>
            </a:r>
            <a:r>
              <a:rPr lang="en-US" dirty="0" err="1" smtClean="0"/>
              <a:t>througput</a:t>
            </a:r>
            <a:r>
              <a:rPr lang="en-US" dirty="0" smtClean="0"/>
              <a:t> matters for crisp interaction</a:t>
            </a:r>
          </a:p>
          <a:p>
            <a:pPr lvl="1"/>
            <a:r>
              <a:rPr lang="en-US" dirty="0" smtClean="0"/>
              <a:t>Augmented reality need to display results within 1 sec</a:t>
            </a:r>
          </a:p>
          <a:p>
            <a:pPr lvl="1"/>
            <a:r>
              <a:rPr lang="en-US" dirty="0" smtClean="0"/>
              <a:t>Need high data rate processing capability, low frame rate can miss gesture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76906"/>
            <a:ext cx="4190998" cy="249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5029200"/>
            <a:ext cx="335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Delay, loss on frame rate of video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stream transfer [Odessa, 2011]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06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Odessa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모서리가 둥근 직사각형 19"/>
          <p:cNvSpPr/>
          <p:nvPr/>
        </p:nvSpPr>
        <p:spPr>
          <a:xfrm>
            <a:off x="3657600" y="2438400"/>
            <a:ext cx="708212" cy="466165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800" b="1" dirty="0">
                <a:solidFill>
                  <a:prstClr val="white"/>
                </a:solidFill>
                <a:latin typeface="Calibri"/>
                <a:ea typeface="맑은 고딕"/>
              </a:rPr>
              <a:t>B2</a:t>
            </a:r>
            <a:endParaRPr lang="ko-KR" altLang="en-US" sz="2800" b="1" dirty="0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6" name="구름 151"/>
          <p:cNvSpPr/>
          <p:nvPr/>
        </p:nvSpPr>
        <p:spPr>
          <a:xfrm>
            <a:off x="104519" y="3429000"/>
            <a:ext cx="8963281" cy="457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sp>
        <p:nvSpPr>
          <p:cNvPr id="7" name="모서리가 둥근 직사각형 13"/>
          <p:cNvSpPr/>
          <p:nvPr/>
        </p:nvSpPr>
        <p:spPr>
          <a:xfrm>
            <a:off x="2209800" y="4133752"/>
            <a:ext cx="648072" cy="432048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pic>
        <p:nvPicPr>
          <p:cNvPr id="8" name="Picture 39" descr="j04414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38600"/>
            <a:ext cx="609600" cy="609600"/>
          </a:xfrm>
          <a:prstGeom prst="rect">
            <a:avLst/>
          </a:prstGeom>
        </p:spPr>
      </p:pic>
      <p:cxnSp>
        <p:nvCxnSpPr>
          <p:cNvPr id="9" name="직선 화살표 연결선 85"/>
          <p:cNvCxnSpPr/>
          <p:nvPr/>
        </p:nvCxnSpPr>
        <p:spPr>
          <a:xfrm>
            <a:off x="990600" y="4343400"/>
            <a:ext cx="32995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7" descr="j04348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19" y="1617690"/>
            <a:ext cx="1353434" cy="1407570"/>
          </a:xfrm>
          <a:prstGeom prst="rect">
            <a:avLst/>
          </a:prstGeom>
        </p:spPr>
      </p:pic>
      <p:pic>
        <p:nvPicPr>
          <p:cNvPr id="11" name="Picture 27" descr="j04398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80398"/>
            <a:ext cx="1505946" cy="12442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3629" y="3512945"/>
            <a:ext cx="132449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1600" b="1" i="1" dirty="0">
                <a:solidFill>
                  <a:prstClr val="black"/>
                </a:solidFill>
                <a:latin typeface="Calibri"/>
                <a:ea typeface="맑은 고딕"/>
              </a:rPr>
              <a:t>Network</a:t>
            </a:r>
            <a:endParaRPr lang="ko-KR" altLang="en-US" sz="1600" b="1" i="1" dirty="0">
              <a:solidFill>
                <a:prstClr val="black"/>
              </a:solidFill>
              <a:latin typeface="Calibri"/>
              <a:ea typeface="맑은 고딕"/>
            </a:endParaRPr>
          </a:p>
        </p:txBody>
      </p:sp>
      <p:sp>
        <p:nvSpPr>
          <p:cNvPr id="13" name="모서리가 둥근 직사각형 14"/>
          <p:cNvSpPr/>
          <p:nvPr/>
        </p:nvSpPr>
        <p:spPr>
          <a:xfrm>
            <a:off x="4762128" y="4127376"/>
            <a:ext cx="648072" cy="432048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ko-KR" sz="2800" b="1" dirty="0">
                <a:solidFill>
                  <a:prstClr val="white"/>
                </a:solidFill>
                <a:latin typeface="Calibri"/>
                <a:ea typeface="맑은 고딕"/>
              </a:rPr>
              <a:t>C</a:t>
            </a:r>
            <a:endParaRPr lang="ko-KR" altLang="en-US" sz="2800" b="1" dirty="0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57872" y="4127376"/>
            <a:ext cx="1904256" cy="432048"/>
            <a:chOff x="5524872" y="4139952"/>
            <a:chExt cx="1904256" cy="43204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5799672" y="4139952"/>
              <a:ext cx="1388245" cy="432048"/>
            </a:xfrm>
            <a:prstGeom prst="roundRect">
              <a:avLst/>
            </a:prstGeom>
            <a:solidFill>
              <a:srgbClr val="FF281C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ko-KR" sz="2800" b="1" dirty="0">
                  <a:solidFill>
                    <a:prstClr val="white"/>
                  </a:solidFill>
                  <a:latin typeface="Calibri"/>
                  <a:ea typeface="맑은 고딕"/>
                </a:rPr>
                <a:t>B</a:t>
              </a:r>
              <a:endParaRPr lang="ko-KR" altLang="en-US" sz="2800" b="1" dirty="0">
                <a:solidFill>
                  <a:prstClr val="white"/>
                </a:solidFill>
                <a:latin typeface="Calibri"/>
                <a:ea typeface="맑은 고딕"/>
              </a:endParaRPr>
            </a:p>
          </p:txBody>
        </p:sp>
        <p:cxnSp>
          <p:nvCxnSpPr>
            <p:cNvPr id="16" name="직선 화살표 연결선 24"/>
            <p:cNvCxnSpPr>
              <a:stCxn id="7" idx="3"/>
              <a:endCxn id="15" idx="1"/>
            </p:cNvCxnSpPr>
            <p:nvPr/>
          </p:nvCxnSpPr>
          <p:spPr>
            <a:xfrm>
              <a:off x="5524872" y="4349776"/>
              <a:ext cx="274800" cy="620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24"/>
            <p:cNvCxnSpPr>
              <a:stCxn id="15" idx="3"/>
              <a:endCxn id="13" idx="1"/>
            </p:cNvCxnSpPr>
            <p:nvPr/>
          </p:nvCxnSpPr>
          <p:spPr>
            <a:xfrm>
              <a:off x="7187917" y="4355976"/>
              <a:ext cx="241211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모서리가 둥근 직사각형 14"/>
          <p:cNvSpPr/>
          <p:nvPr/>
        </p:nvSpPr>
        <p:spPr>
          <a:xfrm>
            <a:off x="8267328" y="4133752"/>
            <a:ext cx="648072" cy="432048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07434" y="4127376"/>
            <a:ext cx="2870478" cy="432048"/>
            <a:chOff x="7312434" y="4127376"/>
            <a:chExt cx="2870478" cy="432048"/>
          </a:xfrm>
        </p:grpSpPr>
        <p:sp>
          <p:nvSpPr>
            <p:cNvPr id="20" name="모서리가 둥근 직사각형 14"/>
            <p:cNvSpPr/>
            <p:nvPr/>
          </p:nvSpPr>
          <p:spPr>
            <a:xfrm>
              <a:off x="7563610" y="4127376"/>
              <a:ext cx="2342390" cy="432048"/>
            </a:xfrm>
            <a:prstGeom prst="roundRect">
              <a:avLst/>
            </a:prstGeom>
            <a:solidFill>
              <a:srgbClr val="FF281C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ko-KR" sz="2800" b="1" dirty="0">
                  <a:solidFill>
                    <a:prstClr val="white"/>
                  </a:solidFill>
                  <a:latin typeface="Calibri"/>
                  <a:ea typeface="맑은 고딕"/>
                </a:rPr>
                <a:t>A</a:t>
              </a:r>
              <a:endParaRPr lang="ko-KR" altLang="en-US" sz="2800" b="1" dirty="0">
                <a:solidFill>
                  <a:prstClr val="white"/>
                </a:solidFill>
                <a:latin typeface="Calibri"/>
                <a:ea typeface="맑은 고딕"/>
              </a:endParaRPr>
            </a:p>
          </p:txBody>
        </p:sp>
        <p:cxnSp>
          <p:nvCxnSpPr>
            <p:cNvPr id="21" name="직선 화살표 연결선 24"/>
            <p:cNvCxnSpPr/>
            <p:nvPr/>
          </p:nvCxnSpPr>
          <p:spPr>
            <a:xfrm>
              <a:off x="7312434" y="4343400"/>
              <a:ext cx="239184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4"/>
            <p:cNvCxnSpPr/>
            <p:nvPr/>
          </p:nvCxnSpPr>
          <p:spPr>
            <a:xfrm>
              <a:off x="9906000" y="4356152"/>
              <a:ext cx="276912" cy="0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819400" y="2795320"/>
            <a:ext cx="1990194" cy="1345745"/>
            <a:chOff x="5438934" y="2795320"/>
            <a:chExt cx="1990194" cy="1345745"/>
          </a:xfrm>
        </p:grpSpPr>
        <p:sp>
          <p:nvSpPr>
            <p:cNvPr id="24" name="모서리가 둥근 직사각형 15"/>
            <p:cNvSpPr/>
            <p:nvPr/>
          </p:nvSpPr>
          <p:spPr>
            <a:xfrm>
              <a:off x="6049988" y="2795320"/>
              <a:ext cx="766648" cy="43204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ko-KR" sz="2800" b="1" dirty="0">
                  <a:solidFill>
                    <a:prstClr val="white"/>
                  </a:solidFill>
                  <a:latin typeface="Calibri"/>
                  <a:ea typeface="맑은 고딕"/>
                </a:rPr>
                <a:t>B1</a:t>
              </a:r>
              <a:endParaRPr lang="ko-KR" altLang="en-US" sz="2800" b="1" dirty="0">
                <a:solidFill>
                  <a:prstClr val="white"/>
                </a:solidFill>
                <a:latin typeface="Calibri"/>
                <a:ea typeface="맑은 고딕"/>
              </a:endParaRPr>
            </a:p>
          </p:txBody>
        </p:sp>
        <p:cxnSp>
          <p:nvCxnSpPr>
            <p:cNvPr id="25" name="직선 화살표 연결선 28"/>
            <p:cNvCxnSpPr/>
            <p:nvPr/>
          </p:nvCxnSpPr>
          <p:spPr>
            <a:xfrm flipV="1">
              <a:off x="5438934" y="3224913"/>
              <a:ext cx="618594" cy="902464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8"/>
            <p:cNvCxnSpPr/>
            <p:nvPr/>
          </p:nvCxnSpPr>
          <p:spPr>
            <a:xfrm>
              <a:off x="6816636" y="3224913"/>
              <a:ext cx="612492" cy="916152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34000" y="2819400"/>
            <a:ext cx="2943912" cy="1332059"/>
            <a:chOff x="5438934" y="2795320"/>
            <a:chExt cx="2943912" cy="1332059"/>
          </a:xfrm>
        </p:grpSpPr>
        <p:cxnSp>
          <p:nvCxnSpPr>
            <p:cNvPr id="28" name="직선 화살표 연결선 28"/>
            <p:cNvCxnSpPr/>
            <p:nvPr/>
          </p:nvCxnSpPr>
          <p:spPr>
            <a:xfrm>
              <a:off x="7315765" y="3227368"/>
              <a:ext cx="1067081" cy="882304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모서리가 둥근 직사각형 15"/>
            <p:cNvSpPr/>
            <p:nvPr/>
          </p:nvSpPr>
          <p:spPr>
            <a:xfrm>
              <a:off x="6429535" y="2795320"/>
              <a:ext cx="857436" cy="43204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altLang="ko-KR" sz="2800" b="1" dirty="0">
                  <a:solidFill>
                    <a:prstClr val="white"/>
                  </a:solidFill>
                  <a:latin typeface="Calibri"/>
                  <a:ea typeface="맑은 고딕"/>
                </a:rPr>
                <a:t>A</a:t>
              </a:r>
              <a:endParaRPr lang="ko-KR" altLang="en-US" sz="2800" b="1" dirty="0">
                <a:solidFill>
                  <a:prstClr val="white"/>
                </a:solidFill>
                <a:latin typeface="Calibri"/>
                <a:ea typeface="맑은 고딕"/>
              </a:endParaRPr>
            </a:p>
          </p:txBody>
        </p:sp>
        <p:cxnSp>
          <p:nvCxnSpPr>
            <p:cNvPr id="30" name="직선 화살표 연결선 28"/>
            <p:cNvCxnSpPr/>
            <p:nvPr/>
          </p:nvCxnSpPr>
          <p:spPr>
            <a:xfrm flipV="1">
              <a:off x="5438934" y="3200833"/>
              <a:ext cx="990601" cy="926546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모서리가 둥근 직사각형 13"/>
          <p:cNvSpPr/>
          <p:nvPr/>
        </p:nvSpPr>
        <p:spPr>
          <a:xfrm>
            <a:off x="1295400" y="4127376"/>
            <a:ext cx="648072" cy="444624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Calibri"/>
              <a:ea typeface="맑은 고딕"/>
            </a:endParaRPr>
          </a:p>
        </p:txBody>
      </p:sp>
      <p:cxnSp>
        <p:nvCxnSpPr>
          <p:cNvPr id="32" name="직선 화살표 연결선 24"/>
          <p:cNvCxnSpPr>
            <a:stCxn id="31" idx="3"/>
            <a:endCxn id="7" idx="1"/>
          </p:cNvCxnSpPr>
          <p:nvPr/>
        </p:nvCxnSpPr>
        <p:spPr>
          <a:xfrm>
            <a:off x="1943472" y="4349688"/>
            <a:ext cx="266328" cy="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85"/>
          <p:cNvCxnSpPr>
            <a:stCxn id="18" idx="2"/>
            <a:endCxn id="35" idx="0"/>
          </p:cNvCxnSpPr>
          <p:nvPr/>
        </p:nvCxnSpPr>
        <p:spPr>
          <a:xfrm>
            <a:off x="8591364" y="4565800"/>
            <a:ext cx="4722" cy="45743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0" y="4946202"/>
            <a:ext cx="4696231" cy="3877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0" dir="1074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400" b="1" i="1" dirty="0">
                <a:solidFill>
                  <a:prstClr val="black"/>
                </a:solidFill>
                <a:latin typeface="Calibri"/>
                <a:ea typeface="맑은 고딕"/>
              </a:rPr>
              <a:t>Application Data Flow Graph </a:t>
            </a:r>
            <a:endParaRPr lang="ko-KR" altLang="en-US" sz="2400" b="1" i="1" dirty="0">
              <a:solidFill>
                <a:prstClr val="black"/>
              </a:solidFill>
              <a:latin typeface="Calibri"/>
              <a:ea typeface="맑은 고딕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062686" y="5023234"/>
            <a:ext cx="1066800" cy="386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Screen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7506072" y="3188254"/>
            <a:ext cx="494928" cy="926546"/>
          </a:xfrm>
          <a:prstGeom prst="straightConnector1">
            <a:avLst/>
          </a:prstGeom>
          <a:ln w="50800">
            <a:solidFill>
              <a:srgbClr val="0000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146594" y="3188254"/>
            <a:ext cx="494928" cy="926546"/>
          </a:xfrm>
          <a:prstGeom prst="straightConnector1">
            <a:avLst/>
          </a:prstGeom>
          <a:ln w="50800">
            <a:solidFill>
              <a:srgbClr val="0000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46458" y="2795320"/>
            <a:ext cx="494928" cy="926546"/>
          </a:xfrm>
          <a:prstGeom prst="straightConnector1">
            <a:avLst/>
          </a:prstGeom>
          <a:ln w="50800">
            <a:solidFill>
              <a:srgbClr val="0000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197102" y="2795320"/>
            <a:ext cx="2127498" cy="1243280"/>
            <a:chOff x="4197102" y="2795320"/>
            <a:chExt cx="2127498" cy="1243280"/>
          </a:xfrm>
        </p:grpSpPr>
        <p:grpSp>
          <p:nvGrpSpPr>
            <p:cNvPr id="43" name="Group 4"/>
            <p:cNvGrpSpPr/>
            <p:nvPr/>
          </p:nvGrpSpPr>
          <p:grpSpPr>
            <a:xfrm>
              <a:off x="4197102" y="2795320"/>
              <a:ext cx="2127498" cy="432048"/>
              <a:chOff x="3788586" y="5498976"/>
              <a:chExt cx="2127498" cy="432048"/>
            </a:xfrm>
          </p:grpSpPr>
          <p:cxnSp>
            <p:nvCxnSpPr>
              <p:cNvPr id="45" name="직선 화살표 연결선 24"/>
              <p:cNvCxnSpPr>
                <a:stCxn id="24" idx="3"/>
              </p:cNvCxnSpPr>
              <p:nvPr/>
            </p:nvCxnSpPr>
            <p:spPr>
              <a:xfrm>
                <a:off x="3788586" y="5715000"/>
                <a:ext cx="719825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모서리가 둥근 직사각형 14"/>
              <p:cNvSpPr/>
              <p:nvPr/>
            </p:nvSpPr>
            <p:spPr>
              <a:xfrm>
                <a:off x="4503348" y="5498976"/>
                <a:ext cx="665641" cy="432048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ko-KR" sz="2800" b="1" dirty="0">
                    <a:solidFill>
                      <a:prstClr val="white"/>
                    </a:solidFill>
                    <a:latin typeface="Calibri"/>
                    <a:ea typeface="맑은 고딕"/>
                  </a:rPr>
                  <a:t>C</a:t>
                </a:r>
                <a:endParaRPr lang="ko-KR" altLang="en-US" sz="2800" b="1" dirty="0">
                  <a:solidFill>
                    <a:prstClr val="white"/>
                  </a:solidFill>
                  <a:latin typeface="Calibri"/>
                  <a:ea typeface="맑은 고딕"/>
                </a:endParaRPr>
              </a:p>
            </p:txBody>
          </p:sp>
          <p:cxnSp>
            <p:nvCxnSpPr>
              <p:cNvPr id="47" name="직선 화살표 연결선 24"/>
              <p:cNvCxnSpPr>
                <a:stCxn id="46" idx="3"/>
              </p:cNvCxnSpPr>
              <p:nvPr/>
            </p:nvCxnSpPr>
            <p:spPr>
              <a:xfrm>
                <a:off x="5168989" y="5715000"/>
                <a:ext cx="747095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직선 화살표 연결선 24"/>
            <p:cNvCxnSpPr/>
            <p:nvPr/>
          </p:nvCxnSpPr>
          <p:spPr>
            <a:xfrm flipV="1">
              <a:off x="5086164" y="3258594"/>
              <a:ext cx="158520" cy="780006"/>
            </a:xfrm>
            <a:prstGeom prst="straightConnector1">
              <a:avLst/>
            </a:prstGeom>
            <a:ln w="508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981200" y="4953000"/>
            <a:ext cx="5161612" cy="1833707"/>
            <a:chOff x="1991194" y="5029200"/>
            <a:chExt cx="5161612" cy="1833707"/>
          </a:xfrm>
        </p:grpSpPr>
        <p:sp>
          <p:nvSpPr>
            <p:cNvPr id="49" name="Rounded Rectangle 48"/>
            <p:cNvSpPr/>
            <p:nvPr/>
          </p:nvSpPr>
          <p:spPr>
            <a:xfrm>
              <a:off x="1991194" y="5216717"/>
              <a:ext cx="1971206" cy="122218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Local </a:t>
              </a:r>
            </a:p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Execution</a:t>
              </a:r>
            </a:p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Cost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181600" y="5216717"/>
              <a:ext cx="1971206" cy="122218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Remote</a:t>
              </a:r>
            </a:p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Execution</a:t>
              </a:r>
            </a:p>
            <a:p>
              <a:pPr algn="ctr" defTabSz="914400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Cost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62400" y="5029200"/>
              <a:ext cx="1066318" cy="1833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3800" b="1" dirty="0">
                  <a:solidFill>
                    <a:prstClr val="black"/>
                  </a:solidFill>
                  <a:latin typeface="Calibri"/>
                </a:rPr>
                <a:t>&gt;</a:t>
              </a:r>
              <a:endParaRPr lang="en-US" sz="13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43472" y="1371600"/>
            <a:ext cx="5238564" cy="5334000"/>
            <a:chOff x="1943472" y="1371600"/>
            <a:chExt cx="5238564" cy="5334000"/>
          </a:xfrm>
        </p:grpSpPr>
        <p:sp>
          <p:nvSpPr>
            <p:cNvPr id="37" name="Rounded Rectangle 36"/>
            <p:cNvSpPr/>
            <p:nvPr/>
          </p:nvSpPr>
          <p:spPr>
            <a:xfrm>
              <a:off x="1943472" y="6172200"/>
              <a:ext cx="5238564" cy="5334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200" dirty="0">
                  <a:solidFill>
                    <a:prstClr val="white"/>
                  </a:solidFill>
                  <a:latin typeface="Calibri"/>
                </a:rPr>
                <a:t>Smartphone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943472" y="1371600"/>
              <a:ext cx="5238564" cy="5334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200" dirty="0">
                  <a:solidFill>
                    <a:prstClr val="white"/>
                  </a:solidFill>
                  <a:latin typeface="Calibri"/>
                </a:rPr>
                <a:t>Cloud Infrastructure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05946" y="5023234"/>
            <a:ext cx="6381564" cy="1364353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>
                <a:solidFill>
                  <a:prstClr val="white"/>
                </a:solidFill>
                <a:latin typeface="Calibri"/>
              </a:rPr>
              <a:t>Incremental decisions adapt quickly to input and platform variability.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11786" y="6567100"/>
            <a:ext cx="2532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Odessa </a:t>
            </a:r>
            <a:r>
              <a:rPr lang="en-US" sz="1200" dirty="0" err="1" smtClean="0"/>
              <a:t>Mobisys</a:t>
            </a:r>
            <a:r>
              <a:rPr lang="en-US" sz="1200" dirty="0" smtClean="0"/>
              <a:t> presentation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06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Orleans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Software framework and runtime to make cloud programming easier and more productive</a:t>
            </a:r>
          </a:p>
          <a:p>
            <a:r>
              <a:rPr lang="en-US" dirty="0"/>
              <a:t>Shift burden of correctness and performance from developer to Orleans system</a:t>
            </a:r>
          </a:p>
          <a:p>
            <a:r>
              <a:rPr lang="en-US" dirty="0" smtClean="0"/>
              <a:t>Experimental system from Microsoft Research</a:t>
            </a:r>
          </a:p>
          <a:p>
            <a:r>
              <a:rPr lang="en-US" dirty="0" smtClean="0"/>
              <a:t>Radically simplified, prescriptive programming model </a:t>
            </a:r>
          </a:p>
          <a:p>
            <a:pPr lvl="1"/>
            <a:r>
              <a:rPr lang="en-US" dirty="0" smtClean="0"/>
              <a:t>Actors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synchronous messaging</a:t>
            </a:r>
          </a:p>
          <a:p>
            <a:pPr lvl="1"/>
            <a:r>
              <a:rPr lang="en-US" dirty="0" smtClean="0"/>
              <a:t>Lightweight transactions</a:t>
            </a:r>
          </a:p>
          <a:p>
            <a:pPr lvl="1"/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Adaptive performance management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46583157"/>
              </p:ext>
            </p:extLst>
          </p:nvPr>
        </p:nvGraphicFramePr>
        <p:xfrm>
          <a:off x="4724400" y="1600200"/>
          <a:ext cx="36573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1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Orleans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 based: fine-grain distributed objects are natural abstraction</a:t>
            </a:r>
          </a:p>
          <a:p>
            <a:r>
              <a:rPr lang="en-US" dirty="0" smtClean="0"/>
              <a:t>Grains partition data</a:t>
            </a:r>
          </a:p>
          <a:p>
            <a:r>
              <a:rPr lang="en-US" dirty="0" smtClean="0"/>
              <a:t>Secure </a:t>
            </a:r>
            <a:r>
              <a:rPr lang="en-US" dirty="0"/>
              <a:t>and isolated </a:t>
            </a:r>
            <a:r>
              <a:rPr lang="en-US" dirty="0" smtClean="0"/>
              <a:t>computation with clear points of communications</a:t>
            </a:r>
          </a:p>
          <a:p>
            <a:pPr lvl="1"/>
            <a:r>
              <a:rPr lang="en-US" dirty="0" smtClean="0"/>
              <a:t>Enable computation replication</a:t>
            </a:r>
          </a:p>
          <a:p>
            <a:r>
              <a:rPr lang="en-US" dirty="0" smtClean="0"/>
              <a:t>Natural integration with persistent storage</a:t>
            </a:r>
          </a:p>
          <a:p>
            <a:pPr lvl="1"/>
            <a:r>
              <a:rPr lang="en-US" dirty="0" smtClean="0"/>
              <a:t>Grain resides on disk until activated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72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Orleans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448148" y="6356350"/>
            <a:ext cx="1543454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2342569" y="2133600"/>
            <a:ext cx="5773654" cy="3886200"/>
          </a:xfrm>
          <a:prstGeom prst="teardrop">
            <a:avLst/>
          </a:prstGeom>
          <a:solidFill>
            <a:srgbClr val="CF8031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41768"/>
              </p:ext>
            </p:extLst>
          </p:nvPr>
        </p:nvGraphicFramePr>
        <p:xfrm>
          <a:off x="5372308" y="2286000"/>
          <a:ext cx="2458090" cy="2164079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872225"/>
                <a:gridCol w="1585865"/>
              </a:tblGrid>
              <a:tr h="2396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Field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96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“John Doe”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3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Email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“john.doe@hotmail.com”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90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Address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“123 Main St., Anywhere UR 01234”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96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Products</a:t>
                      </a:r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98" marR="685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6286946" y="4461622"/>
            <a:ext cx="628814" cy="1143000"/>
            <a:chOff x="1598612" y="3238500"/>
            <a:chExt cx="838200" cy="1143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598612" y="3238500"/>
              <a:ext cx="838200" cy="5715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b="1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98612" y="3810000"/>
              <a:ext cx="838200" cy="5715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Grain ID</a:t>
              </a:r>
              <a:r>
                <a:rPr lang="en-US" sz="1200" b="1" baseline="-25000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5943957" y="4747372"/>
            <a:ext cx="657396" cy="53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1"/>
          <p:cNvGrpSpPr/>
          <p:nvPr/>
        </p:nvGrpSpPr>
        <p:grpSpPr>
          <a:xfrm>
            <a:off x="5305055" y="4732804"/>
            <a:ext cx="638902" cy="1143000"/>
            <a:chOff x="6007659" y="5367617"/>
            <a:chExt cx="851647" cy="1143000"/>
          </a:xfrm>
        </p:grpSpPr>
        <p:grpSp>
          <p:nvGrpSpPr>
            <p:cNvPr id="9" name="Group 12"/>
            <p:cNvGrpSpPr/>
            <p:nvPr/>
          </p:nvGrpSpPr>
          <p:grpSpPr>
            <a:xfrm>
              <a:off x="6007659" y="5367617"/>
              <a:ext cx="838200" cy="1143000"/>
              <a:chOff x="1598612" y="3238500"/>
              <a:chExt cx="838200" cy="11430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1598612" y="3238500"/>
                <a:ext cx="838200" cy="5715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b="1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98612" y="3810000"/>
                <a:ext cx="838200" cy="5715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b="1" dirty="0">
                    <a:solidFill>
                      <a:prstClr val="black"/>
                    </a:solidFill>
                    <a:latin typeface="Calibri"/>
                  </a:rPr>
                  <a:t>Grain ID</a:t>
                </a:r>
                <a:r>
                  <a:rPr lang="en-US" sz="1200" b="1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n-US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6021106" y="5367617"/>
              <a:ext cx="838200" cy="571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urved Connector 21"/>
          <p:cNvCxnSpPr>
            <a:endCxn id="7" idx="0"/>
          </p:cNvCxnSpPr>
          <p:nvPr/>
        </p:nvCxnSpPr>
        <p:spPr>
          <a:xfrm rot="10800000" flipV="1">
            <a:off x="6601353" y="4076700"/>
            <a:ext cx="314407" cy="38492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0"/>
          <p:cNvGrpSpPr/>
          <p:nvPr/>
        </p:nvGrpSpPr>
        <p:grpSpPr>
          <a:xfrm>
            <a:off x="3833198" y="3066490"/>
            <a:ext cx="1371957" cy="2228850"/>
            <a:chOff x="760412" y="2120153"/>
            <a:chExt cx="1828800" cy="22288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Flowchart: Document 24"/>
            <p:cNvSpPr/>
            <p:nvPr/>
          </p:nvSpPr>
          <p:spPr>
            <a:xfrm>
              <a:off x="760412" y="2120153"/>
              <a:ext cx="1828800" cy="2228850"/>
            </a:xfrm>
            <a:prstGeom prst="flowChartDocumen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Checkout</a:t>
              </a:r>
            </a:p>
            <a:p>
              <a:pPr defTabSz="914400"/>
              <a:endPara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914400"/>
              <a:endPara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914400"/>
              <a:r>
                <a:rPr lang="en-US" sz="14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AddProduct</a:t>
              </a:r>
            </a:p>
            <a:p>
              <a:pPr defTabSz="914400"/>
              <a:endPara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914400"/>
              <a:endPara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914400"/>
              <a:r>
                <a:rPr lang="en-US" sz="14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RemoveProduct</a:t>
              </a:r>
            </a:p>
          </p:txBody>
        </p:sp>
        <p:grpSp>
          <p:nvGrpSpPr>
            <p:cNvPr id="12" name="Group 31"/>
            <p:cNvGrpSpPr/>
            <p:nvPr/>
          </p:nvGrpSpPr>
          <p:grpSpPr>
            <a:xfrm>
              <a:off x="912812" y="2514600"/>
              <a:ext cx="762000" cy="304800"/>
              <a:chOff x="989012" y="2514600"/>
              <a:chExt cx="762000" cy="304800"/>
            </a:xfrm>
            <a:grpFill/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989012" y="2514600"/>
                <a:ext cx="762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89012" y="2667000"/>
                <a:ext cx="5334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89012" y="28194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/>
            <p:nvPr/>
          </p:nvGrpSpPr>
          <p:grpSpPr>
            <a:xfrm>
              <a:off x="912812" y="3234578"/>
              <a:ext cx="762000" cy="304800"/>
              <a:chOff x="989012" y="2514600"/>
              <a:chExt cx="762000" cy="304800"/>
            </a:xfrm>
            <a:grpFill/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989012" y="2514600"/>
                <a:ext cx="762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989012" y="2667000"/>
                <a:ext cx="5334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989012" y="28194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36"/>
            <p:cNvGrpSpPr/>
            <p:nvPr/>
          </p:nvGrpSpPr>
          <p:grpSpPr>
            <a:xfrm>
              <a:off x="912812" y="3886200"/>
              <a:ext cx="762000" cy="304800"/>
              <a:chOff x="989012" y="2514600"/>
              <a:chExt cx="762000" cy="30480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989012" y="2514600"/>
                <a:ext cx="7620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89012" y="2667000"/>
                <a:ext cx="5334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89012" y="28194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54"/>
          <p:cNvGrpSpPr/>
          <p:nvPr/>
        </p:nvGrpSpPr>
        <p:grpSpPr>
          <a:xfrm>
            <a:off x="2571229" y="3839322"/>
            <a:ext cx="1094470" cy="622300"/>
            <a:chOff x="3427412" y="3839322"/>
            <a:chExt cx="1458913" cy="622300"/>
          </a:xfrm>
        </p:grpSpPr>
        <p:sp>
          <p:nvSpPr>
            <p:cNvPr id="51" name="Letter"/>
            <p:cNvSpPr>
              <a:spLocks noEditPoints="1" noChangeArrowheads="1"/>
            </p:cNvSpPr>
            <p:nvPr/>
          </p:nvSpPr>
          <p:spPr bwMode="auto">
            <a:xfrm>
              <a:off x="3427412" y="3839322"/>
              <a:ext cx="696913" cy="3175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Letter"/>
            <p:cNvSpPr>
              <a:spLocks noEditPoints="1" noChangeArrowheads="1"/>
            </p:cNvSpPr>
            <p:nvPr/>
          </p:nvSpPr>
          <p:spPr bwMode="auto">
            <a:xfrm>
              <a:off x="3808412" y="3991722"/>
              <a:ext cx="696913" cy="3175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etter"/>
            <p:cNvSpPr>
              <a:spLocks noEditPoints="1" noChangeArrowheads="1"/>
            </p:cNvSpPr>
            <p:nvPr/>
          </p:nvSpPr>
          <p:spPr bwMode="auto">
            <a:xfrm>
              <a:off x="4189412" y="4144122"/>
              <a:ext cx="696913" cy="3175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27" name="Picture 3" descr="C:\Users\larus\AppData\Local\Microsoft\Windows\Temporary Internet Files\Content.IE5\66KZEXPP\MC9004414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66" y="3839494"/>
            <a:ext cx="721017" cy="9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larus\AppData\Local\Microsoft\Windows\Temporary Internet Files\Content.IE5\66KZEXPP\MC9004414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1" y="3503292"/>
            <a:ext cx="721017" cy="9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59"/>
          <p:cNvGrpSpPr/>
          <p:nvPr/>
        </p:nvGrpSpPr>
        <p:grpSpPr>
          <a:xfrm>
            <a:off x="3293371" y="1600200"/>
            <a:ext cx="1936025" cy="646331"/>
            <a:chOff x="4390018" y="1600200"/>
            <a:chExt cx="2580694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4390018" y="1600200"/>
              <a:ext cx="1633982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Grain (actor)</a:t>
              </a:r>
            </a:p>
          </p:txBody>
        </p:sp>
        <p:cxnSp>
          <p:nvCxnSpPr>
            <p:cNvPr id="59" name="Curved Connector 58"/>
            <p:cNvCxnSpPr>
              <a:stCxn id="57" idx="3"/>
              <a:endCxn id="4" idx="6"/>
            </p:cNvCxnSpPr>
            <p:nvPr/>
          </p:nvCxnSpPr>
          <p:spPr>
            <a:xfrm>
              <a:off x="6024000" y="1923366"/>
              <a:ext cx="946712" cy="21023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3727615" y="2438400"/>
            <a:ext cx="165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Customer Grain</a:t>
            </a:r>
          </a:p>
        </p:txBody>
      </p:sp>
      <p:grpSp>
        <p:nvGrpSpPr>
          <p:cNvPr id="21" name="Group 1035"/>
          <p:cNvGrpSpPr/>
          <p:nvPr/>
        </p:nvGrpSpPr>
        <p:grpSpPr>
          <a:xfrm>
            <a:off x="1051588" y="2697158"/>
            <a:ext cx="1234412" cy="1142335"/>
            <a:chOff x="1401752" y="2697158"/>
            <a:chExt cx="1263659" cy="1142335"/>
          </a:xfrm>
        </p:grpSpPr>
        <p:sp>
          <p:nvSpPr>
            <p:cNvPr id="62" name="TextBox 61"/>
            <p:cNvSpPr txBox="1"/>
            <p:nvPr/>
          </p:nvSpPr>
          <p:spPr>
            <a:xfrm>
              <a:off x="1401752" y="2697158"/>
              <a:ext cx="1263659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Messages</a:t>
              </a:r>
            </a:p>
          </p:txBody>
        </p:sp>
        <p:cxnSp>
          <p:nvCxnSpPr>
            <p:cNvPr id="1024" name="Curved Connector 1023"/>
            <p:cNvCxnSpPr>
              <a:stCxn id="62" idx="2"/>
              <a:endCxn id="56" idx="0"/>
            </p:cNvCxnSpPr>
            <p:nvPr/>
          </p:nvCxnSpPr>
          <p:spPr>
            <a:xfrm rot="5400000">
              <a:off x="1672405" y="3142114"/>
              <a:ext cx="159803" cy="5625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Curved Connector 1025"/>
            <p:cNvCxnSpPr>
              <a:stCxn id="62" idx="2"/>
              <a:endCxn id="1027" idx="0"/>
            </p:cNvCxnSpPr>
            <p:nvPr/>
          </p:nvCxnSpPr>
          <p:spPr>
            <a:xfrm rot="16200000" flipH="1">
              <a:off x="1922671" y="3454399"/>
              <a:ext cx="496005" cy="27418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041"/>
          <p:cNvGrpSpPr/>
          <p:nvPr/>
        </p:nvGrpSpPr>
        <p:grpSpPr>
          <a:xfrm>
            <a:off x="6961529" y="3368039"/>
            <a:ext cx="2030073" cy="2119321"/>
            <a:chOff x="9218612" y="3368038"/>
            <a:chExt cx="2362200" cy="2119321"/>
          </a:xfrm>
        </p:grpSpPr>
        <p:sp>
          <p:nvSpPr>
            <p:cNvPr id="1037" name="TextBox 1036"/>
            <p:cNvSpPr txBox="1"/>
            <p:nvPr/>
          </p:nvSpPr>
          <p:spPr>
            <a:xfrm>
              <a:off x="10784986" y="4841028"/>
              <a:ext cx="795826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State</a:t>
              </a:r>
            </a:p>
          </p:txBody>
        </p:sp>
        <p:cxnSp>
          <p:nvCxnSpPr>
            <p:cNvPr id="1039" name="Curved Connector 1038"/>
            <p:cNvCxnSpPr>
              <a:stCxn id="1037" idx="0"/>
              <a:endCxn id="6" idx="3"/>
            </p:cNvCxnSpPr>
            <p:nvPr/>
          </p:nvCxnSpPr>
          <p:spPr>
            <a:xfrm rot="16200000" flipV="1">
              <a:off x="9969771" y="3627900"/>
              <a:ext cx="1472990" cy="953266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Curved Connector 1040"/>
            <p:cNvCxnSpPr>
              <a:stCxn id="1037" idx="1"/>
              <a:endCxn id="7" idx="3"/>
            </p:cNvCxnSpPr>
            <p:nvPr/>
          </p:nvCxnSpPr>
          <p:spPr>
            <a:xfrm rot="10800000">
              <a:off x="9218612" y="4747372"/>
              <a:ext cx="1566374" cy="41682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046"/>
          <p:cNvGrpSpPr/>
          <p:nvPr/>
        </p:nvGrpSpPr>
        <p:grpSpPr>
          <a:xfrm>
            <a:off x="2598743" y="4874789"/>
            <a:ext cx="1562262" cy="1241144"/>
            <a:chOff x="3941527" y="5147988"/>
            <a:chExt cx="2082473" cy="1241144"/>
          </a:xfrm>
        </p:grpSpPr>
        <p:sp>
          <p:nvSpPr>
            <p:cNvPr id="1044" name="TextBox 1043"/>
            <p:cNvSpPr txBox="1"/>
            <p:nvPr/>
          </p:nvSpPr>
          <p:spPr>
            <a:xfrm>
              <a:off x="3941527" y="6019800"/>
              <a:ext cx="1370616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Methods</a:t>
              </a:r>
            </a:p>
          </p:txBody>
        </p:sp>
        <p:cxnSp>
          <p:nvCxnSpPr>
            <p:cNvPr id="1046" name="Curved Connector 1045"/>
            <p:cNvCxnSpPr>
              <a:stCxn id="1044" idx="3"/>
              <a:endCxn id="25" idx="2"/>
            </p:cNvCxnSpPr>
            <p:nvPr/>
          </p:nvCxnSpPr>
          <p:spPr>
            <a:xfrm flipV="1">
              <a:off x="5312143" y="5147988"/>
              <a:ext cx="711857" cy="1056478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050"/>
          <p:cNvGrpSpPr/>
          <p:nvPr/>
        </p:nvGrpSpPr>
        <p:grpSpPr>
          <a:xfrm>
            <a:off x="1051589" y="4461622"/>
            <a:ext cx="1976959" cy="1590097"/>
            <a:chOff x="1401753" y="4461622"/>
            <a:chExt cx="2635259" cy="1590097"/>
          </a:xfrm>
        </p:grpSpPr>
        <p:sp>
          <p:nvSpPr>
            <p:cNvPr id="1048" name="TextBox 1047"/>
            <p:cNvSpPr txBox="1"/>
            <p:nvPr/>
          </p:nvSpPr>
          <p:spPr>
            <a:xfrm>
              <a:off x="1401753" y="5405388"/>
              <a:ext cx="1873259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Message Queue</a:t>
              </a:r>
            </a:p>
          </p:txBody>
        </p:sp>
        <p:cxnSp>
          <p:nvCxnSpPr>
            <p:cNvPr id="1050" name="Curved Connector 1049"/>
            <p:cNvCxnSpPr>
              <a:stCxn id="1048" idx="3"/>
            </p:cNvCxnSpPr>
            <p:nvPr/>
          </p:nvCxnSpPr>
          <p:spPr>
            <a:xfrm flipV="1">
              <a:off x="3275012" y="4461622"/>
              <a:ext cx="762000" cy="126693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3142878" y="632701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38585" y="6444476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Jim </a:t>
            </a:r>
            <a:r>
              <a:rPr lang="en-US" sz="1200" dirty="0" err="1" smtClean="0"/>
              <a:t>Larus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15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Service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Synergy of </a:t>
            </a:r>
            <a:r>
              <a:rPr lang="en-US" dirty="0" err="1" smtClean="0"/>
              <a:t>mCloud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Shared basic services enables more efficient usage of cloud resources(e.g. shared </a:t>
            </a:r>
            <a:r>
              <a:rPr lang="en-US" dirty="0" err="1" smtClean="0"/>
              <a:t>memcache</a:t>
            </a:r>
            <a:r>
              <a:rPr lang="en-US" dirty="0" smtClean="0"/>
              <a:t> eliminates data duplication of individual services)</a:t>
            </a:r>
          </a:p>
          <a:p>
            <a:pPr lvl="1"/>
            <a:r>
              <a:rPr lang="en-US" dirty="0" smtClean="0"/>
              <a:t>Co-location makes mashed-up applications to achieve native performance (file transfer becomes an object reference)</a:t>
            </a:r>
          </a:p>
          <a:p>
            <a:r>
              <a:rPr lang="en-US" dirty="0" err="1" smtClean="0"/>
              <a:t>mCloud</a:t>
            </a:r>
            <a:r>
              <a:rPr lang="en-US" dirty="0" smtClean="0"/>
              <a:t> offers shared platform services</a:t>
            </a:r>
          </a:p>
          <a:p>
            <a:r>
              <a:rPr lang="en-US" dirty="0" err="1" smtClean="0"/>
              <a:t>mCloud</a:t>
            </a:r>
            <a:r>
              <a:rPr lang="en-US" dirty="0" smtClean="0"/>
              <a:t> optimizes service interaction through active VM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4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Cloud computing needs to advance in architecture, programming model, platform services to revolutionize mobile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1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Hprof</a:t>
            </a:r>
            <a:r>
              <a:rPr lang="en-US" dirty="0" smtClean="0"/>
              <a:t>: a heap</a:t>
            </a:r>
            <a:r>
              <a:rPr lang="en-US" dirty="0"/>
              <a:t>/CPU </a:t>
            </a:r>
            <a:r>
              <a:rPr lang="en-US" dirty="0" smtClean="0"/>
              <a:t>profiling </a:t>
            </a:r>
            <a:r>
              <a:rPr lang="en-US" dirty="0"/>
              <a:t>t</a:t>
            </a:r>
            <a:r>
              <a:rPr lang="en-US" dirty="0" smtClean="0"/>
              <a:t>ool</a:t>
            </a:r>
          </a:p>
          <a:p>
            <a:r>
              <a:rPr lang="en-US" dirty="0" err="1" smtClean="0"/>
              <a:t>Jchord</a:t>
            </a:r>
            <a:r>
              <a:rPr lang="en-US" dirty="0" smtClean="0"/>
              <a:t>: a static analysis tool on Java </a:t>
            </a:r>
            <a:r>
              <a:rPr lang="en-US" dirty="0" err="1" smtClean="0"/>
              <a:t>bytecode</a:t>
            </a:r>
            <a:endParaRPr lang="en-US" dirty="0" smtClean="0"/>
          </a:p>
          <a:p>
            <a:r>
              <a:rPr lang="en-US" dirty="0" err="1" smtClean="0"/>
              <a:t>Dummynet</a:t>
            </a:r>
            <a:r>
              <a:rPr lang="en-US" dirty="0" smtClean="0"/>
              <a:t> (</a:t>
            </a:r>
            <a:r>
              <a:rPr lang="en-US" dirty="0" err="1" smtClean="0"/>
              <a:t>ipfw</a:t>
            </a:r>
            <a:r>
              <a:rPr lang="en-US" dirty="0" smtClean="0"/>
              <a:t>):  </a:t>
            </a:r>
            <a:r>
              <a:rPr lang="en-US" dirty="0"/>
              <a:t>simulates/enforces queue and bandwidth limitations, delays, packet </a:t>
            </a:r>
            <a:r>
              <a:rPr lang="en-US" dirty="0" smtClean="0"/>
              <a:t>losses</a:t>
            </a:r>
          </a:p>
          <a:p>
            <a:r>
              <a:rPr lang="en-US" dirty="0" err="1" smtClean="0"/>
              <a:t>OpenCV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library of programming functions for real time computer 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08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Architecture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WAN performance</a:t>
            </a:r>
          </a:p>
          <a:p>
            <a:pPr lvl="1"/>
            <a:r>
              <a:rPr lang="en-US" dirty="0" smtClean="0"/>
              <a:t>First hop latency in 3G is 200ms</a:t>
            </a:r>
          </a:p>
          <a:p>
            <a:pPr lvl="1"/>
            <a:r>
              <a:rPr lang="en-US" dirty="0" smtClean="0"/>
              <a:t>Verizon LTE :128ms, 6.44 Mbps downlink, 5Mbps uplink [</a:t>
            </a:r>
            <a:r>
              <a:rPr lang="en-US" dirty="0" err="1" smtClean="0"/>
              <a:t>Pcworld</a:t>
            </a:r>
            <a:r>
              <a:rPr lang="en-US" dirty="0" smtClean="0"/>
              <a:t>, March 2011] </a:t>
            </a:r>
          </a:p>
          <a:p>
            <a:r>
              <a:rPr lang="en-US" dirty="0" smtClean="0"/>
              <a:t>There is a need for a middle tier</a:t>
            </a:r>
          </a:p>
          <a:p>
            <a:r>
              <a:rPr lang="en-US" dirty="0" smtClean="0">
                <a:solidFill>
                  <a:schemeClr val="hlink"/>
                </a:solidFill>
              </a:rPr>
              <a:t>cloudlet </a:t>
            </a:r>
            <a:r>
              <a:rPr lang="en-US" dirty="0" smtClean="0">
                <a:solidFill>
                  <a:schemeClr val="hlink"/>
                </a:solidFill>
                <a:cs typeface="Arial" charset="0"/>
              </a:rPr>
              <a:t>=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(compute cluster</a:t>
            </a:r>
            <a:br>
              <a:rPr lang="en-US" dirty="0" smtClean="0"/>
            </a:br>
            <a:r>
              <a:rPr lang="en-US" dirty="0" smtClean="0"/>
              <a:t>+ wireless access point</a:t>
            </a:r>
            <a:br>
              <a:rPr lang="en-US" dirty="0" smtClean="0"/>
            </a:br>
            <a:r>
              <a:rPr lang="en-US" dirty="0" smtClean="0"/>
              <a:t>+ wired Internet access</a:t>
            </a:r>
            <a:br>
              <a:rPr lang="en-US" dirty="0" smtClean="0"/>
            </a:br>
            <a:r>
              <a:rPr lang="en-US" dirty="0" smtClean="0"/>
              <a:t>+ no battery limitations)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“data center in a box”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953000"/>
            <a:ext cx="4191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Anatomizing Application Performance Differences on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Smartphones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”, </a:t>
            </a:r>
          </a:p>
          <a:p>
            <a:pPr defTabSz="914400"/>
            <a:r>
              <a:rPr lang="en-US" dirty="0" err="1">
                <a:solidFill>
                  <a:prstClr val="black"/>
                </a:solidFill>
                <a:latin typeface="Calibri"/>
              </a:rPr>
              <a:t>MobiSys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2010 (Huang et al)</a:t>
            </a:r>
          </a:p>
        </p:txBody>
      </p:sp>
      <p:pic>
        <p:nvPicPr>
          <p:cNvPr id="7" name="Picture 5" descr="MobiSys10-3GTest-cd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2" y="2209800"/>
            <a:ext cx="3913188" cy="258921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51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Architecture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Cloudlet possible locations</a:t>
            </a:r>
          </a:p>
          <a:p>
            <a:r>
              <a:rPr lang="en-US" dirty="0" smtClean="0"/>
              <a:t>Cellular providers has a unique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15" name="Group 110"/>
          <p:cNvGrpSpPr>
            <a:grpSpLocks/>
          </p:cNvGrpSpPr>
          <p:nvPr/>
        </p:nvGrpSpPr>
        <p:grpSpPr bwMode="auto">
          <a:xfrm>
            <a:off x="838200" y="2811300"/>
            <a:ext cx="7696200" cy="3219799"/>
            <a:chOff x="990600" y="1524000"/>
            <a:chExt cx="7204075" cy="3985496"/>
          </a:xfrm>
        </p:grpSpPr>
        <p:sp>
          <p:nvSpPr>
            <p:cNvPr id="116" name="Rectangle 262"/>
            <p:cNvSpPr>
              <a:spLocks noChangeArrowheads="1"/>
            </p:cNvSpPr>
            <p:nvPr/>
          </p:nvSpPr>
          <p:spPr bwMode="auto">
            <a:xfrm>
              <a:off x="5410200" y="2520950"/>
              <a:ext cx="144780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7" name="Picture 4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758950"/>
              <a:ext cx="838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8" name="Group 48"/>
            <p:cNvGrpSpPr>
              <a:grpSpLocks/>
            </p:cNvGrpSpPr>
            <p:nvPr/>
          </p:nvGrpSpPr>
          <p:grpSpPr bwMode="auto">
            <a:xfrm>
              <a:off x="1979613" y="2444748"/>
              <a:ext cx="954087" cy="603250"/>
              <a:chOff x="69" y="1103"/>
              <a:chExt cx="1043" cy="623"/>
            </a:xfrm>
          </p:grpSpPr>
          <p:sp>
            <p:nvSpPr>
              <p:cNvPr id="215" name="Oval 49"/>
              <p:cNvSpPr>
                <a:spLocks noChangeArrowheads="1"/>
              </p:cNvSpPr>
              <p:nvPr/>
            </p:nvSpPr>
            <p:spPr bwMode="auto">
              <a:xfrm>
                <a:off x="425" y="1103"/>
                <a:ext cx="455" cy="258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Oval 50"/>
              <p:cNvSpPr>
                <a:spLocks noChangeArrowheads="1"/>
              </p:cNvSpPr>
              <p:nvPr/>
            </p:nvSpPr>
            <p:spPr bwMode="auto">
              <a:xfrm>
                <a:off x="175" y="1170"/>
                <a:ext cx="349" cy="258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Oval 51"/>
              <p:cNvSpPr>
                <a:spLocks noChangeArrowheads="1"/>
              </p:cNvSpPr>
              <p:nvPr/>
            </p:nvSpPr>
            <p:spPr bwMode="auto">
              <a:xfrm>
                <a:off x="69" y="1326"/>
                <a:ext cx="235" cy="210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Oval 52"/>
              <p:cNvSpPr>
                <a:spLocks noChangeArrowheads="1"/>
              </p:cNvSpPr>
              <p:nvPr/>
            </p:nvSpPr>
            <p:spPr bwMode="auto">
              <a:xfrm>
                <a:off x="140" y="1418"/>
                <a:ext cx="353" cy="228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Oval 53"/>
              <p:cNvSpPr>
                <a:spLocks noChangeArrowheads="1"/>
              </p:cNvSpPr>
              <p:nvPr/>
            </p:nvSpPr>
            <p:spPr bwMode="auto">
              <a:xfrm>
                <a:off x="390" y="1456"/>
                <a:ext cx="528" cy="270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Oval 54"/>
              <p:cNvSpPr>
                <a:spLocks noChangeArrowheads="1"/>
              </p:cNvSpPr>
              <p:nvPr/>
            </p:nvSpPr>
            <p:spPr bwMode="auto">
              <a:xfrm>
                <a:off x="726" y="1178"/>
                <a:ext cx="338" cy="203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Oval 55"/>
              <p:cNvSpPr>
                <a:spLocks noChangeArrowheads="1"/>
              </p:cNvSpPr>
              <p:nvPr/>
            </p:nvSpPr>
            <p:spPr bwMode="auto">
              <a:xfrm>
                <a:off x="776" y="1308"/>
                <a:ext cx="336" cy="203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Oval 56"/>
              <p:cNvSpPr>
                <a:spLocks noChangeArrowheads="1"/>
              </p:cNvSpPr>
              <p:nvPr/>
            </p:nvSpPr>
            <p:spPr bwMode="auto">
              <a:xfrm>
                <a:off x="746" y="1351"/>
                <a:ext cx="334" cy="333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Oval 57"/>
              <p:cNvSpPr>
                <a:spLocks noChangeArrowheads="1"/>
              </p:cNvSpPr>
              <p:nvPr/>
            </p:nvSpPr>
            <p:spPr bwMode="auto">
              <a:xfrm>
                <a:off x="259" y="1250"/>
                <a:ext cx="677" cy="334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9" name="Group 58"/>
            <p:cNvGrpSpPr>
              <a:grpSpLocks/>
            </p:cNvGrpSpPr>
            <p:nvPr/>
          </p:nvGrpSpPr>
          <p:grpSpPr bwMode="auto">
            <a:xfrm>
              <a:off x="1981200" y="2444748"/>
              <a:ext cx="958853" cy="609600"/>
              <a:chOff x="69" y="1100"/>
              <a:chExt cx="1047" cy="630"/>
            </a:xfrm>
          </p:grpSpPr>
          <p:sp>
            <p:nvSpPr>
              <p:cNvPr id="199" name="Arc 59"/>
              <p:cNvSpPr>
                <a:spLocks/>
              </p:cNvSpPr>
              <p:nvPr/>
            </p:nvSpPr>
            <p:spPr bwMode="auto">
              <a:xfrm>
                <a:off x="437" y="1100"/>
                <a:ext cx="431" cy="131"/>
              </a:xfrm>
              <a:custGeom>
                <a:avLst/>
                <a:gdLst>
                  <a:gd name="T0" fmla="*/ 0 w 40486"/>
                  <a:gd name="T1" fmla="*/ 1 h 21600"/>
                  <a:gd name="T2" fmla="*/ 5 w 40486"/>
                  <a:gd name="T3" fmla="*/ 0 h 21600"/>
                  <a:gd name="T4" fmla="*/ 2 w 40486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40486"/>
                  <a:gd name="T10" fmla="*/ 0 h 21600"/>
                  <a:gd name="T11" fmla="*/ 40486 w 40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86" h="21600" fill="none" extrusionOk="0">
                    <a:moveTo>
                      <a:pt x="-1" y="14608"/>
                    </a:moveTo>
                    <a:cubicBezTo>
                      <a:pt x="2988" y="5871"/>
                      <a:pt x="11202" y="-1"/>
                      <a:pt x="20437" y="0"/>
                    </a:cubicBezTo>
                    <a:cubicBezTo>
                      <a:pt x="29263" y="0"/>
                      <a:pt x="37201" y="5369"/>
                      <a:pt x="40485" y="13562"/>
                    </a:cubicBezTo>
                  </a:path>
                  <a:path w="40486" h="21600" stroke="0" extrusionOk="0">
                    <a:moveTo>
                      <a:pt x="-1" y="14608"/>
                    </a:moveTo>
                    <a:cubicBezTo>
                      <a:pt x="2988" y="5871"/>
                      <a:pt x="11202" y="-1"/>
                      <a:pt x="20437" y="0"/>
                    </a:cubicBezTo>
                    <a:cubicBezTo>
                      <a:pt x="29263" y="0"/>
                      <a:pt x="37201" y="5369"/>
                      <a:pt x="40485" y="13562"/>
                    </a:cubicBezTo>
                    <a:lnTo>
                      <a:pt x="20437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Arc 60"/>
              <p:cNvSpPr>
                <a:spLocks/>
              </p:cNvSpPr>
              <p:nvPr/>
            </p:nvSpPr>
            <p:spPr bwMode="auto">
              <a:xfrm>
                <a:off x="439" y="1102"/>
                <a:ext cx="427" cy="129"/>
              </a:xfrm>
              <a:custGeom>
                <a:avLst/>
                <a:gdLst>
                  <a:gd name="T0" fmla="*/ 0 w 40453"/>
                  <a:gd name="T1" fmla="*/ 1 h 21600"/>
                  <a:gd name="T2" fmla="*/ 5 w 40453"/>
                  <a:gd name="T3" fmla="*/ 0 h 21600"/>
                  <a:gd name="T4" fmla="*/ 2 w 40453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40453"/>
                  <a:gd name="T10" fmla="*/ 0 h 21600"/>
                  <a:gd name="T11" fmla="*/ 40453 w 404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53" h="21600" fill="none" extrusionOk="0">
                    <a:moveTo>
                      <a:pt x="0" y="14567"/>
                    </a:moveTo>
                    <a:cubicBezTo>
                      <a:pt x="3001" y="5850"/>
                      <a:pt x="11204" y="-1"/>
                      <a:pt x="20423" y="0"/>
                    </a:cubicBezTo>
                    <a:cubicBezTo>
                      <a:pt x="29230" y="0"/>
                      <a:pt x="37156" y="5348"/>
                      <a:pt x="40453" y="13515"/>
                    </a:cubicBezTo>
                  </a:path>
                  <a:path w="40453" h="21600" stroke="0" extrusionOk="0">
                    <a:moveTo>
                      <a:pt x="0" y="14567"/>
                    </a:moveTo>
                    <a:cubicBezTo>
                      <a:pt x="3001" y="5850"/>
                      <a:pt x="11204" y="-1"/>
                      <a:pt x="20423" y="0"/>
                    </a:cubicBezTo>
                    <a:cubicBezTo>
                      <a:pt x="29230" y="0"/>
                      <a:pt x="37156" y="5348"/>
                      <a:pt x="40453" y="13515"/>
                    </a:cubicBezTo>
                    <a:lnTo>
                      <a:pt x="20423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Arc 61"/>
              <p:cNvSpPr>
                <a:spLocks/>
              </p:cNvSpPr>
              <p:nvPr/>
            </p:nvSpPr>
            <p:spPr bwMode="auto">
              <a:xfrm>
                <a:off x="175" y="1168"/>
                <a:ext cx="268" cy="158"/>
              </a:xfrm>
              <a:custGeom>
                <a:avLst/>
                <a:gdLst>
                  <a:gd name="T0" fmla="*/ 0 w 32999"/>
                  <a:gd name="T1" fmla="*/ 1 h 26213"/>
                  <a:gd name="T2" fmla="*/ 2 w 32999"/>
                  <a:gd name="T3" fmla="*/ 0 h 26213"/>
                  <a:gd name="T4" fmla="*/ 1 w 32999"/>
                  <a:gd name="T5" fmla="*/ 1 h 26213"/>
                  <a:gd name="T6" fmla="*/ 0 60000 65536"/>
                  <a:gd name="T7" fmla="*/ 0 60000 65536"/>
                  <a:gd name="T8" fmla="*/ 0 60000 65536"/>
                  <a:gd name="T9" fmla="*/ 0 w 32999"/>
                  <a:gd name="T10" fmla="*/ 0 h 26213"/>
                  <a:gd name="T11" fmla="*/ 32999 w 32999"/>
                  <a:gd name="T12" fmla="*/ 26213 h 262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9" h="26213" fill="none" extrusionOk="0">
                    <a:moveTo>
                      <a:pt x="498" y="26212"/>
                    </a:moveTo>
                    <a:cubicBezTo>
                      <a:pt x="167" y="24697"/>
                      <a:pt x="0" y="231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8" y="-1"/>
                      <a:pt x="29577" y="1126"/>
                      <a:pt x="32999" y="3252"/>
                    </a:cubicBezTo>
                  </a:path>
                  <a:path w="32999" h="26213" stroke="0" extrusionOk="0">
                    <a:moveTo>
                      <a:pt x="498" y="26212"/>
                    </a:moveTo>
                    <a:cubicBezTo>
                      <a:pt x="167" y="24697"/>
                      <a:pt x="0" y="231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8" y="-1"/>
                      <a:pt x="29577" y="1126"/>
                      <a:pt x="32999" y="325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Arc 62"/>
              <p:cNvSpPr>
                <a:spLocks/>
              </p:cNvSpPr>
              <p:nvPr/>
            </p:nvSpPr>
            <p:spPr bwMode="auto">
              <a:xfrm>
                <a:off x="177" y="1170"/>
                <a:ext cx="265" cy="155"/>
              </a:xfrm>
              <a:custGeom>
                <a:avLst/>
                <a:gdLst>
                  <a:gd name="T0" fmla="*/ 0 w 32965"/>
                  <a:gd name="T1" fmla="*/ 1 h 26231"/>
                  <a:gd name="T2" fmla="*/ 2 w 32965"/>
                  <a:gd name="T3" fmla="*/ 0 h 26231"/>
                  <a:gd name="T4" fmla="*/ 1 w 32965"/>
                  <a:gd name="T5" fmla="*/ 1 h 26231"/>
                  <a:gd name="T6" fmla="*/ 0 60000 65536"/>
                  <a:gd name="T7" fmla="*/ 0 60000 65536"/>
                  <a:gd name="T8" fmla="*/ 0 60000 65536"/>
                  <a:gd name="T9" fmla="*/ 0 w 32965"/>
                  <a:gd name="T10" fmla="*/ 0 h 26231"/>
                  <a:gd name="T11" fmla="*/ 32965 w 32965"/>
                  <a:gd name="T12" fmla="*/ 26231 h 26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65" h="26231" fill="none" extrusionOk="0">
                    <a:moveTo>
                      <a:pt x="502" y="26230"/>
                    </a:moveTo>
                    <a:cubicBezTo>
                      <a:pt x="168" y="24709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15" y="-1"/>
                      <a:pt x="29550" y="1119"/>
                      <a:pt x="32965" y="3231"/>
                    </a:cubicBezTo>
                  </a:path>
                  <a:path w="32965" h="26231" stroke="0" extrusionOk="0">
                    <a:moveTo>
                      <a:pt x="502" y="26230"/>
                    </a:moveTo>
                    <a:cubicBezTo>
                      <a:pt x="168" y="24709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15" y="-1"/>
                      <a:pt x="29550" y="1119"/>
                      <a:pt x="32965" y="323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Arc 63"/>
              <p:cNvSpPr>
                <a:spLocks/>
              </p:cNvSpPr>
              <p:nvPr/>
            </p:nvSpPr>
            <p:spPr bwMode="auto">
              <a:xfrm>
                <a:off x="137" y="1526"/>
                <a:ext cx="271" cy="123"/>
              </a:xfrm>
              <a:custGeom>
                <a:avLst/>
                <a:gdLst>
                  <a:gd name="T0" fmla="*/ 2 w 32159"/>
                  <a:gd name="T1" fmla="*/ 1 h 22532"/>
                  <a:gd name="T2" fmla="*/ 0 w 32159"/>
                  <a:gd name="T3" fmla="*/ 0 h 22532"/>
                  <a:gd name="T4" fmla="*/ 2 w 32159"/>
                  <a:gd name="T5" fmla="*/ 0 h 22532"/>
                  <a:gd name="T6" fmla="*/ 0 60000 65536"/>
                  <a:gd name="T7" fmla="*/ 0 60000 65536"/>
                  <a:gd name="T8" fmla="*/ 0 60000 65536"/>
                  <a:gd name="T9" fmla="*/ 0 w 32159"/>
                  <a:gd name="T10" fmla="*/ 0 h 22532"/>
                  <a:gd name="T11" fmla="*/ 32159 w 32159"/>
                  <a:gd name="T12" fmla="*/ 22532 h 225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59" h="22532" fill="none" extrusionOk="0">
                    <a:moveTo>
                      <a:pt x="32159" y="19775"/>
                    </a:moveTo>
                    <a:cubicBezTo>
                      <a:pt x="28933" y="21582"/>
                      <a:pt x="25297" y="22531"/>
                      <a:pt x="21600" y="22532"/>
                    </a:cubicBezTo>
                    <a:cubicBezTo>
                      <a:pt x="9670" y="22532"/>
                      <a:pt x="0" y="12861"/>
                      <a:pt x="0" y="932"/>
                    </a:cubicBezTo>
                    <a:cubicBezTo>
                      <a:pt x="-1" y="621"/>
                      <a:pt x="6" y="310"/>
                      <a:pt x="20" y="0"/>
                    </a:cubicBezTo>
                  </a:path>
                  <a:path w="32159" h="22532" stroke="0" extrusionOk="0">
                    <a:moveTo>
                      <a:pt x="32159" y="19775"/>
                    </a:moveTo>
                    <a:cubicBezTo>
                      <a:pt x="28933" y="21582"/>
                      <a:pt x="25297" y="22531"/>
                      <a:pt x="21600" y="22532"/>
                    </a:cubicBezTo>
                    <a:cubicBezTo>
                      <a:pt x="9670" y="22532"/>
                      <a:pt x="0" y="12861"/>
                      <a:pt x="0" y="932"/>
                    </a:cubicBezTo>
                    <a:cubicBezTo>
                      <a:pt x="-1" y="621"/>
                      <a:pt x="6" y="310"/>
                      <a:pt x="20" y="0"/>
                    </a:cubicBezTo>
                    <a:lnTo>
                      <a:pt x="21600" y="932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Arc 64"/>
              <p:cNvSpPr>
                <a:spLocks/>
              </p:cNvSpPr>
              <p:nvPr/>
            </p:nvSpPr>
            <p:spPr bwMode="auto">
              <a:xfrm>
                <a:off x="139" y="1526"/>
                <a:ext cx="268" cy="121"/>
              </a:xfrm>
              <a:custGeom>
                <a:avLst/>
                <a:gdLst>
                  <a:gd name="T0" fmla="*/ 2 w 32110"/>
                  <a:gd name="T1" fmla="*/ 1 h 22538"/>
                  <a:gd name="T2" fmla="*/ 0 w 32110"/>
                  <a:gd name="T3" fmla="*/ 0 h 22538"/>
                  <a:gd name="T4" fmla="*/ 2 w 32110"/>
                  <a:gd name="T5" fmla="*/ 0 h 22538"/>
                  <a:gd name="T6" fmla="*/ 0 60000 65536"/>
                  <a:gd name="T7" fmla="*/ 0 60000 65536"/>
                  <a:gd name="T8" fmla="*/ 0 60000 65536"/>
                  <a:gd name="T9" fmla="*/ 0 w 32110"/>
                  <a:gd name="T10" fmla="*/ 0 h 22538"/>
                  <a:gd name="T11" fmla="*/ 32110 w 32110"/>
                  <a:gd name="T12" fmla="*/ 22538 h 225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10" h="22538" fill="none" extrusionOk="0">
                    <a:moveTo>
                      <a:pt x="32110" y="19808"/>
                    </a:moveTo>
                    <a:cubicBezTo>
                      <a:pt x="28896" y="21598"/>
                      <a:pt x="25278" y="22537"/>
                      <a:pt x="21600" y="22538"/>
                    </a:cubicBezTo>
                    <a:cubicBezTo>
                      <a:pt x="9670" y="22538"/>
                      <a:pt x="0" y="12867"/>
                      <a:pt x="0" y="938"/>
                    </a:cubicBezTo>
                    <a:cubicBezTo>
                      <a:pt x="-1" y="625"/>
                      <a:pt x="6" y="312"/>
                      <a:pt x="20" y="0"/>
                    </a:cubicBezTo>
                  </a:path>
                  <a:path w="32110" h="22538" stroke="0" extrusionOk="0">
                    <a:moveTo>
                      <a:pt x="32110" y="19808"/>
                    </a:moveTo>
                    <a:cubicBezTo>
                      <a:pt x="28896" y="21598"/>
                      <a:pt x="25278" y="22537"/>
                      <a:pt x="21600" y="22538"/>
                    </a:cubicBezTo>
                    <a:cubicBezTo>
                      <a:pt x="9670" y="22538"/>
                      <a:pt x="0" y="12867"/>
                      <a:pt x="0" y="938"/>
                    </a:cubicBezTo>
                    <a:cubicBezTo>
                      <a:pt x="-1" y="625"/>
                      <a:pt x="6" y="312"/>
                      <a:pt x="20" y="0"/>
                    </a:cubicBezTo>
                    <a:lnTo>
                      <a:pt x="21600" y="938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Arc 65"/>
              <p:cNvSpPr>
                <a:spLocks/>
              </p:cNvSpPr>
              <p:nvPr/>
            </p:nvSpPr>
            <p:spPr bwMode="auto">
              <a:xfrm>
                <a:off x="864" y="1175"/>
                <a:ext cx="204" cy="152"/>
              </a:xfrm>
              <a:custGeom>
                <a:avLst/>
                <a:gdLst>
                  <a:gd name="T0" fmla="*/ 0 w 25994"/>
                  <a:gd name="T1" fmla="*/ 0 h 32402"/>
                  <a:gd name="T2" fmla="*/ 1 w 25994"/>
                  <a:gd name="T3" fmla="*/ 1 h 32402"/>
                  <a:gd name="T4" fmla="*/ 0 w 25994"/>
                  <a:gd name="T5" fmla="*/ 0 h 32402"/>
                  <a:gd name="T6" fmla="*/ 0 60000 65536"/>
                  <a:gd name="T7" fmla="*/ 0 60000 65536"/>
                  <a:gd name="T8" fmla="*/ 0 60000 65536"/>
                  <a:gd name="T9" fmla="*/ 0 w 25994"/>
                  <a:gd name="T10" fmla="*/ 0 h 32402"/>
                  <a:gd name="T11" fmla="*/ 25994 w 25994"/>
                  <a:gd name="T12" fmla="*/ 32402 h 324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94" h="32402" fill="none" extrusionOk="0">
                    <a:moveTo>
                      <a:pt x="-1" y="451"/>
                    </a:moveTo>
                    <a:cubicBezTo>
                      <a:pt x="1445" y="151"/>
                      <a:pt x="2917" y="-1"/>
                      <a:pt x="4394" y="0"/>
                    </a:cubicBezTo>
                    <a:cubicBezTo>
                      <a:pt x="16323" y="0"/>
                      <a:pt x="25994" y="9670"/>
                      <a:pt x="25994" y="21600"/>
                    </a:cubicBezTo>
                    <a:cubicBezTo>
                      <a:pt x="25994" y="25392"/>
                      <a:pt x="24995" y="29117"/>
                      <a:pt x="23098" y="32401"/>
                    </a:cubicBezTo>
                  </a:path>
                  <a:path w="25994" h="32402" stroke="0" extrusionOk="0">
                    <a:moveTo>
                      <a:pt x="-1" y="451"/>
                    </a:moveTo>
                    <a:cubicBezTo>
                      <a:pt x="1445" y="151"/>
                      <a:pt x="2917" y="-1"/>
                      <a:pt x="4394" y="0"/>
                    </a:cubicBezTo>
                    <a:cubicBezTo>
                      <a:pt x="16323" y="0"/>
                      <a:pt x="25994" y="9670"/>
                      <a:pt x="25994" y="21600"/>
                    </a:cubicBezTo>
                    <a:cubicBezTo>
                      <a:pt x="25994" y="25392"/>
                      <a:pt x="24995" y="29117"/>
                      <a:pt x="23098" y="32401"/>
                    </a:cubicBezTo>
                    <a:lnTo>
                      <a:pt x="439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Arc 66"/>
              <p:cNvSpPr>
                <a:spLocks/>
              </p:cNvSpPr>
              <p:nvPr/>
            </p:nvSpPr>
            <p:spPr bwMode="auto">
              <a:xfrm>
                <a:off x="864" y="1177"/>
                <a:ext cx="201" cy="150"/>
              </a:xfrm>
              <a:custGeom>
                <a:avLst/>
                <a:gdLst>
                  <a:gd name="T0" fmla="*/ 0 w 25960"/>
                  <a:gd name="T1" fmla="*/ 0 h 32467"/>
                  <a:gd name="T2" fmla="*/ 1 w 25960"/>
                  <a:gd name="T3" fmla="*/ 1 h 32467"/>
                  <a:gd name="T4" fmla="*/ 0 w 25960"/>
                  <a:gd name="T5" fmla="*/ 0 h 32467"/>
                  <a:gd name="T6" fmla="*/ 0 60000 65536"/>
                  <a:gd name="T7" fmla="*/ 0 60000 65536"/>
                  <a:gd name="T8" fmla="*/ 0 60000 65536"/>
                  <a:gd name="T9" fmla="*/ 0 w 25960"/>
                  <a:gd name="T10" fmla="*/ 0 h 32467"/>
                  <a:gd name="T11" fmla="*/ 25960 w 25960"/>
                  <a:gd name="T12" fmla="*/ 32467 h 324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60" h="32467" fill="none" extrusionOk="0">
                    <a:moveTo>
                      <a:pt x="-1" y="444"/>
                    </a:moveTo>
                    <a:cubicBezTo>
                      <a:pt x="1434" y="148"/>
                      <a:pt x="2895" y="-1"/>
                      <a:pt x="4360" y="0"/>
                    </a:cubicBezTo>
                    <a:cubicBezTo>
                      <a:pt x="16289" y="0"/>
                      <a:pt x="25960" y="9670"/>
                      <a:pt x="25960" y="21600"/>
                    </a:cubicBezTo>
                    <a:cubicBezTo>
                      <a:pt x="25960" y="25417"/>
                      <a:pt x="24948" y="29167"/>
                      <a:pt x="23027" y="32466"/>
                    </a:cubicBezTo>
                  </a:path>
                  <a:path w="25960" h="32467" stroke="0" extrusionOk="0">
                    <a:moveTo>
                      <a:pt x="-1" y="444"/>
                    </a:moveTo>
                    <a:cubicBezTo>
                      <a:pt x="1434" y="148"/>
                      <a:pt x="2895" y="-1"/>
                      <a:pt x="4360" y="0"/>
                    </a:cubicBezTo>
                    <a:cubicBezTo>
                      <a:pt x="16289" y="0"/>
                      <a:pt x="25960" y="9670"/>
                      <a:pt x="25960" y="21600"/>
                    </a:cubicBezTo>
                    <a:cubicBezTo>
                      <a:pt x="25960" y="25417"/>
                      <a:pt x="24948" y="29167"/>
                      <a:pt x="23027" y="32466"/>
                    </a:cubicBezTo>
                    <a:lnTo>
                      <a:pt x="436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Arc 67"/>
              <p:cNvSpPr>
                <a:spLocks/>
              </p:cNvSpPr>
              <p:nvPr/>
            </p:nvSpPr>
            <p:spPr bwMode="auto">
              <a:xfrm>
                <a:off x="921" y="1325"/>
                <a:ext cx="195" cy="151"/>
              </a:xfrm>
              <a:custGeom>
                <a:avLst/>
                <a:gdLst>
                  <a:gd name="T0" fmla="*/ 1 w 21600"/>
                  <a:gd name="T1" fmla="*/ 0 h 29438"/>
                  <a:gd name="T2" fmla="*/ 1 w 21600"/>
                  <a:gd name="T3" fmla="*/ 1 h 29438"/>
                  <a:gd name="T4" fmla="*/ 0 w 21600"/>
                  <a:gd name="T5" fmla="*/ 0 h 294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38"/>
                  <a:gd name="T11" fmla="*/ 21600 w 21600"/>
                  <a:gd name="T12" fmla="*/ 29438 h 294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38" fill="none" extrusionOk="0">
                    <a:moveTo>
                      <a:pt x="13476" y="0"/>
                    </a:moveTo>
                    <a:cubicBezTo>
                      <a:pt x="18610" y="4098"/>
                      <a:pt x="21600" y="10310"/>
                      <a:pt x="21600" y="16880"/>
                    </a:cubicBezTo>
                    <a:cubicBezTo>
                      <a:pt x="21600" y="21383"/>
                      <a:pt x="20192" y="25773"/>
                      <a:pt x="17574" y="29437"/>
                    </a:cubicBezTo>
                  </a:path>
                  <a:path w="21600" h="29438" stroke="0" extrusionOk="0">
                    <a:moveTo>
                      <a:pt x="13476" y="0"/>
                    </a:moveTo>
                    <a:cubicBezTo>
                      <a:pt x="18610" y="4098"/>
                      <a:pt x="21600" y="10310"/>
                      <a:pt x="21600" y="16880"/>
                    </a:cubicBezTo>
                    <a:cubicBezTo>
                      <a:pt x="21600" y="21383"/>
                      <a:pt x="20192" y="25773"/>
                      <a:pt x="17574" y="29437"/>
                    </a:cubicBezTo>
                    <a:lnTo>
                      <a:pt x="0" y="1688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Arc 68"/>
              <p:cNvSpPr>
                <a:spLocks/>
              </p:cNvSpPr>
              <p:nvPr/>
            </p:nvSpPr>
            <p:spPr bwMode="auto">
              <a:xfrm>
                <a:off x="921" y="1326"/>
                <a:ext cx="193" cy="148"/>
              </a:xfrm>
              <a:custGeom>
                <a:avLst/>
                <a:gdLst>
                  <a:gd name="T0" fmla="*/ 1 w 21600"/>
                  <a:gd name="T1" fmla="*/ 0 h 29555"/>
                  <a:gd name="T2" fmla="*/ 1 w 21600"/>
                  <a:gd name="T3" fmla="*/ 1 h 29555"/>
                  <a:gd name="T4" fmla="*/ 0 w 21600"/>
                  <a:gd name="T5" fmla="*/ 0 h 295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555"/>
                  <a:gd name="T11" fmla="*/ 21600 w 21600"/>
                  <a:gd name="T12" fmla="*/ 29555 h 295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555" fill="none" extrusionOk="0">
                    <a:moveTo>
                      <a:pt x="13411" y="0"/>
                    </a:moveTo>
                    <a:cubicBezTo>
                      <a:pt x="18584" y="4097"/>
                      <a:pt x="21600" y="10333"/>
                      <a:pt x="21600" y="16932"/>
                    </a:cubicBezTo>
                    <a:cubicBezTo>
                      <a:pt x="21600" y="21462"/>
                      <a:pt x="20175" y="25878"/>
                      <a:pt x="17527" y="29555"/>
                    </a:cubicBezTo>
                  </a:path>
                  <a:path w="21600" h="29555" stroke="0" extrusionOk="0">
                    <a:moveTo>
                      <a:pt x="13411" y="0"/>
                    </a:moveTo>
                    <a:cubicBezTo>
                      <a:pt x="18584" y="4097"/>
                      <a:pt x="21600" y="10333"/>
                      <a:pt x="21600" y="16932"/>
                    </a:cubicBezTo>
                    <a:cubicBezTo>
                      <a:pt x="21600" y="21462"/>
                      <a:pt x="20175" y="25878"/>
                      <a:pt x="17527" y="29555"/>
                    </a:cubicBezTo>
                    <a:lnTo>
                      <a:pt x="0" y="16932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Arc 69"/>
              <p:cNvSpPr>
                <a:spLocks/>
              </p:cNvSpPr>
              <p:nvPr/>
            </p:nvSpPr>
            <p:spPr bwMode="auto">
              <a:xfrm>
                <a:off x="857" y="1473"/>
                <a:ext cx="228" cy="216"/>
              </a:xfrm>
              <a:custGeom>
                <a:avLst/>
                <a:gdLst>
                  <a:gd name="T0" fmla="*/ 2 w 28599"/>
                  <a:gd name="T1" fmla="*/ 0 h 27780"/>
                  <a:gd name="T2" fmla="*/ 0 w 28599"/>
                  <a:gd name="T3" fmla="*/ 2 h 27780"/>
                  <a:gd name="T4" fmla="*/ 0 w 28599"/>
                  <a:gd name="T5" fmla="*/ 0 h 27780"/>
                  <a:gd name="T6" fmla="*/ 0 60000 65536"/>
                  <a:gd name="T7" fmla="*/ 0 60000 65536"/>
                  <a:gd name="T8" fmla="*/ 0 60000 65536"/>
                  <a:gd name="T9" fmla="*/ 0 w 28599"/>
                  <a:gd name="T10" fmla="*/ 0 h 27780"/>
                  <a:gd name="T11" fmla="*/ 28599 w 28599"/>
                  <a:gd name="T12" fmla="*/ 27780 h 277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9" h="27780" fill="none" extrusionOk="0">
                    <a:moveTo>
                      <a:pt x="27696" y="-1"/>
                    </a:moveTo>
                    <a:cubicBezTo>
                      <a:pt x="28294" y="2005"/>
                      <a:pt x="28599" y="4087"/>
                      <a:pt x="28599" y="6180"/>
                    </a:cubicBezTo>
                    <a:cubicBezTo>
                      <a:pt x="28599" y="18109"/>
                      <a:pt x="18928" y="27780"/>
                      <a:pt x="6999" y="27780"/>
                    </a:cubicBezTo>
                    <a:cubicBezTo>
                      <a:pt x="4617" y="27780"/>
                      <a:pt x="2252" y="27386"/>
                      <a:pt x="0" y="26614"/>
                    </a:cubicBezTo>
                  </a:path>
                  <a:path w="28599" h="27780" stroke="0" extrusionOk="0">
                    <a:moveTo>
                      <a:pt x="27696" y="-1"/>
                    </a:moveTo>
                    <a:cubicBezTo>
                      <a:pt x="28294" y="2005"/>
                      <a:pt x="28599" y="4087"/>
                      <a:pt x="28599" y="6180"/>
                    </a:cubicBezTo>
                    <a:cubicBezTo>
                      <a:pt x="28599" y="18109"/>
                      <a:pt x="18928" y="27780"/>
                      <a:pt x="6999" y="27780"/>
                    </a:cubicBezTo>
                    <a:cubicBezTo>
                      <a:pt x="4617" y="27780"/>
                      <a:pt x="2252" y="27386"/>
                      <a:pt x="0" y="26614"/>
                    </a:cubicBezTo>
                    <a:lnTo>
                      <a:pt x="6999" y="618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Arc 70"/>
              <p:cNvSpPr>
                <a:spLocks/>
              </p:cNvSpPr>
              <p:nvPr/>
            </p:nvSpPr>
            <p:spPr bwMode="auto">
              <a:xfrm>
                <a:off x="858" y="1473"/>
                <a:ext cx="225" cy="214"/>
              </a:xfrm>
              <a:custGeom>
                <a:avLst/>
                <a:gdLst>
                  <a:gd name="T0" fmla="*/ 2 w 28597"/>
                  <a:gd name="T1" fmla="*/ 0 h 27782"/>
                  <a:gd name="T2" fmla="*/ 0 w 28597"/>
                  <a:gd name="T3" fmla="*/ 2 h 27782"/>
                  <a:gd name="T4" fmla="*/ 0 w 28597"/>
                  <a:gd name="T5" fmla="*/ 0 h 27782"/>
                  <a:gd name="T6" fmla="*/ 0 60000 65536"/>
                  <a:gd name="T7" fmla="*/ 0 60000 65536"/>
                  <a:gd name="T8" fmla="*/ 0 60000 65536"/>
                  <a:gd name="T9" fmla="*/ 0 w 28597"/>
                  <a:gd name="T10" fmla="*/ 0 h 27782"/>
                  <a:gd name="T11" fmla="*/ 28597 w 28597"/>
                  <a:gd name="T12" fmla="*/ 27782 h 277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7" h="27782" fill="none" extrusionOk="0">
                    <a:moveTo>
                      <a:pt x="27693" y="-1"/>
                    </a:moveTo>
                    <a:cubicBezTo>
                      <a:pt x="28292" y="2005"/>
                      <a:pt x="28597" y="4088"/>
                      <a:pt x="28597" y="6182"/>
                    </a:cubicBezTo>
                    <a:cubicBezTo>
                      <a:pt x="28597" y="18111"/>
                      <a:pt x="18926" y="27782"/>
                      <a:pt x="6997" y="27782"/>
                    </a:cubicBezTo>
                    <a:cubicBezTo>
                      <a:pt x="4616" y="27782"/>
                      <a:pt x="2252" y="27388"/>
                      <a:pt x="-1" y="26617"/>
                    </a:cubicBezTo>
                  </a:path>
                  <a:path w="28597" h="27782" stroke="0" extrusionOk="0">
                    <a:moveTo>
                      <a:pt x="27693" y="-1"/>
                    </a:moveTo>
                    <a:cubicBezTo>
                      <a:pt x="28292" y="2005"/>
                      <a:pt x="28597" y="4088"/>
                      <a:pt x="28597" y="6182"/>
                    </a:cubicBezTo>
                    <a:cubicBezTo>
                      <a:pt x="28597" y="18111"/>
                      <a:pt x="18926" y="27782"/>
                      <a:pt x="6997" y="27782"/>
                    </a:cubicBezTo>
                    <a:cubicBezTo>
                      <a:pt x="4616" y="27782"/>
                      <a:pt x="2252" y="27388"/>
                      <a:pt x="-1" y="26617"/>
                    </a:cubicBezTo>
                    <a:lnTo>
                      <a:pt x="6997" y="6182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Arc 71"/>
              <p:cNvSpPr>
                <a:spLocks/>
              </p:cNvSpPr>
              <p:nvPr/>
            </p:nvSpPr>
            <p:spPr bwMode="auto">
              <a:xfrm>
                <a:off x="69" y="1323"/>
                <a:ext cx="124" cy="207"/>
              </a:xfrm>
              <a:custGeom>
                <a:avLst/>
                <a:gdLst>
                  <a:gd name="T0" fmla="*/ 0 w 21600"/>
                  <a:gd name="T1" fmla="*/ 1 h 41301"/>
                  <a:gd name="T2" fmla="*/ 1 w 21600"/>
                  <a:gd name="T3" fmla="*/ 0 h 41301"/>
                  <a:gd name="T4" fmla="*/ 1 w 21600"/>
                  <a:gd name="T5" fmla="*/ 1 h 4130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1"/>
                  <a:gd name="T11" fmla="*/ 21600 w 21600"/>
                  <a:gd name="T12" fmla="*/ 41301 h 413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1" fill="none" extrusionOk="0">
                    <a:moveTo>
                      <a:pt x="12830" y="41300"/>
                    </a:moveTo>
                    <a:cubicBezTo>
                      <a:pt x="5028" y="37834"/>
                      <a:pt x="0" y="30098"/>
                      <a:pt x="0" y="21561"/>
                    </a:cubicBezTo>
                    <a:cubicBezTo>
                      <a:pt x="-1" y="10138"/>
                      <a:pt x="8893" y="689"/>
                      <a:pt x="20296" y="0"/>
                    </a:cubicBezTo>
                  </a:path>
                  <a:path w="21600" h="41301" stroke="0" extrusionOk="0">
                    <a:moveTo>
                      <a:pt x="12830" y="41300"/>
                    </a:moveTo>
                    <a:cubicBezTo>
                      <a:pt x="5028" y="37834"/>
                      <a:pt x="0" y="30098"/>
                      <a:pt x="0" y="21561"/>
                    </a:cubicBezTo>
                    <a:cubicBezTo>
                      <a:pt x="-1" y="10138"/>
                      <a:pt x="8893" y="689"/>
                      <a:pt x="20296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Arc 72"/>
              <p:cNvSpPr>
                <a:spLocks/>
              </p:cNvSpPr>
              <p:nvPr/>
            </p:nvSpPr>
            <p:spPr bwMode="auto">
              <a:xfrm>
                <a:off x="71" y="1325"/>
                <a:ext cx="122" cy="203"/>
              </a:xfrm>
              <a:custGeom>
                <a:avLst/>
                <a:gdLst>
                  <a:gd name="T0" fmla="*/ 0 w 21600"/>
                  <a:gd name="T1" fmla="*/ 1 h 41308"/>
                  <a:gd name="T2" fmla="*/ 1 w 21600"/>
                  <a:gd name="T3" fmla="*/ 0 h 41308"/>
                  <a:gd name="T4" fmla="*/ 1 w 21600"/>
                  <a:gd name="T5" fmla="*/ 1 h 4130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8"/>
                  <a:gd name="T11" fmla="*/ 21600 w 21600"/>
                  <a:gd name="T12" fmla="*/ 41308 h 41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8" fill="none" extrusionOk="0">
                    <a:moveTo>
                      <a:pt x="12847" y="41308"/>
                    </a:moveTo>
                    <a:cubicBezTo>
                      <a:pt x="5036" y="37846"/>
                      <a:pt x="0" y="30105"/>
                      <a:pt x="0" y="21561"/>
                    </a:cubicBezTo>
                    <a:cubicBezTo>
                      <a:pt x="-1" y="10136"/>
                      <a:pt x="8895" y="688"/>
                      <a:pt x="20299" y="0"/>
                    </a:cubicBezTo>
                  </a:path>
                  <a:path w="21600" h="41308" stroke="0" extrusionOk="0">
                    <a:moveTo>
                      <a:pt x="12847" y="41308"/>
                    </a:moveTo>
                    <a:cubicBezTo>
                      <a:pt x="5036" y="37846"/>
                      <a:pt x="0" y="30105"/>
                      <a:pt x="0" y="21561"/>
                    </a:cubicBezTo>
                    <a:cubicBezTo>
                      <a:pt x="-1" y="10136"/>
                      <a:pt x="8895" y="688"/>
                      <a:pt x="20299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Arc 73"/>
              <p:cNvSpPr>
                <a:spLocks/>
              </p:cNvSpPr>
              <p:nvPr/>
            </p:nvSpPr>
            <p:spPr bwMode="auto">
              <a:xfrm>
                <a:off x="397" y="1604"/>
                <a:ext cx="467" cy="126"/>
              </a:xfrm>
              <a:custGeom>
                <a:avLst/>
                <a:gdLst>
                  <a:gd name="T0" fmla="*/ 6 w 38927"/>
                  <a:gd name="T1" fmla="*/ 0 h 21600"/>
                  <a:gd name="T2" fmla="*/ 0 w 38927"/>
                  <a:gd name="T3" fmla="*/ 0 h 21600"/>
                  <a:gd name="T4" fmla="*/ 3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6" y="12281"/>
                    </a:moveTo>
                    <a:cubicBezTo>
                      <a:pt x="34893" y="18117"/>
                      <a:pt x="28251" y="21599"/>
                      <a:pt x="21158" y="21600"/>
                    </a:cubicBezTo>
                    <a:cubicBezTo>
                      <a:pt x="10904" y="21600"/>
                      <a:pt x="2064" y="14392"/>
                      <a:pt x="0" y="4348"/>
                    </a:cubicBezTo>
                  </a:path>
                  <a:path w="38927" h="21600" stroke="0" extrusionOk="0">
                    <a:moveTo>
                      <a:pt x="38926" y="12281"/>
                    </a:moveTo>
                    <a:cubicBezTo>
                      <a:pt x="34893" y="18117"/>
                      <a:pt x="28251" y="21599"/>
                      <a:pt x="21158" y="21600"/>
                    </a:cubicBezTo>
                    <a:cubicBezTo>
                      <a:pt x="10904" y="21600"/>
                      <a:pt x="2064" y="14392"/>
                      <a:pt x="0" y="4348"/>
                    </a:cubicBezTo>
                    <a:lnTo>
                      <a:pt x="21158" y="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Arc 74"/>
              <p:cNvSpPr>
                <a:spLocks/>
              </p:cNvSpPr>
              <p:nvPr/>
            </p:nvSpPr>
            <p:spPr bwMode="auto">
              <a:xfrm>
                <a:off x="399" y="1604"/>
                <a:ext cx="462" cy="124"/>
              </a:xfrm>
              <a:custGeom>
                <a:avLst/>
                <a:gdLst>
                  <a:gd name="T0" fmla="*/ 5 w 38871"/>
                  <a:gd name="T1" fmla="*/ 0 h 21600"/>
                  <a:gd name="T2" fmla="*/ 0 w 38871"/>
                  <a:gd name="T3" fmla="*/ 0 h 21600"/>
                  <a:gd name="T4" fmla="*/ 3 w 388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71"/>
                  <a:gd name="T10" fmla="*/ 0 h 21600"/>
                  <a:gd name="T11" fmla="*/ 38871 w 388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71" h="21600" fill="none" extrusionOk="0">
                    <a:moveTo>
                      <a:pt x="38870" y="12350"/>
                    </a:moveTo>
                    <a:cubicBezTo>
                      <a:pt x="34831" y="18145"/>
                      <a:pt x="28213" y="21599"/>
                      <a:pt x="21150" y="21600"/>
                    </a:cubicBezTo>
                    <a:cubicBezTo>
                      <a:pt x="10910" y="21600"/>
                      <a:pt x="2077" y="14410"/>
                      <a:pt x="-1" y="4384"/>
                    </a:cubicBezTo>
                  </a:path>
                  <a:path w="38871" h="21600" stroke="0" extrusionOk="0">
                    <a:moveTo>
                      <a:pt x="38870" y="12350"/>
                    </a:moveTo>
                    <a:cubicBezTo>
                      <a:pt x="34831" y="18145"/>
                      <a:pt x="28213" y="21599"/>
                      <a:pt x="21150" y="21600"/>
                    </a:cubicBezTo>
                    <a:cubicBezTo>
                      <a:pt x="10910" y="21600"/>
                      <a:pt x="2077" y="14410"/>
                      <a:pt x="-1" y="4384"/>
                    </a:cubicBezTo>
                    <a:lnTo>
                      <a:pt x="21150" y="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20" name="Picture 4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4044950"/>
              <a:ext cx="76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Line 6"/>
            <p:cNvSpPr>
              <a:spLocks noChangeShapeType="1"/>
            </p:cNvSpPr>
            <p:nvPr/>
          </p:nvSpPr>
          <p:spPr bwMode="gray">
            <a:xfrm>
              <a:off x="4800600" y="1911350"/>
              <a:ext cx="1747838" cy="16414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4781550" y="1930400"/>
              <a:ext cx="0" cy="0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 rot="-2151665" flipH="1" flipV="1">
              <a:off x="7194550" y="3157538"/>
              <a:ext cx="530225" cy="525462"/>
            </a:xfrm>
            <a:custGeom>
              <a:avLst/>
              <a:gdLst>
                <a:gd name="T0" fmla="*/ 0 w 794"/>
                <a:gd name="T1" fmla="*/ 0 h 870"/>
                <a:gd name="T2" fmla="*/ 2147483647 w 794"/>
                <a:gd name="T3" fmla="*/ 2147483647 h 870"/>
                <a:gd name="T4" fmla="*/ 2147483647 w 794"/>
                <a:gd name="T5" fmla="*/ 2147483647 h 870"/>
                <a:gd name="T6" fmla="*/ 2147483647 w 794"/>
                <a:gd name="T7" fmla="*/ 2147483647 h 870"/>
                <a:gd name="T8" fmla="*/ 2147483647 w 794"/>
                <a:gd name="T9" fmla="*/ 2147483647 h 870"/>
                <a:gd name="T10" fmla="*/ 2147483647 w 794"/>
                <a:gd name="T11" fmla="*/ 2147483647 h 870"/>
                <a:gd name="T12" fmla="*/ 0 w 794"/>
                <a:gd name="T13" fmla="*/ 0 h 8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4"/>
                <a:gd name="T22" fmla="*/ 0 h 870"/>
                <a:gd name="T23" fmla="*/ 794 w 794"/>
                <a:gd name="T24" fmla="*/ 870 h 8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4" h="870">
                  <a:moveTo>
                    <a:pt x="0" y="0"/>
                  </a:moveTo>
                  <a:lnTo>
                    <a:pt x="496" y="421"/>
                  </a:lnTo>
                  <a:lnTo>
                    <a:pt x="382" y="466"/>
                  </a:lnTo>
                  <a:lnTo>
                    <a:pt x="793" y="869"/>
                  </a:lnTo>
                  <a:lnTo>
                    <a:pt x="298" y="449"/>
                  </a:lnTo>
                  <a:lnTo>
                    <a:pt x="414" y="40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3851275" y="1539875"/>
              <a:ext cx="0" cy="0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AutoShape 11"/>
            <p:cNvSpPr>
              <a:spLocks noChangeArrowheads="1"/>
            </p:cNvSpPr>
            <p:nvPr/>
          </p:nvSpPr>
          <p:spPr bwMode="auto">
            <a:xfrm>
              <a:off x="6046788" y="3260725"/>
              <a:ext cx="758825" cy="542925"/>
            </a:xfrm>
            <a:prstGeom prst="cube">
              <a:avLst>
                <a:gd name="adj" fmla="val 11060"/>
              </a:avLst>
            </a:prstGeom>
            <a:solidFill>
              <a:srgbClr val="E7E5F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Trebuchet MS" pitchFamily="34" charset="0"/>
                </a:rPr>
                <a:t>BS</a:t>
              </a:r>
            </a:p>
          </p:txBody>
        </p:sp>
        <p:grpSp>
          <p:nvGrpSpPr>
            <p:cNvPr id="126" name="Group 125"/>
            <p:cNvGrpSpPr>
              <a:grpSpLocks/>
            </p:cNvGrpSpPr>
            <p:nvPr/>
          </p:nvGrpSpPr>
          <p:grpSpPr bwMode="auto">
            <a:xfrm flipH="1">
              <a:off x="6688138" y="3041652"/>
              <a:ext cx="352425" cy="815975"/>
              <a:chOff x="1188" y="3767"/>
              <a:chExt cx="115" cy="309"/>
            </a:xfrm>
          </p:grpSpPr>
          <p:sp>
            <p:nvSpPr>
              <p:cNvPr id="189" name="Freeform 13"/>
              <p:cNvSpPr>
                <a:spLocks/>
              </p:cNvSpPr>
              <p:nvPr/>
            </p:nvSpPr>
            <p:spPr bwMode="auto">
              <a:xfrm>
                <a:off x="1188" y="3794"/>
                <a:ext cx="115" cy="282"/>
              </a:xfrm>
              <a:custGeom>
                <a:avLst/>
                <a:gdLst>
                  <a:gd name="T0" fmla="*/ 7 w 156"/>
                  <a:gd name="T1" fmla="*/ 0 h 320"/>
                  <a:gd name="T2" fmla="*/ 8 w 156"/>
                  <a:gd name="T3" fmla="*/ 65 h 320"/>
                  <a:gd name="T4" fmla="*/ 10 w 156"/>
                  <a:gd name="T5" fmla="*/ 86 h 320"/>
                  <a:gd name="T6" fmla="*/ 13 w 156"/>
                  <a:gd name="T7" fmla="*/ 116 h 320"/>
                  <a:gd name="T8" fmla="*/ 3 w 156"/>
                  <a:gd name="T9" fmla="*/ 86 h 320"/>
                  <a:gd name="T10" fmla="*/ 10 w 156"/>
                  <a:gd name="T11" fmla="*/ 86 h 320"/>
                  <a:gd name="T12" fmla="*/ 0 w 156"/>
                  <a:gd name="T13" fmla="*/ 116 h 3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320"/>
                  <a:gd name="T23" fmla="*/ 156 w 156"/>
                  <a:gd name="T24" fmla="*/ 320 h 3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320">
                    <a:moveTo>
                      <a:pt x="74" y="0"/>
                    </a:moveTo>
                    <a:lnTo>
                      <a:pt x="90" y="180"/>
                    </a:lnTo>
                    <a:lnTo>
                      <a:pt x="115" y="237"/>
                    </a:lnTo>
                    <a:lnTo>
                      <a:pt x="155" y="319"/>
                    </a:lnTo>
                    <a:lnTo>
                      <a:pt x="33" y="237"/>
                    </a:lnTo>
                    <a:lnTo>
                      <a:pt x="115" y="237"/>
                    </a:lnTo>
                    <a:lnTo>
                      <a:pt x="0" y="31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reeform 14"/>
              <p:cNvSpPr>
                <a:spLocks/>
              </p:cNvSpPr>
              <p:nvPr/>
            </p:nvSpPr>
            <p:spPr bwMode="auto">
              <a:xfrm>
                <a:off x="1188" y="3794"/>
                <a:ext cx="43" cy="282"/>
              </a:xfrm>
              <a:custGeom>
                <a:avLst/>
                <a:gdLst>
                  <a:gd name="T0" fmla="*/ 0 w 58"/>
                  <a:gd name="T1" fmla="*/ 116 h 320"/>
                  <a:gd name="T2" fmla="*/ 3 w 58"/>
                  <a:gd name="T3" fmla="*/ 86 h 320"/>
                  <a:gd name="T4" fmla="*/ 4 w 58"/>
                  <a:gd name="T5" fmla="*/ 65 h 320"/>
                  <a:gd name="T6" fmla="*/ 5 w 58"/>
                  <a:gd name="T7" fmla="*/ 0 h 3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320"/>
                  <a:gd name="T14" fmla="*/ 58 w 58"/>
                  <a:gd name="T15" fmla="*/ 320 h 3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320">
                    <a:moveTo>
                      <a:pt x="0" y="319"/>
                    </a:moveTo>
                    <a:lnTo>
                      <a:pt x="33" y="237"/>
                    </a:lnTo>
                    <a:lnTo>
                      <a:pt x="41" y="18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Line 15"/>
              <p:cNvSpPr>
                <a:spLocks noChangeShapeType="1"/>
              </p:cNvSpPr>
              <p:nvPr/>
            </p:nvSpPr>
            <p:spPr bwMode="auto">
              <a:xfrm flipH="1" flipV="1">
                <a:off x="1219" y="3960"/>
                <a:ext cx="54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Freeform 16"/>
              <p:cNvSpPr>
                <a:spLocks/>
              </p:cNvSpPr>
              <p:nvPr/>
            </p:nvSpPr>
            <p:spPr bwMode="auto">
              <a:xfrm>
                <a:off x="1212" y="3794"/>
                <a:ext cx="43" cy="210"/>
              </a:xfrm>
              <a:custGeom>
                <a:avLst/>
                <a:gdLst>
                  <a:gd name="T0" fmla="*/ 0 w 58"/>
                  <a:gd name="T1" fmla="*/ 86 h 238"/>
                  <a:gd name="T2" fmla="*/ 5 w 58"/>
                  <a:gd name="T3" fmla="*/ 66 h 238"/>
                  <a:gd name="T4" fmla="*/ 1 w 58"/>
                  <a:gd name="T5" fmla="*/ 66 h 238"/>
                  <a:gd name="T6" fmla="*/ 5 w 58"/>
                  <a:gd name="T7" fmla="*/ 57 h 238"/>
                  <a:gd name="T8" fmla="*/ 1 w 58"/>
                  <a:gd name="T9" fmla="*/ 57 h 238"/>
                  <a:gd name="T10" fmla="*/ 5 w 58"/>
                  <a:gd name="T11" fmla="*/ 49 h 238"/>
                  <a:gd name="T12" fmla="*/ 1 w 58"/>
                  <a:gd name="T13" fmla="*/ 49 h 238"/>
                  <a:gd name="T14" fmla="*/ 4 w 58"/>
                  <a:gd name="T15" fmla="*/ 36 h 238"/>
                  <a:gd name="T16" fmla="*/ 1 w 58"/>
                  <a:gd name="T17" fmla="*/ 36 h 238"/>
                  <a:gd name="T18" fmla="*/ 4 w 58"/>
                  <a:gd name="T19" fmla="*/ 30 h 238"/>
                  <a:gd name="T20" fmla="*/ 1 w 58"/>
                  <a:gd name="T21" fmla="*/ 30 h 238"/>
                  <a:gd name="T22" fmla="*/ 4 w 58"/>
                  <a:gd name="T23" fmla="*/ 21 h 238"/>
                  <a:gd name="T24" fmla="*/ 1 w 58"/>
                  <a:gd name="T25" fmla="*/ 21 h 238"/>
                  <a:gd name="T26" fmla="*/ 4 w 58"/>
                  <a:gd name="T27" fmla="*/ 12 h 238"/>
                  <a:gd name="T28" fmla="*/ 2 w 58"/>
                  <a:gd name="T29" fmla="*/ 12 h 238"/>
                  <a:gd name="T30" fmla="*/ 4 w 58"/>
                  <a:gd name="T31" fmla="*/ 6 h 238"/>
                  <a:gd name="T32" fmla="*/ 2 w 58"/>
                  <a:gd name="T33" fmla="*/ 6 h 238"/>
                  <a:gd name="T34" fmla="*/ 4 w 58"/>
                  <a:gd name="T35" fmla="*/ 0 h 238"/>
                  <a:gd name="T36" fmla="*/ 2 w 58"/>
                  <a:gd name="T37" fmla="*/ 0 h 2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238"/>
                  <a:gd name="T59" fmla="*/ 58 w 58"/>
                  <a:gd name="T60" fmla="*/ 238 h 2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238">
                    <a:moveTo>
                      <a:pt x="0" y="237"/>
                    </a:moveTo>
                    <a:lnTo>
                      <a:pt x="57" y="180"/>
                    </a:lnTo>
                    <a:lnTo>
                      <a:pt x="8" y="180"/>
                    </a:lnTo>
                    <a:lnTo>
                      <a:pt x="57" y="156"/>
                    </a:lnTo>
                    <a:lnTo>
                      <a:pt x="16" y="156"/>
                    </a:lnTo>
                    <a:lnTo>
                      <a:pt x="57" y="131"/>
                    </a:lnTo>
                    <a:lnTo>
                      <a:pt x="16" y="131"/>
                    </a:lnTo>
                    <a:lnTo>
                      <a:pt x="49" y="98"/>
                    </a:lnTo>
                    <a:lnTo>
                      <a:pt x="16" y="98"/>
                    </a:lnTo>
                    <a:lnTo>
                      <a:pt x="49" y="82"/>
                    </a:lnTo>
                    <a:lnTo>
                      <a:pt x="16" y="82"/>
                    </a:lnTo>
                    <a:lnTo>
                      <a:pt x="49" y="58"/>
                    </a:lnTo>
                    <a:lnTo>
                      <a:pt x="16" y="58"/>
                    </a:lnTo>
                    <a:lnTo>
                      <a:pt x="41" y="33"/>
                    </a:lnTo>
                    <a:lnTo>
                      <a:pt x="24" y="33"/>
                    </a:lnTo>
                    <a:lnTo>
                      <a:pt x="41" y="17"/>
                    </a:lnTo>
                    <a:lnTo>
                      <a:pt x="24" y="17"/>
                    </a:lnTo>
                    <a:lnTo>
                      <a:pt x="41" y="0"/>
                    </a:lnTo>
                    <a:lnTo>
                      <a:pt x="2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Rectangle 17"/>
              <p:cNvSpPr>
                <a:spLocks noChangeArrowheads="1"/>
              </p:cNvSpPr>
              <p:nvPr/>
            </p:nvSpPr>
            <p:spPr bwMode="auto">
              <a:xfrm>
                <a:off x="1207" y="3787"/>
                <a:ext cx="66" cy="1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>
                  <a:lnSpc>
                    <a:spcPct val="90000"/>
                  </a:lnSpc>
                  <a:spcAft>
                    <a:spcPts val="1200"/>
                  </a:spcAft>
                  <a:buClr>
                    <a:prstClr val="white"/>
                  </a:buClr>
                  <a:buFont typeface="Times New Roman" pitchFamily="18" charset="0"/>
                  <a:buChar char="•"/>
                </a:pPr>
                <a:endParaRPr lang="en-US" sz="1400"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4" name="Rectangle 18"/>
              <p:cNvSpPr>
                <a:spLocks noChangeArrowheads="1"/>
              </p:cNvSpPr>
              <p:nvPr/>
            </p:nvSpPr>
            <p:spPr bwMode="auto">
              <a:xfrm>
                <a:off x="1207" y="3787"/>
                <a:ext cx="66" cy="1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>
                  <a:lnSpc>
                    <a:spcPct val="90000"/>
                  </a:lnSpc>
                  <a:spcAft>
                    <a:spcPts val="1200"/>
                  </a:spcAft>
                  <a:buClr>
                    <a:prstClr val="white"/>
                  </a:buClr>
                  <a:buFont typeface="Times New Roman" pitchFamily="18" charset="0"/>
                  <a:buChar char="•"/>
                </a:pPr>
                <a:endParaRPr lang="en-US" sz="1400"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5" name="Freeform 19"/>
              <p:cNvSpPr>
                <a:spLocks/>
              </p:cNvSpPr>
              <p:nvPr/>
            </p:nvSpPr>
            <p:spPr bwMode="auto">
              <a:xfrm>
                <a:off x="1200" y="3773"/>
                <a:ext cx="67" cy="15"/>
              </a:xfrm>
              <a:custGeom>
                <a:avLst/>
                <a:gdLst>
                  <a:gd name="T0" fmla="*/ 0 w 91"/>
                  <a:gd name="T1" fmla="*/ 6 h 17"/>
                  <a:gd name="T2" fmla="*/ 4 w 91"/>
                  <a:gd name="T3" fmla="*/ 0 h 17"/>
                  <a:gd name="T4" fmla="*/ 8 w 91"/>
                  <a:gd name="T5" fmla="*/ 6 h 17"/>
                  <a:gd name="T6" fmla="*/ 0 w 91"/>
                  <a:gd name="T7" fmla="*/ 6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7"/>
                  <a:gd name="T14" fmla="*/ 91 w 9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7">
                    <a:moveTo>
                      <a:pt x="0" y="16"/>
                    </a:moveTo>
                    <a:lnTo>
                      <a:pt x="49" y="0"/>
                    </a:lnTo>
                    <a:lnTo>
                      <a:pt x="90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Line 20"/>
              <p:cNvSpPr>
                <a:spLocks noChangeShapeType="1"/>
              </p:cNvSpPr>
              <p:nvPr/>
            </p:nvSpPr>
            <p:spPr bwMode="auto">
              <a:xfrm>
                <a:off x="1267" y="3802"/>
                <a:ext cx="6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Line 21"/>
              <p:cNvSpPr>
                <a:spLocks noChangeShapeType="1"/>
              </p:cNvSpPr>
              <p:nvPr/>
            </p:nvSpPr>
            <p:spPr bwMode="auto">
              <a:xfrm>
                <a:off x="1200" y="3802"/>
                <a:ext cx="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Line 22"/>
              <p:cNvSpPr>
                <a:spLocks noChangeShapeType="1"/>
              </p:cNvSpPr>
              <p:nvPr/>
            </p:nvSpPr>
            <p:spPr bwMode="auto">
              <a:xfrm>
                <a:off x="1236" y="3767"/>
                <a:ext cx="1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7" name="Line 24"/>
            <p:cNvSpPr>
              <a:spLocks noChangeShapeType="1"/>
            </p:cNvSpPr>
            <p:nvPr/>
          </p:nvSpPr>
          <p:spPr bwMode="auto">
            <a:xfrm>
              <a:off x="7429500" y="3455988"/>
              <a:ext cx="0" cy="0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8" name="Picture 102"/>
            <p:cNvPicPr>
              <a:picLocks noChangeAspect="1" noChangeArrowheads="1"/>
            </p:cNvPicPr>
            <p:nvPr/>
          </p:nvPicPr>
          <p:blipFill>
            <a:blip r:embed="rId4" cstate="print"/>
            <a:srcRect l="13150" r="18356" b="11208"/>
            <a:stretch>
              <a:fillRect/>
            </a:stretch>
          </p:blipFill>
          <p:spPr bwMode="auto">
            <a:xfrm>
              <a:off x="7850188" y="3313113"/>
              <a:ext cx="344487" cy="95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103" descr="softclou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0075" y="1524000"/>
              <a:ext cx="1509713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 Box 106"/>
            <p:cNvSpPr txBox="1">
              <a:spLocks noChangeArrowheads="1"/>
            </p:cNvSpPr>
            <p:nvPr/>
          </p:nvSpPr>
          <p:spPr bwMode="auto">
            <a:xfrm>
              <a:off x="4606925" y="1912938"/>
              <a:ext cx="120015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Wireless Core</a:t>
              </a:r>
            </a:p>
          </p:txBody>
        </p:sp>
        <p:pic>
          <p:nvPicPr>
            <p:cNvPr id="131" name="Picture 111" descr="softclou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2465388"/>
              <a:ext cx="2209800" cy="150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 Box 112"/>
            <p:cNvSpPr txBox="1">
              <a:spLocks noChangeArrowheads="1"/>
            </p:cNvSpPr>
            <p:nvPr/>
          </p:nvSpPr>
          <p:spPr bwMode="auto">
            <a:xfrm>
              <a:off x="3352800" y="3130550"/>
              <a:ext cx="87630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Trebuchet MS" pitchFamily="34" charset="0"/>
                </a:rPr>
                <a:t>Internet</a:t>
              </a:r>
            </a:p>
          </p:txBody>
        </p:sp>
        <p:sp>
          <p:nvSpPr>
            <p:cNvPr id="133" name="Line 6"/>
            <p:cNvSpPr>
              <a:spLocks noChangeShapeType="1"/>
            </p:cNvSpPr>
            <p:nvPr/>
          </p:nvSpPr>
          <p:spPr bwMode="gray">
            <a:xfrm flipV="1">
              <a:off x="4114800" y="2444750"/>
              <a:ext cx="685800" cy="3810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gray">
            <a:xfrm>
              <a:off x="4343400" y="3587750"/>
              <a:ext cx="990600" cy="685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5" name="Group 48"/>
            <p:cNvGrpSpPr>
              <a:grpSpLocks/>
            </p:cNvGrpSpPr>
            <p:nvPr/>
          </p:nvGrpSpPr>
          <p:grpSpPr bwMode="auto">
            <a:xfrm>
              <a:off x="1979613" y="3663948"/>
              <a:ext cx="954087" cy="603250"/>
              <a:chOff x="69" y="1103"/>
              <a:chExt cx="1043" cy="623"/>
            </a:xfrm>
          </p:grpSpPr>
          <p:sp>
            <p:nvSpPr>
              <p:cNvPr id="180" name="Oval 49"/>
              <p:cNvSpPr>
                <a:spLocks noChangeArrowheads="1"/>
              </p:cNvSpPr>
              <p:nvPr/>
            </p:nvSpPr>
            <p:spPr bwMode="auto">
              <a:xfrm>
                <a:off x="425" y="1103"/>
                <a:ext cx="455" cy="258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Oval 50"/>
              <p:cNvSpPr>
                <a:spLocks noChangeArrowheads="1"/>
              </p:cNvSpPr>
              <p:nvPr/>
            </p:nvSpPr>
            <p:spPr bwMode="auto">
              <a:xfrm>
                <a:off x="175" y="1170"/>
                <a:ext cx="349" cy="258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Oval 51"/>
              <p:cNvSpPr>
                <a:spLocks noChangeArrowheads="1"/>
              </p:cNvSpPr>
              <p:nvPr/>
            </p:nvSpPr>
            <p:spPr bwMode="auto">
              <a:xfrm>
                <a:off x="69" y="1326"/>
                <a:ext cx="235" cy="210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Oval 52"/>
              <p:cNvSpPr>
                <a:spLocks noChangeArrowheads="1"/>
              </p:cNvSpPr>
              <p:nvPr/>
            </p:nvSpPr>
            <p:spPr bwMode="auto">
              <a:xfrm>
                <a:off x="140" y="1418"/>
                <a:ext cx="353" cy="228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Oval 53"/>
              <p:cNvSpPr>
                <a:spLocks noChangeArrowheads="1"/>
              </p:cNvSpPr>
              <p:nvPr/>
            </p:nvSpPr>
            <p:spPr bwMode="auto">
              <a:xfrm>
                <a:off x="390" y="1456"/>
                <a:ext cx="528" cy="270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Oval 54"/>
              <p:cNvSpPr>
                <a:spLocks noChangeArrowheads="1"/>
              </p:cNvSpPr>
              <p:nvPr/>
            </p:nvSpPr>
            <p:spPr bwMode="auto">
              <a:xfrm>
                <a:off x="726" y="1178"/>
                <a:ext cx="338" cy="203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Oval 55"/>
              <p:cNvSpPr>
                <a:spLocks noChangeArrowheads="1"/>
              </p:cNvSpPr>
              <p:nvPr/>
            </p:nvSpPr>
            <p:spPr bwMode="auto">
              <a:xfrm>
                <a:off x="776" y="1308"/>
                <a:ext cx="336" cy="203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Oval 56"/>
              <p:cNvSpPr>
                <a:spLocks noChangeArrowheads="1"/>
              </p:cNvSpPr>
              <p:nvPr/>
            </p:nvSpPr>
            <p:spPr bwMode="auto">
              <a:xfrm>
                <a:off x="746" y="1351"/>
                <a:ext cx="334" cy="333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Oval 57"/>
              <p:cNvSpPr>
                <a:spLocks noChangeArrowheads="1"/>
              </p:cNvSpPr>
              <p:nvPr/>
            </p:nvSpPr>
            <p:spPr bwMode="auto">
              <a:xfrm>
                <a:off x="259" y="1250"/>
                <a:ext cx="677" cy="334"/>
              </a:xfrm>
              <a:prstGeom prst="ellipse">
                <a:avLst/>
              </a:pr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6" name="Group 58"/>
            <p:cNvGrpSpPr>
              <a:grpSpLocks/>
            </p:cNvGrpSpPr>
            <p:nvPr/>
          </p:nvGrpSpPr>
          <p:grpSpPr bwMode="auto">
            <a:xfrm>
              <a:off x="1981200" y="3663948"/>
              <a:ext cx="958853" cy="609600"/>
              <a:chOff x="69" y="1100"/>
              <a:chExt cx="1047" cy="630"/>
            </a:xfrm>
          </p:grpSpPr>
          <p:sp>
            <p:nvSpPr>
              <p:cNvPr id="164" name="Arc 59"/>
              <p:cNvSpPr>
                <a:spLocks/>
              </p:cNvSpPr>
              <p:nvPr/>
            </p:nvSpPr>
            <p:spPr bwMode="auto">
              <a:xfrm>
                <a:off x="437" y="1100"/>
                <a:ext cx="431" cy="131"/>
              </a:xfrm>
              <a:custGeom>
                <a:avLst/>
                <a:gdLst>
                  <a:gd name="T0" fmla="*/ 0 w 40486"/>
                  <a:gd name="T1" fmla="*/ 1 h 21600"/>
                  <a:gd name="T2" fmla="*/ 5 w 40486"/>
                  <a:gd name="T3" fmla="*/ 0 h 21600"/>
                  <a:gd name="T4" fmla="*/ 2 w 40486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40486"/>
                  <a:gd name="T10" fmla="*/ 0 h 21600"/>
                  <a:gd name="T11" fmla="*/ 40486 w 4048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86" h="21600" fill="none" extrusionOk="0">
                    <a:moveTo>
                      <a:pt x="-1" y="14608"/>
                    </a:moveTo>
                    <a:cubicBezTo>
                      <a:pt x="2988" y="5871"/>
                      <a:pt x="11202" y="-1"/>
                      <a:pt x="20437" y="0"/>
                    </a:cubicBezTo>
                    <a:cubicBezTo>
                      <a:pt x="29263" y="0"/>
                      <a:pt x="37201" y="5369"/>
                      <a:pt x="40485" y="13562"/>
                    </a:cubicBezTo>
                  </a:path>
                  <a:path w="40486" h="21600" stroke="0" extrusionOk="0">
                    <a:moveTo>
                      <a:pt x="-1" y="14608"/>
                    </a:moveTo>
                    <a:cubicBezTo>
                      <a:pt x="2988" y="5871"/>
                      <a:pt x="11202" y="-1"/>
                      <a:pt x="20437" y="0"/>
                    </a:cubicBezTo>
                    <a:cubicBezTo>
                      <a:pt x="29263" y="0"/>
                      <a:pt x="37201" y="5369"/>
                      <a:pt x="40485" y="13562"/>
                    </a:cubicBezTo>
                    <a:lnTo>
                      <a:pt x="20437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Arc 60"/>
              <p:cNvSpPr>
                <a:spLocks/>
              </p:cNvSpPr>
              <p:nvPr/>
            </p:nvSpPr>
            <p:spPr bwMode="auto">
              <a:xfrm>
                <a:off x="439" y="1102"/>
                <a:ext cx="427" cy="129"/>
              </a:xfrm>
              <a:custGeom>
                <a:avLst/>
                <a:gdLst>
                  <a:gd name="T0" fmla="*/ 0 w 40453"/>
                  <a:gd name="T1" fmla="*/ 1 h 21600"/>
                  <a:gd name="T2" fmla="*/ 5 w 40453"/>
                  <a:gd name="T3" fmla="*/ 0 h 21600"/>
                  <a:gd name="T4" fmla="*/ 2 w 40453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40453"/>
                  <a:gd name="T10" fmla="*/ 0 h 21600"/>
                  <a:gd name="T11" fmla="*/ 40453 w 404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453" h="21600" fill="none" extrusionOk="0">
                    <a:moveTo>
                      <a:pt x="0" y="14567"/>
                    </a:moveTo>
                    <a:cubicBezTo>
                      <a:pt x="3001" y="5850"/>
                      <a:pt x="11204" y="-1"/>
                      <a:pt x="20423" y="0"/>
                    </a:cubicBezTo>
                    <a:cubicBezTo>
                      <a:pt x="29230" y="0"/>
                      <a:pt x="37156" y="5348"/>
                      <a:pt x="40453" y="13515"/>
                    </a:cubicBezTo>
                  </a:path>
                  <a:path w="40453" h="21600" stroke="0" extrusionOk="0">
                    <a:moveTo>
                      <a:pt x="0" y="14567"/>
                    </a:moveTo>
                    <a:cubicBezTo>
                      <a:pt x="3001" y="5850"/>
                      <a:pt x="11204" y="-1"/>
                      <a:pt x="20423" y="0"/>
                    </a:cubicBezTo>
                    <a:cubicBezTo>
                      <a:pt x="29230" y="0"/>
                      <a:pt x="37156" y="5348"/>
                      <a:pt x="40453" y="13515"/>
                    </a:cubicBezTo>
                    <a:lnTo>
                      <a:pt x="20423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Arc 61"/>
              <p:cNvSpPr>
                <a:spLocks/>
              </p:cNvSpPr>
              <p:nvPr/>
            </p:nvSpPr>
            <p:spPr bwMode="auto">
              <a:xfrm>
                <a:off x="175" y="1168"/>
                <a:ext cx="268" cy="158"/>
              </a:xfrm>
              <a:custGeom>
                <a:avLst/>
                <a:gdLst>
                  <a:gd name="T0" fmla="*/ 0 w 32999"/>
                  <a:gd name="T1" fmla="*/ 1 h 26213"/>
                  <a:gd name="T2" fmla="*/ 2 w 32999"/>
                  <a:gd name="T3" fmla="*/ 0 h 26213"/>
                  <a:gd name="T4" fmla="*/ 1 w 32999"/>
                  <a:gd name="T5" fmla="*/ 1 h 26213"/>
                  <a:gd name="T6" fmla="*/ 0 60000 65536"/>
                  <a:gd name="T7" fmla="*/ 0 60000 65536"/>
                  <a:gd name="T8" fmla="*/ 0 60000 65536"/>
                  <a:gd name="T9" fmla="*/ 0 w 32999"/>
                  <a:gd name="T10" fmla="*/ 0 h 26213"/>
                  <a:gd name="T11" fmla="*/ 32999 w 32999"/>
                  <a:gd name="T12" fmla="*/ 26213 h 262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9" h="26213" fill="none" extrusionOk="0">
                    <a:moveTo>
                      <a:pt x="498" y="26212"/>
                    </a:moveTo>
                    <a:cubicBezTo>
                      <a:pt x="167" y="24697"/>
                      <a:pt x="0" y="231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8" y="-1"/>
                      <a:pt x="29577" y="1126"/>
                      <a:pt x="32999" y="3252"/>
                    </a:cubicBezTo>
                  </a:path>
                  <a:path w="32999" h="26213" stroke="0" extrusionOk="0">
                    <a:moveTo>
                      <a:pt x="498" y="26212"/>
                    </a:moveTo>
                    <a:cubicBezTo>
                      <a:pt x="167" y="24697"/>
                      <a:pt x="0" y="2315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8" y="-1"/>
                      <a:pt x="29577" y="1126"/>
                      <a:pt x="32999" y="325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Arc 62"/>
              <p:cNvSpPr>
                <a:spLocks/>
              </p:cNvSpPr>
              <p:nvPr/>
            </p:nvSpPr>
            <p:spPr bwMode="auto">
              <a:xfrm>
                <a:off x="177" y="1170"/>
                <a:ext cx="265" cy="155"/>
              </a:xfrm>
              <a:custGeom>
                <a:avLst/>
                <a:gdLst>
                  <a:gd name="T0" fmla="*/ 0 w 32965"/>
                  <a:gd name="T1" fmla="*/ 1 h 26231"/>
                  <a:gd name="T2" fmla="*/ 2 w 32965"/>
                  <a:gd name="T3" fmla="*/ 0 h 26231"/>
                  <a:gd name="T4" fmla="*/ 1 w 32965"/>
                  <a:gd name="T5" fmla="*/ 1 h 26231"/>
                  <a:gd name="T6" fmla="*/ 0 60000 65536"/>
                  <a:gd name="T7" fmla="*/ 0 60000 65536"/>
                  <a:gd name="T8" fmla="*/ 0 60000 65536"/>
                  <a:gd name="T9" fmla="*/ 0 w 32965"/>
                  <a:gd name="T10" fmla="*/ 0 h 26231"/>
                  <a:gd name="T11" fmla="*/ 32965 w 32965"/>
                  <a:gd name="T12" fmla="*/ 26231 h 262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65" h="26231" fill="none" extrusionOk="0">
                    <a:moveTo>
                      <a:pt x="502" y="26230"/>
                    </a:moveTo>
                    <a:cubicBezTo>
                      <a:pt x="168" y="24709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15" y="-1"/>
                      <a:pt x="29550" y="1119"/>
                      <a:pt x="32965" y="3231"/>
                    </a:cubicBezTo>
                  </a:path>
                  <a:path w="32965" h="26231" stroke="0" extrusionOk="0">
                    <a:moveTo>
                      <a:pt x="502" y="26230"/>
                    </a:moveTo>
                    <a:cubicBezTo>
                      <a:pt x="168" y="24709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15" y="-1"/>
                      <a:pt x="29550" y="1119"/>
                      <a:pt x="32965" y="323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Arc 63"/>
              <p:cNvSpPr>
                <a:spLocks/>
              </p:cNvSpPr>
              <p:nvPr/>
            </p:nvSpPr>
            <p:spPr bwMode="auto">
              <a:xfrm>
                <a:off x="137" y="1526"/>
                <a:ext cx="271" cy="123"/>
              </a:xfrm>
              <a:custGeom>
                <a:avLst/>
                <a:gdLst>
                  <a:gd name="T0" fmla="*/ 2 w 32159"/>
                  <a:gd name="T1" fmla="*/ 1 h 22532"/>
                  <a:gd name="T2" fmla="*/ 0 w 32159"/>
                  <a:gd name="T3" fmla="*/ 0 h 22532"/>
                  <a:gd name="T4" fmla="*/ 2 w 32159"/>
                  <a:gd name="T5" fmla="*/ 0 h 22532"/>
                  <a:gd name="T6" fmla="*/ 0 60000 65536"/>
                  <a:gd name="T7" fmla="*/ 0 60000 65536"/>
                  <a:gd name="T8" fmla="*/ 0 60000 65536"/>
                  <a:gd name="T9" fmla="*/ 0 w 32159"/>
                  <a:gd name="T10" fmla="*/ 0 h 22532"/>
                  <a:gd name="T11" fmla="*/ 32159 w 32159"/>
                  <a:gd name="T12" fmla="*/ 22532 h 225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59" h="22532" fill="none" extrusionOk="0">
                    <a:moveTo>
                      <a:pt x="32159" y="19775"/>
                    </a:moveTo>
                    <a:cubicBezTo>
                      <a:pt x="28933" y="21582"/>
                      <a:pt x="25297" y="22531"/>
                      <a:pt x="21600" y="22532"/>
                    </a:cubicBezTo>
                    <a:cubicBezTo>
                      <a:pt x="9670" y="22532"/>
                      <a:pt x="0" y="12861"/>
                      <a:pt x="0" y="932"/>
                    </a:cubicBezTo>
                    <a:cubicBezTo>
                      <a:pt x="-1" y="621"/>
                      <a:pt x="6" y="310"/>
                      <a:pt x="20" y="0"/>
                    </a:cubicBezTo>
                  </a:path>
                  <a:path w="32159" h="22532" stroke="0" extrusionOk="0">
                    <a:moveTo>
                      <a:pt x="32159" y="19775"/>
                    </a:moveTo>
                    <a:cubicBezTo>
                      <a:pt x="28933" y="21582"/>
                      <a:pt x="25297" y="22531"/>
                      <a:pt x="21600" y="22532"/>
                    </a:cubicBezTo>
                    <a:cubicBezTo>
                      <a:pt x="9670" y="22532"/>
                      <a:pt x="0" y="12861"/>
                      <a:pt x="0" y="932"/>
                    </a:cubicBezTo>
                    <a:cubicBezTo>
                      <a:pt x="-1" y="621"/>
                      <a:pt x="6" y="310"/>
                      <a:pt x="20" y="0"/>
                    </a:cubicBezTo>
                    <a:lnTo>
                      <a:pt x="21600" y="932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Arc 64"/>
              <p:cNvSpPr>
                <a:spLocks/>
              </p:cNvSpPr>
              <p:nvPr/>
            </p:nvSpPr>
            <p:spPr bwMode="auto">
              <a:xfrm>
                <a:off x="139" y="1526"/>
                <a:ext cx="268" cy="121"/>
              </a:xfrm>
              <a:custGeom>
                <a:avLst/>
                <a:gdLst>
                  <a:gd name="T0" fmla="*/ 2 w 32110"/>
                  <a:gd name="T1" fmla="*/ 1 h 22538"/>
                  <a:gd name="T2" fmla="*/ 0 w 32110"/>
                  <a:gd name="T3" fmla="*/ 0 h 22538"/>
                  <a:gd name="T4" fmla="*/ 2 w 32110"/>
                  <a:gd name="T5" fmla="*/ 0 h 22538"/>
                  <a:gd name="T6" fmla="*/ 0 60000 65536"/>
                  <a:gd name="T7" fmla="*/ 0 60000 65536"/>
                  <a:gd name="T8" fmla="*/ 0 60000 65536"/>
                  <a:gd name="T9" fmla="*/ 0 w 32110"/>
                  <a:gd name="T10" fmla="*/ 0 h 22538"/>
                  <a:gd name="T11" fmla="*/ 32110 w 32110"/>
                  <a:gd name="T12" fmla="*/ 22538 h 225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110" h="22538" fill="none" extrusionOk="0">
                    <a:moveTo>
                      <a:pt x="32110" y="19808"/>
                    </a:moveTo>
                    <a:cubicBezTo>
                      <a:pt x="28896" y="21598"/>
                      <a:pt x="25278" y="22537"/>
                      <a:pt x="21600" y="22538"/>
                    </a:cubicBezTo>
                    <a:cubicBezTo>
                      <a:pt x="9670" y="22538"/>
                      <a:pt x="0" y="12867"/>
                      <a:pt x="0" y="938"/>
                    </a:cubicBezTo>
                    <a:cubicBezTo>
                      <a:pt x="-1" y="625"/>
                      <a:pt x="6" y="312"/>
                      <a:pt x="20" y="0"/>
                    </a:cubicBezTo>
                  </a:path>
                  <a:path w="32110" h="22538" stroke="0" extrusionOk="0">
                    <a:moveTo>
                      <a:pt x="32110" y="19808"/>
                    </a:moveTo>
                    <a:cubicBezTo>
                      <a:pt x="28896" y="21598"/>
                      <a:pt x="25278" y="22537"/>
                      <a:pt x="21600" y="22538"/>
                    </a:cubicBezTo>
                    <a:cubicBezTo>
                      <a:pt x="9670" y="22538"/>
                      <a:pt x="0" y="12867"/>
                      <a:pt x="0" y="938"/>
                    </a:cubicBezTo>
                    <a:cubicBezTo>
                      <a:pt x="-1" y="625"/>
                      <a:pt x="6" y="312"/>
                      <a:pt x="20" y="0"/>
                    </a:cubicBezTo>
                    <a:lnTo>
                      <a:pt x="21600" y="938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Arc 65"/>
              <p:cNvSpPr>
                <a:spLocks/>
              </p:cNvSpPr>
              <p:nvPr/>
            </p:nvSpPr>
            <p:spPr bwMode="auto">
              <a:xfrm>
                <a:off x="864" y="1175"/>
                <a:ext cx="204" cy="152"/>
              </a:xfrm>
              <a:custGeom>
                <a:avLst/>
                <a:gdLst>
                  <a:gd name="T0" fmla="*/ 0 w 25994"/>
                  <a:gd name="T1" fmla="*/ 0 h 32402"/>
                  <a:gd name="T2" fmla="*/ 1 w 25994"/>
                  <a:gd name="T3" fmla="*/ 1 h 32402"/>
                  <a:gd name="T4" fmla="*/ 0 w 25994"/>
                  <a:gd name="T5" fmla="*/ 0 h 32402"/>
                  <a:gd name="T6" fmla="*/ 0 60000 65536"/>
                  <a:gd name="T7" fmla="*/ 0 60000 65536"/>
                  <a:gd name="T8" fmla="*/ 0 60000 65536"/>
                  <a:gd name="T9" fmla="*/ 0 w 25994"/>
                  <a:gd name="T10" fmla="*/ 0 h 32402"/>
                  <a:gd name="T11" fmla="*/ 25994 w 25994"/>
                  <a:gd name="T12" fmla="*/ 32402 h 324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94" h="32402" fill="none" extrusionOk="0">
                    <a:moveTo>
                      <a:pt x="-1" y="451"/>
                    </a:moveTo>
                    <a:cubicBezTo>
                      <a:pt x="1445" y="151"/>
                      <a:pt x="2917" y="-1"/>
                      <a:pt x="4394" y="0"/>
                    </a:cubicBezTo>
                    <a:cubicBezTo>
                      <a:pt x="16323" y="0"/>
                      <a:pt x="25994" y="9670"/>
                      <a:pt x="25994" y="21600"/>
                    </a:cubicBezTo>
                    <a:cubicBezTo>
                      <a:pt x="25994" y="25392"/>
                      <a:pt x="24995" y="29117"/>
                      <a:pt x="23098" y="32401"/>
                    </a:cubicBezTo>
                  </a:path>
                  <a:path w="25994" h="32402" stroke="0" extrusionOk="0">
                    <a:moveTo>
                      <a:pt x="-1" y="451"/>
                    </a:moveTo>
                    <a:cubicBezTo>
                      <a:pt x="1445" y="151"/>
                      <a:pt x="2917" y="-1"/>
                      <a:pt x="4394" y="0"/>
                    </a:cubicBezTo>
                    <a:cubicBezTo>
                      <a:pt x="16323" y="0"/>
                      <a:pt x="25994" y="9670"/>
                      <a:pt x="25994" y="21600"/>
                    </a:cubicBezTo>
                    <a:cubicBezTo>
                      <a:pt x="25994" y="25392"/>
                      <a:pt x="24995" y="29117"/>
                      <a:pt x="23098" y="32401"/>
                    </a:cubicBezTo>
                    <a:lnTo>
                      <a:pt x="439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Arc 66"/>
              <p:cNvSpPr>
                <a:spLocks/>
              </p:cNvSpPr>
              <p:nvPr/>
            </p:nvSpPr>
            <p:spPr bwMode="auto">
              <a:xfrm>
                <a:off x="864" y="1177"/>
                <a:ext cx="201" cy="150"/>
              </a:xfrm>
              <a:custGeom>
                <a:avLst/>
                <a:gdLst>
                  <a:gd name="T0" fmla="*/ 0 w 25960"/>
                  <a:gd name="T1" fmla="*/ 0 h 32467"/>
                  <a:gd name="T2" fmla="*/ 1 w 25960"/>
                  <a:gd name="T3" fmla="*/ 1 h 32467"/>
                  <a:gd name="T4" fmla="*/ 0 w 25960"/>
                  <a:gd name="T5" fmla="*/ 0 h 32467"/>
                  <a:gd name="T6" fmla="*/ 0 60000 65536"/>
                  <a:gd name="T7" fmla="*/ 0 60000 65536"/>
                  <a:gd name="T8" fmla="*/ 0 60000 65536"/>
                  <a:gd name="T9" fmla="*/ 0 w 25960"/>
                  <a:gd name="T10" fmla="*/ 0 h 32467"/>
                  <a:gd name="T11" fmla="*/ 25960 w 25960"/>
                  <a:gd name="T12" fmla="*/ 32467 h 324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60" h="32467" fill="none" extrusionOk="0">
                    <a:moveTo>
                      <a:pt x="-1" y="444"/>
                    </a:moveTo>
                    <a:cubicBezTo>
                      <a:pt x="1434" y="148"/>
                      <a:pt x="2895" y="-1"/>
                      <a:pt x="4360" y="0"/>
                    </a:cubicBezTo>
                    <a:cubicBezTo>
                      <a:pt x="16289" y="0"/>
                      <a:pt x="25960" y="9670"/>
                      <a:pt x="25960" y="21600"/>
                    </a:cubicBezTo>
                    <a:cubicBezTo>
                      <a:pt x="25960" y="25417"/>
                      <a:pt x="24948" y="29167"/>
                      <a:pt x="23027" y="32466"/>
                    </a:cubicBezTo>
                  </a:path>
                  <a:path w="25960" h="32467" stroke="0" extrusionOk="0">
                    <a:moveTo>
                      <a:pt x="-1" y="444"/>
                    </a:moveTo>
                    <a:cubicBezTo>
                      <a:pt x="1434" y="148"/>
                      <a:pt x="2895" y="-1"/>
                      <a:pt x="4360" y="0"/>
                    </a:cubicBezTo>
                    <a:cubicBezTo>
                      <a:pt x="16289" y="0"/>
                      <a:pt x="25960" y="9670"/>
                      <a:pt x="25960" y="21600"/>
                    </a:cubicBezTo>
                    <a:cubicBezTo>
                      <a:pt x="25960" y="25417"/>
                      <a:pt x="24948" y="29167"/>
                      <a:pt x="23027" y="32466"/>
                    </a:cubicBezTo>
                    <a:lnTo>
                      <a:pt x="436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Arc 67"/>
              <p:cNvSpPr>
                <a:spLocks/>
              </p:cNvSpPr>
              <p:nvPr/>
            </p:nvSpPr>
            <p:spPr bwMode="auto">
              <a:xfrm>
                <a:off x="921" y="1325"/>
                <a:ext cx="195" cy="151"/>
              </a:xfrm>
              <a:custGeom>
                <a:avLst/>
                <a:gdLst>
                  <a:gd name="T0" fmla="*/ 1 w 21600"/>
                  <a:gd name="T1" fmla="*/ 0 h 29438"/>
                  <a:gd name="T2" fmla="*/ 1 w 21600"/>
                  <a:gd name="T3" fmla="*/ 1 h 29438"/>
                  <a:gd name="T4" fmla="*/ 0 w 21600"/>
                  <a:gd name="T5" fmla="*/ 0 h 294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438"/>
                  <a:gd name="T11" fmla="*/ 21600 w 21600"/>
                  <a:gd name="T12" fmla="*/ 29438 h 294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438" fill="none" extrusionOk="0">
                    <a:moveTo>
                      <a:pt x="13476" y="0"/>
                    </a:moveTo>
                    <a:cubicBezTo>
                      <a:pt x="18610" y="4098"/>
                      <a:pt x="21600" y="10310"/>
                      <a:pt x="21600" y="16880"/>
                    </a:cubicBezTo>
                    <a:cubicBezTo>
                      <a:pt x="21600" y="21383"/>
                      <a:pt x="20192" y="25773"/>
                      <a:pt x="17574" y="29437"/>
                    </a:cubicBezTo>
                  </a:path>
                  <a:path w="21600" h="29438" stroke="0" extrusionOk="0">
                    <a:moveTo>
                      <a:pt x="13476" y="0"/>
                    </a:moveTo>
                    <a:cubicBezTo>
                      <a:pt x="18610" y="4098"/>
                      <a:pt x="21600" y="10310"/>
                      <a:pt x="21600" y="16880"/>
                    </a:cubicBezTo>
                    <a:cubicBezTo>
                      <a:pt x="21600" y="21383"/>
                      <a:pt x="20192" y="25773"/>
                      <a:pt x="17574" y="29437"/>
                    </a:cubicBezTo>
                    <a:lnTo>
                      <a:pt x="0" y="1688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Arc 68"/>
              <p:cNvSpPr>
                <a:spLocks/>
              </p:cNvSpPr>
              <p:nvPr/>
            </p:nvSpPr>
            <p:spPr bwMode="auto">
              <a:xfrm>
                <a:off x="921" y="1326"/>
                <a:ext cx="193" cy="148"/>
              </a:xfrm>
              <a:custGeom>
                <a:avLst/>
                <a:gdLst>
                  <a:gd name="T0" fmla="*/ 1 w 21600"/>
                  <a:gd name="T1" fmla="*/ 0 h 29555"/>
                  <a:gd name="T2" fmla="*/ 1 w 21600"/>
                  <a:gd name="T3" fmla="*/ 1 h 29555"/>
                  <a:gd name="T4" fmla="*/ 0 w 21600"/>
                  <a:gd name="T5" fmla="*/ 0 h 2955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555"/>
                  <a:gd name="T11" fmla="*/ 21600 w 21600"/>
                  <a:gd name="T12" fmla="*/ 29555 h 295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555" fill="none" extrusionOk="0">
                    <a:moveTo>
                      <a:pt x="13411" y="0"/>
                    </a:moveTo>
                    <a:cubicBezTo>
                      <a:pt x="18584" y="4097"/>
                      <a:pt x="21600" y="10333"/>
                      <a:pt x="21600" y="16932"/>
                    </a:cubicBezTo>
                    <a:cubicBezTo>
                      <a:pt x="21600" y="21462"/>
                      <a:pt x="20175" y="25878"/>
                      <a:pt x="17527" y="29555"/>
                    </a:cubicBezTo>
                  </a:path>
                  <a:path w="21600" h="29555" stroke="0" extrusionOk="0">
                    <a:moveTo>
                      <a:pt x="13411" y="0"/>
                    </a:moveTo>
                    <a:cubicBezTo>
                      <a:pt x="18584" y="4097"/>
                      <a:pt x="21600" y="10333"/>
                      <a:pt x="21600" y="16932"/>
                    </a:cubicBezTo>
                    <a:cubicBezTo>
                      <a:pt x="21600" y="21462"/>
                      <a:pt x="20175" y="25878"/>
                      <a:pt x="17527" y="29555"/>
                    </a:cubicBezTo>
                    <a:lnTo>
                      <a:pt x="0" y="16932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Arc 69"/>
              <p:cNvSpPr>
                <a:spLocks/>
              </p:cNvSpPr>
              <p:nvPr/>
            </p:nvSpPr>
            <p:spPr bwMode="auto">
              <a:xfrm>
                <a:off x="857" y="1473"/>
                <a:ext cx="228" cy="216"/>
              </a:xfrm>
              <a:custGeom>
                <a:avLst/>
                <a:gdLst>
                  <a:gd name="T0" fmla="*/ 2 w 28599"/>
                  <a:gd name="T1" fmla="*/ 0 h 27780"/>
                  <a:gd name="T2" fmla="*/ 0 w 28599"/>
                  <a:gd name="T3" fmla="*/ 2 h 27780"/>
                  <a:gd name="T4" fmla="*/ 0 w 28599"/>
                  <a:gd name="T5" fmla="*/ 0 h 27780"/>
                  <a:gd name="T6" fmla="*/ 0 60000 65536"/>
                  <a:gd name="T7" fmla="*/ 0 60000 65536"/>
                  <a:gd name="T8" fmla="*/ 0 60000 65536"/>
                  <a:gd name="T9" fmla="*/ 0 w 28599"/>
                  <a:gd name="T10" fmla="*/ 0 h 27780"/>
                  <a:gd name="T11" fmla="*/ 28599 w 28599"/>
                  <a:gd name="T12" fmla="*/ 27780 h 277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9" h="27780" fill="none" extrusionOk="0">
                    <a:moveTo>
                      <a:pt x="27696" y="-1"/>
                    </a:moveTo>
                    <a:cubicBezTo>
                      <a:pt x="28294" y="2005"/>
                      <a:pt x="28599" y="4087"/>
                      <a:pt x="28599" y="6180"/>
                    </a:cubicBezTo>
                    <a:cubicBezTo>
                      <a:pt x="28599" y="18109"/>
                      <a:pt x="18928" y="27780"/>
                      <a:pt x="6999" y="27780"/>
                    </a:cubicBezTo>
                    <a:cubicBezTo>
                      <a:pt x="4617" y="27780"/>
                      <a:pt x="2252" y="27386"/>
                      <a:pt x="0" y="26614"/>
                    </a:cubicBezTo>
                  </a:path>
                  <a:path w="28599" h="27780" stroke="0" extrusionOk="0">
                    <a:moveTo>
                      <a:pt x="27696" y="-1"/>
                    </a:moveTo>
                    <a:cubicBezTo>
                      <a:pt x="28294" y="2005"/>
                      <a:pt x="28599" y="4087"/>
                      <a:pt x="28599" y="6180"/>
                    </a:cubicBezTo>
                    <a:cubicBezTo>
                      <a:pt x="28599" y="18109"/>
                      <a:pt x="18928" y="27780"/>
                      <a:pt x="6999" y="27780"/>
                    </a:cubicBezTo>
                    <a:cubicBezTo>
                      <a:pt x="4617" y="27780"/>
                      <a:pt x="2252" y="27386"/>
                      <a:pt x="0" y="26614"/>
                    </a:cubicBezTo>
                    <a:lnTo>
                      <a:pt x="6999" y="618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Arc 70"/>
              <p:cNvSpPr>
                <a:spLocks/>
              </p:cNvSpPr>
              <p:nvPr/>
            </p:nvSpPr>
            <p:spPr bwMode="auto">
              <a:xfrm>
                <a:off x="858" y="1473"/>
                <a:ext cx="225" cy="214"/>
              </a:xfrm>
              <a:custGeom>
                <a:avLst/>
                <a:gdLst>
                  <a:gd name="T0" fmla="*/ 2 w 28597"/>
                  <a:gd name="T1" fmla="*/ 0 h 27782"/>
                  <a:gd name="T2" fmla="*/ 0 w 28597"/>
                  <a:gd name="T3" fmla="*/ 2 h 27782"/>
                  <a:gd name="T4" fmla="*/ 0 w 28597"/>
                  <a:gd name="T5" fmla="*/ 0 h 27782"/>
                  <a:gd name="T6" fmla="*/ 0 60000 65536"/>
                  <a:gd name="T7" fmla="*/ 0 60000 65536"/>
                  <a:gd name="T8" fmla="*/ 0 60000 65536"/>
                  <a:gd name="T9" fmla="*/ 0 w 28597"/>
                  <a:gd name="T10" fmla="*/ 0 h 27782"/>
                  <a:gd name="T11" fmla="*/ 28597 w 28597"/>
                  <a:gd name="T12" fmla="*/ 27782 h 277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7" h="27782" fill="none" extrusionOk="0">
                    <a:moveTo>
                      <a:pt x="27693" y="-1"/>
                    </a:moveTo>
                    <a:cubicBezTo>
                      <a:pt x="28292" y="2005"/>
                      <a:pt x="28597" y="4088"/>
                      <a:pt x="28597" y="6182"/>
                    </a:cubicBezTo>
                    <a:cubicBezTo>
                      <a:pt x="28597" y="18111"/>
                      <a:pt x="18926" y="27782"/>
                      <a:pt x="6997" y="27782"/>
                    </a:cubicBezTo>
                    <a:cubicBezTo>
                      <a:pt x="4616" y="27782"/>
                      <a:pt x="2252" y="27388"/>
                      <a:pt x="-1" y="26617"/>
                    </a:cubicBezTo>
                  </a:path>
                  <a:path w="28597" h="27782" stroke="0" extrusionOk="0">
                    <a:moveTo>
                      <a:pt x="27693" y="-1"/>
                    </a:moveTo>
                    <a:cubicBezTo>
                      <a:pt x="28292" y="2005"/>
                      <a:pt x="28597" y="4088"/>
                      <a:pt x="28597" y="6182"/>
                    </a:cubicBezTo>
                    <a:cubicBezTo>
                      <a:pt x="28597" y="18111"/>
                      <a:pt x="18926" y="27782"/>
                      <a:pt x="6997" y="27782"/>
                    </a:cubicBezTo>
                    <a:cubicBezTo>
                      <a:pt x="4616" y="27782"/>
                      <a:pt x="2252" y="27388"/>
                      <a:pt x="-1" y="26617"/>
                    </a:cubicBezTo>
                    <a:lnTo>
                      <a:pt x="6997" y="6182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Arc 71"/>
              <p:cNvSpPr>
                <a:spLocks/>
              </p:cNvSpPr>
              <p:nvPr/>
            </p:nvSpPr>
            <p:spPr bwMode="auto">
              <a:xfrm>
                <a:off x="69" y="1323"/>
                <a:ext cx="124" cy="207"/>
              </a:xfrm>
              <a:custGeom>
                <a:avLst/>
                <a:gdLst>
                  <a:gd name="T0" fmla="*/ 0 w 21600"/>
                  <a:gd name="T1" fmla="*/ 1 h 41301"/>
                  <a:gd name="T2" fmla="*/ 1 w 21600"/>
                  <a:gd name="T3" fmla="*/ 0 h 41301"/>
                  <a:gd name="T4" fmla="*/ 1 w 21600"/>
                  <a:gd name="T5" fmla="*/ 1 h 4130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1"/>
                  <a:gd name="T11" fmla="*/ 21600 w 21600"/>
                  <a:gd name="T12" fmla="*/ 41301 h 413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1" fill="none" extrusionOk="0">
                    <a:moveTo>
                      <a:pt x="12830" y="41300"/>
                    </a:moveTo>
                    <a:cubicBezTo>
                      <a:pt x="5028" y="37834"/>
                      <a:pt x="0" y="30098"/>
                      <a:pt x="0" y="21561"/>
                    </a:cubicBezTo>
                    <a:cubicBezTo>
                      <a:pt x="-1" y="10138"/>
                      <a:pt x="8893" y="689"/>
                      <a:pt x="20296" y="0"/>
                    </a:cubicBezTo>
                  </a:path>
                  <a:path w="21600" h="41301" stroke="0" extrusionOk="0">
                    <a:moveTo>
                      <a:pt x="12830" y="41300"/>
                    </a:moveTo>
                    <a:cubicBezTo>
                      <a:pt x="5028" y="37834"/>
                      <a:pt x="0" y="30098"/>
                      <a:pt x="0" y="21561"/>
                    </a:cubicBezTo>
                    <a:cubicBezTo>
                      <a:pt x="-1" y="10138"/>
                      <a:pt x="8893" y="689"/>
                      <a:pt x="20296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Arc 72"/>
              <p:cNvSpPr>
                <a:spLocks/>
              </p:cNvSpPr>
              <p:nvPr/>
            </p:nvSpPr>
            <p:spPr bwMode="auto">
              <a:xfrm>
                <a:off x="71" y="1325"/>
                <a:ext cx="122" cy="203"/>
              </a:xfrm>
              <a:custGeom>
                <a:avLst/>
                <a:gdLst>
                  <a:gd name="T0" fmla="*/ 0 w 21600"/>
                  <a:gd name="T1" fmla="*/ 1 h 41308"/>
                  <a:gd name="T2" fmla="*/ 1 w 21600"/>
                  <a:gd name="T3" fmla="*/ 0 h 41308"/>
                  <a:gd name="T4" fmla="*/ 1 w 21600"/>
                  <a:gd name="T5" fmla="*/ 1 h 4130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08"/>
                  <a:gd name="T11" fmla="*/ 21600 w 21600"/>
                  <a:gd name="T12" fmla="*/ 41308 h 41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08" fill="none" extrusionOk="0">
                    <a:moveTo>
                      <a:pt x="12847" y="41308"/>
                    </a:moveTo>
                    <a:cubicBezTo>
                      <a:pt x="5036" y="37846"/>
                      <a:pt x="0" y="30105"/>
                      <a:pt x="0" y="21561"/>
                    </a:cubicBezTo>
                    <a:cubicBezTo>
                      <a:pt x="-1" y="10136"/>
                      <a:pt x="8895" y="688"/>
                      <a:pt x="20299" y="0"/>
                    </a:cubicBezTo>
                  </a:path>
                  <a:path w="21600" h="41308" stroke="0" extrusionOk="0">
                    <a:moveTo>
                      <a:pt x="12847" y="41308"/>
                    </a:moveTo>
                    <a:cubicBezTo>
                      <a:pt x="5036" y="37846"/>
                      <a:pt x="0" y="30105"/>
                      <a:pt x="0" y="21561"/>
                    </a:cubicBezTo>
                    <a:cubicBezTo>
                      <a:pt x="-1" y="10136"/>
                      <a:pt x="8895" y="688"/>
                      <a:pt x="20299" y="0"/>
                    </a:cubicBezTo>
                    <a:lnTo>
                      <a:pt x="21600" y="21561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Arc 73"/>
              <p:cNvSpPr>
                <a:spLocks/>
              </p:cNvSpPr>
              <p:nvPr/>
            </p:nvSpPr>
            <p:spPr bwMode="auto">
              <a:xfrm>
                <a:off x="397" y="1604"/>
                <a:ext cx="467" cy="126"/>
              </a:xfrm>
              <a:custGeom>
                <a:avLst/>
                <a:gdLst>
                  <a:gd name="T0" fmla="*/ 6 w 38927"/>
                  <a:gd name="T1" fmla="*/ 0 h 21600"/>
                  <a:gd name="T2" fmla="*/ 0 w 38927"/>
                  <a:gd name="T3" fmla="*/ 0 h 21600"/>
                  <a:gd name="T4" fmla="*/ 3 w 3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927"/>
                  <a:gd name="T10" fmla="*/ 0 h 21600"/>
                  <a:gd name="T11" fmla="*/ 38927 w 3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27" h="21600" fill="none" extrusionOk="0">
                    <a:moveTo>
                      <a:pt x="38926" y="12281"/>
                    </a:moveTo>
                    <a:cubicBezTo>
                      <a:pt x="34893" y="18117"/>
                      <a:pt x="28251" y="21599"/>
                      <a:pt x="21158" y="21600"/>
                    </a:cubicBezTo>
                    <a:cubicBezTo>
                      <a:pt x="10904" y="21600"/>
                      <a:pt x="2064" y="14392"/>
                      <a:pt x="0" y="4348"/>
                    </a:cubicBezTo>
                  </a:path>
                  <a:path w="38927" h="21600" stroke="0" extrusionOk="0">
                    <a:moveTo>
                      <a:pt x="38926" y="12281"/>
                    </a:moveTo>
                    <a:cubicBezTo>
                      <a:pt x="34893" y="18117"/>
                      <a:pt x="28251" y="21599"/>
                      <a:pt x="21158" y="21600"/>
                    </a:cubicBezTo>
                    <a:cubicBezTo>
                      <a:pt x="10904" y="21600"/>
                      <a:pt x="2064" y="14392"/>
                      <a:pt x="0" y="4348"/>
                    </a:cubicBezTo>
                    <a:lnTo>
                      <a:pt x="21158" y="0"/>
                    </a:lnTo>
                    <a:close/>
                  </a:path>
                </a:pathLst>
              </a:custGeom>
              <a:solidFill>
                <a:srgbClr val="E7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Arc 74"/>
              <p:cNvSpPr>
                <a:spLocks/>
              </p:cNvSpPr>
              <p:nvPr/>
            </p:nvSpPr>
            <p:spPr bwMode="auto">
              <a:xfrm>
                <a:off x="399" y="1604"/>
                <a:ext cx="462" cy="124"/>
              </a:xfrm>
              <a:custGeom>
                <a:avLst/>
                <a:gdLst>
                  <a:gd name="T0" fmla="*/ 5 w 38871"/>
                  <a:gd name="T1" fmla="*/ 0 h 21600"/>
                  <a:gd name="T2" fmla="*/ 0 w 38871"/>
                  <a:gd name="T3" fmla="*/ 0 h 21600"/>
                  <a:gd name="T4" fmla="*/ 3 w 388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8871"/>
                  <a:gd name="T10" fmla="*/ 0 h 21600"/>
                  <a:gd name="T11" fmla="*/ 38871 w 388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71" h="21600" fill="none" extrusionOk="0">
                    <a:moveTo>
                      <a:pt x="38870" y="12350"/>
                    </a:moveTo>
                    <a:cubicBezTo>
                      <a:pt x="34831" y="18145"/>
                      <a:pt x="28213" y="21599"/>
                      <a:pt x="21150" y="21600"/>
                    </a:cubicBezTo>
                    <a:cubicBezTo>
                      <a:pt x="10910" y="21600"/>
                      <a:pt x="2077" y="14410"/>
                      <a:pt x="-1" y="4384"/>
                    </a:cubicBezTo>
                  </a:path>
                  <a:path w="38871" h="21600" stroke="0" extrusionOk="0">
                    <a:moveTo>
                      <a:pt x="38870" y="12350"/>
                    </a:moveTo>
                    <a:cubicBezTo>
                      <a:pt x="34831" y="18145"/>
                      <a:pt x="28213" y="21599"/>
                      <a:pt x="21150" y="21600"/>
                    </a:cubicBezTo>
                    <a:cubicBezTo>
                      <a:pt x="10910" y="21600"/>
                      <a:pt x="2077" y="14410"/>
                      <a:pt x="-1" y="4384"/>
                    </a:cubicBezTo>
                    <a:lnTo>
                      <a:pt x="21150" y="0"/>
                    </a:lnTo>
                    <a:close/>
                  </a:path>
                </a:pathLst>
              </a:custGeom>
              <a:solidFill>
                <a:srgbClr val="E7EDED"/>
              </a:solidFill>
              <a:ln w="7938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37" name="Picture 5" descr="A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000" y="3892550"/>
              <a:ext cx="7334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 Box 106"/>
            <p:cNvSpPr txBox="1">
              <a:spLocks noChangeArrowheads="1"/>
            </p:cNvSpPr>
            <p:nvPr/>
          </p:nvSpPr>
          <p:spPr bwMode="auto">
            <a:xfrm>
              <a:off x="5410200" y="4654550"/>
              <a:ext cx="120015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WiFi AP</a:t>
              </a:r>
            </a:p>
          </p:txBody>
        </p:sp>
        <p:sp>
          <p:nvSpPr>
            <p:cNvPr id="139" name="Line 6"/>
            <p:cNvSpPr>
              <a:spLocks noChangeShapeType="1"/>
            </p:cNvSpPr>
            <p:nvPr/>
          </p:nvSpPr>
          <p:spPr bwMode="gray">
            <a:xfrm flipV="1">
              <a:off x="2895600" y="3663950"/>
              <a:ext cx="304800" cy="152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gray">
            <a:xfrm flipV="1">
              <a:off x="3886200" y="3816350"/>
              <a:ext cx="0" cy="228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Line 6"/>
            <p:cNvSpPr>
              <a:spLocks noChangeShapeType="1"/>
            </p:cNvSpPr>
            <p:nvPr/>
          </p:nvSpPr>
          <p:spPr bwMode="gray">
            <a:xfrm flipV="1">
              <a:off x="3810000" y="2292350"/>
              <a:ext cx="0" cy="304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Line 6"/>
            <p:cNvSpPr>
              <a:spLocks noChangeShapeType="1"/>
            </p:cNvSpPr>
            <p:nvPr/>
          </p:nvSpPr>
          <p:spPr bwMode="gray">
            <a:xfrm flipH="1" flipV="1">
              <a:off x="2895600" y="2825750"/>
              <a:ext cx="228600" cy="152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108000" tIns="108000" rIns="108000" bIns="10800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Text Box 106"/>
            <p:cNvSpPr txBox="1">
              <a:spLocks noChangeArrowheads="1"/>
            </p:cNvSpPr>
            <p:nvPr/>
          </p:nvSpPr>
          <p:spPr bwMode="auto">
            <a:xfrm>
              <a:off x="3124200" y="1911350"/>
              <a:ext cx="120015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RDC</a:t>
              </a:r>
              <a:r>
                <a:rPr lang="en-US" b="1" baseline="-25000">
                  <a:solidFill>
                    <a:prstClr val="black"/>
                  </a:solidFill>
                  <a:latin typeface="Trebuchet MS" pitchFamily="34" charset="0"/>
                </a:rPr>
                <a:t>A1</a:t>
              </a:r>
            </a:p>
          </p:txBody>
        </p:sp>
        <p:sp>
          <p:nvSpPr>
            <p:cNvPr id="144" name="Text Box 106"/>
            <p:cNvSpPr txBox="1">
              <a:spLocks noChangeArrowheads="1"/>
            </p:cNvSpPr>
            <p:nvPr/>
          </p:nvSpPr>
          <p:spPr bwMode="auto">
            <a:xfrm>
              <a:off x="3429000" y="4197350"/>
              <a:ext cx="97155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RDC</a:t>
              </a:r>
              <a:r>
                <a:rPr lang="en-US" b="1" baseline="-25000">
                  <a:solidFill>
                    <a:prstClr val="black"/>
                  </a:solidFill>
                  <a:latin typeface="Trebuchet MS" pitchFamily="34" charset="0"/>
                </a:rPr>
                <a:t>A2</a:t>
              </a:r>
            </a:p>
          </p:txBody>
        </p:sp>
        <p:sp>
          <p:nvSpPr>
            <p:cNvPr id="145" name="Text Box 106"/>
            <p:cNvSpPr txBox="1">
              <a:spLocks noChangeArrowheads="1"/>
            </p:cNvSpPr>
            <p:nvPr/>
          </p:nvSpPr>
          <p:spPr bwMode="auto">
            <a:xfrm>
              <a:off x="1905000" y="2520950"/>
              <a:ext cx="120015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RDC</a:t>
              </a:r>
              <a:r>
                <a:rPr lang="en-US" b="1" baseline="-25000">
                  <a:solidFill>
                    <a:prstClr val="black"/>
                  </a:solidFill>
                  <a:latin typeface="Trebuchet MS" pitchFamily="34" charset="0"/>
                </a:rPr>
                <a:t>B1</a:t>
              </a:r>
            </a:p>
          </p:txBody>
        </p:sp>
        <p:sp>
          <p:nvSpPr>
            <p:cNvPr id="146" name="Text Box 106"/>
            <p:cNvSpPr txBox="1">
              <a:spLocks noChangeArrowheads="1"/>
            </p:cNvSpPr>
            <p:nvPr/>
          </p:nvSpPr>
          <p:spPr bwMode="auto">
            <a:xfrm>
              <a:off x="1981200" y="3816350"/>
              <a:ext cx="1200150" cy="19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RDC</a:t>
              </a:r>
              <a:r>
                <a:rPr lang="en-US" b="1" baseline="-25000">
                  <a:solidFill>
                    <a:prstClr val="black"/>
                  </a:solidFill>
                  <a:latin typeface="Trebuchet MS" pitchFamily="34" charset="0"/>
                </a:rPr>
                <a:t>B2</a:t>
              </a:r>
            </a:p>
          </p:txBody>
        </p:sp>
        <p:sp>
          <p:nvSpPr>
            <p:cNvPr id="147" name="Text Box 106"/>
            <p:cNvSpPr txBox="1">
              <a:spLocks noChangeArrowheads="1"/>
            </p:cNvSpPr>
            <p:nvPr/>
          </p:nvSpPr>
          <p:spPr bwMode="auto">
            <a:xfrm>
              <a:off x="1447800" y="1606550"/>
              <a:ext cx="1809750" cy="39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prstClr val="black"/>
                  </a:solidFill>
                  <a:latin typeface="Trebuchet MS" pitchFamily="34" charset="0"/>
                </a:rPr>
                <a:t>Regional Data centers (RDC)</a:t>
              </a:r>
            </a:p>
          </p:txBody>
        </p:sp>
        <p:pic>
          <p:nvPicPr>
            <p:cNvPr id="148" name="Picture 237" descr="i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4425950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" name="Freeform 9"/>
            <p:cNvSpPr>
              <a:spLocks/>
            </p:cNvSpPr>
            <p:nvPr/>
          </p:nvSpPr>
          <p:spPr bwMode="auto">
            <a:xfrm rot="-2151665" flipH="1" flipV="1">
              <a:off x="6096000" y="4197350"/>
              <a:ext cx="530225" cy="525463"/>
            </a:xfrm>
            <a:custGeom>
              <a:avLst/>
              <a:gdLst>
                <a:gd name="T0" fmla="*/ 0 w 794"/>
                <a:gd name="T1" fmla="*/ 0 h 870"/>
                <a:gd name="T2" fmla="*/ 2147483647 w 794"/>
                <a:gd name="T3" fmla="*/ 2147483647 h 870"/>
                <a:gd name="T4" fmla="*/ 2147483647 w 794"/>
                <a:gd name="T5" fmla="*/ 2147483647 h 870"/>
                <a:gd name="T6" fmla="*/ 2147483647 w 794"/>
                <a:gd name="T7" fmla="*/ 2147483647 h 870"/>
                <a:gd name="T8" fmla="*/ 2147483647 w 794"/>
                <a:gd name="T9" fmla="*/ 2147483647 h 870"/>
                <a:gd name="T10" fmla="*/ 2147483647 w 794"/>
                <a:gd name="T11" fmla="*/ 2147483647 h 870"/>
                <a:gd name="T12" fmla="*/ 0 w 794"/>
                <a:gd name="T13" fmla="*/ 0 h 8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4"/>
                <a:gd name="T22" fmla="*/ 0 h 870"/>
                <a:gd name="T23" fmla="*/ 794 w 794"/>
                <a:gd name="T24" fmla="*/ 870 h 8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4" h="870">
                  <a:moveTo>
                    <a:pt x="0" y="0"/>
                  </a:moveTo>
                  <a:lnTo>
                    <a:pt x="496" y="421"/>
                  </a:lnTo>
                  <a:lnTo>
                    <a:pt x="382" y="466"/>
                  </a:lnTo>
                  <a:lnTo>
                    <a:pt x="793" y="869"/>
                  </a:lnTo>
                  <a:lnTo>
                    <a:pt x="298" y="449"/>
                  </a:lnTo>
                  <a:lnTo>
                    <a:pt x="414" y="40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AutoShape 23"/>
            <p:cNvSpPr>
              <a:spLocks noChangeArrowheads="1"/>
            </p:cNvSpPr>
            <p:nvPr/>
          </p:nvSpPr>
          <p:spPr bwMode="auto">
            <a:xfrm>
              <a:off x="5487988" y="2614613"/>
              <a:ext cx="798512" cy="484187"/>
            </a:xfrm>
            <a:prstGeom prst="cube">
              <a:avLst>
                <a:gd name="adj" fmla="val 11505"/>
              </a:avLst>
            </a:prstGeom>
            <a:solidFill>
              <a:srgbClr val="E7E5F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Trebuchet MS" pitchFamily="34" charset="0"/>
                </a:rPr>
                <a:t>RNC</a:t>
              </a:r>
            </a:p>
          </p:txBody>
        </p:sp>
        <p:pic>
          <p:nvPicPr>
            <p:cNvPr id="151" name="Picture 18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81200" y="3892550"/>
              <a:ext cx="260350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25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200" y="3435350"/>
              <a:ext cx="27940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53" name="Oval 253"/>
            <p:cNvSpPr>
              <a:spLocks noChangeArrowheads="1"/>
            </p:cNvSpPr>
            <p:nvPr/>
          </p:nvSpPr>
          <p:spPr bwMode="auto">
            <a:xfrm>
              <a:off x="2286000" y="3587750"/>
              <a:ext cx="42863" cy="508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Oval 254"/>
            <p:cNvSpPr>
              <a:spLocks noChangeArrowheads="1"/>
            </p:cNvSpPr>
            <p:nvPr/>
          </p:nvSpPr>
          <p:spPr bwMode="auto">
            <a:xfrm>
              <a:off x="2286000" y="4273550"/>
              <a:ext cx="42863" cy="508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Oval 255"/>
            <p:cNvSpPr>
              <a:spLocks noChangeArrowheads="1"/>
            </p:cNvSpPr>
            <p:nvPr/>
          </p:nvSpPr>
          <p:spPr bwMode="auto">
            <a:xfrm>
              <a:off x="2362200" y="4273550"/>
              <a:ext cx="42863" cy="50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Oval 256"/>
            <p:cNvSpPr>
              <a:spLocks noChangeArrowheads="1"/>
            </p:cNvSpPr>
            <p:nvPr/>
          </p:nvSpPr>
          <p:spPr bwMode="auto">
            <a:xfrm>
              <a:off x="2362200" y="3587750"/>
              <a:ext cx="42863" cy="50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Text Box 106"/>
            <p:cNvSpPr txBox="1">
              <a:spLocks noChangeArrowheads="1"/>
            </p:cNvSpPr>
            <p:nvPr/>
          </p:nvSpPr>
          <p:spPr bwMode="auto">
            <a:xfrm>
              <a:off x="1066800" y="3435350"/>
              <a:ext cx="1200150" cy="309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sz="1400" b="1">
                  <a:solidFill>
                    <a:prstClr val="black"/>
                  </a:solidFill>
                  <a:latin typeface="Trebuchet MS" pitchFamily="34" charset="0"/>
                </a:rPr>
                <a:t>Storage </a:t>
              </a:r>
            </a:p>
            <a:p>
              <a:pPr algn="ctr" defTabSz="914400"/>
              <a:r>
                <a:rPr lang="en-US" sz="1400" b="1">
                  <a:solidFill>
                    <a:prstClr val="black"/>
                  </a:solidFill>
                  <a:latin typeface="Trebuchet MS" pitchFamily="34" charset="0"/>
                </a:rPr>
                <a:t>nodes</a:t>
              </a:r>
            </a:p>
          </p:txBody>
        </p:sp>
        <p:sp>
          <p:nvSpPr>
            <p:cNvPr id="158" name="Text Box 106"/>
            <p:cNvSpPr txBox="1">
              <a:spLocks noChangeArrowheads="1"/>
            </p:cNvSpPr>
            <p:nvPr/>
          </p:nvSpPr>
          <p:spPr bwMode="auto">
            <a:xfrm>
              <a:off x="990600" y="3968750"/>
              <a:ext cx="1200150" cy="309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sz="1400" b="1">
                  <a:solidFill>
                    <a:prstClr val="black"/>
                  </a:solidFill>
                  <a:latin typeface="Trebuchet MS" pitchFamily="34" charset="0"/>
                </a:rPr>
                <a:t>Compute</a:t>
              </a:r>
            </a:p>
            <a:p>
              <a:pPr algn="ctr" defTabSz="914400"/>
              <a:r>
                <a:rPr lang="en-US" sz="1400" b="1">
                  <a:solidFill>
                    <a:prstClr val="black"/>
                  </a:solidFill>
                  <a:latin typeface="Trebuchet MS" pitchFamily="34" charset="0"/>
                </a:rPr>
                <a:t>nodes</a:t>
              </a:r>
            </a:p>
          </p:txBody>
        </p:sp>
        <p:sp>
          <p:nvSpPr>
            <p:cNvPr id="159" name="Line 261"/>
            <p:cNvSpPr>
              <a:spLocks noChangeShapeType="1"/>
            </p:cNvSpPr>
            <p:nvPr/>
          </p:nvSpPr>
          <p:spPr bwMode="auto">
            <a:xfrm flipV="1">
              <a:off x="4724400" y="4578350"/>
              <a:ext cx="6096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Line 263"/>
            <p:cNvSpPr>
              <a:spLocks noChangeShapeType="1"/>
            </p:cNvSpPr>
            <p:nvPr/>
          </p:nvSpPr>
          <p:spPr bwMode="auto">
            <a:xfrm flipV="1">
              <a:off x="4724400" y="2597150"/>
              <a:ext cx="457200" cy="2438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Line 264"/>
            <p:cNvSpPr>
              <a:spLocks noChangeShapeType="1"/>
            </p:cNvSpPr>
            <p:nvPr/>
          </p:nvSpPr>
          <p:spPr bwMode="auto">
            <a:xfrm flipV="1">
              <a:off x="4724400" y="3816350"/>
              <a:ext cx="685800" cy="1219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Line 265"/>
            <p:cNvSpPr>
              <a:spLocks noChangeShapeType="1"/>
            </p:cNvSpPr>
            <p:nvPr/>
          </p:nvSpPr>
          <p:spPr bwMode="auto">
            <a:xfrm flipV="1">
              <a:off x="4724400" y="5035550"/>
              <a:ext cx="198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Text Box 106"/>
            <p:cNvSpPr txBox="1">
              <a:spLocks noChangeArrowheads="1"/>
            </p:cNvSpPr>
            <p:nvPr/>
          </p:nvSpPr>
          <p:spPr bwMode="auto">
            <a:xfrm>
              <a:off x="3581400" y="5111750"/>
              <a:ext cx="2286000" cy="39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Possible locations</a:t>
              </a:r>
            </a:p>
            <a:p>
              <a:pPr algn="ctr" defTabSz="914400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of cloudlet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74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3339"/>
            <a:ext cx="8447741" cy="486932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MAUI: RPC based offloading architecture</a:t>
            </a:r>
          </a:p>
          <a:p>
            <a:r>
              <a:rPr lang="en-US" sz="2600" dirty="0" err="1" smtClean="0"/>
              <a:t>CloneCloud</a:t>
            </a:r>
            <a:r>
              <a:rPr lang="en-US" sz="2600" dirty="0" smtClean="0"/>
              <a:t>: tight synchronization between cloud and </a:t>
            </a:r>
            <a:r>
              <a:rPr lang="en-US" sz="2600" dirty="0" smtClean="0"/>
              <a:t>phone</a:t>
            </a:r>
          </a:p>
          <a:p>
            <a:r>
              <a:rPr lang="en-US" sz="2600" dirty="0"/>
              <a:t>Odessa: data-flow graph to exploit parallelism in perception </a:t>
            </a:r>
            <a:r>
              <a:rPr lang="en-US" sz="2600" dirty="0" smtClean="0"/>
              <a:t>applications</a:t>
            </a:r>
            <a:endParaRPr lang="en-US" sz="2600" dirty="0" smtClean="0"/>
          </a:p>
          <a:p>
            <a:r>
              <a:rPr lang="en-US" sz="2600" dirty="0" err="1" smtClean="0"/>
              <a:t>Orelans</a:t>
            </a:r>
            <a:r>
              <a:rPr lang="en-US" sz="2600" dirty="0" smtClean="0"/>
              <a:t>: a new programming model based on </a:t>
            </a:r>
            <a:r>
              <a:rPr lang="en-US" sz="2600" dirty="0" smtClean="0"/>
              <a:t>grains</a:t>
            </a:r>
            <a:endParaRPr lang="en-US" sz="2600" dirty="0" smtClean="0"/>
          </a:p>
          <a:p>
            <a:r>
              <a:rPr lang="en-US" sz="2600" dirty="0" smtClean="0"/>
              <a:t>MAUI, </a:t>
            </a:r>
            <a:r>
              <a:rPr lang="en-US" sz="2600" dirty="0" err="1" smtClean="0"/>
              <a:t>CloneCloud</a:t>
            </a:r>
            <a:r>
              <a:rPr lang="en-US" sz="2600" dirty="0" smtClean="0"/>
              <a:t> , Odessa all have profiler, solver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35344"/>
              </p:ext>
            </p:extLst>
          </p:nvPr>
        </p:nvGraphicFramePr>
        <p:xfrm>
          <a:off x="1030940" y="4837339"/>
          <a:ext cx="6411260" cy="136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252"/>
                <a:gridCol w="1282252"/>
                <a:gridCol w="1360757"/>
                <a:gridCol w="1203747"/>
                <a:gridCol w="1282252"/>
              </a:tblGrid>
              <a:tr h="45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CloneCloud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Odessa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Orleans</a:t>
                      </a:r>
                      <a:endParaRPr lang="en-US" dirty="0"/>
                    </a:p>
                  </a:txBody>
                  <a:tcPr/>
                </a:tc>
              </a:tr>
              <a:tr h="586359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execution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 (RMI)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Grains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52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Model: MAUI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Combine extensive profiling with an ILP solver</a:t>
            </a:r>
          </a:p>
          <a:p>
            <a:pPr lvl="1"/>
            <a:r>
              <a:rPr lang="en-US" dirty="0" smtClean="0"/>
              <a:t>Makes dynamic offload decisions</a:t>
            </a:r>
          </a:p>
          <a:p>
            <a:pPr lvl="1"/>
            <a:r>
              <a:rPr lang="en-US" dirty="0" smtClean="0"/>
              <a:t>Optimize for energy reduction</a:t>
            </a:r>
          </a:p>
          <a:p>
            <a:pPr lvl="1"/>
            <a:r>
              <a:rPr lang="en-US" dirty="0" smtClean="0"/>
              <a:t>Profile: device, network, application</a:t>
            </a:r>
          </a:p>
          <a:p>
            <a:endParaRPr lang="en-US" dirty="0" smtClean="0"/>
          </a:p>
          <a:p>
            <a:r>
              <a:rPr lang="en-US" dirty="0" smtClean="0"/>
              <a:t>Leverage modern language runtime (.NET CLR)</a:t>
            </a:r>
          </a:p>
          <a:p>
            <a:pPr lvl="1"/>
            <a:r>
              <a:rPr lang="en-US" dirty="0"/>
              <a:t>Portability: </a:t>
            </a:r>
          </a:p>
          <a:p>
            <a:pPr lvl="2"/>
            <a:r>
              <a:rPr lang="en-US" dirty="0"/>
              <a:t>Mobile (ARM) </a:t>
            </a:r>
            <a:r>
              <a:rPr lang="en-US" dirty="0" err="1"/>
              <a:t>vs</a:t>
            </a:r>
            <a:r>
              <a:rPr lang="en-US" dirty="0"/>
              <a:t> Server (x86)</a:t>
            </a:r>
          </a:p>
          <a:p>
            <a:pPr lvl="2"/>
            <a:r>
              <a:rPr lang="en-US" dirty="0"/>
              <a:t>.NET Framework Common Intermediate Language</a:t>
            </a:r>
          </a:p>
          <a:p>
            <a:pPr lvl="1"/>
            <a:r>
              <a:rPr lang="en-US" dirty="0"/>
              <a:t>Type-Safety and Serialization: </a:t>
            </a:r>
          </a:p>
          <a:p>
            <a:pPr lvl="2"/>
            <a:r>
              <a:rPr lang="en-US" dirty="0"/>
              <a:t>Automate state extraction</a:t>
            </a:r>
          </a:p>
          <a:p>
            <a:pPr lvl="1"/>
            <a:r>
              <a:rPr lang="en-US" dirty="0"/>
              <a:t>Reflection: </a:t>
            </a:r>
          </a:p>
          <a:p>
            <a:pPr lvl="2"/>
            <a:r>
              <a:rPr lang="en-US" dirty="0"/>
              <a:t>Identifies methods with [</a:t>
            </a:r>
            <a:r>
              <a:rPr lang="en-US" dirty="0" err="1"/>
              <a:t>Remoteable</a:t>
            </a:r>
            <a:r>
              <a:rPr lang="en-US" dirty="0"/>
              <a:t>] tag</a:t>
            </a:r>
          </a:p>
          <a:p>
            <a:pPr lvl="2"/>
            <a:r>
              <a:rPr lang="en-US" dirty="0"/>
              <a:t>Automates generation of RPC stubs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4/2/12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6998-8)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3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1|7.5|9.2|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3.6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3.6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3|4.5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1.5|3.8|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3865</Words>
  <Application>Microsoft Macintosh PowerPoint</Application>
  <PresentationFormat>On-screen Show (4:3)</PresentationFormat>
  <Paragraphs>861</Paragraphs>
  <Slides>56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1_Office Theme</vt:lpstr>
      <vt:lpstr>Visio</vt:lpstr>
      <vt:lpstr>Cellular Networks and Mobile Computing COMS 6998-8, Spring 2012</vt:lpstr>
      <vt:lpstr>Mobile Cloud Computing (mCloud) today</vt:lpstr>
      <vt:lpstr>Mobile Cloud Computing today (Cont’d)</vt:lpstr>
      <vt:lpstr>mCloud Fundamental Challenges</vt:lpstr>
      <vt:lpstr>mCloud Architecture</vt:lpstr>
      <vt:lpstr>mCloud Architecture (Cont’d)</vt:lpstr>
      <vt:lpstr>mCloud Architecture (Cont’d)</vt:lpstr>
      <vt:lpstr>mCloud Programming Model</vt:lpstr>
      <vt:lpstr>mCloud Programming Model: MAUI</vt:lpstr>
      <vt:lpstr>mCloud Programming Model: MAUI (Cont’d)</vt:lpstr>
      <vt:lpstr>MAUI Profiler</vt:lpstr>
      <vt:lpstr>MAUI Solver</vt:lpstr>
      <vt:lpstr>Is Global Program Analysis Needed?</vt:lpstr>
      <vt:lpstr>Is Global Program Analysis Needed?</vt:lpstr>
      <vt:lpstr>Is Global Program Analysis Needed?</vt:lpstr>
      <vt:lpstr>Can MAUI Adapt to Changing Conditions?</vt:lpstr>
      <vt:lpstr>Can MAUI Adapt to Changing Conditions?</vt:lpstr>
      <vt:lpstr>Case 1</vt:lpstr>
      <vt:lpstr>Case 2</vt:lpstr>
      <vt:lpstr>MAUI Implementation</vt:lpstr>
      <vt:lpstr>Questions</vt:lpstr>
      <vt:lpstr>How much can MAUI reduce energy consumption?</vt:lpstr>
      <vt:lpstr>How much can MAUI improve performance?</vt:lpstr>
      <vt:lpstr>Latency to server impacts the opportunities for fine-grained offload</vt:lpstr>
      <vt:lpstr>Can MAUI Run Resource-Intensive Applications?</vt:lpstr>
      <vt:lpstr>Conclusions</vt:lpstr>
      <vt:lpstr>mCloud Programming Model: CloneCloud</vt:lpstr>
      <vt:lpstr>The Before-After Picture</vt:lpstr>
      <vt:lpstr>CloneCloud v1 Architecture</vt:lpstr>
      <vt:lpstr>AppVM Clones</vt:lpstr>
      <vt:lpstr>Partitioning</vt:lpstr>
      <vt:lpstr>Automatic Partitioning Framework</vt:lpstr>
      <vt:lpstr>Partitioning: Static Analysis</vt:lpstr>
      <vt:lpstr>Partitioning: Profiling</vt:lpstr>
      <vt:lpstr>Partitioning: Intuition</vt:lpstr>
      <vt:lpstr>Partitioning: Optimization</vt:lpstr>
      <vt:lpstr>Distributed Execution</vt:lpstr>
      <vt:lpstr>Migration Architecture</vt:lpstr>
      <vt:lpstr>Migration: Suspend-Transmit-Resume</vt:lpstr>
      <vt:lpstr>Migration Challenges</vt:lpstr>
      <vt:lpstr>Migration: References in Motion</vt:lpstr>
      <vt:lpstr>The CloneCloud v1 Prototype</vt:lpstr>
      <vt:lpstr>Evaluation Setup</vt:lpstr>
      <vt:lpstr>Execution Time Comparison  (Image Search)</vt:lpstr>
      <vt:lpstr>Energy Consumption Comparison  (Image Search)</vt:lpstr>
      <vt:lpstr>Discussion</vt:lpstr>
      <vt:lpstr>Conclusion</vt:lpstr>
      <vt:lpstr>mCloud Programming Model: Odessa</vt:lpstr>
      <vt:lpstr>mCloud Programming Model: Odessa (Cont’d)</vt:lpstr>
      <vt:lpstr>mCloud Programming Model: Odessa (Cont’d)</vt:lpstr>
      <vt:lpstr>mCloud Programming Model: Orleans</vt:lpstr>
      <vt:lpstr>mCloud Programming Model: Orleans (Cont’d)</vt:lpstr>
      <vt:lpstr>mCloud Programming Model: Orleans (Cont’d)</vt:lpstr>
      <vt:lpstr>Support for Service Interaction</vt:lpstr>
      <vt:lpstr>Closing Thoughts</vt:lpstr>
      <vt:lpstr>Useful Tools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Robert Lee</cp:lastModifiedBy>
  <cp:revision>26</cp:revision>
  <dcterms:created xsi:type="dcterms:W3CDTF">2012-01-02T06:16:13Z</dcterms:created>
  <dcterms:modified xsi:type="dcterms:W3CDTF">2012-04-03T02:51:58Z</dcterms:modified>
</cp:coreProperties>
</file>