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charts/chart6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ags/tag16.xml" ContentType="application/vnd.openxmlformats-officedocument.presentationml.tags+xml"/>
  <Override PartName="/ppt/charts/chart8.xml" ContentType="application/vnd.openxmlformats-officedocument.drawingml.chart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77" r:id="rId2"/>
    <p:sldId id="427" r:id="rId3"/>
    <p:sldId id="428" r:id="rId4"/>
    <p:sldId id="475" r:id="rId5"/>
    <p:sldId id="429" r:id="rId6"/>
    <p:sldId id="430" r:id="rId7"/>
    <p:sldId id="43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40" r:id="rId17"/>
    <p:sldId id="441" r:id="rId18"/>
    <p:sldId id="442" r:id="rId19"/>
    <p:sldId id="443" r:id="rId20"/>
    <p:sldId id="444" r:id="rId21"/>
    <p:sldId id="476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  <p:sldId id="404" r:id="rId53"/>
    <p:sldId id="474" r:id="rId54"/>
    <p:sldId id="445" r:id="rId55"/>
    <p:sldId id="446" r:id="rId56"/>
    <p:sldId id="447" r:id="rId57"/>
    <p:sldId id="448" r:id="rId58"/>
    <p:sldId id="449" r:id="rId59"/>
    <p:sldId id="450" r:id="rId60"/>
    <p:sldId id="451" r:id="rId61"/>
    <p:sldId id="452" r:id="rId62"/>
    <p:sldId id="453" r:id="rId63"/>
    <p:sldId id="454" r:id="rId64"/>
    <p:sldId id="455" r:id="rId65"/>
    <p:sldId id="456" r:id="rId66"/>
    <p:sldId id="457" r:id="rId67"/>
    <p:sldId id="458" r:id="rId68"/>
    <p:sldId id="459" r:id="rId69"/>
    <p:sldId id="460" r:id="rId70"/>
    <p:sldId id="461" r:id="rId71"/>
    <p:sldId id="462" r:id="rId72"/>
    <p:sldId id="463" r:id="rId73"/>
    <p:sldId id="464" r:id="rId74"/>
    <p:sldId id="465" r:id="rId75"/>
    <p:sldId id="466" r:id="rId76"/>
    <p:sldId id="467" r:id="rId77"/>
    <p:sldId id="468" r:id="rId78"/>
    <p:sldId id="469" r:id="rId79"/>
    <p:sldId id="470" r:id="rId80"/>
    <p:sldId id="471" r:id="rId81"/>
    <p:sldId id="472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2" autoAdjust="0"/>
  </p:normalViewPr>
  <p:slideViewPr>
    <p:cSldViewPr snapToGrid="0" snapToObjects="1">
      <p:cViewPr>
        <p:scale>
          <a:sx n="100" d="100"/>
          <a:sy n="100" d="100"/>
        </p:scale>
        <p:origin x="-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notesMaster" Target="notesMasters/notesMaster1.xml"/><Relationship Id="rId84" Type="http://schemas.openxmlformats.org/officeDocument/2006/relationships/handoutMaster" Target="handoutMasters/handout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73609159587"/>
          <c:y val="0.128772108625404"/>
          <c:w val="0.417944458649384"/>
          <c:h val="0.7092387520662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 Distribution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8"/>
          <c:dPt>
            <c:idx val="0"/>
            <c:bubble3D val="0"/>
            <c:spPr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/>
              <c:numFmt formatCode="General" sourceLinked="0"/>
              <c:spPr/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General" sourceLinked="0"/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1"/>
          </c:dLbls>
          <c:cat>
            <c:strRef>
              <c:f>Sheet1!$A$2:$A$6</c:f>
              <c:strCache>
                <c:ptCount val="5"/>
                <c:pt idx="0">
                  <c:v>Offical Market</c:v>
                </c:pt>
                <c:pt idx="1">
                  <c:v>eoeMarket</c:v>
                </c:pt>
                <c:pt idx="2">
                  <c:v>alcatelclub</c:v>
                </c:pt>
                <c:pt idx="3">
                  <c:v>gfan</c:v>
                </c:pt>
                <c:pt idx="4">
                  <c:v>mmoovv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153002.0</c:v>
                </c:pt>
                <c:pt idx="1">
                  <c:v>17229.0</c:v>
                </c:pt>
                <c:pt idx="2">
                  <c:v>14943.0</c:v>
                </c:pt>
                <c:pt idx="3">
                  <c:v>10385.0</c:v>
                </c:pt>
                <c:pt idx="4">
                  <c:v>8481.0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36732699954"/>
          <c:y val="0.0668094528478448"/>
          <c:w val="0.806873763004512"/>
          <c:h val="0.8840206854123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mmoovv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0.0</c:v>
                </c:pt>
                <c:pt idx="6">
                  <c:v>1.0</c:v>
                </c:pt>
                <c:pt idx="7">
                  <c:v>8.0</c:v>
                </c:pt>
                <c:pt idx="8">
                  <c:v>3.0</c:v>
                </c:pt>
                <c:pt idx="9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gfan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14.0</c:v>
                </c:pt>
                <c:pt idx="8">
                  <c:v>4.0</c:v>
                </c:pt>
                <c:pt idx="9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alcatelclub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6.0</c:v>
                </c:pt>
                <c:pt idx="6">
                  <c:v>0.0</c:v>
                </c:pt>
                <c:pt idx="7">
                  <c:v>9.0</c:v>
                </c:pt>
                <c:pt idx="8">
                  <c:v>1.0</c:v>
                </c:pt>
                <c:pt idx="9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eoeMarket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1.0</c:v>
                </c:pt>
                <c:pt idx="5">
                  <c:v>6.0</c:v>
                </c:pt>
                <c:pt idx="6">
                  <c:v>0.0</c:v>
                </c:pt>
                <c:pt idx="7">
                  <c:v>12.0</c:v>
                </c:pt>
                <c:pt idx="8">
                  <c:v>1.0</c:v>
                </c:pt>
                <c:pt idx="9">
                  <c:v>26.0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Official Market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Sheet1!$A$2:$A$11</c:f>
              <c:strCache>
                <c:ptCount val="10"/>
                <c:pt idx="0">
                  <c:v>jSMSHider</c:v>
                </c:pt>
                <c:pt idx="1">
                  <c:v>Zsone</c:v>
                </c:pt>
                <c:pt idx="2">
                  <c:v>DroidDreamLight</c:v>
                </c:pt>
                <c:pt idx="3">
                  <c:v>BaseBridge</c:v>
                </c:pt>
                <c:pt idx="4">
                  <c:v>zHash</c:v>
                </c:pt>
                <c:pt idx="5">
                  <c:v>DroidDream</c:v>
                </c:pt>
                <c:pt idx="6">
                  <c:v>Bgserv</c:v>
                </c:pt>
                <c:pt idx="7">
                  <c:v>Pjapps</c:v>
                </c:pt>
                <c:pt idx="8">
                  <c:v>ADRD</c:v>
                </c:pt>
                <c:pt idx="9">
                  <c:v>Geinimi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0.0</c:v>
                </c:pt>
                <c:pt idx="1">
                  <c:v>9.0</c:v>
                </c:pt>
                <c:pt idx="2">
                  <c:v>12.0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934536"/>
        <c:axId val="-2094937640"/>
      </c:barChart>
      <c:catAx>
        <c:axId val="-2094934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94937640"/>
        <c:crosses val="autoZero"/>
        <c:auto val="1"/>
        <c:lblAlgn val="ctr"/>
        <c:lblOffset val="100"/>
        <c:noMultiLvlLbl val="0"/>
      </c:catAx>
      <c:valAx>
        <c:axId val="-209493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 sz="1400"/>
            </a:pPr>
            <a:endParaRPr lang="en-US"/>
          </a:p>
        </c:txPr>
        <c:crossAx val="-2094934536"/>
        <c:crosses val="autoZero"/>
        <c:crossBetween val="between"/>
      </c:valAx>
      <c:spPr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.809991490597266"/>
          <c:y val="0.674370074060653"/>
          <c:w val="0.163505924543674"/>
          <c:h val="0.20450887632153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451848544111"/>
          <c:y val="0.0"/>
          <c:w val="0.821988436989255"/>
          <c:h val="0.9450275640752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LookOut Ver 6.3 (08/2011)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ADRD</c:v>
                </c:pt>
                <c:pt idx="1">
                  <c:v>Bgserv</c:v>
                </c:pt>
                <c:pt idx="2">
                  <c:v>jSMSHider</c:v>
                </c:pt>
                <c:pt idx="3">
                  <c:v>BaseBridge</c:v>
                </c:pt>
                <c:pt idx="4">
                  <c:v>Pjapps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3.0</c:v>
                </c:pt>
                <c:pt idx="1">
                  <c:v>0.0</c:v>
                </c:pt>
                <c:pt idx="2">
                  <c:v>6.0</c:v>
                </c:pt>
                <c:pt idx="3">
                  <c:v>1.0</c:v>
                </c:pt>
                <c:pt idx="4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Lookout Ver 6.11 (11/2011)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ADRD</c:v>
                </c:pt>
                <c:pt idx="1">
                  <c:v>Bgserv</c:v>
                </c:pt>
                <c:pt idx="2">
                  <c:v>jSMSHider</c:v>
                </c:pt>
                <c:pt idx="3">
                  <c:v>BaseBridge</c:v>
                </c:pt>
                <c:pt idx="4">
                  <c:v>Pjapps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3.0</c:v>
                </c:pt>
                <c:pt idx="1">
                  <c:v>0.0</c:v>
                </c:pt>
                <c:pt idx="2">
                  <c:v>9.0</c:v>
                </c:pt>
                <c:pt idx="3">
                  <c:v>4.0</c:v>
                </c:pt>
                <c:pt idx="4">
                  <c:v>31.0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DroidRanger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ADRD</c:v>
                </c:pt>
                <c:pt idx="1">
                  <c:v>Bgserv</c:v>
                </c:pt>
                <c:pt idx="2">
                  <c:v>jSMSHider</c:v>
                </c:pt>
                <c:pt idx="3">
                  <c:v>BaseBridge</c:v>
                </c:pt>
                <c:pt idx="4">
                  <c:v>Pjapps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8.0</c:v>
                </c:pt>
                <c:pt idx="1">
                  <c:v>1.0</c:v>
                </c:pt>
                <c:pt idx="2">
                  <c:v>9.0</c:v>
                </c:pt>
                <c:pt idx="3">
                  <c:v>4.0</c:v>
                </c:pt>
                <c:pt idx="4">
                  <c:v>31.0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095015000"/>
        <c:axId val="-2095011944"/>
      </c:barChart>
      <c:valAx>
        <c:axId val="-2095011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2095015000"/>
        <c:crosses val="autoZero"/>
        <c:crossBetween val="between"/>
      </c:valAx>
      <c:catAx>
        <c:axId val="-2095015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9501194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612958820099341"/>
          <c:y val="0.744748689068718"/>
          <c:w val="0.357219316486452"/>
          <c:h val="0.18459999918989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Cumulative Android</a:t>
            </a:r>
            <a:r>
              <a:rPr lang="en-US" baseline="0" dirty="0" smtClean="0"/>
              <a:t> </a:t>
            </a:r>
            <a:r>
              <a:rPr lang="en-US" dirty="0" smtClean="0"/>
              <a:t>Malware Increase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0.0511057044324885"/>
                  <c:y val="-0.0690051178976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280258386910811"/>
                  <c:y val="-0.060724503749966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3,320</a:t>
                    </a:r>
                    <a:r>
                      <a:rPr lang="en-US" dirty="0">
                        <a:solidFill>
                          <a:srgbClr val="FF0000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mmm\-yy</c:formatCode>
                <c:ptCount val="7"/>
                <c:pt idx="0">
                  <c:v>40695.0</c:v>
                </c:pt>
                <c:pt idx="1">
                  <c:v>40725.0</c:v>
                </c:pt>
                <c:pt idx="2">
                  <c:v>40756.0</c:v>
                </c:pt>
                <c:pt idx="3">
                  <c:v>40787.0</c:v>
                </c:pt>
                <c:pt idx="4">
                  <c:v>40817.0</c:v>
                </c:pt>
                <c:pt idx="5">
                  <c:v>40848.0</c:v>
                </c:pt>
                <c:pt idx="6">
                  <c:v>40878.0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 formatCode="0%">
                  <c:v>1.0</c:v>
                </c:pt>
                <c:pt idx="1">
                  <c:v>1.1</c:v>
                </c:pt>
                <c:pt idx="2">
                  <c:v>1.2</c:v>
                </c:pt>
                <c:pt idx="3">
                  <c:v>1.4</c:v>
                </c:pt>
                <c:pt idx="4">
                  <c:v>2.0</c:v>
                </c:pt>
                <c:pt idx="5">
                  <c:v>10.0</c:v>
                </c:pt>
                <c:pt idx="6">
                  <c:v>33.2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Sheet1!$A$2:$A$8</c:f>
              <c:numCache>
                <c:formatCode>mmm\-yy</c:formatCode>
                <c:ptCount val="7"/>
                <c:pt idx="0">
                  <c:v>40695.0</c:v>
                </c:pt>
                <c:pt idx="1">
                  <c:v>40725.0</c:v>
                </c:pt>
                <c:pt idx="2">
                  <c:v>40756.0</c:v>
                </c:pt>
                <c:pt idx="3">
                  <c:v>40787.0</c:v>
                </c:pt>
                <c:pt idx="4">
                  <c:v>40817.0</c:v>
                </c:pt>
                <c:pt idx="5">
                  <c:v>40848.0</c:v>
                </c:pt>
                <c:pt idx="6">
                  <c:v>40878.0</c:v>
                </c:pt>
              </c:numCache>
            </c:numRef>
          </c:cat>
          <c:val>
            <c:numRef>
              <c:f>Sheet1!$C$2:$C$8</c:f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numRef>
              <c:f>Sheet1!$A$2:$A$8</c:f>
              <c:numCache>
                <c:formatCode>mmm\-yy</c:formatCode>
                <c:ptCount val="7"/>
                <c:pt idx="0">
                  <c:v>40695.0</c:v>
                </c:pt>
                <c:pt idx="1">
                  <c:v>40725.0</c:v>
                </c:pt>
                <c:pt idx="2">
                  <c:v>40756.0</c:v>
                </c:pt>
                <c:pt idx="3">
                  <c:v>40787.0</c:v>
                </c:pt>
                <c:pt idx="4">
                  <c:v>40817.0</c:v>
                </c:pt>
                <c:pt idx="5">
                  <c:v>40848.0</c:v>
                </c:pt>
                <c:pt idx="6">
                  <c:v>40878.0</c:v>
                </c:pt>
              </c:numCache>
            </c:numRef>
          </c:cat>
          <c:val>
            <c:numRef>
              <c:f>Sheet1!$D$2:$D$8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5653624"/>
        <c:axId val="-2088273208"/>
      </c:lineChart>
      <c:catAx>
        <c:axId val="-21456536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-2088273208"/>
        <c:crosses val="autoZero"/>
        <c:auto val="0"/>
        <c:lblAlgn val="ctr"/>
        <c:lblOffset val="100"/>
        <c:noMultiLvlLbl val="0"/>
      </c:catAx>
      <c:valAx>
        <c:axId val="-2088273208"/>
        <c:scaling>
          <c:orientation val="minMax"/>
          <c:max val="4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-21456536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>
                <a:effectLst/>
              </a:rPr>
              <a:t>Cumulative Growth of Malware Samples in Our Collection</a:t>
            </a:r>
            <a:endParaRPr lang="en-US" sz="1600" dirty="0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40309649109282"/>
          <c:y val="0.237252769251301"/>
          <c:w val="0.849881588923886"/>
          <c:h val="0.650030695315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1.0</c:v>
                </c:pt>
                <c:pt idx="6">
                  <c:v>2.0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8.0</c:v>
                </c:pt>
                <c:pt idx="13">
                  <c:v>9.0</c:v>
                </c:pt>
                <c:pt idx="14">
                  <c:v>10.0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13.0</c:v>
                </c:pt>
                <c:pt idx="1">
                  <c:v>13.0</c:v>
                </c:pt>
                <c:pt idx="2">
                  <c:v>13.0</c:v>
                </c:pt>
                <c:pt idx="3">
                  <c:v>14.0</c:v>
                </c:pt>
                <c:pt idx="4">
                  <c:v>18.0</c:v>
                </c:pt>
                <c:pt idx="5">
                  <c:v>23.0</c:v>
                </c:pt>
                <c:pt idx="6">
                  <c:v>33.0</c:v>
                </c:pt>
                <c:pt idx="7">
                  <c:v>66.0</c:v>
                </c:pt>
                <c:pt idx="8">
                  <c:v>66.0</c:v>
                </c:pt>
                <c:pt idx="9">
                  <c:v>115.0</c:v>
                </c:pt>
                <c:pt idx="10">
                  <c:v>209.0</c:v>
                </c:pt>
                <c:pt idx="11">
                  <c:v>403.0</c:v>
                </c:pt>
                <c:pt idx="12">
                  <c:v>527.0</c:v>
                </c:pt>
                <c:pt idx="13">
                  <c:v>678.0</c:v>
                </c:pt>
                <c:pt idx="14">
                  <c:v>1260.0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8.0</c:v>
                </c:pt>
                <c:pt idx="1">
                  <c:v>9.0</c:v>
                </c:pt>
                <c:pt idx="2">
                  <c:v>10.0</c:v>
                </c:pt>
                <c:pt idx="3">
                  <c:v>11.0</c:v>
                </c:pt>
                <c:pt idx="4">
                  <c:v>12.0</c:v>
                </c:pt>
                <c:pt idx="5">
                  <c:v>1.0</c:v>
                </c:pt>
                <c:pt idx="6">
                  <c:v>2.0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6.0</c:v>
                </c:pt>
                <c:pt idx="11">
                  <c:v>7.0</c:v>
                </c:pt>
                <c:pt idx="12">
                  <c:v>8.0</c:v>
                </c:pt>
                <c:pt idx="13">
                  <c:v>9.0</c:v>
                </c:pt>
                <c:pt idx="14">
                  <c:v>10.0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7454936"/>
        <c:axId val="-2117587736"/>
      </c:barChart>
      <c:catAx>
        <c:axId val="-2087454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7587736"/>
        <c:crosses val="autoZero"/>
        <c:auto val="1"/>
        <c:lblAlgn val="ctr"/>
        <c:lblOffset val="100"/>
        <c:noMultiLvlLbl val="0"/>
      </c:catAx>
      <c:valAx>
        <c:axId val="-2117587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87454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</a:t>
            </a:r>
            <a:r>
              <a:rPr lang="en-US" baseline="0" dirty="0" smtClean="0"/>
              <a:t> of Malware Activation Events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158912885707849"/>
                  <c:y val="-0.338312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"/>
                  <c:y val="-0.1513321850393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12968848425196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73809055118110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2673849830753E-17"/>
                  <c:y val="-0.094957923228346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"/>
                  <c:y val="-0.05639517716535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158912885707851"/>
                  <c:y val="-0.25291683070866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158912885707851"/>
                  <c:y val="-0.2658649114173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"/>
                  <c:y val="-0.06114271653543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9"/>
                <c:pt idx="0">
                  <c:v>BOOT</c:v>
                </c:pt>
                <c:pt idx="1">
                  <c:v>SMS</c:v>
                </c:pt>
                <c:pt idx="2">
                  <c:v>NET</c:v>
                </c:pt>
                <c:pt idx="3">
                  <c:v>CALL</c:v>
                </c:pt>
                <c:pt idx="4">
                  <c:v>USB</c:v>
                </c:pt>
                <c:pt idx="5">
                  <c:v>PKG</c:v>
                </c:pt>
                <c:pt idx="6">
                  <c:v>BAT</c:v>
                </c:pt>
                <c:pt idx="7">
                  <c:v>SYS</c:v>
                </c:pt>
                <c:pt idx="8">
                  <c:v>MAIN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1050.0</c:v>
                </c:pt>
                <c:pt idx="1">
                  <c:v>398.0</c:v>
                </c:pt>
                <c:pt idx="2">
                  <c:v>288.0</c:v>
                </c:pt>
                <c:pt idx="3">
                  <c:v>112.0</c:v>
                </c:pt>
                <c:pt idx="4">
                  <c:v>187.0</c:v>
                </c:pt>
                <c:pt idx="5">
                  <c:v>17.0</c:v>
                </c:pt>
                <c:pt idx="6">
                  <c:v>725.0</c:v>
                </c:pt>
                <c:pt idx="7">
                  <c:v>782.0</c:v>
                </c:pt>
                <c:pt idx="8">
                  <c:v>56.0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5362264"/>
        <c:axId val="-2085372824"/>
      </c:barChart>
      <c:catAx>
        <c:axId val="-20853622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5372824"/>
        <c:crosses val="autoZero"/>
        <c:auto val="1"/>
        <c:lblAlgn val="ctr"/>
        <c:lblOffset val="100"/>
        <c:noMultiLvlLbl val="0"/>
      </c:catAx>
      <c:valAx>
        <c:axId val="-2085372824"/>
        <c:scaling>
          <c:orientation val="minMax"/>
          <c:max val="1260.0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85362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Apps Collecting User Information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Phone number</c:v>
                </c:pt>
                <c:pt idx="2">
                  <c:v>User account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138.0</c:v>
                </c:pt>
                <c:pt idx="1">
                  <c:v>563.0</c:v>
                </c:pt>
                <c:pt idx="2">
                  <c:v>43.0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Phone number</c:v>
                </c:pt>
                <c:pt idx="2">
                  <c:v>User account</c:v>
                </c:pt>
              </c:strCache>
            </c:strRef>
          </c:cat>
          <c:val>
            <c:numRef>
              <c:f>Sheet1!$C$2:$C$4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Phone number</c:v>
                </c:pt>
                <c:pt idx="2">
                  <c:v>User account</c:v>
                </c:pt>
              </c:strCache>
            </c:strRef>
          </c:cat>
          <c:val>
            <c:numRef>
              <c:f>Sheet1!$D$2:$D$4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1764024"/>
        <c:axId val="-2081761048"/>
      </c:barChart>
      <c:catAx>
        <c:axId val="-20817640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1761048"/>
        <c:crosses val="autoZero"/>
        <c:auto val="1"/>
        <c:lblAlgn val="ctr"/>
        <c:lblOffset val="100"/>
        <c:noMultiLvlLbl val="0"/>
      </c:catAx>
      <c:valAx>
        <c:axId val="-2081761048"/>
        <c:scaling>
          <c:orientation val="minMax"/>
          <c:min val="0.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81764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810829047553"/>
          <c:y val="0.0310734463276836"/>
          <c:w val="0.74550861171354"/>
          <c:h val="0.8562100182392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Malware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CHANGE_WIFI_STATE</c:v>
                </c:pt>
                <c:pt idx="1">
                  <c:v>READ_SMS</c:v>
                </c:pt>
                <c:pt idx="2">
                  <c:v>WRITE_SMS</c:v>
                </c:pt>
                <c:pt idx="3">
                  <c:v>SEND_SMS</c:v>
                </c:pt>
                <c:pt idx="4">
                  <c:v>RECEIVE_SMS</c:v>
                </c:pt>
                <c:pt idx="5">
                  <c:v>RECEIVE_BOOT_COMPLETED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398.0</c:v>
                </c:pt>
                <c:pt idx="1">
                  <c:v>790.0</c:v>
                </c:pt>
                <c:pt idx="2">
                  <c:v>658.0</c:v>
                </c:pt>
                <c:pt idx="3">
                  <c:v>553.0</c:v>
                </c:pt>
                <c:pt idx="4">
                  <c:v>499.0</c:v>
                </c:pt>
                <c:pt idx="5">
                  <c:v>688.0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Benign Apps</c:v>
                </c:pt>
              </c:strCache>
            </c:strRef>
          </c:tx>
          <c:spPr>
            <a:solidFill>
              <a:srgbClr val="99CCFF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rgbClr val="99CC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CHANGE_WIFI_STATE</c:v>
                </c:pt>
                <c:pt idx="1">
                  <c:v>READ_SMS</c:v>
                </c:pt>
                <c:pt idx="2">
                  <c:v>WRITE_SMS</c:v>
                </c:pt>
                <c:pt idx="3">
                  <c:v>SEND_SMS</c:v>
                </c:pt>
                <c:pt idx="4">
                  <c:v>RECEIVE_SMS</c:v>
                </c:pt>
                <c:pt idx="5">
                  <c:v>RECEIVE_BOOT_COMPLETED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34.0</c:v>
                </c:pt>
                <c:pt idx="1">
                  <c:v>17.0</c:v>
                </c:pt>
                <c:pt idx="2">
                  <c:v>9.0</c:v>
                </c:pt>
                <c:pt idx="3">
                  <c:v>43.0</c:v>
                </c:pt>
                <c:pt idx="4">
                  <c:v>24.0</c:v>
                </c:pt>
                <c:pt idx="5">
                  <c:v>137.0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023048"/>
        <c:axId val="-2081826392"/>
      </c:barChart>
      <c:catAx>
        <c:axId val="-20820230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81826392"/>
        <c:crosses val="autoZero"/>
        <c:auto val="1"/>
        <c:lblAlgn val="ctr"/>
        <c:lblOffset val="100"/>
        <c:noMultiLvlLbl val="0"/>
      </c:catAx>
      <c:valAx>
        <c:axId val="-2081826392"/>
        <c:scaling>
          <c:orientation val="minMax"/>
          <c:max val="1260.0"/>
          <c:min val="0.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-2082023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518567751374"/>
          <c:y val="0.574137862004538"/>
          <c:w val="0.161767734226568"/>
          <c:h val="0.1568090217536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0.08243</cdr:x>
      <cdr:y>0.03839</cdr:y>
    </cdr:from>
    <cdr:to>
      <cdr:x>0.94953</cdr:x>
      <cdr:y>0.12649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6857" y="172616"/>
          <a:ext cx="6804756" cy="396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11/20/12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Zsone</a:t>
            </a:r>
            <a:r>
              <a:rPr lang="en-US" dirty="0" smtClean="0"/>
              <a:t> is an SMS </a:t>
            </a:r>
            <a:r>
              <a:rPr lang="en-US" dirty="0" err="1" smtClean="0"/>
              <a:t>trojan</a:t>
            </a:r>
            <a:r>
              <a:rPr lang="en-US" dirty="0" smtClean="0"/>
              <a:t>.</a:t>
            </a:r>
            <a:r>
              <a:rPr lang="en-US" baseline="0" dirty="0" smtClean="0"/>
              <a:t> It sends short message to premium numbers and removes billing related notifications messages from service providers.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Exploid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udev</a:t>
            </a:r>
            <a:r>
              <a:rPr lang="en-US" baseline="0" dirty="0" smtClean="0"/>
              <a:t> daemon, CHANGE_WIFI_STATE, </a:t>
            </a:r>
            <a:r>
              <a:rPr lang="en-US" baseline="0" dirty="0" err="1" smtClean="0"/>
              <a:t>Rageagainstthecage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adbd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Zimperlich</a:t>
            </a:r>
            <a:r>
              <a:rPr lang="en-US" baseline="0" dirty="0" smtClean="0"/>
              <a:t>: zygote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DroidDream</a:t>
            </a:r>
            <a:r>
              <a:rPr lang="en-US" baseline="0" dirty="0" smtClean="0"/>
              <a:t> was reported to have infected 260,000 users before Google removed them. Possible limitations: free app only. More heuristics.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A254D-AF36-4CAF-BA7F-199CD06E13B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8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55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67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Cumulative Growth of New Malware Samples in Our Collection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58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253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Zsone</a:t>
            </a:r>
            <a:r>
              <a:rPr lang="en-US" baseline="0" dirty="0" smtClean="0"/>
              <a:t> 12 </a:t>
            </a:r>
            <a:r>
              <a:rPr lang="en-US" baseline="0" dirty="0" err="1" smtClean="0"/>
              <a:t>GGTracker</a:t>
            </a:r>
            <a:r>
              <a:rPr lang="en-US" baseline="0" dirty="0" smtClean="0"/>
              <a:t>: 1 RogueLemon:2  </a:t>
            </a:r>
            <a:r>
              <a:rPr lang="en-US" baseline="0" dirty="0" err="1" smtClean="0"/>
              <a:t>SPPush</a:t>
            </a:r>
            <a:r>
              <a:rPr lang="en-US" baseline="0" dirty="0" smtClean="0"/>
              <a:t> 9  -&gt;auto reply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73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847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11/20/12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5.xml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chart" Target="../charts/char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6998-11, Fall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11195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~lierranli/coms6998-11Fall2012/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Lecture 10: Mobile Malware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Evaluation: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535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Crawled the official &amp; four alternative markets</a:t>
            </a:r>
          </a:p>
          <a:p>
            <a:r>
              <a:rPr lang="en-US" sz="2800" dirty="0" smtClean="0"/>
              <a:t>Collected 204,040 free apps during 05/2011-06/2011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634837" y="2992582"/>
          <a:ext cx="5874326" cy="3461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87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Evaluation: </a:t>
            </a:r>
            <a:r>
              <a:rPr lang="en-US" altLang="zh-CN" dirty="0" smtClean="0"/>
              <a:t>Overview</a:t>
            </a:r>
            <a:endParaRPr lang="zh-CN" altLang="en-US" dirty="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700972"/>
              </p:ext>
            </p:extLst>
          </p:nvPr>
        </p:nvGraphicFramePr>
        <p:xfrm>
          <a:off x="492369" y="2791526"/>
          <a:ext cx="8139165" cy="174992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99955"/>
                <a:gridCol w="1541165"/>
                <a:gridCol w="1239631"/>
                <a:gridCol w="1206128"/>
                <a:gridCol w="904597"/>
                <a:gridCol w="1116785"/>
                <a:gridCol w="830904"/>
              </a:tblGrid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Malware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Official </a:t>
                      </a:r>
                      <a:r>
                        <a:rPr lang="en-US" sz="1600" baseline="0" dirty="0" smtClean="0"/>
                        <a:t>Market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eoeMarket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alcatelclub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gfan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mmoovv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Known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48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Zero-day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601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0.02%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b="1" dirty="0" smtClean="0">
                          <a:solidFill>
                            <a:schemeClr val="tx2"/>
                          </a:solidFill>
                        </a:rPr>
                        <a:t>0.35%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b="1" dirty="0" smtClean="0">
                          <a:solidFill>
                            <a:schemeClr val="tx2"/>
                          </a:solidFill>
                        </a:rPr>
                        <a:t>0.39%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b="1" dirty="0" smtClean="0">
                          <a:solidFill>
                            <a:schemeClr val="tx2"/>
                          </a:solidFill>
                        </a:rPr>
                        <a:t>0.20%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b="1" dirty="0" smtClean="0">
                          <a:solidFill>
                            <a:schemeClr val="tx2"/>
                          </a:solidFill>
                        </a:rPr>
                        <a:t>0.47%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48909" y="3175290"/>
            <a:ext cx="8212770" cy="3634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0584" y="3960737"/>
            <a:ext cx="8212770" cy="61125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536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5896E-6 L -2.77778E-7 0.05645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3850" y="2256318"/>
          <a:ext cx="7641772" cy="3887439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1859531"/>
                <a:gridCol w="1287831"/>
                <a:gridCol w="4494410"/>
              </a:tblGrid>
              <a:tr h="34367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Malware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First Report 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Summary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Geinimi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10/2010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ADRD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Pjapps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02/2011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Bgserv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03/2011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Trojan with </a:t>
                      </a:r>
                      <a:r>
                        <a:rPr lang="en-US" sz="1600" dirty="0" err="1" smtClean="0"/>
                        <a:t>bot</a:t>
                      </a:r>
                      <a:r>
                        <a:rPr lang="en-US" sz="1600" dirty="0" smtClean="0"/>
                        <a:t>-like capability</a:t>
                      </a:r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DroidDream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03/2011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 exploit with </a:t>
                      </a:r>
                      <a:r>
                        <a:rPr lang="en-US" sz="1600" dirty="0" err="1" smtClean="0"/>
                        <a:t>Exploid</a:t>
                      </a:r>
                      <a:r>
                        <a:rPr lang="en-US" sz="1600" dirty="0" smtClean="0"/>
                        <a:t>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Rageagainstthecage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zHash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03/2011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 exploit with </a:t>
                      </a:r>
                      <a:r>
                        <a:rPr lang="en-US" sz="1600" dirty="0" err="1" smtClean="0"/>
                        <a:t>Exploid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BaseBridge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05/2011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Root exploit with </a:t>
                      </a:r>
                      <a:r>
                        <a:rPr lang="en-US" sz="1600" dirty="0" err="1" smtClean="0"/>
                        <a:t>Rageagainstthecage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DroidDreamLight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05/2011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with information</a:t>
                      </a:r>
                      <a:r>
                        <a:rPr lang="en-US" sz="1600" baseline="0" dirty="0" smtClean="0"/>
                        <a:t> stealing capability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Zsone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05/2011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that</a:t>
                      </a:r>
                      <a:r>
                        <a:rPr lang="en-US" sz="1600" baseline="0" dirty="0" smtClean="0"/>
                        <a:t> sends premium-rate SMS</a:t>
                      </a:r>
                      <a:endParaRPr lang="en-US" sz="1600" dirty="0"/>
                    </a:p>
                  </a:txBody>
                  <a:tcPr anchor="ctr"/>
                </a:tc>
              </a:tr>
              <a:tr h="3543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jSMSHider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06/2011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Trojan that target third-party</a:t>
                      </a:r>
                      <a:r>
                        <a:rPr lang="en-US" sz="1600" baseline="0" dirty="0" smtClean="0"/>
                        <a:t> firmware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765958" y="4025735"/>
            <a:ext cx="7757557" cy="104503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9318" y="5082645"/>
            <a:ext cx="7730837" cy="67689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Known Malware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06631"/>
          </a:xfrm>
        </p:spPr>
        <p:txBody>
          <a:bodyPr/>
          <a:lstStyle/>
          <a:p>
            <a:r>
              <a:rPr lang="en-US" dirty="0" smtClean="0"/>
              <a:t>20 samples from 10 malware families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9318" y="4025735"/>
            <a:ext cx="7730837" cy="70065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23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Apps Infected by Known Malware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8442" y="1496291"/>
          <a:ext cx="8847117" cy="516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520043" y="2161309"/>
            <a:ext cx="3177463" cy="938149"/>
            <a:chOff x="1163784" y="1959428"/>
            <a:chExt cx="3177463" cy="9381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Rectangle 19"/>
            <p:cNvSpPr/>
            <p:nvPr/>
          </p:nvSpPr>
          <p:spPr>
            <a:xfrm>
              <a:off x="1638794" y="2185058"/>
              <a:ext cx="2702453" cy="712519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sz="2000" b="1" dirty="0" smtClean="0">
                  <a:solidFill>
                    <a:schemeClr val="bg1"/>
                  </a:solidFill>
                </a:rPr>
                <a:t>first report: 10/2010</a:t>
              </a:r>
            </a:p>
          </p:txBody>
        </p:sp>
        <p:cxnSp>
          <p:nvCxnSpPr>
            <p:cNvPr id="23" name="Straight Arrow Connector 22"/>
            <p:cNvCxnSpPr>
              <a:stCxn id="20" idx="1"/>
            </p:cNvCxnSpPr>
            <p:nvPr/>
          </p:nvCxnSpPr>
          <p:spPr>
            <a:xfrm flipH="1" flipV="1">
              <a:off x="1163784" y="1959428"/>
              <a:ext cx="475010" cy="581890"/>
            </a:xfrm>
            <a:prstGeom prst="straightConnector1">
              <a:avLst/>
            </a:prstGeom>
            <a:ln w="5715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450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Evaluation: False Positive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00742" y="1769423"/>
          <a:ext cx="8142516" cy="425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087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False Negative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24 samples in 10 known families from </a:t>
            </a:r>
            <a:r>
              <a:rPr lang="en-US" altLang="zh-CN" i="1" dirty="0" err="1" smtClean="0"/>
              <a:t>contagio</a:t>
            </a:r>
            <a:endParaRPr lang="zh-CN" altLang="en-US" i="1" dirty="0" smtClean="0"/>
          </a:p>
          <a:p>
            <a:r>
              <a:rPr lang="en-US" altLang="zh-CN" dirty="0" err="1" smtClean="0"/>
              <a:t>DroidRanger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detected 23 sample (96%)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Missed a payload of </a:t>
            </a:r>
            <a:r>
              <a:rPr lang="en-US" altLang="zh-CN" dirty="0" err="1" smtClean="0"/>
              <a:t>DroidDream</a:t>
            </a:r>
            <a:r>
              <a:rPr lang="en-US" altLang="zh-CN" dirty="0" smtClean="0"/>
              <a:t>, not the malware itself</a:t>
            </a:r>
          </a:p>
          <a:p>
            <a:pPr lvl="1"/>
            <a:r>
              <a:rPr lang="en-US" altLang="zh-CN" dirty="0" smtClean="0"/>
              <a:t>Found one </a:t>
            </a:r>
            <a:r>
              <a:rPr lang="en-US" altLang="zh-CN" dirty="0" err="1" smtClean="0"/>
              <a:t>mis</a:t>
            </a:r>
            <a:r>
              <a:rPr lang="en-US" altLang="zh-CN" dirty="0" smtClean="0"/>
              <a:t>-categorized sample for ADRD</a:t>
            </a:r>
          </a:p>
          <a:p>
            <a:pPr lvl="1"/>
            <a:endParaRPr lang="zh-CN" alt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6547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Zero-day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48648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Detected two zero-day malware using heuristics</a:t>
            </a:r>
          </a:p>
          <a:p>
            <a:pPr lvl="1"/>
            <a:r>
              <a:rPr lang="en-US" altLang="zh-CN" dirty="0" smtClean="0"/>
              <a:t>Plankton: dynamic loading of Java code</a:t>
            </a:r>
          </a:p>
          <a:p>
            <a:pPr lvl="1"/>
            <a:r>
              <a:rPr lang="en-US" altLang="zh-CN" dirty="0" err="1" smtClean="0"/>
              <a:t>DroidKungFu</a:t>
            </a:r>
            <a:r>
              <a:rPr lang="en-US" altLang="zh-CN" dirty="0" smtClean="0"/>
              <a:t>: dynamic loading of native code</a:t>
            </a:r>
          </a:p>
          <a:p>
            <a:r>
              <a:rPr lang="en-US" altLang="zh-CN" dirty="0" smtClean="0"/>
              <a:t>Detected 40 samples using behavioral footprints</a:t>
            </a:r>
          </a:p>
          <a:p>
            <a:pPr lvl="1"/>
            <a:r>
              <a:rPr lang="en-US" altLang="zh-CN" dirty="0" smtClean="0"/>
              <a:t>11 samples from the official Android Market</a:t>
            </a:r>
          </a:p>
          <a:p>
            <a:pPr lvl="1"/>
            <a:r>
              <a:rPr lang="en-US" altLang="zh-CN" dirty="0" smtClean="0"/>
              <a:t>30 samples from alternative Android Markets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23780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Zero-day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Plankton behaviors</a:t>
            </a:r>
          </a:p>
          <a:p>
            <a:pPr lvl="1"/>
            <a:r>
              <a:rPr lang="en-US" altLang="zh-CN" sz="2400" dirty="0" smtClean="0"/>
              <a:t>Upload a list of permissions before downloading a payload</a:t>
            </a:r>
          </a:p>
          <a:p>
            <a:pPr lvl="1"/>
            <a:r>
              <a:rPr lang="en-US" altLang="zh-CN" sz="2400" dirty="0" smtClean="0"/>
              <a:t>Contain </a:t>
            </a:r>
            <a:r>
              <a:rPr lang="en-US" altLang="zh-CN" sz="2400" dirty="0" err="1" smtClean="0"/>
              <a:t>bot</a:t>
            </a:r>
            <a:r>
              <a:rPr lang="en-US" altLang="zh-CN" sz="2400" dirty="0" smtClean="0"/>
              <a:t>-like command &amp; control channel</a:t>
            </a:r>
            <a:endParaRPr lang="en-US" sz="2400" dirty="0" smtClean="0"/>
          </a:p>
          <a:p>
            <a:r>
              <a:rPr lang="en-US" altLang="zh-CN" dirty="0" err="1" smtClean="0"/>
              <a:t>DroidKungFu</a:t>
            </a:r>
            <a:r>
              <a:rPr lang="en-US" altLang="zh-CN" dirty="0" smtClean="0"/>
              <a:t> behaviors</a:t>
            </a:r>
          </a:p>
          <a:p>
            <a:pPr lvl="1"/>
            <a:r>
              <a:rPr lang="en-US" altLang="zh-CN" sz="2400" dirty="0" smtClean="0"/>
              <a:t>Contain two encrypted root exploits</a:t>
            </a:r>
          </a:p>
          <a:p>
            <a:pPr lvl="1"/>
            <a:r>
              <a:rPr lang="en-US" altLang="zh-CN" sz="2400" dirty="0" smtClean="0"/>
              <a:t>Install a payload app mimicking Google Search</a:t>
            </a:r>
            <a:endParaRPr lang="zh-CN" alt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30060"/>
            <a:ext cx="7315200" cy="1706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50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call for rigorous vetting process</a:t>
            </a:r>
          </a:p>
          <a:p>
            <a:pPr lvl="1"/>
            <a:r>
              <a:rPr lang="en-US" dirty="0" smtClean="0"/>
              <a:t>A large number of user can be infected</a:t>
            </a:r>
          </a:p>
          <a:p>
            <a:pPr lvl="1"/>
            <a:r>
              <a:rPr lang="en-US" dirty="0" smtClean="0"/>
              <a:t>Malware can exist in alternative markets for a long time</a:t>
            </a:r>
          </a:p>
          <a:p>
            <a:pPr lvl="1"/>
            <a:r>
              <a:rPr lang="en-US" dirty="0" smtClean="0"/>
              <a:t>Root exploits are used by many malware</a:t>
            </a:r>
          </a:p>
          <a:p>
            <a:pPr lvl="1"/>
            <a:r>
              <a:rPr lang="en-US" dirty="0" smtClean="0"/>
              <a:t>Zero-day malware exists in Android markets</a:t>
            </a:r>
          </a:p>
          <a:p>
            <a:r>
              <a:rPr lang="en-US" dirty="0" smtClean="0"/>
              <a:t>Need more comprehensive heuristics</a:t>
            </a:r>
          </a:p>
          <a:p>
            <a:pPr lvl="1"/>
            <a:r>
              <a:rPr lang="en-US" dirty="0" smtClean="0"/>
              <a:t>background sending of unauthorized SMS messages</a:t>
            </a:r>
          </a:p>
          <a:p>
            <a:pPr lvl="1"/>
            <a:r>
              <a:rPr lang="en-US" dirty="0" err="1" smtClean="0"/>
              <a:t>bot</a:t>
            </a:r>
            <a:r>
              <a:rPr lang="en-US" dirty="0" smtClean="0"/>
              <a:t>-like behavior controlled by SMS messages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827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 platform security </a:t>
            </a:r>
          </a:p>
          <a:p>
            <a:pPr lvl="1"/>
            <a:r>
              <a:rPr lang="en-US" sz="1800" dirty="0" err="1" smtClean="0"/>
              <a:t>TaintDroid</a:t>
            </a:r>
            <a:r>
              <a:rPr lang="en-US" sz="1800" dirty="0" smtClean="0"/>
              <a:t> (</a:t>
            </a:r>
            <a:r>
              <a:rPr lang="en-US" sz="1800" dirty="0" err="1" smtClean="0"/>
              <a:t>Enck</a:t>
            </a:r>
            <a:r>
              <a:rPr lang="en-US" sz="1800" dirty="0" smtClean="0"/>
              <a:t> et al., OSDI 10), </a:t>
            </a:r>
            <a:r>
              <a:rPr lang="en-US" sz="1800" dirty="0" err="1" smtClean="0"/>
              <a:t>PiOS</a:t>
            </a:r>
            <a:r>
              <a:rPr lang="en-US" sz="1800" dirty="0" smtClean="0"/>
              <a:t> (</a:t>
            </a:r>
            <a:r>
              <a:rPr lang="en-US" sz="1800" dirty="0" err="1" smtClean="0"/>
              <a:t>Egele</a:t>
            </a:r>
            <a:r>
              <a:rPr lang="en-US" sz="1800" dirty="0" smtClean="0"/>
              <a:t> et al., NDSS 11), Stowaway  (Felt </a:t>
            </a:r>
            <a:r>
              <a:rPr lang="en-US" altLang="zh-CN" sz="1800" dirty="0" smtClean="0"/>
              <a:t>et al., CCS 11)</a:t>
            </a:r>
            <a:r>
              <a:rPr lang="en-US" sz="1800" dirty="0" smtClean="0"/>
              <a:t>, Cells (Andrus et al., SOSP 11), </a:t>
            </a:r>
            <a:r>
              <a:rPr lang="en-US" sz="1800" dirty="0" err="1" smtClean="0"/>
              <a:t>AppFence</a:t>
            </a:r>
            <a:r>
              <a:rPr lang="en-US" sz="1800" dirty="0" smtClean="0"/>
              <a:t> (</a:t>
            </a:r>
            <a:r>
              <a:rPr lang="en-US" sz="1800" dirty="0" err="1" smtClean="0"/>
              <a:t>Hornyack</a:t>
            </a:r>
            <a:r>
              <a:rPr lang="en-US" sz="1800" dirty="0" smtClean="0"/>
              <a:t>  et al., CCS 11), </a:t>
            </a:r>
            <a:r>
              <a:rPr lang="en-US" altLang="zh-CN" sz="1800" dirty="0" smtClean="0"/>
              <a:t>Quire (Dietz  et al., USENIX Security 11), A Study of Android Application Security (</a:t>
            </a:r>
            <a:r>
              <a:rPr lang="en-US" altLang="zh-CN" sz="1800" dirty="0" err="1" smtClean="0"/>
              <a:t>Enck</a:t>
            </a:r>
            <a:r>
              <a:rPr lang="en-US" altLang="zh-CN" sz="1800" dirty="0" smtClean="0"/>
              <a:t> et al., USENIX Security 11), TISSA (Zhou et al., TRUST 11), Woodpecker (Grace et al., NDSS 12)</a:t>
            </a:r>
            <a:r>
              <a:rPr lang="en-US" sz="1800" dirty="0" smtClean="0"/>
              <a:t> …</a:t>
            </a:r>
          </a:p>
          <a:p>
            <a:r>
              <a:rPr lang="en-US" dirty="0" smtClean="0"/>
              <a:t>Malware detection on mobile devices</a:t>
            </a:r>
          </a:p>
          <a:p>
            <a:pPr lvl="1"/>
            <a:r>
              <a:rPr lang="en-US" sz="1800" dirty="0" err="1" smtClean="0"/>
              <a:t>pBMDS</a:t>
            </a:r>
            <a:r>
              <a:rPr lang="en-US" sz="1800" dirty="0" smtClean="0"/>
              <a:t> (</a:t>
            </a:r>
            <a:r>
              <a:rPr lang="en-US" altLang="zh-CN" sz="1800" dirty="0" err="1" smtClean="0"/>
              <a:t>Xie</a:t>
            </a:r>
            <a:r>
              <a:rPr lang="en-US" altLang="zh-CN" sz="1800" dirty="0" smtClean="0"/>
              <a:t> </a:t>
            </a:r>
            <a:r>
              <a:rPr lang="en-US" sz="1800" dirty="0" smtClean="0"/>
              <a:t>et al., </a:t>
            </a:r>
            <a:r>
              <a:rPr lang="en-US" sz="1800" dirty="0" err="1" smtClean="0"/>
              <a:t>WiSec</a:t>
            </a:r>
            <a:r>
              <a:rPr lang="en-US" sz="1800" dirty="0" smtClean="0"/>
              <a:t> 10), </a:t>
            </a:r>
            <a:r>
              <a:rPr lang="en-US" sz="1800" dirty="0" err="1" smtClean="0"/>
              <a:t>VirusMeter</a:t>
            </a:r>
            <a:r>
              <a:rPr lang="en-US" sz="1800" dirty="0" smtClean="0"/>
              <a:t> (</a:t>
            </a:r>
            <a:r>
              <a:rPr lang="en-US" altLang="zh-CN" sz="1800" dirty="0" smtClean="0"/>
              <a:t>Liu et al., RAID 09), </a:t>
            </a:r>
            <a:r>
              <a:rPr lang="en-US" altLang="zh-CN" sz="1800" dirty="0" err="1" smtClean="0"/>
              <a:t>Crowdroid</a:t>
            </a:r>
            <a:r>
              <a:rPr lang="en-US" altLang="zh-CN" sz="1800" dirty="0" smtClean="0"/>
              <a:t> (</a:t>
            </a:r>
            <a:r>
              <a:rPr lang="en-US" altLang="zh-CN" sz="1800" dirty="0" err="1" smtClean="0"/>
              <a:t>Burguera</a:t>
            </a:r>
            <a:r>
              <a:rPr lang="en-US" altLang="zh-CN" sz="1800" dirty="0" smtClean="0"/>
              <a:t> et al., CCS-SPSM 11) </a:t>
            </a:r>
            <a:r>
              <a:rPr lang="en-US" sz="1800" dirty="0" smtClean="0"/>
              <a:t>…</a:t>
            </a:r>
          </a:p>
          <a:p>
            <a:r>
              <a:rPr lang="en-US" dirty="0" smtClean="0"/>
              <a:t>Other systematic security study</a:t>
            </a:r>
          </a:p>
          <a:p>
            <a:pPr lvl="1"/>
            <a:r>
              <a:rPr lang="en-US" sz="1600" dirty="0" err="1" smtClean="0"/>
              <a:t>HoneyMonkey</a:t>
            </a:r>
            <a:r>
              <a:rPr lang="en-US" sz="1600" dirty="0" smtClean="0"/>
              <a:t> (Wang et al., NDSS 06), Systematic Web Spyware Study (</a:t>
            </a:r>
            <a:r>
              <a:rPr lang="en-US" altLang="zh-CN" sz="1600" dirty="0" err="1" smtClean="0"/>
              <a:t>Moshchuk</a:t>
            </a:r>
            <a:r>
              <a:rPr lang="en-US" altLang="zh-CN" sz="1600" dirty="0" smtClean="0"/>
              <a:t> </a:t>
            </a:r>
            <a:r>
              <a:rPr lang="en-US" sz="1600" dirty="0" smtClean="0"/>
              <a:t>et al., NDSS 06), All Your </a:t>
            </a:r>
            <a:r>
              <a:rPr lang="en-US" sz="1600" dirty="0" err="1" smtClean="0"/>
              <a:t>iFRAMEs</a:t>
            </a:r>
            <a:r>
              <a:rPr lang="en-US" sz="1600" dirty="0" smtClean="0"/>
              <a:t> Point to Us (Provo et al., USENIX Security 08) …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4603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Mobile App </a:t>
            </a:r>
            <a:r>
              <a:rPr lang="en-US" sz="5100" dirty="0" smtClean="0"/>
              <a:t>Development (lecture 2,3)</a:t>
            </a:r>
          </a:p>
          <a:p>
            <a:pPr lvl="1"/>
            <a:r>
              <a:rPr lang="en-US" sz="3400" dirty="0" smtClean="0"/>
              <a:t>Mobile </a:t>
            </a:r>
            <a:r>
              <a:rPr lang="en-US" sz="3400" dirty="0"/>
              <a:t>operating systems: </a:t>
            </a:r>
            <a:r>
              <a:rPr lang="en-US" sz="3400" dirty="0" err="1"/>
              <a:t>iOS</a:t>
            </a:r>
            <a:r>
              <a:rPr lang="en-US" sz="3400" dirty="0"/>
              <a:t> and </a:t>
            </a:r>
            <a:r>
              <a:rPr lang="en-US" sz="3400" dirty="0" smtClean="0"/>
              <a:t>Android </a:t>
            </a:r>
            <a:endParaRPr lang="en-US" sz="3400" dirty="0"/>
          </a:p>
          <a:p>
            <a:pPr lvl="1"/>
            <a:r>
              <a:rPr lang="en-US" sz="3400" dirty="0"/>
              <a:t>Development environments: </a:t>
            </a:r>
            <a:r>
              <a:rPr lang="en-US" sz="3400" dirty="0" err="1"/>
              <a:t>Xcode</a:t>
            </a:r>
            <a:r>
              <a:rPr lang="en-US" sz="3400" dirty="0"/>
              <a:t>, Eclipse with Android SDK</a:t>
            </a:r>
          </a:p>
          <a:p>
            <a:pPr lvl="1"/>
            <a:r>
              <a:rPr lang="en-US" sz="3400" dirty="0"/>
              <a:t>Programming: Objective-C and android programming</a:t>
            </a:r>
          </a:p>
          <a:p>
            <a:r>
              <a:rPr lang="en-US" sz="5100" dirty="0"/>
              <a:t>System Support for Mobile App </a:t>
            </a:r>
            <a:r>
              <a:rPr lang="en-US" sz="5100" dirty="0" smtClean="0"/>
              <a:t>Optimization (lecture 4,7)</a:t>
            </a:r>
            <a:endParaRPr lang="en-US" sz="5100" dirty="0"/>
          </a:p>
          <a:p>
            <a:pPr lvl="1"/>
            <a:r>
              <a:rPr lang="en-US" sz="3400" dirty="0"/>
              <a:t>Mobile device power models, energy profiling and </a:t>
            </a:r>
            <a:r>
              <a:rPr lang="en-US" sz="3400" dirty="0" err="1"/>
              <a:t>ebug</a:t>
            </a:r>
            <a:r>
              <a:rPr lang="en-US" sz="3400" dirty="0"/>
              <a:t> debugging</a:t>
            </a:r>
          </a:p>
          <a:p>
            <a:pPr lvl="1"/>
            <a:r>
              <a:rPr lang="en-US" sz="3400" dirty="0"/>
              <a:t>Core OS topics: virtualization, storage and OS support for power and context management</a:t>
            </a:r>
          </a:p>
          <a:p>
            <a:r>
              <a:rPr lang="en-US" sz="5100" dirty="0"/>
              <a:t>Interaction with Cellular </a:t>
            </a:r>
            <a:r>
              <a:rPr lang="en-US" sz="5100" dirty="0" smtClean="0"/>
              <a:t>Networks (lecture 1,5, 8) </a:t>
            </a:r>
            <a:endParaRPr lang="en-US" sz="5100" dirty="0"/>
          </a:p>
          <a:p>
            <a:pPr lvl="1"/>
            <a:r>
              <a:rPr lang="en-US" sz="3400" dirty="0"/>
              <a:t>Basics of 3G/LTE cellular networks</a:t>
            </a:r>
          </a:p>
          <a:p>
            <a:pPr lvl="1"/>
            <a:r>
              <a:rPr lang="en-US" sz="3400" dirty="0"/>
              <a:t>Mobile application cellular radio resource usage profiling</a:t>
            </a:r>
          </a:p>
          <a:p>
            <a:pPr lvl="1"/>
            <a:r>
              <a:rPr lang="en-US" sz="3400" dirty="0"/>
              <a:t>Measurement-based cellular network and traffic characterization</a:t>
            </a:r>
          </a:p>
          <a:p>
            <a:r>
              <a:rPr lang="en-US" sz="5100" dirty="0"/>
              <a:t>Interaction with the </a:t>
            </a:r>
            <a:r>
              <a:rPr lang="en-US" sz="5100" dirty="0" smtClean="0"/>
              <a:t>Cloud (lecture 6,9)</a:t>
            </a:r>
            <a:endParaRPr lang="en-US" sz="5100" dirty="0"/>
          </a:p>
          <a:p>
            <a:pPr lvl="1"/>
            <a:r>
              <a:rPr lang="en-US" sz="3400" dirty="0"/>
              <a:t>Mobile cloud computing platform services: push notification, </a:t>
            </a:r>
            <a:r>
              <a:rPr lang="en-US" sz="3400" dirty="0" err="1"/>
              <a:t>iCloud</a:t>
            </a:r>
            <a:r>
              <a:rPr lang="en-US" sz="3400" dirty="0"/>
              <a:t> and Google Cloud Messaging</a:t>
            </a:r>
          </a:p>
          <a:p>
            <a:pPr lvl="1"/>
            <a:r>
              <a:rPr lang="en-US" sz="3400" dirty="0"/>
              <a:t>Mobile cloud computing architecture and programming models</a:t>
            </a:r>
          </a:p>
          <a:p>
            <a:r>
              <a:rPr lang="en-US" sz="5100" dirty="0"/>
              <a:t>Mobile Platform Security and </a:t>
            </a:r>
            <a:r>
              <a:rPr lang="en-US" sz="5100" dirty="0" smtClean="0"/>
              <a:t>Privacy (lecture 10,11,12)</a:t>
            </a:r>
            <a:endParaRPr lang="en-US" sz="5100" dirty="0"/>
          </a:p>
          <a:p>
            <a:pPr lvl="1"/>
            <a:r>
              <a:rPr lang="en-US" sz="3400" dirty="0">
                <a:solidFill>
                  <a:srgbClr val="FF0000"/>
                </a:solidFill>
              </a:rPr>
              <a:t>Mobile platform security: malware </a:t>
            </a:r>
            <a:r>
              <a:rPr lang="en-US" sz="3400" dirty="0" smtClean="0">
                <a:solidFill>
                  <a:srgbClr val="FF0000"/>
                </a:solidFill>
              </a:rPr>
              <a:t>detection and characterization</a:t>
            </a:r>
            <a:r>
              <a:rPr lang="en-US" sz="3400" dirty="0" smtClean="0"/>
              <a:t>, </a:t>
            </a:r>
            <a:r>
              <a:rPr lang="en-US" sz="3400" dirty="0"/>
              <a:t>attacks and defenses</a:t>
            </a:r>
          </a:p>
          <a:p>
            <a:pPr lvl="1"/>
            <a:r>
              <a:rPr lang="en-US" sz="3400" dirty="0"/>
              <a:t>Mobile data and location privacy: attacks, monitoring tools and defenses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1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7627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DroidRanger</a:t>
            </a:r>
            <a:r>
              <a:rPr lang="en-US" dirty="0" smtClean="0"/>
              <a:t> is a system to systematically study the overall health of existing Android Markets </a:t>
            </a:r>
          </a:p>
        </p:txBody>
      </p:sp>
      <p:graphicFrame>
        <p:nvGraphicFramePr>
          <p:cNvPr id="1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816834"/>
              </p:ext>
            </p:extLst>
          </p:nvPr>
        </p:nvGraphicFramePr>
        <p:xfrm>
          <a:off x="502418" y="3525056"/>
          <a:ext cx="8139165" cy="1749928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99955"/>
                <a:gridCol w="1541165"/>
                <a:gridCol w="1239631"/>
                <a:gridCol w="1206128"/>
                <a:gridCol w="904597"/>
                <a:gridCol w="1116785"/>
                <a:gridCol w="830904"/>
              </a:tblGrid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Malware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Official </a:t>
                      </a:r>
                      <a:r>
                        <a:rPr lang="en-US" sz="1600" baseline="0" dirty="0" smtClean="0"/>
                        <a:t>Market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eoeMarket</a:t>
                      </a:r>
                      <a:r>
                        <a:rPr lang="en-US" sz="1600" dirty="0" smtClean="0"/>
                        <a:t> 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alcatelclub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gfan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mmoovv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Known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48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171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2691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Zero-day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  <a:tr h="6011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Total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32</a:t>
                      </a:r>
                    </a:p>
                    <a:p>
                      <a:pPr algn="ctr"/>
                      <a:r>
                        <a:rPr lang="en-US" sz="1600" dirty="0" smtClean="0"/>
                        <a:t>(0.02%)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</a:t>
                      </a:r>
                    </a:p>
                    <a:p>
                      <a:pPr algn="ctr"/>
                      <a:r>
                        <a:rPr lang="en-US" sz="1600" dirty="0" smtClean="0"/>
                        <a:t>(0.35%)</a:t>
                      </a:r>
                      <a:endParaRPr 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58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(0.39%)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</a:t>
                      </a:r>
                    </a:p>
                    <a:p>
                      <a:pPr algn="ctr"/>
                      <a:r>
                        <a:rPr lang="en-US" altLang="zh-CN" sz="1600" dirty="0" smtClean="0"/>
                        <a:t>(0.20%)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</a:t>
                      </a:r>
                      <a:endParaRPr lang="zh-CN" altLang="en-US" sz="1600" dirty="0" smtClean="0"/>
                    </a:p>
                    <a:p>
                      <a:pPr algn="ctr"/>
                      <a:r>
                        <a:rPr lang="en-US" altLang="zh-CN" sz="1600" dirty="0" smtClean="0"/>
                        <a:t>(0.47%)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211</a:t>
                      </a:r>
                      <a:endParaRPr lang="zh-CN" altLang="en-US" sz="16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1994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3033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DroidScope</a:t>
            </a:r>
            <a:r>
              <a:rPr lang="en-US" dirty="0" smtClean="0"/>
              <a:t> </a:t>
            </a:r>
            <a:r>
              <a:rPr lang="en-US" dirty="0"/>
              <a:t>Virtualization-based malware detection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as a VM</a:t>
            </a:r>
            <a:endParaRPr lang="en-US" dirty="0"/>
          </a:p>
          <a:p>
            <a:pPr lvl="1"/>
            <a:r>
              <a:rPr lang="en-US" dirty="0"/>
              <a:t>Reconstruct OS, </a:t>
            </a:r>
            <a:r>
              <a:rPr lang="en-US" dirty="0" err="1"/>
              <a:t>Dalvik</a:t>
            </a:r>
            <a:r>
              <a:rPr lang="en-US" dirty="0"/>
              <a:t> VM and native view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9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Android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57650" y="2667000"/>
            <a:ext cx="1828800" cy="1828800"/>
            <a:chOff x="3557650" y="2667000"/>
            <a:chExt cx="1828800" cy="1828800"/>
          </a:xfrm>
        </p:grpSpPr>
        <p:sp>
          <p:nvSpPr>
            <p:cNvPr id="2" name="Rounded Rectangle 1"/>
            <p:cNvSpPr/>
            <p:nvPr/>
          </p:nvSpPr>
          <p:spPr>
            <a:xfrm>
              <a:off x="3557650" y="2667000"/>
              <a:ext cx="1828800" cy="182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11562" y="2773363"/>
              <a:ext cx="1368475" cy="1638975"/>
              <a:chOff x="1655472" y="4572000"/>
              <a:chExt cx="1368475" cy="163897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840372" y="4991775"/>
                <a:ext cx="914400" cy="914400"/>
              </a:xfrm>
              <a:prstGeom prst="roundRect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0372" y="4610775"/>
                <a:ext cx="914400" cy="914400"/>
              </a:xfrm>
              <a:prstGeom prst="ellipse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992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373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95347" y="5067975"/>
                <a:ext cx="228600" cy="6858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40372" y="5052735"/>
                <a:ext cx="914400" cy="457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00000">
                <a:off x="2591690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9800000">
                <a:off x="1957734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9"/>
              <p:cNvGrpSpPr>
                <a:grpSpLocks noChangeAspect="1"/>
              </p:cNvGrpSpPr>
              <p:nvPr/>
            </p:nvGrpSpPr>
            <p:grpSpPr bwMode="auto">
              <a:xfrm rot="1800000">
                <a:off x="1938812" y="4739535"/>
                <a:ext cx="256771" cy="457200"/>
                <a:chOff x="4176" y="2112"/>
                <a:chExt cx="432" cy="768"/>
              </a:xfrm>
            </p:grpSpPr>
            <p:sp>
              <p:nvSpPr>
                <p:cNvPr id="3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2508"/>
                  <a:ext cx="48" cy="372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2112"/>
                  <a:ext cx="432" cy="432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18" y="2160"/>
                  <a:ext cx="345" cy="345"/>
                </a:xfrm>
                <a:prstGeom prst="ellipse">
                  <a:avLst/>
                </a:prstGeom>
                <a:solidFill>
                  <a:srgbClr val="0EA227">
                    <a:alpha val="25000"/>
                  </a:srgbClr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2446290" y="48275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075190" y="4823818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800000">
                <a:off x="1773528" y="502423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-600000">
                <a:off x="1655472" y="505745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867400" y="243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 Components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15000" y="38175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Native Components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11402" y="30922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Services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92502" y="4045145"/>
            <a:ext cx="15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3234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0.15541 L 1.11022E-16 1.69288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7 -0.0999 L 3.33333E-6 -4.958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4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49 0.1221 L 3.05556E-6 4.19981E-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6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3 -0.07771 L 0 4.209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38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45" grpId="0"/>
      <p:bldP spid="45" grpId="1"/>
      <p:bldP spid="46" grpId="0"/>
      <p:bldP spid="46" grpId="1"/>
      <p:bldP spid="47" grpId="0"/>
      <p:bldP spid="47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04751"/>
            <a:ext cx="4314825" cy="3246884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Android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57650" y="2667000"/>
            <a:ext cx="1828800" cy="1828800"/>
            <a:chOff x="3557650" y="2667000"/>
            <a:chExt cx="1828800" cy="1828800"/>
          </a:xfrm>
        </p:grpSpPr>
        <p:sp>
          <p:nvSpPr>
            <p:cNvPr id="2" name="Rounded Rectangle 1"/>
            <p:cNvSpPr/>
            <p:nvPr/>
          </p:nvSpPr>
          <p:spPr>
            <a:xfrm>
              <a:off x="3557650" y="2667000"/>
              <a:ext cx="1828800" cy="182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811562" y="2773363"/>
              <a:ext cx="1368475" cy="1638975"/>
              <a:chOff x="1655472" y="4572000"/>
              <a:chExt cx="1368475" cy="1638975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1840372" y="4991775"/>
                <a:ext cx="914400" cy="914400"/>
              </a:xfrm>
              <a:prstGeom prst="roundRect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840372" y="4610775"/>
                <a:ext cx="914400" cy="914400"/>
              </a:xfrm>
              <a:prstGeom prst="ellipse">
                <a:avLst/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992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373772" y="5753775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2795347" y="5067975"/>
                <a:ext cx="228600" cy="6858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1840372" y="5052735"/>
                <a:ext cx="914400" cy="4572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 rot="1800000">
                <a:off x="2591690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 rot="19800000">
                <a:off x="1957734" y="4572000"/>
                <a:ext cx="45720" cy="27432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9"/>
              <p:cNvGrpSpPr>
                <a:grpSpLocks noChangeAspect="1"/>
              </p:cNvGrpSpPr>
              <p:nvPr/>
            </p:nvGrpSpPr>
            <p:grpSpPr bwMode="auto">
              <a:xfrm rot="1800000">
                <a:off x="1938812" y="4739535"/>
                <a:ext cx="256771" cy="457200"/>
                <a:chOff x="4176" y="2112"/>
                <a:chExt cx="432" cy="768"/>
              </a:xfrm>
            </p:grpSpPr>
            <p:sp>
              <p:nvSpPr>
                <p:cNvPr id="38" name="Rectangle 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2508"/>
                  <a:ext cx="48" cy="372"/>
                </a:xfrm>
                <a:prstGeom prst="rect">
                  <a:avLst/>
                </a:prstGeom>
                <a:solidFill>
                  <a:schemeClr val="bg1"/>
                </a:solidFill>
                <a:ln w="6350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4176" y="2112"/>
                  <a:ext cx="432" cy="432"/>
                </a:xfrm>
                <a:prstGeom prst="ellipse">
                  <a:avLst/>
                </a:prstGeom>
                <a:solidFill>
                  <a:schemeClr val="bg1"/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7"/>
                <p:cNvSpPr>
                  <a:spLocks noChangeAspect="1" noChangeArrowheads="1"/>
                </p:cNvSpPr>
                <p:nvPr/>
              </p:nvSpPr>
              <p:spPr bwMode="auto">
                <a:xfrm>
                  <a:off x="4218" y="2160"/>
                  <a:ext cx="345" cy="345"/>
                </a:xfrm>
                <a:prstGeom prst="ellipse">
                  <a:avLst/>
                </a:prstGeom>
                <a:solidFill>
                  <a:srgbClr val="0EA227">
                    <a:alpha val="25000"/>
                  </a:srgbClr>
                </a:solidFill>
                <a:ln w="317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Oval 33"/>
              <p:cNvSpPr/>
              <p:nvPr/>
            </p:nvSpPr>
            <p:spPr>
              <a:xfrm>
                <a:off x="2446290" y="48275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075190" y="4823818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 rot="1800000">
                <a:off x="1773528" y="502423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-600000">
                <a:off x="1655472" y="5057451"/>
                <a:ext cx="228600" cy="457200"/>
              </a:xfrm>
              <a:prstGeom prst="roundRect">
                <a:avLst>
                  <a:gd name="adj" fmla="val 50000"/>
                </a:avLst>
              </a:prstGeom>
              <a:solidFill>
                <a:srgbClr val="0EA2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5867400" y="2438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Java Components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15000" y="38175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Native Components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411402" y="309229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Services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592502" y="4045145"/>
            <a:ext cx="1571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3560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8.69565E-7 L 0.26927 -0.0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-16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9981E-6 L 0.49149 0.333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66" y="166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5402E-6 L -0.00416 -0.09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6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7687E-6 L 0.00416 0.1385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9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765E-6 L 0.40833 0.26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13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9343 L -0.3875 0.11749 " pathEditMode="relative" rAng="0" ptsTypes="AA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1054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13853 L -0.37917 0.07193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333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149 0.33302 L -0.05851 0.066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-133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34 0.26642 L -0.08611 -0.06106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22" y="-1637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45" grpId="0"/>
      <p:bldP spid="45" grpId="1"/>
      <p:bldP spid="45" grpId="2"/>
      <p:bldP spid="46" grpId="0"/>
      <p:bldP spid="46" grpId="1"/>
      <p:bldP spid="46" grpId="2"/>
      <p:bldP spid="44" grpId="0"/>
      <p:bldP spid="44" grpId="1"/>
      <p:bldP spid="4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Motivation: Static Analysis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304751"/>
            <a:ext cx="4314825" cy="3246884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638800" y="2438400"/>
            <a:ext cx="2949879" cy="1100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Dalvik</a:t>
            </a:r>
            <a:r>
              <a:rPr lang="en-US" dirty="0" smtClean="0"/>
              <a:t>/Java Static Analysis: </a:t>
            </a:r>
          </a:p>
          <a:p>
            <a:pPr algn="ctr"/>
            <a:r>
              <a:rPr lang="en-US" dirty="0" err="1" smtClean="0"/>
              <a:t>ded</a:t>
            </a:r>
            <a:r>
              <a:rPr lang="en-US" dirty="0" smtClean="0"/>
              <a:t>, </a:t>
            </a:r>
            <a:r>
              <a:rPr lang="en-US" dirty="0" err="1" smtClean="0"/>
              <a:t>Dexpler</a:t>
            </a:r>
            <a:r>
              <a:rPr lang="en-US" dirty="0" smtClean="0"/>
              <a:t>, soot, </a:t>
            </a:r>
          </a:p>
          <a:p>
            <a:pPr algn="ctr"/>
            <a:r>
              <a:rPr lang="en-US" dirty="0" smtClean="0"/>
              <a:t>Woodpecker, </a:t>
            </a:r>
            <a:r>
              <a:rPr lang="en-US" dirty="0" err="1" smtClean="0"/>
              <a:t>DroidMoss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cxnSp>
        <p:nvCxnSpPr>
          <p:cNvPr id="4" name="Straight Arrow Connector 3"/>
          <p:cNvCxnSpPr>
            <a:endCxn id="25" idx="1"/>
          </p:cNvCxnSpPr>
          <p:nvPr/>
        </p:nvCxnSpPr>
        <p:spPr>
          <a:xfrm>
            <a:off x="4419600" y="2988544"/>
            <a:ext cx="12192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3200400" y="4495800"/>
            <a:ext cx="2438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5638800" y="3928193"/>
            <a:ext cx="2949879" cy="1100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Native Static Analysis:</a:t>
            </a:r>
          </a:p>
          <a:p>
            <a:pPr algn="ctr"/>
            <a:r>
              <a:rPr lang="en-US" dirty="0" smtClean="0"/>
              <a:t>IDA,  </a:t>
            </a:r>
            <a:r>
              <a:rPr lang="en-US" dirty="0" err="1" smtClean="0"/>
              <a:t>binutils</a:t>
            </a:r>
            <a:r>
              <a:rPr lang="en-US" dirty="0" smtClean="0"/>
              <a:t>, BAP</a:t>
            </a:r>
            <a:endParaRPr lang="en-US" dirty="0"/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 bwMode="auto">
          <a:xfrm rot="2439966">
            <a:off x="4890194" y="2594271"/>
            <a:ext cx="441325" cy="785813"/>
            <a:chOff x="4176" y="2112"/>
            <a:chExt cx="432" cy="768"/>
          </a:xfrm>
        </p:grpSpPr>
        <p:sp>
          <p:nvSpPr>
            <p:cNvPr id="10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9"/>
          <p:cNvGrpSpPr>
            <a:grpSpLocks noChangeAspect="1"/>
          </p:cNvGrpSpPr>
          <p:nvPr/>
        </p:nvGrpSpPr>
        <p:grpSpPr bwMode="auto">
          <a:xfrm rot="2439966">
            <a:off x="4890194" y="4087516"/>
            <a:ext cx="441325" cy="785813"/>
            <a:chOff x="4176" y="2112"/>
            <a:chExt cx="432" cy="768"/>
          </a:xfrm>
        </p:grpSpPr>
        <p:sp>
          <p:nvSpPr>
            <p:cNvPr id="14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529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Motivation: Dynamic Analysis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620516"/>
            <a:ext cx="4314825" cy="3246884"/>
          </a:xfrm>
          <a:prstGeom prst="rect">
            <a:avLst/>
          </a:prstGeom>
          <a:noFill/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5811359" y="1782316"/>
            <a:ext cx="2949879" cy="1100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 smtClean="0"/>
              <a:t>Android Analysis: </a:t>
            </a:r>
          </a:p>
          <a:p>
            <a:r>
              <a:rPr lang="en-US" sz="2000" dirty="0" err="1" smtClean="0"/>
              <a:t>TaintDroid</a:t>
            </a:r>
            <a:r>
              <a:rPr lang="en-US" sz="2000" dirty="0" smtClean="0"/>
              <a:t>, </a:t>
            </a:r>
            <a:r>
              <a:rPr lang="en-US" sz="2000" dirty="0" err="1" smtClean="0"/>
              <a:t>DroidRanger</a:t>
            </a:r>
            <a:endParaRPr lang="en-US" sz="2000" dirty="0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 flipH="1">
            <a:off x="4038600" y="2044404"/>
            <a:ext cx="1655021" cy="994071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33" name="Group 9"/>
          <p:cNvGrpSpPr>
            <a:grpSpLocks noChangeAspect="1"/>
          </p:cNvGrpSpPr>
          <p:nvPr/>
        </p:nvGrpSpPr>
        <p:grpSpPr bwMode="auto">
          <a:xfrm rot="2439966">
            <a:off x="4890194" y="1977652"/>
            <a:ext cx="441325" cy="785813"/>
            <a:chOff x="4176" y="2112"/>
            <a:chExt cx="432" cy="768"/>
          </a:xfrm>
        </p:grpSpPr>
        <p:sp>
          <p:nvSpPr>
            <p:cNvPr id="34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Line 25"/>
          <p:cNvSpPr>
            <a:spLocks noChangeShapeType="1"/>
          </p:cNvSpPr>
          <p:nvPr/>
        </p:nvSpPr>
        <p:spPr bwMode="auto">
          <a:xfrm flipH="1">
            <a:off x="6672197" y="2882604"/>
            <a:ext cx="0" cy="176924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 flipH="1">
            <a:off x="5148197" y="4651852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39" name="Group 29"/>
          <p:cNvGrpSpPr>
            <a:grpSpLocks noChangeAspect="1"/>
          </p:cNvGrpSpPr>
          <p:nvPr/>
        </p:nvGrpSpPr>
        <p:grpSpPr bwMode="auto">
          <a:xfrm>
            <a:off x="6441397" y="3803797"/>
            <a:ext cx="733425" cy="838200"/>
            <a:chOff x="4272" y="2064"/>
            <a:chExt cx="672" cy="768"/>
          </a:xfrm>
        </p:grpSpPr>
        <p:grpSp>
          <p:nvGrpSpPr>
            <p:cNvPr id="40" name="Group 14"/>
            <p:cNvGrpSpPr>
              <a:grpSpLocks noChangeAspect="1"/>
            </p:cNvGrpSpPr>
            <p:nvPr/>
          </p:nvGrpSpPr>
          <p:grpSpPr bwMode="auto">
            <a:xfrm rot="2439966">
              <a:off x="4368" y="2064"/>
              <a:ext cx="432" cy="768"/>
              <a:chOff x="4176" y="2112"/>
              <a:chExt cx="432" cy="768"/>
            </a:xfrm>
          </p:grpSpPr>
          <p:sp>
            <p:nvSpPr>
              <p:cNvPr id="43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68" y="2508"/>
                <a:ext cx="48" cy="372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Oval 16"/>
              <p:cNvSpPr>
                <a:spLocks noChangeAspect="1" noChangeArrowheads="1"/>
              </p:cNvSpPr>
              <p:nvPr/>
            </p:nvSpPr>
            <p:spPr bwMode="auto">
              <a:xfrm>
                <a:off x="4176" y="211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Oval 17"/>
              <p:cNvSpPr>
                <a:spLocks noChangeAspect="1" noChangeArrowheads="1"/>
              </p:cNvSpPr>
              <p:nvPr/>
            </p:nvSpPr>
            <p:spPr bwMode="auto">
              <a:xfrm>
                <a:off x="4218" y="2160"/>
                <a:ext cx="345" cy="34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Line 18"/>
            <p:cNvSpPr>
              <a:spLocks noChangeAspect="1" noChangeShapeType="1"/>
            </p:cNvSpPr>
            <p:nvPr/>
          </p:nvSpPr>
          <p:spPr bwMode="auto">
            <a:xfrm flipH="1">
              <a:off x="4272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2" name="Line 19"/>
            <p:cNvSpPr>
              <a:spLocks noChangeAspect="1" noChangeShapeType="1"/>
            </p:cNvSpPr>
            <p:nvPr/>
          </p:nvSpPr>
          <p:spPr bwMode="auto">
            <a:xfrm flipH="1" flipV="1">
              <a:off x="4320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46" name="Line 25"/>
          <p:cNvSpPr>
            <a:spLocks noChangeShapeType="1"/>
          </p:cNvSpPr>
          <p:nvPr/>
        </p:nvSpPr>
        <p:spPr bwMode="auto">
          <a:xfrm flipH="1">
            <a:off x="2438399" y="1944151"/>
            <a:ext cx="325522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 flipH="1">
            <a:off x="2438400" y="1944150"/>
            <a:ext cx="0" cy="78605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48" name="Group 29"/>
          <p:cNvGrpSpPr>
            <a:grpSpLocks noChangeAspect="1"/>
          </p:cNvGrpSpPr>
          <p:nvPr/>
        </p:nvGrpSpPr>
        <p:grpSpPr bwMode="auto">
          <a:xfrm>
            <a:off x="2757487" y="1609053"/>
            <a:ext cx="733425" cy="838200"/>
            <a:chOff x="4272" y="2064"/>
            <a:chExt cx="672" cy="768"/>
          </a:xfrm>
        </p:grpSpPr>
        <p:grpSp>
          <p:nvGrpSpPr>
            <p:cNvPr id="49" name="Group 14"/>
            <p:cNvGrpSpPr>
              <a:grpSpLocks noChangeAspect="1"/>
            </p:cNvGrpSpPr>
            <p:nvPr/>
          </p:nvGrpSpPr>
          <p:grpSpPr bwMode="auto">
            <a:xfrm rot="2439966">
              <a:off x="4368" y="2064"/>
              <a:ext cx="432" cy="768"/>
              <a:chOff x="4176" y="2112"/>
              <a:chExt cx="432" cy="768"/>
            </a:xfrm>
          </p:grpSpPr>
          <p:sp>
            <p:nvSpPr>
              <p:cNvPr id="52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68" y="2508"/>
                <a:ext cx="48" cy="372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16"/>
              <p:cNvSpPr>
                <a:spLocks noChangeAspect="1" noChangeArrowheads="1"/>
              </p:cNvSpPr>
              <p:nvPr/>
            </p:nvSpPr>
            <p:spPr bwMode="auto">
              <a:xfrm>
                <a:off x="4176" y="211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17"/>
              <p:cNvSpPr>
                <a:spLocks noChangeAspect="1" noChangeArrowheads="1"/>
              </p:cNvSpPr>
              <p:nvPr/>
            </p:nvSpPr>
            <p:spPr bwMode="auto">
              <a:xfrm>
                <a:off x="4218" y="2160"/>
                <a:ext cx="345" cy="34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" name="Line 18"/>
            <p:cNvSpPr>
              <a:spLocks noChangeAspect="1" noChangeShapeType="1"/>
            </p:cNvSpPr>
            <p:nvPr/>
          </p:nvSpPr>
          <p:spPr bwMode="auto">
            <a:xfrm flipH="1">
              <a:off x="4272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Line 19"/>
            <p:cNvSpPr>
              <a:spLocks noChangeAspect="1" noChangeShapeType="1"/>
            </p:cNvSpPr>
            <p:nvPr/>
          </p:nvSpPr>
          <p:spPr bwMode="auto">
            <a:xfrm flipH="1" flipV="1">
              <a:off x="4320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H="1">
            <a:off x="5093021" y="5410200"/>
            <a:ext cx="245077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>
            <a:off x="7543799" y="2866754"/>
            <a:ext cx="8397" cy="2543446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57" name="Group 9"/>
          <p:cNvGrpSpPr>
            <a:grpSpLocks noChangeAspect="1"/>
          </p:cNvGrpSpPr>
          <p:nvPr/>
        </p:nvGrpSpPr>
        <p:grpSpPr bwMode="auto">
          <a:xfrm rot="2439966">
            <a:off x="7320938" y="4451711"/>
            <a:ext cx="441325" cy="785813"/>
            <a:chOff x="4176" y="2112"/>
            <a:chExt cx="432" cy="768"/>
          </a:xfrm>
        </p:grpSpPr>
        <p:sp>
          <p:nvSpPr>
            <p:cNvPr id="58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11359" y="5040868"/>
            <a:ext cx="15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Calls</a:t>
            </a:r>
            <a:endParaRPr lang="en-US" dirty="0"/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1295400" y="5980706"/>
            <a:ext cx="2195513" cy="550144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ogcat</a:t>
            </a:r>
            <a:r>
              <a:rPr lang="en-US" dirty="0" smtClean="0"/>
              <a:t>, </a:t>
            </a:r>
            <a:r>
              <a:rPr lang="en-US" dirty="0" err="1" smtClean="0"/>
              <a:t>adb</a:t>
            </a:r>
            <a:endParaRPr lang="en-US" dirty="0"/>
          </a:p>
        </p:txBody>
      </p:sp>
      <p:cxnSp>
        <p:nvCxnSpPr>
          <p:cNvPr id="62" name="Straight Arrow Connector 61"/>
          <p:cNvCxnSpPr>
            <a:endCxn id="61" idx="3"/>
          </p:cNvCxnSpPr>
          <p:nvPr/>
        </p:nvCxnSpPr>
        <p:spPr>
          <a:xfrm flipH="1">
            <a:off x="3490913" y="5638800"/>
            <a:ext cx="575098" cy="6169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61" idx="0"/>
          </p:cNvCxnSpPr>
          <p:nvPr/>
        </p:nvCxnSpPr>
        <p:spPr>
          <a:xfrm flipH="1">
            <a:off x="2393157" y="4557862"/>
            <a:ext cx="704852" cy="1422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8008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Motivation: Dynamic Analysis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4314825" cy="3246884"/>
          </a:xfrm>
          <a:prstGeom prst="rect">
            <a:avLst/>
          </a:prstGeom>
          <a:noFill/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838200" y="5596088"/>
            <a:ext cx="7848600" cy="533400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dirty="0" smtClean="0"/>
              <a:t>External Analysis: Anubis, Ether, TEMU, …</a:t>
            </a:r>
            <a:endParaRPr lang="en-US" sz="2400" dirty="0"/>
          </a:p>
        </p:txBody>
      </p:sp>
      <p:grpSp>
        <p:nvGrpSpPr>
          <p:cNvPr id="96285" name="Group 29"/>
          <p:cNvGrpSpPr>
            <a:grpSpLocks noChangeAspect="1"/>
          </p:cNvGrpSpPr>
          <p:nvPr/>
        </p:nvGrpSpPr>
        <p:grpSpPr bwMode="auto">
          <a:xfrm>
            <a:off x="7086600" y="3389759"/>
            <a:ext cx="733425" cy="838200"/>
            <a:chOff x="4272" y="2064"/>
            <a:chExt cx="672" cy="768"/>
          </a:xfrm>
        </p:grpSpPr>
        <p:grpSp>
          <p:nvGrpSpPr>
            <p:cNvPr id="96270" name="Group 14"/>
            <p:cNvGrpSpPr>
              <a:grpSpLocks noChangeAspect="1"/>
            </p:cNvGrpSpPr>
            <p:nvPr/>
          </p:nvGrpSpPr>
          <p:grpSpPr bwMode="auto">
            <a:xfrm rot="2439966">
              <a:off x="4368" y="2064"/>
              <a:ext cx="432" cy="768"/>
              <a:chOff x="4176" y="2112"/>
              <a:chExt cx="432" cy="768"/>
            </a:xfrm>
          </p:grpSpPr>
          <p:sp>
            <p:nvSpPr>
              <p:cNvPr id="96271" name="Rectangle 15"/>
              <p:cNvSpPr>
                <a:spLocks noChangeAspect="1" noChangeArrowheads="1"/>
              </p:cNvSpPr>
              <p:nvPr/>
            </p:nvSpPr>
            <p:spPr bwMode="auto">
              <a:xfrm>
                <a:off x="4368" y="2508"/>
                <a:ext cx="48" cy="372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2" name="Oval 16"/>
              <p:cNvSpPr>
                <a:spLocks noChangeAspect="1" noChangeArrowheads="1"/>
              </p:cNvSpPr>
              <p:nvPr/>
            </p:nvSpPr>
            <p:spPr bwMode="auto">
              <a:xfrm>
                <a:off x="4176" y="2112"/>
                <a:ext cx="432" cy="432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73" name="Oval 17"/>
              <p:cNvSpPr>
                <a:spLocks noChangeAspect="1" noChangeArrowheads="1"/>
              </p:cNvSpPr>
              <p:nvPr/>
            </p:nvSpPr>
            <p:spPr bwMode="auto">
              <a:xfrm>
                <a:off x="4218" y="2160"/>
                <a:ext cx="345" cy="345"/>
              </a:xfrm>
              <a:prstGeom prst="ellipse">
                <a:avLst/>
              </a:prstGeom>
              <a:solidFill>
                <a:schemeClr val="bg1"/>
              </a:solidFill>
              <a:ln w="317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274" name="Line 18"/>
            <p:cNvSpPr>
              <a:spLocks noChangeAspect="1" noChangeShapeType="1"/>
            </p:cNvSpPr>
            <p:nvPr/>
          </p:nvSpPr>
          <p:spPr bwMode="auto">
            <a:xfrm flipH="1">
              <a:off x="4272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6275" name="Line 19"/>
            <p:cNvSpPr>
              <a:spLocks noChangeAspect="1" noChangeShapeType="1"/>
            </p:cNvSpPr>
            <p:nvPr/>
          </p:nvSpPr>
          <p:spPr bwMode="auto">
            <a:xfrm flipH="1" flipV="1">
              <a:off x="4320" y="2160"/>
              <a:ext cx="624" cy="5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96276" name="Line 20"/>
          <p:cNvSpPr>
            <a:spLocks noChangeShapeType="1"/>
          </p:cNvSpPr>
          <p:nvPr/>
        </p:nvSpPr>
        <p:spPr bwMode="auto">
          <a:xfrm flipV="1">
            <a:off x="2286000" y="4143824"/>
            <a:ext cx="0" cy="1524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96265" name="Group 9"/>
          <p:cNvGrpSpPr>
            <a:grpSpLocks noChangeAspect="1"/>
          </p:cNvGrpSpPr>
          <p:nvPr/>
        </p:nvGrpSpPr>
        <p:grpSpPr bwMode="auto">
          <a:xfrm rot="2439966">
            <a:off x="2034781" y="4846765"/>
            <a:ext cx="441325" cy="785813"/>
            <a:chOff x="4176" y="2112"/>
            <a:chExt cx="432" cy="768"/>
          </a:xfrm>
        </p:grpSpPr>
        <p:sp>
          <p:nvSpPr>
            <p:cNvPr id="96264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2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3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81" name="Line 25"/>
          <p:cNvSpPr>
            <a:spLocks noChangeShapeType="1"/>
          </p:cNvSpPr>
          <p:nvPr/>
        </p:nvSpPr>
        <p:spPr bwMode="auto">
          <a:xfrm flipV="1">
            <a:off x="6629400" y="4380359"/>
            <a:ext cx="0" cy="1295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6282" name="Line 26"/>
          <p:cNvSpPr>
            <a:spLocks noChangeShapeType="1"/>
          </p:cNvSpPr>
          <p:nvPr/>
        </p:nvSpPr>
        <p:spPr bwMode="auto">
          <a:xfrm flipH="1">
            <a:off x="5105400" y="4380359"/>
            <a:ext cx="152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96277" name="Group 21"/>
          <p:cNvGrpSpPr>
            <a:grpSpLocks noChangeAspect="1"/>
          </p:cNvGrpSpPr>
          <p:nvPr/>
        </p:nvGrpSpPr>
        <p:grpSpPr bwMode="auto">
          <a:xfrm rot="2439966">
            <a:off x="6477000" y="4532759"/>
            <a:ext cx="441325" cy="785813"/>
            <a:chOff x="4176" y="2112"/>
            <a:chExt cx="432" cy="768"/>
          </a:xfrm>
        </p:grpSpPr>
        <p:sp>
          <p:nvSpPr>
            <p:cNvPr id="96278" name="Rectangle 22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9" name="Oval 23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80" name="Oval 24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283" name="Line 27"/>
          <p:cNvSpPr>
            <a:spLocks noChangeShapeType="1"/>
          </p:cNvSpPr>
          <p:nvPr/>
        </p:nvSpPr>
        <p:spPr bwMode="auto">
          <a:xfrm flipV="1">
            <a:off x="7315200" y="2551559"/>
            <a:ext cx="0" cy="3048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96284" name="Line 28"/>
          <p:cNvSpPr>
            <a:spLocks noChangeShapeType="1"/>
          </p:cNvSpPr>
          <p:nvPr/>
        </p:nvSpPr>
        <p:spPr bwMode="auto">
          <a:xfrm flipH="1">
            <a:off x="5181600" y="2551559"/>
            <a:ext cx="2133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flipV="1">
            <a:off x="4636342" y="4831353"/>
            <a:ext cx="0" cy="8699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7" name="Group 9"/>
          <p:cNvGrpSpPr>
            <a:grpSpLocks noChangeAspect="1"/>
          </p:cNvGrpSpPr>
          <p:nvPr/>
        </p:nvGrpSpPr>
        <p:grpSpPr bwMode="auto">
          <a:xfrm rot="2439966">
            <a:off x="4537523" y="4925716"/>
            <a:ext cx="441325" cy="785813"/>
            <a:chOff x="4176" y="2112"/>
            <a:chExt cx="432" cy="768"/>
          </a:xfrm>
        </p:grpSpPr>
        <p:sp>
          <p:nvSpPr>
            <p:cNvPr id="28" name="Rectangle 8"/>
            <p:cNvSpPr>
              <a:spLocks noChangeAspect="1" noChangeArrowheads="1"/>
            </p:cNvSpPr>
            <p:nvPr/>
          </p:nvSpPr>
          <p:spPr bwMode="auto">
            <a:xfrm>
              <a:off x="4368" y="2508"/>
              <a:ext cx="48" cy="372"/>
            </a:xfrm>
            <a:prstGeom prst="rect">
              <a:avLst/>
            </a:prstGeom>
            <a:solidFill>
              <a:schemeClr val="bg1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6"/>
            <p:cNvSpPr>
              <a:spLocks noChangeAspect="1" noChangeArrowheads="1"/>
            </p:cNvSpPr>
            <p:nvPr/>
          </p:nvSpPr>
          <p:spPr bwMode="auto">
            <a:xfrm>
              <a:off x="4176" y="2112"/>
              <a:ext cx="432" cy="432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spect="1" noChangeArrowheads="1"/>
            </p:cNvSpPr>
            <p:nvPr/>
          </p:nvSpPr>
          <p:spPr bwMode="auto">
            <a:xfrm>
              <a:off x="4218" y="2160"/>
              <a:ext cx="345" cy="345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573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pitchFamily="34" charset="0"/>
              </a:rPr>
              <a:t>DroidScope</a:t>
            </a:r>
            <a:r>
              <a:rPr lang="en-US" dirty="0" smtClean="0">
                <a:latin typeface="Calibri" pitchFamily="34" charset="0"/>
              </a:rPr>
              <a:t>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71" y="1524000"/>
            <a:ext cx="7382857" cy="450285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963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Goals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Dynamic binary instrumentation for Android</a:t>
            </a:r>
          </a:p>
          <a:p>
            <a:pPr lvl="1"/>
            <a:r>
              <a:rPr lang="en-US" dirty="0" smtClean="0"/>
              <a:t>Leverage Android Emulator in SDK</a:t>
            </a:r>
          </a:p>
          <a:p>
            <a:pPr lvl="1"/>
            <a:r>
              <a:rPr lang="en-US" dirty="0" smtClean="0"/>
              <a:t>No changes to Android Virtual Devices</a:t>
            </a:r>
          </a:p>
          <a:p>
            <a:pPr lvl="1"/>
            <a:r>
              <a:rPr lang="en-US" dirty="0" smtClean="0"/>
              <a:t>External instrumentation</a:t>
            </a:r>
          </a:p>
          <a:p>
            <a:pPr lvl="2"/>
            <a:r>
              <a:rPr lang="en-US" dirty="0" smtClean="0"/>
              <a:t>Linux context </a:t>
            </a:r>
          </a:p>
          <a:p>
            <a:pPr lvl="2"/>
            <a:r>
              <a:rPr lang="en-US" dirty="0" err="1" smtClean="0"/>
              <a:t>Dalvik</a:t>
            </a:r>
            <a:r>
              <a:rPr lang="en-US" dirty="0" smtClean="0"/>
              <a:t> context</a:t>
            </a:r>
          </a:p>
          <a:p>
            <a:pPr lvl="1"/>
            <a:r>
              <a:rPr lang="en-US" dirty="0" smtClean="0"/>
              <a:t>Extensible: plugin-support / event-based interface</a:t>
            </a:r>
          </a:p>
          <a:p>
            <a:pPr lvl="1"/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Partial JIT support</a:t>
            </a:r>
          </a:p>
          <a:p>
            <a:pPr lvl="2"/>
            <a:r>
              <a:rPr lang="en-US" dirty="0" smtClean="0"/>
              <a:t>Instrumentation optimization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397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Roadmap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External instrumentation</a:t>
            </a:r>
          </a:p>
          <a:p>
            <a:pPr lvl="1"/>
            <a:r>
              <a:rPr lang="en-US" dirty="0" smtClean="0"/>
              <a:t>Linux context 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context</a:t>
            </a:r>
          </a:p>
          <a:p>
            <a:r>
              <a:rPr lang="en-US" dirty="0" smtClean="0"/>
              <a:t>Extensible: plugin-support / event-based interface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606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DroidRanger</a:t>
            </a:r>
            <a:r>
              <a:rPr lang="en-US" dirty="0" smtClean="0"/>
              <a:t>: Non-virtualization-based malware detection</a:t>
            </a:r>
          </a:p>
          <a:p>
            <a:pPr lvl="1"/>
            <a:r>
              <a:rPr lang="en-US" dirty="0" smtClean="0"/>
              <a:t>Behavioral footprint matching for known malware</a:t>
            </a:r>
          </a:p>
          <a:p>
            <a:pPr lvl="1"/>
            <a:r>
              <a:rPr lang="en-US" dirty="0" smtClean="0"/>
              <a:t>Dynamic execution monitoring for unknown malware</a:t>
            </a:r>
            <a:endParaRPr lang="en-US" dirty="0" smtClean="0"/>
          </a:p>
          <a:p>
            <a:r>
              <a:rPr lang="en-US" dirty="0" err="1" smtClean="0"/>
              <a:t>DroidScope</a:t>
            </a:r>
            <a:r>
              <a:rPr lang="en-US" dirty="0" smtClean="0"/>
              <a:t> Virtualization-based malware detection</a:t>
            </a:r>
          </a:p>
          <a:p>
            <a:pPr lvl="1"/>
            <a:r>
              <a:rPr lang="en-US" dirty="0" smtClean="0"/>
              <a:t>Reconstruct OS, </a:t>
            </a:r>
            <a:r>
              <a:rPr lang="en-US" dirty="0" err="1" smtClean="0"/>
              <a:t>Dalvik</a:t>
            </a:r>
            <a:r>
              <a:rPr lang="en-US" dirty="0" smtClean="0"/>
              <a:t> VM and native view</a:t>
            </a:r>
            <a:endParaRPr lang="en-US" dirty="0" smtClean="0"/>
          </a:p>
          <a:p>
            <a:r>
              <a:rPr lang="en-US" dirty="0" smtClean="0"/>
              <a:t>Malware characterization</a:t>
            </a:r>
          </a:p>
          <a:p>
            <a:pPr lvl="1"/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Activation</a:t>
            </a:r>
          </a:p>
          <a:p>
            <a:pPr lvl="1"/>
            <a:r>
              <a:rPr lang="en-US" dirty="0" smtClean="0"/>
              <a:t>Malicious payloads</a:t>
            </a:r>
          </a:p>
          <a:p>
            <a:pPr lvl="1"/>
            <a:r>
              <a:rPr lang="en-US" dirty="0" smtClean="0"/>
              <a:t>Evolution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6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Linux Context: Identify App(s)</a:t>
            </a:r>
          </a:p>
        </p:txBody>
      </p:sp>
      <p:sp>
        <p:nvSpPr>
          <p:cNvPr id="100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Shadow task list</a:t>
            </a:r>
          </a:p>
          <a:p>
            <a:pPr lvl="1"/>
            <a:r>
              <a:rPr lang="en-US" dirty="0" err="1" smtClean="0"/>
              <a:t>pid</a:t>
            </a:r>
            <a:r>
              <a:rPr lang="en-US" dirty="0" smtClean="0"/>
              <a:t>, </a:t>
            </a:r>
            <a:r>
              <a:rPr lang="en-US" dirty="0" err="1" smtClean="0"/>
              <a:t>tid</a:t>
            </a:r>
            <a:r>
              <a:rPr lang="en-US" dirty="0" smtClean="0"/>
              <a:t>, </a:t>
            </a:r>
            <a:r>
              <a:rPr lang="en-US" dirty="0" err="1" smtClean="0"/>
              <a:t>uid</a:t>
            </a:r>
            <a:r>
              <a:rPr lang="en-US" dirty="0" smtClean="0"/>
              <a:t>, </a:t>
            </a:r>
            <a:r>
              <a:rPr lang="en-US" dirty="0" err="1" smtClean="0"/>
              <a:t>gid</a:t>
            </a:r>
            <a:r>
              <a:rPr lang="en-US" dirty="0" smtClean="0"/>
              <a:t>, </a:t>
            </a:r>
            <a:r>
              <a:rPr lang="en-US" dirty="0" err="1" smtClean="0"/>
              <a:t>euid</a:t>
            </a:r>
            <a:r>
              <a:rPr lang="en-US" dirty="0" smtClean="0"/>
              <a:t>, </a:t>
            </a:r>
            <a:r>
              <a:rPr lang="en-US" dirty="0" err="1" smtClean="0"/>
              <a:t>egid</a:t>
            </a:r>
            <a:r>
              <a:rPr lang="en-US" dirty="0" smtClean="0"/>
              <a:t>, parent </a:t>
            </a:r>
            <a:r>
              <a:rPr lang="en-US" dirty="0" err="1" smtClean="0"/>
              <a:t>pid</a:t>
            </a:r>
            <a:r>
              <a:rPr lang="en-US" dirty="0" smtClean="0"/>
              <a:t>, </a:t>
            </a:r>
            <a:r>
              <a:rPr lang="en-US" dirty="0" err="1" smtClean="0"/>
              <a:t>pgd</a:t>
            </a:r>
            <a:r>
              <a:rPr lang="en-US" dirty="0" smtClean="0"/>
              <a:t>, </a:t>
            </a:r>
            <a:r>
              <a:rPr lang="en-US" dirty="0" err="1" smtClean="0"/>
              <a:t>comm</a:t>
            </a:r>
            <a:endParaRPr lang="en-US" dirty="0" smtClean="0"/>
          </a:p>
          <a:p>
            <a:pPr lvl="1"/>
            <a:r>
              <a:rPr lang="en-US" i="1" dirty="0" err="1" smtClean="0"/>
              <a:t>argv</a:t>
            </a:r>
            <a:r>
              <a:rPr lang="en-US" i="1" dirty="0" smtClean="0"/>
              <a:t>[0]</a:t>
            </a:r>
            <a:endParaRPr lang="en-US" dirty="0" smtClean="0"/>
          </a:p>
          <a:p>
            <a:r>
              <a:rPr lang="en-US" dirty="0" smtClean="0"/>
              <a:t>Shadow memory map</a:t>
            </a:r>
          </a:p>
          <a:p>
            <a:pPr lvl="1"/>
            <a:r>
              <a:rPr lang="en-US" dirty="0" smtClean="0"/>
              <a:t>Address Space Layout Randomization (Ice Cream Sandwich)</a:t>
            </a:r>
          </a:p>
          <a:p>
            <a:r>
              <a:rPr lang="en-US" dirty="0" smtClean="0"/>
              <a:t>Update on</a:t>
            </a:r>
          </a:p>
          <a:p>
            <a:pPr lvl="1"/>
            <a:r>
              <a:rPr lang="en-US" i="1" dirty="0" smtClean="0"/>
              <a:t>fork, </a:t>
            </a:r>
            <a:r>
              <a:rPr lang="en-US" i="1" dirty="0" err="1" smtClean="0"/>
              <a:t>execve</a:t>
            </a:r>
            <a:r>
              <a:rPr lang="en-US" i="1" dirty="0" smtClean="0"/>
              <a:t>, clone, </a:t>
            </a:r>
            <a:r>
              <a:rPr lang="en-US" i="1" dirty="0" err="1" smtClean="0"/>
              <a:t>prctl</a:t>
            </a:r>
            <a:r>
              <a:rPr lang="en-US" i="1" dirty="0" smtClean="0"/>
              <a:t> </a:t>
            </a:r>
            <a:r>
              <a:rPr lang="en-US" dirty="0" smtClean="0"/>
              <a:t>and</a:t>
            </a:r>
            <a:r>
              <a:rPr lang="en-US" i="1" dirty="0" smtClean="0"/>
              <a:t> mmap2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33600"/>
            <a:ext cx="8763000" cy="458248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1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Java/</a:t>
            </a:r>
            <a:r>
              <a:rPr lang="en-US" dirty="0" err="1" smtClean="0">
                <a:latin typeface="Calibri" pitchFamily="34" charset="0"/>
              </a:rPr>
              <a:t>Dalvik</a:t>
            </a:r>
            <a:r>
              <a:rPr lang="en-US" dirty="0" smtClean="0">
                <a:latin typeface="Calibri" pitchFamily="34" charset="0"/>
              </a:rPr>
              <a:t> View</a:t>
            </a:r>
          </a:p>
        </p:txBody>
      </p:sp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 smtClean="0"/>
              <a:t>Dalvik</a:t>
            </a:r>
            <a:r>
              <a:rPr lang="en-US" sz="2800" dirty="0" smtClean="0"/>
              <a:t> virtual machine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register machine (all on stack)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256 </a:t>
            </a:r>
            <a:r>
              <a:rPr lang="en-US" sz="2400" dirty="0" err="1" smtClean="0"/>
              <a:t>opcodes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saved state, </a:t>
            </a:r>
            <a:r>
              <a:rPr lang="en-US" sz="2400" i="1" dirty="0" smtClean="0"/>
              <a:t>glue</a:t>
            </a:r>
            <a:r>
              <a:rPr lang="en-US" sz="2400" dirty="0" smtClean="0"/>
              <a:t>, pointed to by ARM R6, on stack in x86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mterp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offset-addressing: </a:t>
            </a:r>
            <a:r>
              <a:rPr lang="en-US" sz="2400" i="1" dirty="0" smtClean="0"/>
              <a:t>fetch </a:t>
            </a:r>
            <a:r>
              <a:rPr lang="en-US" sz="2400" i="1" dirty="0" err="1" smtClean="0"/>
              <a:t>opcode</a:t>
            </a:r>
            <a:r>
              <a:rPr lang="en-US" sz="2400" i="1" dirty="0"/>
              <a:t> </a:t>
            </a:r>
            <a:r>
              <a:rPr lang="en-US" sz="2400" dirty="0" smtClean="0"/>
              <a:t>then</a:t>
            </a:r>
            <a:r>
              <a:rPr lang="en-US" sz="2400" i="1" dirty="0" smtClean="0"/>
              <a:t> </a:t>
            </a:r>
            <a:r>
              <a:rPr lang="en-US" sz="2400" dirty="0" smtClean="0"/>
              <a:t>jump</a:t>
            </a:r>
            <a:r>
              <a:rPr lang="en-US" sz="2400" i="1" dirty="0" smtClean="0"/>
              <a:t> </a:t>
            </a:r>
            <a:r>
              <a:rPr lang="en-US" sz="2400" dirty="0" smtClean="0"/>
              <a:t>to</a:t>
            </a:r>
            <a:r>
              <a:rPr lang="en-US" sz="2400" i="1" dirty="0" smtClean="0"/>
              <a:t> (</a:t>
            </a:r>
            <a:r>
              <a:rPr lang="en-US" sz="2400" i="1" dirty="0" err="1" smtClean="0"/>
              <a:t>dvmAsmInstructionStart</a:t>
            </a:r>
            <a:r>
              <a:rPr lang="en-US" sz="2400" i="1" dirty="0" smtClean="0"/>
              <a:t> + </a:t>
            </a:r>
            <a:r>
              <a:rPr lang="en-US" sz="2400" i="1" dirty="0" err="1" smtClean="0"/>
              <a:t>opcode</a:t>
            </a:r>
            <a:r>
              <a:rPr lang="en-US" sz="2400" i="1" dirty="0" smtClean="0"/>
              <a:t> * 64)</a:t>
            </a:r>
          </a:p>
          <a:p>
            <a:pPr lvl="1">
              <a:lnSpc>
                <a:spcPct val="90000"/>
              </a:lnSpc>
            </a:pPr>
            <a:r>
              <a:rPr lang="en-US" sz="2400" i="1" dirty="0" err="1" smtClean="0"/>
              <a:t>dvmAsmSisterStart</a:t>
            </a:r>
            <a:r>
              <a:rPr lang="en-US" sz="2400" dirty="0" smtClean="0"/>
              <a:t> for emulation overflow</a:t>
            </a:r>
            <a:endParaRPr lang="en-US" sz="2400" i="1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Which </a:t>
            </a:r>
            <a:r>
              <a:rPr lang="en-US" sz="2800" dirty="0" err="1" smtClean="0"/>
              <a:t>Dalvik</a:t>
            </a:r>
            <a:r>
              <a:rPr lang="en-US" sz="2800" dirty="0" smtClean="0"/>
              <a:t> </a:t>
            </a:r>
            <a:r>
              <a:rPr lang="en-US" sz="2800" dirty="0" err="1" smtClean="0"/>
              <a:t>opcode</a:t>
            </a:r>
            <a:r>
              <a:rPr lang="en-US" sz="2800" dirty="0" smtClean="0"/>
              <a:t>?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Locate </a:t>
            </a:r>
            <a:r>
              <a:rPr lang="en-US" sz="2400" dirty="0" err="1" smtClean="0"/>
              <a:t>dvmAsmInstructionStart</a:t>
            </a:r>
            <a:r>
              <a:rPr lang="en-US" sz="2400" dirty="0" smtClean="0"/>
              <a:t> in shadow memory map</a:t>
            </a:r>
          </a:p>
          <a:p>
            <a:pPr marL="971550" lvl="1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400" dirty="0" smtClean="0"/>
              <a:t>Calculate </a:t>
            </a:r>
            <a:r>
              <a:rPr lang="en-US" sz="2400" dirty="0" err="1" smtClean="0"/>
              <a:t>opcode</a:t>
            </a:r>
            <a:r>
              <a:rPr lang="en-US" sz="2400" dirty="0" smtClean="0"/>
              <a:t> = (</a:t>
            </a:r>
            <a:r>
              <a:rPr lang="en-US" sz="2400" dirty="0"/>
              <a:t>R15 </a:t>
            </a:r>
            <a:r>
              <a:rPr lang="en-US" sz="2400" dirty="0" smtClean="0"/>
              <a:t>- </a:t>
            </a:r>
            <a:r>
              <a:rPr lang="en-US" sz="2400" dirty="0" err="1" smtClean="0"/>
              <a:t>dvmAsmInstructionStart</a:t>
            </a:r>
            <a:r>
              <a:rPr lang="en-US" sz="2400" dirty="0" smtClean="0"/>
              <a:t>) / 64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9868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1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In Time (JIT)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Designed to boost performance</a:t>
            </a:r>
          </a:p>
          <a:p>
            <a:pPr>
              <a:lnSpc>
                <a:spcPct val="90000"/>
              </a:lnSpc>
            </a:pPr>
            <a:r>
              <a:rPr lang="en-US" dirty="0"/>
              <a:t>Triggered by </a:t>
            </a:r>
            <a:r>
              <a:rPr lang="en-US" dirty="0" smtClean="0"/>
              <a:t>counter - </a:t>
            </a:r>
            <a:r>
              <a:rPr lang="en-US" dirty="0" err="1" smtClean="0"/>
              <a:t>mterp</a:t>
            </a:r>
            <a:r>
              <a:rPr lang="en-US" dirty="0" smtClean="0"/>
              <a:t> </a:t>
            </a:r>
            <a:r>
              <a:rPr lang="en-US" dirty="0"/>
              <a:t>is always the </a:t>
            </a:r>
            <a:r>
              <a:rPr lang="en-US" dirty="0" smtClean="0"/>
              <a:t>default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Trace based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</a:t>
            </a:r>
            <a:r>
              <a:rPr lang="en-US" dirty="0"/>
              <a:t>basic </a:t>
            </a:r>
            <a:r>
              <a:rPr lang="en-US" dirty="0" smtClean="0"/>
              <a:t>blocks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Multiple exits or </a:t>
            </a:r>
            <a:r>
              <a:rPr lang="en-US" i="1" dirty="0" smtClean="0"/>
              <a:t>chaining cells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external introspection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Complicates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1331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524000"/>
            <a:ext cx="6107113" cy="5019675"/>
          </a:xfrm>
          <a:prstGeom prst="rect">
            <a:avLst/>
          </a:prstGeom>
          <a:noFill/>
        </p:spPr>
      </p:pic>
      <p:sp>
        <p:nvSpPr>
          <p:cNvPr id="102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Disabling JIT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752600"/>
            <a:ext cx="457200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67301" y="4084125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43400" y="1752600"/>
            <a:ext cx="3438899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7299" y="2438400"/>
            <a:ext cx="1831775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3025" y="4038600"/>
            <a:ext cx="1831775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5000" y="54102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11975" y="16764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05000" y="28956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28194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79175" y="1524000"/>
            <a:ext cx="457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79375" y="4191000"/>
            <a:ext cx="1951738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3026" y="5320150"/>
            <a:ext cx="3396350" cy="1080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1200" y="2819400"/>
            <a:ext cx="2376550" cy="17526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3288268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dvmGetCodeAddr</a:t>
            </a:r>
            <a:r>
              <a:rPr lang="en-US" dirty="0" smtClean="0"/>
              <a:t>(PC) </a:t>
            </a:r>
            <a:br>
              <a:rPr lang="en-US" dirty="0" smtClean="0"/>
            </a:br>
            <a:r>
              <a:rPr lang="en-US" dirty="0" smtClean="0"/>
              <a:t>!= NULL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6213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Roadmap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External instrumentation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Linux context 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Dalvik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context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Extensible: plugin-support / event-based interface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5796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Event based interface</a:t>
            </a:r>
          </a:p>
          <a:p>
            <a:pPr lvl="1"/>
            <a:r>
              <a:rPr lang="en-US" dirty="0" smtClean="0"/>
              <a:t>Execution: e.g. native and </a:t>
            </a:r>
            <a:r>
              <a:rPr lang="en-US" dirty="0" err="1" smtClean="0"/>
              <a:t>Dalvik</a:t>
            </a:r>
            <a:r>
              <a:rPr lang="en-US" dirty="0" smtClean="0"/>
              <a:t> instructions</a:t>
            </a:r>
          </a:p>
          <a:p>
            <a:pPr lvl="1"/>
            <a:r>
              <a:rPr lang="en-US" dirty="0" smtClean="0"/>
              <a:t>Status: updated shadow task list </a:t>
            </a:r>
          </a:p>
          <a:p>
            <a:r>
              <a:rPr lang="en-US" dirty="0" smtClean="0"/>
              <a:t>Query and Set, e.g. interpret and change </a:t>
            </a:r>
            <a:r>
              <a:rPr lang="en-US" dirty="0" err="1"/>
              <a:t>c</a:t>
            </a:r>
            <a:r>
              <a:rPr lang="en-US" dirty="0" err="1" smtClean="0"/>
              <a:t>pu</a:t>
            </a:r>
            <a:r>
              <a:rPr lang="en-US" dirty="0" smtClean="0"/>
              <a:t> state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Example: Native instructions vs. </a:t>
            </a:r>
            <a:r>
              <a:rPr lang="en-US" dirty="0" err="1" smtClean="0"/>
              <a:t>Dalvik</a:t>
            </a:r>
            <a:r>
              <a:rPr lang="en-US" dirty="0" smtClean="0"/>
              <a:t> instructions</a:t>
            </a:r>
          </a:p>
          <a:p>
            <a:pPr lvl="1"/>
            <a:r>
              <a:rPr lang="en-US" dirty="0" smtClean="0"/>
              <a:t>Instrumentation Optimization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706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Instrumentation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524000" y="2057400"/>
            <a:ext cx="2438400" cy="3036332"/>
            <a:chOff x="1524000" y="1752600"/>
            <a:chExt cx="2438400" cy="3036332"/>
          </a:xfrm>
        </p:grpSpPr>
        <p:sp>
          <p:nvSpPr>
            <p:cNvPr id="5" name="TextBox 4"/>
            <p:cNvSpPr txBox="1"/>
            <p:nvPr/>
          </p:nvSpPr>
          <p:spPr>
            <a:xfrm>
              <a:off x="1600200" y="1752600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Update PC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3581400"/>
              <a:ext cx="1371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Translate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52600" y="4419600"/>
              <a:ext cx="15240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Execute</a:t>
              </a:r>
              <a:endParaRPr lang="en-US" dirty="0"/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1524000" y="2590800"/>
              <a:ext cx="1981200" cy="533400"/>
            </a:xfrm>
            <a:prstGeom prst="flowChartDecis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inCache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5" idx="2"/>
              <a:endCxn id="12" idx="0"/>
            </p:cNvCxnSpPr>
            <p:nvPr/>
          </p:nvCxnSpPr>
          <p:spPr>
            <a:xfrm>
              <a:off x="2514600" y="2121932"/>
              <a:ext cx="0" cy="468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2"/>
              <a:endCxn id="8" idx="0"/>
            </p:cNvCxnSpPr>
            <p:nvPr/>
          </p:nvCxnSpPr>
          <p:spPr>
            <a:xfrm>
              <a:off x="2514600" y="3124200"/>
              <a:ext cx="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2"/>
              <a:endCxn id="10" idx="0"/>
            </p:cNvCxnSpPr>
            <p:nvPr/>
          </p:nvCxnSpPr>
          <p:spPr>
            <a:xfrm>
              <a:off x="2514600" y="3950732"/>
              <a:ext cx="0" cy="4688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0" idx="1"/>
              <a:endCxn id="5" idx="1"/>
            </p:cNvCxnSpPr>
            <p:nvPr/>
          </p:nvCxnSpPr>
          <p:spPr>
            <a:xfrm rot="10800000">
              <a:off x="1600200" y="1937266"/>
              <a:ext cx="152400" cy="2667000"/>
            </a:xfrm>
            <a:prstGeom prst="bentConnector3">
              <a:avLst>
                <a:gd name="adj1" fmla="val 25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0" idx="1"/>
              <a:endCxn id="10" idx="2"/>
            </p:cNvCxnSpPr>
            <p:nvPr/>
          </p:nvCxnSpPr>
          <p:spPr>
            <a:xfrm rot="10800000" flipH="1" flipV="1">
              <a:off x="1752600" y="4604266"/>
              <a:ext cx="762000" cy="184666"/>
            </a:xfrm>
            <a:prstGeom prst="bentConnector4">
              <a:avLst>
                <a:gd name="adj1" fmla="val -30000"/>
                <a:gd name="adj2" fmla="val 223791"/>
              </a:avLst>
            </a:prstGeom>
            <a:ln w="28575">
              <a:solidFill>
                <a:schemeClr val="tx1"/>
              </a:solidFill>
              <a:prstDash val="lg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12" idx="3"/>
              <a:endCxn id="10" idx="3"/>
            </p:cNvCxnSpPr>
            <p:nvPr/>
          </p:nvCxnSpPr>
          <p:spPr>
            <a:xfrm flipH="1">
              <a:off x="3276600" y="2857500"/>
              <a:ext cx="228600" cy="1746766"/>
            </a:xfrm>
            <a:prstGeom prst="bentConnector3">
              <a:avLst>
                <a:gd name="adj1" fmla="val -100000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390900" y="2502932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552700" y="3112532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</a:t>
              </a:r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43400" y="2093233"/>
            <a:ext cx="3733800" cy="2988831"/>
            <a:chOff x="4343400" y="1788433"/>
            <a:chExt cx="3733800" cy="2988831"/>
          </a:xfrm>
        </p:grpSpPr>
        <p:sp>
          <p:nvSpPr>
            <p:cNvPr id="11" name="TextBox 10"/>
            <p:cNvSpPr txBox="1"/>
            <p:nvPr/>
          </p:nvSpPr>
          <p:spPr>
            <a:xfrm>
              <a:off x="5029201" y="1788433"/>
              <a:ext cx="2590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(un)</a:t>
              </a:r>
              <a:r>
                <a:rPr lang="en-US" dirty="0" err="1" smtClean="0"/>
                <a:t>registerCallback</a:t>
              </a:r>
              <a:endParaRPr lang="en-US" dirty="0"/>
            </a:p>
          </p:txBody>
        </p:sp>
        <p:sp>
          <p:nvSpPr>
            <p:cNvPr id="26" name="Flowchart: Decision 25"/>
            <p:cNvSpPr/>
            <p:nvPr/>
          </p:nvSpPr>
          <p:spPr>
            <a:xfrm>
              <a:off x="5105401" y="2655332"/>
              <a:ext cx="2438399" cy="533400"/>
            </a:xfrm>
            <a:prstGeom prst="flowChartDecision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needFlush</a:t>
              </a:r>
              <a:r>
                <a:rPr lang="en-US" dirty="0" smtClean="0">
                  <a:solidFill>
                    <a:schemeClr val="tx1"/>
                  </a:solidFill>
                </a:rPr>
                <a:t>?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11" idx="2"/>
              <a:endCxn id="26" idx="0"/>
            </p:cNvCxnSpPr>
            <p:nvPr/>
          </p:nvCxnSpPr>
          <p:spPr>
            <a:xfrm>
              <a:off x="6324601" y="2157765"/>
              <a:ext cx="0" cy="4975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324600" y="3188732"/>
              <a:ext cx="0" cy="4975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5638800" y="3645932"/>
              <a:ext cx="1371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flushType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43400" y="4407932"/>
              <a:ext cx="18288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invalidateBlock</a:t>
              </a:r>
              <a:r>
                <a:rPr lang="en-US" dirty="0" smtClean="0"/>
                <a:t>(s)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05600" y="4407932"/>
              <a:ext cx="137160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flushCache</a:t>
              </a:r>
              <a:endParaRPr lang="en-US" dirty="0"/>
            </a:p>
          </p:txBody>
        </p:sp>
        <p:cxnSp>
          <p:nvCxnSpPr>
            <p:cNvPr id="48" name="Straight Arrow Connector 47"/>
            <p:cNvCxnSpPr>
              <a:stCxn id="44" idx="2"/>
              <a:endCxn id="45" idx="0"/>
            </p:cNvCxnSpPr>
            <p:nvPr/>
          </p:nvCxnSpPr>
          <p:spPr>
            <a:xfrm flipH="1">
              <a:off x="5257800" y="4015264"/>
              <a:ext cx="1066800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4" idx="2"/>
              <a:endCxn id="46" idx="0"/>
            </p:cNvCxnSpPr>
            <p:nvPr/>
          </p:nvCxnSpPr>
          <p:spPr>
            <a:xfrm>
              <a:off x="6324600" y="4015264"/>
              <a:ext cx="1066800" cy="3926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438900" y="3200400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yes</a:t>
              </a:r>
              <a:endParaRPr lang="en-US"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679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Instrumentation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28825"/>
            <a:ext cx="6392863" cy="322897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2035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Dalvik</a:t>
            </a:r>
            <a:r>
              <a:rPr lang="en-US" sz="4000" dirty="0" smtClean="0"/>
              <a:t> Instruction Tracer (Example)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568708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1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(uint32_t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2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("[%x] %s\n", GET_RPC,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opcodeToStr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3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}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4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5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void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module_callback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6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bInitialized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|| 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getIBase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 == 0))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7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return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8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9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gva_t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= 0xFFFFFFFF;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10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.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11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addDisableJITRange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12.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disableJITInit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getGetCodeAddrAddress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13.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addMterpOpcodesRange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14.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dalvikMterpInit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getIBase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15.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registerDalvikInsnBeginCb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opcode_callback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16.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bInitialized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= 1;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17. }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18.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19. void _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init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20.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setTargetByName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("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com.andhuhu.fengyinchuanshuo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21.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registerTargetModulesUpdatedCb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module_callback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22. }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950" y="3264725"/>
            <a:ext cx="7772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getModAddr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(“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dfk@classes.dex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”, &amp;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startAddr</a:t>
            </a:r>
            <a:r>
              <a:rPr lang="en-US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endAddr</a:t>
            </a:r>
            <a:r>
              <a:rPr lang="en-US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9033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Plugins</a:t>
            </a:r>
          </a:p>
        </p:txBody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sz="2400" dirty="0" smtClean="0"/>
              <a:t>API Tracer</a:t>
            </a:r>
          </a:p>
          <a:p>
            <a:pPr lvl="1"/>
            <a:r>
              <a:rPr lang="en-US" sz="2000" dirty="0" smtClean="0"/>
              <a:t>System calls</a:t>
            </a:r>
          </a:p>
          <a:p>
            <a:pPr lvl="2"/>
            <a:r>
              <a:rPr lang="en-US" sz="1800" i="1" dirty="0" smtClean="0"/>
              <a:t>open, close, read, write,</a:t>
            </a:r>
            <a:r>
              <a:rPr lang="en-US" sz="1800" dirty="0" smtClean="0"/>
              <a:t> includes parameters and return values</a:t>
            </a:r>
          </a:p>
          <a:p>
            <a:pPr lvl="1"/>
            <a:r>
              <a:rPr lang="en-US" sz="2000" dirty="0" smtClean="0"/>
              <a:t>Native library calls</a:t>
            </a:r>
          </a:p>
          <a:p>
            <a:pPr lvl="1"/>
            <a:r>
              <a:rPr lang="en-US" sz="2000" dirty="0" smtClean="0"/>
              <a:t>Java API calls</a:t>
            </a:r>
          </a:p>
          <a:p>
            <a:pPr lvl="2"/>
            <a:r>
              <a:rPr lang="en-US" sz="1800" dirty="0" smtClean="0"/>
              <a:t>Java Strings converted to C Strings</a:t>
            </a:r>
          </a:p>
          <a:p>
            <a:r>
              <a:rPr lang="en-US" sz="2400" dirty="0" smtClean="0"/>
              <a:t>Native and </a:t>
            </a:r>
            <a:r>
              <a:rPr lang="en-US" sz="2400" dirty="0" err="1" smtClean="0"/>
              <a:t>Dalvik</a:t>
            </a:r>
            <a:r>
              <a:rPr lang="en-US" sz="2400" dirty="0" smtClean="0"/>
              <a:t> Instruction Tracers</a:t>
            </a:r>
          </a:p>
          <a:p>
            <a:r>
              <a:rPr lang="en-US" sz="2400" dirty="0" smtClean="0"/>
              <a:t>Taint Tracker</a:t>
            </a:r>
          </a:p>
          <a:p>
            <a:pPr lvl="1"/>
            <a:r>
              <a:rPr lang="en-US" sz="2000" dirty="0" smtClean="0"/>
              <a:t>Taints ARM instructions</a:t>
            </a:r>
          </a:p>
          <a:p>
            <a:pPr lvl="1"/>
            <a:r>
              <a:rPr lang="en-US" sz="2000" dirty="0" smtClean="0"/>
              <a:t>One bit per byte</a:t>
            </a:r>
          </a:p>
          <a:p>
            <a:pPr lvl="1"/>
            <a:r>
              <a:rPr lang="en-US" sz="2000" dirty="0" smtClean="0"/>
              <a:t>Data movement &amp; Arithmetic instructions including barrel shifter</a:t>
            </a:r>
          </a:p>
          <a:p>
            <a:pPr lvl="1"/>
            <a:r>
              <a:rPr lang="en-US" sz="2000" dirty="0" smtClean="0"/>
              <a:t>Does not support control flow tainting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964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DroidRanger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DroidRanger</a:t>
            </a:r>
            <a:r>
              <a:rPr lang="en-US" dirty="0"/>
              <a:t>: Non-virtualization-based malware </a:t>
            </a:r>
            <a:r>
              <a:rPr lang="en-US" dirty="0" smtClean="0"/>
              <a:t>detection</a:t>
            </a:r>
          </a:p>
          <a:p>
            <a:r>
              <a:rPr lang="en-US" dirty="0" smtClean="0"/>
              <a:t>Known malware</a:t>
            </a:r>
            <a:endParaRPr lang="en-US" dirty="0"/>
          </a:p>
          <a:p>
            <a:pPr lvl="1"/>
            <a:r>
              <a:rPr lang="en-US" dirty="0" smtClean="0"/>
              <a:t>Permission-based filtering</a:t>
            </a:r>
          </a:p>
          <a:p>
            <a:pPr lvl="1"/>
            <a:r>
              <a:rPr lang="en-US" dirty="0" smtClean="0"/>
              <a:t>Behavioral </a:t>
            </a:r>
            <a:r>
              <a:rPr lang="en-US" dirty="0"/>
              <a:t>footprint matching for known malware</a:t>
            </a:r>
          </a:p>
          <a:p>
            <a:r>
              <a:rPr lang="en-US" dirty="0" smtClean="0"/>
              <a:t>Unknown malware</a:t>
            </a:r>
          </a:p>
          <a:p>
            <a:pPr lvl="1"/>
            <a:r>
              <a:rPr lang="en-US" dirty="0" smtClean="0"/>
              <a:t>Heuristic based filtering, e.g. dynamic loading new code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execution monitoring for unknown </a:t>
            </a:r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Roadmap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External instrumentation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Linux context </a:t>
            </a:r>
          </a:p>
          <a:p>
            <a:pPr lvl="1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Dalvik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context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Extensible: plugin-support / event-based interface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Usage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QEMU 0.10.50 – part of Gingerbread SDK</a:t>
            </a:r>
          </a:p>
          <a:p>
            <a:pPr lvl="1"/>
            <a:r>
              <a:rPr lang="en-US" dirty="0" smtClean="0"/>
              <a:t>Gingerbread</a:t>
            </a:r>
            <a:endParaRPr lang="en-US" dirty="0"/>
          </a:p>
          <a:p>
            <a:pPr lvl="2"/>
            <a:r>
              <a:rPr lang="en-US" dirty="0" smtClean="0"/>
              <a:t>“user-</a:t>
            </a:r>
            <a:r>
              <a:rPr lang="en-US" dirty="0" err="1" smtClean="0"/>
              <a:t>eng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No changes to source</a:t>
            </a:r>
          </a:p>
          <a:p>
            <a:pPr lvl="1"/>
            <a:r>
              <a:rPr lang="en-US" dirty="0" smtClean="0"/>
              <a:t>Linux 2.6.29, QEMU kernel branch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393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Seven free benchmark Apps</a:t>
            </a:r>
          </a:p>
          <a:p>
            <a:pPr lvl="1"/>
            <a:r>
              <a:rPr lang="en-US" sz="1800" dirty="0" err="1"/>
              <a:t>AnTuTu</a:t>
            </a:r>
            <a:r>
              <a:rPr lang="en-US" sz="1800" dirty="0"/>
              <a:t> Benchmark</a:t>
            </a:r>
          </a:p>
          <a:p>
            <a:pPr lvl="1"/>
            <a:r>
              <a:rPr lang="en-US" sz="1800" dirty="0"/>
              <a:t>(</a:t>
            </a:r>
            <a:r>
              <a:rPr lang="en-US" sz="1800" dirty="0" err="1"/>
              <a:t>ABenchMark</a:t>
            </a:r>
            <a:r>
              <a:rPr lang="en-US" sz="1800" dirty="0"/>
              <a:t>) by </a:t>
            </a:r>
            <a:r>
              <a:rPr lang="en-US" sz="1800" dirty="0" err="1" smtClean="0"/>
              <a:t>AnTuTu</a:t>
            </a:r>
            <a:endParaRPr lang="en-US" sz="1800" dirty="0" smtClean="0"/>
          </a:p>
          <a:p>
            <a:pPr lvl="1"/>
            <a:r>
              <a:rPr lang="en-US" sz="1800" dirty="0" err="1" smtClean="0"/>
              <a:t>CaffeineMark</a:t>
            </a:r>
            <a:r>
              <a:rPr lang="en-US" sz="1800" dirty="0" smtClean="0"/>
              <a:t> </a:t>
            </a:r>
            <a:r>
              <a:rPr lang="en-US" sz="1800" dirty="0"/>
              <a:t>by </a:t>
            </a:r>
            <a:r>
              <a:rPr lang="en-US" sz="1800" dirty="0" smtClean="0"/>
              <a:t>Ravi Reddy</a:t>
            </a:r>
          </a:p>
          <a:p>
            <a:pPr lvl="1"/>
            <a:r>
              <a:rPr lang="en-US" sz="1800" dirty="0" smtClean="0"/>
              <a:t>CF-Bench </a:t>
            </a:r>
            <a:r>
              <a:rPr lang="en-US" sz="1800" dirty="0"/>
              <a:t>by </a:t>
            </a:r>
            <a:r>
              <a:rPr lang="en-US" sz="1800" dirty="0" err="1" smtClean="0"/>
              <a:t>Chainfire</a:t>
            </a:r>
            <a:endParaRPr lang="en-US" sz="1800" dirty="0" smtClean="0"/>
          </a:p>
          <a:p>
            <a:pPr lvl="1"/>
            <a:r>
              <a:rPr lang="en-US" sz="1800" dirty="0" smtClean="0"/>
              <a:t>Mobile </a:t>
            </a:r>
            <a:r>
              <a:rPr lang="en-US" sz="1800" dirty="0"/>
              <a:t>processor </a:t>
            </a:r>
            <a:r>
              <a:rPr lang="en-US" sz="1800" dirty="0" smtClean="0"/>
              <a:t>benchmark (Multicore</a:t>
            </a:r>
            <a:r>
              <a:rPr lang="en-US" sz="1800" dirty="0"/>
              <a:t>) by Andrei </a:t>
            </a:r>
            <a:r>
              <a:rPr lang="en-US" sz="1800" dirty="0" err="1" smtClean="0"/>
              <a:t>Karpushonak</a:t>
            </a:r>
            <a:endParaRPr lang="en-US" sz="1800" dirty="0" smtClean="0"/>
          </a:p>
          <a:p>
            <a:pPr lvl="1"/>
            <a:r>
              <a:rPr lang="en-US" sz="1800" dirty="0" smtClean="0"/>
              <a:t>Benchmark by </a:t>
            </a:r>
            <a:r>
              <a:rPr lang="en-US" sz="1800" dirty="0" err="1" smtClean="0"/>
              <a:t>Softweg</a:t>
            </a:r>
            <a:endParaRPr lang="en-US" sz="1800" dirty="0" smtClean="0"/>
          </a:p>
          <a:p>
            <a:pPr lvl="1"/>
            <a:r>
              <a:rPr lang="en-US" sz="1800" dirty="0" err="1" smtClean="0"/>
              <a:t>Linpack</a:t>
            </a:r>
            <a:r>
              <a:rPr lang="en-US" sz="1800" dirty="0" smtClean="0"/>
              <a:t> </a:t>
            </a:r>
            <a:r>
              <a:rPr lang="en-US" sz="1800" dirty="0"/>
              <a:t>by </a:t>
            </a:r>
            <a:r>
              <a:rPr lang="en-US" sz="1800" dirty="0" err="1" smtClean="0"/>
              <a:t>GreeneComputing</a:t>
            </a:r>
            <a:endParaRPr lang="en-US" sz="1800" dirty="0" smtClean="0"/>
          </a:p>
          <a:p>
            <a:r>
              <a:rPr lang="en-US" sz="2400" dirty="0" smtClean="0"/>
              <a:t>Six tests repeated five times each</a:t>
            </a:r>
          </a:p>
          <a:p>
            <a:pPr lvl="1"/>
            <a:r>
              <a:rPr lang="en-US" sz="1800" dirty="0" smtClean="0"/>
              <a:t>Baseline</a:t>
            </a:r>
          </a:p>
          <a:p>
            <a:pPr lvl="1"/>
            <a:r>
              <a:rPr lang="en-US" sz="1800" dirty="0" smtClean="0"/>
              <a:t>NO-JIT Baseline – uses a build with JIT disabled at runtime</a:t>
            </a:r>
          </a:p>
          <a:p>
            <a:pPr lvl="1"/>
            <a:r>
              <a:rPr lang="en-US" sz="1800" dirty="0" smtClean="0"/>
              <a:t>Context Only</a:t>
            </a:r>
          </a:p>
          <a:p>
            <a:pPr lvl="1"/>
            <a:r>
              <a:rPr lang="en-US" sz="1800" dirty="0" smtClean="0"/>
              <a:t>API Tracer</a:t>
            </a:r>
          </a:p>
          <a:p>
            <a:pPr lvl="1"/>
            <a:r>
              <a:rPr lang="en-US" sz="1800" dirty="0" err="1" smtClean="0"/>
              <a:t>Dalvik</a:t>
            </a:r>
            <a:r>
              <a:rPr lang="en-US" sz="1800" dirty="0" smtClean="0"/>
              <a:t> Instruction Trace</a:t>
            </a:r>
          </a:p>
          <a:p>
            <a:pPr lvl="1"/>
            <a:r>
              <a:rPr lang="en-US" sz="1800" dirty="0" smtClean="0"/>
              <a:t>Taint Tracker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514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Select Performance Results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447800"/>
            <a:ext cx="3743325" cy="519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3124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are not perfect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267200" y="3308866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222146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APITracer</a:t>
            </a:r>
            <a:r>
              <a:rPr lang="en-US" dirty="0" smtClean="0"/>
              <a:t> vs. NOJIT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0800000">
            <a:off x="4267200" y="2177534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262128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4267201" y="4983480"/>
            <a:ext cx="3810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724400" y="4648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Symbol Retrieval Overhead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881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DroidScope</a:t>
            </a:r>
            <a:r>
              <a:rPr lang="en-US" dirty="0" smtClean="0"/>
              <a:t> to analyze real world malware</a:t>
            </a:r>
          </a:p>
          <a:p>
            <a:pPr lvl="1"/>
            <a:r>
              <a:rPr lang="en-US" dirty="0" smtClean="0"/>
              <a:t>API Tracer</a:t>
            </a:r>
          </a:p>
          <a:p>
            <a:pPr lvl="1"/>
            <a:r>
              <a:rPr lang="en-US" dirty="0" err="1" smtClean="0"/>
              <a:t>Dalvik</a:t>
            </a:r>
            <a:r>
              <a:rPr lang="en-US" dirty="0" smtClean="0"/>
              <a:t> Instruction Tracer + </a:t>
            </a:r>
            <a:r>
              <a:rPr lang="en-US" dirty="0" err="1" smtClean="0"/>
              <a:t>dexdump</a:t>
            </a:r>
            <a:endParaRPr lang="en-US" dirty="0" smtClean="0"/>
          </a:p>
          <a:p>
            <a:pPr lvl="1"/>
            <a:r>
              <a:rPr lang="en-US" dirty="0" smtClean="0"/>
              <a:t>Taint Tracker – taint IMEI/IMSI @ </a:t>
            </a:r>
            <a:r>
              <a:rPr lang="en-US" i="1" dirty="0" err="1" smtClean="0"/>
              <a:t>move_result_object</a:t>
            </a:r>
            <a:r>
              <a:rPr lang="en-US" dirty="0" smtClean="0"/>
              <a:t> after </a:t>
            </a:r>
            <a:r>
              <a:rPr lang="en-US" i="1" dirty="0" err="1" smtClean="0"/>
              <a:t>getIMEI</a:t>
            </a:r>
            <a:r>
              <a:rPr lang="en-US" i="1" dirty="0" smtClean="0"/>
              <a:t>/</a:t>
            </a:r>
            <a:r>
              <a:rPr lang="en-US" i="1" dirty="0" err="1" smtClean="0"/>
              <a:t>getIMSI</a:t>
            </a:r>
            <a:endParaRPr lang="en-US" i="1" dirty="0" smtClean="0"/>
          </a:p>
          <a:p>
            <a:r>
              <a:rPr lang="en-US" dirty="0" smtClean="0"/>
              <a:t>Analyze included exploits</a:t>
            </a:r>
          </a:p>
          <a:p>
            <a:pPr lvl="1"/>
            <a:r>
              <a:rPr lang="en-US" dirty="0" smtClean="0"/>
              <a:t>Removed patches in Gingerbread</a:t>
            </a:r>
          </a:p>
          <a:p>
            <a:pPr lvl="1"/>
            <a:r>
              <a:rPr lang="en-US" dirty="0" smtClean="0"/>
              <a:t>Intercept system calls</a:t>
            </a:r>
          </a:p>
          <a:p>
            <a:pPr lvl="1"/>
            <a:r>
              <a:rPr lang="en-US" dirty="0" smtClean="0"/>
              <a:t>Native instruction tracer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013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Droid Kung Fu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Three encrypted payloads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ratc</a:t>
            </a:r>
            <a:r>
              <a:rPr lang="en-US" sz="2400" dirty="0" smtClean="0"/>
              <a:t> (Rage Against The Cage)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killall</a:t>
            </a:r>
            <a:r>
              <a:rPr lang="en-US" sz="2400" dirty="0" smtClean="0"/>
              <a:t> (</a:t>
            </a:r>
            <a:r>
              <a:rPr lang="en-US" sz="2400" dirty="0" err="1" smtClean="0"/>
              <a:t>ratc</a:t>
            </a:r>
            <a:r>
              <a:rPr lang="en-US" sz="2400" dirty="0" smtClean="0"/>
              <a:t> wrapper)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gjsvro</a:t>
            </a:r>
            <a:r>
              <a:rPr lang="en-US" sz="2400" dirty="0" smtClean="0"/>
              <a:t> (</a:t>
            </a:r>
            <a:r>
              <a:rPr lang="en-US" sz="2400" dirty="0" err="1" smtClean="0"/>
              <a:t>udev</a:t>
            </a:r>
            <a:r>
              <a:rPr lang="en-US" sz="2400" dirty="0" smtClean="0"/>
              <a:t> exploit)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Three execution methods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piped commands to a shell (default execution path)</a:t>
            </a:r>
          </a:p>
          <a:p>
            <a:pPr lvl="1">
              <a:lnSpc>
                <a:spcPct val="90000"/>
              </a:lnSpc>
            </a:pPr>
            <a:r>
              <a:rPr lang="en-US" sz="2400" dirty="0" err="1" smtClean="0"/>
              <a:t>Runtime.exec</a:t>
            </a:r>
            <a:r>
              <a:rPr lang="en-US" sz="2400" dirty="0" smtClean="0"/>
              <a:t>() Java API (instrumented path)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JNI to native library terminal emulator (instrumented path)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Instrumented return values for </a:t>
            </a:r>
            <a:r>
              <a:rPr lang="en-US" sz="2400" i="1" dirty="0" smtClean="0"/>
              <a:t>isVersion221</a:t>
            </a:r>
            <a:r>
              <a:rPr lang="en-US" sz="2400" dirty="0" smtClean="0"/>
              <a:t> and </a:t>
            </a:r>
            <a:r>
              <a:rPr lang="en-US" sz="2400" i="1" dirty="0" err="1" smtClean="0"/>
              <a:t>getPermission</a:t>
            </a:r>
            <a:r>
              <a:rPr lang="en-US" sz="2400" dirty="0" smtClean="0"/>
              <a:t> methods</a:t>
            </a:r>
            <a:endParaRPr lang="en-US" sz="24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5674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Droid Kung Fu: TaintTracker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43" y="1687600"/>
            <a:ext cx="4205714" cy="4256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1999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DroidDream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payloads as </a:t>
            </a:r>
            <a:r>
              <a:rPr lang="en-US" dirty="0" err="1" smtClean="0"/>
              <a:t>DroidKungFu</a:t>
            </a:r>
            <a:endParaRPr lang="en-US" dirty="0" smtClean="0"/>
          </a:p>
          <a:p>
            <a:r>
              <a:rPr lang="en-US" dirty="0" smtClean="0"/>
              <a:t>Two processes</a:t>
            </a:r>
          </a:p>
          <a:p>
            <a:pPr lvl="1"/>
            <a:r>
              <a:rPr lang="en-US" dirty="0" smtClean="0"/>
              <a:t>Normal </a:t>
            </a:r>
            <a:r>
              <a:rPr lang="en-US" i="1" dirty="0" err="1" smtClean="0"/>
              <a:t>droiddream</a:t>
            </a:r>
            <a:r>
              <a:rPr lang="en-US" dirty="0" smtClean="0"/>
              <a:t> process clears </a:t>
            </a:r>
            <a:r>
              <a:rPr lang="en-US" dirty="0" err="1" smtClean="0"/>
              <a:t>logcat</a:t>
            </a:r>
            <a:endParaRPr lang="en-US" dirty="0" smtClean="0"/>
          </a:p>
          <a:p>
            <a:pPr lvl="1"/>
            <a:r>
              <a:rPr lang="en-US" i="1" dirty="0" err="1" smtClean="0"/>
              <a:t>droiddream:remote</a:t>
            </a:r>
            <a:r>
              <a:rPr lang="en-US" dirty="0" smtClean="0"/>
              <a:t> is malicious</a:t>
            </a:r>
          </a:p>
          <a:p>
            <a:r>
              <a:rPr lang="en-US" dirty="0" err="1" smtClean="0"/>
              <a:t>xor</a:t>
            </a:r>
            <a:r>
              <a:rPr lang="en-US" dirty="0" smtClean="0"/>
              <a:t>-encrypts private information before leaking</a:t>
            </a:r>
          </a:p>
          <a:p>
            <a:r>
              <a:rPr lang="en-US" dirty="0" smtClean="0"/>
              <a:t>Instrumented </a:t>
            </a:r>
            <a:r>
              <a:rPr lang="en-US" i="1" dirty="0" err="1" smtClean="0"/>
              <a:t>sys_connect</a:t>
            </a:r>
            <a:r>
              <a:rPr lang="en-US" dirty="0" smtClean="0"/>
              <a:t> and </a:t>
            </a:r>
            <a:r>
              <a:rPr lang="en-US" i="1" dirty="0" err="1" smtClean="0"/>
              <a:t>sys_write</a:t>
            </a:r>
            <a:endParaRPr lang="en-US" i="1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1030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Droid Dream: TaintTracker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24000"/>
            <a:ext cx="3504914" cy="4906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278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DroidDream: crypt trace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71" y="2118828"/>
            <a:ext cx="6491429" cy="374857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265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Permission based filtering</a:t>
            </a:r>
            <a:endParaRPr lang="en-US" dirty="0" smtClean="0"/>
          </a:p>
          <a:p>
            <a:r>
              <a:rPr lang="en-US" dirty="0" smtClean="0"/>
              <a:t>Accuracy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Behavioral footprint matching</a:t>
            </a:r>
          </a:p>
          <a:p>
            <a:r>
              <a:rPr lang="en-US" dirty="0" smtClean="0"/>
              <a:t>Zero-day malware detection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Heuristics based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5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Summary</a:t>
            </a:r>
          </a:p>
        </p:txBody>
      </p:sp>
      <p:sp>
        <p:nvSpPr>
          <p:cNvPr id="98309" name="Rectangle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DroidScope</a:t>
            </a:r>
            <a:endParaRPr lang="en-US" dirty="0" smtClean="0"/>
          </a:p>
          <a:p>
            <a:pPr lvl="1"/>
            <a:r>
              <a:rPr lang="en-US" dirty="0" smtClean="0"/>
              <a:t>Dynamic binary instrumentation for Android</a:t>
            </a:r>
          </a:p>
          <a:p>
            <a:pPr lvl="1"/>
            <a:r>
              <a:rPr lang="en-US" dirty="0" smtClean="0"/>
              <a:t>Built on Android Emulator in SDK</a:t>
            </a:r>
          </a:p>
          <a:p>
            <a:pPr lvl="1"/>
            <a:r>
              <a:rPr lang="en-US" dirty="0" smtClean="0"/>
              <a:t>External Introspection &amp; Instrumentation support</a:t>
            </a:r>
          </a:p>
          <a:p>
            <a:pPr lvl="1"/>
            <a:r>
              <a:rPr lang="en-US" dirty="0" smtClean="0"/>
              <a:t>Four plugins</a:t>
            </a:r>
          </a:p>
          <a:p>
            <a:pPr lvl="2"/>
            <a:r>
              <a:rPr lang="en-US" dirty="0" smtClean="0"/>
              <a:t>API Tracer</a:t>
            </a:r>
          </a:p>
          <a:p>
            <a:pPr lvl="2"/>
            <a:r>
              <a:rPr lang="en-US" dirty="0" smtClean="0"/>
              <a:t>Native Instruction Tracer</a:t>
            </a:r>
          </a:p>
          <a:p>
            <a:pPr lvl="2"/>
            <a:r>
              <a:rPr lang="en-US" dirty="0" err="1" smtClean="0"/>
              <a:t>Dalvik</a:t>
            </a:r>
            <a:r>
              <a:rPr lang="en-US" dirty="0" smtClean="0"/>
              <a:t> Instruction Tracers</a:t>
            </a:r>
          </a:p>
          <a:p>
            <a:pPr lvl="2"/>
            <a:r>
              <a:rPr lang="en-US" dirty="0" err="1" smtClean="0"/>
              <a:t>TaintTracker</a:t>
            </a:r>
            <a:endParaRPr lang="en-US" dirty="0" smtClean="0"/>
          </a:p>
          <a:p>
            <a:pPr lvl="1"/>
            <a:r>
              <a:rPr lang="en-US" dirty="0" smtClean="0"/>
              <a:t>Partial JIT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E812D-FBAB-4974-99B7-32C2E71B527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57459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Static Analysis</a:t>
            </a:r>
          </a:p>
          <a:p>
            <a:pPr lvl="1"/>
            <a:r>
              <a:rPr lang="en-US" sz="2000" dirty="0" err="1" smtClean="0"/>
              <a:t>ded</a:t>
            </a:r>
            <a:r>
              <a:rPr lang="en-US" sz="2000" dirty="0" smtClean="0"/>
              <a:t>, </a:t>
            </a:r>
            <a:r>
              <a:rPr lang="en-US" sz="2000" dirty="0" err="1"/>
              <a:t>D</a:t>
            </a:r>
            <a:r>
              <a:rPr lang="en-US" sz="2000" dirty="0" err="1" smtClean="0"/>
              <a:t>expler</a:t>
            </a:r>
            <a:r>
              <a:rPr lang="en-US" sz="2000" dirty="0" smtClean="0"/>
              <a:t>, soot</a:t>
            </a:r>
          </a:p>
          <a:p>
            <a:pPr lvl="1"/>
            <a:r>
              <a:rPr lang="en-US" sz="2000" dirty="0" smtClean="0"/>
              <a:t>Woodpecker, </a:t>
            </a:r>
            <a:r>
              <a:rPr lang="en-US" sz="2000" dirty="0" err="1" smtClean="0"/>
              <a:t>DroidMoss</a:t>
            </a:r>
            <a:endParaRPr lang="en-US" sz="2400" dirty="0" smtClean="0"/>
          </a:p>
          <a:p>
            <a:r>
              <a:rPr lang="en-US" sz="2800" dirty="0" smtClean="0"/>
              <a:t>Dynamic Analysis</a:t>
            </a:r>
          </a:p>
          <a:p>
            <a:pPr lvl="1"/>
            <a:r>
              <a:rPr lang="en-US" sz="2000" dirty="0" err="1" smtClean="0"/>
              <a:t>TaintDroid</a:t>
            </a:r>
            <a:endParaRPr lang="en-US" sz="2000" dirty="0" smtClean="0"/>
          </a:p>
          <a:p>
            <a:pPr lvl="1"/>
            <a:r>
              <a:rPr lang="en-US" sz="2000" dirty="0" err="1" smtClean="0"/>
              <a:t>DroidRanger</a:t>
            </a:r>
            <a:endParaRPr lang="en-US" sz="2000" dirty="0" smtClean="0"/>
          </a:p>
          <a:p>
            <a:pPr lvl="1"/>
            <a:r>
              <a:rPr lang="en-US" sz="2000" dirty="0" smtClean="0"/>
              <a:t>PIN, </a:t>
            </a:r>
            <a:r>
              <a:rPr lang="en-US" sz="2000" dirty="0" err="1" smtClean="0"/>
              <a:t>Valgrind</a:t>
            </a:r>
            <a:r>
              <a:rPr lang="en-US" sz="2000" dirty="0" smtClean="0"/>
              <a:t>, </a:t>
            </a:r>
            <a:r>
              <a:rPr lang="en-US" sz="2000" dirty="0" err="1" smtClean="0"/>
              <a:t>DynamoRIO</a:t>
            </a:r>
            <a:endParaRPr lang="en-US" sz="2000" dirty="0" smtClean="0"/>
          </a:p>
          <a:p>
            <a:pPr lvl="1"/>
            <a:r>
              <a:rPr lang="en-US" sz="2000" dirty="0" smtClean="0"/>
              <a:t>Anubis, TEMU, Ether, </a:t>
            </a:r>
            <a:r>
              <a:rPr lang="en-US" sz="2000" dirty="0" err="1" smtClean="0"/>
              <a:t>PinOS</a:t>
            </a:r>
            <a:endParaRPr lang="en-US" sz="2000" dirty="0" smtClean="0"/>
          </a:p>
          <a:p>
            <a:r>
              <a:rPr lang="en-US" sz="2800" dirty="0" smtClean="0"/>
              <a:t>Introspection</a:t>
            </a:r>
          </a:p>
          <a:p>
            <a:pPr lvl="1"/>
            <a:r>
              <a:rPr lang="en-US" sz="2000" dirty="0" smtClean="0"/>
              <a:t>Virtuoso</a:t>
            </a:r>
          </a:p>
          <a:p>
            <a:pPr lvl="1"/>
            <a:r>
              <a:rPr lang="en-US" sz="2000" dirty="0" err="1" smtClean="0"/>
              <a:t>VMWatcher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791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JIT</a:t>
            </a:r>
          </a:p>
          <a:p>
            <a:pPr lvl="1"/>
            <a:r>
              <a:rPr lang="en-US" dirty="0" smtClean="0"/>
              <a:t>Full JIT support</a:t>
            </a:r>
          </a:p>
          <a:p>
            <a:pPr lvl="1"/>
            <a:r>
              <a:rPr lang="en-US" dirty="0" smtClean="0"/>
              <a:t>Flushing JIT cache</a:t>
            </a:r>
          </a:p>
          <a:p>
            <a:r>
              <a:rPr lang="en-US" dirty="0" smtClean="0"/>
              <a:t>Emulation detection</a:t>
            </a:r>
          </a:p>
          <a:p>
            <a:pPr lvl="1"/>
            <a:r>
              <a:rPr lang="en-US" dirty="0" smtClean="0"/>
              <a:t>Real Sensors: GPS, Microphone, etc.</a:t>
            </a:r>
          </a:p>
          <a:p>
            <a:pPr lvl="1"/>
            <a:r>
              <a:rPr lang="en-US" dirty="0" smtClean="0"/>
              <a:t>Bouncer</a:t>
            </a:r>
          </a:p>
          <a:p>
            <a:r>
              <a:rPr lang="en-US" dirty="0" smtClean="0"/>
              <a:t>Timing assumptions, timeouts, events</a:t>
            </a:r>
          </a:p>
          <a:p>
            <a:r>
              <a:rPr lang="en-US" dirty="0" smtClean="0"/>
              <a:t>Closed source systems, e.g. </a:t>
            </a:r>
            <a:r>
              <a:rPr lang="en-US" dirty="0" err="1" smtClean="0"/>
              <a:t>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7BB148-6DC4-4753-8EBA-E8060606A43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2440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Lok</a:t>
            </a:r>
            <a:r>
              <a:rPr lang="en-US" sz="1200" dirty="0" smtClean="0"/>
              <a:t> </a:t>
            </a:r>
            <a:r>
              <a:rPr lang="en-US" sz="1200" dirty="0" err="1" smtClean="0"/>
              <a:t>Kwong</a:t>
            </a:r>
            <a:r>
              <a:rPr lang="en-US" sz="1200" dirty="0" smtClean="0"/>
              <a:t> Yan &amp; </a:t>
            </a:r>
            <a:r>
              <a:rPr lang="en-US" sz="1200" dirty="0" err="1" smtClean="0"/>
              <a:t>Heng</a:t>
            </a:r>
            <a:r>
              <a:rPr lang="en-US" sz="1200" dirty="0" smtClean="0"/>
              <a:t> Yin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525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Android </a:t>
            </a:r>
            <a:r>
              <a:rPr lang="en-US" altLang="zh-CN" dirty="0"/>
              <a:t>Malware: </a:t>
            </a:r>
            <a:br>
              <a:rPr lang="en-US" altLang="zh-CN" dirty="0"/>
            </a:br>
            <a:r>
              <a:rPr lang="en-US" altLang="zh-CN" dirty="0"/>
              <a:t>Characterization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characterization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Activation</a:t>
            </a:r>
          </a:p>
          <a:p>
            <a:pPr lvl="1"/>
            <a:r>
              <a:rPr lang="en-US" dirty="0"/>
              <a:t>Malicious payloads</a:t>
            </a:r>
          </a:p>
          <a:p>
            <a:r>
              <a:rPr lang="en-US" dirty="0"/>
              <a:t>Evolution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54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1736812"/>
            <a:ext cx="5220580" cy="4591207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4" y="1524586"/>
            <a:ext cx="5582952" cy="5069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40" y="1736812"/>
            <a:ext cx="6600639" cy="465767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413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2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55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1664415"/>
              </p:ext>
            </p:extLst>
          </p:nvPr>
        </p:nvGraphicFramePr>
        <p:xfrm>
          <a:off x="612775" y="1600200"/>
          <a:ext cx="7703641" cy="460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87824" y="6477000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Source: Juniper Networks 2011 Mobile Threats </a:t>
            </a:r>
            <a:r>
              <a:rPr lang="en-US" dirty="0">
                <a:latin typeface="+mj-lt"/>
              </a:rPr>
              <a:t>Report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0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21088"/>
          </a:xfrm>
        </p:spPr>
        <p:txBody>
          <a:bodyPr>
            <a:normAutofit/>
          </a:bodyPr>
          <a:lstStyle/>
          <a:p>
            <a:r>
              <a:rPr lang="en-US" dirty="0" smtClean="0"/>
              <a:t>Develop effective defense solutions</a:t>
            </a:r>
          </a:p>
          <a:p>
            <a:r>
              <a:rPr lang="en-US" dirty="0" smtClean="0"/>
              <a:t>Know your enemy</a:t>
            </a:r>
          </a:p>
          <a:p>
            <a:pPr lvl="1"/>
            <a:r>
              <a:rPr lang="en-US" dirty="0" smtClean="0"/>
              <a:t>Insightful understanding of Android malware</a:t>
            </a:r>
          </a:p>
          <a:p>
            <a:pPr lvl="1"/>
            <a:r>
              <a:rPr lang="en-US" dirty="0" smtClean="0"/>
              <a:t>Comprehensive Android malware samples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77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the first largest public collection of Android malware samples </a:t>
            </a:r>
          </a:p>
          <a:p>
            <a:pPr lvl="1"/>
            <a:r>
              <a:rPr lang="en-US" dirty="0" smtClean="0"/>
              <a:t>There are total </a:t>
            </a:r>
            <a:r>
              <a:rPr lang="en-US" b="1" dirty="0" smtClean="0">
                <a:solidFill>
                  <a:srgbClr val="FF0000"/>
                </a:solidFill>
              </a:rPr>
              <a:t>52</a:t>
            </a:r>
            <a:r>
              <a:rPr lang="en-US" dirty="0" smtClean="0"/>
              <a:t> families publicly reported between Aug 2010 and Oct 2011</a:t>
            </a:r>
          </a:p>
          <a:p>
            <a:pPr lvl="1"/>
            <a:r>
              <a:rPr lang="en-US" dirty="0" smtClean="0"/>
              <a:t>Our dataset has </a:t>
            </a:r>
            <a:r>
              <a:rPr lang="en-US" b="1" dirty="0" smtClean="0">
                <a:solidFill>
                  <a:srgbClr val="FF0000"/>
                </a:solidFill>
              </a:rPr>
              <a:t>1260</a:t>
            </a:r>
            <a:r>
              <a:rPr lang="en-US" dirty="0" smtClean="0"/>
              <a:t> </a:t>
            </a:r>
            <a:r>
              <a:rPr lang="en-US" dirty="0"/>
              <a:t>samples in </a:t>
            </a:r>
            <a:r>
              <a:rPr lang="en-US" b="1" dirty="0">
                <a:solidFill>
                  <a:srgbClr val="FF0000"/>
                </a:solidFill>
              </a:rPr>
              <a:t>49</a:t>
            </a:r>
            <a:r>
              <a:rPr lang="en-US" dirty="0"/>
              <a:t> </a:t>
            </a:r>
            <a:r>
              <a:rPr lang="en-US" dirty="0" smtClean="0"/>
              <a:t>families</a:t>
            </a:r>
          </a:p>
          <a:p>
            <a:r>
              <a:rPr lang="en-US" dirty="0" smtClean="0"/>
              <a:t>Share the dataset with research community</a:t>
            </a:r>
          </a:p>
          <a:p>
            <a:pPr lvl="1"/>
            <a:r>
              <a:rPr lang="en-US" dirty="0" smtClean="0"/>
              <a:t>Google “Android Malware Genome Project”</a:t>
            </a:r>
          </a:p>
          <a:p>
            <a:r>
              <a:rPr lang="en-US" dirty="0" smtClean="0"/>
              <a:t>Provide </a:t>
            </a:r>
            <a:r>
              <a:rPr lang="en-US" dirty="0"/>
              <a:t>initial </a:t>
            </a:r>
            <a:r>
              <a:rPr lang="en-US" dirty="0" smtClean="0"/>
              <a:t>insights about Android malware</a:t>
            </a:r>
          </a:p>
          <a:p>
            <a:pPr lvl="1"/>
            <a:r>
              <a:rPr lang="en-US" dirty="0" smtClean="0"/>
              <a:t>Characterization</a:t>
            </a:r>
          </a:p>
          <a:p>
            <a:pPr lvl="1"/>
            <a:r>
              <a:rPr lang="en-US" dirty="0" smtClean="0"/>
              <a:t>Evolution</a:t>
            </a:r>
          </a:p>
          <a:p>
            <a:pPr lvl="2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8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Trends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58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8797303"/>
              </p:ext>
            </p:extLst>
          </p:nvPr>
        </p:nvGraphicFramePr>
        <p:xfrm>
          <a:off x="696404" y="1600200"/>
          <a:ext cx="7908044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9572" y="2096852"/>
            <a:ext cx="369332" cy="37444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The Cumulative Number of New </a:t>
            </a:r>
            <a:r>
              <a:rPr lang="en-US" sz="1200" b="1" dirty="0">
                <a:latin typeface="+mn-lt"/>
              </a:rPr>
              <a:t>M</a:t>
            </a:r>
            <a:r>
              <a:rPr lang="en-US" sz="1200" b="1" dirty="0" smtClean="0">
                <a:latin typeface="+mn-lt"/>
              </a:rPr>
              <a:t>alware Samples</a:t>
            </a:r>
            <a:endParaRPr lang="en-US" sz="1200" b="1" dirty="0"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 rot="19400733">
            <a:off x="6098676" y="4079104"/>
            <a:ext cx="2155173" cy="6822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7212434">
            <a:off x="7157049" y="3061025"/>
            <a:ext cx="1737356" cy="671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55433" y="3901628"/>
            <a:ext cx="2008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DroidKungFu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>
                <a:latin typeface="+mn-lt"/>
              </a:rPr>
              <a:t>(including its variants)</a:t>
            </a:r>
            <a:endParaRPr lang="en-US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6548" y="2852936"/>
            <a:ext cx="1223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AnserverBot</a:t>
            </a:r>
            <a:endParaRPr lang="en-US" sz="16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0252" y="3022213"/>
            <a:ext cx="92432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92496" y="4099439"/>
            <a:ext cx="1055768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031940" y="2744924"/>
            <a:ext cx="0" cy="284431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38320" y="276994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0374" y="2755479"/>
            <a:ext cx="675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6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Characterization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59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Installation methods</a:t>
            </a:r>
          </a:p>
          <a:p>
            <a:r>
              <a:rPr lang="en-US" dirty="0" smtClean="0"/>
              <a:t>Activation mechanisms </a:t>
            </a:r>
          </a:p>
          <a:p>
            <a:r>
              <a:rPr lang="en-US" dirty="0" smtClean="0"/>
              <a:t>Malicious payloads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391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51080" y="143740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Malware Samples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4542" y="5445359"/>
            <a:ext cx="1116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Heuristics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6" name="矩形 34"/>
          <p:cNvSpPr/>
          <p:nvPr/>
        </p:nvSpPr>
        <p:spPr>
          <a:xfrm>
            <a:off x="4264230" y="1926766"/>
            <a:ext cx="2677886" cy="3918861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460334" y="1974864"/>
            <a:ext cx="1748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 smtClean="0">
                <a:latin typeface="+mn-lt"/>
              </a:rPr>
              <a:t>Permission-based</a:t>
            </a:r>
          </a:p>
          <a:p>
            <a:pPr algn="l"/>
            <a:r>
              <a:rPr lang="en-US" altLang="zh-CN" sz="1400" dirty="0" smtClean="0">
                <a:latin typeface="+mn-lt"/>
              </a:rPr>
              <a:t>Behavioral Footprints</a:t>
            </a:r>
            <a:endParaRPr lang="zh-CN" altLang="en-US" sz="1400" dirty="0">
              <a:latin typeface="+mn-lt"/>
            </a:endParaRPr>
          </a:p>
        </p:txBody>
      </p:sp>
      <p:cxnSp>
        <p:nvCxnSpPr>
          <p:cNvPr id="18" name="Straight Arrow Connector 10"/>
          <p:cNvCxnSpPr>
            <a:stCxn id="14" idx="2"/>
            <a:endCxn id="102" idx="0"/>
          </p:cNvCxnSpPr>
          <p:nvPr/>
        </p:nvCxnSpPr>
        <p:spPr>
          <a:xfrm flipH="1">
            <a:off x="5462547" y="1775954"/>
            <a:ext cx="1" cy="10191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0"/>
          <p:cNvCxnSpPr>
            <a:stCxn id="15" idx="0"/>
            <a:endCxn id="104" idx="2"/>
          </p:cNvCxnSpPr>
          <p:nvPr/>
        </p:nvCxnSpPr>
        <p:spPr>
          <a:xfrm flipH="1" flipV="1">
            <a:off x="5462547" y="4977591"/>
            <a:ext cx="1" cy="4677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42558" y="2932228"/>
            <a:ext cx="16459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lt"/>
              </a:rPr>
              <a:t>Infection from </a:t>
            </a:r>
            <a:endParaRPr lang="en-US" altLang="zh-CN" sz="1400" dirty="0" smtClean="0">
              <a:latin typeface="+mn-lt"/>
            </a:endParaRPr>
          </a:p>
          <a:p>
            <a:r>
              <a:rPr lang="en-US" altLang="zh-CN" sz="1400" dirty="0" smtClean="0">
                <a:latin typeface="+mn-lt"/>
              </a:rPr>
              <a:t>Known </a:t>
            </a:r>
            <a:r>
              <a:rPr lang="en-US" altLang="zh-CN" sz="1400" dirty="0">
                <a:latin typeface="+mn-lt"/>
              </a:rPr>
              <a:t>Malware</a:t>
            </a:r>
            <a:endParaRPr lang="zh-CN" altLang="en-US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82578" y="4383231"/>
            <a:ext cx="164592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+mn-lt"/>
              </a:rPr>
              <a:t>Infection from </a:t>
            </a:r>
            <a:endParaRPr lang="en-US" altLang="zh-CN" sz="1400" dirty="0" smtClean="0">
              <a:latin typeface="+mn-lt"/>
            </a:endParaRPr>
          </a:p>
          <a:p>
            <a:r>
              <a:rPr lang="en-US" altLang="zh-CN" sz="1400" dirty="0" smtClean="0">
                <a:latin typeface="+mn-lt"/>
              </a:rPr>
              <a:t>Zero-day Malware</a:t>
            </a:r>
            <a:endParaRPr lang="zh-CN" altLang="en-US" sz="1400" dirty="0">
              <a:latin typeface="+mn-lt"/>
            </a:endParaRPr>
          </a:p>
        </p:txBody>
      </p:sp>
      <p:cxnSp>
        <p:nvCxnSpPr>
          <p:cNvPr id="22" name="Straight Arrow Connector 10"/>
          <p:cNvCxnSpPr>
            <a:stCxn id="102" idx="3"/>
            <a:endCxn id="20" idx="1"/>
          </p:cNvCxnSpPr>
          <p:nvPr/>
        </p:nvCxnSpPr>
        <p:spPr>
          <a:xfrm>
            <a:off x="6422667" y="3160828"/>
            <a:ext cx="81989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0"/>
          <p:cNvCxnSpPr>
            <a:stCxn id="104" idx="3"/>
            <a:endCxn id="21" idx="1"/>
          </p:cNvCxnSpPr>
          <p:nvPr/>
        </p:nvCxnSpPr>
        <p:spPr>
          <a:xfrm>
            <a:off x="6422667" y="4611831"/>
            <a:ext cx="75991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10"/>
          <p:cNvCxnSpPr/>
          <p:nvPr/>
        </p:nvCxnSpPr>
        <p:spPr>
          <a:xfrm flipV="1">
            <a:off x="4084616" y="3159874"/>
            <a:ext cx="420151" cy="43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10"/>
          <p:cNvCxnSpPr/>
          <p:nvPr/>
        </p:nvCxnSpPr>
        <p:spPr>
          <a:xfrm flipV="1">
            <a:off x="4103497" y="4610608"/>
            <a:ext cx="426839" cy="24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0"/>
          <p:cNvCxnSpPr/>
          <p:nvPr/>
        </p:nvCxnSpPr>
        <p:spPr>
          <a:xfrm>
            <a:off x="4104787" y="3890356"/>
            <a:ext cx="6723" cy="74183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5400000">
            <a:off x="-863059" y="3625429"/>
            <a:ext cx="3222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Representative Android </a:t>
            </a:r>
            <a:r>
              <a:rPr lang="en-US" altLang="zh-CN" sz="1600" dirty="0">
                <a:latin typeface="+mn-lt"/>
              </a:rPr>
              <a:t>Markets</a:t>
            </a:r>
            <a:endParaRPr lang="zh-CN" altLang="en-US" sz="1600" dirty="0">
              <a:latin typeface="+mn-lt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6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39342" y="1828801"/>
            <a:ext cx="2701083" cy="4010973"/>
            <a:chOff x="1216492" y="1839687"/>
            <a:chExt cx="2701083" cy="40109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835696" y="209217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10"/>
            <p:cNvCxnSpPr/>
            <p:nvPr/>
          </p:nvCxnSpPr>
          <p:spPr>
            <a:xfrm>
              <a:off x="1851283" y="2920566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10"/>
            <p:cNvCxnSpPr/>
            <p:nvPr/>
          </p:nvCxnSpPr>
          <p:spPr>
            <a:xfrm>
              <a:off x="1836995" y="4710444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10"/>
            <p:cNvCxnSpPr/>
            <p:nvPr/>
          </p:nvCxnSpPr>
          <p:spPr>
            <a:xfrm>
              <a:off x="1851283" y="5577331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10"/>
            <p:cNvCxnSpPr/>
            <p:nvPr/>
          </p:nvCxnSpPr>
          <p:spPr>
            <a:xfrm>
              <a:off x="2257425" y="2078831"/>
              <a:ext cx="28584" cy="34946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流程图: 磁盘 25"/>
            <p:cNvSpPr/>
            <p:nvPr/>
          </p:nvSpPr>
          <p:spPr>
            <a:xfrm>
              <a:off x="2753868" y="3461657"/>
              <a:ext cx="1163707" cy="826897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App</a:t>
              </a:r>
            </a:p>
            <a:p>
              <a:pPr algn="ctr"/>
              <a:r>
                <a:rPr lang="en-US" altLang="zh-CN" sz="1600" dirty="0" smtClean="0">
                  <a:solidFill>
                    <a:schemeClr val="tx1"/>
                  </a:solidFill>
                </a:rPr>
                <a:t>Repository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10"/>
            <p:cNvCxnSpPr/>
            <p:nvPr/>
          </p:nvCxnSpPr>
          <p:spPr>
            <a:xfrm>
              <a:off x="2265401" y="3882775"/>
              <a:ext cx="48846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75"/>
            <p:cNvGrpSpPr/>
            <p:nvPr/>
          </p:nvGrpSpPr>
          <p:grpSpPr>
            <a:xfrm>
              <a:off x="1216492" y="1839687"/>
              <a:ext cx="621414" cy="4010973"/>
              <a:chOff x="1073992" y="1839687"/>
              <a:chExt cx="621414" cy="4010973"/>
            </a:xfrm>
          </p:grpSpPr>
          <p:pic>
            <p:nvPicPr>
              <p:cNvPr id="30" name="图片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3992" y="5302020"/>
                <a:ext cx="621414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1" name="图片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6808" y="3570853"/>
                <a:ext cx="518598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2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3708" y="2705270"/>
                <a:ext cx="541698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3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976" y="4436436"/>
                <a:ext cx="605430" cy="54864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pic>
            <p:nvPicPr>
              <p:cNvPr id="35" name="Picture 2" descr="C:\project\job_app\slides_ref\Android_Marke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146766" y="1839687"/>
                <a:ext cx="548640" cy="548640"/>
              </a:xfrm>
              <a:prstGeom prst="rect">
                <a:avLst/>
              </a:prstGeom>
              <a:noFill/>
            </p:spPr>
          </p:pic>
        </p:grpSp>
        <p:cxnSp>
          <p:nvCxnSpPr>
            <p:cNvPr id="75" name="Straight Arrow Connector 10"/>
            <p:cNvCxnSpPr/>
            <p:nvPr/>
          </p:nvCxnSpPr>
          <p:spPr>
            <a:xfrm>
              <a:off x="1848296" y="3874881"/>
              <a:ext cx="43204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Arrow Connector 10"/>
          <p:cNvCxnSpPr/>
          <p:nvPr/>
        </p:nvCxnSpPr>
        <p:spPr>
          <a:xfrm>
            <a:off x="4099235" y="3149600"/>
            <a:ext cx="5553" cy="765409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0"/>
          <p:cNvCxnSpPr/>
          <p:nvPr/>
        </p:nvCxnSpPr>
        <p:spPr>
          <a:xfrm flipV="1">
            <a:off x="3731461" y="3899321"/>
            <a:ext cx="393496" cy="75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4502427" y="2795068"/>
            <a:ext cx="1920240" cy="731520"/>
          </a:xfrm>
          <a:prstGeom prst="roundRect">
            <a:avLst>
              <a:gd name="adj" fmla="val 1054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Footprint-Based Detection Engine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4502427" y="4246071"/>
            <a:ext cx="1920240" cy="731520"/>
          </a:xfrm>
          <a:prstGeom prst="roundRect">
            <a:avLst>
              <a:gd name="adj" fmla="val 10540"/>
            </a:avLst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bg1"/>
                </a:solidFill>
              </a:rPr>
              <a:t>Heuristics-Based Detection Engine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949237" y="5965857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DroidRanger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14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02" grpId="0" animBg="1"/>
      <p:bldP spid="10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Installation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 tend not to install malware intentionally</a:t>
            </a:r>
          </a:p>
          <a:p>
            <a:r>
              <a:rPr lang="en-US" dirty="0" smtClean="0"/>
              <a:t>Attackers trick users into installing malware</a:t>
            </a:r>
          </a:p>
          <a:p>
            <a:pPr lvl="1"/>
            <a:r>
              <a:rPr lang="en-US" dirty="0" smtClean="0"/>
              <a:t>Repackaging</a:t>
            </a:r>
          </a:p>
          <a:p>
            <a:pPr lvl="1"/>
            <a:r>
              <a:rPr lang="en-US" dirty="0" smtClean="0"/>
              <a:t>Update attack</a:t>
            </a:r>
          </a:p>
          <a:p>
            <a:pPr lvl="1"/>
            <a:r>
              <a:rPr lang="en-US" dirty="0" smtClean="0"/>
              <a:t>Drive-by download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09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Repackaging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67498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4" y="2421705"/>
            <a:ext cx="955740" cy="95574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55" y="2021001"/>
            <a:ext cx="881549" cy="8014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83" y="3512934"/>
            <a:ext cx="432048" cy="43204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67" y="3452922"/>
            <a:ext cx="547690" cy="552072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927015" y="3339962"/>
            <a:ext cx="1692188" cy="756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75087" y="3447974"/>
            <a:ext cx="381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cxnSp>
        <p:nvCxnSpPr>
          <p:cNvPr id="42" name="Curved Connector 41"/>
          <p:cNvCxnSpPr>
            <a:stCxn id="35" idx="3"/>
            <a:endCxn id="40" idx="1"/>
          </p:cNvCxnSpPr>
          <p:nvPr/>
        </p:nvCxnSpPr>
        <p:spPr>
          <a:xfrm>
            <a:off x="2323384" y="2899575"/>
            <a:ext cx="1603631" cy="818429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40" idx="3"/>
            <a:endCxn id="36" idx="1"/>
          </p:cNvCxnSpPr>
          <p:nvPr/>
        </p:nvCxnSpPr>
        <p:spPr>
          <a:xfrm flipV="1">
            <a:off x="5619203" y="2421705"/>
            <a:ext cx="953752" cy="1296299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292913" y="4208781"/>
            <a:ext cx="960391" cy="1236443"/>
            <a:chOff x="3824861" y="5080587"/>
            <a:chExt cx="960391" cy="1236443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12" y="5080587"/>
              <a:ext cx="777148" cy="833276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3824861" y="5947698"/>
              <a:ext cx="960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Attacker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551" y="2834506"/>
            <a:ext cx="916966" cy="916966"/>
          </a:xfrm>
          <a:prstGeom prst="rect">
            <a:avLst/>
          </a:prstGeom>
        </p:spPr>
      </p:pic>
      <p:cxnSp>
        <p:nvCxnSpPr>
          <p:cNvPr id="23" name="Curved Connector 22"/>
          <p:cNvCxnSpPr>
            <a:stCxn id="40" idx="3"/>
          </p:cNvCxnSpPr>
          <p:nvPr/>
        </p:nvCxnSpPr>
        <p:spPr>
          <a:xfrm flipV="1">
            <a:off x="5619203" y="3351056"/>
            <a:ext cx="1077033" cy="366948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99432" y="5832465"/>
            <a:ext cx="713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n-lt"/>
              </a:rPr>
              <a:t>86%</a:t>
            </a:r>
            <a:r>
              <a:rPr lang="en-US" sz="2400" b="1" dirty="0">
                <a:latin typeface="+mn-lt"/>
              </a:rPr>
              <a:t> of samples in our dataset are </a:t>
            </a:r>
            <a:r>
              <a:rPr lang="en-US" sz="2400" b="1" dirty="0" smtClean="0">
                <a:latin typeface="+mn-lt"/>
              </a:rPr>
              <a:t>repackaged</a:t>
            </a:r>
            <a:endParaRPr lang="en-US" sz="24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055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Repackaging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Victim apps</a:t>
            </a:r>
          </a:p>
          <a:p>
            <a:pPr lvl="1"/>
            <a:r>
              <a:rPr lang="en-US" dirty="0" smtClean="0"/>
              <a:t>Popular games</a:t>
            </a:r>
          </a:p>
          <a:p>
            <a:pPr lvl="1"/>
            <a:r>
              <a:rPr lang="en-US" dirty="0" smtClean="0"/>
              <a:t>Utility apps</a:t>
            </a:r>
          </a:p>
          <a:p>
            <a:pPr lvl="1"/>
            <a:r>
              <a:rPr lang="en-US" dirty="0" smtClean="0"/>
              <a:t>Entertainment apps</a:t>
            </a:r>
          </a:p>
          <a:p>
            <a:r>
              <a:rPr lang="en-US" dirty="0" smtClean="0"/>
              <a:t>“Trustworthy” </a:t>
            </a:r>
            <a:r>
              <a:rPr lang="en-US" smtClean="0"/>
              <a:t>package names</a:t>
            </a:r>
            <a:endParaRPr lang="en-US" dirty="0" smtClean="0"/>
          </a:p>
          <a:p>
            <a:pPr lvl="1"/>
            <a:r>
              <a:rPr lang="en-US" dirty="0" err="1" smtClean="0"/>
              <a:t>com.google.ssearch</a:t>
            </a:r>
            <a:r>
              <a:rPr lang="en-US" dirty="0" smtClean="0"/>
              <a:t>, </a:t>
            </a:r>
            <a:r>
              <a:rPr lang="en-US" dirty="0" err="1" smtClean="0"/>
              <a:t>com.google.update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34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Repackaging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0200"/>
            <a:ext cx="2697480" cy="4495800"/>
          </a:xfrm>
        </p:spPr>
      </p:pic>
      <p:sp>
        <p:nvSpPr>
          <p:cNvPr id="11" name="Rectangle 10"/>
          <p:cNvSpPr/>
          <p:nvPr/>
        </p:nvSpPr>
        <p:spPr>
          <a:xfrm>
            <a:off x="2159732" y="2600908"/>
            <a:ext cx="9001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500" y="4357190"/>
            <a:ext cx="150220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Malicious payload</a:t>
            </a:r>
            <a:endParaRPr lang="en-US" sz="1400" dirty="0">
              <a:latin typeface="+mn-lt"/>
            </a:endParaRPr>
          </a:p>
        </p:txBody>
      </p:sp>
      <p:cxnSp>
        <p:nvCxnSpPr>
          <p:cNvPr id="13" name="Straight Arrow Connector 12"/>
          <p:cNvCxnSpPr>
            <a:stCxn id="11" idx="1"/>
            <a:endCxn id="12" idx="3"/>
          </p:cNvCxnSpPr>
          <p:nvPr/>
        </p:nvCxnSpPr>
        <p:spPr>
          <a:xfrm flipH="1">
            <a:off x="1573706" y="2744924"/>
            <a:ext cx="586026" cy="176615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6" y="3620094"/>
            <a:ext cx="4707522" cy="1468747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11" idx="3"/>
            <a:endCxn id="25" idx="0"/>
          </p:cNvCxnSpPr>
          <p:nvPr/>
        </p:nvCxnSpPr>
        <p:spPr>
          <a:xfrm>
            <a:off x="3059832" y="2744924"/>
            <a:ext cx="3730915" cy="8751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90000" y="5167014"/>
            <a:ext cx="459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Based on public-available code on Google code</a:t>
            </a:r>
            <a:endParaRPr lang="en-US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8542" y="6201308"/>
            <a:ext cx="5157574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</a:rPr>
              <a:t>Repackaged </a:t>
            </a:r>
            <a:r>
              <a:rPr lang="en-US" sz="2400" dirty="0" smtClean="0">
                <a:latin typeface="+mn-lt"/>
              </a:rPr>
              <a:t>security tool</a:t>
            </a:r>
            <a:endParaRPr lang="en-US" sz="24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3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Update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64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Ask user to update to the “latest” version</a:t>
            </a:r>
          </a:p>
          <a:p>
            <a:pPr lvl="1"/>
            <a:r>
              <a:rPr lang="en-US" dirty="0" smtClean="0"/>
              <a:t>Child app: </a:t>
            </a:r>
            <a:r>
              <a:rPr lang="en-US" dirty="0" err="1" smtClean="0"/>
              <a:t>BaseBridge</a:t>
            </a:r>
            <a:endParaRPr lang="en-US" dirty="0" smtClean="0"/>
          </a:p>
          <a:p>
            <a:pPr lvl="1"/>
            <a:r>
              <a:rPr lang="en-US" dirty="0" smtClean="0"/>
              <a:t>Downloaded app:</a:t>
            </a:r>
            <a:r>
              <a:rPr lang="en-US" dirty="0"/>
              <a:t> </a:t>
            </a:r>
            <a:r>
              <a:rPr lang="en-US" dirty="0" err="1" smtClean="0"/>
              <a:t>DroidKungFuUpdate</a:t>
            </a:r>
            <a:endParaRPr lang="en-US" dirty="0" smtClean="0"/>
          </a:p>
          <a:p>
            <a:r>
              <a:rPr lang="en-US" dirty="0" smtClean="0"/>
              <a:t>Dynamically load and execute </a:t>
            </a:r>
            <a:r>
              <a:rPr lang="en-US" dirty="0" err="1" smtClean="0"/>
              <a:t>bytecode</a:t>
            </a:r>
            <a:endParaRPr lang="en-US" dirty="0" smtClean="0"/>
          </a:p>
          <a:p>
            <a:pPr lvl="1"/>
            <a:r>
              <a:rPr lang="en-US" dirty="0" smtClean="0"/>
              <a:t>Plankton, </a:t>
            </a:r>
            <a:r>
              <a:rPr lang="en-US" dirty="0" err="1" smtClean="0"/>
              <a:t>AnserverBot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3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Update Attack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65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DroidKungFuUpdate</a:t>
            </a:r>
            <a:endParaRPr lang="en-US" dirty="0" smtClean="0"/>
          </a:p>
          <a:p>
            <a:pPr lvl="1"/>
            <a:r>
              <a:rPr lang="en-US" dirty="0" smtClean="0"/>
              <a:t>Download the “latest” version from remote server</a:t>
            </a:r>
          </a:p>
          <a:p>
            <a:pPr lvl="1"/>
            <a:r>
              <a:rPr lang="en-US" dirty="0" smtClean="0"/>
              <a:t>The downloaded app is </a:t>
            </a:r>
            <a:r>
              <a:rPr lang="en-US" dirty="0" err="1" smtClean="0"/>
              <a:t>DroidKungFu</a:t>
            </a:r>
            <a:r>
              <a:rPr lang="en-US" dirty="0" smtClean="0"/>
              <a:t> malware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5" y="3032956"/>
            <a:ext cx="2332344" cy="38250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877272"/>
            <a:ext cx="2354106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New version 2.2 found.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Do you want </a:t>
            </a:r>
          </a:p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to download?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414529" y="5229200"/>
            <a:ext cx="230068" cy="64807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58445" y="4879573"/>
            <a:ext cx="1512168" cy="3240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0273" y="3474286"/>
            <a:ext cx="226369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n-lt"/>
              </a:rPr>
              <a:t>DroidKungFu</a:t>
            </a:r>
            <a:r>
              <a:rPr lang="en-US" dirty="0" smtClean="0">
                <a:latin typeface="+mn-lt"/>
              </a:rPr>
              <a:t> malware</a:t>
            </a:r>
            <a:endParaRPr lang="en-US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>
            <a:off x="5652122" y="3843618"/>
            <a:ext cx="0" cy="7481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20" y="4586561"/>
            <a:ext cx="6049280" cy="19333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023828" y="4591767"/>
            <a:ext cx="5256584" cy="133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6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Installation: Drive-by Download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Trick users into downloading “interesting” apps</a:t>
            </a:r>
          </a:p>
          <a:p>
            <a:pPr lvl="1"/>
            <a:r>
              <a:rPr lang="en-US" dirty="0"/>
              <a:t>QR code: </a:t>
            </a:r>
            <a:r>
              <a:rPr lang="en-US" dirty="0" err="1" smtClean="0"/>
              <a:t>Jifake</a:t>
            </a:r>
            <a:endParaRPr lang="en-US" dirty="0" smtClean="0"/>
          </a:p>
          <a:p>
            <a:pPr lvl="1"/>
            <a:r>
              <a:rPr lang="en-US" dirty="0" smtClean="0"/>
              <a:t>In-app advertisement: </a:t>
            </a:r>
            <a:r>
              <a:rPr lang="en-US" dirty="0" err="1" smtClean="0"/>
              <a:t>GGTracker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64376"/>
            <a:ext cx="2700300" cy="273162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1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65521"/>
            <a:ext cx="7005325" cy="4337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Installation: </a:t>
            </a:r>
            <a:r>
              <a:rPr lang="en-US" dirty="0" smtClean="0"/>
              <a:t>Drive-by </a:t>
            </a:r>
            <a:r>
              <a:rPr lang="en-US" dirty="0"/>
              <a:t>Download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67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6246102"/>
            <a:ext cx="30160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Biker69 seems to like this app.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636" y="4658072"/>
            <a:ext cx="3845223" cy="6840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0"/>
            <a:endCxn id="8" idx="2"/>
          </p:cNvCxnSpPr>
          <p:nvPr/>
        </p:nvCxnSpPr>
        <p:spPr>
          <a:xfrm flipH="1" flipV="1">
            <a:off x="3218248" y="5342148"/>
            <a:ext cx="2429746" cy="9039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6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Activation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16732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By listening to various system events</a:t>
            </a:r>
            <a:endParaRPr lang="en-US" dirty="0" smtClean="0"/>
          </a:p>
          <a:p>
            <a:r>
              <a:rPr lang="en-US" dirty="0" smtClean="0"/>
              <a:t>By hijacking the main activity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760" y="3300524"/>
            <a:ext cx="547960" cy="2876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0272" y="3978436"/>
            <a:ext cx="612068" cy="2198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28184" y="4146983"/>
            <a:ext cx="612068" cy="20190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67744" y="4869160"/>
            <a:ext cx="576064" cy="12969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0983" y="2600908"/>
            <a:ext cx="8489469" cy="4064000"/>
            <a:chOff x="150983" y="2600908"/>
            <a:chExt cx="8489469" cy="4064000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1115766317"/>
                </p:ext>
              </p:extLst>
            </p:nvPr>
          </p:nvGraphicFramePr>
          <p:xfrm>
            <a:off x="612648" y="2600908"/>
            <a:ext cx="8027804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50983" y="3133220"/>
              <a:ext cx="461665" cy="321062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The # of malware samples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5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Payloads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69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Privilege escalation</a:t>
            </a:r>
          </a:p>
          <a:p>
            <a:r>
              <a:rPr lang="en-US" dirty="0" smtClean="0"/>
              <a:t>Remote control</a:t>
            </a:r>
          </a:p>
          <a:p>
            <a:r>
              <a:rPr lang="en-US" dirty="0" smtClean="0"/>
              <a:t>Financial charges</a:t>
            </a:r>
          </a:p>
          <a:p>
            <a:r>
              <a:rPr lang="en-US" dirty="0" smtClean="0"/>
              <a:t>Information collection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35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Footprint-Based Detection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3176"/>
          </a:xfrm>
        </p:spPr>
        <p:txBody>
          <a:bodyPr/>
          <a:lstStyle/>
          <a:p>
            <a:r>
              <a:rPr lang="en-US" dirty="0" smtClean="0"/>
              <a:t>Filter apps with essential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62288" y="5833854"/>
            <a:ext cx="2133600" cy="365125"/>
          </a:xfrm>
          <a:prstGeom prst="rect">
            <a:avLst/>
          </a:prstGeom>
        </p:spPr>
        <p:txBody>
          <a:bodyPr/>
          <a:lstStyle/>
          <a:p>
            <a:fld id="{71A57819-EB54-4551-844F-433542EEF8B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436201"/>
              </p:ext>
            </p:extLst>
          </p:nvPr>
        </p:nvGraphicFramePr>
        <p:xfrm>
          <a:off x="668069" y="2116397"/>
          <a:ext cx="7837714" cy="401982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056191"/>
                <a:gridCol w="3979333"/>
                <a:gridCol w="1802190"/>
              </a:tblGrid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Malware</a:t>
                      </a:r>
                      <a:endParaRPr lang="en-US" sz="1400" b="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Essential Permissions</a:t>
                      </a:r>
                      <a:endParaRPr lang="en-US" sz="1400" b="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/>
                        <a:t>Apps</a:t>
                      </a:r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Geinimi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7, 620 (4.17%)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503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ADRD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ACCESS_NETWORK_STATE</a:t>
                      </a:r>
                    </a:p>
                    <a:p>
                      <a:pPr algn="l"/>
                      <a:r>
                        <a:rPr lang="en-US" sz="1400" dirty="0" smtClean="0"/>
                        <a:t>RECEIVE_BOOT_COMPLETED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10, 379 (5.68%)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Pjapps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RECEIVE_SMS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637 (2.54%)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Bgserv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RECEIVE_SMS,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2, 880 (1.58%)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DroidDream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CHANGE_WIFI_STATE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096 (2.24%)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zHash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CHANGE_WIFI_STATE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096 (2.24%)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BaseBridge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NATIVE CODE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8, 272 (4.52%)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DroidDreamLight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READ_PHONE_STATE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71, 095 (38.89%)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Zsone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RECEIVE_SMS,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3, 204 (1.75%)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jSMSHider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INSTALL_PACKAGES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1, 210 (0.66%)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9876" y="5094532"/>
            <a:ext cx="7874101" cy="3634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747" y="5797916"/>
            <a:ext cx="7908359" cy="332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255295" y="4220328"/>
            <a:ext cx="2883878" cy="602882"/>
          </a:xfrm>
          <a:prstGeom prst="wedgeRectCallout">
            <a:avLst>
              <a:gd name="adj1" fmla="val -8476"/>
              <a:gd name="adj2" fmla="val 78573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Reduced to 0.67% when considering a broadcast receiver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2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436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Privilege </a:t>
            </a:r>
            <a:r>
              <a:rPr lang="en-US" dirty="0"/>
              <a:t>Escalation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smtClean="0"/>
              <a:t>publicly </a:t>
            </a:r>
            <a:r>
              <a:rPr lang="en-US" dirty="0"/>
              <a:t>available root exploits to </a:t>
            </a:r>
            <a:r>
              <a:rPr lang="en-US" dirty="0" smtClean="0"/>
              <a:t>gain root privilege</a:t>
            </a:r>
          </a:p>
          <a:p>
            <a:pPr lvl="1"/>
            <a:r>
              <a:rPr lang="en-US" dirty="0" err="1" smtClean="0"/>
              <a:t>Exploid</a:t>
            </a:r>
            <a:r>
              <a:rPr lang="en-US" dirty="0" smtClean="0"/>
              <a:t>, RATC, </a:t>
            </a:r>
            <a:r>
              <a:rPr lang="en-US" dirty="0" err="1" smtClean="0"/>
              <a:t>Zimperlich</a:t>
            </a:r>
            <a:r>
              <a:rPr lang="en-US" dirty="0" smtClean="0"/>
              <a:t>, </a:t>
            </a:r>
            <a:r>
              <a:rPr lang="en-US" dirty="0" err="1" smtClean="0"/>
              <a:t>KillingInTheNameOf</a:t>
            </a:r>
            <a:r>
              <a:rPr lang="en-US" dirty="0" smtClean="0"/>
              <a:t>, </a:t>
            </a:r>
            <a:r>
              <a:rPr lang="en-US" dirty="0" err="1" smtClean="0"/>
              <a:t>GingerBreak</a:t>
            </a:r>
            <a:r>
              <a:rPr lang="en-US" dirty="0" smtClean="0"/>
              <a:t>, </a:t>
            </a:r>
            <a:r>
              <a:rPr lang="en-US" dirty="0" err="1" smtClean="0"/>
              <a:t>zergRush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5052" y="4077072"/>
            <a:ext cx="6048672" cy="8309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37%</a:t>
            </a:r>
            <a:r>
              <a:rPr lang="en-US" sz="2400" b="1" dirty="0" smtClean="0">
                <a:latin typeface="+mn-lt"/>
              </a:rPr>
              <a:t> of malware samples use root exploits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30%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smtClean="0">
                <a:latin typeface="+mn-lt"/>
              </a:rPr>
              <a:t>use more than one root exploit</a:t>
            </a:r>
            <a:endParaRPr lang="en-US" sz="2400" b="1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58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Privilege </a:t>
            </a:r>
            <a:r>
              <a:rPr lang="en-US" dirty="0"/>
              <a:t>Escalation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89140"/>
          </a:xfrm>
        </p:spPr>
        <p:txBody>
          <a:bodyPr>
            <a:normAutofit/>
          </a:bodyPr>
          <a:lstStyle/>
          <a:p>
            <a:r>
              <a:rPr lang="en-US" dirty="0" smtClean="0"/>
              <a:t>Malware is getting smarter</a:t>
            </a:r>
          </a:p>
          <a:p>
            <a:pPr lvl="1"/>
            <a:r>
              <a:rPr lang="en-US" dirty="0" err="1" smtClean="0"/>
              <a:t>DroidDream</a:t>
            </a:r>
            <a:r>
              <a:rPr lang="en-US" dirty="0" smtClean="0"/>
              <a:t>: unencrypted root exploits</a:t>
            </a:r>
          </a:p>
          <a:p>
            <a:pPr lvl="2"/>
            <a:r>
              <a:rPr lang="en-US" dirty="0" smtClean="0"/>
              <a:t>Exploit name as its file name</a:t>
            </a:r>
          </a:p>
          <a:p>
            <a:pPr lvl="1"/>
            <a:r>
              <a:rPr lang="en-US" dirty="0" err="1" smtClean="0"/>
              <a:t>DroidKungFu</a:t>
            </a:r>
            <a:r>
              <a:rPr lang="en-US" dirty="0" smtClean="0"/>
              <a:t>: encrypted root exploits</a:t>
            </a:r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yicon</a:t>
            </a:r>
            <a:r>
              <a:rPr lang="en-US" dirty="0" smtClean="0"/>
              <a:t>, </a:t>
            </a:r>
            <a:r>
              <a:rPr lang="en-US" dirty="0" err="1" smtClean="0"/>
              <a:t>secbino</a:t>
            </a:r>
            <a:endParaRPr lang="en-US" dirty="0" smtClean="0"/>
          </a:p>
          <a:p>
            <a:pPr lvl="1"/>
            <a:r>
              <a:rPr lang="en-US" dirty="0" err="1" smtClean="0"/>
              <a:t>DroidCoupon</a:t>
            </a:r>
            <a:r>
              <a:rPr lang="en-US" dirty="0" smtClean="0"/>
              <a:t>: root exploit with obfuscated file name</a:t>
            </a:r>
          </a:p>
          <a:p>
            <a:pPr lvl="2"/>
            <a:r>
              <a:rPr lang="en-US" dirty="0" smtClean="0"/>
              <a:t>ratc.png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20" y="3016064"/>
            <a:ext cx="4024047" cy="1581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509" y="3892340"/>
            <a:ext cx="3383467" cy="17131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69" y="5180856"/>
            <a:ext cx="3459110" cy="16771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9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Payloads: Remote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04964"/>
          </a:xfrm>
        </p:spPr>
        <p:txBody>
          <a:bodyPr/>
          <a:lstStyle/>
          <a:p>
            <a:r>
              <a:rPr lang="en-US" dirty="0" smtClean="0"/>
              <a:t>92% of them use HTTP based C&amp;C servers</a:t>
            </a:r>
          </a:p>
          <a:p>
            <a:r>
              <a:rPr lang="en-US" dirty="0"/>
              <a:t>C&amp;C </a:t>
            </a:r>
            <a:r>
              <a:rPr lang="en-US" dirty="0" smtClean="0"/>
              <a:t>server URLs can be encrypted</a:t>
            </a:r>
          </a:p>
          <a:p>
            <a:pPr lvl="1"/>
            <a:r>
              <a:rPr lang="en-US" dirty="0" err="1" smtClean="0"/>
              <a:t>Pjapps</a:t>
            </a:r>
            <a:r>
              <a:rPr lang="en-US" dirty="0" smtClean="0"/>
              <a:t>: custom encoding scheme</a:t>
            </a:r>
          </a:p>
          <a:p>
            <a:pPr lvl="1"/>
            <a:r>
              <a:rPr lang="en-US" dirty="0" smtClean="0"/>
              <a:t>DroidKungFu3: AES encryption</a:t>
            </a:r>
          </a:p>
          <a:p>
            <a:pPr lvl="1"/>
            <a:r>
              <a:rPr lang="en-US" dirty="0" err="1" smtClean="0"/>
              <a:t>Geinimi</a:t>
            </a:r>
            <a:r>
              <a:rPr lang="en-US" dirty="0" smtClean="0"/>
              <a:t>: DES encryption</a:t>
            </a:r>
          </a:p>
          <a:p>
            <a:pPr lvl="1"/>
            <a:r>
              <a:rPr lang="en-US" dirty="0" err="1" smtClean="0"/>
              <a:t>AnserverBot</a:t>
            </a:r>
            <a:r>
              <a:rPr lang="en-US" dirty="0" smtClean="0"/>
              <a:t>: Base64</a:t>
            </a:r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9612" y="3126287"/>
            <a:ext cx="6768244" cy="1015663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2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dirty="0">
                <a:latin typeface="+mn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dirty="0">
                <a:latin typeface="+mn-lt"/>
              </a:rPr>
              <a:t>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b</a:t>
            </a:r>
            <a:r>
              <a:rPr lang="en-US" dirty="0">
                <a:latin typeface="+mn-lt"/>
              </a:rPr>
              <a:t>3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dirty="0">
                <a:latin typeface="+mn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l</a:t>
            </a:r>
            <a:r>
              <a:rPr lang="en-US" dirty="0">
                <a:latin typeface="+mn-lt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>
                <a:latin typeface="+mn-lt"/>
              </a:rPr>
              <a:t>8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dirty="0">
                <a:latin typeface="+mn-lt"/>
              </a:rPr>
              <a:t>d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>
                <a:latin typeface="+mn-lt"/>
              </a:rPr>
              <a:t>m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dirty="0">
                <a:latin typeface="+mn-lt"/>
              </a:rPr>
              <a:t>3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g</a:t>
            </a:r>
            <a:r>
              <a:rPr lang="en-US" dirty="0">
                <a:latin typeface="+mn-lt"/>
              </a:rPr>
              <a:t>k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dirty="0">
                <a:latin typeface="+mn-lt"/>
              </a:rPr>
              <a:t>s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9</a:t>
            </a:r>
            <a:r>
              <a:rPr lang="en-US" dirty="0">
                <a:latin typeface="+mn-lt"/>
              </a:rPr>
              <a:t>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1</a:t>
            </a:r>
            <a:r>
              <a:rPr lang="en-US" dirty="0">
                <a:latin typeface="+mn-lt"/>
              </a:rPr>
              <a:t>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dirty="0">
                <a:latin typeface="+mn-lt"/>
              </a:rPr>
              <a:t>a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o</a:t>
            </a:r>
            <a:r>
              <a:rPr lang="en-US" dirty="0">
                <a:latin typeface="+mn-lt"/>
              </a:rPr>
              <a:t>f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m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r>
              <a:rPr lang="en-US" dirty="0"/>
              <a:t>-&gt;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mobilemeego91.com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9612" y="3682399"/>
            <a:ext cx="6768244" cy="1200329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29BB083B93AE6DD6FB4E2F353586C56218DA99F2421B4B12C6FC74FF3E8E8FF2295907534814906FE15A460C3BA03E78</a:t>
            </a:r>
          </a:p>
          <a:p>
            <a:r>
              <a:rPr lang="en-US" dirty="0"/>
              <a:t>-&gt;</a:t>
            </a:r>
            <a:endParaRPr lang="en-US" dirty="0" smtClean="0"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http://search.zi18.com:8511/search/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612" y="4149080"/>
            <a:ext cx="6768244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5ee24082afa27568f4f1e0acc961d767dd7e9ad2131ec4c3</a:t>
            </a:r>
          </a:p>
          <a:p>
            <a:r>
              <a:rPr lang="en-US" dirty="0" smtClean="0"/>
              <a:t>-&gt; </a:t>
            </a:r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117.135.134.185:8080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79612" y="4610745"/>
            <a:ext cx="6768244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HoiprJbh9CVp9I0h8Cg1zKVO7CAO7CfaPJSQfvMUH2B574i18CQ_</a:t>
            </a:r>
          </a:p>
          <a:p>
            <a:r>
              <a:rPr lang="en-US" dirty="0"/>
              <a:t>-&gt;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http://b4.cookier.co.cc:8080/jk.action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Financial Charges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Send SMS</a:t>
            </a:r>
          </a:p>
          <a:p>
            <a:pPr lvl="1"/>
            <a:r>
              <a:rPr lang="en-US" dirty="0" smtClean="0"/>
              <a:t>to hardcoded premium-rate numbers</a:t>
            </a:r>
          </a:p>
          <a:p>
            <a:pPr lvl="2"/>
            <a:r>
              <a:rPr lang="en-US" dirty="0" err="1" smtClean="0"/>
              <a:t>FakePlayer</a:t>
            </a:r>
            <a:r>
              <a:rPr lang="en-US" dirty="0" smtClean="0"/>
              <a:t>, YZHC …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other numbers controlled by remote servers</a:t>
            </a:r>
          </a:p>
          <a:p>
            <a:pPr lvl="2"/>
            <a:r>
              <a:rPr lang="en-US" dirty="0" err="1" smtClean="0"/>
              <a:t>AnserverBot</a:t>
            </a:r>
            <a:r>
              <a:rPr lang="en-US" dirty="0" smtClean="0"/>
              <a:t>, </a:t>
            </a:r>
            <a:r>
              <a:rPr lang="en-US" dirty="0" err="1" smtClean="0"/>
              <a:t>BeanBot</a:t>
            </a:r>
            <a:endParaRPr lang="en-US" dirty="0" smtClean="0"/>
          </a:p>
          <a:p>
            <a:r>
              <a:rPr lang="en-US" dirty="0" smtClean="0"/>
              <a:t>Delete/Block SMS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remove fee charge information</a:t>
            </a:r>
          </a:p>
          <a:p>
            <a:pPr lvl="2"/>
            <a:r>
              <a:rPr lang="en-US" dirty="0" err="1" smtClean="0"/>
              <a:t>Z</a:t>
            </a:r>
            <a:r>
              <a:rPr lang="en-US" dirty="0" err="1"/>
              <a:t>s</a:t>
            </a:r>
            <a:r>
              <a:rPr lang="en-US" dirty="0" err="1" smtClean="0"/>
              <a:t>one</a:t>
            </a:r>
            <a:r>
              <a:rPr lang="en-US" dirty="0" smtClean="0"/>
              <a:t>, </a:t>
            </a:r>
            <a:r>
              <a:rPr lang="en-US" dirty="0" err="1" smtClean="0"/>
              <a:t>RogueSPPush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Reply SMS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confirm subscription to premium services</a:t>
            </a:r>
          </a:p>
          <a:p>
            <a:pPr lvl="2"/>
            <a:r>
              <a:rPr lang="en-US" dirty="0" err="1" smtClean="0"/>
              <a:t>GGTracker</a:t>
            </a:r>
            <a:r>
              <a:rPr lang="en-US" dirty="0"/>
              <a:t>, </a:t>
            </a:r>
            <a:r>
              <a:rPr lang="en-US" dirty="0" err="1" smtClean="0"/>
              <a:t>RogueLemon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354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Payloads: Information Collection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74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29844749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1110" y="2132856"/>
            <a:ext cx="461665" cy="34626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# of apps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71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Permission Usage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75</a:t>
            </a:fld>
            <a:endParaRPr kumimoji="0"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0922691"/>
              </p:ext>
            </p:extLst>
          </p:nvPr>
        </p:nvGraphicFramePr>
        <p:xfrm>
          <a:off x="0" y="1600200"/>
          <a:ext cx="9143999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1772816"/>
            <a:ext cx="6264188" cy="612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60" y="2384884"/>
            <a:ext cx="6689576" cy="26642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60" y="5049180"/>
            <a:ext cx="5069396" cy="540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96236" y="1665674"/>
            <a:ext cx="2232248" cy="6463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Get started as soon</a:t>
            </a:r>
          </a:p>
          <a:p>
            <a:r>
              <a:rPr lang="en-US" dirty="0" smtClean="0">
                <a:latin typeface="+mn-lt"/>
              </a:rPr>
              <a:t>as possible</a:t>
            </a:r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2260" y="3522510"/>
            <a:ext cx="2016224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Manipulate SMS</a:t>
            </a:r>
            <a:endParaRPr lang="en-US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6236" y="5134916"/>
            <a:ext cx="2232248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Trigger root exploit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60960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# of malware samples and benign apps</a:t>
            </a:r>
            <a:endParaRPr lang="en-US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4" grpId="0" animBg="1"/>
      <p:bldP spid="4" grpId="1" animBg="1"/>
      <p:bldP spid="12" grpId="0" animBg="1"/>
      <p:bldP spid="12" grpId="1" animBg="1"/>
      <p:bldP spid="1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Evolution: </a:t>
            </a:r>
            <a:r>
              <a:rPr lang="en-US" dirty="0" err="1"/>
              <a:t>AnserverBot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76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Basebridge</a:t>
            </a:r>
            <a:r>
              <a:rPr lang="en-US" dirty="0"/>
              <a:t> + Plankton</a:t>
            </a:r>
          </a:p>
          <a:p>
            <a:pPr lvl="1"/>
            <a:r>
              <a:rPr lang="en-US" dirty="0"/>
              <a:t>Malicious payload: </a:t>
            </a:r>
            <a:r>
              <a:rPr lang="en-US" dirty="0" err="1"/>
              <a:t>BaseBridge</a:t>
            </a:r>
            <a:endParaRPr lang="en-US" dirty="0"/>
          </a:p>
          <a:p>
            <a:pPr lvl="1"/>
            <a:r>
              <a:rPr lang="en-US" dirty="0"/>
              <a:t>Dynamic loading: Plankton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50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/>
          <a:lstStyle/>
          <a:p>
            <a:r>
              <a:rPr lang="en-US" dirty="0" smtClean="0"/>
              <a:t>Heavy use of encryption</a:t>
            </a:r>
          </a:p>
          <a:p>
            <a:r>
              <a:rPr lang="en-US" dirty="0" smtClean="0"/>
              <a:t>Heavy use of obfuscation</a:t>
            </a:r>
          </a:p>
          <a:p>
            <a:r>
              <a:rPr lang="en-US" dirty="0" smtClean="0"/>
              <a:t>Anti-analysis</a:t>
            </a:r>
          </a:p>
          <a:p>
            <a:r>
              <a:rPr lang="en-US" dirty="0" smtClean="0"/>
              <a:t>Security software detection</a:t>
            </a:r>
          </a:p>
          <a:p>
            <a:r>
              <a:rPr lang="en-US" dirty="0" smtClean="0"/>
              <a:t>C&amp;C servers</a:t>
            </a:r>
          </a:p>
          <a:p>
            <a:pPr lvl="1"/>
            <a:r>
              <a:rPr lang="en-US" dirty="0" smtClean="0"/>
              <a:t>Address is encrypted</a:t>
            </a:r>
          </a:p>
          <a:p>
            <a:pPr lvl="1"/>
            <a:r>
              <a:rPr lang="en-US" dirty="0" smtClean="0"/>
              <a:t>Public blog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Evolution: </a:t>
            </a:r>
            <a:r>
              <a:rPr lang="en-US" dirty="0" err="1" smtClean="0"/>
              <a:t>AnserverBot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77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273" y="1705397"/>
            <a:ext cx="6135030" cy="44330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006158" y="2243790"/>
            <a:ext cx="2427828" cy="794703"/>
            <a:chOff x="3383868" y="2600908"/>
            <a:chExt cx="2427828" cy="794703"/>
          </a:xfrm>
        </p:grpSpPr>
        <p:sp>
          <p:nvSpPr>
            <p:cNvPr id="9" name="TextBox 8"/>
            <p:cNvSpPr txBox="1"/>
            <p:nvPr/>
          </p:nvSpPr>
          <p:spPr>
            <a:xfrm>
              <a:off x="4427984" y="3026279"/>
              <a:ext cx="1383712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+mn-lt"/>
                </a:rPr>
                <a:t>Svvdrz’s</a:t>
              </a:r>
              <a:r>
                <a:rPr lang="en-US" dirty="0" smtClean="0">
                  <a:latin typeface="+mn-lt"/>
                </a:rPr>
                <a:t> blog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3383868" y="2600908"/>
              <a:ext cx="1044116" cy="6100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493990" y="2665269"/>
            <a:ext cx="5112568" cy="3533492"/>
            <a:chOff x="1907704" y="2987660"/>
            <a:chExt cx="5112568" cy="3533492"/>
          </a:xfrm>
        </p:grpSpPr>
        <p:sp>
          <p:nvSpPr>
            <p:cNvPr id="17" name="Rectangle 16"/>
            <p:cNvSpPr/>
            <p:nvPr/>
          </p:nvSpPr>
          <p:spPr>
            <a:xfrm>
              <a:off x="2411760" y="4041068"/>
              <a:ext cx="4608512" cy="248008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07704" y="2987660"/>
              <a:ext cx="1926874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Encrypted payload</a:t>
              </a:r>
              <a:endParaRPr lang="en-US" dirty="0">
                <a:latin typeface="+mn-lt"/>
              </a:endParaRPr>
            </a:p>
          </p:txBody>
        </p:sp>
        <p:cxnSp>
          <p:nvCxnSpPr>
            <p:cNvPr id="19" name="Straight Arrow Connector 18"/>
            <p:cNvCxnSpPr>
              <a:stCxn id="18" idx="2"/>
              <a:endCxn id="17" idx="0"/>
            </p:cNvCxnSpPr>
            <p:nvPr/>
          </p:nvCxnSpPr>
          <p:spPr>
            <a:xfrm>
              <a:off x="2871141" y="3356992"/>
              <a:ext cx="1844875" cy="68407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0592" y="2111271"/>
            <a:ext cx="9324528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String e=</a:t>
            </a:r>
            <a:r>
              <a:rPr lang="en-US" dirty="0" err="1" smtClean="0">
                <a:latin typeface="+mn-lt"/>
              </a:rPr>
              <a:t>Xmlns.d</a:t>
            </a:r>
            <a:r>
              <a:rPr lang="en-US" dirty="0">
                <a:latin typeface="+mn-lt"/>
              </a:rPr>
              <a:t>("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8CB9zKRj84uO</a:t>
            </a:r>
            <a:r>
              <a:rPr lang="en-US" dirty="0" smtClean="0">
                <a:latin typeface="+mn-lt"/>
              </a:rPr>
              <a:t>"); </a:t>
            </a:r>
            <a:r>
              <a:rPr lang="en-US" dirty="0" smtClean="0">
                <a:solidFill>
                  <a:srgbClr val="FF0000"/>
                </a:solidFill>
              </a:rPr>
              <a:t>-&gt;</a:t>
            </a:r>
            <a:r>
              <a:rPr lang="en-US" dirty="0"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onKeyDown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String f=</a:t>
            </a:r>
            <a:r>
              <a:rPr lang="en-US" dirty="0" err="1" smtClean="0">
                <a:latin typeface="+mn-lt"/>
              </a:rPr>
              <a:t>Xmlns.d</a:t>
            </a:r>
            <a:r>
              <a:rPr lang="en-US" dirty="0">
                <a:latin typeface="+mn-lt"/>
              </a:rPr>
              <a:t>("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8CBozKiTrtgdcxBNutkE8kMCzKFNHxMOKCRD</a:t>
            </a:r>
            <a:r>
              <a:rPr lang="en-US" dirty="0" smtClean="0">
                <a:latin typeface="+mn-lt"/>
              </a:rPr>
              <a:t>") </a:t>
            </a:r>
            <a:r>
              <a:rPr lang="en-US" dirty="0">
                <a:solidFill>
                  <a:srgbClr val="FF0000"/>
                </a:solidFill>
              </a:rPr>
              <a:t>-&gt;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onGetApk_Install_version_id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pPr algn="l"/>
            <a:r>
              <a:rPr lang="en-US" dirty="0" smtClean="0">
                <a:latin typeface="+mn-lt"/>
              </a:rPr>
              <a:t>String g=</a:t>
            </a:r>
            <a:r>
              <a:rPr lang="en-US" dirty="0" err="1" smtClean="0">
                <a:latin typeface="+mn-lt"/>
              </a:rPr>
              <a:t>Xmlns.d</a:t>
            </a:r>
            <a:r>
              <a:rPr lang="en-US" dirty="0">
                <a:latin typeface="+mn-lt"/>
              </a:rPr>
              <a:t>("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uIkEuxy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_</a:t>
            </a:r>
            <a:r>
              <a:rPr lang="en-US" dirty="0" smtClean="0">
                <a:latin typeface="+mn-lt"/>
              </a:rPr>
              <a:t>");</a:t>
            </a:r>
            <a:r>
              <a:rPr lang="en-US" dirty="0">
                <a:solidFill>
                  <a:srgbClr val="FF0000"/>
                </a:solidFill>
              </a:rPr>
              <a:t> -&gt;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value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058" y="2665269"/>
            <a:ext cx="2880320" cy="265785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07504" y="4761148"/>
            <a:ext cx="8928992" cy="923330"/>
          </a:xfrm>
          <a:prstGeom prst="rect">
            <a:avLst/>
          </a:prstGeom>
          <a:ln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HoiprJbh9CFE8CrOrCRO7cBw8CpO7CQhr2MW8tMeKNnp0JT57wrQfJjYfoFOXxyOHoig8S</a:t>
            </a:r>
            <a:r>
              <a:rPr lang="en-US" dirty="0" smtClean="0">
                <a:latin typeface="+mn-lt"/>
              </a:rPr>
              <a:t>__</a:t>
            </a:r>
          </a:p>
          <a:p>
            <a:r>
              <a:rPr lang="en-US" dirty="0" smtClean="0"/>
              <a:t>-&gt;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http://blog.sina.com.cn/s/blog_8440ab780100rnye.html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530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animBg="1"/>
      <p:bldP spid="15" grpId="1" animBg="1"/>
      <p:bldP spid="20" grpId="0" animBg="1"/>
      <p:bldP spid="20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78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samples are repackaged</a:t>
            </a:r>
          </a:p>
          <a:p>
            <a:pPr lvl="1"/>
            <a:r>
              <a:rPr lang="en-US" dirty="0" smtClean="0"/>
              <a:t>Police the Android markets </a:t>
            </a:r>
          </a:p>
          <a:p>
            <a:r>
              <a:rPr lang="en-US" dirty="0" smtClean="0"/>
              <a:t>More than one third samples enclose root exploits</a:t>
            </a:r>
          </a:p>
          <a:p>
            <a:pPr lvl="1"/>
            <a:r>
              <a:rPr lang="en-US" dirty="0" smtClean="0"/>
              <a:t>Apply patches timely</a:t>
            </a:r>
          </a:p>
          <a:p>
            <a:r>
              <a:rPr lang="en-US" dirty="0" smtClean="0"/>
              <a:t>Nearly half of the samples subscribe to premium-rate services with background SMS</a:t>
            </a:r>
          </a:p>
          <a:p>
            <a:pPr lvl="1"/>
            <a:r>
              <a:rPr lang="en-US" dirty="0" smtClean="0"/>
              <a:t>Enhance Android framework</a:t>
            </a:r>
          </a:p>
          <a:p>
            <a:r>
              <a:rPr lang="en-US" dirty="0" smtClean="0"/>
              <a:t>Mobile security apps can be improved</a:t>
            </a:r>
          </a:p>
          <a:p>
            <a:pPr lvl="1"/>
            <a:r>
              <a:rPr lang="en-US" dirty="0" smtClean="0"/>
              <a:t>Develop new </a:t>
            </a:r>
            <a:r>
              <a:rPr lang="en-US" smtClean="0"/>
              <a:t>defense solutions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72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79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Identify privacy leakage problems</a:t>
            </a:r>
          </a:p>
          <a:p>
            <a:pPr lvl="1"/>
            <a:r>
              <a:rPr lang="en-US" sz="1800" dirty="0" err="1" smtClean="0"/>
              <a:t>TaintDroid</a:t>
            </a:r>
            <a:r>
              <a:rPr lang="en-US" sz="1800" dirty="0" smtClean="0"/>
              <a:t> </a:t>
            </a:r>
            <a:r>
              <a:rPr lang="en-US" sz="1800" dirty="0"/>
              <a:t>[</a:t>
            </a:r>
            <a:r>
              <a:rPr lang="en-US" sz="1800" dirty="0" err="1"/>
              <a:t>Enck</a:t>
            </a:r>
            <a:r>
              <a:rPr lang="en-US" sz="1800" dirty="0"/>
              <a:t> et al., OSDI 10</a:t>
            </a:r>
            <a:r>
              <a:rPr lang="en-US" sz="1800" dirty="0" smtClean="0"/>
              <a:t>], </a:t>
            </a:r>
            <a:r>
              <a:rPr lang="en-US" sz="1800" dirty="0" err="1"/>
              <a:t>Comdroid</a:t>
            </a:r>
            <a:r>
              <a:rPr lang="en-US" sz="1800" dirty="0"/>
              <a:t> [Chin et al., </a:t>
            </a:r>
            <a:r>
              <a:rPr lang="en-US" sz="1800" dirty="0" err="1"/>
              <a:t>MobiSys</a:t>
            </a:r>
            <a:r>
              <a:rPr lang="en-US" sz="1800" dirty="0"/>
              <a:t> 11</a:t>
            </a:r>
            <a:r>
              <a:rPr lang="en-US" sz="1800" dirty="0" smtClean="0"/>
              <a:t>], Stowaway [Felt </a:t>
            </a:r>
            <a:r>
              <a:rPr lang="en-US" sz="1800" dirty="0"/>
              <a:t>et al., CCS </a:t>
            </a:r>
            <a:r>
              <a:rPr lang="en-US" sz="1800" dirty="0" smtClean="0"/>
              <a:t>11], </a:t>
            </a:r>
            <a:r>
              <a:rPr lang="en-US" sz="1800" dirty="0" err="1" smtClean="0"/>
              <a:t>AdRisk</a:t>
            </a:r>
            <a:r>
              <a:rPr lang="en-US" sz="1800" dirty="0" smtClean="0"/>
              <a:t> [Grace et al., </a:t>
            </a:r>
            <a:r>
              <a:rPr lang="en-US" sz="1800" dirty="0" err="1" smtClean="0"/>
              <a:t>WiSec</a:t>
            </a:r>
            <a:r>
              <a:rPr lang="en-US" sz="1800" dirty="0" smtClean="0"/>
              <a:t> 12], Woodpecker [Grace et al., NDSS 12], </a:t>
            </a:r>
            <a:r>
              <a:rPr lang="en-US" sz="1800" dirty="0" err="1" smtClean="0"/>
              <a:t>DroidMOSS</a:t>
            </a:r>
            <a:r>
              <a:rPr lang="en-US" sz="1800" dirty="0" smtClean="0"/>
              <a:t> [Zhou et al., CODASPY 12], …</a:t>
            </a:r>
          </a:p>
          <a:p>
            <a:r>
              <a:rPr lang="en-US" dirty="0" smtClean="0"/>
              <a:t>Enhance Android framework</a:t>
            </a:r>
          </a:p>
          <a:p>
            <a:pPr lvl="1"/>
            <a:r>
              <a:rPr lang="en-US" sz="1800" dirty="0" smtClean="0"/>
              <a:t>Kirin [</a:t>
            </a:r>
            <a:r>
              <a:rPr lang="en-US" sz="1800" dirty="0" err="1" smtClean="0"/>
              <a:t>Enck</a:t>
            </a:r>
            <a:r>
              <a:rPr lang="en-US" sz="1800" dirty="0" smtClean="0"/>
              <a:t> </a:t>
            </a:r>
            <a:r>
              <a:rPr lang="en-US" sz="1800" dirty="0"/>
              <a:t>et al, CCS 09], TISSA </a:t>
            </a:r>
            <a:r>
              <a:rPr lang="en-US" sz="1800" dirty="0" smtClean="0"/>
              <a:t>[Zhou et al., TRUST 11</a:t>
            </a:r>
            <a:r>
              <a:rPr lang="en-US" sz="1800" dirty="0"/>
              <a:t>], QUIRE [</a:t>
            </a:r>
            <a:r>
              <a:rPr lang="en-US" sz="1800" dirty="0" smtClean="0"/>
              <a:t>Dietz et al., USENIX Security 11], Cells </a:t>
            </a:r>
            <a:r>
              <a:rPr lang="en-US" sz="1800" dirty="0"/>
              <a:t>[</a:t>
            </a:r>
            <a:r>
              <a:rPr lang="en-US" sz="1800" dirty="0" smtClean="0"/>
              <a:t>Andrus et al., SOSP 11] …</a:t>
            </a:r>
            <a:endParaRPr lang="en-US" sz="1800" dirty="0"/>
          </a:p>
          <a:p>
            <a:r>
              <a:rPr lang="en-US" dirty="0" smtClean="0"/>
              <a:t>Assess/survey mobile apps</a:t>
            </a:r>
          </a:p>
          <a:p>
            <a:pPr lvl="1"/>
            <a:r>
              <a:rPr lang="en-US" sz="1800" dirty="0" smtClean="0"/>
              <a:t>App Security [</a:t>
            </a:r>
            <a:r>
              <a:rPr lang="en-US" sz="1800" dirty="0" err="1" smtClean="0"/>
              <a:t>Enck</a:t>
            </a:r>
            <a:r>
              <a:rPr lang="en-US" sz="1800" dirty="0" smtClean="0"/>
              <a:t> et al., USENIX Security 11], Malware </a:t>
            </a:r>
            <a:r>
              <a:rPr lang="en-US" sz="1800" dirty="0" err="1" smtClean="0"/>
              <a:t>Survery</a:t>
            </a:r>
            <a:r>
              <a:rPr lang="en-US" sz="1800" dirty="0" smtClean="0"/>
              <a:t> [Felt et al., CCS-SPSM 11], </a:t>
            </a:r>
            <a:r>
              <a:rPr lang="en-US" sz="1800" dirty="0" err="1" smtClean="0"/>
              <a:t>DroidRanger</a:t>
            </a:r>
            <a:r>
              <a:rPr lang="en-US" sz="1800" dirty="0"/>
              <a:t> </a:t>
            </a:r>
            <a:r>
              <a:rPr lang="en-US" sz="1800" dirty="0" smtClean="0"/>
              <a:t>[Zhou </a:t>
            </a:r>
            <a:r>
              <a:rPr lang="en-US" sz="1800" dirty="0"/>
              <a:t>et al., </a:t>
            </a:r>
            <a:r>
              <a:rPr lang="en-US" sz="1800" dirty="0" smtClean="0"/>
              <a:t>NDSS 11], </a:t>
            </a:r>
            <a:r>
              <a:rPr lang="en-US" sz="1800" dirty="0" err="1" smtClean="0"/>
              <a:t>RiskRanker</a:t>
            </a:r>
            <a:r>
              <a:rPr lang="en-US" sz="1800" dirty="0" smtClean="0"/>
              <a:t> [Grace et al., </a:t>
            </a:r>
            <a:r>
              <a:rPr lang="en-US" sz="1800" dirty="0" err="1" smtClean="0"/>
              <a:t>MobiSys</a:t>
            </a:r>
            <a:r>
              <a:rPr lang="en-US" sz="1800" dirty="0" smtClean="0"/>
              <a:t> 12]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96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Footprint-Based Detection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461169" cy="5071753"/>
          </a:xfrm>
        </p:spPr>
        <p:txBody>
          <a:bodyPr/>
          <a:lstStyle/>
          <a:p>
            <a:r>
              <a:rPr lang="en-US" dirty="0" smtClean="0"/>
              <a:t>Distill malware behaviors as behavioral footprint</a:t>
            </a:r>
          </a:p>
          <a:p>
            <a:pPr lvl="1"/>
            <a:r>
              <a:rPr lang="en-US" dirty="0" smtClean="0"/>
              <a:t>Information in manifest file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Contain a receiver listening to SMS_RECEIVED</a:t>
            </a:r>
          </a:p>
          <a:p>
            <a:pPr lvl="1"/>
            <a:r>
              <a:rPr lang="en-US" dirty="0" smtClean="0"/>
              <a:t>Semantics in the byte-code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Register a receiver listening to SMS_RECEIVED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Call </a:t>
            </a:r>
            <a:r>
              <a:rPr lang="en-US" sz="2000" dirty="0" err="1" smtClean="0">
                <a:solidFill>
                  <a:schemeClr val="tx2"/>
                </a:solidFill>
              </a:rPr>
              <a:t>abortBroadcast</a:t>
            </a:r>
            <a:r>
              <a:rPr lang="en-US" sz="2000" dirty="0" smtClean="0">
                <a:solidFill>
                  <a:schemeClr val="tx2"/>
                </a:solidFill>
              </a:rPr>
              <a:t> in the receiver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Send SMS messages to premium numbers</a:t>
            </a:r>
          </a:p>
          <a:p>
            <a:pPr lvl="1"/>
            <a:r>
              <a:rPr lang="en-US" dirty="0" smtClean="0"/>
              <a:t>Structural layout of the app</a:t>
            </a:r>
          </a:p>
          <a:p>
            <a:r>
              <a:rPr lang="en-US" dirty="0" smtClean="0"/>
              <a:t>Match apps with malware behavioral footprints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34328" y="2604296"/>
            <a:ext cx="2189087" cy="1577788"/>
            <a:chOff x="5997388" y="3227294"/>
            <a:chExt cx="2189087" cy="1577788"/>
          </a:xfrm>
        </p:grpSpPr>
        <p:sp>
          <p:nvSpPr>
            <p:cNvPr id="7" name="TextBox 6"/>
            <p:cNvSpPr txBox="1"/>
            <p:nvPr/>
          </p:nvSpPr>
          <p:spPr>
            <a:xfrm>
              <a:off x="6962037" y="3553866"/>
              <a:ext cx="1224438" cy="923330"/>
            </a:xfrm>
            <a:prstGeom prst="rect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Behavioral </a:t>
              </a:r>
            </a:p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footprint </a:t>
              </a:r>
            </a:p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of </a:t>
              </a:r>
              <a:r>
                <a:rPr lang="en-US" dirty="0" err="1" smtClean="0">
                  <a:solidFill>
                    <a:schemeClr val="bg1"/>
                  </a:solidFill>
                  <a:latin typeface="+mn-lt"/>
                </a:rPr>
                <a:t>Zsone</a:t>
              </a:r>
              <a:endParaRPr lang="en-US" dirty="0" smtClean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9" name="Straight Connector 48"/>
            <p:cNvCxnSpPr>
              <a:endCxn id="7" idx="1"/>
            </p:cNvCxnSpPr>
            <p:nvPr/>
          </p:nvCxnSpPr>
          <p:spPr>
            <a:xfrm>
              <a:off x="5997388" y="3227294"/>
              <a:ext cx="964649" cy="788237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45481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457857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789551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12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359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80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73116"/>
          </a:xfrm>
        </p:spPr>
        <p:txBody>
          <a:bodyPr/>
          <a:lstStyle/>
          <a:p>
            <a:r>
              <a:rPr lang="en-US" dirty="0" smtClean="0"/>
              <a:t>Present the first largest public Android malware collection</a:t>
            </a:r>
          </a:p>
          <a:p>
            <a:pPr lvl="1"/>
            <a:r>
              <a:rPr lang="en-US" dirty="0" smtClean="0"/>
              <a:t>Share with whole research community</a:t>
            </a:r>
          </a:p>
          <a:p>
            <a:r>
              <a:rPr lang="en-US" dirty="0" smtClean="0"/>
              <a:t>Characterize the malware samples</a:t>
            </a:r>
          </a:p>
          <a:p>
            <a:r>
              <a:rPr lang="en-US" dirty="0" smtClean="0"/>
              <a:t>Study the evolution of Android malware</a:t>
            </a:r>
          </a:p>
          <a:p>
            <a:r>
              <a:rPr lang="en-US" dirty="0" smtClean="0"/>
              <a:t>Call for better anti-mobile-malware solutions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961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Release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81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Android Malware Genome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://malgenomeproject.org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0" y="3092735"/>
            <a:ext cx="8162925" cy="26765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33400" y="4509120"/>
            <a:ext cx="6270848" cy="1260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3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Heuristics-Based Detection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6175"/>
          </a:xfrm>
        </p:spPr>
        <p:txBody>
          <a:bodyPr>
            <a:normAutofit/>
          </a:bodyPr>
          <a:lstStyle/>
          <a:p>
            <a:r>
              <a:rPr lang="en-US" dirty="0" smtClean="0"/>
              <a:t>Filter apps with dynamic Java/native code loading</a:t>
            </a:r>
          </a:p>
          <a:p>
            <a:pPr lvl="1"/>
            <a:r>
              <a:rPr lang="en-US" sz="2400" dirty="0" smtClean="0"/>
              <a:t>1055 apps load Java code</a:t>
            </a:r>
          </a:p>
          <a:p>
            <a:pPr lvl="1"/>
            <a:r>
              <a:rPr lang="en-US" sz="2400" dirty="0" smtClean="0"/>
              <a:t>508 apps load native code from non-standard locations</a:t>
            </a:r>
          </a:p>
          <a:p>
            <a:r>
              <a:rPr lang="en-US" dirty="0" smtClean="0"/>
              <a:t>Monitor apps’ dynamic execution behaviors</a:t>
            </a:r>
          </a:p>
          <a:p>
            <a:pPr lvl="1"/>
            <a:r>
              <a:rPr lang="en-US" sz="2400" dirty="0" smtClean="0"/>
              <a:t>Java code: permission-related framework APIs</a:t>
            </a:r>
          </a:p>
          <a:p>
            <a:pPr lvl="1"/>
            <a:r>
              <a:rPr lang="en-US" sz="2400" dirty="0" smtClean="0"/>
              <a:t>Native code: system calls requiring root privileges</a:t>
            </a:r>
          </a:p>
          <a:p>
            <a:pPr lvl="1"/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6998-11)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 </a:t>
            </a:r>
            <a:r>
              <a:rPr lang="en-US" sz="1200" dirty="0" err="1" smtClean="0"/>
              <a:t>Yajin</a:t>
            </a:r>
            <a:r>
              <a:rPr lang="en-US" sz="1200" dirty="0" smtClean="0"/>
              <a:t> Zhou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1099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6.4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2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9.2|1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.9|2.3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|10|20.5|2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18.9|18.6|7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.4|13.4|20.9|12.1|15.5|1.1|11.4|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4.4|12.4|1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3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1.6|3.2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3|5.2|3|4.4|3.3|1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4706</Words>
  <Application>Microsoft Macintosh PowerPoint</Application>
  <PresentationFormat>On-screen Show (4:3)</PresentationFormat>
  <Paragraphs>946</Paragraphs>
  <Slides>81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Office Theme</vt:lpstr>
      <vt:lpstr>Cellular Networks and Mobile Computing COMS 6998-11, Fall 2012</vt:lpstr>
      <vt:lpstr>Syllabus</vt:lpstr>
      <vt:lpstr>Outline</vt:lpstr>
      <vt:lpstr>DroidRanger</vt:lpstr>
      <vt:lpstr>Design Goal</vt:lpstr>
      <vt:lpstr>System Overview</vt:lpstr>
      <vt:lpstr>Footprint-Based Detection Engine</vt:lpstr>
      <vt:lpstr>Footprint-Based Detection Engine</vt:lpstr>
      <vt:lpstr>Heuristics-Based Detection Engine</vt:lpstr>
      <vt:lpstr>Evaluation: Data Set</vt:lpstr>
      <vt:lpstr>Evaluation: Overview</vt:lpstr>
      <vt:lpstr>Evaluation: Known Malware Samples</vt:lpstr>
      <vt:lpstr>Evaluation: Apps Infected by Known Malware</vt:lpstr>
      <vt:lpstr>Evaluation: False Positive</vt:lpstr>
      <vt:lpstr>Evaluation: False Negative</vt:lpstr>
      <vt:lpstr>Evaluation: Zero-day Malware</vt:lpstr>
      <vt:lpstr>Evaluation: Zero-day Malware</vt:lpstr>
      <vt:lpstr>Discussion</vt:lpstr>
      <vt:lpstr>Related Work</vt:lpstr>
      <vt:lpstr>Conclusion</vt:lpstr>
      <vt:lpstr> DroidScope Virtualization-based malware detection </vt:lpstr>
      <vt:lpstr>Android</vt:lpstr>
      <vt:lpstr>Android</vt:lpstr>
      <vt:lpstr>Motivation: Static Analysis</vt:lpstr>
      <vt:lpstr>Motivation: Dynamic Analysis</vt:lpstr>
      <vt:lpstr>Motivation: Dynamic Analysis</vt:lpstr>
      <vt:lpstr>DroidScope Overview</vt:lpstr>
      <vt:lpstr>Goals</vt:lpstr>
      <vt:lpstr>Roadmap</vt:lpstr>
      <vt:lpstr>Linux Context: Identify App(s)</vt:lpstr>
      <vt:lpstr>Java/Dalvik View</vt:lpstr>
      <vt:lpstr>Just In Time (JIT) Compiler</vt:lpstr>
      <vt:lpstr>Disabling JIT</vt:lpstr>
      <vt:lpstr>Roadmap</vt:lpstr>
      <vt:lpstr>Instrumentation Design</vt:lpstr>
      <vt:lpstr>Dynamic Instrumentation</vt:lpstr>
      <vt:lpstr>Instrumentation</vt:lpstr>
      <vt:lpstr>Dalvik Instruction Tracer (Example)</vt:lpstr>
      <vt:lpstr>Plugins</vt:lpstr>
      <vt:lpstr>Roadmap</vt:lpstr>
      <vt:lpstr>Implementation</vt:lpstr>
      <vt:lpstr>Performance Evaluation</vt:lpstr>
      <vt:lpstr>Select Performance Results</vt:lpstr>
      <vt:lpstr>Usage Evaluation</vt:lpstr>
      <vt:lpstr>Droid Kung Fu</vt:lpstr>
      <vt:lpstr>Droid Kung Fu: TaintTracker</vt:lpstr>
      <vt:lpstr>DroidDream</vt:lpstr>
      <vt:lpstr>Droid Dream: TaintTracker</vt:lpstr>
      <vt:lpstr>DroidDream: crypt trace</vt:lpstr>
      <vt:lpstr>Summary</vt:lpstr>
      <vt:lpstr>Related Works</vt:lpstr>
      <vt:lpstr>Challenges</vt:lpstr>
      <vt:lpstr>Android Malware:  Characterization and Evolution</vt:lpstr>
      <vt:lpstr>Motivation</vt:lpstr>
      <vt:lpstr>Motivation</vt:lpstr>
      <vt:lpstr>Motivation</vt:lpstr>
      <vt:lpstr>Contributions</vt:lpstr>
      <vt:lpstr>Malware Trends</vt:lpstr>
      <vt:lpstr>Malware Characterization</vt:lpstr>
      <vt:lpstr>Malware Installation</vt:lpstr>
      <vt:lpstr>Installation: Repackaging</vt:lpstr>
      <vt:lpstr>Installation: Repackaging</vt:lpstr>
      <vt:lpstr>Installation: Repackaging</vt:lpstr>
      <vt:lpstr>Installation: Update Attack</vt:lpstr>
      <vt:lpstr>Installation: Update Attack</vt:lpstr>
      <vt:lpstr>Installation: Drive-by Download</vt:lpstr>
      <vt:lpstr>Installation: Drive-by Download</vt:lpstr>
      <vt:lpstr>Malware Activation</vt:lpstr>
      <vt:lpstr>Malicious Payloads</vt:lpstr>
      <vt:lpstr>Payloads: Privilege Escalation</vt:lpstr>
      <vt:lpstr>Payloads: Privilege Escalation</vt:lpstr>
      <vt:lpstr>Payloads: Remote Control</vt:lpstr>
      <vt:lpstr>Payloads: Financial Charges</vt:lpstr>
      <vt:lpstr>Payloads: Information Collection</vt:lpstr>
      <vt:lpstr>Permission Usage</vt:lpstr>
      <vt:lpstr>Evolution: AnserverBot</vt:lpstr>
      <vt:lpstr>Evolution: AnserverBot</vt:lpstr>
      <vt:lpstr>Discussion</vt:lpstr>
      <vt:lpstr>Related Work</vt:lpstr>
      <vt:lpstr>Conclusion</vt:lpstr>
      <vt:lpstr>Dataset Release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Robert Lee</cp:lastModifiedBy>
  <cp:revision>122</cp:revision>
  <dcterms:created xsi:type="dcterms:W3CDTF">2012-01-02T06:16:13Z</dcterms:created>
  <dcterms:modified xsi:type="dcterms:W3CDTF">2012-11-21T05:00:16Z</dcterms:modified>
</cp:coreProperties>
</file>