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3.xml" ContentType="application/vnd.openxmlformats-officedocument.drawingml.chart+xml"/>
  <Override PartName="/ppt/notesSlides/notesSlide4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4.xml" ContentType="application/vnd.openxmlformats-officedocument.drawingml.chart+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tags/tag1.xml" ContentType="application/vnd.openxmlformats-officedocument.presentationml.tags+xml"/>
  <Override PartName="/ppt/notesSlides/notesSlide58.xml" ContentType="application/vnd.openxmlformats-officedocument.presentationml.notesSlide+xml"/>
  <Override PartName="/ppt/tags/tag2.xml" ContentType="application/vnd.openxmlformats-officedocument.presentationml.tags+xml"/>
  <Override PartName="/ppt/notesSlides/notesSlide59.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60.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tags/tag7.xml" ContentType="application/vnd.openxmlformats-officedocument.presentationml.tags+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tags/tag8.xml" ContentType="application/vnd.openxmlformats-officedocument.presentationml.tags+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6"/>
  </p:notesMasterIdLst>
  <p:handoutMasterIdLst>
    <p:handoutMasterId r:id="rId87"/>
  </p:handoutMasterIdLst>
  <p:sldIdLst>
    <p:sldId id="256" r:id="rId2"/>
    <p:sldId id="565" r:id="rId3"/>
    <p:sldId id="609" r:id="rId4"/>
    <p:sldId id="611" r:id="rId5"/>
    <p:sldId id="610" r:id="rId6"/>
    <p:sldId id="612" r:id="rId7"/>
    <p:sldId id="613" r:id="rId8"/>
    <p:sldId id="614" r:id="rId9"/>
    <p:sldId id="559" r:id="rId10"/>
    <p:sldId id="566" r:id="rId11"/>
    <p:sldId id="567" r:id="rId12"/>
    <p:sldId id="568" r:id="rId13"/>
    <p:sldId id="569" r:id="rId14"/>
    <p:sldId id="570" r:id="rId15"/>
    <p:sldId id="571" r:id="rId16"/>
    <p:sldId id="572" r:id="rId17"/>
    <p:sldId id="573" r:id="rId18"/>
    <p:sldId id="574" r:id="rId19"/>
    <p:sldId id="575" r:id="rId20"/>
    <p:sldId id="576" r:id="rId21"/>
    <p:sldId id="577" r:id="rId22"/>
    <p:sldId id="578" r:id="rId23"/>
    <p:sldId id="579" r:id="rId24"/>
    <p:sldId id="580" r:id="rId25"/>
    <p:sldId id="581" r:id="rId26"/>
    <p:sldId id="582" r:id="rId27"/>
    <p:sldId id="583" r:id="rId28"/>
    <p:sldId id="584" r:id="rId29"/>
    <p:sldId id="585" r:id="rId30"/>
    <p:sldId id="586" r:id="rId31"/>
    <p:sldId id="587" r:id="rId32"/>
    <p:sldId id="524" r:id="rId33"/>
    <p:sldId id="525" r:id="rId34"/>
    <p:sldId id="526" r:id="rId35"/>
    <p:sldId id="527" r:id="rId36"/>
    <p:sldId id="528" r:id="rId37"/>
    <p:sldId id="529" r:id="rId38"/>
    <p:sldId id="530" r:id="rId39"/>
    <p:sldId id="531" r:id="rId40"/>
    <p:sldId id="532" r:id="rId41"/>
    <p:sldId id="533" r:id="rId42"/>
    <p:sldId id="534" r:id="rId43"/>
    <p:sldId id="535" r:id="rId44"/>
    <p:sldId id="536" r:id="rId45"/>
    <p:sldId id="537" r:id="rId46"/>
    <p:sldId id="538" r:id="rId47"/>
    <p:sldId id="539" r:id="rId48"/>
    <p:sldId id="540" r:id="rId49"/>
    <p:sldId id="541" r:id="rId50"/>
    <p:sldId id="542" r:id="rId51"/>
    <p:sldId id="543" r:id="rId52"/>
    <p:sldId id="544" r:id="rId53"/>
    <p:sldId id="545" r:id="rId54"/>
    <p:sldId id="546" r:id="rId55"/>
    <p:sldId id="547" r:id="rId56"/>
    <p:sldId id="548" r:id="rId57"/>
    <p:sldId id="549" r:id="rId58"/>
    <p:sldId id="550" r:id="rId59"/>
    <p:sldId id="551" r:id="rId60"/>
    <p:sldId id="552" r:id="rId61"/>
    <p:sldId id="553" r:id="rId62"/>
    <p:sldId id="554" r:id="rId63"/>
    <p:sldId id="555" r:id="rId64"/>
    <p:sldId id="588" r:id="rId65"/>
    <p:sldId id="589" r:id="rId66"/>
    <p:sldId id="590" r:id="rId67"/>
    <p:sldId id="591" r:id="rId68"/>
    <p:sldId id="592" r:id="rId69"/>
    <p:sldId id="593" r:id="rId70"/>
    <p:sldId id="594" r:id="rId71"/>
    <p:sldId id="595" r:id="rId72"/>
    <p:sldId id="596" r:id="rId73"/>
    <p:sldId id="597" r:id="rId74"/>
    <p:sldId id="598" r:id="rId75"/>
    <p:sldId id="599" r:id="rId76"/>
    <p:sldId id="600" r:id="rId77"/>
    <p:sldId id="601" r:id="rId78"/>
    <p:sldId id="602" r:id="rId79"/>
    <p:sldId id="603" r:id="rId80"/>
    <p:sldId id="604" r:id="rId81"/>
    <p:sldId id="606" r:id="rId82"/>
    <p:sldId id="607" r:id="rId83"/>
    <p:sldId id="608" r:id="rId84"/>
    <p:sldId id="341" r:id="rId8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F85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729" autoAdjust="0"/>
  </p:normalViewPr>
  <p:slideViewPr>
    <p:cSldViewPr>
      <p:cViewPr>
        <p:scale>
          <a:sx n="100" d="100"/>
          <a:sy n="100" d="100"/>
        </p:scale>
        <p:origin x="-1344" y="5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viewProps" Target="viewProps.xml"/><Relationship Id="rId91" Type="http://schemas.openxmlformats.org/officeDocument/2006/relationships/theme" Target="theme/theme1.xml"/><Relationship Id="rId92"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notesMaster" Target="notesMasters/notesMaster1.xml"/><Relationship Id="rId87" Type="http://schemas.openxmlformats.org/officeDocument/2006/relationships/handoutMaster" Target="handoutMasters/handoutMaster1.xml"/><Relationship Id="rId88" Type="http://schemas.openxmlformats.org/officeDocument/2006/relationships/printerSettings" Target="printerSettings/printerSettings1.bin"/><Relationship Id="rId8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1"/>
    <c:plotArea>
      <c:layout/>
      <c:pieChart>
        <c:varyColors val="1"/>
        <c:ser>
          <c:idx val="0"/>
          <c:order val="0"/>
          <c:tx>
            <c:strRef>
              <c:f>Sheet1!$B$1</c:f>
              <c:strCache>
                <c:ptCount val="1"/>
                <c:pt idx="0">
                  <c:v>Column1</c:v>
                </c:pt>
              </c:strCache>
            </c:strRef>
          </c:tx>
          <c:dLbls>
            <c:txPr>
              <a:bodyPr/>
              <a:lstStyle/>
              <a:p>
                <a:pPr>
                  <a:defRPr sz="2000">
                    <a:solidFill>
                      <a:schemeClr val="tx1"/>
                    </a:solidFill>
                  </a:defRPr>
                </a:pPr>
                <a:endParaRPr lang="en-US"/>
              </a:p>
            </c:txPr>
            <c:showLegendKey val="0"/>
            <c:showVal val="0"/>
            <c:showCatName val="0"/>
            <c:showSerName val="0"/>
            <c:showPercent val="1"/>
            <c:showBubbleSize val="0"/>
            <c:showLeaderLines val="1"/>
          </c:dLbls>
          <c:cat>
            <c:strRef>
              <c:f>Sheet1!$A$2:$A$3</c:f>
              <c:strCache>
                <c:ptCount val="2"/>
                <c:pt idx="0">
                  <c:v>UMTS</c:v>
                </c:pt>
                <c:pt idx="1">
                  <c:v>EVDO</c:v>
                </c:pt>
              </c:strCache>
            </c:strRef>
          </c:cat>
          <c:val>
            <c:numRef>
              <c:f>Sheet1!$B$2:$B$3</c:f>
              <c:numCache>
                <c:formatCode>General</c:formatCode>
                <c:ptCount val="2"/>
                <c:pt idx="0">
                  <c:v>97.0</c:v>
                </c:pt>
                <c:pt idx="1">
                  <c:v>10.0</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704452221250121"/>
          <c:y val="0.358114298212723"/>
          <c:w val="0.23715587634879"/>
          <c:h val="0.239450693663292"/>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pieChart>
        <c:varyColors val="1"/>
        <c:ser>
          <c:idx val="0"/>
          <c:order val="0"/>
          <c:tx>
            <c:strRef>
              <c:f>Sheet1!$B$1</c:f>
              <c:strCache>
                <c:ptCount val="1"/>
                <c:pt idx="0">
                  <c:v>Column1</c:v>
                </c:pt>
              </c:strCache>
            </c:strRef>
          </c:tx>
          <c:dLbls>
            <c:txPr>
              <a:bodyPr/>
              <a:lstStyle/>
              <a:p>
                <a:pPr>
                  <a:defRPr sz="2000">
                    <a:solidFill>
                      <a:schemeClr val="tx1"/>
                    </a:solidFill>
                  </a:defRPr>
                </a:pPr>
                <a:endParaRPr lang="en-US"/>
              </a:p>
            </c:txPr>
            <c:showLegendKey val="0"/>
            <c:showVal val="0"/>
            <c:showCatName val="0"/>
            <c:showSerName val="0"/>
            <c:showPercent val="1"/>
            <c:showBubbleSize val="0"/>
            <c:showLeaderLines val="1"/>
          </c:dLbls>
          <c:cat>
            <c:strRef>
              <c:f>Sheet1!$A$2:$A$7</c:f>
              <c:strCache>
                <c:ptCount val="6"/>
                <c:pt idx="0">
                  <c:v>Europe</c:v>
                </c:pt>
                <c:pt idx="1">
                  <c:v>Asia</c:v>
                </c:pt>
                <c:pt idx="2">
                  <c:v>North America</c:v>
                </c:pt>
                <c:pt idx="3">
                  <c:v>South America</c:v>
                </c:pt>
                <c:pt idx="4">
                  <c:v>Australia</c:v>
                </c:pt>
                <c:pt idx="5">
                  <c:v>Africa</c:v>
                </c:pt>
              </c:strCache>
            </c:strRef>
          </c:cat>
          <c:val>
            <c:numRef>
              <c:f>Sheet1!$B$2:$B$7</c:f>
              <c:numCache>
                <c:formatCode>General</c:formatCode>
                <c:ptCount val="6"/>
                <c:pt idx="0">
                  <c:v>46.0</c:v>
                </c:pt>
                <c:pt idx="1">
                  <c:v>26.0</c:v>
                </c:pt>
                <c:pt idx="2">
                  <c:v>20.0</c:v>
                </c:pt>
                <c:pt idx="3">
                  <c:v>11.0</c:v>
                </c:pt>
                <c:pt idx="4">
                  <c:v>2.0</c:v>
                </c:pt>
                <c:pt idx="5">
                  <c:v>2.0</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670078966422301"/>
          <c:y val="0.151132454414771"/>
          <c:w val="0.329921033577699"/>
          <c:h val="0.74066983981139"/>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1"/>
    <c:plotArea>
      <c:layout/>
      <c:pieChart>
        <c:varyColors val="1"/>
        <c:ser>
          <c:idx val="0"/>
          <c:order val="0"/>
          <c:tx>
            <c:strRef>
              <c:f>Sheet1!$B$1</c:f>
              <c:strCache>
                <c:ptCount val="1"/>
                <c:pt idx="0">
                  <c:v>Column2</c:v>
                </c:pt>
              </c:strCache>
            </c:strRef>
          </c:tx>
          <c:dLbls>
            <c:txPr>
              <a:bodyPr/>
              <a:lstStyle/>
              <a:p>
                <a:pPr>
                  <a:defRPr sz="2800"/>
                </a:pPr>
                <a:endParaRPr lang="en-US"/>
              </a:p>
            </c:txPr>
            <c:showLegendKey val="0"/>
            <c:showVal val="0"/>
            <c:showCatName val="0"/>
            <c:showSerName val="0"/>
            <c:showPercent val="1"/>
            <c:showBubbleSize val="0"/>
            <c:showLeaderLines val="1"/>
          </c:dLbls>
          <c:cat>
            <c:strRef>
              <c:f>Sheet1!$A$2:$A$3</c:f>
              <c:strCache>
                <c:ptCount val="2"/>
                <c:pt idx="0">
                  <c:v>Allow</c:v>
                </c:pt>
                <c:pt idx="1">
                  <c:v>Disallow</c:v>
                </c:pt>
              </c:strCache>
            </c:strRef>
          </c:cat>
          <c:val>
            <c:numRef>
              <c:f>Sheet1!$B$2:$B$3</c:f>
              <c:numCache>
                <c:formatCode>General</c:formatCode>
                <c:ptCount val="2"/>
                <c:pt idx="0">
                  <c:v>4.0</c:v>
                </c:pt>
                <c:pt idx="1">
                  <c:v>56.0</c:v>
                </c:pt>
              </c:numCache>
            </c:numRef>
          </c:val>
        </c:ser>
        <c:dLbls>
          <c:showLegendKey val="0"/>
          <c:showVal val="0"/>
          <c:showCatName val="0"/>
          <c:showSerName val="0"/>
          <c:showPercent val="1"/>
          <c:showBubbleSize val="0"/>
          <c:showLeaderLines val="1"/>
        </c:dLbls>
        <c:firstSliceAng val="0"/>
      </c:pieChart>
    </c:plotArea>
    <c:legend>
      <c:legendPos val="r"/>
      <c:layout/>
      <c:overlay val="0"/>
      <c:txPr>
        <a:bodyPr/>
        <a:lstStyle/>
        <a:p>
          <a:pPr>
            <a:defRPr sz="2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pieChart>
        <c:varyColors val="1"/>
        <c:ser>
          <c:idx val="0"/>
          <c:order val="0"/>
          <c:tx>
            <c:strRef>
              <c:f>Sheet1!$B$1</c:f>
              <c:strCache>
                <c:ptCount val="1"/>
                <c:pt idx="0">
                  <c:v>Timer</c:v>
                </c:pt>
              </c:strCache>
            </c:strRef>
          </c:tx>
          <c:dLbls>
            <c:dLbl>
              <c:idx val="0"/>
              <c:layout>
                <c:manualLayout>
                  <c:x val="-0.0456948978938608"/>
                  <c:y val="0.016445256396007"/>
                </c:manualLayout>
              </c:layout>
              <c:spPr/>
              <c:txPr>
                <a:bodyPr/>
                <a:lstStyle/>
                <a:p>
                  <a:pPr>
                    <a:defRPr sz="2000">
                      <a:solidFill>
                        <a:schemeClr val="tx1"/>
                      </a:solidFill>
                    </a:defRPr>
                  </a:pPr>
                  <a:endParaRPr lang="en-US"/>
                </a:p>
              </c:txPr>
              <c:showLegendKey val="0"/>
              <c:showVal val="0"/>
              <c:showCatName val="1"/>
              <c:showSerName val="0"/>
              <c:showPercent val="1"/>
              <c:showBubbleSize val="0"/>
            </c:dLbl>
            <c:dLbl>
              <c:idx val="3"/>
              <c:layout>
                <c:manualLayout>
                  <c:x val="0.0"/>
                  <c:y val="-0.0331108619623594"/>
                </c:manualLayout>
              </c:layout>
              <c:showLegendKey val="0"/>
              <c:showVal val="0"/>
              <c:showCatName val="1"/>
              <c:showSerName val="0"/>
              <c:showPercent val="1"/>
              <c:showBubbleSize val="0"/>
            </c:dLbl>
            <c:dLbl>
              <c:idx val="4"/>
              <c:layout>
                <c:manualLayout>
                  <c:x val="-0.0388873951731643"/>
                  <c:y val="-0.173787297226428"/>
                </c:manualLayout>
              </c:layout>
              <c:showLegendKey val="0"/>
              <c:showVal val="0"/>
              <c:showCatName val="1"/>
              <c:showSerName val="0"/>
              <c:showPercent val="1"/>
              <c:showBubbleSize val="0"/>
            </c:dLbl>
            <c:txPr>
              <a:bodyPr/>
              <a:lstStyle/>
              <a:p>
                <a:pPr>
                  <a:defRPr sz="2000"/>
                </a:pPr>
                <a:endParaRPr lang="en-US"/>
              </a:p>
            </c:txPr>
            <c:showLegendKey val="0"/>
            <c:showVal val="0"/>
            <c:showCatName val="1"/>
            <c:showSerName val="0"/>
            <c:showPercent val="1"/>
            <c:showBubbleSize val="0"/>
            <c:showLeaderLines val="1"/>
          </c:dLbls>
          <c:cat>
            <c:strRef>
              <c:f>Sheet1!$A$2:$A$6</c:f>
              <c:strCache>
                <c:ptCount val="5"/>
                <c:pt idx="0">
                  <c:v>&lt; 5 min</c:v>
                </c:pt>
                <c:pt idx="1">
                  <c:v>5 - 10 min</c:v>
                </c:pt>
                <c:pt idx="2">
                  <c:v>10 -20 min</c:v>
                </c:pt>
                <c:pt idx="3">
                  <c:v>20 - 30 min</c:v>
                </c:pt>
                <c:pt idx="4">
                  <c:v>&gt; 30 min</c:v>
                </c:pt>
              </c:strCache>
            </c:strRef>
          </c:cat>
          <c:val>
            <c:numRef>
              <c:f>Sheet1!$B$2:$B$6</c:f>
              <c:numCache>
                <c:formatCode>General</c:formatCode>
                <c:ptCount val="5"/>
                <c:pt idx="0">
                  <c:v>4.0</c:v>
                </c:pt>
                <c:pt idx="1">
                  <c:v>7.0</c:v>
                </c:pt>
                <c:pt idx="2">
                  <c:v>6.0</c:v>
                </c:pt>
                <c:pt idx="3">
                  <c:v>8.0</c:v>
                </c:pt>
                <c:pt idx="4">
                  <c:v>48.0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E07176-BD8E-4E94-A504-0CB42A1FAA30}" type="doc">
      <dgm:prSet loTypeId="urn:microsoft.com/office/officeart/2005/8/layout/chevron2" loCatId="list" qsTypeId="urn:microsoft.com/office/officeart/2005/8/quickstyle/simple5" qsCatId="simple" csTypeId="urn:microsoft.com/office/officeart/2005/8/colors/accent1_2" csCatId="accent1" phldr="1"/>
      <dgm:spPr/>
      <dgm:t>
        <a:bodyPr/>
        <a:lstStyle/>
        <a:p>
          <a:endParaRPr lang="en-US"/>
        </a:p>
      </dgm:t>
    </dgm:pt>
    <dgm:pt modelId="{4A276984-FD9C-45AF-A5F2-98E9F1C20DBF}">
      <dgm:prSet phldrT="[Text]"/>
      <dgm:spPr/>
      <dgm:t>
        <a:bodyPr/>
        <a:lstStyle/>
        <a:p>
          <a:r>
            <a:rPr lang="en-US" dirty="0" smtClean="0"/>
            <a:t>1</a:t>
          </a:r>
          <a:endParaRPr lang="en-US" dirty="0"/>
        </a:p>
      </dgm:t>
    </dgm:pt>
    <dgm:pt modelId="{17AEB972-CE1F-4CAA-8D29-432738312145}" type="parTrans" cxnId="{F1BC23DF-BAE8-4949-9073-B5875C960468}">
      <dgm:prSet/>
      <dgm:spPr/>
      <dgm:t>
        <a:bodyPr/>
        <a:lstStyle/>
        <a:p>
          <a:endParaRPr lang="en-US"/>
        </a:p>
      </dgm:t>
    </dgm:pt>
    <dgm:pt modelId="{9DB14352-89E7-4FE3-93F4-DD6B2D6E1B5B}" type="sibTrans" cxnId="{F1BC23DF-BAE8-4949-9073-B5875C960468}">
      <dgm:prSet/>
      <dgm:spPr/>
      <dgm:t>
        <a:bodyPr/>
        <a:lstStyle/>
        <a:p>
          <a:endParaRPr lang="en-US"/>
        </a:p>
      </dgm:t>
    </dgm:pt>
    <dgm:pt modelId="{F6D6EBAA-2504-43E1-89C3-3DBA8088F088}">
      <dgm:prSet phldrT="[Text]"/>
      <dgm:spPr/>
      <dgm:t>
        <a:bodyPr/>
        <a:lstStyle/>
        <a:p>
          <a:r>
            <a:rPr lang="en-US" dirty="0" smtClean="0"/>
            <a:t>2</a:t>
          </a:r>
          <a:endParaRPr lang="en-US" dirty="0"/>
        </a:p>
      </dgm:t>
    </dgm:pt>
    <dgm:pt modelId="{76215AE5-F24E-4807-A469-DDA7C23A8CBC}" type="parTrans" cxnId="{A207AAE8-2A8F-4B7C-A198-2F7AC73A5673}">
      <dgm:prSet/>
      <dgm:spPr/>
      <dgm:t>
        <a:bodyPr/>
        <a:lstStyle/>
        <a:p>
          <a:endParaRPr lang="en-US"/>
        </a:p>
      </dgm:t>
    </dgm:pt>
    <dgm:pt modelId="{DD310358-A557-426D-ADE8-46FD7C79AE9E}" type="sibTrans" cxnId="{A207AAE8-2A8F-4B7C-A198-2F7AC73A5673}">
      <dgm:prSet/>
      <dgm:spPr/>
      <dgm:t>
        <a:bodyPr/>
        <a:lstStyle/>
        <a:p>
          <a:endParaRPr lang="en-US"/>
        </a:p>
      </dgm:t>
    </dgm:pt>
    <dgm:pt modelId="{9705C84C-B16A-42A0-BB3E-4C585788908F}">
      <dgm:prSet phldrT="[Text]"/>
      <dgm:spPr/>
      <dgm:t>
        <a:bodyPr/>
        <a:lstStyle/>
        <a:p>
          <a:r>
            <a:rPr lang="en-US" dirty="0" smtClean="0"/>
            <a:t>3</a:t>
          </a:r>
          <a:endParaRPr lang="en-US" dirty="0"/>
        </a:p>
      </dgm:t>
    </dgm:pt>
    <dgm:pt modelId="{7E3D37F1-E45F-4702-B385-77F227C4B805}" type="parTrans" cxnId="{7158FD8B-384E-4312-B4F6-0EF8D38956CF}">
      <dgm:prSet/>
      <dgm:spPr/>
      <dgm:t>
        <a:bodyPr/>
        <a:lstStyle/>
        <a:p>
          <a:endParaRPr lang="en-US"/>
        </a:p>
      </dgm:t>
    </dgm:pt>
    <dgm:pt modelId="{0BEA467A-9F13-434A-B97F-1F1967855571}" type="sibTrans" cxnId="{7158FD8B-384E-4312-B4F6-0EF8D38956CF}">
      <dgm:prSet/>
      <dgm:spPr/>
      <dgm:t>
        <a:bodyPr/>
        <a:lstStyle/>
        <a:p>
          <a:endParaRPr lang="en-US"/>
        </a:p>
      </dgm:t>
    </dgm:pt>
    <dgm:pt modelId="{E3063D16-7F75-4D0A-990A-9269FE6F0065}">
      <dgm:prSet phldrT="[Text]"/>
      <dgm:spPr/>
      <dgm:t>
        <a:bodyPr/>
        <a:lstStyle/>
        <a:p>
          <a:r>
            <a:rPr lang="en-US" dirty="0" smtClean="0"/>
            <a:t>4</a:t>
          </a:r>
          <a:endParaRPr lang="en-US" dirty="0"/>
        </a:p>
      </dgm:t>
    </dgm:pt>
    <dgm:pt modelId="{C9FC5FB5-97FB-4BA8-ADBD-C23750ED43F4}" type="parTrans" cxnId="{3AF2520A-DB7A-4CB6-BAB0-E6894C387C2E}">
      <dgm:prSet/>
      <dgm:spPr/>
      <dgm:t>
        <a:bodyPr/>
        <a:lstStyle/>
        <a:p>
          <a:endParaRPr lang="en-US"/>
        </a:p>
      </dgm:t>
    </dgm:pt>
    <dgm:pt modelId="{44AD8E09-6B70-4119-9E10-0E6444D4EC21}" type="sibTrans" cxnId="{3AF2520A-DB7A-4CB6-BAB0-E6894C387C2E}">
      <dgm:prSet/>
      <dgm:spPr/>
      <dgm:t>
        <a:bodyPr/>
        <a:lstStyle/>
        <a:p>
          <a:endParaRPr lang="en-US"/>
        </a:p>
      </dgm:t>
    </dgm:pt>
    <dgm:pt modelId="{E0FAD57F-1A57-4CF3-B161-FA4F12C2398C}">
      <dgm:prSet/>
      <dgm:spPr/>
      <dgm:t>
        <a:bodyPr/>
        <a:lstStyle/>
        <a:p>
          <a:r>
            <a:rPr lang="en-US" dirty="0" smtClean="0"/>
            <a:t>IP spoofing</a:t>
          </a:r>
          <a:endParaRPr lang="en-US" dirty="0"/>
        </a:p>
      </dgm:t>
    </dgm:pt>
    <dgm:pt modelId="{7CDE6BFC-93E6-453E-9A44-35D04FB65232}" type="parTrans" cxnId="{1A190BE7-682C-4ED5-85D7-117473DEE2AC}">
      <dgm:prSet/>
      <dgm:spPr/>
      <dgm:t>
        <a:bodyPr/>
        <a:lstStyle/>
        <a:p>
          <a:endParaRPr lang="en-US"/>
        </a:p>
      </dgm:t>
    </dgm:pt>
    <dgm:pt modelId="{8E38D467-D51F-4C25-8059-DCA2C500E397}" type="sibTrans" cxnId="{1A190BE7-682C-4ED5-85D7-117473DEE2AC}">
      <dgm:prSet/>
      <dgm:spPr/>
      <dgm:t>
        <a:bodyPr/>
        <a:lstStyle/>
        <a:p>
          <a:endParaRPr lang="en-US"/>
        </a:p>
      </dgm:t>
    </dgm:pt>
    <dgm:pt modelId="{8FAF6920-B06D-45AC-8EC4-C26831A74D72}">
      <dgm:prSet/>
      <dgm:spPr/>
      <dgm:t>
        <a:bodyPr/>
        <a:lstStyle/>
        <a:p>
          <a:r>
            <a:rPr lang="en-US" dirty="0" smtClean="0"/>
            <a:t>TCP connection timeout</a:t>
          </a:r>
          <a:endParaRPr lang="en-US" dirty="0"/>
        </a:p>
      </dgm:t>
    </dgm:pt>
    <dgm:pt modelId="{D6A9DC34-2020-454D-94DB-6E9D18B16B9B}" type="parTrans" cxnId="{8C36C1B0-2E7B-40C9-8D42-B4AD09D65CE9}">
      <dgm:prSet/>
      <dgm:spPr/>
      <dgm:t>
        <a:bodyPr/>
        <a:lstStyle/>
        <a:p>
          <a:endParaRPr lang="en-US"/>
        </a:p>
      </dgm:t>
    </dgm:pt>
    <dgm:pt modelId="{D76F98A1-0B82-44BE-A4EA-BEED773113B2}" type="sibTrans" cxnId="{8C36C1B0-2E7B-40C9-8D42-B4AD09D65CE9}">
      <dgm:prSet/>
      <dgm:spPr/>
      <dgm:t>
        <a:bodyPr/>
        <a:lstStyle/>
        <a:p>
          <a:endParaRPr lang="en-US"/>
        </a:p>
      </dgm:t>
    </dgm:pt>
    <dgm:pt modelId="{DEB3BB6C-B800-442E-A052-D761EC28B693}">
      <dgm:prSet/>
      <dgm:spPr/>
      <dgm:t>
        <a:bodyPr/>
        <a:lstStyle/>
        <a:p>
          <a:r>
            <a:rPr lang="en-US" dirty="0" smtClean="0"/>
            <a:t>NAT mapping</a:t>
          </a:r>
          <a:endParaRPr lang="en-US" dirty="0"/>
        </a:p>
      </dgm:t>
    </dgm:pt>
    <dgm:pt modelId="{444BA279-0380-4AA0-99F1-1804861A9359}" type="parTrans" cxnId="{FDFE3942-919B-42FA-ADE5-327FBAC56920}">
      <dgm:prSet/>
      <dgm:spPr/>
      <dgm:t>
        <a:bodyPr/>
        <a:lstStyle/>
        <a:p>
          <a:endParaRPr lang="en-US"/>
        </a:p>
      </dgm:t>
    </dgm:pt>
    <dgm:pt modelId="{CF3A42E1-306A-4B0B-B6DA-D388817EABA4}" type="sibTrans" cxnId="{FDFE3942-919B-42FA-ADE5-327FBAC56920}">
      <dgm:prSet/>
      <dgm:spPr/>
      <dgm:t>
        <a:bodyPr/>
        <a:lstStyle/>
        <a:p>
          <a:endParaRPr lang="en-US"/>
        </a:p>
      </dgm:t>
    </dgm:pt>
    <dgm:pt modelId="{714B65AB-A597-4728-AC0D-FFD37FFD308A}">
      <dgm:prSet/>
      <dgm:spPr/>
      <dgm:t>
        <a:bodyPr/>
        <a:lstStyle/>
        <a:p>
          <a:r>
            <a:rPr lang="en-US" smtClean="0"/>
            <a:t>TCP out-of-order buffering</a:t>
          </a:r>
          <a:endParaRPr lang="en-US" dirty="0"/>
        </a:p>
      </dgm:t>
    </dgm:pt>
    <dgm:pt modelId="{18F97EF0-4326-47BF-9B69-EEAA77F7DD45}" type="parTrans" cxnId="{912F0D9D-8F17-45BB-8B9D-59B78DF6914C}">
      <dgm:prSet/>
      <dgm:spPr/>
      <dgm:t>
        <a:bodyPr/>
        <a:lstStyle/>
        <a:p>
          <a:endParaRPr lang="en-US"/>
        </a:p>
      </dgm:t>
    </dgm:pt>
    <dgm:pt modelId="{E4EDF6E0-1F0B-4253-B5BE-FE5A9BFD11BB}" type="sibTrans" cxnId="{912F0D9D-8F17-45BB-8B9D-59B78DF6914C}">
      <dgm:prSet/>
      <dgm:spPr/>
      <dgm:t>
        <a:bodyPr/>
        <a:lstStyle/>
        <a:p>
          <a:endParaRPr lang="en-US"/>
        </a:p>
      </dgm:t>
    </dgm:pt>
    <dgm:pt modelId="{9B25FD0E-1263-412C-88BF-410FB54C5FA2}" type="pres">
      <dgm:prSet presAssocID="{C9E07176-BD8E-4E94-A504-0CB42A1FAA30}" presName="linearFlow" presStyleCnt="0">
        <dgm:presLayoutVars>
          <dgm:dir/>
          <dgm:animLvl val="lvl"/>
          <dgm:resizeHandles val="exact"/>
        </dgm:presLayoutVars>
      </dgm:prSet>
      <dgm:spPr/>
      <dgm:t>
        <a:bodyPr/>
        <a:lstStyle/>
        <a:p>
          <a:endParaRPr lang="en-US"/>
        </a:p>
      </dgm:t>
    </dgm:pt>
    <dgm:pt modelId="{719DB78F-10E5-483C-B9F5-FF4781AF9452}" type="pres">
      <dgm:prSet presAssocID="{4A276984-FD9C-45AF-A5F2-98E9F1C20DBF}" presName="composite" presStyleCnt="0"/>
      <dgm:spPr/>
    </dgm:pt>
    <dgm:pt modelId="{C5A6C084-F0D1-401E-8EF0-973637882119}" type="pres">
      <dgm:prSet presAssocID="{4A276984-FD9C-45AF-A5F2-98E9F1C20DBF}" presName="parentText" presStyleLbl="alignNode1" presStyleIdx="0" presStyleCnt="4">
        <dgm:presLayoutVars>
          <dgm:chMax val="1"/>
          <dgm:bulletEnabled val="1"/>
        </dgm:presLayoutVars>
      </dgm:prSet>
      <dgm:spPr/>
      <dgm:t>
        <a:bodyPr/>
        <a:lstStyle/>
        <a:p>
          <a:endParaRPr lang="en-US"/>
        </a:p>
      </dgm:t>
    </dgm:pt>
    <dgm:pt modelId="{10FCA41B-27C7-4369-AE06-C21CB3C2B7A6}" type="pres">
      <dgm:prSet presAssocID="{4A276984-FD9C-45AF-A5F2-98E9F1C20DBF}" presName="descendantText" presStyleLbl="alignAcc1" presStyleIdx="0" presStyleCnt="4">
        <dgm:presLayoutVars>
          <dgm:bulletEnabled val="1"/>
        </dgm:presLayoutVars>
      </dgm:prSet>
      <dgm:spPr/>
      <dgm:t>
        <a:bodyPr/>
        <a:lstStyle/>
        <a:p>
          <a:endParaRPr lang="en-US"/>
        </a:p>
      </dgm:t>
    </dgm:pt>
    <dgm:pt modelId="{0A2E47E1-2D21-4B5D-9447-BB31536AE661}" type="pres">
      <dgm:prSet presAssocID="{9DB14352-89E7-4FE3-93F4-DD6B2D6E1B5B}" presName="sp" presStyleCnt="0"/>
      <dgm:spPr/>
    </dgm:pt>
    <dgm:pt modelId="{B675153B-A7C1-4C6B-A75E-F7974C05A1B5}" type="pres">
      <dgm:prSet presAssocID="{F6D6EBAA-2504-43E1-89C3-3DBA8088F088}" presName="composite" presStyleCnt="0"/>
      <dgm:spPr/>
    </dgm:pt>
    <dgm:pt modelId="{DE704E62-9A72-466A-971C-BFB63101251F}" type="pres">
      <dgm:prSet presAssocID="{F6D6EBAA-2504-43E1-89C3-3DBA8088F088}" presName="parentText" presStyleLbl="alignNode1" presStyleIdx="1" presStyleCnt="4">
        <dgm:presLayoutVars>
          <dgm:chMax val="1"/>
          <dgm:bulletEnabled val="1"/>
        </dgm:presLayoutVars>
      </dgm:prSet>
      <dgm:spPr/>
      <dgm:t>
        <a:bodyPr/>
        <a:lstStyle/>
        <a:p>
          <a:endParaRPr lang="en-US"/>
        </a:p>
      </dgm:t>
    </dgm:pt>
    <dgm:pt modelId="{99DB5E7C-229A-46D6-9BBA-4A73AB4ED79A}" type="pres">
      <dgm:prSet presAssocID="{F6D6EBAA-2504-43E1-89C3-3DBA8088F088}" presName="descendantText" presStyleLbl="alignAcc1" presStyleIdx="1" presStyleCnt="4">
        <dgm:presLayoutVars>
          <dgm:bulletEnabled val="1"/>
        </dgm:presLayoutVars>
      </dgm:prSet>
      <dgm:spPr/>
      <dgm:t>
        <a:bodyPr/>
        <a:lstStyle/>
        <a:p>
          <a:endParaRPr lang="en-US"/>
        </a:p>
      </dgm:t>
    </dgm:pt>
    <dgm:pt modelId="{50719FBC-F73F-462A-9FA9-326FF02D7228}" type="pres">
      <dgm:prSet presAssocID="{DD310358-A557-426D-ADE8-46FD7C79AE9E}" presName="sp" presStyleCnt="0"/>
      <dgm:spPr/>
    </dgm:pt>
    <dgm:pt modelId="{5082744B-7661-48CB-9B25-7430C6DF50B8}" type="pres">
      <dgm:prSet presAssocID="{9705C84C-B16A-42A0-BB3E-4C585788908F}" presName="composite" presStyleCnt="0"/>
      <dgm:spPr/>
    </dgm:pt>
    <dgm:pt modelId="{22B25A25-4115-41A7-8285-4649EE07450A}" type="pres">
      <dgm:prSet presAssocID="{9705C84C-B16A-42A0-BB3E-4C585788908F}" presName="parentText" presStyleLbl="alignNode1" presStyleIdx="2" presStyleCnt="4">
        <dgm:presLayoutVars>
          <dgm:chMax val="1"/>
          <dgm:bulletEnabled val="1"/>
        </dgm:presLayoutVars>
      </dgm:prSet>
      <dgm:spPr/>
      <dgm:t>
        <a:bodyPr/>
        <a:lstStyle/>
        <a:p>
          <a:endParaRPr lang="en-US"/>
        </a:p>
      </dgm:t>
    </dgm:pt>
    <dgm:pt modelId="{0CCD95C8-A801-4798-AB0D-DE9F1C9A9312}" type="pres">
      <dgm:prSet presAssocID="{9705C84C-B16A-42A0-BB3E-4C585788908F}" presName="descendantText" presStyleLbl="alignAcc1" presStyleIdx="2" presStyleCnt="4">
        <dgm:presLayoutVars>
          <dgm:bulletEnabled val="1"/>
        </dgm:presLayoutVars>
      </dgm:prSet>
      <dgm:spPr/>
      <dgm:t>
        <a:bodyPr/>
        <a:lstStyle/>
        <a:p>
          <a:endParaRPr lang="en-US"/>
        </a:p>
      </dgm:t>
    </dgm:pt>
    <dgm:pt modelId="{A046390C-70A6-4BEA-828B-DB540317C4B9}" type="pres">
      <dgm:prSet presAssocID="{0BEA467A-9F13-434A-B97F-1F1967855571}" presName="sp" presStyleCnt="0"/>
      <dgm:spPr/>
    </dgm:pt>
    <dgm:pt modelId="{586F638D-E3A4-4C93-B05A-6747BF5718B0}" type="pres">
      <dgm:prSet presAssocID="{E3063D16-7F75-4D0A-990A-9269FE6F0065}" presName="composite" presStyleCnt="0"/>
      <dgm:spPr/>
    </dgm:pt>
    <dgm:pt modelId="{9DC978C4-73FA-4DD2-8096-84991F758BA5}" type="pres">
      <dgm:prSet presAssocID="{E3063D16-7F75-4D0A-990A-9269FE6F0065}" presName="parentText" presStyleLbl="alignNode1" presStyleIdx="3" presStyleCnt="4">
        <dgm:presLayoutVars>
          <dgm:chMax val="1"/>
          <dgm:bulletEnabled val="1"/>
        </dgm:presLayoutVars>
      </dgm:prSet>
      <dgm:spPr/>
      <dgm:t>
        <a:bodyPr/>
        <a:lstStyle/>
        <a:p>
          <a:endParaRPr lang="en-US"/>
        </a:p>
      </dgm:t>
    </dgm:pt>
    <dgm:pt modelId="{002F5F00-075E-4915-8983-B33D73328051}" type="pres">
      <dgm:prSet presAssocID="{E3063D16-7F75-4D0A-990A-9269FE6F0065}" presName="descendantText" presStyleLbl="alignAcc1" presStyleIdx="3" presStyleCnt="4">
        <dgm:presLayoutVars>
          <dgm:bulletEnabled val="1"/>
        </dgm:presLayoutVars>
      </dgm:prSet>
      <dgm:spPr/>
      <dgm:t>
        <a:bodyPr/>
        <a:lstStyle/>
        <a:p>
          <a:endParaRPr lang="en-US"/>
        </a:p>
      </dgm:t>
    </dgm:pt>
  </dgm:ptLst>
  <dgm:cxnLst>
    <dgm:cxn modelId="{A207AAE8-2A8F-4B7C-A198-2F7AC73A5673}" srcId="{C9E07176-BD8E-4E94-A504-0CB42A1FAA30}" destId="{F6D6EBAA-2504-43E1-89C3-3DBA8088F088}" srcOrd="1" destOrd="0" parTransId="{76215AE5-F24E-4807-A469-DDA7C23A8CBC}" sibTransId="{DD310358-A557-426D-ADE8-46FD7C79AE9E}"/>
    <dgm:cxn modelId="{8C36C1B0-2E7B-40C9-8D42-B4AD09D65CE9}" srcId="{F6D6EBAA-2504-43E1-89C3-3DBA8088F088}" destId="{8FAF6920-B06D-45AC-8EC4-C26831A74D72}" srcOrd="0" destOrd="0" parTransId="{D6A9DC34-2020-454D-94DB-6E9D18B16B9B}" sibTransId="{D76F98A1-0B82-44BE-A4EA-BEED773113B2}"/>
    <dgm:cxn modelId="{4BE5E86E-E2BA-564D-B0F1-D7A6EDB4BE23}" type="presOf" srcId="{714B65AB-A597-4728-AC0D-FFD37FFD308A}" destId="{0CCD95C8-A801-4798-AB0D-DE9F1C9A9312}" srcOrd="0" destOrd="0" presId="urn:microsoft.com/office/officeart/2005/8/layout/chevron2"/>
    <dgm:cxn modelId="{3AF2520A-DB7A-4CB6-BAB0-E6894C387C2E}" srcId="{C9E07176-BD8E-4E94-A504-0CB42A1FAA30}" destId="{E3063D16-7F75-4D0A-990A-9269FE6F0065}" srcOrd="3" destOrd="0" parTransId="{C9FC5FB5-97FB-4BA8-ADBD-C23750ED43F4}" sibTransId="{44AD8E09-6B70-4119-9E10-0E6444D4EC21}"/>
    <dgm:cxn modelId="{F1BC23DF-BAE8-4949-9073-B5875C960468}" srcId="{C9E07176-BD8E-4E94-A504-0CB42A1FAA30}" destId="{4A276984-FD9C-45AF-A5F2-98E9F1C20DBF}" srcOrd="0" destOrd="0" parTransId="{17AEB972-CE1F-4CAA-8D29-432738312145}" sibTransId="{9DB14352-89E7-4FE3-93F4-DD6B2D6E1B5B}"/>
    <dgm:cxn modelId="{320EEAB3-1758-8248-B064-218711BA2931}" type="presOf" srcId="{F6D6EBAA-2504-43E1-89C3-3DBA8088F088}" destId="{DE704E62-9A72-466A-971C-BFB63101251F}" srcOrd="0" destOrd="0" presId="urn:microsoft.com/office/officeart/2005/8/layout/chevron2"/>
    <dgm:cxn modelId="{1A190BE7-682C-4ED5-85D7-117473DEE2AC}" srcId="{4A276984-FD9C-45AF-A5F2-98E9F1C20DBF}" destId="{E0FAD57F-1A57-4CF3-B161-FA4F12C2398C}" srcOrd="0" destOrd="0" parTransId="{7CDE6BFC-93E6-453E-9A44-35D04FB65232}" sibTransId="{8E38D467-D51F-4C25-8059-DCA2C500E397}"/>
    <dgm:cxn modelId="{912F0D9D-8F17-45BB-8B9D-59B78DF6914C}" srcId="{9705C84C-B16A-42A0-BB3E-4C585788908F}" destId="{714B65AB-A597-4728-AC0D-FFD37FFD308A}" srcOrd="0" destOrd="0" parTransId="{18F97EF0-4326-47BF-9B69-EEAA77F7DD45}" sibTransId="{E4EDF6E0-1F0B-4253-B5BE-FE5A9BFD11BB}"/>
    <dgm:cxn modelId="{C08DC386-F5BF-3F4D-B841-DF327A70D890}" type="presOf" srcId="{9705C84C-B16A-42A0-BB3E-4C585788908F}" destId="{22B25A25-4115-41A7-8285-4649EE07450A}" srcOrd="0" destOrd="0" presId="urn:microsoft.com/office/officeart/2005/8/layout/chevron2"/>
    <dgm:cxn modelId="{FDFE3942-919B-42FA-ADE5-327FBAC56920}" srcId="{E3063D16-7F75-4D0A-990A-9269FE6F0065}" destId="{DEB3BB6C-B800-442E-A052-D761EC28B693}" srcOrd="0" destOrd="0" parTransId="{444BA279-0380-4AA0-99F1-1804861A9359}" sibTransId="{CF3A42E1-306A-4B0B-B6DA-D388817EABA4}"/>
    <dgm:cxn modelId="{D7B1A1EE-E71C-8441-9438-D7B0411E9424}" type="presOf" srcId="{DEB3BB6C-B800-442E-A052-D761EC28B693}" destId="{002F5F00-075E-4915-8983-B33D73328051}" srcOrd="0" destOrd="0" presId="urn:microsoft.com/office/officeart/2005/8/layout/chevron2"/>
    <dgm:cxn modelId="{558566CD-5F5A-C04A-88EC-3106293F58D5}" type="presOf" srcId="{E3063D16-7F75-4D0A-990A-9269FE6F0065}" destId="{9DC978C4-73FA-4DD2-8096-84991F758BA5}" srcOrd="0" destOrd="0" presId="urn:microsoft.com/office/officeart/2005/8/layout/chevron2"/>
    <dgm:cxn modelId="{7158FD8B-384E-4312-B4F6-0EF8D38956CF}" srcId="{C9E07176-BD8E-4E94-A504-0CB42A1FAA30}" destId="{9705C84C-B16A-42A0-BB3E-4C585788908F}" srcOrd="2" destOrd="0" parTransId="{7E3D37F1-E45F-4702-B385-77F227C4B805}" sibTransId="{0BEA467A-9F13-434A-B97F-1F1967855571}"/>
    <dgm:cxn modelId="{82359C5E-9C8F-3148-AF29-8498D45AD2AE}" type="presOf" srcId="{C9E07176-BD8E-4E94-A504-0CB42A1FAA30}" destId="{9B25FD0E-1263-412C-88BF-410FB54C5FA2}" srcOrd="0" destOrd="0" presId="urn:microsoft.com/office/officeart/2005/8/layout/chevron2"/>
    <dgm:cxn modelId="{141BB6C0-5899-A547-BF1F-2EF0C71BC44F}" type="presOf" srcId="{4A276984-FD9C-45AF-A5F2-98E9F1C20DBF}" destId="{C5A6C084-F0D1-401E-8EF0-973637882119}" srcOrd="0" destOrd="0" presId="urn:microsoft.com/office/officeart/2005/8/layout/chevron2"/>
    <dgm:cxn modelId="{976113A7-BCAC-0543-8669-C89AD5BF65B0}" type="presOf" srcId="{E0FAD57F-1A57-4CF3-B161-FA4F12C2398C}" destId="{10FCA41B-27C7-4369-AE06-C21CB3C2B7A6}" srcOrd="0" destOrd="0" presId="urn:microsoft.com/office/officeart/2005/8/layout/chevron2"/>
    <dgm:cxn modelId="{2FCB6ACD-F13D-AF4E-A276-E6F718B31AB2}" type="presOf" srcId="{8FAF6920-B06D-45AC-8EC4-C26831A74D72}" destId="{99DB5E7C-229A-46D6-9BBA-4A73AB4ED79A}" srcOrd="0" destOrd="0" presId="urn:microsoft.com/office/officeart/2005/8/layout/chevron2"/>
    <dgm:cxn modelId="{14584308-4F6D-974B-B3EB-7D0EAFCEAD9B}" type="presParOf" srcId="{9B25FD0E-1263-412C-88BF-410FB54C5FA2}" destId="{719DB78F-10E5-483C-B9F5-FF4781AF9452}" srcOrd="0" destOrd="0" presId="urn:microsoft.com/office/officeart/2005/8/layout/chevron2"/>
    <dgm:cxn modelId="{9D70316B-F2A5-874E-834D-B3AEF6BF04C8}" type="presParOf" srcId="{719DB78F-10E5-483C-B9F5-FF4781AF9452}" destId="{C5A6C084-F0D1-401E-8EF0-973637882119}" srcOrd="0" destOrd="0" presId="urn:microsoft.com/office/officeart/2005/8/layout/chevron2"/>
    <dgm:cxn modelId="{EA7C6F21-3F0E-1048-BEA2-544D5F79A2D3}" type="presParOf" srcId="{719DB78F-10E5-483C-B9F5-FF4781AF9452}" destId="{10FCA41B-27C7-4369-AE06-C21CB3C2B7A6}" srcOrd="1" destOrd="0" presId="urn:microsoft.com/office/officeart/2005/8/layout/chevron2"/>
    <dgm:cxn modelId="{1D6E4F41-3269-C047-BA9D-099C8EDEEAB3}" type="presParOf" srcId="{9B25FD0E-1263-412C-88BF-410FB54C5FA2}" destId="{0A2E47E1-2D21-4B5D-9447-BB31536AE661}" srcOrd="1" destOrd="0" presId="urn:microsoft.com/office/officeart/2005/8/layout/chevron2"/>
    <dgm:cxn modelId="{AB6BE036-2F68-6B4A-BD53-9D69E925C83E}" type="presParOf" srcId="{9B25FD0E-1263-412C-88BF-410FB54C5FA2}" destId="{B675153B-A7C1-4C6B-A75E-F7974C05A1B5}" srcOrd="2" destOrd="0" presId="urn:microsoft.com/office/officeart/2005/8/layout/chevron2"/>
    <dgm:cxn modelId="{F9A2014F-16E0-4249-86B7-895E66EEDC30}" type="presParOf" srcId="{B675153B-A7C1-4C6B-A75E-F7974C05A1B5}" destId="{DE704E62-9A72-466A-971C-BFB63101251F}" srcOrd="0" destOrd="0" presId="urn:microsoft.com/office/officeart/2005/8/layout/chevron2"/>
    <dgm:cxn modelId="{7E1A0651-A899-B342-B825-AA6B0A036CC8}" type="presParOf" srcId="{B675153B-A7C1-4C6B-A75E-F7974C05A1B5}" destId="{99DB5E7C-229A-46D6-9BBA-4A73AB4ED79A}" srcOrd="1" destOrd="0" presId="urn:microsoft.com/office/officeart/2005/8/layout/chevron2"/>
    <dgm:cxn modelId="{84292CE6-8835-7A4B-B657-316F6CFE6C07}" type="presParOf" srcId="{9B25FD0E-1263-412C-88BF-410FB54C5FA2}" destId="{50719FBC-F73F-462A-9FA9-326FF02D7228}" srcOrd="3" destOrd="0" presId="urn:microsoft.com/office/officeart/2005/8/layout/chevron2"/>
    <dgm:cxn modelId="{06EBD7AE-2703-104E-AC9D-44DAA39F8126}" type="presParOf" srcId="{9B25FD0E-1263-412C-88BF-410FB54C5FA2}" destId="{5082744B-7661-48CB-9B25-7430C6DF50B8}" srcOrd="4" destOrd="0" presId="urn:microsoft.com/office/officeart/2005/8/layout/chevron2"/>
    <dgm:cxn modelId="{DC2CBA31-7125-2B4E-B4A8-630212BF2213}" type="presParOf" srcId="{5082744B-7661-48CB-9B25-7430C6DF50B8}" destId="{22B25A25-4115-41A7-8285-4649EE07450A}" srcOrd="0" destOrd="0" presId="urn:microsoft.com/office/officeart/2005/8/layout/chevron2"/>
    <dgm:cxn modelId="{9F219616-ECA0-0A4A-BF7D-37DE44AB4919}" type="presParOf" srcId="{5082744B-7661-48CB-9B25-7430C6DF50B8}" destId="{0CCD95C8-A801-4798-AB0D-DE9F1C9A9312}" srcOrd="1" destOrd="0" presId="urn:microsoft.com/office/officeart/2005/8/layout/chevron2"/>
    <dgm:cxn modelId="{6983B12F-574F-7944-BB5E-3C5DEEACB019}" type="presParOf" srcId="{9B25FD0E-1263-412C-88BF-410FB54C5FA2}" destId="{A046390C-70A6-4BEA-828B-DB540317C4B9}" srcOrd="5" destOrd="0" presId="urn:microsoft.com/office/officeart/2005/8/layout/chevron2"/>
    <dgm:cxn modelId="{69F703A7-81E1-C249-804E-714118852026}" type="presParOf" srcId="{9B25FD0E-1263-412C-88BF-410FB54C5FA2}" destId="{586F638D-E3A4-4C93-B05A-6747BF5718B0}" srcOrd="6" destOrd="0" presId="urn:microsoft.com/office/officeart/2005/8/layout/chevron2"/>
    <dgm:cxn modelId="{130F51B7-9D3B-174D-A150-09B7BF1A2219}" type="presParOf" srcId="{586F638D-E3A4-4C93-B05A-6747BF5718B0}" destId="{9DC978C4-73FA-4DD2-8096-84991F758BA5}" srcOrd="0" destOrd="0" presId="urn:microsoft.com/office/officeart/2005/8/layout/chevron2"/>
    <dgm:cxn modelId="{A6674C7F-6F64-A945-8A3A-D2B2F3F5A8FA}" type="presParOf" srcId="{586F638D-E3A4-4C93-B05A-6747BF5718B0}" destId="{002F5F00-075E-4915-8983-B33D7332805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E07176-BD8E-4E94-A504-0CB42A1FAA30}" type="doc">
      <dgm:prSet loTypeId="urn:microsoft.com/office/officeart/2005/8/layout/chevron2" loCatId="list" qsTypeId="urn:microsoft.com/office/officeart/2005/8/quickstyle/simple5" qsCatId="simple" csTypeId="urn:microsoft.com/office/officeart/2005/8/colors/accent1_2" csCatId="accent1" phldr="1"/>
      <dgm:spPr/>
      <dgm:t>
        <a:bodyPr/>
        <a:lstStyle/>
        <a:p>
          <a:endParaRPr lang="en-US"/>
        </a:p>
      </dgm:t>
    </dgm:pt>
    <dgm:pt modelId="{4A276984-FD9C-45AF-A5F2-98E9F1C20DBF}">
      <dgm:prSet phldrT="[Text]">
        <dgm:style>
          <a:lnRef idx="0">
            <a:schemeClr val="accent6"/>
          </a:lnRef>
          <a:fillRef idx="3">
            <a:schemeClr val="accent6"/>
          </a:fillRef>
          <a:effectRef idx="3">
            <a:schemeClr val="accent6"/>
          </a:effectRef>
          <a:fontRef idx="minor">
            <a:schemeClr val="lt1"/>
          </a:fontRef>
        </dgm:style>
      </dgm:prSet>
      <dgm:spPr/>
      <dgm:t>
        <a:bodyPr/>
        <a:lstStyle/>
        <a:p>
          <a:r>
            <a:rPr lang="en-US" dirty="0" smtClean="0"/>
            <a:t>1</a:t>
          </a:r>
          <a:endParaRPr lang="en-US" dirty="0"/>
        </a:p>
      </dgm:t>
    </dgm:pt>
    <dgm:pt modelId="{17AEB972-CE1F-4CAA-8D29-432738312145}" type="parTrans" cxnId="{F1BC23DF-BAE8-4949-9073-B5875C960468}">
      <dgm:prSet/>
      <dgm:spPr/>
      <dgm:t>
        <a:bodyPr/>
        <a:lstStyle/>
        <a:p>
          <a:endParaRPr lang="en-US"/>
        </a:p>
      </dgm:t>
    </dgm:pt>
    <dgm:pt modelId="{9DB14352-89E7-4FE3-93F4-DD6B2D6E1B5B}" type="sibTrans" cxnId="{F1BC23DF-BAE8-4949-9073-B5875C960468}">
      <dgm:prSet/>
      <dgm:spPr/>
      <dgm:t>
        <a:bodyPr/>
        <a:lstStyle/>
        <a:p>
          <a:endParaRPr lang="en-US"/>
        </a:p>
      </dgm:t>
    </dgm:pt>
    <dgm:pt modelId="{F6D6EBAA-2504-43E1-89C3-3DBA8088F088}">
      <dgm:prSet phldrT="[Text]"/>
      <dgm:spPr/>
      <dgm:t>
        <a:bodyPr/>
        <a:lstStyle/>
        <a:p>
          <a:r>
            <a:rPr lang="en-US" dirty="0" smtClean="0"/>
            <a:t>2</a:t>
          </a:r>
          <a:endParaRPr lang="en-US" dirty="0"/>
        </a:p>
      </dgm:t>
    </dgm:pt>
    <dgm:pt modelId="{76215AE5-F24E-4807-A469-DDA7C23A8CBC}" type="parTrans" cxnId="{A207AAE8-2A8F-4B7C-A198-2F7AC73A5673}">
      <dgm:prSet/>
      <dgm:spPr/>
      <dgm:t>
        <a:bodyPr/>
        <a:lstStyle/>
        <a:p>
          <a:endParaRPr lang="en-US"/>
        </a:p>
      </dgm:t>
    </dgm:pt>
    <dgm:pt modelId="{DD310358-A557-426D-ADE8-46FD7C79AE9E}" type="sibTrans" cxnId="{A207AAE8-2A8F-4B7C-A198-2F7AC73A5673}">
      <dgm:prSet/>
      <dgm:spPr/>
      <dgm:t>
        <a:bodyPr/>
        <a:lstStyle/>
        <a:p>
          <a:endParaRPr lang="en-US"/>
        </a:p>
      </dgm:t>
    </dgm:pt>
    <dgm:pt modelId="{9705C84C-B16A-42A0-BB3E-4C585788908F}">
      <dgm:prSet phldrT="[Text]"/>
      <dgm:spPr/>
      <dgm:t>
        <a:bodyPr/>
        <a:lstStyle/>
        <a:p>
          <a:r>
            <a:rPr lang="en-US" dirty="0" smtClean="0"/>
            <a:t>3</a:t>
          </a:r>
          <a:endParaRPr lang="en-US" dirty="0"/>
        </a:p>
      </dgm:t>
    </dgm:pt>
    <dgm:pt modelId="{7E3D37F1-E45F-4702-B385-77F227C4B805}" type="parTrans" cxnId="{7158FD8B-384E-4312-B4F6-0EF8D38956CF}">
      <dgm:prSet/>
      <dgm:spPr/>
      <dgm:t>
        <a:bodyPr/>
        <a:lstStyle/>
        <a:p>
          <a:endParaRPr lang="en-US"/>
        </a:p>
      </dgm:t>
    </dgm:pt>
    <dgm:pt modelId="{0BEA467A-9F13-434A-B97F-1F1967855571}" type="sibTrans" cxnId="{7158FD8B-384E-4312-B4F6-0EF8D38956CF}">
      <dgm:prSet/>
      <dgm:spPr/>
      <dgm:t>
        <a:bodyPr/>
        <a:lstStyle/>
        <a:p>
          <a:endParaRPr lang="en-US"/>
        </a:p>
      </dgm:t>
    </dgm:pt>
    <dgm:pt modelId="{E3063D16-7F75-4D0A-990A-9269FE6F0065}">
      <dgm:prSet phldrT="[Text]"/>
      <dgm:spPr/>
      <dgm:t>
        <a:bodyPr/>
        <a:lstStyle/>
        <a:p>
          <a:r>
            <a:rPr lang="en-US" dirty="0" smtClean="0"/>
            <a:t>4</a:t>
          </a:r>
          <a:endParaRPr lang="en-US" dirty="0"/>
        </a:p>
      </dgm:t>
    </dgm:pt>
    <dgm:pt modelId="{C9FC5FB5-97FB-4BA8-ADBD-C23750ED43F4}" type="parTrans" cxnId="{3AF2520A-DB7A-4CB6-BAB0-E6894C387C2E}">
      <dgm:prSet/>
      <dgm:spPr/>
      <dgm:t>
        <a:bodyPr/>
        <a:lstStyle/>
        <a:p>
          <a:endParaRPr lang="en-US"/>
        </a:p>
      </dgm:t>
    </dgm:pt>
    <dgm:pt modelId="{44AD8E09-6B70-4119-9E10-0E6444D4EC21}" type="sibTrans" cxnId="{3AF2520A-DB7A-4CB6-BAB0-E6894C387C2E}">
      <dgm:prSet/>
      <dgm:spPr/>
      <dgm:t>
        <a:bodyPr/>
        <a:lstStyle/>
        <a:p>
          <a:endParaRPr lang="en-US"/>
        </a:p>
      </dgm:t>
    </dgm:pt>
    <dgm:pt modelId="{E0FAD57F-1A57-4CF3-B161-FA4F12C2398C}">
      <dgm:prSet>
        <dgm:style>
          <a:lnRef idx="1">
            <a:schemeClr val="accent6"/>
          </a:lnRef>
          <a:fillRef idx="2">
            <a:schemeClr val="accent6"/>
          </a:fillRef>
          <a:effectRef idx="1">
            <a:schemeClr val="accent6"/>
          </a:effectRef>
          <a:fontRef idx="minor">
            <a:schemeClr val="dk1"/>
          </a:fontRef>
        </dgm:style>
      </dgm:prSet>
      <dgm:spPr/>
      <dgm:t>
        <a:bodyPr/>
        <a:lstStyle/>
        <a:p>
          <a:r>
            <a:rPr lang="en-US" dirty="0" smtClean="0"/>
            <a:t>IP spoofing</a:t>
          </a:r>
          <a:endParaRPr lang="en-US" dirty="0"/>
        </a:p>
      </dgm:t>
    </dgm:pt>
    <dgm:pt modelId="{7CDE6BFC-93E6-453E-9A44-35D04FB65232}" type="parTrans" cxnId="{1A190BE7-682C-4ED5-85D7-117473DEE2AC}">
      <dgm:prSet/>
      <dgm:spPr/>
      <dgm:t>
        <a:bodyPr/>
        <a:lstStyle/>
        <a:p>
          <a:endParaRPr lang="en-US"/>
        </a:p>
      </dgm:t>
    </dgm:pt>
    <dgm:pt modelId="{8E38D467-D51F-4C25-8059-DCA2C500E397}" type="sibTrans" cxnId="{1A190BE7-682C-4ED5-85D7-117473DEE2AC}">
      <dgm:prSet/>
      <dgm:spPr/>
      <dgm:t>
        <a:bodyPr/>
        <a:lstStyle/>
        <a:p>
          <a:endParaRPr lang="en-US"/>
        </a:p>
      </dgm:t>
    </dgm:pt>
    <dgm:pt modelId="{38DE5029-227C-4A86-9127-45A50157A0FE}">
      <dgm:prSet/>
      <dgm:spPr/>
      <dgm:t>
        <a:bodyPr/>
        <a:lstStyle/>
        <a:p>
          <a:r>
            <a:rPr lang="en-US" dirty="0" smtClean="0"/>
            <a:t>NAT mapping</a:t>
          </a:r>
          <a:endParaRPr lang="en-US" dirty="0"/>
        </a:p>
      </dgm:t>
    </dgm:pt>
    <dgm:pt modelId="{F6DC96F3-02CD-4858-A165-610414BD0D49}" type="parTrans" cxnId="{0A621FD9-10EF-4493-A6C0-24E2C5DFE89C}">
      <dgm:prSet/>
      <dgm:spPr/>
      <dgm:t>
        <a:bodyPr/>
        <a:lstStyle/>
        <a:p>
          <a:endParaRPr lang="en-US"/>
        </a:p>
      </dgm:t>
    </dgm:pt>
    <dgm:pt modelId="{C3AC5F5B-D533-40AD-AA1F-980D6ED9B7F1}" type="sibTrans" cxnId="{0A621FD9-10EF-4493-A6C0-24E2C5DFE89C}">
      <dgm:prSet/>
      <dgm:spPr/>
      <dgm:t>
        <a:bodyPr/>
        <a:lstStyle/>
        <a:p>
          <a:endParaRPr lang="en-US"/>
        </a:p>
      </dgm:t>
    </dgm:pt>
    <dgm:pt modelId="{B0175CB1-D453-46DB-9CD5-911A1F5572FF}">
      <dgm:prSet/>
      <dgm:spPr/>
      <dgm:t>
        <a:bodyPr/>
        <a:lstStyle/>
        <a:p>
          <a:r>
            <a:rPr lang="en-US" smtClean="0"/>
            <a:t>TCP connection timeout</a:t>
          </a:r>
          <a:endParaRPr lang="en-US" dirty="0"/>
        </a:p>
      </dgm:t>
    </dgm:pt>
    <dgm:pt modelId="{A8A9041C-3920-4211-BF1D-3BDC6E2B0850}" type="parTrans" cxnId="{24A85B41-F650-4A79-80CF-3734EEF88742}">
      <dgm:prSet/>
      <dgm:spPr/>
      <dgm:t>
        <a:bodyPr/>
        <a:lstStyle/>
        <a:p>
          <a:endParaRPr lang="en-US"/>
        </a:p>
      </dgm:t>
    </dgm:pt>
    <dgm:pt modelId="{7CB44706-7D0E-4295-8F7C-087CAB7B586C}" type="sibTrans" cxnId="{24A85B41-F650-4A79-80CF-3734EEF88742}">
      <dgm:prSet/>
      <dgm:spPr/>
      <dgm:t>
        <a:bodyPr/>
        <a:lstStyle/>
        <a:p>
          <a:endParaRPr lang="en-US"/>
        </a:p>
      </dgm:t>
    </dgm:pt>
    <dgm:pt modelId="{802C1E38-5DF5-4F3E-A105-6225D4CF0123}">
      <dgm:prSet/>
      <dgm:spPr/>
      <dgm:t>
        <a:bodyPr/>
        <a:lstStyle/>
        <a:p>
          <a:r>
            <a:rPr lang="en-US" smtClean="0"/>
            <a:t>TCP out-of-order buffering</a:t>
          </a:r>
          <a:endParaRPr lang="en-US" dirty="0"/>
        </a:p>
      </dgm:t>
    </dgm:pt>
    <dgm:pt modelId="{30C50CF4-19FA-461C-B830-891F1DDAE619}" type="parTrans" cxnId="{0D51757E-1871-4B51-9CA3-062D18E8A3AD}">
      <dgm:prSet/>
      <dgm:spPr/>
      <dgm:t>
        <a:bodyPr/>
        <a:lstStyle/>
        <a:p>
          <a:endParaRPr lang="en-US"/>
        </a:p>
      </dgm:t>
    </dgm:pt>
    <dgm:pt modelId="{1C5BEFEE-364F-427A-B5A2-77A89FB7939C}" type="sibTrans" cxnId="{0D51757E-1871-4B51-9CA3-062D18E8A3AD}">
      <dgm:prSet/>
      <dgm:spPr/>
      <dgm:t>
        <a:bodyPr/>
        <a:lstStyle/>
        <a:p>
          <a:endParaRPr lang="en-US"/>
        </a:p>
      </dgm:t>
    </dgm:pt>
    <dgm:pt modelId="{9B25FD0E-1263-412C-88BF-410FB54C5FA2}" type="pres">
      <dgm:prSet presAssocID="{C9E07176-BD8E-4E94-A504-0CB42A1FAA30}" presName="linearFlow" presStyleCnt="0">
        <dgm:presLayoutVars>
          <dgm:dir/>
          <dgm:animLvl val="lvl"/>
          <dgm:resizeHandles val="exact"/>
        </dgm:presLayoutVars>
      </dgm:prSet>
      <dgm:spPr/>
      <dgm:t>
        <a:bodyPr/>
        <a:lstStyle/>
        <a:p>
          <a:endParaRPr lang="en-US"/>
        </a:p>
      </dgm:t>
    </dgm:pt>
    <dgm:pt modelId="{719DB78F-10E5-483C-B9F5-FF4781AF9452}" type="pres">
      <dgm:prSet presAssocID="{4A276984-FD9C-45AF-A5F2-98E9F1C20DBF}" presName="composite" presStyleCnt="0"/>
      <dgm:spPr/>
    </dgm:pt>
    <dgm:pt modelId="{C5A6C084-F0D1-401E-8EF0-973637882119}" type="pres">
      <dgm:prSet presAssocID="{4A276984-FD9C-45AF-A5F2-98E9F1C20DBF}" presName="parentText" presStyleLbl="alignNode1" presStyleIdx="0" presStyleCnt="4">
        <dgm:presLayoutVars>
          <dgm:chMax val="1"/>
          <dgm:bulletEnabled val="1"/>
        </dgm:presLayoutVars>
      </dgm:prSet>
      <dgm:spPr/>
      <dgm:t>
        <a:bodyPr/>
        <a:lstStyle/>
        <a:p>
          <a:endParaRPr lang="en-US"/>
        </a:p>
      </dgm:t>
    </dgm:pt>
    <dgm:pt modelId="{10FCA41B-27C7-4369-AE06-C21CB3C2B7A6}" type="pres">
      <dgm:prSet presAssocID="{4A276984-FD9C-45AF-A5F2-98E9F1C20DBF}" presName="descendantText" presStyleLbl="alignAcc1" presStyleIdx="0" presStyleCnt="4">
        <dgm:presLayoutVars>
          <dgm:bulletEnabled val="1"/>
        </dgm:presLayoutVars>
      </dgm:prSet>
      <dgm:spPr/>
      <dgm:t>
        <a:bodyPr/>
        <a:lstStyle/>
        <a:p>
          <a:endParaRPr lang="en-US"/>
        </a:p>
      </dgm:t>
    </dgm:pt>
    <dgm:pt modelId="{0A2E47E1-2D21-4B5D-9447-BB31536AE661}" type="pres">
      <dgm:prSet presAssocID="{9DB14352-89E7-4FE3-93F4-DD6B2D6E1B5B}" presName="sp" presStyleCnt="0"/>
      <dgm:spPr/>
    </dgm:pt>
    <dgm:pt modelId="{B675153B-A7C1-4C6B-A75E-F7974C05A1B5}" type="pres">
      <dgm:prSet presAssocID="{F6D6EBAA-2504-43E1-89C3-3DBA8088F088}" presName="composite" presStyleCnt="0"/>
      <dgm:spPr/>
    </dgm:pt>
    <dgm:pt modelId="{DE704E62-9A72-466A-971C-BFB63101251F}" type="pres">
      <dgm:prSet presAssocID="{F6D6EBAA-2504-43E1-89C3-3DBA8088F088}" presName="parentText" presStyleLbl="alignNode1" presStyleIdx="1" presStyleCnt="4">
        <dgm:presLayoutVars>
          <dgm:chMax val="1"/>
          <dgm:bulletEnabled val="1"/>
        </dgm:presLayoutVars>
      </dgm:prSet>
      <dgm:spPr/>
      <dgm:t>
        <a:bodyPr/>
        <a:lstStyle/>
        <a:p>
          <a:endParaRPr lang="en-US"/>
        </a:p>
      </dgm:t>
    </dgm:pt>
    <dgm:pt modelId="{99DB5E7C-229A-46D6-9BBA-4A73AB4ED79A}" type="pres">
      <dgm:prSet presAssocID="{F6D6EBAA-2504-43E1-89C3-3DBA8088F088}" presName="descendantText" presStyleLbl="alignAcc1" presStyleIdx="1" presStyleCnt="4">
        <dgm:presLayoutVars>
          <dgm:bulletEnabled val="1"/>
        </dgm:presLayoutVars>
      </dgm:prSet>
      <dgm:spPr/>
      <dgm:t>
        <a:bodyPr/>
        <a:lstStyle/>
        <a:p>
          <a:endParaRPr lang="en-US"/>
        </a:p>
      </dgm:t>
    </dgm:pt>
    <dgm:pt modelId="{50719FBC-F73F-462A-9FA9-326FF02D7228}" type="pres">
      <dgm:prSet presAssocID="{DD310358-A557-426D-ADE8-46FD7C79AE9E}" presName="sp" presStyleCnt="0"/>
      <dgm:spPr/>
    </dgm:pt>
    <dgm:pt modelId="{5082744B-7661-48CB-9B25-7430C6DF50B8}" type="pres">
      <dgm:prSet presAssocID="{9705C84C-B16A-42A0-BB3E-4C585788908F}" presName="composite" presStyleCnt="0"/>
      <dgm:spPr/>
    </dgm:pt>
    <dgm:pt modelId="{22B25A25-4115-41A7-8285-4649EE07450A}" type="pres">
      <dgm:prSet presAssocID="{9705C84C-B16A-42A0-BB3E-4C585788908F}" presName="parentText" presStyleLbl="alignNode1" presStyleIdx="2" presStyleCnt="4">
        <dgm:presLayoutVars>
          <dgm:chMax val="1"/>
          <dgm:bulletEnabled val="1"/>
        </dgm:presLayoutVars>
      </dgm:prSet>
      <dgm:spPr/>
      <dgm:t>
        <a:bodyPr/>
        <a:lstStyle/>
        <a:p>
          <a:endParaRPr lang="en-US"/>
        </a:p>
      </dgm:t>
    </dgm:pt>
    <dgm:pt modelId="{0CCD95C8-A801-4798-AB0D-DE9F1C9A9312}" type="pres">
      <dgm:prSet presAssocID="{9705C84C-B16A-42A0-BB3E-4C585788908F}" presName="descendantText" presStyleLbl="alignAcc1" presStyleIdx="2" presStyleCnt="4">
        <dgm:presLayoutVars>
          <dgm:bulletEnabled val="1"/>
        </dgm:presLayoutVars>
      </dgm:prSet>
      <dgm:spPr/>
      <dgm:t>
        <a:bodyPr/>
        <a:lstStyle/>
        <a:p>
          <a:endParaRPr lang="en-US"/>
        </a:p>
      </dgm:t>
    </dgm:pt>
    <dgm:pt modelId="{A046390C-70A6-4BEA-828B-DB540317C4B9}" type="pres">
      <dgm:prSet presAssocID="{0BEA467A-9F13-434A-B97F-1F1967855571}" presName="sp" presStyleCnt="0"/>
      <dgm:spPr/>
    </dgm:pt>
    <dgm:pt modelId="{586F638D-E3A4-4C93-B05A-6747BF5718B0}" type="pres">
      <dgm:prSet presAssocID="{E3063D16-7F75-4D0A-990A-9269FE6F0065}" presName="composite" presStyleCnt="0"/>
      <dgm:spPr/>
    </dgm:pt>
    <dgm:pt modelId="{9DC978C4-73FA-4DD2-8096-84991F758BA5}" type="pres">
      <dgm:prSet presAssocID="{E3063D16-7F75-4D0A-990A-9269FE6F0065}" presName="parentText" presStyleLbl="alignNode1" presStyleIdx="3" presStyleCnt="4">
        <dgm:presLayoutVars>
          <dgm:chMax val="1"/>
          <dgm:bulletEnabled val="1"/>
        </dgm:presLayoutVars>
      </dgm:prSet>
      <dgm:spPr/>
      <dgm:t>
        <a:bodyPr/>
        <a:lstStyle/>
        <a:p>
          <a:endParaRPr lang="en-US"/>
        </a:p>
      </dgm:t>
    </dgm:pt>
    <dgm:pt modelId="{002F5F00-075E-4915-8983-B33D73328051}" type="pres">
      <dgm:prSet presAssocID="{E3063D16-7F75-4D0A-990A-9269FE6F0065}" presName="descendantText" presStyleLbl="alignAcc1" presStyleIdx="3" presStyleCnt="4">
        <dgm:presLayoutVars>
          <dgm:bulletEnabled val="1"/>
        </dgm:presLayoutVars>
      </dgm:prSet>
      <dgm:spPr/>
      <dgm:t>
        <a:bodyPr/>
        <a:lstStyle/>
        <a:p>
          <a:endParaRPr lang="en-US"/>
        </a:p>
      </dgm:t>
    </dgm:pt>
  </dgm:ptLst>
  <dgm:cxnLst>
    <dgm:cxn modelId="{A207AAE8-2A8F-4B7C-A198-2F7AC73A5673}" srcId="{C9E07176-BD8E-4E94-A504-0CB42A1FAA30}" destId="{F6D6EBAA-2504-43E1-89C3-3DBA8088F088}" srcOrd="1" destOrd="0" parTransId="{76215AE5-F24E-4807-A469-DDA7C23A8CBC}" sibTransId="{DD310358-A557-426D-ADE8-46FD7C79AE9E}"/>
    <dgm:cxn modelId="{070D942A-AC2B-D840-8C56-709E56D10DEC}" type="presOf" srcId="{4A276984-FD9C-45AF-A5F2-98E9F1C20DBF}" destId="{C5A6C084-F0D1-401E-8EF0-973637882119}" srcOrd="0" destOrd="0" presId="urn:microsoft.com/office/officeart/2005/8/layout/chevron2"/>
    <dgm:cxn modelId="{20800D20-5F01-1147-9AE3-993D669F9822}" type="presOf" srcId="{C9E07176-BD8E-4E94-A504-0CB42A1FAA30}" destId="{9B25FD0E-1263-412C-88BF-410FB54C5FA2}" srcOrd="0" destOrd="0" presId="urn:microsoft.com/office/officeart/2005/8/layout/chevron2"/>
    <dgm:cxn modelId="{3AF2520A-DB7A-4CB6-BAB0-E6894C387C2E}" srcId="{C9E07176-BD8E-4E94-A504-0CB42A1FAA30}" destId="{E3063D16-7F75-4D0A-990A-9269FE6F0065}" srcOrd="3" destOrd="0" parTransId="{C9FC5FB5-97FB-4BA8-ADBD-C23750ED43F4}" sibTransId="{44AD8E09-6B70-4119-9E10-0E6444D4EC21}"/>
    <dgm:cxn modelId="{24A85B41-F650-4A79-80CF-3734EEF88742}" srcId="{F6D6EBAA-2504-43E1-89C3-3DBA8088F088}" destId="{B0175CB1-D453-46DB-9CD5-911A1F5572FF}" srcOrd="0" destOrd="0" parTransId="{A8A9041C-3920-4211-BF1D-3BDC6E2B0850}" sibTransId="{7CB44706-7D0E-4295-8F7C-087CAB7B586C}"/>
    <dgm:cxn modelId="{F1BC23DF-BAE8-4949-9073-B5875C960468}" srcId="{C9E07176-BD8E-4E94-A504-0CB42A1FAA30}" destId="{4A276984-FD9C-45AF-A5F2-98E9F1C20DBF}" srcOrd="0" destOrd="0" parTransId="{17AEB972-CE1F-4CAA-8D29-432738312145}" sibTransId="{9DB14352-89E7-4FE3-93F4-DD6B2D6E1B5B}"/>
    <dgm:cxn modelId="{1A190BE7-682C-4ED5-85D7-117473DEE2AC}" srcId="{4A276984-FD9C-45AF-A5F2-98E9F1C20DBF}" destId="{E0FAD57F-1A57-4CF3-B161-FA4F12C2398C}" srcOrd="0" destOrd="0" parTransId="{7CDE6BFC-93E6-453E-9A44-35D04FB65232}" sibTransId="{8E38D467-D51F-4C25-8059-DCA2C500E397}"/>
    <dgm:cxn modelId="{4A8CC410-25F3-8546-AFC1-8159A31FFA28}" type="presOf" srcId="{E0FAD57F-1A57-4CF3-B161-FA4F12C2398C}" destId="{10FCA41B-27C7-4369-AE06-C21CB3C2B7A6}" srcOrd="0" destOrd="0" presId="urn:microsoft.com/office/officeart/2005/8/layout/chevron2"/>
    <dgm:cxn modelId="{2976BA50-0E0E-AD47-B8B6-65B97477588D}" type="presOf" srcId="{E3063D16-7F75-4D0A-990A-9269FE6F0065}" destId="{9DC978C4-73FA-4DD2-8096-84991F758BA5}" srcOrd="0" destOrd="0" presId="urn:microsoft.com/office/officeart/2005/8/layout/chevron2"/>
    <dgm:cxn modelId="{0D51757E-1871-4B51-9CA3-062D18E8A3AD}" srcId="{9705C84C-B16A-42A0-BB3E-4C585788908F}" destId="{802C1E38-5DF5-4F3E-A105-6225D4CF0123}" srcOrd="0" destOrd="0" parTransId="{30C50CF4-19FA-461C-B830-891F1DDAE619}" sibTransId="{1C5BEFEE-364F-427A-B5A2-77A89FB7939C}"/>
    <dgm:cxn modelId="{7158FD8B-384E-4312-B4F6-0EF8D38956CF}" srcId="{C9E07176-BD8E-4E94-A504-0CB42A1FAA30}" destId="{9705C84C-B16A-42A0-BB3E-4C585788908F}" srcOrd="2" destOrd="0" parTransId="{7E3D37F1-E45F-4702-B385-77F227C4B805}" sibTransId="{0BEA467A-9F13-434A-B97F-1F1967855571}"/>
    <dgm:cxn modelId="{BF55C9F2-461A-A449-ADB5-B730C7F3CC47}" type="presOf" srcId="{802C1E38-5DF5-4F3E-A105-6225D4CF0123}" destId="{0CCD95C8-A801-4798-AB0D-DE9F1C9A9312}" srcOrd="0" destOrd="0" presId="urn:microsoft.com/office/officeart/2005/8/layout/chevron2"/>
    <dgm:cxn modelId="{EB83F9A3-E1F6-CC49-8CCB-D5C810057008}" type="presOf" srcId="{9705C84C-B16A-42A0-BB3E-4C585788908F}" destId="{22B25A25-4115-41A7-8285-4649EE07450A}" srcOrd="0" destOrd="0" presId="urn:microsoft.com/office/officeart/2005/8/layout/chevron2"/>
    <dgm:cxn modelId="{46082D89-09FE-814D-8973-660D2A744B1B}" type="presOf" srcId="{38DE5029-227C-4A86-9127-45A50157A0FE}" destId="{002F5F00-075E-4915-8983-B33D73328051}" srcOrd="0" destOrd="0" presId="urn:microsoft.com/office/officeart/2005/8/layout/chevron2"/>
    <dgm:cxn modelId="{E46B2785-C11C-DC45-BAC6-84553DDFBE99}" type="presOf" srcId="{F6D6EBAA-2504-43E1-89C3-3DBA8088F088}" destId="{DE704E62-9A72-466A-971C-BFB63101251F}" srcOrd="0" destOrd="0" presId="urn:microsoft.com/office/officeart/2005/8/layout/chevron2"/>
    <dgm:cxn modelId="{0A621FD9-10EF-4493-A6C0-24E2C5DFE89C}" srcId="{E3063D16-7F75-4D0A-990A-9269FE6F0065}" destId="{38DE5029-227C-4A86-9127-45A50157A0FE}" srcOrd="0" destOrd="0" parTransId="{F6DC96F3-02CD-4858-A165-610414BD0D49}" sibTransId="{C3AC5F5B-D533-40AD-AA1F-980D6ED9B7F1}"/>
    <dgm:cxn modelId="{C2361F13-B504-534B-832E-DB66E6EC0828}" type="presOf" srcId="{B0175CB1-D453-46DB-9CD5-911A1F5572FF}" destId="{99DB5E7C-229A-46D6-9BBA-4A73AB4ED79A}" srcOrd="0" destOrd="0" presId="urn:microsoft.com/office/officeart/2005/8/layout/chevron2"/>
    <dgm:cxn modelId="{F83DA27F-1484-1F41-8922-C5F290521B9F}" type="presParOf" srcId="{9B25FD0E-1263-412C-88BF-410FB54C5FA2}" destId="{719DB78F-10E5-483C-B9F5-FF4781AF9452}" srcOrd="0" destOrd="0" presId="urn:microsoft.com/office/officeart/2005/8/layout/chevron2"/>
    <dgm:cxn modelId="{10D9E493-C161-A145-9762-1A6B7DDDF54F}" type="presParOf" srcId="{719DB78F-10E5-483C-B9F5-FF4781AF9452}" destId="{C5A6C084-F0D1-401E-8EF0-973637882119}" srcOrd="0" destOrd="0" presId="urn:microsoft.com/office/officeart/2005/8/layout/chevron2"/>
    <dgm:cxn modelId="{6055F11D-08AC-454C-9B82-21EB4B29C90C}" type="presParOf" srcId="{719DB78F-10E5-483C-B9F5-FF4781AF9452}" destId="{10FCA41B-27C7-4369-AE06-C21CB3C2B7A6}" srcOrd="1" destOrd="0" presId="urn:microsoft.com/office/officeart/2005/8/layout/chevron2"/>
    <dgm:cxn modelId="{C222CCA2-53A6-B943-AEAE-5C034B7A12F2}" type="presParOf" srcId="{9B25FD0E-1263-412C-88BF-410FB54C5FA2}" destId="{0A2E47E1-2D21-4B5D-9447-BB31536AE661}" srcOrd="1" destOrd="0" presId="urn:microsoft.com/office/officeart/2005/8/layout/chevron2"/>
    <dgm:cxn modelId="{01ADF356-B7A7-8D4D-B1B6-66ABF1A68F72}" type="presParOf" srcId="{9B25FD0E-1263-412C-88BF-410FB54C5FA2}" destId="{B675153B-A7C1-4C6B-A75E-F7974C05A1B5}" srcOrd="2" destOrd="0" presId="urn:microsoft.com/office/officeart/2005/8/layout/chevron2"/>
    <dgm:cxn modelId="{5D9AFCD8-BDBF-B64A-9FCF-369A11AC6A39}" type="presParOf" srcId="{B675153B-A7C1-4C6B-A75E-F7974C05A1B5}" destId="{DE704E62-9A72-466A-971C-BFB63101251F}" srcOrd="0" destOrd="0" presId="urn:microsoft.com/office/officeart/2005/8/layout/chevron2"/>
    <dgm:cxn modelId="{97255A57-31EE-D941-A74E-B65D37A92E59}" type="presParOf" srcId="{B675153B-A7C1-4C6B-A75E-F7974C05A1B5}" destId="{99DB5E7C-229A-46D6-9BBA-4A73AB4ED79A}" srcOrd="1" destOrd="0" presId="urn:microsoft.com/office/officeart/2005/8/layout/chevron2"/>
    <dgm:cxn modelId="{9920BAA1-731B-AB4D-8993-D0DE3F450C3B}" type="presParOf" srcId="{9B25FD0E-1263-412C-88BF-410FB54C5FA2}" destId="{50719FBC-F73F-462A-9FA9-326FF02D7228}" srcOrd="3" destOrd="0" presId="urn:microsoft.com/office/officeart/2005/8/layout/chevron2"/>
    <dgm:cxn modelId="{FD1BC9BC-F678-2F4E-8D05-65BF9AD7DBAC}" type="presParOf" srcId="{9B25FD0E-1263-412C-88BF-410FB54C5FA2}" destId="{5082744B-7661-48CB-9B25-7430C6DF50B8}" srcOrd="4" destOrd="0" presId="urn:microsoft.com/office/officeart/2005/8/layout/chevron2"/>
    <dgm:cxn modelId="{B6F3440E-A80E-7B44-84E9-AEDBF48B124A}" type="presParOf" srcId="{5082744B-7661-48CB-9B25-7430C6DF50B8}" destId="{22B25A25-4115-41A7-8285-4649EE07450A}" srcOrd="0" destOrd="0" presId="urn:microsoft.com/office/officeart/2005/8/layout/chevron2"/>
    <dgm:cxn modelId="{C600C304-1CF2-8540-B28D-061902E6D355}" type="presParOf" srcId="{5082744B-7661-48CB-9B25-7430C6DF50B8}" destId="{0CCD95C8-A801-4798-AB0D-DE9F1C9A9312}" srcOrd="1" destOrd="0" presId="urn:microsoft.com/office/officeart/2005/8/layout/chevron2"/>
    <dgm:cxn modelId="{8A1616F9-1D84-2240-BACA-36824E178D3A}" type="presParOf" srcId="{9B25FD0E-1263-412C-88BF-410FB54C5FA2}" destId="{A046390C-70A6-4BEA-828B-DB540317C4B9}" srcOrd="5" destOrd="0" presId="urn:microsoft.com/office/officeart/2005/8/layout/chevron2"/>
    <dgm:cxn modelId="{8B190944-0691-CC40-B650-B1ACECA1AB63}" type="presParOf" srcId="{9B25FD0E-1263-412C-88BF-410FB54C5FA2}" destId="{586F638D-E3A4-4C93-B05A-6747BF5718B0}" srcOrd="6" destOrd="0" presId="urn:microsoft.com/office/officeart/2005/8/layout/chevron2"/>
    <dgm:cxn modelId="{E532E0CB-CFCA-9A40-BC94-70480A950234}" type="presParOf" srcId="{586F638D-E3A4-4C93-B05A-6747BF5718B0}" destId="{9DC978C4-73FA-4DD2-8096-84991F758BA5}" srcOrd="0" destOrd="0" presId="urn:microsoft.com/office/officeart/2005/8/layout/chevron2"/>
    <dgm:cxn modelId="{BA22FF02-5470-CF49-9D7D-859545A697E6}" type="presParOf" srcId="{586F638D-E3A4-4C93-B05A-6747BF5718B0}" destId="{002F5F00-075E-4915-8983-B33D7332805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E07176-BD8E-4E94-A504-0CB42A1FAA30}" type="doc">
      <dgm:prSet loTypeId="urn:microsoft.com/office/officeart/2005/8/layout/chevron2" loCatId="list" qsTypeId="urn:microsoft.com/office/officeart/2005/8/quickstyle/simple5" qsCatId="simple" csTypeId="urn:microsoft.com/office/officeart/2005/8/colors/accent1_2" csCatId="accent1" phldr="1"/>
      <dgm:spPr/>
      <dgm:t>
        <a:bodyPr/>
        <a:lstStyle/>
        <a:p>
          <a:endParaRPr lang="en-US"/>
        </a:p>
      </dgm:t>
    </dgm:pt>
    <dgm:pt modelId="{4A276984-FD9C-45AF-A5F2-98E9F1C20DBF}">
      <dgm:prSet phldrT="[Text]"/>
      <dgm:spPr/>
      <dgm:t>
        <a:bodyPr/>
        <a:lstStyle/>
        <a:p>
          <a:r>
            <a:rPr lang="en-US" dirty="0" smtClean="0"/>
            <a:t>1</a:t>
          </a:r>
          <a:endParaRPr lang="en-US" dirty="0"/>
        </a:p>
      </dgm:t>
    </dgm:pt>
    <dgm:pt modelId="{17AEB972-CE1F-4CAA-8D29-432738312145}" type="parTrans" cxnId="{F1BC23DF-BAE8-4949-9073-B5875C960468}">
      <dgm:prSet/>
      <dgm:spPr/>
      <dgm:t>
        <a:bodyPr/>
        <a:lstStyle/>
        <a:p>
          <a:endParaRPr lang="en-US"/>
        </a:p>
      </dgm:t>
    </dgm:pt>
    <dgm:pt modelId="{9DB14352-89E7-4FE3-93F4-DD6B2D6E1B5B}" type="sibTrans" cxnId="{F1BC23DF-BAE8-4949-9073-B5875C960468}">
      <dgm:prSet/>
      <dgm:spPr/>
      <dgm:t>
        <a:bodyPr/>
        <a:lstStyle/>
        <a:p>
          <a:endParaRPr lang="en-US"/>
        </a:p>
      </dgm:t>
    </dgm:pt>
    <dgm:pt modelId="{F6D6EBAA-2504-43E1-89C3-3DBA8088F088}">
      <dgm:prSet phldrT="[Text]">
        <dgm:style>
          <a:lnRef idx="0">
            <a:schemeClr val="accent6"/>
          </a:lnRef>
          <a:fillRef idx="3">
            <a:schemeClr val="accent6"/>
          </a:fillRef>
          <a:effectRef idx="3">
            <a:schemeClr val="accent6"/>
          </a:effectRef>
          <a:fontRef idx="minor">
            <a:schemeClr val="lt1"/>
          </a:fontRef>
        </dgm:style>
      </dgm:prSet>
      <dgm:spPr/>
      <dgm:t>
        <a:bodyPr/>
        <a:lstStyle/>
        <a:p>
          <a:r>
            <a:rPr lang="en-US" dirty="0" smtClean="0"/>
            <a:t>2</a:t>
          </a:r>
          <a:endParaRPr lang="en-US" dirty="0"/>
        </a:p>
      </dgm:t>
    </dgm:pt>
    <dgm:pt modelId="{76215AE5-F24E-4807-A469-DDA7C23A8CBC}" type="parTrans" cxnId="{A207AAE8-2A8F-4B7C-A198-2F7AC73A5673}">
      <dgm:prSet/>
      <dgm:spPr/>
      <dgm:t>
        <a:bodyPr/>
        <a:lstStyle/>
        <a:p>
          <a:endParaRPr lang="en-US"/>
        </a:p>
      </dgm:t>
    </dgm:pt>
    <dgm:pt modelId="{DD310358-A557-426D-ADE8-46FD7C79AE9E}" type="sibTrans" cxnId="{A207AAE8-2A8F-4B7C-A198-2F7AC73A5673}">
      <dgm:prSet/>
      <dgm:spPr/>
      <dgm:t>
        <a:bodyPr/>
        <a:lstStyle/>
        <a:p>
          <a:endParaRPr lang="en-US"/>
        </a:p>
      </dgm:t>
    </dgm:pt>
    <dgm:pt modelId="{9705C84C-B16A-42A0-BB3E-4C585788908F}">
      <dgm:prSet phldrT="[Text]"/>
      <dgm:spPr/>
      <dgm:t>
        <a:bodyPr/>
        <a:lstStyle/>
        <a:p>
          <a:r>
            <a:rPr lang="en-US" dirty="0" smtClean="0"/>
            <a:t>3</a:t>
          </a:r>
          <a:endParaRPr lang="en-US" dirty="0"/>
        </a:p>
      </dgm:t>
    </dgm:pt>
    <dgm:pt modelId="{7E3D37F1-E45F-4702-B385-77F227C4B805}" type="parTrans" cxnId="{7158FD8B-384E-4312-B4F6-0EF8D38956CF}">
      <dgm:prSet/>
      <dgm:spPr/>
      <dgm:t>
        <a:bodyPr/>
        <a:lstStyle/>
        <a:p>
          <a:endParaRPr lang="en-US"/>
        </a:p>
      </dgm:t>
    </dgm:pt>
    <dgm:pt modelId="{0BEA467A-9F13-434A-B97F-1F1967855571}" type="sibTrans" cxnId="{7158FD8B-384E-4312-B4F6-0EF8D38956CF}">
      <dgm:prSet/>
      <dgm:spPr/>
      <dgm:t>
        <a:bodyPr/>
        <a:lstStyle/>
        <a:p>
          <a:endParaRPr lang="en-US"/>
        </a:p>
      </dgm:t>
    </dgm:pt>
    <dgm:pt modelId="{E3063D16-7F75-4D0A-990A-9269FE6F0065}">
      <dgm:prSet phldrT="[Text]"/>
      <dgm:spPr/>
      <dgm:t>
        <a:bodyPr/>
        <a:lstStyle/>
        <a:p>
          <a:r>
            <a:rPr lang="en-US" dirty="0" smtClean="0"/>
            <a:t>4</a:t>
          </a:r>
          <a:endParaRPr lang="en-US" dirty="0"/>
        </a:p>
      </dgm:t>
    </dgm:pt>
    <dgm:pt modelId="{C9FC5FB5-97FB-4BA8-ADBD-C23750ED43F4}" type="parTrans" cxnId="{3AF2520A-DB7A-4CB6-BAB0-E6894C387C2E}">
      <dgm:prSet/>
      <dgm:spPr/>
      <dgm:t>
        <a:bodyPr/>
        <a:lstStyle/>
        <a:p>
          <a:endParaRPr lang="en-US"/>
        </a:p>
      </dgm:t>
    </dgm:pt>
    <dgm:pt modelId="{44AD8E09-6B70-4119-9E10-0E6444D4EC21}" type="sibTrans" cxnId="{3AF2520A-DB7A-4CB6-BAB0-E6894C387C2E}">
      <dgm:prSet/>
      <dgm:spPr/>
      <dgm:t>
        <a:bodyPr/>
        <a:lstStyle/>
        <a:p>
          <a:endParaRPr lang="en-US"/>
        </a:p>
      </dgm:t>
    </dgm:pt>
    <dgm:pt modelId="{38DE5029-227C-4A86-9127-45A50157A0FE}">
      <dgm:prSet/>
      <dgm:spPr/>
      <dgm:t>
        <a:bodyPr/>
        <a:lstStyle/>
        <a:p>
          <a:r>
            <a:rPr lang="en-US" dirty="0" smtClean="0"/>
            <a:t>NAT mapping</a:t>
          </a:r>
          <a:endParaRPr lang="en-US" dirty="0"/>
        </a:p>
      </dgm:t>
    </dgm:pt>
    <dgm:pt modelId="{F6DC96F3-02CD-4858-A165-610414BD0D49}" type="parTrans" cxnId="{0A621FD9-10EF-4493-A6C0-24E2C5DFE89C}">
      <dgm:prSet/>
      <dgm:spPr/>
      <dgm:t>
        <a:bodyPr/>
        <a:lstStyle/>
        <a:p>
          <a:endParaRPr lang="en-US"/>
        </a:p>
      </dgm:t>
    </dgm:pt>
    <dgm:pt modelId="{C3AC5F5B-D533-40AD-AA1F-980D6ED9B7F1}" type="sibTrans" cxnId="{0A621FD9-10EF-4493-A6C0-24E2C5DFE89C}">
      <dgm:prSet/>
      <dgm:spPr/>
      <dgm:t>
        <a:bodyPr/>
        <a:lstStyle/>
        <a:p>
          <a:endParaRPr lang="en-US"/>
        </a:p>
      </dgm:t>
    </dgm:pt>
    <dgm:pt modelId="{9453BC3A-9348-4940-99A2-27BDE900FD83}">
      <dgm:prSet phldrT="[Text]"/>
      <dgm:spPr/>
      <dgm:t>
        <a:bodyPr/>
        <a:lstStyle/>
        <a:p>
          <a:r>
            <a:rPr lang="en-US" dirty="0" smtClean="0"/>
            <a:t>IP spoofing</a:t>
          </a:r>
          <a:endParaRPr lang="en-US" dirty="0"/>
        </a:p>
      </dgm:t>
    </dgm:pt>
    <dgm:pt modelId="{BFCA3EF4-FDDD-4A0C-9B71-C40CA1ED20B9}" type="parTrans" cxnId="{C63BCA52-3D1C-475F-B94C-3914052F2AF1}">
      <dgm:prSet/>
      <dgm:spPr/>
      <dgm:t>
        <a:bodyPr/>
        <a:lstStyle/>
        <a:p>
          <a:endParaRPr lang="en-US"/>
        </a:p>
      </dgm:t>
    </dgm:pt>
    <dgm:pt modelId="{1C02079E-B297-4E1D-B250-679080360586}" type="sibTrans" cxnId="{C63BCA52-3D1C-475F-B94C-3914052F2AF1}">
      <dgm:prSet/>
      <dgm:spPr/>
      <dgm:t>
        <a:bodyPr/>
        <a:lstStyle/>
        <a:p>
          <a:endParaRPr lang="en-US"/>
        </a:p>
      </dgm:t>
    </dgm:pt>
    <dgm:pt modelId="{BE24CFED-5B66-46EF-80EF-64726CDC2F46}">
      <dgm:prSet/>
      <dgm:spPr/>
      <dgm:t>
        <a:bodyPr/>
        <a:lstStyle/>
        <a:p>
          <a:r>
            <a:rPr lang="en-US" dirty="0" smtClean="0"/>
            <a:t>TCP out-of-order buffering </a:t>
          </a:r>
          <a:endParaRPr lang="en-US" dirty="0"/>
        </a:p>
      </dgm:t>
    </dgm:pt>
    <dgm:pt modelId="{DE68819E-BB62-4919-8278-4B42063BFCDD}" type="sibTrans" cxnId="{FDB9172F-6C10-4A1A-A278-0D8117E847D5}">
      <dgm:prSet/>
      <dgm:spPr/>
      <dgm:t>
        <a:bodyPr/>
        <a:lstStyle/>
        <a:p>
          <a:endParaRPr lang="en-US"/>
        </a:p>
      </dgm:t>
    </dgm:pt>
    <dgm:pt modelId="{BAEF6B59-C0F2-4104-BC29-BB7FB8EBA7C1}" type="parTrans" cxnId="{FDB9172F-6C10-4A1A-A278-0D8117E847D5}">
      <dgm:prSet/>
      <dgm:spPr/>
      <dgm:t>
        <a:bodyPr/>
        <a:lstStyle/>
        <a:p>
          <a:endParaRPr lang="en-US"/>
        </a:p>
      </dgm:t>
    </dgm:pt>
    <dgm:pt modelId="{EB53994A-93E8-4C4E-BAAA-AC84BE4E3786}">
      <dgm:prSet phldrT="[Text]">
        <dgm:style>
          <a:lnRef idx="0">
            <a:schemeClr val="accent6"/>
          </a:lnRef>
          <a:fillRef idx="3">
            <a:schemeClr val="accent6"/>
          </a:fillRef>
          <a:effectRef idx="3">
            <a:schemeClr val="accent6"/>
          </a:effectRef>
          <a:fontRef idx="minor">
            <a:schemeClr val="lt1"/>
          </a:fontRef>
        </dgm:style>
      </dgm:prSet>
      <dgm:spPr/>
      <dgm:t>
        <a:bodyPr/>
        <a:lstStyle/>
        <a:p>
          <a:r>
            <a:rPr lang="en-US" dirty="0" smtClean="0"/>
            <a:t>TCP connection timeout</a:t>
          </a:r>
          <a:endParaRPr lang="en-US" dirty="0"/>
        </a:p>
      </dgm:t>
    </dgm:pt>
    <dgm:pt modelId="{64050C21-2E98-40FE-BB87-EC06F2B38C56}" type="parTrans" cxnId="{85097D58-C488-4197-BF12-83594F655F41}">
      <dgm:prSet/>
      <dgm:spPr/>
      <dgm:t>
        <a:bodyPr/>
        <a:lstStyle/>
        <a:p>
          <a:endParaRPr lang="en-US"/>
        </a:p>
      </dgm:t>
    </dgm:pt>
    <dgm:pt modelId="{C38C8192-A615-4E30-A40F-0514FE359371}" type="sibTrans" cxnId="{85097D58-C488-4197-BF12-83594F655F41}">
      <dgm:prSet/>
      <dgm:spPr/>
      <dgm:t>
        <a:bodyPr/>
        <a:lstStyle/>
        <a:p>
          <a:endParaRPr lang="en-US"/>
        </a:p>
      </dgm:t>
    </dgm:pt>
    <dgm:pt modelId="{9B25FD0E-1263-412C-88BF-410FB54C5FA2}" type="pres">
      <dgm:prSet presAssocID="{C9E07176-BD8E-4E94-A504-0CB42A1FAA30}" presName="linearFlow" presStyleCnt="0">
        <dgm:presLayoutVars>
          <dgm:dir/>
          <dgm:animLvl val="lvl"/>
          <dgm:resizeHandles val="exact"/>
        </dgm:presLayoutVars>
      </dgm:prSet>
      <dgm:spPr/>
      <dgm:t>
        <a:bodyPr/>
        <a:lstStyle/>
        <a:p>
          <a:endParaRPr lang="en-US"/>
        </a:p>
      </dgm:t>
    </dgm:pt>
    <dgm:pt modelId="{719DB78F-10E5-483C-B9F5-FF4781AF9452}" type="pres">
      <dgm:prSet presAssocID="{4A276984-FD9C-45AF-A5F2-98E9F1C20DBF}" presName="composite" presStyleCnt="0"/>
      <dgm:spPr/>
    </dgm:pt>
    <dgm:pt modelId="{C5A6C084-F0D1-401E-8EF0-973637882119}" type="pres">
      <dgm:prSet presAssocID="{4A276984-FD9C-45AF-A5F2-98E9F1C20DBF}" presName="parentText" presStyleLbl="alignNode1" presStyleIdx="0" presStyleCnt="4">
        <dgm:presLayoutVars>
          <dgm:chMax val="1"/>
          <dgm:bulletEnabled val="1"/>
        </dgm:presLayoutVars>
      </dgm:prSet>
      <dgm:spPr/>
      <dgm:t>
        <a:bodyPr/>
        <a:lstStyle/>
        <a:p>
          <a:endParaRPr lang="en-US"/>
        </a:p>
      </dgm:t>
    </dgm:pt>
    <dgm:pt modelId="{10FCA41B-27C7-4369-AE06-C21CB3C2B7A6}" type="pres">
      <dgm:prSet presAssocID="{4A276984-FD9C-45AF-A5F2-98E9F1C20DBF}" presName="descendantText" presStyleLbl="alignAcc1" presStyleIdx="0" presStyleCnt="4">
        <dgm:presLayoutVars>
          <dgm:bulletEnabled val="1"/>
        </dgm:presLayoutVars>
      </dgm:prSet>
      <dgm:spPr/>
      <dgm:t>
        <a:bodyPr/>
        <a:lstStyle/>
        <a:p>
          <a:endParaRPr lang="en-US"/>
        </a:p>
      </dgm:t>
    </dgm:pt>
    <dgm:pt modelId="{0A2E47E1-2D21-4B5D-9447-BB31536AE661}" type="pres">
      <dgm:prSet presAssocID="{9DB14352-89E7-4FE3-93F4-DD6B2D6E1B5B}" presName="sp" presStyleCnt="0"/>
      <dgm:spPr/>
    </dgm:pt>
    <dgm:pt modelId="{B675153B-A7C1-4C6B-A75E-F7974C05A1B5}" type="pres">
      <dgm:prSet presAssocID="{F6D6EBAA-2504-43E1-89C3-3DBA8088F088}" presName="composite" presStyleCnt="0"/>
      <dgm:spPr/>
    </dgm:pt>
    <dgm:pt modelId="{DE704E62-9A72-466A-971C-BFB63101251F}" type="pres">
      <dgm:prSet presAssocID="{F6D6EBAA-2504-43E1-89C3-3DBA8088F088}" presName="parentText" presStyleLbl="alignNode1" presStyleIdx="1" presStyleCnt="4">
        <dgm:presLayoutVars>
          <dgm:chMax val="1"/>
          <dgm:bulletEnabled val="1"/>
        </dgm:presLayoutVars>
      </dgm:prSet>
      <dgm:spPr/>
      <dgm:t>
        <a:bodyPr/>
        <a:lstStyle/>
        <a:p>
          <a:endParaRPr lang="en-US"/>
        </a:p>
      </dgm:t>
    </dgm:pt>
    <dgm:pt modelId="{99DB5E7C-229A-46D6-9BBA-4A73AB4ED79A}" type="pres">
      <dgm:prSet presAssocID="{F6D6EBAA-2504-43E1-89C3-3DBA8088F088}" presName="descendantText" presStyleLbl="alignAcc1" presStyleIdx="1" presStyleCnt="4">
        <dgm:presLayoutVars>
          <dgm:bulletEnabled val="1"/>
        </dgm:presLayoutVars>
        <dgm:style>
          <a:lnRef idx="1">
            <a:schemeClr val="accent6"/>
          </a:lnRef>
          <a:fillRef idx="2">
            <a:schemeClr val="accent6"/>
          </a:fillRef>
          <a:effectRef idx="1">
            <a:schemeClr val="accent6"/>
          </a:effectRef>
          <a:fontRef idx="minor">
            <a:schemeClr val="dk1"/>
          </a:fontRef>
        </dgm:style>
      </dgm:prSet>
      <dgm:spPr/>
      <dgm:t>
        <a:bodyPr/>
        <a:lstStyle/>
        <a:p>
          <a:endParaRPr lang="en-US"/>
        </a:p>
      </dgm:t>
    </dgm:pt>
    <dgm:pt modelId="{50719FBC-F73F-462A-9FA9-326FF02D7228}" type="pres">
      <dgm:prSet presAssocID="{DD310358-A557-426D-ADE8-46FD7C79AE9E}" presName="sp" presStyleCnt="0"/>
      <dgm:spPr/>
    </dgm:pt>
    <dgm:pt modelId="{5082744B-7661-48CB-9B25-7430C6DF50B8}" type="pres">
      <dgm:prSet presAssocID="{9705C84C-B16A-42A0-BB3E-4C585788908F}" presName="composite" presStyleCnt="0"/>
      <dgm:spPr/>
    </dgm:pt>
    <dgm:pt modelId="{22B25A25-4115-41A7-8285-4649EE07450A}" type="pres">
      <dgm:prSet presAssocID="{9705C84C-B16A-42A0-BB3E-4C585788908F}" presName="parentText" presStyleLbl="alignNode1" presStyleIdx="2" presStyleCnt="4">
        <dgm:presLayoutVars>
          <dgm:chMax val="1"/>
          <dgm:bulletEnabled val="1"/>
        </dgm:presLayoutVars>
      </dgm:prSet>
      <dgm:spPr/>
      <dgm:t>
        <a:bodyPr/>
        <a:lstStyle/>
        <a:p>
          <a:endParaRPr lang="en-US"/>
        </a:p>
      </dgm:t>
    </dgm:pt>
    <dgm:pt modelId="{0CCD95C8-A801-4798-AB0D-DE9F1C9A9312}" type="pres">
      <dgm:prSet presAssocID="{9705C84C-B16A-42A0-BB3E-4C585788908F}" presName="descendantText" presStyleLbl="alignAcc1" presStyleIdx="2" presStyleCnt="4">
        <dgm:presLayoutVars>
          <dgm:bulletEnabled val="1"/>
        </dgm:presLayoutVars>
      </dgm:prSet>
      <dgm:spPr/>
      <dgm:t>
        <a:bodyPr/>
        <a:lstStyle/>
        <a:p>
          <a:endParaRPr lang="en-US"/>
        </a:p>
      </dgm:t>
    </dgm:pt>
    <dgm:pt modelId="{A046390C-70A6-4BEA-828B-DB540317C4B9}" type="pres">
      <dgm:prSet presAssocID="{0BEA467A-9F13-434A-B97F-1F1967855571}" presName="sp" presStyleCnt="0"/>
      <dgm:spPr/>
    </dgm:pt>
    <dgm:pt modelId="{586F638D-E3A4-4C93-B05A-6747BF5718B0}" type="pres">
      <dgm:prSet presAssocID="{E3063D16-7F75-4D0A-990A-9269FE6F0065}" presName="composite" presStyleCnt="0"/>
      <dgm:spPr/>
    </dgm:pt>
    <dgm:pt modelId="{9DC978C4-73FA-4DD2-8096-84991F758BA5}" type="pres">
      <dgm:prSet presAssocID="{E3063D16-7F75-4D0A-990A-9269FE6F0065}" presName="parentText" presStyleLbl="alignNode1" presStyleIdx="3" presStyleCnt="4">
        <dgm:presLayoutVars>
          <dgm:chMax val="1"/>
          <dgm:bulletEnabled val="1"/>
        </dgm:presLayoutVars>
      </dgm:prSet>
      <dgm:spPr/>
      <dgm:t>
        <a:bodyPr/>
        <a:lstStyle/>
        <a:p>
          <a:endParaRPr lang="en-US"/>
        </a:p>
      </dgm:t>
    </dgm:pt>
    <dgm:pt modelId="{002F5F00-075E-4915-8983-B33D73328051}" type="pres">
      <dgm:prSet presAssocID="{E3063D16-7F75-4D0A-990A-9269FE6F0065}" presName="descendantText" presStyleLbl="alignAcc1" presStyleIdx="3" presStyleCnt="4">
        <dgm:presLayoutVars>
          <dgm:bulletEnabled val="1"/>
        </dgm:presLayoutVars>
      </dgm:prSet>
      <dgm:spPr/>
      <dgm:t>
        <a:bodyPr/>
        <a:lstStyle/>
        <a:p>
          <a:endParaRPr lang="en-US"/>
        </a:p>
      </dgm:t>
    </dgm:pt>
  </dgm:ptLst>
  <dgm:cxnLst>
    <dgm:cxn modelId="{A207AAE8-2A8F-4B7C-A198-2F7AC73A5673}" srcId="{C9E07176-BD8E-4E94-A504-0CB42A1FAA30}" destId="{F6D6EBAA-2504-43E1-89C3-3DBA8088F088}" srcOrd="1" destOrd="0" parTransId="{76215AE5-F24E-4807-A469-DDA7C23A8CBC}" sibTransId="{DD310358-A557-426D-ADE8-46FD7C79AE9E}"/>
    <dgm:cxn modelId="{AC0746CB-79B7-DD40-BC5F-D9FBDDE1215F}" type="presOf" srcId="{38DE5029-227C-4A86-9127-45A50157A0FE}" destId="{002F5F00-075E-4915-8983-B33D73328051}" srcOrd="0" destOrd="0" presId="urn:microsoft.com/office/officeart/2005/8/layout/chevron2"/>
    <dgm:cxn modelId="{3AF2520A-DB7A-4CB6-BAB0-E6894C387C2E}" srcId="{C9E07176-BD8E-4E94-A504-0CB42A1FAA30}" destId="{E3063D16-7F75-4D0A-990A-9269FE6F0065}" srcOrd="3" destOrd="0" parTransId="{C9FC5FB5-97FB-4BA8-ADBD-C23750ED43F4}" sibTransId="{44AD8E09-6B70-4119-9E10-0E6444D4EC21}"/>
    <dgm:cxn modelId="{C63BCA52-3D1C-475F-B94C-3914052F2AF1}" srcId="{4A276984-FD9C-45AF-A5F2-98E9F1C20DBF}" destId="{9453BC3A-9348-4940-99A2-27BDE900FD83}" srcOrd="0" destOrd="0" parTransId="{BFCA3EF4-FDDD-4A0C-9B71-C40CA1ED20B9}" sibTransId="{1C02079E-B297-4E1D-B250-679080360586}"/>
    <dgm:cxn modelId="{3495DE38-B645-4B49-9FA8-EBBCD0F86ABA}" type="presOf" srcId="{BE24CFED-5B66-46EF-80EF-64726CDC2F46}" destId="{0CCD95C8-A801-4798-AB0D-DE9F1C9A9312}" srcOrd="0" destOrd="0" presId="urn:microsoft.com/office/officeart/2005/8/layout/chevron2"/>
    <dgm:cxn modelId="{FDB9172F-6C10-4A1A-A278-0D8117E847D5}" srcId="{9705C84C-B16A-42A0-BB3E-4C585788908F}" destId="{BE24CFED-5B66-46EF-80EF-64726CDC2F46}" srcOrd="0" destOrd="0" parTransId="{BAEF6B59-C0F2-4104-BC29-BB7FB8EBA7C1}" sibTransId="{DE68819E-BB62-4919-8278-4B42063BFCDD}"/>
    <dgm:cxn modelId="{B817DFF4-8049-0948-83FB-53A723974560}" type="presOf" srcId="{EB53994A-93E8-4C4E-BAAA-AC84BE4E3786}" destId="{99DB5E7C-229A-46D6-9BBA-4A73AB4ED79A}" srcOrd="0" destOrd="0" presId="urn:microsoft.com/office/officeart/2005/8/layout/chevron2"/>
    <dgm:cxn modelId="{F1BC23DF-BAE8-4949-9073-B5875C960468}" srcId="{C9E07176-BD8E-4E94-A504-0CB42A1FAA30}" destId="{4A276984-FD9C-45AF-A5F2-98E9F1C20DBF}" srcOrd="0" destOrd="0" parTransId="{17AEB972-CE1F-4CAA-8D29-432738312145}" sibTransId="{9DB14352-89E7-4FE3-93F4-DD6B2D6E1B5B}"/>
    <dgm:cxn modelId="{D15F9737-533F-1847-A7F5-F2B0240D8F5A}" type="presOf" srcId="{9705C84C-B16A-42A0-BB3E-4C585788908F}" destId="{22B25A25-4115-41A7-8285-4649EE07450A}" srcOrd="0" destOrd="0" presId="urn:microsoft.com/office/officeart/2005/8/layout/chevron2"/>
    <dgm:cxn modelId="{85097D58-C488-4197-BF12-83594F655F41}" srcId="{F6D6EBAA-2504-43E1-89C3-3DBA8088F088}" destId="{EB53994A-93E8-4C4E-BAAA-AC84BE4E3786}" srcOrd="0" destOrd="0" parTransId="{64050C21-2E98-40FE-BB87-EC06F2B38C56}" sibTransId="{C38C8192-A615-4E30-A40F-0514FE359371}"/>
    <dgm:cxn modelId="{2A4574DE-1F5E-D04A-9A06-32602D3BF31D}" type="presOf" srcId="{E3063D16-7F75-4D0A-990A-9269FE6F0065}" destId="{9DC978C4-73FA-4DD2-8096-84991F758BA5}" srcOrd="0" destOrd="0" presId="urn:microsoft.com/office/officeart/2005/8/layout/chevron2"/>
    <dgm:cxn modelId="{992B132A-E96B-AD43-8555-F5001B0847F0}" type="presOf" srcId="{C9E07176-BD8E-4E94-A504-0CB42A1FAA30}" destId="{9B25FD0E-1263-412C-88BF-410FB54C5FA2}" srcOrd="0" destOrd="0" presId="urn:microsoft.com/office/officeart/2005/8/layout/chevron2"/>
    <dgm:cxn modelId="{7158FD8B-384E-4312-B4F6-0EF8D38956CF}" srcId="{C9E07176-BD8E-4E94-A504-0CB42A1FAA30}" destId="{9705C84C-B16A-42A0-BB3E-4C585788908F}" srcOrd="2" destOrd="0" parTransId="{7E3D37F1-E45F-4702-B385-77F227C4B805}" sibTransId="{0BEA467A-9F13-434A-B97F-1F1967855571}"/>
    <dgm:cxn modelId="{C9CA0A7B-06DE-6C47-A704-BBF8681E2805}" type="presOf" srcId="{F6D6EBAA-2504-43E1-89C3-3DBA8088F088}" destId="{DE704E62-9A72-466A-971C-BFB63101251F}" srcOrd="0" destOrd="0" presId="urn:microsoft.com/office/officeart/2005/8/layout/chevron2"/>
    <dgm:cxn modelId="{0A621FD9-10EF-4493-A6C0-24E2C5DFE89C}" srcId="{E3063D16-7F75-4D0A-990A-9269FE6F0065}" destId="{38DE5029-227C-4A86-9127-45A50157A0FE}" srcOrd="0" destOrd="0" parTransId="{F6DC96F3-02CD-4858-A165-610414BD0D49}" sibTransId="{C3AC5F5B-D533-40AD-AA1F-980D6ED9B7F1}"/>
    <dgm:cxn modelId="{D70D2D50-D7F3-2544-907C-C3F27E142282}" type="presOf" srcId="{9453BC3A-9348-4940-99A2-27BDE900FD83}" destId="{10FCA41B-27C7-4369-AE06-C21CB3C2B7A6}" srcOrd="0" destOrd="0" presId="urn:microsoft.com/office/officeart/2005/8/layout/chevron2"/>
    <dgm:cxn modelId="{3D4434E9-A45A-3346-AF2D-8BD194DE9F17}" type="presOf" srcId="{4A276984-FD9C-45AF-A5F2-98E9F1C20DBF}" destId="{C5A6C084-F0D1-401E-8EF0-973637882119}" srcOrd="0" destOrd="0" presId="urn:microsoft.com/office/officeart/2005/8/layout/chevron2"/>
    <dgm:cxn modelId="{595C8E71-A2AE-564B-90AA-EE755ACF8DC4}" type="presParOf" srcId="{9B25FD0E-1263-412C-88BF-410FB54C5FA2}" destId="{719DB78F-10E5-483C-B9F5-FF4781AF9452}" srcOrd="0" destOrd="0" presId="urn:microsoft.com/office/officeart/2005/8/layout/chevron2"/>
    <dgm:cxn modelId="{4A3AFC01-60BB-244C-B045-9A3A31615C81}" type="presParOf" srcId="{719DB78F-10E5-483C-B9F5-FF4781AF9452}" destId="{C5A6C084-F0D1-401E-8EF0-973637882119}" srcOrd="0" destOrd="0" presId="urn:microsoft.com/office/officeart/2005/8/layout/chevron2"/>
    <dgm:cxn modelId="{8959A74B-8BE0-7248-9865-E83C253F5BF9}" type="presParOf" srcId="{719DB78F-10E5-483C-B9F5-FF4781AF9452}" destId="{10FCA41B-27C7-4369-AE06-C21CB3C2B7A6}" srcOrd="1" destOrd="0" presId="urn:microsoft.com/office/officeart/2005/8/layout/chevron2"/>
    <dgm:cxn modelId="{58DBB7D0-0D7F-5A4B-8587-0D6EBE433294}" type="presParOf" srcId="{9B25FD0E-1263-412C-88BF-410FB54C5FA2}" destId="{0A2E47E1-2D21-4B5D-9447-BB31536AE661}" srcOrd="1" destOrd="0" presId="urn:microsoft.com/office/officeart/2005/8/layout/chevron2"/>
    <dgm:cxn modelId="{C337FF3F-63C2-F249-B4EF-90AEBF80CF20}" type="presParOf" srcId="{9B25FD0E-1263-412C-88BF-410FB54C5FA2}" destId="{B675153B-A7C1-4C6B-A75E-F7974C05A1B5}" srcOrd="2" destOrd="0" presId="urn:microsoft.com/office/officeart/2005/8/layout/chevron2"/>
    <dgm:cxn modelId="{9816BF9A-D650-6E4A-B7FA-9363CB5D6EEB}" type="presParOf" srcId="{B675153B-A7C1-4C6B-A75E-F7974C05A1B5}" destId="{DE704E62-9A72-466A-971C-BFB63101251F}" srcOrd="0" destOrd="0" presId="urn:microsoft.com/office/officeart/2005/8/layout/chevron2"/>
    <dgm:cxn modelId="{8A58330B-74C8-F74C-8C1A-8FEEDAB94EE3}" type="presParOf" srcId="{B675153B-A7C1-4C6B-A75E-F7974C05A1B5}" destId="{99DB5E7C-229A-46D6-9BBA-4A73AB4ED79A}" srcOrd="1" destOrd="0" presId="urn:microsoft.com/office/officeart/2005/8/layout/chevron2"/>
    <dgm:cxn modelId="{CC2475A1-3570-8B4D-B338-1573EA9D12E6}" type="presParOf" srcId="{9B25FD0E-1263-412C-88BF-410FB54C5FA2}" destId="{50719FBC-F73F-462A-9FA9-326FF02D7228}" srcOrd="3" destOrd="0" presId="urn:microsoft.com/office/officeart/2005/8/layout/chevron2"/>
    <dgm:cxn modelId="{F04EA9B3-6061-E842-8706-5DEBCD648F71}" type="presParOf" srcId="{9B25FD0E-1263-412C-88BF-410FB54C5FA2}" destId="{5082744B-7661-48CB-9B25-7430C6DF50B8}" srcOrd="4" destOrd="0" presId="urn:microsoft.com/office/officeart/2005/8/layout/chevron2"/>
    <dgm:cxn modelId="{DC2F8CF3-976C-0649-B22D-5DF12A7152D9}" type="presParOf" srcId="{5082744B-7661-48CB-9B25-7430C6DF50B8}" destId="{22B25A25-4115-41A7-8285-4649EE07450A}" srcOrd="0" destOrd="0" presId="urn:microsoft.com/office/officeart/2005/8/layout/chevron2"/>
    <dgm:cxn modelId="{454B2416-5230-5D4C-A0C8-4A344FE95A30}" type="presParOf" srcId="{5082744B-7661-48CB-9B25-7430C6DF50B8}" destId="{0CCD95C8-A801-4798-AB0D-DE9F1C9A9312}" srcOrd="1" destOrd="0" presId="urn:microsoft.com/office/officeart/2005/8/layout/chevron2"/>
    <dgm:cxn modelId="{264D36D5-18F2-EC48-8CEB-BEC77B631969}" type="presParOf" srcId="{9B25FD0E-1263-412C-88BF-410FB54C5FA2}" destId="{A046390C-70A6-4BEA-828B-DB540317C4B9}" srcOrd="5" destOrd="0" presId="urn:microsoft.com/office/officeart/2005/8/layout/chevron2"/>
    <dgm:cxn modelId="{8E7C85E8-D162-114E-BB35-E1CBFA06AC34}" type="presParOf" srcId="{9B25FD0E-1263-412C-88BF-410FB54C5FA2}" destId="{586F638D-E3A4-4C93-B05A-6747BF5718B0}" srcOrd="6" destOrd="0" presId="urn:microsoft.com/office/officeart/2005/8/layout/chevron2"/>
    <dgm:cxn modelId="{64DF014D-B844-3943-9220-E5EE16D18F39}" type="presParOf" srcId="{586F638D-E3A4-4C93-B05A-6747BF5718B0}" destId="{9DC978C4-73FA-4DD2-8096-84991F758BA5}" srcOrd="0" destOrd="0" presId="urn:microsoft.com/office/officeart/2005/8/layout/chevron2"/>
    <dgm:cxn modelId="{13713463-819C-B541-BEFE-3D8F0F4A1F3A}" type="presParOf" srcId="{586F638D-E3A4-4C93-B05A-6747BF5718B0}" destId="{002F5F00-075E-4915-8983-B33D7332805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E07176-BD8E-4E94-A504-0CB42A1FAA30}" type="doc">
      <dgm:prSet loTypeId="urn:microsoft.com/office/officeart/2005/8/layout/chevron2" loCatId="list" qsTypeId="urn:microsoft.com/office/officeart/2005/8/quickstyle/simple5" qsCatId="simple" csTypeId="urn:microsoft.com/office/officeart/2005/8/colors/accent1_2" csCatId="accent1" phldr="1"/>
      <dgm:spPr/>
      <dgm:t>
        <a:bodyPr/>
        <a:lstStyle/>
        <a:p>
          <a:endParaRPr lang="en-US"/>
        </a:p>
      </dgm:t>
    </dgm:pt>
    <dgm:pt modelId="{4A276984-FD9C-45AF-A5F2-98E9F1C20DBF}">
      <dgm:prSet phldrT="[Text]"/>
      <dgm:spPr/>
      <dgm:t>
        <a:bodyPr/>
        <a:lstStyle/>
        <a:p>
          <a:r>
            <a:rPr lang="en-US" dirty="0" smtClean="0"/>
            <a:t>1</a:t>
          </a:r>
          <a:endParaRPr lang="en-US" dirty="0"/>
        </a:p>
      </dgm:t>
    </dgm:pt>
    <dgm:pt modelId="{17AEB972-CE1F-4CAA-8D29-432738312145}" type="parTrans" cxnId="{F1BC23DF-BAE8-4949-9073-B5875C960468}">
      <dgm:prSet/>
      <dgm:spPr/>
      <dgm:t>
        <a:bodyPr/>
        <a:lstStyle/>
        <a:p>
          <a:endParaRPr lang="en-US"/>
        </a:p>
      </dgm:t>
    </dgm:pt>
    <dgm:pt modelId="{9DB14352-89E7-4FE3-93F4-DD6B2D6E1B5B}" type="sibTrans" cxnId="{F1BC23DF-BAE8-4949-9073-B5875C960468}">
      <dgm:prSet/>
      <dgm:spPr/>
      <dgm:t>
        <a:bodyPr/>
        <a:lstStyle/>
        <a:p>
          <a:endParaRPr lang="en-US"/>
        </a:p>
      </dgm:t>
    </dgm:pt>
    <dgm:pt modelId="{F6D6EBAA-2504-43E1-89C3-3DBA8088F088}">
      <dgm:prSet phldrT="[Text]"/>
      <dgm:spPr/>
      <dgm:t>
        <a:bodyPr/>
        <a:lstStyle/>
        <a:p>
          <a:r>
            <a:rPr lang="en-US" dirty="0" smtClean="0"/>
            <a:t>2</a:t>
          </a:r>
          <a:endParaRPr lang="en-US" dirty="0"/>
        </a:p>
      </dgm:t>
    </dgm:pt>
    <dgm:pt modelId="{76215AE5-F24E-4807-A469-DDA7C23A8CBC}" type="parTrans" cxnId="{A207AAE8-2A8F-4B7C-A198-2F7AC73A5673}">
      <dgm:prSet/>
      <dgm:spPr/>
      <dgm:t>
        <a:bodyPr/>
        <a:lstStyle/>
        <a:p>
          <a:endParaRPr lang="en-US"/>
        </a:p>
      </dgm:t>
    </dgm:pt>
    <dgm:pt modelId="{DD310358-A557-426D-ADE8-46FD7C79AE9E}" type="sibTrans" cxnId="{A207AAE8-2A8F-4B7C-A198-2F7AC73A5673}">
      <dgm:prSet/>
      <dgm:spPr/>
      <dgm:t>
        <a:bodyPr/>
        <a:lstStyle/>
        <a:p>
          <a:endParaRPr lang="en-US"/>
        </a:p>
      </dgm:t>
    </dgm:pt>
    <dgm:pt modelId="{9705C84C-B16A-42A0-BB3E-4C585788908F}">
      <dgm:prSet phldrT="[Text]">
        <dgm:style>
          <a:lnRef idx="0">
            <a:schemeClr val="accent6"/>
          </a:lnRef>
          <a:fillRef idx="3">
            <a:schemeClr val="accent6"/>
          </a:fillRef>
          <a:effectRef idx="3">
            <a:schemeClr val="accent6"/>
          </a:effectRef>
          <a:fontRef idx="minor">
            <a:schemeClr val="lt1"/>
          </a:fontRef>
        </dgm:style>
      </dgm:prSet>
      <dgm:spPr/>
      <dgm:t>
        <a:bodyPr/>
        <a:lstStyle/>
        <a:p>
          <a:r>
            <a:rPr lang="en-US" dirty="0" smtClean="0"/>
            <a:t>3</a:t>
          </a:r>
          <a:endParaRPr lang="en-US" dirty="0"/>
        </a:p>
      </dgm:t>
    </dgm:pt>
    <dgm:pt modelId="{7E3D37F1-E45F-4702-B385-77F227C4B805}" type="parTrans" cxnId="{7158FD8B-384E-4312-B4F6-0EF8D38956CF}">
      <dgm:prSet/>
      <dgm:spPr/>
      <dgm:t>
        <a:bodyPr/>
        <a:lstStyle/>
        <a:p>
          <a:endParaRPr lang="en-US"/>
        </a:p>
      </dgm:t>
    </dgm:pt>
    <dgm:pt modelId="{0BEA467A-9F13-434A-B97F-1F1967855571}" type="sibTrans" cxnId="{7158FD8B-384E-4312-B4F6-0EF8D38956CF}">
      <dgm:prSet/>
      <dgm:spPr/>
      <dgm:t>
        <a:bodyPr/>
        <a:lstStyle/>
        <a:p>
          <a:endParaRPr lang="en-US"/>
        </a:p>
      </dgm:t>
    </dgm:pt>
    <dgm:pt modelId="{E3063D16-7F75-4D0A-990A-9269FE6F0065}">
      <dgm:prSet phldrT="[Text]"/>
      <dgm:spPr/>
      <dgm:t>
        <a:bodyPr/>
        <a:lstStyle/>
        <a:p>
          <a:r>
            <a:rPr lang="en-US" dirty="0" smtClean="0"/>
            <a:t>4</a:t>
          </a:r>
          <a:endParaRPr lang="en-US" dirty="0"/>
        </a:p>
      </dgm:t>
    </dgm:pt>
    <dgm:pt modelId="{C9FC5FB5-97FB-4BA8-ADBD-C23750ED43F4}" type="parTrans" cxnId="{3AF2520A-DB7A-4CB6-BAB0-E6894C387C2E}">
      <dgm:prSet/>
      <dgm:spPr/>
      <dgm:t>
        <a:bodyPr/>
        <a:lstStyle/>
        <a:p>
          <a:endParaRPr lang="en-US"/>
        </a:p>
      </dgm:t>
    </dgm:pt>
    <dgm:pt modelId="{44AD8E09-6B70-4119-9E10-0E6444D4EC21}" type="sibTrans" cxnId="{3AF2520A-DB7A-4CB6-BAB0-E6894C387C2E}">
      <dgm:prSet/>
      <dgm:spPr/>
      <dgm:t>
        <a:bodyPr/>
        <a:lstStyle/>
        <a:p>
          <a:endParaRPr lang="en-US"/>
        </a:p>
      </dgm:t>
    </dgm:pt>
    <dgm:pt modelId="{E0FAD57F-1A57-4CF3-B161-FA4F12C2398C}">
      <dgm:prSet/>
      <dgm:spPr/>
      <dgm:t>
        <a:bodyPr/>
        <a:lstStyle/>
        <a:p>
          <a:r>
            <a:rPr lang="en-US" dirty="0" smtClean="0"/>
            <a:t>IP spoofing</a:t>
          </a:r>
          <a:endParaRPr lang="en-US" dirty="0"/>
        </a:p>
      </dgm:t>
    </dgm:pt>
    <dgm:pt modelId="{7CDE6BFC-93E6-453E-9A44-35D04FB65232}" type="parTrans" cxnId="{1A190BE7-682C-4ED5-85D7-117473DEE2AC}">
      <dgm:prSet/>
      <dgm:spPr/>
      <dgm:t>
        <a:bodyPr/>
        <a:lstStyle/>
        <a:p>
          <a:endParaRPr lang="en-US"/>
        </a:p>
      </dgm:t>
    </dgm:pt>
    <dgm:pt modelId="{8E38D467-D51F-4C25-8059-DCA2C500E397}" type="sibTrans" cxnId="{1A190BE7-682C-4ED5-85D7-117473DEE2AC}">
      <dgm:prSet/>
      <dgm:spPr/>
      <dgm:t>
        <a:bodyPr/>
        <a:lstStyle/>
        <a:p>
          <a:endParaRPr lang="en-US"/>
        </a:p>
      </dgm:t>
    </dgm:pt>
    <dgm:pt modelId="{8FAF6920-B06D-45AC-8EC4-C26831A74D72}">
      <dgm:prSet/>
      <dgm:spPr/>
      <dgm:t>
        <a:bodyPr/>
        <a:lstStyle/>
        <a:p>
          <a:r>
            <a:rPr lang="en-US" dirty="0" smtClean="0"/>
            <a:t>TCP connection timeout</a:t>
          </a:r>
          <a:endParaRPr lang="en-US" dirty="0"/>
        </a:p>
      </dgm:t>
    </dgm:pt>
    <dgm:pt modelId="{D6A9DC34-2020-454D-94DB-6E9D18B16B9B}" type="parTrans" cxnId="{8C36C1B0-2E7B-40C9-8D42-B4AD09D65CE9}">
      <dgm:prSet/>
      <dgm:spPr/>
      <dgm:t>
        <a:bodyPr/>
        <a:lstStyle/>
        <a:p>
          <a:endParaRPr lang="en-US"/>
        </a:p>
      </dgm:t>
    </dgm:pt>
    <dgm:pt modelId="{D76F98A1-0B82-44BE-A4EA-BEED773113B2}" type="sibTrans" cxnId="{8C36C1B0-2E7B-40C9-8D42-B4AD09D65CE9}">
      <dgm:prSet/>
      <dgm:spPr/>
      <dgm:t>
        <a:bodyPr/>
        <a:lstStyle/>
        <a:p>
          <a:endParaRPr lang="en-US"/>
        </a:p>
      </dgm:t>
    </dgm:pt>
    <dgm:pt modelId="{BE24CFED-5B66-46EF-80EF-64726CDC2F46}">
      <dgm:prSet>
        <dgm:style>
          <a:lnRef idx="1">
            <a:schemeClr val="accent6"/>
          </a:lnRef>
          <a:fillRef idx="2">
            <a:schemeClr val="accent6"/>
          </a:fillRef>
          <a:effectRef idx="1">
            <a:schemeClr val="accent6"/>
          </a:effectRef>
          <a:fontRef idx="minor">
            <a:schemeClr val="dk1"/>
          </a:fontRef>
        </dgm:style>
      </dgm:prSet>
      <dgm:spPr/>
      <dgm:t>
        <a:bodyPr/>
        <a:lstStyle/>
        <a:p>
          <a:r>
            <a:rPr lang="en-US" dirty="0" smtClean="0"/>
            <a:t>TCP out-of-order buffering</a:t>
          </a:r>
          <a:endParaRPr lang="en-US" dirty="0"/>
        </a:p>
      </dgm:t>
    </dgm:pt>
    <dgm:pt modelId="{BAEF6B59-C0F2-4104-BC29-BB7FB8EBA7C1}" type="parTrans" cxnId="{FDB9172F-6C10-4A1A-A278-0D8117E847D5}">
      <dgm:prSet/>
      <dgm:spPr/>
      <dgm:t>
        <a:bodyPr/>
        <a:lstStyle/>
        <a:p>
          <a:endParaRPr lang="en-US"/>
        </a:p>
      </dgm:t>
    </dgm:pt>
    <dgm:pt modelId="{DE68819E-BB62-4919-8278-4B42063BFCDD}" type="sibTrans" cxnId="{FDB9172F-6C10-4A1A-A278-0D8117E847D5}">
      <dgm:prSet/>
      <dgm:spPr/>
      <dgm:t>
        <a:bodyPr/>
        <a:lstStyle/>
        <a:p>
          <a:endParaRPr lang="en-US"/>
        </a:p>
      </dgm:t>
    </dgm:pt>
    <dgm:pt modelId="{38DE5029-227C-4A86-9127-45A50157A0FE}">
      <dgm:prSet/>
      <dgm:spPr/>
      <dgm:t>
        <a:bodyPr/>
        <a:lstStyle/>
        <a:p>
          <a:r>
            <a:rPr lang="en-US" dirty="0" smtClean="0"/>
            <a:t>NAT mapping</a:t>
          </a:r>
          <a:endParaRPr lang="en-US" dirty="0"/>
        </a:p>
      </dgm:t>
    </dgm:pt>
    <dgm:pt modelId="{F6DC96F3-02CD-4858-A165-610414BD0D49}" type="parTrans" cxnId="{0A621FD9-10EF-4493-A6C0-24E2C5DFE89C}">
      <dgm:prSet/>
      <dgm:spPr/>
      <dgm:t>
        <a:bodyPr/>
        <a:lstStyle/>
        <a:p>
          <a:endParaRPr lang="en-US"/>
        </a:p>
      </dgm:t>
    </dgm:pt>
    <dgm:pt modelId="{C3AC5F5B-D533-40AD-AA1F-980D6ED9B7F1}" type="sibTrans" cxnId="{0A621FD9-10EF-4493-A6C0-24E2C5DFE89C}">
      <dgm:prSet/>
      <dgm:spPr/>
      <dgm:t>
        <a:bodyPr/>
        <a:lstStyle/>
        <a:p>
          <a:endParaRPr lang="en-US"/>
        </a:p>
      </dgm:t>
    </dgm:pt>
    <dgm:pt modelId="{9B25FD0E-1263-412C-88BF-410FB54C5FA2}" type="pres">
      <dgm:prSet presAssocID="{C9E07176-BD8E-4E94-A504-0CB42A1FAA30}" presName="linearFlow" presStyleCnt="0">
        <dgm:presLayoutVars>
          <dgm:dir/>
          <dgm:animLvl val="lvl"/>
          <dgm:resizeHandles val="exact"/>
        </dgm:presLayoutVars>
      </dgm:prSet>
      <dgm:spPr/>
      <dgm:t>
        <a:bodyPr/>
        <a:lstStyle/>
        <a:p>
          <a:endParaRPr lang="en-US"/>
        </a:p>
      </dgm:t>
    </dgm:pt>
    <dgm:pt modelId="{719DB78F-10E5-483C-B9F5-FF4781AF9452}" type="pres">
      <dgm:prSet presAssocID="{4A276984-FD9C-45AF-A5F2-98E9F1C20DBF}" presName="composite" presStyleCnt="0"/>
      <dgm:spPr/>
    </dgm:pt>
    <dgm:pt modelId="{C5A6C084-F0D1-401E-8EF0-973637882119}" type="pres">
      <dgm:prSet presAssocID="{4A276984-FD9C-45AF-A5F2-98E9F1C20DBF}" presName="parentText" presStyleLbl="alignNode1" presStyleIdx="0" presStyleCnt="4">
        <dgm:presLayoutVars>
          <dgm:chMax val="1"/>
          <dgm:bulletEnabled val="1"/>
        </dgm:presLayoutVars>
      </dgm:prSet>
      <dgm:spPr/>
      <dgm:t>
        <a:bodyPr/>
        <a:lstStyle/>
        <a:p>
          <a:endParaRPr lang="en-US"/>
        </a:p>
      </dgm:t>
    </dgm:pt>
    <dgm:pt modelId="{10FCA41B-27C7-4369-AE06-C21CB3C2B7A6}" type="pres">
      <dgm:prSet presAssocID="{4A276984-FD9C-45AF-A5F2-98E9F1C20DBF}" presName="descendantText" presStyleLbl="alignAcc1" presStyleIdx="0" presStyleCnt="4">
        <dgm:presLayoutVars>
          <dgm:bulletEnabled val="1"/>
        </dgm:presLayoutVars>
      </dgm:prSet>
      <dgm:spPr/>
      <dgm:t>
        <a:bodyPr/>
        <a:lstStyle/>
        <a:p>
          <a:endParaRPr lang="en-US"/>
        </a:p>
      </dgm:t>
    </dgm:pt>
    <dgm:pt modelId="{0A2E47E1-2D21-4B5D-9447-BB31536AE661}" type="pres">
      <dgm:prSet presAssocID="{9DB14352-89E7-4FE3-93F4-DD6B2D6E1B5B}" presName="sp" presStyleCnt="0"/>
      <dgm:spPr/>
    </dgm:pt>
    <dgm:pt modelId="{B675153B-A7C1-4C6B-A75E-F7974C05A1B5}" type="pres">
      <dgm:prSet presAssocID="{F6D6EBAA-2504-43E1-89C3-3DBA8088F088}" presName="composite" presStyleCnt="0"/>
      <dgm:spPr/>
    </dgm:pt>
    <dgm:pt modelId="{DE704E62-9A72-466A-971C-BFB63101251F}" type="pres">
      <dgm:prSet presAssocID="{F6D6EBAA-2504-43E1-89C3-3DBA8088F088}" presName="parentText" presStyleLbl="alignNode1" presStyleIdx="1" presStyleCnt="4">
        <dgm:presLayoutVars>
          <dgm:chMax val="1"/>
          <dgm:bulletEnabled val="1"/>
        </dgm:presLayoutVars>
      </dgm:prSet>
      <dgm:spPr/>
      <dgm:t>
        <a:bodyPr/>
        <a:lstStyle/>
        <a:p>
          <a:endParaRPr lang="en-US"/>
        </a:p>
      </dgm:t>
    </dgm:pt>
    <dgm:pt modelId="{99DB5E7C-229A-46D6-9BBA-4A73AB4ED79A}" type="pres">
      <dgm:prSet presAssocID="{F6D6EBAA-2504-43E1-89C3-3DBA8088F088}" presName="descendantText" presStyleLbl="alignAcc1" presStyleIdx="1" presStyleCnt="4">
        <dgm:presLayoutVars>
          <dgm:bulletEnabled val="1"/>
        </dgm:presLayoutVars>
      </dgm:prSet>
      <dgm:spPr/>
      <dgm:t>
        <a:bodyPr/>
        <a:lstStyle/>
        <a:p>
          <a:endParaRPr lang="en-US"/>
        </a:p>
      </dgm:t>
    </dgm:pt>
    <dgm:pt modelId="{50719FBC-F73F-462A-9FA9-326FF02D7228}" type="pres">
      <dgm:prSet presAssocID="{DD310358-A557-426D-ADE8-46FD7C79AE9E}" presName="sp" presStyleCnt="0"/>
      <dgm:spPr/>
    </dgm:pt>
    <dgm:pt modelId="{5082744B-7661-48CB-9B25-7430C6DF50B8}" type="pres">
      <dgm:prSet presAssocID="{9705C84C-B16A-42A0-BB3E-4C585788908F}" presName="composite" presStyleCnt="0"/>
      <dgm:spPr/>
    </dgm:pt>
    <dgm:pt modelId="{22B25A25-4115-41A7-8285-4649EE07450A}" type="pres">
      <dgm:prSet presAssocID="{9705C84C-B16A-42A0-BB3E-4C585788908F}" presName="parentText" presStyleLbl="alignNode1" presStyleIdx="2" presStyleCnt="4">
        <dgm:presLayoutVars>
          <dgm:chMax val="1"/>
          <dgm:bulletEnabled val="1"/>
        </dgm:presLayoutVars>
      </dgm:prSet>
      <dgm:spPr/>
      <dgm:t>
        <a:bodyPr/>
        <a:lstStyle/>
        <a:p>
          <a:endParaRPr lang="en-US"/>
        </a:p>
      </dgm:t>
    </dgm:pt>
    <dgm:pt modelId="{0CCD95C8-A801-4798-AB0D-DE9F1C9A9312}" type="pres">
      <dgm:prSet presAssocID="{9705C84C-B16A-42A0-BB3E-4C585788908F}" presName="descendantText" presStyleLbl="alignAcc1" presStyleIdx="2" presStyleCnt="4">
        <dgm:presLayoutVars>
          <dgm:bulletEnabled val="1"/>
        </dgm:presLayoutVars>
      </dgm:prSet>
      <dgm:spPr/>
      <dgm:t>
        <a:bodyPr/>
        <a:lstStyle/>
        <a:p>
          <a:endParaRPr lang="en-US"/>
        </a:p>
      </dgm:t>
    </dgm:pt>
    <dgm:pt modelId="{A046390C-70A6-4BEA-828B-DB540317C4B9}" type="pres">
      <dgm:prSet presAssocID="{0BEA467A-9F13-434A-B97F-1F1967855571}" presName="sp" presStyleCnt="0"/>
      <dgm:spPr/>
    </dgm:pt>
    <dgm:pt modelId="{586F638D-E3A4-4C93-B05A-6747BF5718B0}" type="pres">
      <dgm:prSet presAssocID="{E3063D16-7F75-4D0A-990A-9269FE6F0065}" presName="composite" presStyleCnt="0"/>
      <dgm:spPr/>
    </dgm:pt>
    <dgm:pt modelId="{9DC978C4-73FA-4DD2-8096-84991F758BA5}" type="pres">
      <dgm:prSet presAssocID="{E3063D16-7F75-4D0A-990A-9269FE6F0065}" presName="parentText" presStyleLbl="alignNode1" presStyleIdx="3" presStyleCnt="4">
        <dgm:presLayoutVars>
          <dgm:chMax val="1"/>
          <dgm:bulletEnabled val="1"/>
        </dgm:presLayoutVars>
      </dgm:prSet>
      <dgm:spPr/>
      <dgm:t>
        <a:bodyPr/>
        <a:lstStyle/>
        <a:p>
          <a:endParaRPr lang="en-US"/>
        </a:p>
      </dgm:t>
    </dgm:pt>
    <dgm:pt modelId="{002F5F00-075E-4915-8983-B33D73328051}" type="pres">
      <dgm:prSet presAssocID="{E3063D16-7F75-4D0A-990A-9269FE6F0065}" presName="descendantText" presStyleLbl="alignAcc1" presStyleIdx="3" presStyleCnt="4">
        <dgm:presLayoutVars>
          <dgm:bulletEnabled val="1"/>
        </dgm:presLayoutVars>
      </dgm:prSet>
      <dgm:spPr/>
      <dgm:t>
        <a:bodyPr/>
        <a:lstStyle/>
        <a:p>
          <a:endParaRPr lang="en-US"/>
        </a:p>
      </dgm:t>
    </dgm:pt>
  </dgm:ptLst>
  <dgm:cxnLst>
    <dgm:cxn modelId="{B77D3F90-0537-E84D-818F-FB0CE4D9A076}" type="presOf" srcId="{F6D6EBAA-2504-43E1-89C3-3DBA8088F088}" destId="{DE704E62-9A72-466A-971C-BFB63101251F}" srcOrd="0" destOrd="0" presId="urn:microsoft.com/office/officeart/2005/8/layout/chevron2"/>
    <dgm:cxn modelId="{A207AAE8-2A8F-4B7C-A198-2F7AC73A5673}" srcId="{C9E07176-BD8E-4E94-A504-0CB42A1FAA30}" destId="{F6D6EBAA-2504-43E1-89C3-3DBA8088F088}" srcOrd="1" destOrd="0" parTransId="{76215AE5-F24E-4807-A469-DDA7C23A8CBC}" sibTransId="{DD310358-A557-426D-ADE8-46FD7C79AE9E}"/>
    <dgm:cxn modelId="{84EDD1E2-311D-B340-9EDB-57272E0819DE}" type="presOf" srcId="{C9E07176-BD8E-4E94-A504-0CB42A1FAA30}" destId="{9B25FD0E-1263-412C-88BF-410FB54C5FA2}" srcOrd="0" destOrd="0" presId="urn:microsoft.com/office/officeart/2005/8/layout/chevron2"/>
    <dgm:cxn modelId="{0242601F-3ED9-1D40-9B12-8029B64197AA}" type="presOf" srcId="{BE24CFED-5B66-46EF-80EF-64726CDC2F46}" destId="{0CCD95C8-A801-4798-AB0D-DE9F1C9A9312}" srcOrd="0" destOrd="0" presId="urn:microsoft.com/office/officeart/2005/8/layout/chevron2"/>
    <dgm:cxn modelId="{8C36C1B0-2E7B-40C9-8D42-B4AD09D65CE9}" srcId="{F6D6EBAA-2504-43E1-89C3-3DBA8088F088}" destId="{8FAF6920-B06D-45AC-8EC4-C26831A74D72}" srcOrd="0" destOrd="0" parTransId="{D6A9DC34-2020-454D-94DB-6E9D18B16B9B}" sibTransId="{D76F98A1-0B82-44BE-A4EA-BEED773113B2}"/>
    <dgm:cxn modelId="{3AF2520A-DB7A-4CB6-BAB0-E6894C387C2E}" srcId="{C9E07176-BD8E-4E94-A504-0CB42A1FAA30}" destId="{E3063D16-7F75-4D0A-990A-9269FE6F0065}" srcOrd="3" destOrd="0" parTransId="{C9FC5FB5-97FB-4BA8-ADBD-C23750ED43F4}" sibTransId="{44AD8E09-6B70-4119-9E10-0E6444D4EC21}"/>
    <dgm:cxn modelId="{FDB9172F-6C10-4A1A-A278-0D8117E847D5}" srcId="{9705C84C-B16A-42A0-BB3E-4C585788908F}" destId="{BE24CFED-5B66-46EF-80EF-64726CDC2F46}" srcOrd="0" destOrd="0" parTransId="{BAEF6B59-C0F2-4104-BC29-BB7FB8EBA7C1}" sibTransId="{DE68819E-BB62-4919-8278-4B42063BFCDD}"/>
    <dgm:cxn modelId="{F1BC23DF-BAE8-4949-9073-B5875C960468}" srcId="{C9E07176-BD8E-4E94-A504-0CB42A1FAA30}" destId="{4A276984-FD9C-45AF-A5F2-98E9F1C20DBF}" srcOrd="0" destOrd="0" parTransId="{17AEB972-CE1F-4CAA-8D29-432738312145}" sibTransId="{9DB14352-89E7-4FE3-93F4-DD6B2D6E1B5B}"/>
    <dgm:cxn modelId="{0A278D06-ACBA-5945-881B-100D930868A7}" type="presOf" srcId="{E0FAD57F-1A57-4CF3-B161-FA4F12C2398C}" destId="{10FCA41B-27C7-4369-AE06-C21CB3C2B7A6}" srcOrd="0" destOrd="0" presId="urn:microsoft.com/office/officeart/2005/8/layout/chevron2"/>
    <dgm:cxn modelId="{1A190BE7-682C-4ED5-85D7-117473DEE2AC}" srcId="{4A276984-FD9C-45AF-A5F2-98E9F1C20DBF}" destId="{E0FAD57F-1A57-4CF3-B161-FA4F12C2398C}" srcOrd="0" destOrd="0" parTransId="{7CDE6BFC-93E6-453E-9A44-35D04FB65232}" sibTransId="{8E38D467-D51F-4C25-8059-DCA2C500E397}"/>
    <dgm:cxn modelId="{C583B711-0D22-BA47-A526-E47BD2BB93CC}" type="presOf" srcId="{8FAF6920-B06D-45AC-8EC4-C26831A74D72}" destId="{99DB5E7C-229A-46D6-9BBA-4A73AB4ED79A}" srcOrd="0" destOrd="0" presId="urn:microsoft.com/office/officeart/2005/8/layout/chevron2"/>
    <dgm:cxn modelId="{EAEC41DB-0992-FB4E-9883-D9DECBFA4BE7}" type="presOf" srcId="{38DE5029-227C-4A86-9127-45A50157A0FE}" destId="{002F5F00-075E-4915-8983-B33D73328051}" srcOrd="0" destOrd="0" presId="urn:microsoft.com/office/officeart/2005/8/layout/chevron2"/>
    <dgm:cxn modelId="{7158FD8B-384E-4312-B4F6-0EF8D38956CF}" srcId="{C9E07176-BD8E-4E94-A504-0CB42A1FAA30}" destId="{9705C84C-B16A-42A0-BB3E-4C585788908F}" srcOrd="2" destOrd="0" parTransId="{7E3D37F1-E45F-4702-B385-77F227C4B805}" sibTransId="{0BEA467A-9F13-434A-B97F-1F1967855571}"/>
    <dgm:cxn modelId="{DDA6A989-E5E7-BE45-9D48-3FACC9B51FF3}" type="presOf" srcId="{4A276984-FD9C-45AF-A5F2-98E9F1C20DBF}" destId="{C5A6C084-F0D1-401E-8EF0-973637882119}" srcOrd="0" destOrd="0" presId="urn:microsoft.com/office/officeart/2005/8/layout/chevron2"/>
    <dgm:cxn modelId="{06AA636F-AA34-574D-B61E-7534DC6D9A0A}" type="presOf" srcId="{9705C84C-B16A-42A0-BB3E-4C585788908F}" destId="{22B25A25-4115-41A7-8285-4649EE07450A}" srcOrd="0" destOrd="0" presId="urn:microsoft.com/office/officeart/2005/8/layout/chevron2"/>
    <dgm:cxn modelId="{A2ADD5CD-BA79-ED47-AC94-871079E7B47B}" type="presOf" srcId="{E3063D16-7F75-4D0A-990A-9269FE6F0065}" destId="{9DC978C4-73FA-4DD2-8096-84991F758BA5}" srcOrd="0" destOrd="0" presId="urn:microsoft.com/office/officeart/2005/8/layout/chevron2"/>
    <dgm:cxn modelId="{0A621FD9-10EF-4493-A6C0-24E2C5DFE89C}" srcId="{E3063D16-7F75-4D0A-990A-9269FE6F0065}" destId="{38DE5029-227C-4A86-9127-45A50157A0FE}" srcOrd="0" destOrd="0" parTransId="{F6DC96F3-02CD-4858-A165-610414BD0D49}" sibTransId="{C3AC5F5B-D533-40AD-AA1F-980D6ED9B7F1}"/>
    <dgm:cxn modelId="{FF33B43A-80BC-D04D-9876-DC00A518685D}" type="presParOf" srcId="{9B25FD0E-1263-412C-88BF-410FB54C5FA2}" destId="{719DB78F-10E5-483C-B9F5-FF4781AF9452}" srcOrd="0" destOrd="0" presId="urn:microsoft.com/office/officeart/2005/8/layout/chevron2"/>
    <dgm:cxn modelId="{B3FC4D0A-5A49-854C-B912-46C031A90E95}" type="presParOf" srcId="{719DB78F-10E5-483C-B9F5-FF4781AF9452}" destId="{C5A6C084-F0D1-401E-8EF0-973637882119}" srcOrd="0" destOrd="0" presId="urn:microsoft.com/office/officeart/2005/8/layout/chevron2"/>
    <dgm:cxn modelId="{A3314518-CC0F-F240-B2ED-2FB875C63018}" type="presParOf" srcId="{719DB78F-10E5-483C-B9F5-FF4781AF9452}" destId="{10FCA41B-27C7-4369-AE06-C21CB3C2B7A6}" srcOrd="1" destOrd="0" presId="urn:microsoft.com/office/officeart/2005/8/layout/chevron2"/>
    <dgm:cxn modelId="{B33336EF-A231-E34D-93F4-E64E94D191C2}" type="presParOf" srcId="{9B25FD0E-1263-412C-88BF-410FB54C5FA2}" destId="{0A2E47E1-2D21-4B5D-9447-BB31536AE661}" srcOrd="1" destOrd="0" presId="urn:microsoft.com/office/officeart/2005/8/layout/chevron2"/>
    <dgm:cxn modelId="{0DCFA9D7-C34F-0B49-B91A-F60F78AEC40B}" type="presParOf" srcId="{9B25FD0E-1263-412C-88BF-410FB54C5FA2}" destId="{B675153B-A7C1-4C6B-A75E-F7974C05A1B5}" srcOrd="2" destOrd="0" presId="urn:microsoft.com/office/officeart/2005/8/layout/chevron2"/>
    <dgm:cxn modelId="{C63E85D1-2AC5-A443-8F94-859479927E08}" type="presParOf" srcId="{B675153B-A7C1-4C6B-A75E-F7974C05A1B5}" destId="{DE704E62-9A72-466A-971C-BFB63101251F}" srcOrd="0" destOrd="0" presId="urn:microsoft.com/office/officeart/2005/8/layout/chevron2"/>
    <dgm:cxn modelId="{98C17CBD-8363-4442-8762-E7BC8A7D9152}" type="presParOf" srcId="{B675153B-A7C1-4C6B-A75E-F7974C05A1B5}" destId="{99DB5E7C-229A-46D6-9BBA-4A73AB4ED79A}" srcOrd="1" destOrd="0" presId="urn:microsoft.com/office/officeart/2005/8/layout/chevron2"/>
    <dgm:cxn modelId="{E42F54B1-D498-FB40-A636-ED83FC13C91E}" type="presParOf" srcId="{9B25FD0E-1263-412C-88BF-410FB54C5FA2}" destId="{50719FBC-F73F-462A-9FA9-326FF02D7228}" srcOrd="3" destOrd="0" presId="urn:microsoft.com/office/officeart/2005/8/layout/chevron2"/>
    <dgm:cxn modelId="{C648D9AA-BC89-2447-9063-727690B7291F}" type="presParOf" srcId="{9B25FD0E-1263-412C-88BF-410FB54C5FA2}" destId="{5082744B-7661-48CB-9B25-7430C6DF50B8}" srcOrd="4" destOrd="0" presId="urn:microsoft.com/office/officeart/2005/8/layout/chevron2"/>
    <dgm:cxn modelId="{6B50246E-3A9D-CD41-B019-7B9784F23C38}" type="presParOf" srcId="{5082744B-7661-48CB-9B25-7430C6DF50B8}" destId="{22B25A25-4115-41A7-8285-4649EE07450A}" srcOrd="0" destOrd="0" presId="urn:microsoft.com/office/officeart/2005/8/layout/chevron2"/>
    <dgm:cxn modelId="{AF28A64F-F8DA-0F4F-A694-79D728DBB00A}" type="presParOf" srcId="{5082744B-7661-48CB-9B25-7430C6DF50B8}" destId="{0CCD95C8-A801-4798-AB0D-DE9F1C9A9312}" srcOrd="1" destOrd="0" presId="urn:microsoft.com/office/officeart/2005/8/layout/chevron2"/>
    <dgm:cxn modelId="{74BF1633-73C9-1F4C-85EA-80D6BDA77052}" type="presParOf" srcId="{9B25FD0E-1263-412C-88BF-410FB54C5FA2}" destId="{A046390C-70A6-4BEA-828B-DB540317C4B9}" srcOrd="5" destOrd="0" presId="urn:microsoft.com/office/officeart/2005/8/layout/chevron2"/>
    <dgm:cxn modelId="{8AFACADD-15D4-524C-B95D-AF127D43868A}" type="presParOf" srcId="{9B25FD0E-1263-412C-88BF-410FB54C5FA2}" destId="{586F638D-E3A4-4C93-B05A-6747BF5718B0}" srcOrd="6" destOrd="0" presId="urn:microsoft.com/office/officeart/2005/8/layout/chevron2"/>
    <dgm:cxn modelId="{AB27E5DD-3240-D049-BB42-F2B87115C92C}" type="presParOf" srcId="{586F638D-E3A4-4C93-B05A-6747BF5718B0}" destId="{9DC978C4-73FA-4DD2-8096-84991F758BA5}" srcOrd="0" destOrd="0" presId="urn:microsoft.com/office/officeart/2005/8/layout/chevron2"/>
    <dgm:cxn modelId="{8227DE40-F69D-E949-B136-4AF43E2DF4AE}" type="presParOf" srcId="{586F638D-E3A4-4C93-B05A-6747BF5718B0}" destId="{002F5F00-075E-4915-8983-B33D7332805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E03C740-A505-4D32-A25F-0325A201FAEE}" type="doc">
      <dgm:prSet loTypeId="urn:microsoft.com/office/officeart/2005/8/layout/process2" loCatId="process" qsTypeId="urn:microsoft.com/office/officeart/2005/8/quickstyle/simple2" qsCatId="simple" csTypeId="urn:microsoft.com/office/officeart/2005/8/colors/accent1_2" csCatId="accent1" phldr="1"/>
      <dgm:spPr/>
    </dgm:pt>
    <dgm:pt modelId="{D78DDCC6-F158-440A-8396-260E8617E115}">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2400" dirty="0" smtClean="0"/>
            <a:t>Longer downloading time</a:t>
          </a:r>
          <a:endParaRPr lang="en-US" sz="2400" dirty="0"/>
        </a:p>
      </dgm:t>
    </dgm:pt>
    <dgm:pt modelId="{13145901-3642-436B-8F86-DCBE5D6D4E06}" type="parTrans" cxnId="{D3777508-38DD-45EE-97BC-41CC158367B7}">
      <dgm:prSet/>
      <dgm:spPr/>
      <dgm:t>
        <a:bodyPr/>
        <a:lstStyle/>
        <a:p>
          <a:endParaRPr lang="en-US" sz="1400"/>
        </a:p>
      </dgm:t>
    </dgm:pt>
    <dgm:pt modelId="{CD996B2F-DB7A-4D50-934F-2CA82F54F3A4}" type="sibTrans" cxnId="{D3777508-38DD-45EE-97BC-41CC158367B7}">
      <dgm:prSet custT="1">
        <dgm:style>
          <a:lnRef idx="1">
            <a:schemeClr val="accent2"/>
          </a:lnRef>
          <a:fillRef idx="3">
            <a:schemeClr val="accent2"/>
          </a:fillRef>
          <a:effectRef idx="2">
            <a:schemeClr val="accent2"/>
          </a:effectRef>
          <a:fontRef idx="minor">
            <a:schemeClr val="lt1"/>
          </a:fontRef>
        </dgm:style>
      </dgm:prSet>
      <dgm:spPr/>
      <dgm:t>
        <a:bodyPr/>
        <a:lstStyle/>
        <a:p>
          <a:endParaRPr lang="en-US" sz="2000"/>
        </a:p>
      </dgm:t>
    </dgm:pt>
    <dgm:pt modelId="{162F8448-469C-4EB1-96DD-EC186EFBF77A}">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2400" dirty="0" smtClean="0"/>
            <a:t>More energy consumption</a:t>
          </a:r>
          <a:endParaRPr lang="en-US" sz="2400" dirty="0"/>
        </a:p>
      </dgm:t>
    </dgm:pt>
    <dgm:pt modelId="{3C45D2E5-557E-48E0-9B41-F3E6ADCB9807}" type="parTrans" cxnId="{1105CAA2-C049-489A-977C-2C6DD3876310}">
      <dgm:prSet/>
      <dgm:spPr/>
      <dgm:t>
        <a:bodyPr/>
        <a:lstStyle/>
        <a:p>
          <a:endParaRPr lang="en-US" sz="1400"/>
        </a:p>
      </dgm:t>
    </dgm:pt>
    <dgm:pt modelId="{0C09383D-C44F-4BD7-A7CC-202FEF391A20}" type="sibTrans" cxnId="{1105CAA2-C049-489A-977C-2C6DD3876310}">
      <dgm:prSet/>
      <dgm:spPr/>
      <dgm:t>
        <a:bodyPr/>
        <a:lstStyle/>
        <a:p>
          <a:endParaRPr lang="en-US" sz="1400"/>
        </a:p>
      </dgm:t>
    </dgm:pt>
    <dgm:pt modelId="{47EE8D70-AC05-4AB0-BC78-FAAEC98AD7E8}" type="pres">
      <dgm:prSet presAssocID="{BE03C740-A505-4D32-A25F-0325A201FAEE}" presName="linearFlow" presStyleCnt="0">
        <dgm:presLayoutVars>
          <dgm:resizeHandles val="exact"/>
        </dgm:presLayoutVars>
      </dgm:prSet>
      <dgm:spPr/>
    </dgm:pt>
    <dgm:pt modelId="{EE0FD4C0-D1A2-4A07-8AB0-441738DC3B39}" type="pres">
      <dgm:prSet presAssocID="{D78DDCC6-F158-440A-8396-260E8617E115}" presName="node" presStyleLbl="node1" presStyleIdx="0" presStyleCnt="2">
        <dgm:presLayoutVars>
          <dgm:bulletEnabled val="1"/>
        </dgm:presLayoutVars>
      </dgm:prSet>
      <dgm:spPr/>
      <dgm:t>
        <a:bodyPr/>
        <a:lstStyle/>
        <a:p>
          <a:endParaRPr lang="en-US"/>
        </a:p>
      </dgm:t>
    </dgm:pt>
    <dgm:pt modelId="{FC326EFF-A4AB-4941-8C92-E255F5BD15C3}" type="pres">
      <dgm:prSet presAssocID="{CD996B2F-DB7A-4D50-934F-2CA82F54F3A4}" presName="sibTrans" presStyleLbl="sibTrans2D1" presStyleIdx="0" presStyleCnt="1"/>
      <dgm:spPr/>
      <dgm:t>
        <a:bodyPr/>
        <a:lstStyle/>
        <a:p>
          <a:endParaRPr lang="en-US"/>
        </a:p>
      </dgm:t>
    </dgm:pt>
    <dgm:pt modelId="{B2E652E8-CA64-45E1-BA24-2515B5AF3D6C}" type="pres">
      <dgm:prSet presAssocID="{CD996B2F-DB7A-4D50-934F-2CA82F54F3A4}" presName="connectorText" presStyleLbl="sibTrans2D1" presStyleIdx="0" presStyleCnt="1"/>
      <dgm:spPr/>
      <dgm:t>
        <a:bodyPr/>
        <a:lstStyle/>
        <a:p>
          <a:endParaRPr lang="en-US"/>
        </a:p>
      </dgm:t>
    </dgm:pt>
    <dgm:pt modelId="{DBBF6EA5-8B61-4160-9FA3-606EBA81F66E}" type="pres">
      <dgm:prSet presAssocID="{162F8448-469C-4EB1-96DD-EC186EFBF77A}" presName="node" presStyleLbl="node1" presStyleIdx="1" presStyleCnt="2" custLinFactNeighborY="3003">
        <dgm:presLayoutVars>
          <dgm:bulletEnabled val="1"/>
        </dgm:presLayoutVars>
      </dgm:prSet>
      <dgm:spPr/>
      <dgm:t>
        <a:bodyPr/>
        <a:lstStyle/>
        <a:p>
          <a:endParaRPr lang="en-US"/>
        </a:p>
      </dgm:t>
    </dgm:pt>
  </dgm:ptLst>
  <dgm:cxnLst>
    <dgm:cxn modelId="{1C95757B-3E49-B048-96CE-6DE11DEAC43D}" type="presOf" srcId="{BE03C740-A505-4D32-A25F-0325A201FAEE}" destId="{47EE8D70-AC05-4AB0-BC78-FAAEC98AD7E8}" srcOrd="0" destOrd="0" presId="urn:microsoft.com/office/officeart/2005/8/layout/process2"/>
    <dgm:cxn modelId="{D3777508-38DD-45EE-97BC-41CC158367B7}" srcId="{BE03C740-A505-4D32-A25F-0325A201FAEE}" destId="{D78DDCC6-F158-440A-8396-260E8617E115}" srcOrd="0" destOrd="0" parTransId="{13145901-3642-436B-8F86-DCBE5D6D4E06}" sibTransId="{CD996B2F-DB7A-4D50-934F-2CA82F54F3A4}"/>
    <dgm:cxn modelId="{E998CE61-38AA-3745-A58F-87A8D15AA40A}" type="presOf" srcId="{CD996B2F-DB7A-4D50-934F-2CA82F54F3A4}" destId="{FC326EFF-A4AB-4941-8C92-E255F5BD15C3}" srcOrd="0" destOrd="0" presId="urn:microsoft.com/office/officeart/2005/8/layout/process2"/>
    <dgm:cxn modelId="{1105CAA2-C049-489A-977C-2C6DD3876310}" srcId="{BE03C740-A505-4D32-A25F-0325A201FAEE}" destId="{162F8448-469C-4EB1-96DD-EC186EFBF77A}" srcOrd="1" destOrd="0" parTransId="{3C45D2E5-557E-48E0-9B41-F3E6ADCB9807}" sibTransId="{0C09383D-C44F-4BD7-A7CC-202FEF391A20}"/>
    <dgm:cxn modelId="{D2739257-9E33-F741-BF6A-D64B63232A61}" type="presOf" srcId="{D78DDCC6-F158-440A-8396-260E8617E115}" destId="{EE0FD4C0-D1A2-4A07-8AB0-441738DC3B39}" srcOrd="0" destOrd="0" presId="urn:microsoft.com/office/officeart/2005/8/layout/process2"/>
    <dgm:cxn modelId="{9A55E4C5-4760-134A-853E-8869FDF0D61F}" type="presOf" srcId="{162F8448-469C-4EB1-96DD-EC186EFBF77A}" destId="{DBBF6EA5-8B61-4160-9FA3-606EBA81F66E}" srcOrd="0" destOrd="0" presId="urn:microsoft.com/office/officeart/2005/8/layout/process2"/>
    <dgm:cxn modelId="{9BB58D2C-5E5D-F042-A3BA-8DF84AD94F4E}" type="presOf" srcId="{CD996B2F-DB7A-4D50-934F-2CA82F54F3A4}" destId="{B2E652E8-CA64-45E1-BA24-2515B5AF3D6C}" srcOrd="1" destOrd="0" presId="urn:microsoft.com/office/officeart/2005/8/layout/process2"/>
    <dgm:cxn modelId="{1A9000A8-7E7F-2441-A283-B88BAD98C94D}" type="presParOf" srcId="{47EE8D70-AC05-4AB0-BC78-FAAEC98AD7E8}" destId="{EE0FD4C0-D1A2-4A07-8AB0-441738DC3B39}" srcOrd="0" destOrd="0" presId="urn:microsoft.com/office/officeart/2005/8/layout/process2"/>
    <dgm:cxn modelId="{DE982CC6-EF6B-D94B-8D45-6363CA073B13}" type="presParOf" srcId="{47EE8D70-AC05-4AB0-BC78-FAAEC98AD7E8}" destId="{FC326EFF-A4AB-4941-8C92-E255F5BD15C3}" srcOrd="1" destOrd="0" presId="urn:microsoft.com/office/officeart/2005/8/layout/process2"/>
    <dgm:cxn modelId="{EB14EC7B-1C0E-6443-942B-BD8C0B443976}" type="presParOf" srcId="{FC326EFF-A4AB-4941-8C92-E255F5BD15C3}" destId="{B2E652E8-CA64-45E1-BA24-2515B5AF3D6C}" srcOrd="0" destOrd="0" presId="urn:microsoft.com/office/officeart/2005/8/layout/process2"/>
    <dgm:cxn modelId="{98E87298-C488-6E4C-95EF-80F8C4445B38}" type="presParOf" srcId="{47EE8D70-AC05-4AB0-BC78-FAAEC98AD7E8}" destId="{DBBF6EA5-8B61-4160-9FA3-606EBA81F66E}" srcOrd="2"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9E07176-BD8E-4E94-A504-0CB42A1FAA30}" type="doc">
      <dgm:prSet loTypeId="urn:microsoft.com/office/officeart/2005/8/layout/chevron2" loCatId="list" qsTypeId="urn:microsoft.com/office/officeart/2005/8/quickstyle/simple5" qsCatId="simple" csTypeId="urn:microsoft.com/office/officeart/2005/8/colors/accent1_2" csCatId="accent1" phldr="1"/>
      <dgm:spPr/>
      <dgm:t>
        <a:bodyPr/>
        <a:lstStyle/>
        <a:p>
          <a:endParaRPr lang="en-US"/>
        </a:p>
      </dgm:t>
    </dgm:pt>
    <dgm:pt modelId="{4A276984-FD9C-45AF-A5F2-98E9F1C20DBF}">
      <dgm:prSet phldrT="[Text]"/>
      <dgm:spPr/>
      <dgm:t>
        <a:bodyPr/>
        <a:lstStyle/>
        <a:p>
          <a:r>
            <a:rPr lang="en-US" dirty="0" smtClean="0"/>
            <a:t>1</a:t>
          </a:r>
          <a:endParaRPr lang="en-US" dirty="0"/>
        </a:p>
      </dgm:t>
    </dgm:pt>
    <dgm:pt modelId="{17AEB972-CE1F-4CAA-8D29-432738312145}" type="parTrans" cxnId="{F1BC23DF-BAE8-4949-9073-B5875C960468}">
      <dgm:prSet/>
      <dgm:spPr/>
      <dgm:t>
        <a:bodyPr/>
        <a:lstStyle/>
        <a:p>
          <a:endParaRPr lang="en-US"/>
        </a:p>
      </dgm:t>
    </dgm:pt>
    <dgm:pt modelId="{9DB14352-89E7-4FE3-93F4-DD6B2D6E1B5B}" type="sibTrans" cxnId="{F1BC23DF-BAE8-4949-9073-B5875C960468}">
      <dgm:prSet/>
      <dgm:spPr/>
      <dgm:t>
        <a:bodyPr/>
        <a:lstStyle/>
        <a:p>
          <a:endParaRPr lang="en-US"/>
        </a:p>
      </dgm:t>
    </dgm:pt>
    <dgm:pt modelId="{F6D6EBAA-2504-43E1-89C3-3DBA8088F088}">
      <dgm:prSet phldrT="[Text]"/>
      <dgm:spPr/>
      <dgm:t>
        <a:bodyPr/>
        <a:lstStyle/>
        <a:p>
          <a:r>
            <a:rPr lang="en-US" dirty="0" smtClean="0"/>
            <a:t>2</a:t>
          </a:r>
          <a:endParaRPr lang="en-US" dirty="0"/>
        </a:p>
      </dgm:t>
    </dgm:pt>
    <dgm:pt modelId="{76215AE5-F24E-4807-A469-DDA7C23A8CBC}" type="parTrans" cxnId="{A207AAE8-2A8F-4B7C-A198-2F7AC73A5673}">
      <dgm:prSet/>
      <dgm:spPr/>
      <dgm:t>
        <a:bodyPr/>
        <a:lstStyle/>
        <a:p>
          <a:endParaRPr lang="en-US"/>
        </a:p>
      </dgm:t>
    </dgm:pt>
    <dgm:pt modelId="{DD310358-A557-426D-ADE8-46FD7C79AE9E}" type="sibTrans" cxnId="{A207AAE8-2A8F-4B7C-A198-2F7AC73A5673}">
      <dgm:prSet/>
      <dgm:spPr/>
      <dgm:t>
        <a:bodyPr/>
        <a:lstStyle/>
        <a:p>
          <a:endParaRPr lang="en-US"/>
        </a:p>
      </dgm:t>
    </dgm:pt>
    <dgm:pt modelId="{9705C84C-B16A-42A0-BB3E-4C585788908F}">
      <dgm:prSet phldrT="[Text]"/>
      <dgm:spPr/>
      <dgm:t>
        <a:bodyPr/>
        <a:lstStyle/>
        <a:p>
          <a:r>
            <a:rPr lang="en-US" dirty="0" smtClean="0"/>
            <a:t>3</a:t>
          </a:r>
          <a:endParaRPr lang="en-US" dirty="0"/>
        </a:p>
      </dgm:t>
    </dgm:pt>
    <dgm:pt modelId="{7E3D37F1-E45F-4702-B385-77F227C4B805}" type="parTrans" cxnId="{7158FD8B-384E-4312-B4F6-0EF8D38956CF}">
      <dgm:prSet/>
      <dgm:spPr/>
      <dgm:t>
        <a:bodyPr/>
        <a:lstStyle/>
        <a:p>
          <a:endParaRPr lang="en-US"/>
        </a:p>
      </dgm:t>
    </dgm:pt>
    <dgm:pt modelId="{0BEA467A-9F13-434A-B97F-1F1967855571}" type="sibTrans" cxnId="{7158FD8B-384E-4312-B4F6-0EF8D38956CF}">
      <dgm:prSet/>
      <dgm:spPr/>
      <dgm:t>
        <a:bodyPr/>
        <a:lstStyle/>
        <a:p>
          <a:endParaRPr lang="en-US"/>
        </a:p>
      </dgm:t>
    </dgm:pt>
    <dgm:pt modelId="{E3063D16-7F75-4D0A-990A-9269FE6F0065}">
      <dgm:prSet phldrT="[Text]">
        <dgm:style>
          <a:lnRef idx="0">
            <a:schemeClr val="accent6"/>
          </a:lnRef>
          <a:fillRef idx="3">
            <a:schemeClr val="accent6"/>
          </a:fillRef>
          <a:effectRef idx="3">
            <a:schemeClr val="accent6"/>
          </a:effectRef>
          <a:fontRef idx="minor">
            <a:schemeClr val="lt1"/>
          </a:fontRef>
        </dgm:style>
      </dgm:prSet>
      <dgm:spPr/>
      <dgm:t>
        <a:bodyPr/>
        <a:lstStyle/>
        <a:p>
          <a:r>
            <a:rPr lang="en-US" dirty="0" smtClean="0"/>
            <a:t>4</a:t>
          </a:r>
          <a:endParaRPr lang="en-US" dirty="0"/>
        </a:p>
      </dgm:t>
    </dgm:pt>
    <dgm:pt modelId="{C9FC5FB5-97FB-4BA8-ADBD-C23750ED43F4}" type="parTrans" cxnId="{3AF2520A-DB7A-4CB6-BAB0-E6894C387C2E}">
      <dgm:prSet/>
      <dgm:spPr/>
      <dgm:t>
        <a:bodyPr/>
        <a:lstStyle/>
        <a:p>
          <a:endParaRPr lang="en-US"/>
        </a:p>
      </dgm:t>
    </dgm:pt>
    <dgm:pt modelId="{44AD8E09-6B70-4119-9E10-0E6444D4EC21}" type="sibTrans" cxnId="{3AF2520A-DB7A-4CB6-BAB0-E6894C387C2E}">
      <dgm:prSet/>
      <dgm:spPr/>
      <dgm:t>
        <a:bodyPr/>
        <a:lstStyle/>
        <a:p>
          <a:endParaRPr lang="en-US"/>
        </a:p>
      </dgm:t>
    </dgm:pt>
    <dgm:pt modelId="{E0FAD57F-1A57-4CF3-B161-FA4F12C2398C}">
      <dgm:prSet/>
      <dgm:spPr/>
      <dgm:t>
        <a:bodyPr/>
        <a:lstStyle/>
        <a:p>
          <a:r>
            <a:rPr lang="en-US" dirty="0" smtClean="0"/>
            <a:t>IP spoofing</a:t>
          </a:r>
          <a:endParaRPr lang="en-US" dirty="0"/>
        </a:p>
      </dgm:t>
    </dgm:pt>
    <dgm:pt modelId="{7CDE6BFC-93E6-453E-9A44-35D04FB65232}" type="parTrans" cxnId="{1A190BE7-682C-4ED5-85D7-117473DEE2AC}">
      <dgm:prSet/>
      <dgm:spPr/>
      <dgm:t>
        <a:bodyPr/>
        <a:lstStyle/>
        <a:p>
          <a:endParaRPr lang="en-US"/>
        </a:p>
      </dgm:t>
    </dgm:pt>
    <dgm:pt modelId="{8E38D467-D51F-4C25-8059-DCA2C500E397}" type="sibTrans" cxnId="{1A190BE7-682C-4ED5-85D7-117473DEE2AC}">
      <dgm:prSet/>
      <dgm:spPr/>
      <dgm:t>
        <a:bodyPr/>
        <a:lstStyle/>
        <a:p>
          <a:endParaRPr lang="en-US"/>
        </a:p>
      </dgm:t>
    </dgm:pt>
    <dgm:pt modelId="{8FAF6920-B06D-45AC-8EC4-C26831A74D72}">
      <dgm:prSet/>
      <dgm:spPr/>
      <dgm:t>
        <a:bodyPr/>
        <a:lstStyle/>
        <a:p>
          <a:r>
            <a:rPr lang="en-US" dirty="0" smtClean="0"/>
            <a:t>TCP connection timeout</a:t>
          </a:r>
          <a:endParaRPr lang="en-US" dirty="0"/>
        </a:p>
      </dgm:t>
    </dgm:pt>
    <dgm:pt modelId="{D6A9DC34-2020-454D-94DB-6E9D18B16B9B}" type="parTrans" cxnId="{8C36C1B0-2E7B-40C9-8D42-B4AD09D65CE9}">
      <dgm:prSet/>
      <dgm:spPr/>
      <dgm:t>
        <a:bodyPr/>
        <a:lstStyle/>
        <a:p>
          <a:endParaRPr lang="en-US"/>
        </a:p>
      </dgm:t>
    </dgm:pt>
    <dgm:pt modelId="{D76F98A1-0B82-44BE-A4EA-BEED773113B2}" type="sibTrans" cxnId="{8C36C1B0-2E7B-40C9-8D42-B4AD09D65CE9}">
      <dgm:prSet/>
      <dgm:spPr/>
      <dgm:t>
        <a:bodyPr/>
        <a:lstStyle/>
        <a:p>
          <a:endParaRPr lang="en-US"/>
        </a:p>
      </dgm:t>
    </dgm:pt>
    <dgm:pt modelId="{BE24CFED-5B66-46EF-80EF-64726CDC2F46}">
      <dgm:prSet/>
      <dgm:spPr/>
      <dgm:t>
        <a:bodyPr/>
        <a:lstStyle/>
        <a:p>
          <a:r>
            <a:rPr lang="en-US" dirty="0" smtClean="0"/>
            <a:t>TCP out-of-order buffering</a:t>
          </a:r>
          <a:endParaRPr lang="en-US" dirty="0"/>
        </a:p>
      </dgm:t>
    </dgm:pt>
    <dgm:pt modelId="{BAEF6B59-C0F2-4104-BC29-BB7FB8EBA7C1}" type="parTrans" cxnId="{FDB9172F-6C10-4A1A-A278-0D8117E847D5}">
      <dgm:prSet/>
      <dgm:spPr/>
      <dgm:t>
        <a:bodyPr/>
        <a:lstStyle/>
        <a:p>
          <a:endParaRPr lang="en-US"/>
        </a:p>
      </dgm:t>
    </dgm:pt>
    <dgm:pt modelId="{DE68819E-BB62-4919-8278-4B42063BFCDD}" type="sibTrans" cxnId="{FDB9172F-6C10-4A1A-A278-0D8117E847D5}">
      <dgm:prSet/>
      <dgm:spPr/>
      <dgm:t>
        <a:bodyPr/>
        <a:lstStyle/>
        <a:p>
          <a:endParaRPr lang="en-US"/>
        </a:p>
      </dgm:t>
    </dgm:pt>
    <dgm:pt modelId="{38DE5029-227C-4A86-9127-45A50157A0FE}">
      <dgm:prSet>
        <dgm:style>
          <a:lnRef idx="1">
            <a:schemeClr val="accent6"/>
          </a:lnRef>
          <a:fillRef idx="2">
            <a:schemeClr val="accent6"/>
          </a:fillRef>
          <a:effectRef idx="1">
            <a:schemeClr val="accent6"/>
          </a:effectRef>
          <a:fontRef idx="minor">
            <a:schemeClr val="dk1"/>
          </a:fontRef>
        </dgm:style>
      </dgm:prSet>
      <dgm:spPr/>
      <dgm:t>
        <a:bodyPr/>
        <a:lstStyle/>
        <a:p>
          <a:r>
            <a:rPr lang="en-US" dirty="0" smtClean="0"/>
            <a:t>NAT mapping</a:t>
          </a:r>
          <a:endParaRPr lang="en-US" dirty="0"/>
        </a:p>
      </dgm:t>
    </dgm:pt>
    <dgm:pt modelId="{F6DC96F3-02CD-4858-A165-610414BD0D49}" type="parTrans" cxnId="{0A621FD9-10EF-4493-A6C0-24E2C5DFE89C}">
      <dgm:prSet/>
      <dgm:spPr/>
      <dgm:t>
        <a:bodyPr/>
        <a:lstStyle/>
        <a:p>
          <a:endParaRPr lang="en-US"/>
        </a:p>
      </dgm:t>
    </dgm:pt>
    <dgm:pt modelId="{C3AC5F5B-D533-40AD-AA1F-980D6ED9B7F1}" type="sibTrans" cxnId="{0A621FD9-10EF-4493-A6C0-24E2C5DFE89C}">
      <dgm:prSet/>
      <dgm:spPr/>
      <dgm:t>
        <a:bodyPr/>
        <a:lstStyle/>
        <a:p>
          <a:endParaRPr lang="en-US"/>
        </a:p>
      </dgm:t>
    </dgm:pt>
    <dgm:pt modelId="{9B25FD0E-1263-412C-88BF-410FB54C5FA2}" type="pres">
      <dgm:prSet presAssocID="{C9E07176-BD8E-4E94-A504-0CB42A1FAA30}" presName="linearFlow" presStyleCnt="0">
        <dgm:presLayoutVars>
          <dgm:dir/>
          <dgm:animLvl val="lvl"/>
          <dgm:resizeHandles val="exact"/>
        </dgm:presLayoutVars>
      </dgm:prSet>
      <dgm:spPr/>
      <dgm:t>
        <a:bodyPr/>
        <a:lstStyle/>
        <a:p>
          <a:endParaRPr lang="en-US"/>
        </a:p>
      </dgm:t>
    </dgm:pt>
    <dgm:pt modelId="{719DB78F-10E5-483C-B9F5-FF4781AF9452}" type="pres">
      <dgm:prSet presAssocID="{4A276984-FD9C-45AF-A5F2-98E9F1C20DBF}" presName="composite" presStyleCnt="0"/>
      <dgm:spPr/>
    </dgm:pt>
    <dgm:pt modelId="{C5A6C084-F0D1-401E-8EF0-973637882119}" type="pres">
      <dgm:prSet presAssocID="{4A276984-FD9C-45AF-A5F2-98E9F1C20DBF}" presName="parentText" presStyleLbl="alignNode1" presStyleIdx="0" presStyleCnt="4">
        <dgm:presLayoutVars>
          <dgm:chMax val="1"/>
          <dgm:bulletEnabled val="1"/>
        </dgm:presLayoutVars>
      </dgm:prSet>
      <dgm:spPr/>
      <dgm:t>
        <a:bodyPr/>
        <a:lstStyle/>
        <a:p>
          <a:endParaRPr lang="en-US"/>
        </a:p>
      </dgm:t>
    </dgm:pt>
    <dgm:pt modelId="{10FCA41B-27C7-4369-AE06-C21CB3C2B7A6}" type="pres">
      <dgm:prSet presAssocID="{4A276984-FD9C-45AF-A5F2-98E9F1C20DBF}" presName="descendantText" presStyleLbl="alignAcc1" presStyleIdx="0" presStyleCnt="4">
        <dgm:presLayoutVars>
          <dgm:bulletEnabled val="1"/>
        </dgm:presLayoutVars>
      </dgm:prSet>
      <dgm:spPr/>
      <dgm:t>
        <a:bodyPr/>
        <a:lstStyle/>
        <a:p>
          <a:endParaRPr lang="en-US"/>
        </a:p>
      </dgm:t>
    </dgm:pt>
    <dgm:pt modelId="{0A2E47E1-2D21-4B5D-9447-BB31536AE661}" type="pres">
      <dgm:prSet presAssocID="{9DB14352-89E7-4FE3-93F4-DD6B2D6E1B5B}" presName="sp" presStyleCnt="0"/>
      <dgm:spPr/>
    </dgm:pt>
    <dgm:pt modelId="{B675153B-A7C1-4C6B-A75E-F7974C05A1B5}" type="pres">
      <dgm:prSet presAssocID="{F6D6EBAA-2504-43E1-89C3-3DBA8088F088}" presName="composite" presStyleCnt="0"/>
      <dgm:spPr/>
    </dgm:pt>
    <dgm:pt modelId="{DE704E62-9A72-466A-971C-BFB63101251F}" type="pres">
      <dgm:prSet presAssocID="{F6D6EBAA-2504-43E1-89C3-3DBA8088F088}" presName="parentText" presStyleLbl="alignNode1" presStyleIdx="1" presStyleCnt="4">
        <dgm:presLayoutVars>
          <dgm:chMax val="1"/>
          <dgm:bulletEnabled val="1"/>
        </dgm:presLayoutVars>
      </dgm:prSet>
      <dgm:spPr/>
      <dgm:t>
        <a:bodyPr/>
        <a:lstStyle/>
        <a:p>
          <a:endParaRPr lang="en-US"/>
        </a:p>
      </dgm:t>
    </dgm:pt>
    <dgm:pt modelId="{99DB5E7C-229A-46D6-9BBA-4A73AB4ED79A}" type="pres">
      <dgm:prSet presAssocID="{F6D6EBAA-2504-43E1-89C3-3DBA8088F088}" presName="descendantText" presStyleLbl="alignAcc1" presStyleIdx="1" presStyleCnt="4">
        <dgm:presLayoutVars>
          <dgm:bulletEnabled val="1"/>
        </dgm:presLayoutVars>
      </dgm:prSet>
      <dgm:spPr/>
      <dgm:t>
        <a:bodyPr/>
        <a:lstStyle/>
        <a:p>
          <a:endParaRPr lang="en-US"/>
        </a:p>
      </dgm:t>
    </dgm:pt>
    <dgm:pt modelId="{50719FBC-F73F-462A-9FA9-326FF02D7228}" type="pres">
      <dgm:prSet presAssocID="{DD310358-A557-426D-ADE8-46FD7C79AE9E}" presName="sp" presStyleCnt="0"/>
      <dgm:spPr/>
    </dgm:pt>
    <dgm:pt modelId="{5082744B-7661-48CB-9B25-7430C6DF50B8}" type="pres">
      <dgm:prSet presAssocID="{9705C84C-B16A-42A0-BB3E-4C585788908F}" presName="composite" presStyleCnt="0"/>
      <dgm:spPr/>
    </dgm:pt>
    <dgm:pt modelId="{22B25A25-4115-41A7-8285-4649EE07450A}" type="pres">
      <dgm:prSet presAssocID="{9705C84C-B16A-42A0-BB3E-4C585788908F}" presName="parentText" presStyleLbl="alignNode1" presStyleIdx="2" presStyleCnt="4">
        <dgm:presLayoutVars>
          <dgm:chMax val="1"/>
          <dgm:bulletEnabled val="1"/>
        </dgm:presLayoutVars>
      </dgm:prSet>
      <dgm:spPr/>
      <dgm:t>
        <a:bodyPr/>
        <a:lstStyle/>
        <a:p>
          <a:endParaRPr lang="en-US"/>
        </a:p>
      </dgm:t>
    </dgm:pt>
    <dgm:pt modelId="{0CCD95C8-A801-4798-AB0D-DE9F1C9A9312}" type="pres">
      <dgm:prSet presAssocID="{9705C84C-B16A-42A0-BB3E-4C585788908F}" presName="descendantText" presStyleLbl="alignAcc1" presStyleIdx="2" presStyleCnt="4">
        <dgm:presLayoutVars>
          <dgm:bulletEnabled val="1"/>
        </dgm:presLayoutVars>
      </dgm:prSet>
      <dgm:spPr/>
      <dgm:t>
        <a:bodyPr/>
        <a:lstStyle/>
        <a:p>
          <a:endParaRPr lang="en-US"/>
        </a:p>
      </dgm:t>
    </dgm:pt>
    <dgm:pt modelId="{A046390C-70A6-4BEA-828B-DB540317C4B9}" type="pres">
      <dgm:prSet presAssocID="{0BEA467A-9F13-434A-B97F-1F1967855571}" presName="sp" presStyleCnt="0"/>
      <dgm:spPr/>
    </dgm:pt>
    <dgm:pt modelId="{586F638D-E3A4-4C93-B05A-6747BF5718B0}" type="pres">
      <dgm:prSet presAssocID="{E3063D16-7F75-4D0A-990A-9269FE6F0065}" presName="composite" presStyleCnt="0"/>
      <dgm:spPr/>
    </dgm:pt>
    <dgm:pt modelId="{9DC978C4-73FA-4DD2-8096-84991F758BA5}" type="pres">
      <dgm:prSet presAssocID="{E3063D16-7F75-4D0A-990A-9269FE6F0065}" presName="parentText" presStyleLbl="alignNode1" presStyleIdx="3" presStyleCnt="4">
        <dgm:presLayoutVars>
          <dgm:chMax val="1"/>
          <dgm:bulletEnabled val="1"/>
        </dgm:presLayoutVars>
      </dgm:prSet>
      <dgm:spPr/>
      <dgm:t>
        <a:bodyPr/>
        <a:lstStyle/>
        <a:p>
          <a:endParaRPr lang="en-US"/>
        </a:p>
      </dgm:t>
    </dgm:pt>
    <dgm:pt modelId="{002F5F00-075E-4915-8983-B33D73328051}" type="pres">
      <dgm:prSet presAssocID="{E3063D16-7F75-4D0A-990A-9269FE6F0065}" presName="descendantText" presStyleLbl="alignAcc1" presStyleIdx="3" presStyleCnt="4">
        <dgm:presLayoutVars>
          <dgm:bulletEnabled val="1"/>
        </dgm:presLayoutVars>
      </dgm:prSet>
      <dgm:spPr/>
      <dgm:t>
        <a:bodyPr/>
        <a:lstStyle/>
        <a:p>
          <a:endParaRPr lang="en-US"/>
        </a:p>
      </dgm:t>
    </dgm:pt>
  </dgm:ptLst>
  <dgm:cxnLst>
    <dgm:cxn modelId="{A207AAE8-2A8F-4B7C-A198-2F7AC73A5673}" srcId="{C9E07176-BD8E-4E94-A504-0CB42A1FAA30}" destId="{F6D6EBAA-2504-43E1-89C3-3DBA8088F088}" srcOrd="1" destOrd="0" parTransId="{76215AE5-F24E-4807-A469-DDA7C23A8CBC}" sibTransId="{DD310358-A557-426D-ADE8-46FD7C79AE9E}"/>
    <dgm:cxn modelId="{E1810E6C-4E39-D848-A555-A95CDC23F3D3}" type="presOf" srcId="{E3063D16-7F75-4D0A-990A-9269FE6F0065}" destId="{9DC978C4-73FA-4DD2-8096-84991F758BA5}" srcOrd="0" destOrd="0" presId="urn:microsoft.com/office/officeart/2005/8/layout/chevron2"/>
    <dgm:cxn modelId="{7B93593B-8F9B-C244-99D2-CA0D21266AC3}" type="presOf" srcId="{E0FAD57F-1A57-4CF3-B161-FA4F12C2398C}" destId="{10FCA41B-27C7-4369-AE06-C21CB3C2B7A6}" srcOrd="0" destOrd="0" presId="urn:microsoft.com/office/officeart/2005/8/layout/chevron2"/>
    <dgm:cxn modelId="{8C36C1B0-2E7B-40C9-8D42-B4AD09D65CE9}" srcId="{F6D6EBAA-2504-43E1-89C3-3DBA8088F088}" destId="{8FAF6920-B06D-45AC-8EC4-C26831A74D72}" srcOrd="0" destOrd="0" parTransId="{D6A9DC34-2020-454D-94DB-6E9D18B16B9B}" sibTransId="{D76F98A1-0B82-44BE-A4EA-BEED773113B2}"/>
    <dgm:cxn modelId="{27B12BD4-F3A8-944A-BE59-6397DEA687AD}" type="presOf" srcId="{F6D6EBAA-2504-43E1-89C3-3DBA8088F088}" destId="{DE704E62-9A72-466A-971C-BFB63101251F}" srcOrd="0" destOrd="0" presId="urn:microsoft.com/office/officeart/2005/8/layout/chevron2"/>
    <dgm:cxn modelId="{3AF2520A-DB7A-4CB6-BAB0-E6894C387C2E}" srcId="{C9E07176-BD8E-4E94-A504-0CB42A1FAA30}" destId="{E3063D16-7F75-4D0A-990A-9269FE6F0065}" srcOrd="3" destOrd="0" parTransId="{C9FC5FB5-97FB-4BA8-ADBD-C23750ED43F4}" sibTransId="{44AD8E09-6B70-4119-9E10-0E6444D4EC21}"/>
    <dgm:cxn modelId="{FDB9172F-6C10-4A1A-A278-0D8117E847D5}" srcId="{9705C84C-B16A-42A0-BB3E-4C585788908F}" destId="{BE24CFED-5B66-46EF-80EF-64726CDC2F46}" srcOrd="0" destOrd="0" parTransId="{BAEF6B59-C0F2-4104-BC29-BB7FB8EBA7C1}" sibTransId="{DE68819E-BB62-4919-8278-4B42063BFCDD}"/>
    <dgm:cxn modelId="{F1BC23DF-BAE8-4949-9073-B5875C960468}" srcId="{C9E07176-BD8E-4E94-A504-0CB42A1FAA30}" destId="{4A276984-FD9C-45AF-A5F2-98E9F1C20DBF}" srcOrd="0" destOrd="0" parTransId="{17AEB972-CE1F-4CAA-8D29-432738312145}" sibTransId="{9DB14352-89E7-4FE3-93F4-DD6B2D6E1B5B}"/>
    <dgm:cxn modelId="{1A190BE7-682C-4ED5-85D7-117473DEE2AC}" srcId="{4A276984-FD9C-45AF-A5F2-98E9F1C20DBF}" destId="{E0FAD57F-1A57-4CF3-B161-FA4F12C2398C}" srcOrd="0" destOrd="0" parTransId="{7CDE6BFC-93E6-453E-9A44-35D04FB65232}" sibTransId="{8E38D467-D51F-4C25-8059-DCA2C500E397}"/>
    <dgm:cxn modelId="{2986AD19-9B1A-D443-BEAF-6358EBF968CF}" type="presOf" srcId="{C9E07176-BD8E-4E94-A504-0CB42A1FAA30}" destId="{9B25FD0E-1263-412C-88BF-410FB54C5FA2}" srcOrd="0" destOrd="0" presId="urn:microsoft.com/office/officeart/2005/8/layout/chevron2"/>
    <dgm:cxn modelId="{A280BDC0-1E0C-4345-8332-2327597F91E6}" type="presOf" srcId="{4A276984-FD9C-45AF-A5F2-98E9F1C20DBF}" destId="{C5A6C084-F0D1-401E-8EF0-973637882119}" srcOrd="0" destOrd="0" presId="urn:microsoft.com/office/officeart/2005/8/layout/chevron2"/>
    <dgm:cxn modelId="{319EB3B7-0F7C-E440-A70C-EA5E173E596C}" type="presOf" srcId="{9705C84C-B16A-42A0-BB3E-4C585788908F}" destId="{22B25A25-4115-41A7-8285-4649EE07450A}" srcOrd="0" destOrd="0" presId="urn:microsoft.com/office/officeart/2005/8/layout/chevron2"/>
    <dgm:cxn modelId="{91F8D899-78AE-4349-9579-0A6A9B023A0B}" type="presOf" srcId="{38DE5029-227C-4A86-9127-45A50157A0FE}" destId="{002F5F00-075E-4915-8983-B33D73328051}" srcOrd="0" destOrd="0" presId="urn:microsoft.com/office/officeart/2005/8/layout/chevron2"/>
    <dgm:cxn modelId="{7158FD8B-384E-4312-B4F6-0EF8D38956CF}" srcId="{C9E07176-BD8E-4E94-A504-0CB42A1FAA30}" destId="{9705C84C-B16A-42A0-BB3E-4C585788908F}" srcOrd="2" destOrd="0" parTransId="{7E3D37F1-E45F-4702-B385-77F227C4B805}" sibTransId="{0BEA467A-9F13-434A-B97F-1F1967855571}"/>
    <dgm:cxn modelId="{0A621FD9-10EF-4493-A6C0-24E2C5DFE89C}" srcId="{E3063D16-7F75-4D0A-990A-9269FE6F0065}" destId="{38DE5029-227C-4A86-9127-45A50157A0FE}" srcOrd="0" destOrd="0" parTransId="{F6DC96F3-02CD-4858-A165-610414BD0D49}" sibTransId="{C3AC5F5B-D533-40AD-AA1F-980D6ED9B7F1}"/>
    <dgm:cxn modelId="{3ACAB104-6BDA-9B49-BD40-9E34D33A134B}" type="presOf" srcId="{BE24CFED-5B66-46EF-80EF-64726CDC2F46}" destId="{0CCD95C8-A801-4798-AB0D-DE9F1C9A9312}" srcOrd="0" destOrd="0" presId="urn:microsoft.com/office/officeart/2005/8/layout/chevron2"/>
    <dgm:cxn modelId="{26F4D053-C47B-EB44-8495-7853BF565B80}" type="presOf" srcId="{8FAF6920-B06D-45AC-8EC4-C26831A74D72}" destId="{99DB5E7C-229A-46D6-9BBA-4A73AB4ED79A}" srcOrd="0" destOrd="0" presId="urn:microsoft.com/office/officeart/2005/8/layout/chevron2"/>
    <dgm:cxn modelId="{E7B3A794-CA8A-6549-97DE-A420BB0D04EF}" type="presParOf" srcId="{9B25FD0E-1263-412C-88BF-410FB54C5FA2}" destId="{719DB78F-10E5-483C-B9F5-FF4781AF9452}" srcOrd="0" destOrd="0" presId="urn:microsoft.com/office/officeart/2005/8/layout/chevron2"/>
    <dgm:cxn modelId="{6F94C228-9141-C140-8DF1-13DE6AEF255A}" type="presParOf" srcId="{719DB78F-10E5-483C-B9F5-FF4781AF9452}" destId="{C5A6C084-F0D1-401E-8EF0-973637882119}" srcOrd="0" destOrd="0" presId="urn:microsoft.com/office/officeart/2005/8/layout/chevron2"/>
    <dgm:cxn modelId="{2094502B-FAC2-874B-9BA7-081E51F1DF43}" type="presParOf" srcId="{719DB78F-10E5-483C-B9F5-FF4781AF9452}" destId="{10FCA41B-27C7-4369-AE06-C21CB3C2B7A6}" srcOrd="1" destOrd="0" presId="urn:microsoft.com/office/officeart/2005/8/layout/chevron2"/>
    <dgm:cxn modelId="{EFDD5536-12B0-F94E-B0C3-916BD5ACFBD1}" type="presParOf" srcId="{9B25FD0E-1263-412C-88BF-410FB54C5FA2}" destId="{0A2E47E1-2D21-4B5D-9447-BB31536AE661}" srcOrd="1" destOrd="0" presId="urn:microsoft.com/office/officeart/2005/8/layout/chevron2"/>
    <dgm:cxn modelId="{EACDCFD4-80F6-F74E-8595-50B63E05033C}" type="presParOf" srcId="{9B25FD0E-1263-412C-88BF-410FB54C5FA2}" destId="{B675153B-A7C1-4C6B-A75E-F7974C05A1B5}" srcOrd="2" destOrd="0" presId="urn:microsoft.com/office/officeart/2005/8/layout/chevron2"/>
    <dgm:cxn modelId="{1098B95F-2E94-C541-A8BB-D86908651BB9}" type="presParOf" srcId="{B675153B-A7C1-4C6B-A75E-F7974C05A1B5}" destId="{DE704E62-9A72-466A-971C-BFB63101251F}" srcOrd="0" destOrd="0" presId="urn:microsoft.com/office/officeart/2005/8/layout/chevron2"/>
    <dgm:cxn modelId="{0774B7D9-948F-3B48-A6AC-826227F7E0B2}" type="presParOf" srcId="{B675153B-A7C1-4C6B-A75E-F7974C05A1B5}" destId="{99DB5E7C-229A-46D6-9BBA-4A73AB4ED79A}" srcOrd="1" destOrd="0" presId="urn:microsoft.com/office/officeart/2005/8/layout/chevron2"/>
    <dgm:cxn modelId="{CB4C1AB7-518E-A243-A2DF-32D20657313A}" type="presParOf" srcId="{9B25FD0E-1263-412C-88BF-410FB54C5FA2}" destId="{50719FBC-F73F-462A-9FA9-326FF02D7228}" srcOrd="3" destOrd="0" presId="urn:microsoft.com/office/officeart/2005/8/layout/chevron2"/>
    <dgm:cxn modelId="{DA422BA8-6E21-0D43-9BF7-92EE16408611}" type="presParOf" srcId="{9B25FD0E-1263-412C-88BF-410FB54C5FA2}" destId="{5082744B-7661-48CB-9B25-7430C6DF50B8}" srcOrd="4" destOrd="0" presId="urn:microsoft.com/office/officeart/2005/8/layout/chevron2"/>
    <dgm:cxn modelId="{DA6BBEBC-8704-8543-A1B3-781F105C07C6}" type="presParOf" srcId="{5082744B-7661-48CB-9B25-7430C6DF50B8}" destId="{22B25A25-4115-41A7-8285-4649EE07450A}" srcOrd="0" destOrd="0" presId="urn:microsoft.com/office/officeart/2005/8/layout/chevron2"/>
    <dgm:cxn modelId="{D06D40B2-1F86-6947-A7A4-C0B40E85CF65}" type="presParOf" srcId="{5082744B-7661-48CB-9B25-7430C6DF50B8}" destId="{0CCD95C8-A801-4798-AB0D-DE9F1C9A9312}" srcOrd="1" destOrd="0" presId="urn:microsoft.com/office/officeart/2005/8/layout/chevron2"/>
    <dgm:cxn modelId="{70C2B928-929F-2143-A0D5-171F736BB127}" type="presParOf" srcId="{9B25FD0E-1263-412C-88BF-410FB54C5FA2}" destId="{A046390C-70A6-4BEA-828B-DB540317C4B9}" srcOrd="5" destOrd="0" presId="urn:microsoft.com/office/officeart/2005/8/layout/chevron2"/>
    <dgm:cxn modelId="{CB663CCF-6498-F440-9BAE-2B78EB59AF7B}" type="presParOf" srcId="{9B25FD0E-1263-412C-88BF-410FB54C5FA2}" destId="{586F638D-E3A4-4C93-B05A-6747BF5718B0}" srcOrd="6" destOrd="0" presId="urn:microsoft.com/office/officeart/2005/8/layout/chevron2"/>
    <dgm:cxn modelId="{2E5BBB12-83F0-DF48-9727-F899C99CCC94}" type="presParOf" srcId="{586F638D-E3A4-4C93-B05A-6747BF5718B0}" destId="{9DC978C4-73FA-4DD2-8096-84991F758BA5}" srcOrd="0" destOrd="0" presId="urn:microsoft.com/office/officeart/2005/8/layout/chevron2"/>
    <dgm:cxn modelId="{1648834F-6112-4F42-9D9E-94A32AE52719}" type="presParOf" srcId="{586F638D-E3A4-4C93-B05A-6747BF5718B0}" destId="{002F5F00-075E-4915-8983-B33D7332805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A6C084-F0D1-401E-8EF0-973637882119}">
      <dsp:nvSpPr>
        <dsp:cNvPr id="0" name=""/>
        <dsp:cNvSpPr/>
      </dsp:nvSpPr>
      <dsp:spPr>
        <a:xfrm rot="5400000">
          <a:off x="-169068" y="169670"/>
          <a:ext cx="1127124" cy="78898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1</a:t>
          </a:r>
          <a:endParaRPr lang="en-US" sz="2200" kern="1200" dirty="0"/>
        </a:p>
      </dsp:txBody>
      <dsp:txXfrm rot="-5400000">
        <a:off x="1" y="395096"/>
        <a:ext cx="788987" cy="338137"/>
      </dsp:txXfrm>
    </dsp:sp>
    <dsp:sp modelId="{10FCA41B-27C7-4369-AE06-C21CB3C2B7A6}">
      <dsp:nvSpPr>
        <dsp:cNvPr id="0" name=""/>
        <dsp:cNvSpPr/>
      </dsp:nvSpPr>
      <dsp:spPr>
        <a:xfrm rot="5400000">
          <a:off x="3076178" y="-2286589"/>
          <a:ext cx="732631" cy="530701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en-US" sz="3400" kern="1200" dirty="0" smtClean="0"/>
            <a:t>IP spoofing</a:t>
          </a:r>
          <a:endParaRPr lang="en-US" sz="3400" kern="1200" dirty="0"/>
        </a:p>
      </dsp:txBody>
      <dsp:txXfrm rot="-5400000">
        <a:off x="788988" y="36365"/>
        <a:ext cx="5271248" cy="661103"/>
      </dsp:txXfrm>
    </dsp:sp>
    <dsp:sp modelId="{DE704E62-9A72-466A-971C-BFB63101251F}">
      <dsp:nvSpPr>
        <dsp:cNvPr id="0" name=""/>
        <dsp:cNvSpPr/>
      </dsp:nvSpPr>
      <dsp:spPr>
        <a:xfrm rot="5400000">
          <a:off x="-169068" y="1148227"/>
          <a:ext cx="1127124" cy="78898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2</a:t>
          </a:r>
          <a:endParaRPr lang="en-US" sz="2200" kern="1200" dirty="0"/>
        </a:p>
      </dsp:txBody>
      <dsp:txXfrm rot="-5400000">
        <a:off x="1" y="1373653"/>
        <a:ext cx="788987" cy="338137"/>
      </dsp:txXfrm>
    </dsp:sp>
    <dsp:sp modelId="{99DB5E7C-229A-46D6-9BBA-4A73AB4ED79A}">
      <dsp:nvSpPr>
        <dsp:cNvPr id="0" name=""/>
        <dsp:cNvSpPr/>
      </dsp:nvSpPr>
      <dsp:spPr>
        <a:xfrm rot="5400000">
          <a:off x="3076178" y="-1308031"/>
          <a:ext cx="732631" cy="530701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en-US" sz="3400" kern="1200" dirty="0" smtClean="0"/>
            <a:t>TCP connection timeout</a:t>
          </a:r>
          <a:endParaRPr lang="en-US" sz="3400" kern="1200" dirty="0"/>
        </a:p>
      </dsp:txBody>
      <dsp:txXfrm rot="-5400000">
        <a:off x="788988" y="1014923"/>
        <a:ext cx="5271248" cy="661103"/>
      </dsp:txXfrm>
    </dsp:sp>
    <dsp:sp modelId="{22B25A25-4115-41A7-8285-4649EE07450A}">
      <dsp:nvSpPr>
        <dsp:cNvPr id="0" name=""/>
        <dsp:cNvSpPr/>
      </dsp:nvSpPr>
      <dsp:spPr>
        <a:xfrm rot="5400000">
          <a:off x="-169068" y="2126784"/>
          <a:ext cx="1127124" cy="78898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3</a:t>
          </a:r>
          <a:endParaRPr lang="en-US" sz="2200" kern="1200" dirty="0"/>
        </a:p>
      </dsp:txBody>
      <dsp:txXfrm rot="-5400000">
        <a:off x="1" y="2352210"/>
        <a:ext cx="788987" cy="338137"/>
      </dsp:txXfrm>
    </dsp:sp>
    <dsp:sp modelId="{0CCD95C8-A801-4798-AB0D-DE9F1C9A9312}">
      <dsp:nvSpPr>
        <dsp:cNvPr id="0" name=""/>
        <dsp:cNvSpPr/>
      </dsp:nvSpPr>
      <dsp:spPr>
        <a:xfrm rot="5400000">
          <a:off x="3076178" y="-329474"/>
          <a:ext cx="732631" cy="530701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en-US" sz="3400" kern="1200" smtClean="0"/>
            <a:t>TCP out-of-order buffering</a:t>
          </a:r>
          <a:endParaRPr lang="en-US" sz="3400" kern="1200" dirty="0"/>
        </a:p>
      </dsp:txBody>
      <dsp:txXfrm rot="-5400000">
        <a:off x="788988" y="1993480"/>
        <a:ext cx="5271248" cy="661103"/>
      </dsp:txXfrm>
    </dsp:sp>
    <dsp:sp modelId="{9DC978C4-73FA-4DD2-8096-84991F758BA5}">
      <dsp:nvSpPr>
        <dsp:cNvPr id="0" name=""/>
        <dsp:cNvSpPr/>
      </dsp:nvSpPr>
      <dsp:spPr>
        <a:xfrm rot="5400000">
          <a:off x="-169068" y="3105342"/>
          <a:ext cx="1127124" cy="78898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4</a:t>
          </a:r>
          <a:endParaRPr lang="en-US" sz="2200" kern="1200" dirty="0"/>
        </a:p>
      </dsp:txBody>
      <dsp:txXfrm rot="-5400000">
        <a:off x="1" y="3330768"/>
        <a:ext cx="788987" cy="338137"/>
      </dsp:txXfrm>
    </dsp:sp>
    <dsp:sp modelId="{002F5F00-075E-4915-8983-B33D73328051}">
      <dsp:nvSpPr>
        <dsp:cNvPr id="0" name=""/>
        <dsp:cNvSpPr/>
      </dsp:nvSpPr>
      <dsp:spPr>
        <a:xfrm rot="5400000">
          <a:off x="3076178" y="649083"/>
          <a:ext cx="732631" cy="530701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en-US" sz="3400" kern="1200" dirty="0" smtClean="0"/>
            <a:t>NAT mapping</a:t>
          </a:r>
          <a:endParaRPr lang="en-US" sz="3400" kern="1200" dirty="0"/>
        </a:p>
      </dsp:txBody>
      <dsp:txXfrm rot="-5400000">
        <a:off x="788988" y="2972037"/>
        <a:ext cx="5271248" cy="6611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A6C084-F0D1-401E-8EF0-973637882119}">
      <dsp:nvSpPr>
        <dsp:cNvPr id="0" name=""/>
        <dsp:cNvSpPr/>
      </dsp:nvSpPr>
      <dsp:spPr>
        <a:xfrm rot="5400000">
          <a:off x="-169068" y="169670"/>
          <a:ext cx="1127124" cy="788987"/>
        </a:xfrm>
        <a:prstGeom prst="chevron">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1</a:t>
          </a:r>
          <a:endParaRPr lang="en-US" sz="2200" kern="1200" dirty="0"/>
        </a:p>
      </dsp:txBody>
      <dsp:txXfrm rot="-5400000">
        <a:off x="1" y="395096"/>
        <a:ext cx="788987" cy="338137"/>
      </dsp:txXfrm>
    </dsp:sp>
    <dsp:sp modelId="{10FCA41B-27C7-4369-AE06-C21CB3C2B7A6}">
      <dsp:nvSpPr>
        <dsp:cNvPr id="0" name=""/>
        <dsp:cNvSpPr/>
      </dsp:nvSpPr>
      <dsp:spPr>
        <a:xfrm rot="5400000">
          <a:off x="3076178" y="-2286589"/>
          <a:ext cx="732631" cy="5307012"/>
        </a:xfrm>
        <a:prstGeom prst="round2Same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en-US" sz="3400" kern="1200" dirty="0" smtClean="0"/>
            <a:t>IP spoofing</a:t>
          </a:r>
          <a:endParaRPr lang="en-US" sz="3400" kern="1200" dirty="0"/>
        </a:p>
      </dsp:txBody>
      <dsp:txXfrm rot="-5400000">
        <a:off x="788988" y="36365"/>
        <a:ext cx="5271248" cy="661103"/>
      </dsp:txXfrm>
    </dsp:sp>
    <dsp:sp modelId="{DE704E62-9A72-466A-971C-BFB63101251F}">
      <dsp:nvSpPr>
        <dsp:cNvPr id="0" name=""/>
        <dsp:cNvSpPr/>
      </dsp:nvSpPr>
      <dsp:spPr>
        <a:xfrm rot="5400000">
          <a:off x="-169068" y="1148227"/>
          <a:ext cx="1127124" cy="78898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2</a:t>
          </a:r>
          <a:endParaRPr lang="en-US" sz="2200" kern="1200" dirty="0"/>
        </a:p>
      </dsp:txBody>
      <dsp:txXfrm rot="-5400000">
        <a:off x="1" y="1373653"/>
        <a:ext cx="788987" cy="338137"/>
      </dsp:txXfrm>
    </dsp:sp>
    <dsp:sp modelId="{99DB5E7C-229A-46D6-9BBA-4A73AB4ED79A}">
      <dsp:nvSpPr>
        <dsp:cNvPr id="0" name=""/>
        <dsp:cNvSpPr/>
      </dsp:nvSpPr>
      <dsp:spPr>
        <a:xfrm rot="5400000">
          <a:off x="3076178" y="-1308031"/>
          <a:ext cx="732631" cy="530701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en-US" sz="3400" kern="1200" smtClean="0"/>
            <a:t>TCP connection timeout</a:t>
          </a:r>
          <a:endParaRPr lang="en-US" sz="3400" kern="1200" dirty="0"/>
        </a:p>
      </dsp:txBody>
      <dsp:txXfrm rot="-5400000">
        <a:off x="788988" y="1014923"/>
        <a:ext cx="5271248" cy="661103"/>
      </dsp:txXfrm>
    </dsp:sp>
    <dsp:sp modelId="{22B25A25-4115-41A7-8285-4649EE07450A}">
      <dsp:nvSpPr>
        <dsp:cNvPr id="0" name=""/>
        <dsp:cNvSpPr/>
      </dsp:nvSpPr>
      <dsp:spPr>
        <a:xfrm rot="5400000">
          <a:off x="-169068" y="2126784"/>
          <a:ext cx="1127124" cy="78898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3</a:t>
          </a:r>
          <a:endParaRPr lang="en-US" sz="2200" kern="1200" dirty="0"/>
        </a:p>
      </dsp:txBody>
      <dsp:txXfrm rot="-5400000">
        <a:off x="1" y="2352210"/>
        <a:ext cx="788987" cy="338137"/>
      </dsp:txXfrm>
    </dsp:sp>
    <dsp:sp modelId="{0CCD95C8-A801-4798-AB0D-DE9F1C9A9312}">
      <dsp:nvSpPr>
        <dsp:cNvPr id="0" name=""/>
        <dsp:cNvSpPr/>
      </dsp:nvSpPr>
      <dsp:spPr>
        <a:xfrm rot="5400000">
          <a:off x="3076178" y="-329474"/>
          <a:ext cx="732631" cy="530701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en-US" sz="3400" kern="1200" smtClean="0"/>
            <a:t>TCP out-of-order buffering</a:t>
          </a:r>
          <a:endParaRPr lang="en-US" sz="3400" kern="1200" dirty="0"/>
        </a:p>
      </dsp:txBody>
      <dsp:txXfrm rot="-5400000">
        <a:off x="788988" y="1993480"/>
        <a:ext cx="5271248" cy="661103"/>
      </dsp:txXfrm>
    </dsp:sp>
    <dsp:sp modelId="{9DC978C4-73FA-4DD2-8096-84991F758BA5}">
      <dsp:nvSpPr>
        <dsp:cNvPr id="0" name=""/>
        <dsp:cNvSpPr/>
      </dsp:nvSpPr>
      <dsp:spPr>
        <a:xfrm rot="5400000">
          <a:off x="-169068" y="3105342"/>
          <a:ext cx="1127124" cy="78898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4</a:t>
          </a:r>
          <a:endParaRPr lang="en-US" sz="2200" kern="1200" dirty="0"/>
        </a:p>
      </dsp:txBody>
      <dsp:txXfrm rot="-5400000">
        <a:off x="1" y="3330768"/>
        <a:ext cx="788987" cy="338137"/>
      </dsp:txXfrm>
    </dsp:sp>
    <dsp:sp modelId="{002F5F00-075E-4915-8983-B33D73328051}">
      <dsp:nvSpPr>
        <dsp:cNvPr id="0" name=""/>
        <dsp:cNvSpPr/>
      </dsp:nvSpPr>
      <dsp:spPr>
        <a:xfrm rot="5400000">
          <a:off x="3076178" y="649083"/>
          <a:ext cx="732631" cy="530701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en-US" sz="3400" kern="1200" dirty="0" smtClean="0"/>
            <a:t>NAT mapping</a:t>
          </a:r>
          <a:endParaRPr lang="en-US" sz="3400" kern="1200" dirty="0"/>
        </a:p>
      </dsp:txBody>
      <dsp:txXfrm rot="-5400000">
        <a:off x="788988" y="2972037"/>
        <a:ext cx="5271248" cy="6611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A6C084-F0D1-401E-8EF0-973637882119}">
      <dsp:nvSpPr>
        <dsp:cNvPr id="0" name=""/>
        <dsp:cNvSpPr/>
      </dsp:nvSpPr>
      <dsp:spPr>
        <a:xfrm rot="5400000">
          <a:off x="-169068" y="169670"/>
          <a:ext cx="1127124" cy="78898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1</a:t>
          </a:r>
          <a:endParaRPr lang="en-US" sz="2200" kern="1200" dirty="0"/>
        </a:p>
      </dsp:txBody>
      <dsp:txXfrm rot="-5400000">
        <a:off x="1" y="395096"/>
        <a:ext cx="788987" cy="338137"/>
      </dsp:txXfrm>
    </dsp:sp>
    <dsp:sp modelId="{10FCA41B-27C7-4369-AE06-C21CB3C2B7A6}">
      <dsp:nvSpPr>
        <dsp:cNvPr id="0" name=""/>
        <dsp:cNvSpPr/>
      </dsp:nvSpPr>
      <dsp:spPr>
        <a:xfrm rot="5400000">
          <a:off x="3076178" y="-2286589"/>
          <a:ext cx="732631" cy="530701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en-US" sz="3400" kern="1200" dirty="0" smtClean="0"/>
            <a:t>IP spoofing</a:t>
          </a:r>
          <a:endParaRPr lang="en-US" sz="3400" kern="1200" dirty="0"/>
        </a:p>
      </dsp:txBody>
      <dsp:txXfrm rot="-5400000">
        <a:off x="788988" y="36365"/>
        <a:ext cx="5271248" cy="661103"/>
      </dsp:txXfrm>
    </dsp:sp>
    <dsp:sp modelId="{DE704E62-9A72-466A-971C-BFB63101251F}">
      <dsp:nvSpPr>
        <dsp:cNvPr id="0" name=""/>
        <dsp:cNvSpPr/>
      </dsp:nvSpPr>
      <dsp:spPr>
        <a:xfrm rot="5400000">
          <a:off x="-169068" y="1148227"/>
          <a:ext cx="1127124" cy="788987"/>
        </a:xfrm>
        <a:prstGeom prst="chevron">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2</a:t>
          </a:r>
          <a:endParaRPr lang="en-US" sz="2200" kern="1200" dirty="0"/>
        </a:p>
      </dsp:txBody>
      <dsp:txXfrm rot="-5400000">
        <a:off x="1" y="1373653"/>
        <a:ext cx="788987" cy="338137"/>
      </dsp:txXfrm>
    </dsp:sp>
    <dsp:sp modelId="{99DB5E7C-229A-46D6-9BBA-4A73AB4ED79A}">
      <dsp:nvSpPr>
        <dsp:cNvPr id="0" name=""/>
        <dsp:cNvSpPr/>
      </dsp:nvSpPr>
      <dsp:spPr>
        <a:xfrm rot="5400000">
          <a:off x="3076178" y="-1308031"/>
          <a:ext cx="732631" cy="5307012"/>
        </a:xfrm>
        <a:prstGeom prst="round2Same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en-US" sz="3400" kern="1200" dirty="0" smtClean="0"/>
            <a:t>TCP connection timeout</a:t>
          </a:r>
          <a:endParaRPr lang="en-US" sz="3400" kern="1200" dirty="0"/>
        </a:p>
      </dsp:txBody>
      <dsp:txXfrm rot="-5400000">
        <a:off x="788988" y="1014923"/>
        <a:ext cx="5271248" cy="661103"/>
      </dsp:txXfrm>
    </dsp:sp>
    <dsp:sp modelId="{22B25A25-4115-41A7-8285-4649EE07450A}">
      <dsp:nvSpPr>
        <dsp:cNvPr id="0" name=""/>
        <dsp:cNvSpPr/>
      </dsp:nvSpPr>
      <dsp:spPr>
        <a:xfrm rot="5400000">
          <a:off x="-169068" y="2126784"/>
          <a:ext cx="1127124" cy="78898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3</a:t>
          </a:r>
          <a:endParaRPr lang="en-US" sz="2200" kern="1200" dirty="0"/>
        </a:p>
      </dsp:txBody>
      <dsp:txXfrm rot="-5400000">
        <a:off x="1" y="2352210"/>
        <a:ext cx="788987" cy="338137"/>
      </dsp:txXfrm>
    </dsp:sp>
    <dsp:sp modelId="{0CCD95C8-A801-4798-AB0D-DE9F1C9A9312}">
      <dsp:nvSpPr>
        <dsp:cNvPr id="0" name=""/>
        <dsp:cNvSpPr/>
      </dsp:nvSpPr>
      <dsp:spPr>
        <a:xfrm rot="5400000">
          <a:off x="3076178" y="-329474"/>
          <a:ext cx="732631" cy="530701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en-US" sz="3400" kern="1200" dirty="0" smtClean="0"/>
            <a:t>TCP out-of-order buffering </a:t>
          </a:r>
          <a:endParaRPr lang="en-US" sz="3400" kern="1200" dirty="0"/>
        </a:p>
      </dsp:txBody>
      <dsp:txXfrm rot="-5400000">
        <a:off x="788988" y="1993480"/>
        <a:ext cx="5271248" cy="661103"/>
      </dsp:txXfrm>
    </dsp:sp>
    <dsp:sp modelId="{9DC978C4-73FA-4DD2-8096-84991F758BA5}">
      <dsp:nvSpPr>
        <dsp:cNvPr id="0" name=""/>
        <dsp:cNvSpPr/>
      </dsp:nvSpPr>
      <dsp:spPr>
        <a:xfrm rot="5400000">
          <a:off x="-169068" y="3105342"/>
          <a:ext cx="1127124" cy="78898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4</a:t>
          </a:r>
          <a:endParaRPr lang="en-US" sz="2200" kern="1200" dirty="0"/>
        </a:p>
      </dsp:txBody>
      <dsp:txXfrm rot="-5400000">
        <a:off x="1" y="3330768"/>
        <a:ext cx="788987" cy="338137"/>
      </dsp:txXfrm>
    </dsp:sp>
    <dsp:sp modelId="{002F5F00-075E-4915-8983-B33D73328051}">
      <dsp:nvSpPr>
        <dsp:cNvPr id="0" name=""/>
        <dsp:cNvSpPr/>
      </dsp:nvSpPr>
      <dsp:spPr>
        <a:xfrm rot="5400000">
          <a:off x="3076178" y="649083"/>
          <a:ext cx="732631" cy="530701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en-US" sz="3400" kern="1200" dirty="0" smtClean="0"/>
            <a:t>NAT mapping</a:t>
          </a:r>
          <a:endParaRPr lang="en-US" sz="3400" kern="1200" dirty="0"/>
        </a:p>
      </dsp:txBody>
      <dsp:txXfrm rot="-5400000">
        <a:off x="788988" y="2972037"/>
        <a:ext cx="5271248" cy="6611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A6C084-F0D1-401E-8EF0-973637882119}">
      <dsp:nvSpPr>
        <dsp:cNvPr id="0" name=""/>
        <dsp:cNvSpPr/>
      </dsp:nvSpPr>
      <dsp:spPr>
        <a:xfrm rot="5400000">
          <a:off x="-169068" y="169670"/>
          <a:ext cx="1127124" cy="78898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1</a:t>
          </a:r>
          <a:endParaRPr lang="en-US" sz="2200" kern="1200" dirty="0"/>
        </a:p>
      </dsp:txBody>
      <dsp:txXfrm rot="-5400000">
        <a:off x="1" y="395096"/>
        <a:ext cx="788987" cy="338137"/>
      </dsp:txXfrm>
    </dsp:sp>
    <dsp:sp modelId="{10FCA41B-27C7-4369-AE06-C21CB3C2B7A6}">
      <dsp:nvSpPr>
        <dsp:cNvPr id="0" name=""/>
        <dsp:cNvSpPr/>
      </dsp:nvSpPr>
      <dsp:spPr>
        <a:xfrm rot="5400000">
          <a:off x="3076178" y="-2286589"/>
          <a:ext cx="732631" cy="530701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en-US" sz="3400" kern="1200" dirty="0" smtClean="0"/>
            <a:t>IP spoofing</a:t>
          </a:r>
          <a:endParaRPr lang="en-US" sz="3400" kern="1200" dirty="0"/>
        </a:p>
      </dsp:txBody>
      <dsp:txXfrm rot="-5400000">
        <a:off x="788988" y="36365"/>
        <a:ext cx="5271248" cy="661103"/>
      </dsp:txXfrm>
    </dsp:sp>
    <dsp:sp modelId="{DE704E62-9A72-466A-971C-BFB63101251F}">
      <dsp:nvSpPr>
        <dsp:cNvPr id="0" name=""/>
        <dsp:cNvSpPr/>
      </dsp:nvSpPr>
      <dsp:spPr>
        <a:xfrm rot="5400000">
          <a:off x="-169068" y="1148227"/>
          <a:ext cx="1127124" cy="78898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2</a:t>
          </a:r>
          <a:endParaRPr lang="en-US" sz="2200" kern="1200" dirty="0"/>
        </a:p>
      </dsp:txBody>
      <dsp:txXfrm rot="-5400000">
        <a:off x="1" y="1373653"/>
        <a:ext cx="788987" cy="338137"/>
      </dsp:txXfrm>
    </dsp:sp>
    <dsp:sp modelId="{99DB5E7C-229A-46D6-9BBA-4A73AB4ED79A}">
      <dsp:nvSpPr>
        <dsp:cNvPr id="0" name=""/>
        <dsp:cNvSpPr/>
      </dsp:nvSpPr>
      <dsp:spPr>
        <a:xfrm rot="5400000">
          <a:off x="3076178" y="-1308031"/>
          <a:ext cx="732631" cy="530701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en-US" sz="3400" kern="1200" dirty="0" smtClean="0"/>
            <a:t>TCP connection timeout</a:t>
          </a:r>
          <a:endParaRPr lang="en-US" sz="3400" kern="1200" dirty="0"/>
        </a:p>
      </dsp:txBody>
      <dsp:txXfrm rot="-5400000">
        <a:off x="788988" y="1014923"/>
        <a:ext cx="5271248" cy="661103"/>
      </dsp:txXfrm>
    </dsp:sp>
    <dsp:sp modelId="{22B25A25-4115-41A7-8285-4649EE07450A}">
      <dsp:nvSpPr>
        <dsp:cNvPr id="0" name=""/>
        <dsp:cNvSpPr/>
      </dsp:nvSpPr>
      <dsp:spPr>
        <a:xfrm rot="5400000">
          <a:off x="-169068" y="2126784"/>
          <a:ext cx="1127124" cy="788987"/>
        </a:xfrm>
        <a:prstGeom prst="chevron">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3</a:t>
          </a:r>
          <a:endParaRPr lang="en-US" sz="2200" kern="1200" dirty="0"/>
        </a:p>
      </dsp:txBody>
      <dsp:txXfrm rot="-5400000">
        <a:off x="1" y="2352210"/>
        <a:ext cx="788987" cy="338137"/>
      </dsp:txXfrm>
    </dsp:sp>
    <dsp:sp modelId="{0CCD95C8-A801-4798-AB0D-DE9F1C9A9312}">
      <dsp:nvSpPr>
        <dsp:cNvPr id="0" name=""/>
        <dsp:cNvSpPr/>
      </dsp:nvSpPr>
      <dsp:spPr>
        <a:xfrm rot="5400000">
          <a:off x="3076178" y="-329474"/>
          <a:ext cx="732631" cy="5307012"/>
        </a:xfrm>
        <a:prstGeom prst="round2Same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en-US" sz="3400" kern="1200" dirty="0" smtClean="0"/>
            <a:t>TCP out-of-order buffering</a:t>
          </a:r>
          <a:endParaRPr lang="en-US" sz="3400" kern="1200" dirty="0"/>
        </a:p>
      </dsp:txBody>
      <dsp:txXfrm rot="-5400000">
        <a:off x="788988" y="1993480"/>
        <a:ext cx="5271248" cy="661103"/>
      </dsp:txXfrm>
    </dsp:sp>
    <dsp:sp modelId="{9DC978C4-73FA-4DD2-8096-84991F758BA5}">
      <dsp:nvSpPr>
        <dsp:cNvPr id="0" name=""/>
        <dsp:cNvSpPr/>
      </dsp:nvSpPr>
      <dsp:spPr>
        <a:xfrm rot="5400000">
          <a:off x="-169068" y="3105342"/>
          <a:ext cx="1127124" cy="78898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4</a:t>
          </a:r>
          <a:endParaRPr lang="en-US" sz="2200" kern="1200" dirty="0"/>
        </a:p>
      </dsp:txBody>
      <dsp:txXfrm rot="-5400000">
        <a:off x="1" y="3330768"/>
        <a:ext cx="788987" cy="338137"/>
      </dsp:txXfrm>
    </dsp:sp>
    <dsp:sp modelId="{002F5F00-075E-4915-8983-B33D73328051}">
      <dsp:nvSpPr>
        <dsp:cNvPr id="0" name=""/>
        <dsp:cNvSpPr/>
      </dsp:nvSpPr>
      <dsp:spPr>
        <a:xfrm rot="5400000">
          <a:off x="3076178" y="649083"/>
          <a:ext cx="732631" cy="530701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en-US" sz="3400" kern="1200" dirty="0" smtClean="0"/>
            <a:t>NAT mapping</a:t>
          </a:r>
          <a:endParaRPr lang="en-US" sz="3400" kern="1200" dirty="0"/>
        </a:p>
      </dsp:txBody>
      <dsp:txXfrm rot="-5400000">
        <a:off x="788988" y="2972037"/>
        <a:ext cx="5271248" cy="6611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0FD4C0-D1A2-4A07-8AB0-441738DC3B39}">
      <dsp:nvSpPr>
        <dsp:cNvPr id="0" name=""/>
        <dsp:cNvSpPr/>
      </dsp:nvSpPr>
      <dsp:spPr>
        <a:xfrm>
          <a:off x="0" y="527"/>
          <a:ext cx="1981200" cy="1726778"/>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Longer downloading time</a:t>
          </a:r>
          <a:endParaRPr lang="en-US" sz="2400" kern="1200" dirty="0"/>
        </a:p>
      </dsp:txBody>
      <dsp:txXfrm>
        <a:off x="50576" y="51103"/>
        <a:ext cx="1880048" cy="1625626"/>
      </dsp:txXfrm>
    </dsp:sp>
    <dsp:sp modelId="{FC326EFF-A4AB-4941-8C92-E255F5BD15C3}">
      <dsp:nvSpPr>
        <dsp:cNvPr id="0" name=""/>
        <dsp:cNvSpPr/>
      </dsp:nvSpPr>
      <dsp:spPr>
        <a:xfrm rot="5400000">
          <a:off x="666631" y="1770738"/>
          <a:ext cx="647937" cy="777050"/>
        </a:xfrm>
        <a:prstGeom prst="rightArrow">
          <a:avLst>
            <a:gd name="adj1" fmla="val 60000"/>
            <a:gd name="adj2" fmla="val 5000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5400000">
        <a:off x="757485" y="1835295"/>
        <a:ext cx="466230" cy="453556"/>
      </dsp:txXfrm>
    </dsp:sp>
    <dsp:sp modelId="{DBBF6EA5-8B61-4160-9FA3-606EBA81F66E}">
      <dsp:nvSpPr>
        <dsp:cNvPr id="0" name=""/>
        <dsp:cNvSpPr/>
      </dsp:nvSpPr>
      <dsp:spPr>
        <a:xfrm>
          <a:off x="0" y="2591221"/>
          <a:ext cx="1981200" cy="1726778"/>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More energy consumption</a:t>
          </a:r>
          <a:endParaRPr lang="en-US" sz="2400" kern="1200" dirty="0"/>
        </a:p>
      </dsp:txBody>
      <dsp:txXfrm>
        <a:off x="50576" y="2641797"/>
        <a:ext cx="1880048" cy="16256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A6C084-F0D1-401E-8EF0-973637882119}">
      <dsp:nvSpPr>
        <dsp:cNvPr id="0" name=""/>
        <dsp:cNvSpPr/>
      </dsp:nvSpPr>
      <dsp:spPr>
        <a:xfrm rot="5400000">
          <a:off x="-169068" y="169670"/>
          <a:ext cx="1127124" cy="78898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1</a:t>
          </a:r>
          <a:endParaRPr lang="en-US" sz="2200" kern="1200" dirty="0"/>
        </a:p>
      </dsp:txBody>
      <dsp:txXfrm rot="-5400000">
        <a:off x="1" y="395096"/>
        <a:ext cx="788987" cy="338137"/>
      </dsp:txXfrm>
    </dsp:sp>
    <dsp:sp modelId="{10FCA41B-27C7-4369-AE06-C21CB3C2B7A6}">
      <dsp:nvSpPr>
        <dsp:cNvPr id="0" name=""/>
        <dsp:cNvSpPr/>
      </dsp:nvSpPr>
      <dsp:spPr>
        <a:xfrm rot="5400000">
          <a:off x="3076178" y="-2286589"/>
          <a:ext cx="732631" cy="530701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en-US" sz="3400" kern="1200" dirty="0" smtClean="0"/>
            <a:t>IP spoofing</a:t>
          </a:r>
          <a:endParaRPr lang="en-US" sz="3400" kern="1200" dirty="0"/>
        </a:p>
      </dsp:txBody>
      <dsp:txXfrm rot="-5400000">
        <a:off x="788988" y="36365"/>
        <a:ext cx="5271248" cy="661103"/>
      </dsp:txXfrm>
    </dsp:sp>
    <dsp:sp modelId="{DE704E62-9A72-466A-971C-BFB63101251F}">
      <dsp:nvSpPr>
        <dsp:cNvPr id="0" name=""/>
        <dsp:cNvSpPr/>
      </dsp:nvSpPr>
      <dsp:spPr>
        <a:xfrm rot="5400000">
          <a:off x="-169068" y="1148227"/>
          <a:ext cx="1127124" cy="78898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2</a:t>
          </a:r>
          <a:endParaRPr lang="en-US" sz="2200" kern="1200" dirty="0"/>
        </a:p>
      </dsp:txBody>
      <dsp:txXfrm rot="-5400000">
        <a:off x="1" y="1373653"/>
        <a:ext cx="788987" cy="338137"/>
      </dsp:txXfrm>
    </dsp:sp>
    <dsp:sp modelId="{99DB5E7C-229A-46D6-9BBA-4A73AB4ED79A}">
      <dsp:nvSpPr>
        <dsp:cNvPr id="0" name=""/>
        <dsp:cNvSpPr/>
      </dsp:nvSpPr>
      <dsp:spPr>
        <a:xfrm rot="5400000">
          <a:off x="3076178" y="-1308031"/>
          <a:ext cx="732631" cy="530701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en-US" sz="3400" kern="1200" dirty="0" smtClean="0"/>
            <a:t>TCP connection timeout</a:t>
          </a:r>
          <a:endParaRPr lang="en-US" sz="3400" kern="1200" dirty="0"/>
        </a:p>
      </dsp:txBody>
      <dsp:txXfrm rot="-5400000">
        <a:off x="788988" y="1014923"/>
        <a:ext cx="5271248" cy="661103"/>
      </dsp:txXfrm>
    </dsp:sp>
    <dsp:sp modelId="{22B25A25-4115-41A7-8285-4649EE07450A}">
      <dsp:nvSpPr>
        <dsp:cNvPr id="0" name=""/>
        <dsp:cNvSpPr/>
      </dsp:nvSpPr>
      <dsp:spPr>
        <a:xfrm rot="5400000">
          <a:off x="-169068" y="2126784"/>
          <a:ext cx="1127124" cy="78898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3</a:t>
          </a:r>
          <a:endParaRPr lang="en-US" sz="2200" kern="1200" dirty="0"/>
        </a:p>
      </dsp:txBody>
      <dsp:txXfrm rot="-5400000">
        <a:off x="1" y="2352210"/>
        <a:ext cx="788987" cy="338137"/>
      </dsp:txXfrm>
    </dsp:sp>
    <dsp:sp modelId="{0CCD95C8-A801-4798-AB0D-DE9F1C9A9312}">
      <dsp:nvSpPr>
        <dsp:cNvPr id="0" name=""/>
        <dsp:cNvSpPr/>
      </dsp:nvSpPr>
      <dsp:spPr>
        <a:xfrm rot="5400000">
          <a:off x="3076178" y="-329474"/>
          <a:ext cx="732631" cy="530701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en-US" sz="3400" kern="1200" dirty="0" smtClean="0"/>
            <a:t>TCP out-of-order buffering</a:t>
          </a:r>
          <a:endParaRPr lang="en-US" sz="3400" kern="1200" dirty="0"/>
        </a:p>
      </dsp:txBody>
      <dsp:txXfrm rot="-5400000">
        <a:off x="788988" y="1993480"/>
        <a:ext cx="5271248" cy="661103"/>
      </dsp:txXfrm>
    </dsp:sp>
    <dsp:sp modelId="{9DC978C4-73FA-4DD2-8096-84991F758BA5}">
      <dsp:nvSpPr>
        <dsp:cNvPr id="0" name=""/>
        <dsp:cNvSpPr/>
      </dsp:nvSpPr>
      <dsp:spPr>
        <a:xfrm rot="5400000">
          <a:off x="-169068" y="3105342"/>
          <a:ext cx="1127124" cy="788987"/>
        </a:xfrm>
        <a:prstGeom prst="chevron">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4</a:t>
          </a:r>
          <a:endParaRPr lang="en-US" sz="2200" kern="1200" dirty="0"/>
        </a:p>
      </dsp:txBody>
      <dsp:txXfrm rot="-5400000">
        <a:off x="1" y="3330768"/>
        <a:ext cx="788987" cy="338137"/>
      </dsp:txXfrm>
    </dsp:sp>
    <dsp:sp modelId="{002F5F00-075E-4915-8983-B33D73328051}">
      <dsp:nvSpPr>
        <dsp:cNvPr id="0" name=""/>
        <dsp:cNvSpPr/>
      </dsp:nvSpPr>
      <dsp:spPr>
        <a:xfrm rot="5400000">
          <a:off x="3076178" y="649083"/>
          <a:ext cx="732631" cy="5307012"/>
        </a:xfrm>
        <a:prstGeom prst="round2Same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en-US" sz="3400" kern="1200" dirty="0" smtClean="0"/>
            <a:t>NAT mapping</a:t>
          </a:r>
          <a:endParaRPr lang="en-US" sz="3400" kern="1200" dirty="0"/>
        </a:p>
      </dsp:txBody>
      <dsp:txXfrm rot="-5400000">
        <a:off x="788988" y="2972037"/>
        <a:ext cx="5271248" cy="66110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E1246F8C-2494-AB40-9F38-556B60ED18FF}" type="datetime1">
              <a:rPr lang="en-US" smtClean="0"/>
              <a:t>3/25/13</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08B524C3-3E27-C642-B4E6-222BE69A466D}" type="slidenum">
              <a:rPr lang="en-US" smtClean="0"/>
              <a:t>‹#›</a:t>
            </a:fld>
            <a:endParaRPr lang="en-US"/>
          </a:p>
        </p:txBody>
      </p:sp>
    </p:spTree>
    <p:extLst>
      <p:ext uri="{BB962C8B-B14F-4D97-AF65-F5344CB8AC3E}">
        <p14:creationId xmlns:p14="http://schemas.microsoft.com/office/powerpoint/2010/main" val="20476296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56DF1FB0-404D-5C49-96BA-8DE097DB5CC8}" type="datetime1">
              <a:rPr lang="en-US" smtClean="0"/>
              <a:t>3/25/13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0466C13E-F135-469B-BBAE-2F60FB69471C}" type="slidenum">
              <a:rPr lang="en-US" smtClean="0"/>
              <a:pPr/>
              <a:t>‹#›</a:t>
            </a:fld>
            <a:endParaRPr lang="en-US"/>
          </a:p>
        </p:txBody>
      </p:sp>
    </p:spTree>
    <p:extLst>
      <p:ext uri="{BB962C8B-B14F-4D97-AF65-F5344CB8AC3E}">
        <p14:creationId xmlns:p14="http://schemas.microsoft.com/office/powerpoint/2010/main" val="104541355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66C13E-F135-469B-BBAE-2F60FB69471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a:t>As we mentioned, we started from analyzing passive data sets. Next we are going to talk in details how to correlated these data sets to derive the mapping table of each prefix’s geographic coverage for major carriers. After that, I will show you how to reverse engineer the placement of GGSNs by clustering the mappings of geographic </a:t>
            </a:r>
            <a:r>
              <a:rPr lang="en-US" sz="1300" err="1"/>
              <a:t>coverge</a:t>
            </a:r>
            <a:r>
              <a:rPr lang="en-US" sz="1300"/>
              <a:t>. We also validate on clusters and will discuss the implication at the end. </a:t>
            </a:r>
          </a:p>
          <a:p>
            <a:endParaRPr lang="en-US"/>
          </a:p>
        </p:txBody>
      </p:sp>
      <p:sp>
        <p:nvSpPr>
          <p:cNvPr id="4" name="Slide Number Placeholder 3"/>
          <p:cNvSpPr>
            <a:spLocks noGrp="1"/>
          </p:cNvSpPr>
          <p:nvPr>
            <p:ph type="sldNum" sz="quarter" idx="10"/>
          </p:nvPr>
        </p:nvSpPr>
        <p:spPr/>
        <p:txBody>
          <a:bodyPr/>
          <a:lstStyle/>
          <a:p>
            <a:fld id="{ED779606-3ED0-894A-B292-D918DCB4FB28}" type="slidenum">
              <a:rPr lang="en-US" smtClean="0"/>
              <a:pPr/>
              <a:t>17</a:t>
            </a:fld>
            <a:endParaRPr lang="en-US"/>
          </a:p>
        </p:txBody>
      </p:sp>
    </p:spTree>
    <p:extLst>
      <p:ext uri="{BB962C8B-B14F-4D97-AF65-F5344CB8AC3E}">
        <p14:creationId xmlns:p14="http://schemas.microsoft.com/office/powerpoint/2010/main" val="115505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a:t>We used three Data Sets in our study, DataSource1, DataSource2, and </a:t>
            </a:r>
            <a:r>
              <a:rPr lang="en-US" sz="1300" dirty="0" err="1"/>
              <a:t>routeviews</a:t>
            </a:r>
            <a:r>
              <a:rPr lang="en-US" sz="1300" dirty="0"/>
              <a:t> data. </a:t>
            </a:r>
          </a:p>
          <a:p>
            <a:r>
              <a:rPr lang="en-US" sz="1300" dirty="0"/>
              <a:t>DataSource1 is collected from the server side of very popular smartphone app allows user to get the location of the POIs nearby. It </a:t>
            </a:r>
            <a:r>
              <a:rPr lang="en-US" sz="1300" dirty="0" err="1"/>
              <a:t>collectes</a:t>
            </a:r>
            <a:r>
              <a:rPr lang="en-US" sz="1300" dirty="0"/>
              <a:t> the IP address and GPS information. In total, DataSource1 contains millions records with GPS available. The limitation of datasource1 is the lack of carrier name, it does not know the corresponding carrier name of each application request.</a:t>
            </a:r>
          </a:p>
          <a:p>
            <a:r>
              <a:rPr lang="en-US" sz="1300" dirty="0"/>
              <a:t>DataSource2 is another measurement application running on three different platforms. When the application is running on the phone, it sends back some basic phone-side information to the server, such as network type (</a:t>
            </a:r>
            <a:r>
              <a:rPr lang="en-US" sz="1300" dirty="0" err="1"/>
              <a:t>wifi</a:t>
            </a:r>
            <a:r>
              <a:rPr lang="en-US" sz="1300" dirty="0"/>
              <a:t> or cellular), the carrier name if under cellular access, the </a:t>
            </a:r>
            <a:r>
              <a:rPr lang="en-US" sz="1300" dirty="0" err="1"/>
              <a:t>ip</a:t>
            </a:r>
            <a:r>
              <a:rPr lang="en-US" sz="1300" dirty="0"/>
              <a:t> address. DataSouce2 is limited by its popularity. Compared with DataSource1, it contains only 140 k records, but the advantage is that can tell the carrier name so that it can </a:t>
            </a:r>
            <a:r>
              <a:rPr lang="en-US" sz="1300" dirty="0" err="1"/>
              <a:t>completement</a:t>
            </a:r>
            <a:r>
              <a:rPr lang="en-US" sz="1300" dirty="0"/>
              <a:t> the limitation of datasource1</a:t>
            </a:r>
          </a:p>
          <a:p>
            <a:r>
              <a:rPr lang="en-US" sz="1300" dirty="0"/>
              <a:t>The third data set is from the </a:t>
            </a:r>
            <a:r>
              <a:rPr lang="en-US" sz="1300" dirty="0" err="1"/>
              <a:t>RouteViews</a:t>
            </a:r>
            <a:r>
              <a:rPr lang="en-US" sz="1300" dirty="0"/>
              <a:t> project. </a:t>
            </a:r>
            <a:r>
              <a:rPr lang="en-US" sz="1300" dirty="0" err="1"/>
              <a:t>RouteView</a:t>
            </a:r>
            <a:r>
              <a:rPr lang="en-US" sz="1300" dirty="0"/>
              <a:t> collects BGP prefix announcements. we can extract the BGP prefix list from this data set. </a:t>
            </a:r>
          </a:p>
          <a:p>
            <a:endParaRPr lang="en-US" dirty="0"/>
          </a:p>
        </p:txBody>
      </p:sp>
      <p:sp>
        <p:nvSpPr>
          <p:cNvPr id="4" name="Slide Number Placeholder 3"/>
          <p:cNvSpPr>
            <a:spLocks noGrp="1"/>
          </p:cNvSpPr>
          <p:nvPr>
            <p:ph type="sldNum" sz="quarter" idx="10"/>
          </p:nvPr>
        </p:nvSpPr>
        <p:spPr/>
        <p:txBody>
          <a:bodyPr/>
          <a:lstStyle/>
          <a:p>
            <a:fld id="{ED779606-3ED0-894A-B292-D918DCB4FB28}" type="slidenum">
              <a:rPr lang="en-US" smtClean="0"/>
              <a:pPr/>
              <a:t>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a:t>let us have a look how we combine them. </a:t>
            </a:r>
          </a:p>
          <a:p>
            <a:r>
              <a:rPr lang="en-US" sz="1300" dirty="0"/>
              <a:t>Due to privacy concerns, without </a:t>
            </a:r>
            <a:r>
              <a:rPr lang="en-US" sz="1300" dirty="0" err="1"/>
              <a:t>comproising</a:t>
            </a:r>
            <a:r>
              <a:rPr lang="en-US" sz="1300" dirty="0"/>
              <a:t> the usefulness of our results, we </a:t>
            </a:r>
            <a:r>
              <a:rPr lang="en-US" sz="1300" dirty="0" err="1"/>
              <a:t>anonymized</a:t>
            </a:r>
            <a:r>
              <a:rPr lang="en-US" sz="1300" dirty="0"/>
              <a:t> our the carriers by </a:t>
            </a:r>
            <a:r>
              <a:rPr lang="en-US" sz="1300" dirty="0" err="1"/>
              <a:t>assiging</a:t>
            </a:r>
            <a:r>
              <a:rPr lang="en-US" sz="1300" dirty="0"/>
              <a:t> each of them a letter. </a:t>
            </a:r>
          </a:p>
          <a:p>
            <a:r>
              <a:rPr lang="en-US" sz="1300" dirty="0"/>
              <a:t>Using DataSource2, we can have a </a:t>
            </a:r>
            <a:r>
              <a:rPr lang="en-US" sz="1300" dirty="0" err="1"/>
              <a:t>ip</a:t>
            </a:r>
            <a:r>
              <a:rPr lang="en-US" sz="1300" dirty="0"/>
              <a:t> to carrier mapping. We can generalize the ip2carrier mapping to prefix2carrier mapping under the help of </a:t>
            </a:r>
            <a:r>
              <a:rPr lang="en-US" sz="1300" dirty="0" err="1"/>
              <a:t>routeviews</a:t>
            </a:r>
            <a:r>
              <a:rPr lang="en-US" sz="1300" dirty="0"/>
              <a:t>. Using DataSource1, we have a ip2gps mapping, and similarly generalize the mapping to prefix2gps mapping through </a:t>
            </a:r>
            <a:r>
              <a:rPr lang="en-US" sz="1300" dirty="0" err="1"/>
              <a:t>routeviews</a:t>
            </a:r>
            <a:r>
              <a:rPr lang="en-US" sz="1300" dirty="0"/>
              <a:t> prefix list. Finally, combine these two mappings together, we can have a prefix2carrier2gps mapping. </a:t>
            </a:r>
            <a:r>
              <a:rPr lang="en-US" sz="1300" dirty="0" err="1"/>
              <a:t>Therfore</a:t>
            </a:r>
            <a:r>
              <a:rPr lang="en-US" sz="1300" dirty="0"/>
              <a:t>, we can know which carrier has which prefixes and the geographic coverage of each prefix.</a:t>
            </a:r>
          </a:p>
        </p:txBody>
      </p:sp>
      <p:sp>
        <p:nvSpPr>
          <p:cNvPr id="4" name="Slide Number Placeholder 3"/>
          <p:cNvSpPr>
            <a:spLocks noGrp="1"/>
          </p:cNvSpPr>
          <p:nvPr>
            <p:ph type="sldNum" sz="quarter" idx="10"/>
          </p:nvPr>
        </p:nvSpPr>
        <p:spPr/>
        <p:txBody>
          <a:bodyPr/>
          <a:lstStyle/>
          <a:p>
            <a:fld id="{ED779606-3ED0-894A-B292-D918DCB4FB28}" type="slidenum">
              <a:rPr lang="en-US" smtClean="0"/>
              <a:pPr/>
              <a:t>19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a:t>Once we </a:t>
            </a:r>
            <a:r>
              <a:rPr lang="en-US" sz="1300" err="1"/>
              <a:t>onbtained</a:t>
            </a:r>
            <a:r>
              <a:rPr lang="en-US" sz="1300"/>
              <a:t> the prefix2gps mapping for each carrier, we will use the mapping and start to reverse engineer these GGSNs by cluster prefixes upon their geographic coverage. </a:t>
            </a:r>
          </a:p>
        </p:txBody>
      </p:sp>
      <p:sp>
        <p:nvSpPr>
          <p:cNvPr id="4" name="Slide Number Placeholder 3"/>
          <p:cNvSpPr>
            <a:spLocks noGrp="1"/>
          </p:cNvSpPr>
          <p:nvPr>
            <p:ph type="sldNum" sz="quarter" idx="10"/>
          </p:nvPr>
        </p:nvSpPr>
        <p:spPr/>
        <p:txBody>
          <a:bodyPr/>
          <a:lstStyle/>
          <a:p>
            <a:fld id="{ED779606-3ED0-894A-B292-D918DCB4FB28}" type="slidenum">
              <a:rPr lang="en-US" smtClean="0"/>
              <a:pPr/>
              <a:t>20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a:t>Let us have a close look at some </a:t>
            </a:r>
            <a:r>
              <a:rPr lang="en-US" sz="1300" dirty="0" err="1"/>
              <a:t>prefixes’s</a:t>
            </a:r>
            <a:r>
              <a:rPr lang="en-US" sz="1300" dirty="0"/>
              <a:t> geographic coverage. As we can see, prefix 22 and prefix 5 have the almost the same geographic coverage, also for prefix 15 and prefix 16, they both have similar geographic coverage. From our observation, there are actually only few types of geographic coverage given there are hundreds of prefixes for each carrier. This confirms our expectation that prefixes have the similar geographic coverage are allocated at the same GGSN data center. In other words, we can infer the number of GGSN data centers if we can find out the number of different geographic coverage. Then it is intuitive for us to cluster based on their geographic coverage. </a:t>
            </a:r>
          </a:p>
        </p:txBody>
      </p:sp>
      <p:sp>
        <p:nvSpPr>
          <p:cNvPr id="4" name="Slide Number Placeholder 3"/>
          <p:cNvSpPr>
            <a:spLocks noGrp="1"/>
          </p:cNvSpPr>
          <p:nvPr>
            <p:ph type="sldNum" sz="quarter" idx="10"/>
          </p:nvPr>
        </p:nvSpPr>
        <p:spPr/>
        <p:txBody>
          <a:bodyPr/>
          <a:lstStyle/>
          <a:p>
            <a:fld id="{ED779606-3ED0-894A-B292-D918DCB4FB28}" type="slidenum">
              <a:rPr lang="en-US" smtClean="0"/>
              <a:pPr/>
              <a:t>21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a:t>We have </a:t>
            </a:r>
            <a:r>
              <a:rPr lang="en-US" sz="1300" dirty="0" err="1"/>
              <a:t>qualitively</a:t>
            </a:r>
            <a:r>
              <a:rPr lang="en-US" sz="1300" dirty="0"/>
              <a:t> looked at the geographic coverage in the last slide, before we </a:t>
            </a:r>
            <a:r>
              <a:rPr lang="en-US" sz="1300" dirty="0" err="1"/>
              <a:t>continute</a:t>
            </a:r>
            <a:r>
              <a:rPr lang="en-US" sz="1300" dirty="0"/>
              <a:t>, we have to </a:t>
            </a:r>
            <a:r>
              <a:rPr lang="en-US" sz="1300" dirty="0" err="1"/>
              <a:t>to</a:t>
            </a:r>
            <a:r>
              <a:rPr lang="en-US" sz="1300" dirty="0"/>
              <a:t> </a:t>
            </a:r>
            <a:r>
              <a:rPr lang="en-US" sz="1300" dirty="0" err="1"/>
              <a:t>quantitively</a:t>
            </a:r>
            <a:r>
              <a:rPr lang="en-US" sz="1300" dirty="0"/>
              <a:t> define the geographic coverage in advance. We split the US into N square grids. Then we want to find the distribution of the number of records for each prefix across these grids.  We assign a feature vector with the same size of the number of grids. Each element in the vector keeps the number of records from each prefix in each particular grid. Then we can use bisect </a:t>
            </a:r>
            <a:r>
              <a:rPr lang="en-US" sz="1300" dirty="0" err="1"/>
              <a:t>kmeans</a:t>
            </a:r>
            <a:r>
              <a:rPr lang="en-US" sz="1300" dirty="0"/>
              <a:t> to cluster those prefix based on their </a:t>
            </a:r>
            <a:r>
              <a:rPr lang="en-US" sz="1300" dirty="0" err="1"/>
              <a:t>feacture</a:t>
            </a:r>
            <a:r>
              <a:rPr lang="en-US" sz="1300" dirty="0"/>
              <a:t> vectors. </a:t>
            </a:r>
          </a:p>
          <a:p>
            <a:r>
              <a:rPr lang="en-US" sz="1300" dirty="0"/>
              <a:t>In advance, we have to pre-filter out those prefixes with very few records, but at the same time we should prevent from aggressive </a:t>
            </a:r>
            <a:r>
              <a:rPr lang="en-US" sz="1300" dirty="0" err="1"/>
              <a:t>prefiltering</a:t>
            </a:r>
            <a:r>
              <a:rPr lang="en-US" sz="1300" dirty="0"/>
              <a:t>. In our study, we find that the number of records of the prefix are bi-modal </a:t>
            </a:r>
            <a:r>
              <a:rPr lang="en-US" sz="1300" dirty="0" err="1"/>
              <a:t>distrituted</a:t>
            </a:r>
            <a:r>
              <a:rPr lang="en-US" sz="1300" dirty="0"/>
              <a:t> so that it proves the possibility of filtering out these small prefixes without two much information lost.</a:t>
            </a:r>
          </a:p>
          <a:p>
            <a:r>
              <a:rPr lang="en-US" sz="1300" dirty="0"/>
              <a:t>We vary the number of grids, and find the number of clusters is not affected while N is in the range from 15 to 150. </a:t>
            </a:r>
          </a:p>
          <a:p>
            <a:r>
              <a:rPr lang="en-US" sz="1300" dirty="0"/>
              <a:t>Since we are using bisect </a:t>
            </a:r>
            <a:r>
              <a:rPr lang="en-US" sz="1300" dirty="0" err="1"/>
              <a:t>kmeans</a:t>
            </a:r>
            <a:r>
              <a:rPr lang="en-US" sz="1300" dirty="0"/>
              <a:t> for </a:t>
            </a:r>
            <a:r>
              <a:rPr lang="en-US" sz="1300" dirty="0" err="1"/>
              <a:t>clusterring</a:t>
            </a:r>
            <a:r>
              <a:rPr lang="en-US" sz="1300" dirty="0"/>
              <a:t>, the only one parameters to control is SSE which is the upper bound of the diversity of prefixes in each cluster. We found that the number of cluster is </a:t>
            </a:r>
            <a:r>
              <a:rPr lang="en-US" sz="1300" dirty="0" err="1"/>
              <a:t>insenstive</a:t>
            </a:r>
            <a:r>
              <a:rPr lang="en-US" sz="1300" dirty="0"/>
              <a:t> to SSE. Out observation is that the similarity of prefixes in the same cluster is very strong and the difference across clusters is very large. </a:t>
            </a:r>
          </a:p>
          <a:p>
            <a:endParaRPr lang="en-US" sz="1300" dirty="0"/>
          </a:p>
          <a:p>
            <a:r>
              <a:rPr lang="en-US" sz="1300" dirty="0"/>
              <a:t>Due to space and time limitation, I am not going to elaborate those three </a:t>
            </a:r>
            <a:r>
              <a:rPr lang="en-US" sz="1300" dirty="0" err="1"/>
              <a:t>todos</a:t>
            </a:r>
            <a:r>
              <a:rPr lang="en-US" sz="1300" dirty="0"/>
              <a:t>. If you are interested, please refer to </a:t>
            </a:r>
            <a:r>
              <a:rPr lang="en-US" sz="1300"/>
              <a:t>our paper. </a:t>
            </a:r>
            <a:endParaRPr lang="en-US" sz="1300" dirty="0"/>
          </a:p>
          <a:p>
            <a:r>
              <a:rPr lang="en-US" sz="1300" dirty="0"/>
              <a:t> </a:t>
            </a:r>
          </a:p>
        </p:txBody>
      </p:sp>
      <p:sp>
        <p:nvSpPr>
          <p:cNvPr id="4" name="Slide Number Placeholder 3"/>
          <p:cNvSpPr>
            <a:spLocks noGrp="1"/>
          </p:cNvSpPr>
          <p:nvPr>
            <p:ph type="sldNum" sz="quarter" idx="10"/>
          </p:nvPr>
        </p:nvSpPr>
        <p:spPr/>
        <p:txBody>
          <a:bodyPr/>
          <a:lstStyle/>
          <a:p>
            <a:fld id="{ED779606-3ED0-894A-B292-D918DCB4FB28}" type="slidenum">
              <a:rPr lang="en-US" smtClean="0"/>
              <a:pPr/>
              <a:t>22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a:t>Now, we know how the clustering works. These four figures show the cluster results. Each figure reflects one carrier’s clusters. For each carrier, one color represent one cluster. All 4 carriers cover the US with only a handful clusters. The number of clusters ranges from 4 to 8 dependents on the carrier. one cluster covers a large geographic coverage, the coverage is even less fine-grained than state level. We can also observe that there are some overlap across clusters. We can expect two reasons for the overlapping. One is due users mobility. Users may commute across the boundary of adjacent clusters. So that a moving user will keep the IP address of the last cluster when it moves to the current cluster if the current session is not timed out. The second reason is due to load balancing to increase reliability of the system which is a common technique applied in reliable distributed system. </a:t>
            </a:r>
          </a:p>
        </p:txBody>
      </p:sp>
      <p:sp>
        <p:nvSpPr>
          <p:cNvPr id="4" name="Slide Number Placeholder 3"/>
          <p:cNvSpPr>
            <a:spLocks noGrp="1"/>
          </p:cNvSpPr>
          <p:nvPr>
            <p:ph type="sldNum" sz="quarter" idx="10"/>
          </p:nvPr>
        </p:nvSpPr>
        <p:spPr/>
        <p:txBody>
          <a:bodyPr/>
          <a:lstStyle/>
          <a:p>
            <a:fld id="{ED779606-3ED0-894A-B292-D918DCB4FB28}" type="slidenum">
              <a:rPr lang="en-US" smtClean="0"/>
              <a:pPr/>
              <a:t>23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83306">
              <a:defRPr/>
            </a:pPr>
            <a:r>
              <a:rPr lang="en-US" sz="1300"/>
              <a:t>Now we have the clusters. In the paper we validate the correctness of the clusters using three ways.</a:t>
            </a:r>
          </a:p>
          <a:p>
            <a:endParaRPr lang="en-US"/>
          </a:p>
        </p:txBody>
      </p:sp>
      <p:sp>
        <p:nvSpPr>
          <p:cNvPr id="4" name="Slide Number Placeholder 3"/>
          <p:cNvSpPr>
            <a:spLocks noGrp="1"/>
          </p:cNvSpPr>
          <p:nvPr>
            <p:ph type="sldNum" sz="quarter" idx="10"/>
          </p:nvPr>
        </p:nvSpPr>
        <p:spPr/>
        <p:txBody>
          <a:bodyPr/>
          <a:lstStyle/>
          <a:p>
            <a:fld id="{ED779606-3ED0-894A-B292-D918DCB4FB28}" type="slidenum">
              <a:rPr lang="en-US" smtClean="0"/>
              <a:pPr/>
              <a:t>24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a:t>First, we apply the same clustering on DataSource2’s records. We observe that DataSource2’s clusters are consistent with previous DataSource1’s. </a:t>
            </a:r>
          </a:p>
          <a:p>
            <a:pPr defTabSz="483306">
              <a:defRPr/>
            </a:pPr>
            <a:r>
              <a:rPr lang="en-US" sz="1300"/>
              <a:t>the second way of validation is using the domain name information of the limited number of hops along these partial </a:t>
            </a:r>
            <a:r>
              <a:rPr lang="en-US" sz="1300" err="1"/>
              <a:t>visiable</a:t>
            </a:r>
            <a:r>
              <a:rPr lang="en-US" sz="1300"/>
              <a:t> </a:t>
            </a:r>
            <a:r>
              <a:rPr lang="en-US" sz="1300" err="1"/>
              <a:t>traceroute</a:t>
            </a:r>
            <a:r>
              <a:rPr lang="en-US" sz="1300"/>
              <a:t> paths. In each cluster the </a:t>
            </a:r>
            <a:r>
              <a:rPr lang="en-US" sz="1300" err="1"/>
              <a:t>traceroute</a:t>
            </a:r>
            <a:r>
              <a:rPr lang="en-US" sz="1300"/>
              <a:t> paths are consistent and stable. We find some location correlation between the visible </a:t>
            </a:r>
            <a:r>
              <a:rPr lang="en-US" sz="1300" err="1"/>
              <a:t>traceroute</a:t>
            </a:r>
            <a:r>
              <a:rPr lang="en-US" sz="1300"/>
              <a:t> path and coverage of each cluster. </a:t>
            </a:r>
          </a:p>
          <a:p>
            <a:pPr defTabSz="483306">
              <a:defRPr/>
            </a:pPr>
            <a:endParaRPr lang="en-US" sz="1300"/>
          </a:p>
          <a:p>
            <a:r>
              <a:rPr lang="en-US" sz="1300"/>
              <a:t>Due to the space and time limitation, I going to introduce only the third way in details. Which is based on identifying the placement of local DNS resolvers in cellular networks; The intuition for us to identifying the placement of local DNS resolvers is that local DNS resolvers are expected to be placed at the same level of IP gateways, namely GGSNs in our context. We expect to see similar GGSN clusters of local DNS resolvers as well. and </a:t>
            </a:r>
          </a:p>
          <a:p>
            <a:endParaRPr lang="en-US" sz="1300"/>
          </a:p>
          <a:p>
            <a:endParaRPr lang="en-US" smtClean="0"/>
          </a:p>
          <a:p>
            <a:endParaRPr lang="en-US" sz="1300"/>
          </a:p>
          <a:p>
            <a:r>
              <a:rPr lang="en-US" sz="1300"/>
              <a:t>When the datasource2’s application is running on a device, it sends out an unique but </a:t>
            </a:r>
            <a:r>
              <a:rPr lang="en-US" sz="1300" err="1"/>
              <a:t>nonexisting</a:t>
            </a:r>
            <a:r>
              <a:rPr lang="en-US" sz="1300"/>
              <a:t> </a:t>
            </a:r>
            <a:r>
              <a:rPr lang="en-US" sz="1300" err="1"/>
              <a:t>subdomain</a:t>
            </a:r>
            <a:r>
              <a:rPr lang="en-US" sz="1300"/>
              <a:t> of eecs.umich.edu. Since this domain name doesn’t exist, the local DNS server of the </a:t>
            </a:r>
            <a:r>
              <a:rPr lang="en-US" sz="1300" err="1"/>
              <a:t>deivce</a:t>
            </a:r>
            <a:r>
              <a:rPr lang="en-US" sz="1300"/>
              <a:t> eventually will refer the </a:t>
            </a:r>
            <a:r>
              <a:rPr lang="en-US" sz="1300" err="1"/>
              <a:t>authorative</a:t>
            </a:r>
            <a:r>
              <a:rPr lang="en-US" sz="1300"/>
              <a:t> </a:t>
            </a:r>
            <a:r>
              <a:rPr lang="en-US" sz="1300" err="1"/>
              <a:t>eecs.umich’s</a:t>
            </a:r>
            <a:r>
              <a:rPr lang="en-US" sz="1300"/>
              <a:t> DNS resolver.  At the same time, we capture the trace on the authoritative DNS resolve of eecs.umich.edu.  Therefore, for each experiment, the client side records the GPS, and the server side records the IP address of the local DNS server.  Combine them together, we can get </a:t>
            </a:r>
            <a:r>
              <a:rPr lang="en-US" sz="1300" err="1"/>
              <a:t>tje</a:t>
            </a:r>
            <a:r>
              <a:rPr lang="en-US" sz="1300"/>
              <a:t> local DNS server to geographic coverage mapping.</a:t>
            </a:r>
          </a:p>
          <a:p>
            <a:r>
              <a:rPr lang="en-US" sz="1300"/>
              <a:t> </a:t>
            </a:r>
          </a:p>
          <a:p>
            <a:endParaRPr lang="en-US"/>
          </a:p>
        </p:txBody>
      </p:sp>
      <p:sp>
        <p:nvSpPr>
          <p:cNvPr id="4" name="Slide Number Placeholder 3"/>
          <p:cNvSpPr>
            <a:spLocks noGrp="1"/>
          </p:cNvSpPr>
          <p:nvPr>
            <p:ph type="sldNum" sz="quarter" idx="10"/>
          </p:nvPr>
        </p:nvSpPr>
        <p:spPr/>
        <p:txBody>
          <a:bodyPr/>
          <a:lstStyle/>
          <a:p>
            <a:fld id="{ED779606-3ED0-894A-B292-D918DCB4FB28}" type="slidenum">
              <a:rPr lang="en-US" smtClean="0"/>
              <a:pPr/>
              <a:t>25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a:t>Applying the same clustering on the DNS server, we get top 4 figures. Each one of them corresponds to one cluster. Comparing them with the previous cluster of </a:t>
            </a:r>
            <a:r>
              <a:rPr lang="en-US" sz="1300" dirty="0" err="1"/>
              <a:t>pcrefixes</a:t>
            </a:r>
            <a:r>
              <a:rPr lang="en-US" sz="1300" dirty="0"/>
              <a:t>, we can observe the same </a:t>
            </a:r>
            <a:r>
              <a:rPr lang="en-US" sz="1300" dirty="0" err="1"/>
              <a:t>geogprhaic</a:t>
            </a:r>
            <a:r>
              <a:rPr lang="en-US" sz="1300" dirty="0"/>
              <a:t> patterns of clusters. This matching is evidence of the correctness of  our previous clusters, also it tells us that for some carriers, local DNS server is placed at the same </a:t>
            </a:r>
            <a:r>
              <a:rPr lang="en-US" sz="1300" dirty="0" err="1"/>
              <a:t>aggragation</a:t>
            </a:r>
            <a:r>
              <a:rPr lang="en-US" sz="1300" dirty="0"/>
              <a:t> level of GGSN. </a:t>
            </a:r>
          </a:p>
        </p:txBody>
      </p:sp>
      <p:sp>
        <p:nvSpPr>
          <p:cNvPr id="4" name="Slide Number Placeholder 3"/>
          <p:cNvSpPr>
            <a:spLocks noGrp="1"/>
          </p:cNvSpPr>
          <p:nvPr>
            <p:ph type="sldNum" sz="quarter" idx="10"/>
          </p:nvPr>
        </p:nvSpPr>
        <p:spPr/>
        <p:txBody>
          <a:bodyPr/>
          <a:lstStyle/>
          <a:p>
            <a:fld id="{ED779606-3ED0-894A-B292-D918DCB4FB28}" type="slidenum">
              <a:rPr lang="en-US" smtClean="0"/>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 have done earlier work that infers the state</a:t>
            </a:r>
            <a:r>
              <a:rPr lang="en-US" altLang="zh-CN" baseline="0" dirty="0" smtClean="0"/>
              <a:t> machine </a:t>
            </a:r>
            <a:r>
              <a:rPr lang="en-US" altLang="zh-CN" baseline="0" dirty="0" err="1" smtClean="0"/>
              <a:t>paras</a:t>
            </a:r>
            <a:endParaRPr lang="en-US" altLang="zh-CN" baseline="0" dirty="0" smtClean="0"/>
          </a:p>
          <a:p>
            <a:r>
              <a:rPr lang="en-US" altLang="zh-CN" baseline="0" dirty="0" smtClean="0"/>
              <a:t>Can plug in any state machine transition model</a:t>
            </a:r>
          </a:p>
          <a:p>
            <a:r>
              <a:rPr lang="en-US" altLang="zh-CN" baseline="0" dirty="0" smtClean="0"/>
              <a:t>Evaluation: …</a:t>
            </a:r>
            <a:endParaRPr lang="zh-CN" altLang="en-US" dirty="0"/>
          </a:p>
        </p:txBody>
      </p:sp>
      <p:sp>
        <p:nvSpPr>
          <p:cNvPr id="4" name="灯片编号占位符 3"/>
          <p:cNvSpPr>
            <a:spLocks noGrp="1"/>
          </p:cNvSpPr>
          <p:nvPr>
            <p:ph type="sldNum" sz="quarter" idx="10"/>
          </p:nvPr>
        </p:nvSpPr>
        <p:spPr/>
        <p:txBody>
          <a:bodyPr/>
          <a:lstStyle/>
          <a:p>
            <a:pPr>
              <a:defRPr/>
            </a:pPr>
            <a:fld id="{7973DB13-37A9-44A4-840B-A191B2202E3E}" type="slidenum">
              <a:rPr lang="zh-CN" altLang="en-US" smtClean="0"/>
              <a:pPr>
                <a:defRPr/>
              </a:pPr>
              <a:t>6</a:t>
            </a:fld>
            <a:endParaRPr lang="zh-CN" altLang="en-US"/>
          </a:p>
        </p:txBody>
      </p:sp>
    </p:spTree>
    <p:extLst>
      <p:ext uri="{BB962C8B-B14F-4D97-AF65-F5344CB8AC3E}">
        <p14:creationId xmlns:p14="http://schemas.microsoft.com/office/powerpoint/2010/main" val="13305951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a:t>So after we have completed the clustering, let us come back to our problem statement. Our goal is to discover the cellular infrastructure to explain the diverse geographic coverage in terms of the number GGSNs, the placement of GGSN, and the corresponding coverage. </a:t>
            </a:r>
          </a:p>
          <a:p>
            <a:r>
              <a:rPr lang="en-US" sz="1300" dirty="0"/>
              <a:t>We already know that for all these 4 major carriers have only a handful (4-8) data centers to cover the entire US. Each data center has a very large geographic coverage, and they are placed somewhere within their coverage.</a:t>
            </a:r>
          </a:p>
          <a:p>
            <a:r>
              <a:rPr lang="en-US" sz="1300" dirty="0"/>
              <a:t>The other part of our goal is investigate the implications accordingly. Due to the limited number of GGSNs, we can expect the routing restriction. It’s very likely that the latency sensitive application maybe affected by the routing restriction. For example, CDN servers may not be able to be located close enough to end users, and application based on local DNS server resolution may not be as fine-grained as GGSN level. </a:t>
            </a:r>
          </a:p>
        </p:txBody>
      </p:sp>
      <p:sp>
        <p:nvSpPr>
          <p:cNvPr id="4" name="Slide Number Placeholder 3"/>
          <p:cNvSpPr>
            <a:spLocks noGrp="1"/>
          </p:cNvSpPr>
          <p:nvPr>
            <p:ph type="sldNum" sz="quarter" idx="10"/>
          </p:nvPr>
        </p:nvSpPr>
        <p:spPr/>
        <p:txBody>
          <a:bodyPr/>
          <a:lstStyle/>
          <a:p>
            <a:fld id="{ED779606-3ED0-894A-B292-D918DCB4FB28}" type="slidenum">
              <a:rPr lang="en-US" smtClean="0"/>
              <a:pPr/>
              <a:t>27</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83306">
              <a:defRPr/>
            </a:pPr>
            <a:r>
              <a:rPr lang="en-US" sz="1300" dirty="0"/>
              <a:t>In the following slides, I am going to briefly introduce our evaluations of mobile content placement under the impact of cellular </a:t>
            </a:r>
            <a:r>
              <a:rPr lang="en-US" sz="1300" dirty="0" err="1"/>
              <a:t>infrascture</a:t>
            </a:r>
            <a:endParaRPr lang="en-US" sz="1300" dirty="0"/>
          </a:p>
        </p:txBody>
      </p:sp>
      <p:sp>
        <p:nvSpPr>
          <p:cNvPr id="4" name="Slide Number Placeholder 3"/>
          <p:cNvSpPr>
            <a:spLocks noGrp="1"/>
          </p:cNvSpPr>
          <p:nvPr>
            <p:ph type="sldNum" sz="quarter" idx="10"/>
          </p:nvPr>
        </p:nvSpPr>
        <p:spPr/>
        <p:txBody>
          <a:bodyPr/>
          <a:lstStyle/>
          <a:p>
            <a:fld id="{ED779606-3ED0-894A-B292-D918DCB4FB28}" type="slidenum">
              <a:rPr lang="en-US" smtClean="0"/>
              <a:pPr/>
              <a:t>28</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a:t>We are thinking about how to adapt existing content delivery service to currently cellular network given the routing restriction, we may breakdown the problem into two issues.</a:t>
            </a:r>
          </a:p>
          <a:p>
            <a:r>
              <a:rPr lang="en-US" sz="1300"/>
              <a:t>One is where to place the content server and the other one is which content server to select for each individual content request. </a:t>
            </a:r>
          </a:p>
          <a:p>
            <a:r>
              <a:rPr lang="en-US" sz="1300"/>
              <a:t> </a:t>
            </a:r>
          </a:p>
          <a:p>
            <a:endParaRPr lang="en-US" smtClean="0"/>
          </a:p>
          <a:p>
            <a:endParaRPr lang="en-US"/>
          </a:p>
        </p:txBody>
      </p:sp>
      <p:sp>
        <p:nvSpPr>
          <p:cNvPr id="4" name="Slide Number Placeholder 3"/>
          <p:cNvSpPr>
            <a:spLocks noGrp="1"/>
          </p:cNvSpPr>
          <p:nvPr>
            <p:ph type="sldNum" sz="quarter" idx="10"/>
          </p:nvPr>
        </p:nvSpPr>
        <p:spPr/>
        <p:txBody>
          <a:bodyPr/>
          <a:lstStyle/>
          <a:p>
            <a:fld id="{ED779606-3ED0-894A-B292-D918DCB4FB28}" type="slidenum">
              <a:rPr lang="en-US" smtClean="0"/>
              <a:pPr/>
              <a:t>29</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a:t>Due to time and space limitation, I am only going to introduce how to select the content server. Generally speaking, content delivery service first uses some device side information to locate the incoming request </a:t>
            </a:r>
            <a:r>
              <a:rPr lang="en-US" sz="1300" dirty="0" err="1"/>
              <a:t>approximatly</a:t>
            </a:r>
            <a:r>
              <a:rPr lang="en-US" sz="1300" dirty="0"/>
              <a:t> based on IP address or application level information such as GPS/ZIP code, and so forth. Because these application level information are easily </a:t>
            </a:r>
            <a:r>
              <a:rPr lang="en-US" sz="1300" dirty="0" err="1"/>
              <a:t>availbel</a:t>
            </a:r>
            <a:r>
              <a:rPr lang="en-US" sz="1300" dirty="0"/>
              <a:t> for mobile users.  Due to the routing restriction, it’s not necessary that the server physically closest is the best because the traffic anyway has to go </a:t>
            </a:r>
            <a:r>
              <a:rPr lang="en-US" sz="1300" dirty="0" err="1"/>
              <a:t>throught</a:t>
            </a:r>
            <a:r>
              <a:rPr lang="en-US" sz="1300" dirty="0"/>
              <a:t> GGSN. </a:t>
            </a:r>
          </a:p>
          <a:p>
            <a:r>
              <a:rPr lang="en-US" sz="1300" dirty="0"/>
              <a:t>So we are interested to look at the difference of between latency to the somewhere close to </a:t>
            </a:r>
            <a:r>
              <a:rPr lang="en-US" sz="1300" dirty="0" err="1"/>
              <a:t>GGSn</a:t>
            </a:r>
            <a:r>
              <a:rPr lang="en-US" sz="1300" dirty="0"/>
              <a:t> and latency to somewhere close to the device. In order to compare the latency to the server closest to the </a:t>
            </a:r>
            <a:r>
              <a:rPr lang="en-US" sz="1300" dirty="0" err="1"/>
              <a:t>deivce</a:t>
            </a:r>
            <a:r>
              <a:rPr lang="en-US" sz="1300" dirty="0"/>
              <a:t> </a:t>
            </a:r>
            <a:r>
              <a:rPr lang="en-US" sz="1300" dirty="0" err="1"/>
              <a:t>nand</a:t>
            </a:r>
            <a:r>
              <a:rPr lang="en-US" sz="1300" dirty="0"/>
              <a:t> the latency to the server closest to the GGSN, we choose 20 popular landmark servers physically distributed across the US.  Then we compare the </a:t>
            </a:r>
            <a:r>
              <a:rPr lang="en-US" sz="1300" dirty="0" err="1"/>
              <a:t>lteancy</a:t>
            </a:r>
            <a:r>
              <a:rPr lang="en-US" sz="1300" dirty="0"/>
              <a:t> to the landmark server physically closest to the device vs. the latency to the landmark serve closest to the GGSN. </a:t>
            </a:r>
          </a:p>
          <a:p>
            <a:r>
              <a:rPr lang="en-US" sz="1300" dirty="0"/>
              <a:t>The median difference is around 10ms. This value is not tiny but actually considerable if we take the performance upgrade in cellular networks into consideration. </a:t>
            </a:r>
          </a:p>
          <a:p>
            <a:endParaRPr lang="en-US" dirty="0"/>
          </a:p>
        </p:txBody>
      </p:sp>
      <p:sp>
        <p:nvSpPr>
          <p:cNvPr id="4" name="Slide Number Placeholder 3"/>
          <p:cNvSpPr>
            <a:spLocks noGrp="1"/>
          </p:cNvSpPr>
          <p:nvPr>
            <p:ph type="sldNum" sz="quarter" idx="10"/>
          </p:nvPr>
        </p:nvSpPr>
        <p:spPr/>
        <p:txBody>
          <a:bodyPr/>
          <a:lstStyle/>
          <a:p>
            <a:fld id="{ED779606-3ED0-894A-B292-D918DCB4FB28}" type="slidenum">
              <a:rPr lang="en-US" smtClean="0"/>
              <a:pPr/>
              <a:t>30</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a:t> </a:t>
            </a:r>
          </a:p>
          <a:p>
            <a:r>
              <a:rPr lang="en-US" sz="1300" dirty="0"/>
              <a:t>In this study, from the perspective of methodology, we combine three large data set together and infer the placement of GGSNs from the geographic coverage when the visibility of cellular networks is limited. We also validate our clustering results using three manners. </a:t>
            </a:r>
          </a:p>
          <a:p>
            <a:r>
              <a:rPr lang="en-US" sz="1300" dirty="0"/>
              <a:t>Given these effort, we observed a surprising result that all 4 major carriers have only a handful GGSNs and each of them has a very big geographic coverage. The nature is that the gateway of the cellular network is very far away and centralized. </a:t>
            </a:r>
          </a:p>
          <a:p>
            <a:r>
              <a:rPr lang="en-US" sz="1300" dirty="0"/>
              <a:t>In terms of implication, we investigate the impact of the restricted routing on latency sensitive content delivery services. Our suggestion t o mobile content providers is that place the content </a:t>
            </a:r>
            <a:r>
              <a:rPr lang="en-US" sz="1300" dirty="0" err="1"/>
              <a:t>srever</a:t>
            </a:r>
            <a:r>
              <a:rPr lang="en-US" sz="1300" dirty="0"/>
              <a:t> close to GGSN and choose the server </a:t>
            </a:r>
            <a:r>
              <a:rPr lang="en-US" sz="1300" dirty="0" err="1"/>
              <a:t>claose</a:t>
            </a:r>
            <a:r>
              <a:rPr lang="en-US" sz="1300" dirty="0"/>
              <a:t> to the according to the originating GGSN of mobile devices. </a:t>
            </a:r>
          </a:p>
          <a:p>
            <a:endParaRPr lang="en-US" dirty="0"/>
          </a:p>
        </p:txBody>
      </p:sp>
      <p:sp>
        <p:nvSpPr>
          <p:cNvPr id="4" name="Slide Number Placeholder 3"/>
          <p:cNvSpPr>
            <a:spLocks noGrp="1"/>
          </p:cNvSpPr>
          <p:nvPr>
            <p:ph type="sldNum" sz="quarter" idx="10"/>
          </p:nvPr>
        </p:nvSpPr>
        <p:spPr/>
        <p:txBody>
          <a:bodyPr/>
          <a:lstStyle/>
          <a:p>
            <a:fld id="{ED779606-3ED0-894A-B292-D918DCB4FB28}" type="slidenum">
              <a:rPr lang="en-US" smtClean="0"/>
              <a:pPr/>
              <a:t>31</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Hi everyone, I’m xxx, a third year PhD student from university of Michigan.</a:t>
            </a:r>
            <a:br>
              <a:rPr lang="en-US" sz="1300" dirty="0"/>
            </a:br>
            <a:r>
              <a:rPr lang="en-US" sz="1300" dirty="0"/>
              <a:t>Thanks for staying here till the very last talk of the conference and</a:t>
            </a:r>
            <a:br>
              <a:rPr lang="en-US" sz="1300" dirty="0"/>
            </a:br>
            <a:r>
              <a:rPr lang="en-US" sz="1300" dirty="0"/>
              <a:t>I promise you this is going to be a very interesting one.  I am very</a:t>
            </a:r>
            <a:br>
              <a:rPr lang="en-US" sz="1300" dirty="0"/>
            </a:br>
            <a:r>
              <a:rPr lang="en-US" sz="1300" dirty="0"/>
              <a:t>excited to present our characterization study of firewall and NAT</a:t>
            </a:r>
            <a:br>
              <a:rPr lang="en-US" sz="1300" dirty="0"/>
            </a:br>
            <a:r>
              <a:rPr lang="en-US" sz="1300" dirty="0"/>
              <a:t>policies in cellular networks and their implications. This project is</a:t>
            </a:r>
            <a:br>
              <a:rPr lang="en-US" sz="1300" dirty="0"/>
            </a:br>
            <a:r>
              <a:rPr lang="en-US" sz="1300" dirty="0"/>
              <a:t>joint work between </a:t>
            </a:r>
            <a:r>
              <a:rPr lang="en-US" sz="1300" dirty="0" err="1"/>
              <a:t>Univ</a:t>
            </a:r>
            <a:r>
              <a:rPr lang="en-US" sz="1300" dirty="0"/>
              <a:t> of Michigan and Microsoft research.</a:t>
            </a:r>
            <a:br>
              <a:rPr lang="en-US" sz="1300" dirty="0"/>
            </a:br>
            <a:endParaRPr lang="en-US" dirty="0" smtClean="0"/>
          </a:p>
        </p:txBody>
      </p:sp>
      <p:sp>
        <p:nvSpPr>
          <p:cNvPr id="4" name="Slide Number Placeholder 3"/>
          <p:cNvSpPr>
            <a:spLocks noGrp="1"/>
          </p:cNvSpPr>
          <p:nvPr>
            <p:ph type="sldNum" sz="quarter" idx="10"/>
          </p:nvPr>
        </p:nvSpPr>
        <p:spPr/>
        <p:txBody>
          <a:bodyPr/>
          <a:lstStyle/>
          <a:p>
            <a:fld id="{78B3F34F-2223-499C-A80B-D8C125507DB5}" type="slidenum">
              <a:rPr lang="en-US" smtClean="0"/>
              <a:t>32</a:t>
            </a:fld>
            <a:endParaRPr lang="en-US"/>
          </a:p>
        </p:txBody>
      </p:sp>
    </p:spTree>
    <p:extLst>
      <p:ext uri="{BB962C8B-B14F-4D97-AF65-F5344CB8AC3E}">
        <p14:creationId xmlns:p14="http://schemas.microsoft.com/office/powerpoint/2010/main" val="20125259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Today cellular data networks are becoming increasingly popular as they</a:t>
            </a:r>
            <a:br>
              <a:rPr lang="en-US" sz="1300" dirty="0"/>
            </a:br>
            <a:r>
              <a:rPr lang="en-US" sz="1300" dirty="0"/>
              <a:t>have ubiquitous coverage and faster network speed.</a:t>
            </a:r>
            <a:br>
              <a:rPr lang="en-US" sz="1300" dirty="0"/>
            </a:br>
            <a:r>
              <a:rPr lang="en-US" sz="1300" dirty="0"/>
              <a:t>There are new smartphones rolling out every week, people use them to</a:t>
            </a:r>
            <a:br>
              <a:rPr lang="en-US" sz="1300" dirty="0"/>
            </a:br>
            <a:r>
              <a:rPr lang="en-US" sz="1300" dirty="0"/>
              <a:t>surf the Internet everywhere.</a:t>
            </a:r>
            <a:br>
              <a:rPr lang="en-US" sz="1300" dirty="0"/>
            </a:br>
            <a:r>
              <a:rPr lang="en-US" sz="1300" dirty="0"/>
              <a:t>(Describe basic communication between a smartphone and a server on the internet)</a:t>
            </a:r>
            <a:br>
              <a:rPr lang="en-US" sz="1300" dirty="0"/>
            </a:br>
            <a:r>
              <a:rPr lang="en-US" sz="1300" dirty="0"/>
              <a:t>Suppose you want to visit a website on the internet, your request</a:t>
            </a:r>
            <a:br>
              <a:rPr lang="en-US" sz="1300" dirty="0"/>
            </a:br>
            <a:r>
              <a:rPr lang="en-US" sz="1300" dirty="0"/>
              <a:t>packets will go into the cellular core network through the base</a:t>
            </a:r>
            <a:br>
              <a:rPr lang="en-US" sz="1300" dirty="0"/>
            </a:br>
            <a:r>
              <a:rPr lang="en-US" sz="1300" dirty="0"/>
              <a:t>station your phone is talking to , then they will be routed to the</a:t>
            </a:r>
            <a:br>
              <a:rPr lang="en-US" sz="1300" dirty="0"/>
            </a:br>
            <a:r>
              <a:rPr lang="en-US" sz="1300" dirty="0"/>
              <a:t>gateway between the cellular network and the internet, and finally</a:t>
            </a:r>
            <a:br>
              <a:rPr lang="en-US" sz="1300" dirty="0"/>
            </a:br>
            <a:r>
              <a:rPr lang="en-US" sz="1300" dirty="0"/>
              <a:t>reach the web server through the internet.</a:t>
            </a:r>
            <a:br>
              <a:rPr lang="en-US" sz="1300" dirty="0"/>
            </a:br>
            <a:r>
              <a:rPr lang="en-US" sz="1300" dirty="0"/>
              <a:t>Then the server can send back the webpage.</a:t>
            </a:r>
            <a:endParaRPr lang="en-US" dirty="0" smtClean="0"/>
          </a:p>
        </p:txBody>
      </p:sp>
      <p:sp>
        <p:nvSpPr>
          <p:cNvPr id="4" name="Slide Number Placeholder 3"/>
          <p:cNvSpPr>
            <a:spLocks noGrp="1"/>
          </p:cNvSpPr>
          <p:nvPr>
            <p:ph type="sldNum" sz="quarter" idx="10"/>
          </p:nvPr>
        </p:nvSpPr>
        <p:spPr/>
        <p:txBody>
          <a:bodyPr/>
          <a:lstStyle/>
          <a:p>
            <a:fld id="{78B3F34F-2223-499C-A80B-D8C125507DB5}" type="slidenum">
              <a:rPr lang="en-US" smtClean="0"/>
              <a:t>33</a:t>
            </a:fld>
            <a:endParaRPr lang="en-US"/>
          </a:p>
        </p:txBody>
      </p:sp>
    </p:spTree>
    <p:extLst>
      <p:ext uri="{BB962C8B-B14F-4D97-AF65-F5344CB8AC3E}">
        <p14:creationId xmlns:p14="http://schemas.microsoft.com/office/powerpoint/2010/main" val="978433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know there’s a lot malicious traffic on the internet, if there is an attacker on the internet who want to probe the phone inside the cellular network to find out some security vulnerabilities </a:t>
            </a:r>
          </a:p>
          <a:p>
            <a:r>
              <a:rPr lang="en-US" baseline="0" dirty="0" smtClean="0"/>
              <a:t>Carriers never want that happen in their networks so they put a firewall on the gateway to filter incoming traffic, then the attacker cannot probe any devices behind the firewall.</a:t>
            </a:r>
          </a:p>
          <a:p>
            <a:r>
              <a:rPr lang="en-US" baseline="0" dirty="0" smtClean="0"/>
              <a:t>As one carrier has to server millions of smartphones and each one requires an IP address,</a:t>
            </a:r>
          </a:p>
          <a:p>
            <a:r>
              <a:rPr lang="en-US" baseline="0" dirty="0" smtClean="0"/>
              <a:t>Carriers deployed NAT box to help manage IP resources so that one public IP can be shared by multiple devices.</a:t>
            </a:r>
          </a:p>
          <a:p>
            <a:r>
              <a:rPr lang="en-US" baseline="0" dirty="0" smtClean="0"/>
              <a:t>So firewalls and NAT boxes are quite common in the cellular data networks.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78B3F34F-2223-499C-A80B-D8C125507DB5}" type="slidenum">
              <a:rPr lang="en-US" smtClean="0"/>
              <a:t>34</a:t>
            </a:fld>
            <a:endParaRPr lang="en-US"/>
          </a:p>
        </p:txBody>
      </p:sp>
    </p:spTree>
    <p:extLst>
      <p:ext uri="{BB962C8B-B14F-4D97-AF65-F5344CB8AC3E}">
        <p14:creationId xmlns:p14="http://schemas.microsoft.com/office/powerpoint/2010/main" val="978433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they </a:t>
            </a:r>
            <a:r>
              <a:rPr lang="en-US" baseline="0" dirty="0" smtClean="0"/>
              <a:t>are supposed to bring benefits to the carriers and end users</a:t>
            </a:r>
          </a:p>
          <a:p>
            <a:r>
              <a:rPr lang="en-US" baseline="0" dirty="0" smtClean="0"/>
              <a:t>The policies are mostly unknown to the public and </a:t>
            </a:r>
          </a:p>
          <a:p>
            <a:r>
              <a:rPr lang="en-US" baseline="0" dirty="0" smtClean="0"/>
              <a:t>it is unclear how they are interacting with mobile devices and applications</a:t>
            </a:r>
          </a:p>
          <a:p>
            <a:r>
              <a:rPr lang="en-US" baseline="0" dirty="0" smtClean="0"/>
              <a:t>Are they affecting application performance? Are they costing more energy on smartphone? Any new challenge for P2P applications? </a:t>
            </a:r>
          </a:p>
          <a:p>
            <a:r>
              <a:rPr lang="en-US" sz="1300" dirty="0"/>
              <a:t>Our study is trying to answer those questions and identify the</a:t>
            </a:r>
            <a:br>
              <a:rPr lang="en-US" sz="1300" dirty="0"/>
            </a:br>
            <a:r>
              <a:rPr lang="en-US" sz="1300" dirty="0"/>
              <a:t>implications of NAT and firewall design on network and application</a:t>
            </a:r>
            <a:br>
              <a:rPr lang="en-US" sz="1300" dirty="0"/>
            </a:br>
            <a:r>
              <a:rPr lang="en-US" sz="1300" dirty="0"/>
              <a:t>design and management. Note that we focus on NAT and firewall as they</a:t>
            </a:r>
            <a:br>
              <a:rPr lang="en-US" sz="1300" dirty="0"/>
            </a:br>
            <a:r>
              <a:rPr lang="en-US" sz="1300" dirty="0"/>
              <a:t>are critical in determining the reachability to mobile devices.</a:t>
            </a:r>
            <a:endParaRPr lang="en-US" baseline="0" dirty="0" smtClean="0"/>
          </a:p>
        </p:txBody>
      </p:sp>
      <p:sp>
        <p:nvSpPr>
          <p:cNvPr id="4" name="Slide Number Placeholder 3"/>
          <p:cNvSpPr>
            <a:spLocks noGrp="1"/>
          </p:cNvSpPr>
          <p:nvPr>
            <p:ph type="sldNum" sz="quarter" idx="10"/>
          </p:nvPr>
        </p:nvSpPr>
        <p:spPr/>
        <p:txBody>
          <a:bodyPr/>
          <a:lstStyle/>
          <a:p>
            <a:fld id="{78B3F34F-2223-499C-A80B-D8C125507DB5}" type="slidenum">
              <a:rPr lang="en-US" smtClean="0"/>
              <a:t>35</a:t>
            </a:fld>
            <a:endParaRPr lang="en-US"/>
          </a:p>
        </p:txBody>
      </p:sp>
    </p:spTree>
    <p:extLst>
      <p:ext uri="{BB962C8B-B14F-4D97-AF65-F5344CB8AC3E}">
        <p14:creationId xmlns:p14="http://schemas.microsoft.com/office/powerpoint/2010/main" val="978433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It’s not easy to study the network policies in hundreds of cellular</a:t>
            </a:r>
            <a:br>
              <a:rPr lang="en-US" sz="1300" dirty="0"/>
            </a:br>
            <a:r>
              <a:rPr lang="en-US" sz="1300" dirty="0"/>
              <a:t>networks run by different carriers</a:t>
            </a:r>
            <a:br>
              <a:rPr lang="en-US" sz="1300" dirty="0"/>
            </a:br>
            <a:r>
              <a:rPr lang="en-US" sz="1300" dirty="0"/>
              <a:t>First of all, Network policies can be quite complex and are generally</a:t>
            </a:r>
            <a:br>
              <a:rPr lang="en-US" sz="1300" dirty="0"/>
            </a:br>
            <a:r>
              <a:rPr lang="en-US" sz="1300" dirty="0"/>
              <a:t>proprietary, and it is also not feasible to probe from server alone</a:t>
            </a:r>
            <a:br>
              <a:rPr lang="en-US" sz="1300" dirty="0"/>
            </a:br>
            <a:r>
              <a:rPr lang="en-US" sz="1300" dirty="0"/>
              <a:t>since firewall and NATs block probing from the internet</a:t>
            </a:r>
            <a:br>
              <a:rPr lang="en-US" sz="1300" dirty="0"/>
            </a:br>
            <a:r>
              <a:rPr lang="en-US" sz="1300" dirty="0"/>
              <a:t>So we design a suite of end-to-end tools using coordinated probing</a:t>
            </a:r>
            <a:br>
              <a:rPr lang="en-US" sz="1300" dirty="0"/>
            </a:br>
            <a:r>
              <a:rPr lang="en-US" sz="1300" dirty="0"/>
              <a:t>from both the smartphones inside the cellular network and the server</a:t>
            </a:r>
            <a:br>
              <a:rPr lang="en-US" sz="1300" dirty="0"/>
            </a:br>
            <a:r>
              <a:rPr lang="en-US" sz="1300" dirty="0"/>
              <a:t>outside the cellular network.</a:t>
            </a:r>
            <a:br>
              <a:rPr lang="en-US" sz="1300" dirty="0"/>
            </a:br>
            <a:r>
              <a:rPr lang="en-US" sz="1300" dirty="0"/>
              <a:t>Secondly, Cellular carriers are diverse, there are hundreds of</a:t>
            </a:r>
            <a:br>
              <a:rPr lang="en-US" sz="1300" dirty="0"/>
            </a:br>
            <a:r>
              <a:rPr lang="en-US" sz="1300" dirty="0"/>
              <a:t>carriers out there, we cannot measure each network without user</a:t>
            </a:r>
            <a:br>
              <a:rPr lang="en-US" sz="1300" dirty="0"/>
            </a:br>
            <a:r>
              <a:rPr lang="en-US" sz="1300" dirty="0"/>
              <a:t>participation</a:t>
            </a:r>
            <a:br>
              <a:rPr lang="en-US" sz="1300" dirty="0"/>
            </a:br>
            <a:r>
              <a:rPr lang="en-US" sz="1300" dirty="0"/>
              <a:t>So we built our measurement tool for android platform have released it</a:t>
            </a:r>
            <a:br>
              <a:rPr lang="en-US" sz="1300" dirty="0"/>
            </a:br>
            <a:r>
              <a:rPr lang="en-US" sz="1300" dirty="0"/>
              <a:t>on the Android market. Users benefit from our app by learning about</a:t>
            </a:r>
            <a:br>
              <a:rPr lang="en-US" sz="1300" dirty="0"/>
            </a:br>
            <a:r>
              <a:rPr lang="en-US" sz="1300" dirty="0"/>
              <a:t>their cellular network policies. In exchange, we can collect data for</a:t>
            </a:r>
            <a:br>
              <a:rPr lang="en-US" sz="1300" dirty="0"/>
            </a:br>
            <a:r>
              <a:rPr lang="en-US" sz="1300" dirty="0"/>
              <a:t>our study.</a:t>
            </a:r>
            <a:br>
              <a:rPr lang="en-US" sz="1300" dirty="0"/>
            </a:br>
            <a:r>
              <a:rPr lang="en-US" sz="1300" dirty="0"/>
              <a:t>Third, Implications of network policies are not obvious, we conduct</a:t>
            </a:r>
            <a:br>
              <a:rPr lang="en-US" sz="1300" dirty="0"/>
            </a:br>
            <a:r>
              <a:rPr lang="en-US" sz="1300" dirty="0"/>
              <a:t>numerous controlled experiments to verify our findings and understand</a:t>
            </a:r>
            <a:br>
              <a:rPr lang="en-US" sz="1300" dirty="0"/>
            </a:br>
            <a:r>
              <a:rPr lang="en-US" sz="1300" dirty="0"/>
              <a:t>the policy impact on smartphone energy and application performance</a:t>
            </a:r>
            <a:endParaRPr lang="en-US" dirty="0"/>
          </a:p>
        </p:txBody>
      </p:sp>
      <p:sp>
        <p:nvSpPr>
          <p:cNvPr id="4" name="Slide Number Placeholder 3"/>
          <p:cNvSpPr>
            <a:spLocks noGrp="1"/>
          </p:cNvSpPr>
          <p:nvPr>
            <p:ph type="sldNum" sz="quarter" idx="10"/>
          </p:nvPr>
        </p:nvSpPr>
        <p:spPr/>
        <p:txBody>
          <a:bodyPr/>
          <a:lstStyle/>
          <a:p>
            <a:fld id="{78B3F34F-2223-499C-A80B-D8C125507DB5}" type="slidenum">
              <a:rPr lang="en-US" smtClean="0"/>
              <a:t>36</a:t>
            </a:fld>
            <a:endParaRPr lang="en-US"/>
          </a:p>
        </p:txBody>
      </p:sp>
    </p:spTree>
    <p:extLst>
      <p:ext uri="{BB962C8B-B14F-4D97-AF65-F5344CB8AC3E}">
        <p14:creationId xmlns:p14="http://schemas.microsoft.com/office/powerpoint/2010/main" val="349293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779606-3ED0-894A-B292-D918DCB4FB28}" type="slidenum">
              <a:rPr lang="en-US" smtClean="0"/>
              <a:pPr/>
              <a:t>10</a:t>
            </a:fld>
            <a:endParaRPr lang="en-US"/>
          </a:p>
        </p:txBody>
      </p:sp>
    </p:spTree>
    <p:extLst>
      <p:ext uri="{BB962C8B-B14F-4D97-AF65-F5344CB8AC3E}">
        <p14:creationId xmlns:p14="http://schemas.microsoft.com/office/powerpoint/2010/main" val="1895307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57468">
              <a:defRPr/>
            </a:pPr>
            <a:r>
              <a:rPr lang="en-US" dirty="0" smtClean="0"/>
              <a:t>People have done</a:t>
            </a:r>
            <a:r>
              <a:rPr lang="en-US" baseline="0" dirty="0" smtClean="0"/>
              <a:t> related work in the following aspects.</a:t>
            </a:r>
          </a:p>
          <a:p>
            <a:pPr marL="0" lvl="1" defTabSz="957468">
              <a:defRPr/>
            </a:pPr>
            <a:r>
              <a:rPr lang="en-US" baseline="0" dirty="0" smtClean="0"/>
              <a:t>-Studies on internet middleboxes, but we focus on cellular data networks</a:t>
            </a:r>
          </a:p>
          <a:p>
            <a:pPr marL="0" lvl="1" defTabSz="957468">
              <a:defRPr/>
            </a:pPr>
            <a:r>
              <a:rPr lang="en-US" baseline="0" dirty="0" smtClean="0"/>
              <a:t>-People have proposed various techniques to traverse NAT and  characterized the NAT behavior on home routers, but we find new behaviors of NAT in cellular network</a:t>
            </a:r>
          </a:p>
          <a:p>
            <a:pPr marL="0" lvl="1" defTabSz="957468">
              <a:defRPr/>
            </a:pPr>
            <a:r>
              <a:rPr lang="en-US" baseline="0" dirty="0" smtClean="0"/>
              <a:t>-While there have been various attacks targeting either cellular network infrastructure or mobile devices,</a:t>
            </a:r>
          </a:p>
          <a:p>
            <a:pPr marL="0" lvl="1" defTabSz="957468">
              <a:defRPr/>
            </a:pPr>
            <a:r>
              <a:rPr lang="en-US" baseline="0" dirty="0" smtClean="0"/>
              <a:t>we are trying to understand if the attacks are feasible given firewalls and NATs are deployed</a:t>
            </a:r>
          </a:p>
          <a:p>
            <a:pPr marL="0" lvl="1" defTabSz="957468">
              <a:defRPr/>
            </a:pPr>
            <a:r>
              <a:rPr lang="en-US" baseline="0" dirty="0" smtClean="0"/>
              <a:t>-Researchers have also measured the performance of cellular data network, we focus on the polices and also look their implications on application performance</a:t>
            </a:r>
          </a:p>
          <a:p>
            <a:pPr marL="0" lvl="1" defTabSz="957468">
              <a:defRPr/>
            </a:pPr>
            <a:endParaRPr lang="en-US" sz="1300" dirty="0"/>
          </a:p>
          <a:p>
            <a:pPr marL="0" lvl="1" defTabSz="957468">
              <a:defRPr/>
            </a:pPr>
            <a:r>
              <a:rPr lang="en-US" sz="1300" dirty="0"/>
              <a:t>To summarize, we build on these existing work, and our work is the</a:t>
            </a:r>
            <a:br>
              <a:rPr lang="en-US" sz="1300" dirty="0"/>
            </a:br>
            <a:r>
              <a:rPr lang="en-US" sz="1300" dirty="0"/>
              <a:t>first study on understanding NAT and firewall behavior in cellular</a:t>
            </a:r>
            <a:br>
              <a:rPr lang="en-US" sz="1300" dirty="0"/>
            </a:br>
            <a:r>
              <a:rPr lang="en-US" sz="1300" dirty="0"/>
              <a:t>networks and their impact on performance as well as security for</a:t>
            </a:r>
            <a:br>
              <a:rPr lang="en-US" sz="1300" dirty="0"/>
            </a:br>
            <a:r>
              <a:rPr lang="en-US" sz="1300" dirty="0"/>
              <a:t>mobile users and carriers.</a:t>
            </a:r>
            <a:br>
              <a:rPr lang="en-US" sz="1300" dirty="0"/>
            </a:br>
            <a:endParaRPr lang="en-US" baseline="0" dirty="0" smtClean="0"/>
          </a:p>
        </p:txBody>
      </p:sp>
      <p:sp>
        <p:nvSpPr>
          <p:cNvPr id="4" name="Slide Number Placeholder 3"/>
          <p:cNvSpPr>
            <a:spLocks noGrp="1"/>
          </p:cNvSpPr>
          <p:nvPr>
            <p:ph type="sldNum" sz="quarter" idx="10"/>
          </p:nvPr>
        </p:nvSpPr>
        <p:spPr/>
        <p:txBody>
          <a:bodyPr/>
          <a:lstStyle/>
          <a:p>
            <a:fld id="{78B3F34F-2223-499C-A80B-D8C125507DB5}" type="slidenum">
              <a:rPr lang="en-US" smtClean="0"/>
              <a:t>37</a:t>
            </a:fld>
            <a:endParaRPr lang="en-US"/>
          </a:p>
        </p:txBody>
      </p:sp>
    </p:spTree>
    <p:extLst>
      <p:ext uri="{BB962C8B-B14F-4D97-AF65-F5344CB8AC3E}">
        <p14:creationId xmlns:p14="http://schemas.microsoft.com/office/powerpoint/2010/main" val="13335174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goal</a:t>
            </a:r>
            <a:r>
              <a:rPr lang="en-US" baseline="0" dirty="0" smtClean="0"/>
              <a:t> in this study is to</a:t>
            </a:r>
          </a:p>
          <a:p>
            <a:r>
              <a:rPr lang="en-US" baseline="0" dirty="0" smtClean="0"/>
              <a:t>Develop a measurement tool, so people can use it to infer NAT and firewall policies automatically in their cellular networks</a:t>
            </a:r>
          </a:p>
          <a:p>
            <a:r>
              <a:rPr lang="en-US" baseline="0" dirty="0" smtClean="0"/>
              <a:t>Then we want to understand the impact and implications of those policies in terms of …	</a:t>
            </a:r>
          </a:p>
          <a:p>
            <a:endParaRPr lang="en-US" baseline="0" dirty="0" smtClean="0"/>
          </a:p>
          <a:p>
            <a:r>
              <a:rPr lang="en-US" sz="1300" dirty="0"/>
              <a:t>Although our findings are focused on the state of the art, we expect</a:t>
            </a:r>
            <a:br>
              <a:rPr lang="en-US" sz="1300" dirty="0"/>
            </a:br>
            <a:r>
              <a:rPr lang="en-US" sz="1300" dirty="0"/>
              <a:t>our measurement methodology to provide longer-term monitoring of</a:t>
            </a:r>
            <a:br>
              <a:rPr lang="en-US" sz="1300" dirty="0"/>
            </a:br>
            <a:r>
              <a:rPr lang="en-US" sz="1300" dirty="0"/>
              <a:t>evolution of cellular network policies.</a:t>
            </a:r>
            <a:endParaRPr lang="en-US" dirty="0"/>
          </a:p>
        </p:txBody>
      </p:sp>
      <p:sp>
        <p:nvSpPr>
          <p:cNvPr id="4" name="Slide Number Placeholder 3"/>
          <p:cNvSpPr>
            <a:spLocks noGrp="1"/>
          </p:cNvSpPr>
          <p:nvPr>
            <p:ph type="sldNum" sz="quarter" idx="10"/>
          </p:nvPr>
        </p:nvSpPr>
        <p:spPr/>
        <p:txBody>
          <a:bodyPr/>
          <a:lstStyle/>
          <a:p>
            <a:fld id="{78B3F34F-2223-499C-A80B-D8C125507DB5}" type="slidenum">
              <a:rPr lang="en-US" smtClean="0"/>
              <a:t>38</a:t>
            </a:fld>
            <a:endParaRPr lang="en-US"/>
          </a:p>
        </p:txBody>
      </p:sp>
    </p:spTree>
    <p:extLst>
      <p:ext uri="{BB962C8B-B14F-4D97-AF65-F5344CB8AC3E}">
        <p14:creationId xmlns:p14="http://schemas.microsoft.com/office/powerpoint/2010/main" val="6477964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designed our</a:t>
            </a:r>
            <a:r>
              <a:rPr lang="en-US" baseline="0" dirty="0" smtClean="0"/>
              <a:t> own tool called </a:t>
            </a:r>
            <a:r>
              <a:rPr lang="en-US" baseline="0" dirty="0" err="1" smtClean="0"/>
              <a:t>NetPiculet</a:t>
            </a:r>
            <a:r>
              <a:rPr lang="en-US" baseline="0" dirty="0" smtClean="0"/>
              <a:t>, </a:t>
            </a:r>
            <a:r>
              <a:rPr lang="en-US" baseline="0" dirty="0" err="1" smtClean="0"/>
              <a:t>piculet</a:t>
            </a:r>
            <a:r>
              <a:rPr lang="en-US" baseline="0" dirty="0" smtClean="0"/>
              <a:t> is a type of woodpecker, so our tool can poke the network and infer the NAT and firewall policies inside cellular networks</a:t>
            </a:r>
          </a:p>
          <a:p>
            <a:r>
              <a:rPr lang="en-US" baseline="0" dirty="0" smtClean="0"/>
              <a:t>It has a server which is deployed in our university and </a:t>
            </a:r>
            <a:r>
              <a:rPr lang="en-US" dirty="0" smtClean="0"/>
              <a:t>client application running on smartphones</a:t>
            </a:r>
            <a:endParaRPr lang="en-US" baseline="0" dirty="0" smtClean="0"/>
          </a:p>
          <a:p>
            <a:r>
              <a:rPr lang="en-US" baseline="0" dirty="0" smtClean="0"/>
              <a:t>Because firewall and NAT blocks unsolicited incoming traffic, clients initiate probing and then the server probes back.</a:t>
            </a:r>
          </a:p>
          <a:p>
            <a:r>
              <a:rPr lang="en-US" baseline="0" dirty="0" smtClean="0"/>
              <a:t>By exchanging probing packets between the server and clients, </a:t>
            </a:r>
            <a:r>
              <a:rPr lang="en-US" baseline="0" dirty="0" err="1" smtClean="0"/>
              <a:t>NetPiculet</a:t>
            </a:r>
            <a:r>
              <a:rPr lang="en-US" baseline="0" dirty="0" smtClean="0"/>
              <a:t> can infer the policies on firewalls and NATs.</a:t>
            </a:r>
          </a:p>
          <a:p>
            <a:r>
              <a:rPr lang="en-US" baseline="0" dirty="0" smtClean="0"/>
              <a:t>As you can see later, </a:t>
            </a:r>
            <a:r>
              <a:rPr lang="en-US" baseline="0" dirty="0" err="1" smtClean="0"/>
              <a:t>NetPiculet</a:t>
            </a:r>
            <a:r>
              <a:rPr lang="en-US" baseline="0" dirty="0" smtClean="0"/>
              <a:t> consists of many tests to infer different policies. We parallelized those tests so they can run efficiently and finish in 10 seconds</a:t>
            </a:r>
          </a:p>
        </p:txBody>
      </p:sp>
      <p:sp>
        <p:nvSpPr>
          <p:cNvPr id="4" name="Slide Number Placeholder 3"/>
          <p:cNvSpPr>
            <a:spLocks noGrp="1"/>
          </p:cNvSpPr>
          <p:nvPr>
            <p:ph type="sldNum" sz="quarter" idx="10"/>
          </p:nvPr>
        </p:nvSpPr>
        <p:spPr/>
        <p:txBody>
          <a:bodyPr/>
          <a:lstStyle/>
          <a:p>
            <a:fld id="{78B3F34F-2223-499C-A80B-D8C125507DB5}" type="slidenum">
              <a:rPr lang="en-US" smtClean="0"/>
              <a:t>39</a:t>
            </a:fld>
            <a:endParaRPr lang="en-US"/>
          </a:p>
        </p:txBody>
      </p:sp>
    </p:spTree>
    <p:extLst>
      <p:ext uri="{BB962C8B-B14F-4D97-AF65-F5344CB8AC3E}">
        <p14:creationId xmlns:p14="http://schemas.microsoft.com/office/powerpoint/2010/main" val="6393374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list</a:t>
            </a:r>
            <a:r>
              <a:rPr lang="en-US" baseline="0" dirty="0" smtClean="0"/>
              <a:t> of policy inference tests implemented in </a:t>
            </a:r>
            <a:r>
              <a:rPr lang="en-US" baseline="0" dirty="0" err="1" smtClean="0"/>
              <a:t>NetPiculet</a:t>
            </a:r>
            <a:endParaRPr lang="en-US" baseline="0" dirty="0" smtClean="0"/>
          </a:p>
          <a:p>
            <a:r>
              <a:rPr lang="en-US" baseline="0" dirty="0" smtClean="0"/>
              <a:t>We know firewalls are trying to protect users from unsolicited incoming traffic, so we test if they allow IP spoofing, in which case the firewalls potentially lose the functionality to filter unsolicited traffic</a:t>
            </a:r>
          </a:p>
          <a:p>
            <a:endParaRPr lang="en-US" baseline="0" dirty="0" smtClean="0"/>
          </a:p>
          <a:p>
            <a:r>
              <a:rPr lang="en-US" baseline="0" dirty="0" smtClean="0"/>
              <a:t>Firewalls maintains the states of TCP connections, they can timeout idle connections, they can perform deep packet inspection, so we try to test how they affect TCP performance and try to infer the timeout timer and tests whether they buffer out-of-order packets under packet loss</a:t>
            </a:r>
          </a:p>
          <a:p>
            <a:endParaRPr lang="en-US" baseline="0" dirty="0"/>
          </a:p>
          <a:p>
            <a:r>
              <a:rPr lang="en-US" baseline="0" dirty="0" smtClean="0"/>
              <a:t>While the NAT tests are well defined in previous NAT characterization study</a:t>
            </a:r>
          </a:p>
        </p:txBody>
      </p:sp>
      <p:sp>
        <p:nvSpPr>
          <p:cNvPr id="4" name="Slide Number Placeholder 3"/>
          <p:cNvSpPr>
            <a:spLocks noGrp="1"/>
          </p:cNvSpPr>
          <p:nvPr>
            <p:ph type="sldNum" sz="quarter" idx="10"/>
          </p:nvPr>
        </p:nvSpPr>
        <p:spPr/>
        <p:txBody>
          <a:bodyPr/>
          <a:lstStyle/>
          <a:p>
            <a:fld id="{78B3F34F-2223-499C-A80B-D8C125507DB5}" type="slidenum">
              <a:rPr lang="en-US" smtClean="0"/>
              <a:t>40</a:t>
            </a:fld>
            <a:endParaRPr lang="en-US"/>
          </a:p>
        </p:txBody>
      </p:sp>
    </p:spTree>
    <p:extLst>
      <p:ext uri="{BB962C8B-B14F-4D97-AF65-F5344CB8AC3E}">
        <p14:creationId xmlns:p14="http://schemas.microsoft.com/office/powerpoint/2010/main" val="11318117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will talk more</a:t>
            </a:r>
            <a:r>
              <a:rPr lang="en-US" baseline="0" dirty="0" smtClean="0"/>
              <a:t> details </a:t>
            </a:r>
            <a:r>
              <a:rPr lang="en-US" dirty="0" smtClean="0"/>
              <a:t>about</a:t>
            </a:r>
            <a:r>
              <a:rPr lang="en-US" baseline="0" dirty="0" smtClean="0"/>
              <a:t> these policies in a few seconds</a:t>
            </a:r>
          </a:p>
        </p:txBody>
      </p:sp>
      <p:sp>
        <p:nvSpPr>
          <p:cNvPr id="4" name="Slide Number Placeholder 3"/>
          <p:cNvSpPr>
            <a:spLocks noGrp="1"/>
          </p:cNvSpPr>
          <p:nvPr>
            <p:ph type="sldNum" sz="quarter" idx="10"/>
          </p:nvPr>
        </p:nvSpPr>
        <p:spPr/>
        <p:txBody>
          <a:bodyPr/>
          <a:lstStyle/>
          <a:p>
            <a:fld id="{78B3F34F-2223-499C-A80B-D8C125507DB5}" type="slidenum">
              <a:rPr lang="en-US" smtClean="0"/>
              <a:t>41</a:t>
            </a:fld>
            <a:endParaRPr lang="en-US"/>
          </a:p>
        </p:txBody>
      </p:sp>
    </p:spTree>
    <p:extLst>
      <p:ext uri="{BB962C8B-B14F-4D97-AF65-F5344CB8AC3E}">
        <p14:creationId xmlns:p14="http://schemas.microsoft.com/office/powerpoint/2010/main" val="11318117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due to the time limit, I am only going to talk about four of them</a:t>
            </a:r>
          </a:p>
        </p:txBody>
      </p:sp>
      <p:sp>
        <p:nvSpPr>
          <p:cNvPr id="4" name="Slide Number Placeholder 3"/>
          <p:cNvSpPr>
            <a:spLocks noGrp="1"/>
          </p:cNvSpPr>
          <p:nvPr>
            <p:ph type="sldNum" sz="quarter" idx="10"/>
          </p:nvPr>
        </p:nvSpPr>
        <p:spPr/>
        <p:txBody>
          <a:bodyPr/>
          <a:lstStyle/>
          <a:p>
            <a:fld id="{78B3F34F-2223-499C-A80B-D8C125507DB5}" type="slidenum">
              <a:rPr lang="en-US" smtClean="0"/>
              <a:t>42</a:t>
            </a:fld>
            <a:endParaRPr lang="en-US"/>
          </a:p>
        </p:txBody>
      </p:sp>
    </p:spTree>
    <p:extLst>
      <p:ext uri="{BB962C8B-B14F-4D97-AF65-F5344CB8AC3E}">
        <p14:creationId xmlns:p14="http://schemas.microsoft.com/office/powerpoint/2010/main" val="16881099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that here</a:t>
            </a:r>
            <a:r>
              <a:rPr lang="en-US" baseline="0" dirty="0" smtClean="0"/>
              <a:t> is some statistics on the data we collected. </a:t>
            </a:r>
          </a:p>
          <a:p>
            <a:r>
              <a:rPr lang="en-US" baseline="0" dirty="0" smtClean="0"/>
              <a:t>We have data of 107 cellular carriers contributed by about four hundred users.</a:t>
            </a:r>
          </a:p>
          <a:p>
            <a:r>
              <a:rPr lang="en-US" baseline="0" dirty="0" smtClean="0"/>
              <a:t>The figures divide the cellular carriers based on technologies they are using and their geographic locations.</a:t>
            </a:r>
          </a:p>
          <a:p>
            <a:r>
              <a:rPr lang="en-US" baseline="0" dirty="0" smtClean="0"/>
              <a:t>We see most carriers in our data are using UMTS and from Europe</a:t>
            </a:r>
          </a:p>
          <a:p>
            <a:r>
              <a:rPr lang="en-US" baseline="0" dirty="0" err="1" smtClean="0"/>
              <a:t>NetPiculet</a:t>
            </a:r>
            <a:r>
              <a:rPr lang="en-US" baseline="0" dirty="0" smtClean="0"/>
              <a:t> client achieves very good coverage and provides valuable data for us to study the polices in the wild</a:t>
            </a:r>
          </a:p>
          <a:p>
            <a:r>
              <a:rPr lang="en-US" baseline="0" dirty="0" smtClean="0"/>
              <a:t>We will present the </a:t>
            </a:r>
            <a:r>
              <a:rPr lang="en-US" baseline="0" dirty="0" err="1" smtClean="0"/>
              <a:t>resutls</a:t>
            </a:r>
            <a:r>
              <a:rPr lang="en-US" baseline="0" dirty="0" smtClean="0"/>
              <a:t> from these users</a:t>
            </a:r>
            <a:endParaRPr lang="en-US" dirty="0" smtClean="0"/>
          </a:p>
        </p:txBody>
      </p:sp>
      <p:sp>
        <p:nvSpPr>
          <p:cNvPr id="4" name="Slide Number Placeholder 3"/>
          <p:cNvSpPr>
            <a:spLocks noGrp="1"/>
          </p:cNvSpPr>
          <p:nvPr>
            <p:ph type="sldNum" sz="quarter" idx="10"/>
          </p:nvPr>
        </p:nvSpPr>
        <p:spPr/>
        <p:txBody>
          <a:bodyPr/>
          <a:lstStyle/>
          <a:p>
            <a:fld id="{78B3F34F-2223-499C-A80B-D8C125507DB5}" type="slidenum">
              <a:rPr lang="en-US" smtClean="0"/>
              <a:t>43</a:t>
            </a:fld>
            <a:endParaRPr lang="en-US"/>
          </a:p>
        </p:txBody>
      </p:sp>
    </p:spTree>
    <p:extLst>
      <p:ext uri="{BB962C8B-B14F-4D97-AF65-F5344CB8AC3E}">
        <p14:creationId xmlns:p14="http://schemas.microsoft.com/office/powerpoint/2010/main" val="37060109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 have given you a general idea of what we have done, </a:t>
            </a:r>
          </a:p>
          <a:p>
            <a:r>
              <a:rPr lang="en-US" baseline="0" dirty="0" smtClean="0"/>
              <a:t>now lets look at four interesting policies we studied.</a:t>
            </a:r>
          </a:p>
          <a:p>
            <a:r>
              <a:rPr lang="en-US" sz="1300" dirty="0"/>
              <a:t>this outline shows the set of key tests as well some of the</a:t>
            </a:r>
            <a:br>
              <a:rPr lang="en-US" sz="1300" dirty="0"/>
            </a:br>
            <a:r>
              <a:rPr lang="en-US" sz="1300" dirty="0"/>
              <a:t>interesting unexpected finding we identified.</a:t>
            </a:r>
            <a:br>
              <a:rPr lang="en-US" sz="1300" dirty="0"/>
            </a:br>
            <a:r>
              <a:rPr lang="en-US" sz="1300" dirty="0"/>
              <a:t>We start with the basics of IP spoofing test, followed by two</a:t>
            </a:r>
            <a:br>
              <a:rPr lang="en-US" sz="1300" dirty="0"/>
            </a:br>
            <a:r>
              <a:rPr lang="en-US" sz="1300" dirty="0"/>
              <a:t>unexpected interaction with TCP protocol, and conclude with another</a:t>
            </a:r>
            <a:br>
              <a:rPr lang="en-US" sz="1300" dirty="0"/>
            </a:br>
            <a:r>
              <a:rPr lang="en-US" sz="1300" dirty="0"/>
              <a:t>basic test on NAT type.</a:t>
            </a:r>
            <a:endParaRPr lang="en-US" dirty="0"/>
          </a:p>
        </p:txBody>
      </p:sp>
      <p:sp>
        <p:nvSpPr>
          <p:cNvPr id="4" name="Slide Number Placeholder 3"/>
          <p:cNvSpPr>
            <a:spLocks noGrp="1"/>
          </p:cNvSpPr>
          <p:nvPr>
            <p:ph type="sldNum" sz="quarter" idx="10"/>
          </p:nvPr>
        </p:nvSpPr>
        <p:spPr/>
        <p:txBody>
          <a:bodyPr/>
          <a:lstStyle/>
          <a:p>
            <a:fld id="{78B3F34F-2223-499C-A80B-D8C125507DB5}" type="slidenum">
              <a:rPr lang="en-US" smtClean="0"/>
              <a:t>44</a:t>
            </a:fld>
            <a:endParaRPr lang="en-US"/>
          </a:p>
        </p:txBody>
      </p:sp>
    </p:spTree>
    <p:extLst>
      <p:ext uri="{BB962C8B-B14F-4D97-AF65-F5344CB8AC3E}">
        <p14:creationId xmlns:p14="http://schemas.microsoft.com/office/powerpoint/2010/main" val="25877843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first</a:t>
            </a:r>
            <a:r>
              <a:rPr lang="en-US" baseline="0" dirty="0" smtClean="0"/>
              <a:t> </a:t>
            </a:r>
            <a:r>
              <a:rPr lang="en-US" dirty="0" smtClean="0"/>
              <a:t>start with IP spoofing</a:t>
            </a:r>
            <a:endParaRPr lang="en-US" dirty="0"/>
          </a:p>
        </p:txBody>
      </p:sp>
      <p:sp>
        <p:nvSpPr>
          <p:cNvPr id="4" name="Slide Number Placeholder 3"/>
          <p:cNvSpPr>
            <a:spLocks noGrp="1"/>
          </p:cNvSpPr>
          <p:nvPr>
            <p:ph type="sldNum" sz="quarter" idx="10"/>
          </p:nvPr>
        </p:nvSpPr>
        <p:spPr/>
        <p:txBody>
          <a:bodyPr/>
          <a:lstStyle/>
          <a:p>
            <a:fld id="{78B3F34F-2223-499C-A80B-D8C125507DB5}" type="slidenum">
              <a:rPr lang="en-US" smtClean="0"/>
              <a:t>45</a:t>
            </a:fld>
            <a:endParaRPr lang="en-US"/>
          </a:p>
        </p:txBody>
      </p:sp>
    </p:spTree>
    <p:extLst>
      <p:ext uri="{BB962C8B-B14F-4D97-AF65-F5344CB8AC3E}">
        <p14:creationId xmlns:p14="http://schemas.microsoft.com/office/powerpoint/2010/main" val="25877843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we know IP spoofing is bad for</a:t>
            </a:r>
            <a:br>
              <a:rPr lang="en-US" sz="1300" dirty="0"/>
            </a:br>
            <a:r>
              <a:rPr lang="en-US" sz="1300" dirty="0"/>
              <a:t>Internet, but it's particularly bad for cellular users (due to battery</a:t>
            </a:r>
            <a:br>
              <a:rPr lang="en-US" sz="1300" dirty="0"/>
            </a:br>
            <a:r>
              <a:rPr lang="en-US" sz="1300" dirty="0"/>
              <a:t>draining attacks) and carriers (due to signaling attacks)</a:t>
            </a:r>
          </a:p>
          <a:p>
            <a:r>
              <a:rPr lang="en-US" sz="1300" dirty="0"/>
              <a:t>So what is IP spoofing and why it’s bad?</a:t>
            </a:r>
            <a:br>
              <a:rPr lang="en-US" sz="1300" dirty="0"/>
            </a:br>
            <a:r>
              <a:rPr lang="en-US" sz="1300" dirty="0"/>
              <a:t>firewall is good at isolating internal users from externally generated</a:t>
            </a:r>
            <a:br>
              <a:rPr lang="en-US" sz="1300" dirty="0"/>
            </a:br>
            <a:r>
              <a:rPr lang="en-US" sz="1300" dirty="0"/>
              <a:t>unwanted traffic,</a:t>
            </a:r>
            <a:br>
              <a:rPr lang="en-US" sz="1300" dirty="0"/>
            </a:br>
            <a:r>
              <a:rPr lang="en-US" sz="1300" dirty="0"/>
              <a:t> so attackers cannot directly send packets into the cellular network,</a:t>
            </a:r>
            <a:br>
              <a:rPr lang="en-US" sz="1300" dirty="0"/>
            </a:br>
            <a:r>
              <a:rPr lang="en-US" sz="1300" dirty="0"/>
              <a:t>but what if there is a malicious internal user colludes with outside</a:t>
            </a:r>
            <a:br>
              <a:rPr lang="en-US" sz="1300" dirty="0"/>
            </a:br>
            <a:r>
              <a:rPr lang="en-US" sz="1300" dirty="0"/>
              <a:t>attacker?</a:t>
            </a:r>
            <a:br>
              <a:rPr lang="en-US" sz="1300" dirty="0"/>
            </a:br>
            <a:r>
              <a:rPr lang="en-US" sz="1300" dirty="0"/>
              <a:t>(describe the animation)</a:t>
            </a:r>
            <a:br>
              <a:rPr lang="en-US" sz="1300" dirty="0"/>
            </a:br>
            <a:r>
              <a:rPr lang="en-US" sz="1300" dirty="0"/>
              <a:t>In the network where IP spoofing is allowed,</a:t>
            </a:r>
            <a:br>
              <a:rPr lang="en-US" sz="1300" dirty="0"/>
            </a:br>
            <a:r>
              <a:rPr lang="en-US" sz="1300" dirty="0"/>
              <a:t>The malicious user crafts a packet spoofing the target’s IP address</a:t>
            </a:r>
            <a:br>
              <a:rPr lang="en-US" sz="1300" dirty="0"/>
            </a:br>
            <a:r>
              <a:rPr lang="en-US" sz="1300" dirty="0"/>
              <a:t>and send this packet to the attacker on the internet.  By doing this,</a:t>
            </a:r>
            <a:br>
              <a:rPr lang="en-US" sz="1300" dirty="0"/>
            </a:br>
            <a:r>
              <a:rPr lang="en-US" sz="1300" dirty="0"/>
              <a:t>a hole is punched on the firewall which allows communication between</a:t>
            </a:r>
            <a:br>
              <a:rPr lang="en-US" sz="1300" dirty="0"/>
            </a:br>
            <a:r>
              <a:rPr lang="en-US" sz="1300" dirty="0"/>
              <a:t>the attacker and the target. Then the attacker can send packets</a:t>
            </a:r>
            <a:br>
              <a:rPr lang="en-US" sz="1300" dirty="0"/>
            </a:br>
            <a:r>
              <a:rPr lang="en-US" sz="1300" dirty="0"/>
              <a:t>directly to the targets, for example it can flood the target and drain</a:t>
            </a:r>
            <a:br>
              <a:rPr lang="en-US" sz="1300" dirty="0"/>
            </a:br>
            <a:r>
              <a:rPr lang="en-US" sz="1300" dirty="0"/>
              <a:t>its battery stealthily.</a:t>
            </a:r>
            <a:br>
              <a:rPr lang="en-US" sz="1300" dirty="0"/>
            </a:br>
            <a:r>
              <a:rPr lang="en-US" sz="1300" dirty="0"/>
              <a:t>Firewalls/NATs are supposed to block unsolicited traffic</a:t>
            </a:r>
            <a:br>
              <a:rPr lang="en-US" sz="1300" dirty="0"/>
            </a:br>
            <a:r>
              <a:rPr lang="en-US" sz="1300" dirty="0"/>
              <a:t>IP Spoofing allows attackers to break the rule, then the attacker can</a:t>
            </a:r>
            <a:br>
              <a:rPr lang="en-US" sz="1300" dirty="0"/>
            </a:br>
            <a:r>
              <a:rPr lang="en-US" sz="1300" dirty="0"/>
              <a:t>probe the target phone, drain its battery, and waste bandwidth</a:t>
            </a:r>
            <a:br>
              <a:rPr lang="en-US" sz="1300" dirty="0"/>
            </a:br>
            <a:r>
              <a:rPr lang="en-US" sz="1300" dirty="0"/>
              <a:t>resources.</a:t>
            </a:r>
            <a:br>
              <a:rPr lang="en-US" sz="1300" dirty="0"/>
            </a:br>
            <a:r>
              <a:rPr lang="en-US" sz="1300" dirty="0"/>
              <a:t>[It can also launch signaling attacks on cellular providers by causing</a:t>
            </a:r>
            <a:br>
              <a:rPr lang="en-US" sz="1300" dirty="0"/>
            </a:br>
            <a:r>
              <a:rPr lang="en-US" sz="1300" dirty="0"/>
              <a:t>radio resource allocation and </a:t>
            </a:r>
            <a:r>
              <a:rPr lang="en-US" sz="1300" dirty="0" err="1"/>
              <a:t>deallocation</a:t>
            </a:r>
            <a:r>
              <a:rPr lang="en-US" sz="1300" dirty="0"/>
              <a:t> to occur repeatedly].</a:t>
            </a:r>
            <a:endParaRPr lang="en-US" dirty="0"/>
          </a:p>
        </p:txBody>
      </p:sp>
      <p:sp>
        <p:nvSpPr>
          <p:cNvPr id="4" name="Slide Number Placeholder 3"/>
          <p:cNvSpPr>
            <a:spLocks noGrp="1"/>
          </p:cNvSpPr>
          <p:nvPr>
            <p:ph type="sldNum" sz="quarter" idx="10"/>
          </p:nvPr>
        </p:nvSpPr>
        <p:spPr/>
        <p:txBody>
          <a:bodyPr/>
          <a:lstStyle/>
          <a:p>
            <a:fld id="{78B3F34F-2223-499C-A80B-D8C125507DB5}" type="slidenum">
              <a:rPr lang="en-US" smtClean="0"/>
              <a:t>46</a:t>
            </a:fld>
            <a:endParaRPr lang="en-US"/>
          </a:p>
        </p:txBody>
      </p:sp>
    </p:spTree>
    <p:extLst>
      <p:ext uri="{BB962C8B-B14F-4D97-AF65-F5344CB8AC3E}">
        <p14:creationId xmlns:p14="http://schemas.microsoft.com/office/powerpoint/2010/main" val="3446206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a:t>Many web applications are implemented depending on the </a:t>
            </a:r>
            <a:r>
              <a:rPr lang="en-US" sz="1300" dirty="0" err="1"/>
              <a:t>ip</a:t>
            </a:r>
            <a:r>
              <a:rPr lang="en-US" sz="1300" dirty="0"/>
              <a:t> address of the user, including </a:t>
            </a:r>
            <a:r>
              <a:rPr lang="en-US" sz="1300" dirty="0" err="1"/>
              <a:t>ip</a:t>
            </a:r>
            <a:r>
              <a:rPr lang="en-US" sz="1300" dirty="0"/>
              <a:t>-based identification and </a:t>
            </a:r>
            <a:r>
              <a:rPr lang="en-US" sz="1300" dirty="0" err="1"/>
              <a:t>ip</a:t>
            </a:r>
            <a:r>
              <a:rPr lang="en-US" sz="1300" dirty="0"/>
              <a:t>-based localization. For </a:t>
            </a:r>
            <a:r>
              <a:rPr lang="en-US" sz="1300" dirty="0" err="1"/>
              <a:t>excmple</a:t>
            </a:r>
            <a:r>
              <a:rPr lang="en-US" sz="1300" dirty="0"/>
              <a:t>, many popular content delivery </a:t>
            </a:r>
            <a:r>
              <a:rPr lang="en-US" sz="1300" dirty="0" err="1"/>
              <a:t>sevices</a:t>
            </a:r>
            <a:r>
              <a:rPr lang="en-US" sz="1300" dirty="0"/>
              <a:t> such as </a:t>
            </a:r>
            <a:r>
              <a:rPr lang="en-US" sz="1300" dirty="0" err="1"/>
              <a:t>Akamai</a:t>
            </a:r>
            <a:r>
              <a:rPr lang="en-US" sz="1300" dirty="0"/>
              <a:t> and limelight use the </a:t>
            </a:r>
            <a:r>
              <a:rPr lang="en-US" sz="1300" dirty="0" err="1"/>
              <a:t>Ip</a:t>
            </a:r>
            <a:r>
              <a:rPr lang="en-US" sz="1300" dirty="0"/>
              <a:t> address of the user’s local </a:t>
            </a:r>
            <a:r>
              <a:rPr lang="en-US" sz="1300" dirty="0" err="1"/>
              <a:t>dns</a:t>
            </a:r>
            <a:r>
              <a:rPr lang="en-US" sz="1300" dirty="0"/>
              <a:t> to decide which content server has the shortest latency to the user, Video content providers, such as YouTube, use  IP address to limit the access to some copyright sensitive content from certain country, and social networks apps, such as </a:t>
            </a:r>
            <a:r>
              <a:rPr lang="en-US" sz="1300" dirty="0" err="1"/>
              <a:t>facebook</a:t>
            </a:r>
            <a:r>
              <a:rPr lang="en-US" sz="1300" dirty="0"/>
              <a:t>, have blacklists of IP addresses that have behaved abnormally. </a:t>
            </a:r>
          </a:p>
          <a:p>
            <a:r>
              <a:rPr lang="en-US" sz="1300" dirty="0"/>
              <a:t>These examples tell us a truth that so many well-known service providers implement their application relying on IP address, which is because the IP address has strong </a:t>
            </a:r>
            <a:r>
              <a:rPr lang="en-US" sz="1300" dirty="0" err="1"/>
              <a:t>correlction</a:t>
            </a:r>
            <a:r>
              <a:rPr lang="en-US" sz="1300" dirty="0"/>
              <a:t> with the </a:t>
            </a:r>
            <a:r>
              <a:rPr lang="en-US" sz="1300" dirty="0" err="1"/>
              <a:t>behabior</a:t>
            </a:r>
            <a:r>
              <a:rPr lang="en-US" sz="1300" dirty="0"/>
              <a:t> of the </a:t>
            </a:r>
            <a:r>
              <a:rPr lang="en-US" sz="1300" dirty="0" err="1"/>
              <a:t>indibidual</a:t>
            </a:r>
            <a:r>
              <a:rPr lang="en-US" sz="1300" dirty="0"/>
              <a:t> user.</a:t>
            </a:r>
          </a:p>
          <a:p>
            <a:endParaRPr lang="en-US" dirty="0"/>
          </a:p>
        </p:txBody>
      </p:sp>
      <p:sp>
        <p:nvSpPr>
          <p:cNvPr id="4" name="Slide Number Placeholder 3"/>
          <p:cNvSpPr>
            <a:spLocks noGrp="1"/>
          </p:cNvSpPr>
          <p:nvPr>
            <p:ph type="sldNum" sz="quarter" idx="10"/>
          </p:nvPr>
        </p:nvSpPr>
        <p:spPr/>
        <p:txBody>
          <a:bodyPr/>
          <a:lstStyle/>
          <a:p>
            <a:fld id="{ED779606-3ED0-894A-B292-D918DCB4FB28}" type="slidenum">
              <a:rPr lang="en-US" smtClean="0"/>
              <a:pPr/>
              <a:t>11</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test if a cellular network allows IP spoofing</a:t>
            </a:r>
          </a:p>
          <a:p>
            <a:r>
              <a:rPr lang="en-US" baseline="0" dirty="0" smtClean="0"/>
              <a:t>Our </a:t>
            </a:r>
            <a:r>
              <a:rPr lang="en-US" baseline="0" dirty="0" err="1" smtClean="0"/>
              <a:t>NetPiculet</a:t>
            </a:r>
            <a:r>
              <a:rPr lang="en-US" baseline="0" dirty="0" smtClean="0"/>
              <a:t> client crafts a packet with a spoofed source IP address</a:t>
            </a:r>
          </a:p>
          <a:p>
            <a:r>
              <a:rPr lang="en-US" baseline="0" dirty="0" smtClean="0"/>
              <a:t>While the original IP of the smartphone is encapsulated as the payload,</a:t>
            </a:r>
          </a:p>
          <a:p>
            <a:r>
              <a:rPr lang="en-US" baseline="0" dirty="0" smtClean="0"/>
              <a:t>Then send this packet to our </a:t>
            </a:r>
            <a:r>
              <a:rPr lang="en-US" baseline="0" dirty="0" err="1" smtClean="0"/>
              <a:t>NetPiculet</a:t>
            </a:r>
            <a:r>
              <a:rPr lang="en-US" baseline="0" dirty="0" smtClean="0"/>
              <a:t> server,</a:t>
            </a:r>
          </a:p>
          <a:p>
            <a:r>
              <a:rPr lang="en-US" baseline="0" dirty="0" smtClean="0"/>
              <a:t>When the server sees a packet and examines the payload,</a:t>
            </a:r>
          </a:p>
          <a:p>
            <a:r>
              <a:rPr lang="en-US" baseline="0" dirty="0" smtClean="0"/>
              <a:t>It knows that the network allows IP spoofing</a:t>
            </a:r>
            <a:endParaRPr lang="en-US" dirty="0"/>
          </a:p>
        </p:txBody>
      </p:sp>
      <p:sp>
        <p:nvSpPr>
          <p:cNvPr id="4" name="Slide Number Placeholder 3"/>
          <p:cNvSpPr>
            <a:spLocks noGrp="1"/>
          </p:cNvSpPr>
          <p:nvPr>
            <p:ph type="sldNum" sz="quarter" idx="10"/>
          </p:nvPr>
        </p:nvSpPr>
        <p:spPr/>
        <p:txBody>
          <a:bodyPr/>
          <a:lstStyle/>
          <a:p>
            <a:fld id="{78B3F34F-2223-499C-A80B-D8C125507DB5}" type="slidenum">
              <a:rPr lang="en-US" smtClean="0"/>
              <a:t>47</a:t>
            </a:fld>
            <a:endParaRPr lang="en-US"/>
          </a:p>
        </p:txBody>
      </p:sp>
    </p:spTree>
    <p:extLst>
      <p:ext uri="{BB962C8B-B14F-4D97-AF65-F5344CB8AC3E}">
        <p14:creationId xmlns:p14="http://schemas.microsoft.com/office/powerpoint/2010/main" val="42859023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In total we test IP spoofing in 60 cellular networks, among them 56 disallow IP spoofing</a:t>
            </a:r>
          </a:p>
          <a:p>
            <a:r>
              <a:rPr lang="en-US" sz="1300" dirty="0"/>
              <a:t>But still there are 4 carriers do allow IP spoofing in their networks</a:t>
            </a:r>
          </a:p>
          <a:p>
            <a:r>
              <a:rPr lang="en-US" sz="1300" dirty="0"/>
              <a:t>IP spoofing should be disabled, it  can be done at </a:t>
            </a:r>
            <a:r>
              <a:rPr lang="en-US" sz="1300" dirty="0" err="1"/>
              <a:t>ggsn</a:t>
            </a:r>
            <a:r>
              <a:rPr lang="en-US" sz="1300" dirty="0"/>
              <a:t>, which is much easier than the Internet</a:t>
            </a:r>
          </a:p>
          <a:p>
            <a:r>
              <a:rPr lang="en-US" sz="1300" dirty="0"/>
              <a:t>existing routers provide such support, so there is no reason</a:t>
            </a:r>
            <a:br>
              <a:rPr lang="en-US" sz="1300" dirty="0"/>
            </a:br>
            <a:r>
              <a:rPr lang="en-US" sz="1300" dirty="0"/>
              <a:t>that it should be not disabled, unlike the Internet scenario.</a:t>
            </a:r>
            <a:endParaRPr lang="en-US" dirty="0"/>
          </a:p>
        </p:txBody>
      </p:sp>
      <p:sp>
        <p:nvSpPr>
          <p:cNvPr id="4" name="Slide Number Placeholder 3"/>
          <p:cNvSpPr>
            <a:spLocks noGrp="1"/>
          </p:cNvSpPr>
          <p:nvPr>
            <p:ph type="sldNum" sz="quarter" idx="10"/>
          </p:nvPr>
        </p:nvSpPr>
        <p:spPr/>
        <p:txBody>
          <a:bodyPr/>
          <a:lstStyle/>
          <a:p>
            <a:fld id="{78B3F34F-2223-499C-A80B-D8C125507DB5}" type="slidenum">
              <a:rPr lang="en-US" smtClean="0"/>
              <a:t>48</a:t>
            </a:fld>
            <a:endParaRPr lang="en-US"/>
          </a:p>
        </p:txBody>
      </p:sp>
    </p:spTree>
    <p:extLst>
      <p:ext uri="{BB962C8B-B14F-4D97-AF65-F5344CB8AC3E}">
        <p14:creationId xmlns:p14="http://schemas.microsoft.com/office/powerpoint/2010/main" val="34462066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I will talk about something interesting about TCP connection timeout</a:t>
            </a:r>
            <a:endParaRPr lang="en-US" dirty="0"/>
          </a:p>
        </p:txBody>
      </p:sp>
      <p:sp>
        <p:nvSpPr>
          <p:cNvPr id="4" name="Slide Number Placeholder 3"/>
          <p:cNvSpPr>
            <a:spLocks noGrp="1"/>
          </p:cNvSpPr>
          <p:nvPr>
            <p:ph type="sldNum" sz="quarter" idx="10"/>
          </p:nvPr>
        </p:nvSpPr>
        <p:spPr/>
        <p:txBody>
          <a:bodyPr/>
          <a:lstStyle/>
          <a:p>
            <a:fld id="{78B3F34F-2223-499C-A80B-D8C125507DB5}" type="slidenum">
              <a:rPr lang="en-US" smtClean="0"/>
              <a:t>49</a:t>
            </a:fld>
            <a:endParaRPr lang="en-US"/>
          </a:p>
        </p:txBody>
      </p:sp>
    </p:spTree>
    <p:extLst>
      <p:ext uri="{BB962C8B-B14F-4D97-AF65-F5344CB8AC3E}">
        <p14:creationId xmlns:p14="http://schemas.microsoft.com/office/powerpoint/2010/main" val="25877843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probably every smartphone users are using push-based service</a:t>
            </a:r>
            <a:r>
              <a:rPr lang="en-US" baseline="0" dirty="0" smtClean="0"/>
              <a:t> to receive their emails</a:t>
            </a:r>
          </a:p>
          <a:p>
            <a:r>
              <a:rPr lang="en-US" baseline="0" dirty="0" smtClean="0"/>
              <a:t>The way it works is that the phone maintains a long-lived TCP connection with the email application server,</a:t>
            </a:r>
          </a:p>
          <a:p>
            <a:r>
              <a:rPr lang="en-US" baseline="0" dirty="0" smtClean="0"/>
              <a:t>Whenever there is an email for the user, an update is pushed to the phone from the server instantly</a:t>
            </a:r>
          </a:p>
          <a:p>
            <a:r>
              <a:rPr lang="en-US" baseline="0" dirty="0" smtClean="0"/>
              <a:t>There are also other application using push-based service like chatting apps, social network apps</a:t>
            </a:r>
            <a:endParaRPr lang="en-US" dirty="0" smtClean="0"/>
          </a:p>
          <a:p>
            <a:r>
              <a:rPr lang="en-US" dirty="0" smtClean="0"/>
              <a:t>However</a:t>
            </a:r>
            <a:r>
              <a:rPr lang="en-US" baseline="0" dirty="0" smtClean="0"/>
              <a:t> there is timer associated with each TCP connection on the firewall, once it expires the firewall close that connection and recycle the memory resource</a:t>
            </a:r>
          </a:p>
          <a:p>
            <a:r>
              <a:rPr lang="en-US" baseline="0" dirty="0" smtClean="0"/>
              <a:t>To keep the connection open, send keep-alive before the timer expires</a:t>
            </a:r>
          </a:p>
          <a:p>
            <a:r>
              <a:rPr lang="en-US" dirty="0" smtClean="0"/>
              <a:t>However,</a:t>
            </a:r>
            <a:r>
              <a:rPr lang="en-US" baseline="0" dirty="0" smtClean="0"/>
              <a:t> in cellular networks, even transmitting one packet would wake up the radio interface and let the phone stay in high power state for a few seconds</a:t>
            </a:r>
          </a:p>
          <a:p>
            <a:r>
              <a:rPr lang="en-US" baseline="0" dirty="0" smtClean="0"/>
              <a:t>And thus waste energy</a:t>
            </a:r>
            <a:r>
              <a:rPr lang="en-US" dirty="0" smtClean="0"/>
              <a:t/>
            </a:r>
            <a:br>
              <a:rPr lang="en-US" dirty="0" smtClean="0"/>
            </a:br>
            <a:r>
              <a:rPr lang="en-US" dirty="0" smtClean="0"/>
              <a:t>So the shorter the timer the more frequent the phone has to send keep-alive messages, and thus the more energy</a:t>
            </a:r>
            <a:r>
              <a:rPr lang="en-US" baseline="0" dirty="0" smtClean="0"/>
              <a:t> is consumed</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78B3F34F-2223-499C-A80B-D8C125507DB5}" type="slidenum">
              <a:rPr lang="en-US" smtClean="0"/>
              <a:t>50</a:t>
            </a:fld>
            <a:endParaRPr lang="en-US"/>
          </a:p>
        </p:txBody>
      </p:sp>
    </p:spTree>
    <p:extLst>
      <p:ext uri="{BB962C8B-B14F-4D97-AF65-F5344CB8AC3E}">
        <p14:creationId xmlns:p14="http://schemas.microsoft.com/office/powerpoint/2010/main" val="38153848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Summarize</a:t>
            </a:r>
            <a:r>
              <a:rPr lang="en-US" baseline="0" dirty="0" smtClean="0"/>
              <a:t> (finer grained consume more time)</a:t>
            </a:r>
            <a:endParaRPr lang="en-US" dirty="0" smtClean="0"/>
          </a:p>
          <a:p>
            <a:r>
              <a:rPr lang="en-US" dirty="0" smtClean="0"/>
              <a:t>(just</a:t>
            </a:r>
            <a:r>
              <a:rPr lang="en-US" baseline="0" dirty="0" smtClean="0"/>
              <a:t> follow the animation)</a:t>
            </a:r>
          </a:p>
          <a:p>
            <a:r>
              <a:rPr lang="en-US" baseline="0" dirty="0" smtClean="0"/>
              <a:t>First the client creates a TCP  connection to the server, after 5 minutes it sends a message to the server to check if the connection is still open.</a:t>
            </a:r>
          </a:p>
          <a:p>
            <a:r>
              <a:rPr lang="en-US" baseline="0" dirty="0" smtClean="0"/>
              <a:t>Server replies and indicate that the timer is longer than 5 minutes.</a:t>
            </a:r>
          </a:p>
          <a:p>
            <a:r>
              <a:rPr lang="en-US" baseline="0" dirty="0" smtClean="0"/>
              <a:t>We start this again, but this time the client waits for 10 minutes before checking the connection, however the connection was timed out by the firewall, so this time the message got lost and the client cannot receive the reply from the server</a:t>
            </a:r>
          </a:p>
          <a:p>
            <a:r>
              <a:rPr lang="en-US" baseline="0" dirty="0" smtClean="0"/>
              <a:t>So we know the timer is between 5 and 10 minutes.</a:t>
            </a:r>
          </a:p>
          <a:p>
            <a:r>
              <a:rPr lang="en-US" baseline="0" dirty="0" smtClean="0"/>
              <a:t>In the real implementation, the client actually creates 5 connections to the server simultaneously, each with a different idle time before checking the connection. So we bound the timer into several ranges.</a:t>
            </a:r>
            <a:endParaRPr lang="en-US" dirty="0"/>
          </a:p>
        </p:txBody>
      </p:sp>
      <p:sp>
        <p:nvSpPr>
          <p:cNvPr id="4" name="Slide Number Placeholder 3"/>
          <p:cNvSpPr>
            <a:spLocks noGrp="1"/>
          </p:cNvSpPr>
          <p:nvPr>
            <p:ph type="sldNum" sz="quarter" idx="10"/>
          </p:nvPr>
        </p:nvSpPr>
        <p:spPr/>
        <p:txBody>
          <a:bodyPr/>
          <a:lstStyle/>
          <a:p>
            <a:fld id="{78B3F34F-2223-499C-A80B-D8C125507DB5}" type="slidenum">
              <a:rPr lang="en-US" smtClean="0"/>
              <a:t>51</a:t>
            </a:fld>
            <a:endParaRPr lang="en-US"/>
          </a:p>
        </p:txBody>
      </p:sp>
    </p:spTree>
    <p:extLst>
      <p:ext uri="{BB962C8B-B14F-4D97-AF65-F5344CB8AC3E}">
        <p14:creationId xmlns:p14="http://schemas.microsoft.com/office/powerpoint/2010/main" val="29796167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can</a:t>
            </a:r>
            <a:r>
              <a:rPr lang="en-US" baseline="0" dirty="0" smtClean="0"/>
              <a:t> see, most of carriers have timers longer than half an hour,</a:t>
            </a:r>
          </a:p>
          <a:p>
            <a:r>
              <a:rPr lang="en-US" baseline="0" dirty="0" smtClean="0"/>
              <a:t>However, there are 11 carriers set timers smaller than 10 minutes, 4 of them even have timer less than 5 minutes</a:t>
            </a:r>
          </a:p>
          <a:p>
            <a:r>
              <a:rPr lang="en-US" baseline="0" dirty="0" smtClean="0"/>
              <a:t>Next I will show you how much battery would be drained if your phone experiencing a timer like 5 minutes</a:t>
            </a:r>
            <a:endParaRPr lang="en-US" dirty="0"/>
          </a:p>
        </p:txBody>
      </p:sp>
      <p:sp>
        <p:nvSpPr>
          <p:cNvPr id="4" name="Slide Number Placeholder 3"/>
          <p:cNvSpPr>
            <a:spLocks noGrp="1"/>
          </p:cNvSpPr>
          <p:nvPr>
            <p:ph type="sldNum" sz="quarter" idx="10"/>
          </p:nvPr>
        </p:nvSpPr>
        <p:spPr/>
        <p:txBody>
          <a:bodyPr/>
          <a:lstStyle/>
          <a:p>
            <a:fld id="{78B3F34F-2223-499C-A80B-D8C125507DB5}" type="slidenum">
              <a:rPr lang="en-US" smtClean="0"/>
              <a:t>52</a:t>
            </a:fld>
            <a:endParaRPr lang="en-US"/>
          </a:p>
        </p:txBody>
      </p:sp>
    </p:spTree>
    <p:extLst>
      <p:ext uri="{BB962C8B-B14F-4D97-AF65-F5344CB8AC3E}">
        <p14:creationId xmlns:p14="http://schemas.microsoft.com/office/powerpoint/2010/main" val="38153848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Assume</a:t>
            </a:r>
            <a:r>
              <a:rPr lang="en-US" baseline="0" dirty="0" smtClean="0"/>
              <a:t> maintain a long-lived connection and a battery of 1350 </a:t>
            </a:r>
            <a:r>
              <a:rPr lang="en-US" baseline="0" dirty="0" err="1" smtClean="0"/>
              <a:t>mAh</a:t>
            </a:r>
            <a:r>
              <a:rPr lang="en-US" baseline="0" dirty="0" smtClean="0"/>
              <a:t>, which is a typical battery capacity of modern smartphone.</a:t>
            </a:r>
          </a:p>
          <a:p>
            <a:r>
              <a:rPr lang="en-US" baseline="0" dirty="0" smtClean="0"/>
              <a:t>If we only count the radio energy consumed by sending keep-alive messages, how much battery would be drained in one day?</a:t>
            </a:r>
          </a:p>
          <a:p>
            <a:r>
              <a:rPr lang="en-US" baseline="0" dirty="0" smtClean="0"/>
              <a:t>As we can see, 5 minutes -&gt; 20 percent</a:t>
            </a:r>
          </a:p>
          <a:p>
            <a:r>
              <a:rPr lang="en-US" baseline="0" dirty="0" smtClean="0"/>
              <a:t>Of course short timers help firewalls to quickly recycle memory resource, but a single configuration could affect tens of thousands of smartphones,</a:t>
            </a:r>
          </a:p>
          <a:p>
            <a:pPr defTabSz="957468">
              <a:defRPr/>
            </a:pPr>
            <a:r>
              <a:rPr lang="en-US" baseline="0" dirty="0" smtClean="0"/>
              <a:t>To save energy on smartphones,</a:t>
            </a:r>
          </a:p>
          <a:p>
            <a:pPr defTabSz="957468">
              <a:defRPr/>
            </a:pPr>
            <a:r>
              <a:rPr lang="en-US" baseline="0" dirty="0" smtClean="0"/>
              <a:t>We would suggest carriers to have a timer longer than 30 minutes</a:t>
            </a:r>
            <a:r>
              <a:rPr lang="en-US" sz="1300" dirty="0"/>
              <a:t> or longer assuming there are sufficient IP address resources.</a:t>
            </a:r>
            <a:endParaRPr lang="en-US" dirty="0" smtClean="0"/>
          </a:p>
        </p:txBody>
      </p:sp>
      <p:sp>
        <p:nvSpPr>
          <p:cNvPr id="4" name="Slide Number Placeholder 3"/>
          <p:cNvSpPr>
            <a:spLocks noGrp="1"/>
          </p:cNvSpPr>
          <p:nvPr>
            <p:ph type="sldNum" sz="quarter" idx="10"/>
          </p:nvPr>
        </p:nvSpPr>
        <p:spPr/>
        <p:txBody>
          <a:bodyPr/>
          <a:lstStyle/>
          <a:p>
            <a:fld id="{78B3F34F-2223-499C-A80B-D8C125507DB5}" type="slidenum">
              <a:rPr lang="en-US" smtClean="0"/>
              <a:t>53</a:t>
            </a:fld>
            <a:endParaRPr lang="en-US"/>
          </a:p>
        </p:txBody>
      </p:sp>
    </p:spTree>
    <p:extLst>
      <p:ext uri="{BB962C8B-B14F-4D97-AF65-F5344CB8AC3E}">
        <p14:creationId xmlns:p14="http://schemas.microsoft.com/office/powerpoint/2010/main" val="15701716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a:t>
            </a:r>
            <a:r>
              <a:rPr lang="en-US" baseline="0" dirty="0" smtClean="0"/>
              <a:t> me talk about another policy related to TCP, out-of-order packet buffering</a:t>
            </a:r>
            <a:endParaRPr lang="en-US" dirty="0"/>
          </a:p>
        </p:txBody>
      </p:sp>
      <p:sp>
        <p:nvSpPr>
          <p:cNvPr id="4" name="Slide Number Placeholder 3"/>
          <p:cNvSpPr>
            <a:spLocks noGrp="1"/>
          </p:cNvSpPr>
          <p:nvPr>
            <p:ph type="sldNum" sz="quarter" idx="10"/>
          </p:nvPr>
        </p:nvSpPr>
        <p:spPr/>
        <p:txBody>
          <a:bodyPr/>
          <a:lstStyle/>
          <a:p>
            <a:fld id="{78B3F34F-2223-499C-A80B-D8C125507DB5}" type="slidenum">
              <a:rPr lang="en-US" smtClean="0"/>
              <a:t>54</a:t>
            </a:fld>
            <a:endParaRPr lang="en-US"/>
          </a:p>
        </p:txBody>
      </p:sp>
    </p:spTree>
    <p:extLst>
      <p:ext uri="{BB962C8B-B14F-4D97-AF65-F5344CB8AC3E}">
        <p14:creationId xmlns:p14="http://schemas.microsoft.com/office/powerpoint/2010/main" val="25877843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our study, we surprisingly found some firewalls</a:t>
            </a:r>
            <a:r>
              <a:rPr lang="en-US" baseline="0" dirty="0" smtClean="0"/>
              <a:t> buffers out-of-order packet</a:t>
            </a:r>
            <a:endParaRPr lang="en-US" dirty="0" smtClean="0"/>
          </a:p>
          <a:p>
            <a:r>
              <a:rPr lang="en-US" dirty="0" smtClean="0"/>
              <a:t>(Describe the behavior following the animation)</a:t>
            </a:r>
          </a:p>
          <a:p>
            <a:r>
              <a:rPr lang="en-US" dirty="0" smtClean="0"/>
              <a:t>Suppose the</a:t>
            </a:r>
            <a:r>
              <a:rPr lang="en-US" baseline="0" dirty="0" smtClean="0"/>
              <a:t> phone is downloading a file from the server,</a:t>
            </a:r>
            <a:endParaRPr lang="en-US" dirty="0" smtClean="0"/>
          </a:p>
          <a:p>
            <a:r>
              <a:rPr lang="en-US" dirty="0" smtClean="0"/>
              <a:t>Packet</a:t>
            </a:r>
            <a:r>
              <a:rPr lang="en-US" baseline="0" dirty="0" smtClean="0"/>
              <a:t> 1,2 reach the server, 3 is lost before reaching the firewall, 4,5,6 buffered in the firewall, 4,5,6 will be released when the firewall sees packet 3 which was retransmitted</a:t>
            </a:r>
            <a:endParaRPr lang="en-US" dirty="0" smtClean="0"/>
          </a:p>
          <a:p>
            <a:r>
              <a:rPr lang="en-US" dirty="0" smtClean="0"/>
              <a:t>Why do firewalls buffer out-of-order packet?</a:t>
            </a:r>
          </a:p>
          <a:p>
            <a:r>
              <a:rPr lang="en-US" dirty="0" smtClean="0"/>
              <a:t>We</a:t>
            </a:r>
            <a:r>
              <a:rPr lang="en-US" baseline="0" dirty="0" smtClean="0"/>
              <a:t> find some documents that describes the </a:t>
            </a:r>
            <a:r>
              <a:rPr lang="en-US" dirty="0" smtClean="0"/>
              <a:t>capability of doing Deep Packet Inspection on firewall, but that only keeps a copy of out-of-order</a:t>
            </a:r>
            <a:r>
              <a:rPr lang="en-US" baseline="0" dirty="0" smtClean="0"/>
              <a:t> packets and pass the original packets. But here all the out-of-order packets cannot be delivered to the destination before the firewall  sees the missing packet. </a:t>
            </a:r>
            <a:r>
              <a:rPr lang="en-US" dirty="0" smtClean="0"/>
              <a:t>Misconfiguration on the firewall? </a:t>
            </a:r>
          </a:p>
          <a:p>
            <a:endParaRPr lang="en-US" dirty="0"/>
          </a:p>
        </p:txBody>
      </p:sp>
      <p:sp>
        <p:nvSpPr>
          <p:cNvPr id="4" name="Slide Number Placeholder 3"/>
          <p:cNvSpPr>
            <a:spLocks noGrp="1"/>
          </p:cNvSpPr>
          <p:nvPr>
            <p:ph type="sldNum" sz="quarter" idx="10"/>
          </p:nvPr>
        </p:nvSpPr>
        <p:spPr/>
        <p:txBody>
          <a:bodyPr/>
          <a:lstStyle/>
          <a:p>
            <a:fld id="{78B3F34F-2223-499C-A80B-D8C125507DB5}" type="slidenum">
              <a:rPr lang="en-US" smtClean="0"/>
              <a:t>55</a:t>
            </a:fld>
            <a:endParaRPr lang="en-US"/>
          </a:p>
        </p:txBody>
      </p:sp>
    </p:spTree>
    <p:extLst>
      <p:ext uri="{BB962C8B-B14F-4D97-AF65-F5344CB8AC3E}">
        <p14:creationId xmlns:p14="http://schemas.microsoft.com/office/powerpoint/2010/main" val="31352360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a real packet trace in the cellular network, x axis is time in second and y axis is TCP sequence number,</a:t>
            </a:r>
          </a:p>
          <a:p>
            <a:r>
              <a:rPr lang="en-US" baseline="0" dirty="0" smtClean="0"/>
              <a:t>Red dots are sequence number observed on the sender side, green dots are observed on the receiver side</a:t>
            </a:r>
          </a:p>
          <a:p>
            <a:r>
              <a:rPr lang="en-US" baseline="0" dirty="0" smtClean="0"/>
              <a:t>One packet was lost at arrow 1 and following packets are buffered by the firewall</a:t>
            </a:r>
          </a:p>
          <a:p>
            <a:r>
              <a:rPr lang="en-US" baseline="0" dirty="0" smtClean="0"/>
              <a:t>After retransmission timer timed out, at arrow 2, the lost packets was retransmitted and we can see the big gap in the figure, of course </a:t>
            </a:r>
            <a:r>
              <a:rPr lang="en-US" baseline="0" smtClean="0"/>
              <a:t>this degrades TCP performance</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8B3F34F-2223-499C-A80B-D8C125507DB5}" type="slidenum">
              <a:rPr lang="en-US" smtClean="0"/>
              <a:t>56</a:t>
            </a:fld>
            <a:endParaRPr lang="en-US"/>
          </a:p>
        </p:txBody>
      </p:sp>
    </p:spTree>
    <p:extLst>
      <p:ext uri="{BB962C8B-B14F-4D97-AF65-F5344CB8AC3E}">
        <p14:creationId xmlns:p14="http://schemas.microsoft.com/office/powerpoint/2010/main" val="2947894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a:t>However, what happened when we refer to cellular networks?</a:t>
            </a:r>
          </a:p>
          <a:p>
            <a:r>
              <a:rPr lang="en-US" sz="1300" dirty="0"/>
              <a:t>Let me give you some experimental results. The top figure is showing that the IP address of my own smartphone when I was in campus at Michigan was reported to be from somewhere far away. The IP2location website told me I was from PA, while the </a:t>
            </a:r>
            <a:r>
              <a:rPr lang="en-US" sz="1300" dirty="0" err="1"/>
              <a:t>maxmind</a:t>
            </a:r>
            <a:r>
              <a:rPr lang="en-US" sz="1300" dirty="0"/>
              <a:t> website told me I was from NYC. </a:t>
            </a:r>
          </a:p>
          <a:p>
            <a:r>
              <a:rPr lang="en-US" sz="1300" dirty="0"/>
              <a:t>The bottom figure is borrowed from our later results showing that the GPS location distribution of a /24 address block in cellular network compared with the GPS location of a /24 address block allocated to our university. We can see that the /24 address block spread out in the Southeastern part of the U.S. That means the cellular IP addresses in the same /24 address block can be shared across very disjoint regions. /24, which we believe should be small enough for large cellular ISP to allocate and manage.</a:t>
            </a:r>
          </a:p>
        </p:txBody>
      </p:sp>
      <p:sp>
        <p:nvSpPr>
          <p:cNvPr id="4" name="Slide Number Placeholder 3"/>
          <p:cNvSpPr>
            <a:spLocks noGrp="1"/>
          </p:cNvSpPr>
          <p:nvPr>
            <p:ph type="sldNum" sz="quarter" idx="10"/>
          </p:nvPr>
        </p:nvSpPr>
        <p:spPr/>
        <p:txBody>
          <a:bodyPr/>
          <a:lstStyle/>
          <a:p>
            <a:fld id="{ED779606-3ED0-894A-B292-D918DCB4FB28}" type="slidenum">
              <a:rPr lang="en-US" smtClean="0"/>
              <a:pPr/>
              <a:t>12</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quantify</a:t>
            </a:r>
            <a:r>
              <a:rPr lang="en-US" baseline="0" dirty="0" smtClean="0"/>
              <a:t> the degradation on TCP performance under packet loss,</a:t>
            </a:r>
          </a:p>
          <a:p>
            <a:r>
              <a:rPr lang="en-US" sz="2100" dirty="0"/>
              <a:t>We emulate 3G environment using </a:t>
            </a:r>
            <a:r>
              <a:rPr lang="en-US" sz="2100" dirty="0" err="1"/>
              <a:t>WiFi</a:t>
            </a:r>
            <a:r>
              <a:rPr lang="en-US" sz="2100" dirty="0"/>
              <a:t> and use a smartphone to download files of different sizes from a server, We control the loss rate to be 1% (based on previous study) and compare the downloading time in two scenarios</a:t>
            </a:r>
          </a:p>
          <a:p>
            <a:pPr marL="0" lvl="1" defTabSz="957468">
              <a:defRPr/>
            </a:pPr>
            <a:r>
              <a:rPr lang="en-US" sz="2100" dirty="0"/>
              <a:t>One is the normal case, where there is no firewall, And the other is having a firewall buffering out-of-order packets.</a:t>
            </a:r>
          </a:p>
          <a:p>
            <a:pPr marL="0" lvl="1" defTabSz="957468">
              <a:defRPr/>
            </a:pPr>
            <a:r>
              <a:rPr lang="en-US" sz="2100" dirty="0"/>
              <a:t>In the figure, x axis is the size of file in kilobyte, y axis is the downloading time in second</a:t>
            </a:r>
            <a:endParaRPr lang="en-US" dirty="0" smtClean="0"/>
          </a:p>
          <a:p>
            <a:r>
              <a:rPr lang="en-US" dirty="0" smtClean="0"/>
              <a:t>The</a:t>
            </a:r>
            <a:r>
              <a:rPr lang="en-US" baseline="0" dirty="0" smtClean="0"/>
              <a:t> buffering behavior increases </a:t>
            </a:r>
            <a:r>
              <a:rPr lang="en-US" dirty="0" smtClean="0"/>
              <a:t>21 percent</a:t>
            </a:r>
            <a:r>
              <a:rPr lang="en-US" baseline="0" dirty="0" smtClean="0"/>
              <a:t> of downloading time if you download a 100 kilobyte file</a:t>
            </a:r>
            <a:endParaRPr lang="en-US" dirty="0" smtClean="0"/>
          </a:p>
          <a:p>
            <a:r>
              <a:rPr lang="en-US" dirty="0" smtClean="0"/>
              <a:t>While</a:t>
            </a:r>
            <a:r>
              <a:rPr lang="en-US" baseline="0" dirty="0" smtClean="0"/>
              <a:t> 44 percent increase for 500 kilobyte file.</a:t>
            </a:r>
          </a:p>
          <a:p>
            <a:r>
              <a:rPr lang="en-US" baseline="0" dirty="0" smtClean="0"/>
              <a:t>It is not only a matter of time, as the time  increases, the phone spends more time in high radio power state and consumes more energy</a:t>
            </a:r>
            <a:endParaRPr lang="en-US" dirty="0"/>
          </a:p>
        </p:txBody>
      </p:sp>
      <p:sp>
        <p:nvSpPr>
          <p:cNvPr id="4" name="Slide Number Placeholder 3"/>
          <p:cNvSpPr>
            <a:spLocks noGrp="1"/>
          </p:cNvSpPr>
          <p:nvPr>
            <p:ph type="sldNum" sz="quarter" idx="10"/>
          </p:nvPr>
        </p:nvSpPr>
        <p:spPr/>
        <p:txBody>
          <a:bodyPr/>
          <a:lstStyle/>
          <a:p>
            <a:fld id="{78B3F34F-2223-499C-A80B-D8C125507DB5}" type="slidenum">
              <a:rPr lang="en-US" smtClean="0"/>
              <a:t>57</a:t>
            </a:fld>
            <a:endParaRPr lang="en-US"/>
          </a:p>
        </p:txBody>
      </p:sp>
    </p:spTree>
    <p:extLst>
      <p:ext uri="{BB962C8B-B14F-4D97-AF65-F5344CB8AC3E}">
        <p14:creationId xmlns:p14="http://schemas.microsoft.com/office/powerpoint/2010/main" val="42820387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move to NAT box and see what we found in the cellular network</a:t>
            </a:r>
            <a:endParaRPr lang="en-US" dirty="0"/>
          </a:p>
        </p:txBody>
      </p:sp>
      <p:sp>
        <p:nvSpPr>
          <p:cNvPr id="4" name="Slide Number Placeholder 3"/>
          <p:cNvSpPr>
            <a:spLocks noGrp="1"/>
          </p:cNvSpPr>
          <p:nvPr>
            <p:ph type="sldNum" sz="quarter" idx="10"/>
          </p:nvPr>
        </p:nvSpPr>
        <p:spPr/>
        <p:txBody>
          <a:bodyPr/>
          <a:lstStyle/>
          <a:p>
            <a:fld id="{78B3F34F-2223-499C-A80B-D8C125507DB5}" type="slidenum">
              <a:rPr lang="en-US" smtClean="0"/>
              <a:t>58</a:t>
            </a:fld>
            <a:endParaRPr lang="en-US"/>
          </a:p>
        </p:txBody>
      </p:sp>
    </p:spTree>
    <p:extLst>
      <p:ext uri="{BB962C8B-B14F-4D97-AF65-F5344CB8AC3E}">
        <p14:creationId xmlns:p14="http://schemas.microsoft.com/office/powerpoint/2010/main" val="25877843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defRPr/>
            </a:pPr>
            <a:r>
              <a:rPr lang="en-US" sz="1300" dirty="0"/>
              <a:t>Most people are familiar with NAT, it does IP address translation, multiple hosts behind the NAT can share a single public IP, so it can save public IP resource and hide internal network from outside</a:t>
            </a:r>
          </a:p>
          <a:p>
            <a:pPr defTabSz="957468">
              <a:defRPr/>
            </a:pPr>
            <a:r>
              <a:rPr lang="en-US" sz="1300" dirty="0"/>
              <a:t>NAT is prevalent everywhere, but they are hurting direct phone to phone traffic, such as video chatting app like </a:t>
            </a:r>
            <a:r>
              <a:rPr lang="en-US" sz="1300" dirty="0" err="1"/>
              <a:t>skype</a:t>
            </a:r>
            <a:r>
              <a:rPr lang="en-US" sz="1300" dirty="0"/>
              <a:t>, </a:t>
            </a:r>
            <a:r>
              <a:rPr lang="en-US" sz="1300" dirty="0" err="1"/>
              <a:t>fring</a:t>
            </a:r>
            <a:r>
              <a:rPr lang="en-US" sz="1300" dirty="0"/>
              <a:t>, they are using P2P communication</a:t>
            </a:r>
          </a:p>
          <a:p>
            <a:pPr defTabSz="957468">
              <a:defRPr/>
            </a:pPr>
            <a:r>
              <a:rPr lang="en-US" sz="1300" dirty="0"/>
              <a:t>people have developed various NAT traversal techniques, basically they follow the same steps</a:t>
            </a:r>
          </a:p>
          <a:p>
            <a:pPr defTabSz="957468">
              <a:defRPr/>
            </a:pPr>
            <a:r>
              <a:rPr lang="en-US" sz="1300" dirty="0"/>
              <a:t>Same to internet hosts</a:t>
            </a:r>
          </a:p>
          <a:p>
            <a:pPr defTabSz="957468">
              <a:defRPr/>
            </a:pPr>
            <a:r>
              <a:rPr lang="en-US" sz="1300" dirty="0"/>
              <a:t>(animation)</a:t>
            </a:r>
          </a:p>
          <a:p>
            <a:pPr defTabSz="957468">
              <a:defRPr/>
            </a:pPr>
            <a:r>
              <a:rPr lang="en-US" sz="1300" dirty="0"/>
              <a:t>Say A wants to create a connection to B though NAT 2, B has to open a port on its NAT,  then A can create a connection through this port.</a:t>
            </a:r>
          </a:p>
          <a:p>
            <a:pPr defTabSz="957468">
              <a:defRPr/>
            </a:pPr>
            <a:r>
              <a:rPr lang="en-US" sz="1300" dirty="0"/>
              <a:t>In order for A to learn which port is opened on B’s NAT, A has to learn the NAT mapping type of B’s NAT and then use it do predict the port.</a:t>
            </a:r>
            <a:endParaRPr lang="en-US" dirty="0" smtClean="0"/>
          </a:p>
        </p:txBody>
      </p:sp>
      <p:sp>
        <p:nvSpPr>
          <p:cNvPr id="4" name="Slide Number Placeholder 3"/>
          <p:cNvSpPr>
            <a:spLocks noGrp="1"/>
          </p:cNvSpPr>
          <p:nvPr>
            <p:ph type="sldNum" sz="quarter" idx="10"/>
          </p:nvPr>
        </p:nvSpPr>
        <p:spPr/>
        <p:txBody>
          <a:bodyPr/>
          <a:lstStyle/>
          <a:p>
            <a:fld id="{78B3F34F-2223-499C-A80B-D8C125507DB5}" type="slidenum">
              <a:rPr lang="en-US" smtClean="0"/>
              <a:t>59</a:t>
            </a:fld>
            <a:endParaRPr lang="en-US"/>
          </a:p>
        </p:txBody>
      </p:sp>
    </p:spTree>
    <p:extLst>
      <p:ext uri="{BB962C8B-B14F-4D97-AF65-F5344CB8AC3E}">
        <p14:creationId xmlns:p14="http://schemas.microsoft.com/office/powerpoint/2010/main" val="28994360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defRPr/>
            </a:pPr>
            <a:r>
              <a:rPr lang="en-US" dirty="0" smtClean="0"/>
              <a:t>NAT mapping type defines how the NAT assign external port to each connection</a:t>
            </a:r>
            <a:r>
              <a:rPr lang="en-US" sz="1300" dirty="0"/>
              <a:t>, and the methodology for determine the NAT mapping type is presented in IMC 05 paper, here is a review</a:t>
            </a:r>
          </a:p>
          <a:p>
            <a:pPr defTabSz="957468">
              <a:defRPr/>
            </a:pPr>
            <a:r>
              <a:rPr lang="en-US" sz="1300" dirty="0"/>
              <a:t>Where 12 TCP connections are created back-to-back through the NAT box to 4 destinations on two servers,</a:t>
            </a:r>
          </a:p>
          <a:p>
            <a:pPr defTabSz="957468">
              <a:defRPr/>
            </a:pPr>
            <a:r>
              <a:rPr lang="en-US" sz="1300" dirty="0"/>
              <a:t>By observing the source IP and ports on the server side, the NAT mapping type can be then classified</a:t>
            </a:r>
          </a:p>
          <a:p>
            <a:pPr defTabSz="957468">
              <a:defRPr/>
            </a:pPr>
            <a:r>
              <a:rPr lang="en-US" sz="1300" dirty="0"/>
              <a:t>We borrowed the same measurement methodology, but in addition we record the time for each connection so we can look at some time dependent behavior </a:t>
            </a:r>
            <a:endParaRPr lang="en-US" dirty="0" smtClean="0"/>
          </a:p>
        </p:txBody>
      </p:sp>
      <p:sp>
        <p:nvSpPr>
          <p:cNvPr id="4" name="Slide Number Placeholder 3"/>
          <p:cNvSpPr>
            <a:spLocks noGrp="1"/>
          </p:cNvSpPr>
          <p:nvPr>
            <p:ph type="sldNum" sz="quarter" idx="10"/>
          </p:nvPr>
        </p:nvSpPr>
        <p:spPr/>
        <p:txBody>
          <a:bodyPr/>
          <a:lstStyle/>
          <a:p>
            <a:fld id="{78B3F34F-2223-499C-A80B-D8C125507DB5}" type="slidenum">
              <a:rPr lang="en-US" smtClean="0"/>
              <a:t>60</a:t>
            </a:fld>
            <a:endParaRPr lang="en-US"/>
          </a:p>
        </p:txBody>
      </p:sp>
    </p:spTree>
    <p:extLst>
      <p:ext uri="{BB962C8B-B14F-4D97-AF65-F5344CB8AC3E}">
        <p14:creationId xmlns:p14="http://schemas.microsoft.com/office/powerpoint/2010/main" val="27212798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Previous work has defined a series of NAT mapping types, but not this</a:t>
            </a:r>
            <a:r>
              <a:rPr lang="en-US" baseline="0" dirty="0" smtClean="0"/>
              <a:t> one we found in cellular networks</a:t>
            </a:r>
            <a:endParaRPr lang="en-US" dirty="0" smtClean="0"/>
          </a:p>
          <a:p>
            <a:r>
              <a:rPr lang="en-US" baseline="0" dirty="0" smtClean="0"/>
              <a:t>Which increases port number on the NAT linearly with time</a:t>
            </a:r>
          </a:p>
          <a:p>
            <a:r>
              <a:rPr lang="en-US" dirty="0" smtClean="0"/>
              <a:t>We conduct local</a:t>
            </a:r>
            <a:r>
              <a:rPr lang="en-US" baseline="0" dirty="0" smtClean="0"/>
              <a:t> experiments to verify this observation, we have a phone connect to our server with random intervals between 0 to 60 seconds, and we record the observed source port number on the server,</a:t>
            </a:r>
          </a:p>
          <a:p>
            <a:r>
              <a:rPr lang="en-US" baseline="0" dirty="0" smtClean="0"/>
              <a:t>In the figure, x axis is time while y axis is the recorded port number, we can see the obvious linear pattern</a:t>
            </a:r>
            <a:endParaRPr lang="en-US" dirty="0" smtClean="0"/>
          </a:p>
          <a:p>
            <a:r>
              <a:rPr lang="en-US" dirty="0" smtClean="0"/>
              <a:t>But</a:t>
            </a:r>
            <a:r>
              <a:rPr lang="en-US" baseline="0" dirty="0" smtClean="0"/>
              <a:t> traditionally this type would be classified as random mapping and considered hard to traverse</a:t>
            </a:r>
          </a:p>
          <a:p>
            <a:r>
              <a:rPr lang="en-US" baseline="0" dirty="0" smtClean="0"/>
              <a:t>As the port increases with a constant rate, we can actually predict the port number based on time quite well,</a:t>
            </a:r>
          </a:p>
          <a:p>
            <a:r>
              <a:rPr lang="en-US" baseline="0" dirty="0" smtClean="0"/>
              <a:t>We factor in the time and designed a technique to traverse such NAT, please check our paper to see the detail</a:t>
            </a:r>
          </a:p>
        </p:txBody>
      </p:sp>
      <p:sp>
        <p:nvSpPr>
          <p:cNvPr id="4" name="Slide Number Placeholder 3"/>
          <p:cNvSpPr>
            <a:spLocks noGrp="1"/>
          </p:cNvSpPr>
          <p:nvPr>
            <p:ph type="sldNum" sz="quarter" idx="10"/>
          </p:nvPr>
        </p:nvSpPr>
        <p:spPr/>
        <p:txBody>
          <a:bodyPr/>
          <a:lstStyle/>
          <a:p>
            <a:fld id="{78B3F34F-2223-499C-A80B-D8C125507DB5}" type="slidenum">
              <a:rPr lang="en-US" smtClean="0"/>
              <a:t>61</a:t>
            </a:fld>
            <a:endParaRPr lang="en-US"/>
          </a:p>
        </p:txBody>
      </p:sp>
    </p:spTree>
    <p:extLst>
      <p:ext uri="{BB962C8B-B14F-4D97-AF65-F5344CB8AC3E}">
        <p14:creationId xmlns:p14="http://schemas.microsoft.com/office/powerpoint/2010/main" val="34685384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I have shown you the four interesting policies in cellular data networks, here is what we learned.</a:t>
            </a:r>
            <a:endParaRPr lang="en-US" dirty="0"/>
          </a:p>
        </p:txBody>
      </p:sp>
      <p:sp>
        <p:nvSpPr>
          <p:cNvPr id="4" name="Slide Number Placeholder 3"/>
          <p:cNvSpPr>
            <a:spLocks noGrp="1"/>
          </p:cNvSpPr>
          <p:nvPr>
            <p:ph type="sldNum" sz="quarter" idx="10"/>
          </p:nvPr>
        </p:nvSpPr>
        <p:spPr/>
        <p:txBody>
          <a:bodyPr/>
          <a:lstStyle/>
          <a:p>
            <a:fld id="{78B3F34F-2223-499C-A80B-D8C125507DB5}" type="slidenum">
              <a:rPr lang="en-US" smtClean="0"/>
              <a:t>62</a:t>
            </a:fld>
            <a:endParaRPr lang="en-US"/>
          </a:p>
        </p:txBody>
      </p:sp>
    </p:spTree>
    <p:extLst>
      <p:ext uri="{BB962C8B-B14F-4D97-AF65-F5344CB8AC3E}">
        <p14:creationId xmlns:p14="http://schemas.microsoft.com/office/powerpoint/2010/main" val="323500933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conclude…</a:t>
            </a:r>
          </a:p>
          <a:p>
            <a:endParaRPr lang="en-US" dirty="0" smtClean="0"/>
          </a:p>
          <a:p>
            <a:r>
              <a:rPr lang="en-US" dirty="0" smtClean="0"/>
              <a:t>Unexpected</a:t>
            </a:r>
            <a:r>
              <a:rPr lang="en-US" baseline="0" dirty="0" smtClean="0"/>
              <a:t> interaction between middleboxes and mobile application</a:t>
            </a:r>
          </a:p>
          <a:p>
            <a:r>
              <a:rPr lang="en-US" baseline="0" dirty="0" smtClean="0"/>
              <a:t>Important for carriers to consider those interaction when designing or configuring middleboxes</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78B3F34F-2223-499C-A80B-D8C125507DB5}" type="slidenum">
              <a:rPr lang="en-US" smtClean="0"/>
              <a:t>63</a:t>
            </a:fld>
            <a:endParaRPr lang="en-US"/>
          </a:p>
        </p:txBody>
      </p:sp>
    </p:spTree>
    <p:extLst>
      <p:ext uri="{BB962C8B-B14F-4D97-AF65-F5344CB8AC3E}">
        <p14:creationId xmlns:p14="http://schemas.microsoft.com/office/powerpoint/2010/main" val="5073542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TCP sequence number is for</a:t>
            </a:r>
            <a:r>
              <a:rPr lang="en-US" baseline="0" dirty="0" smtClean="0"/>
              <a:t> reliable in-order delivery of a stream of bytes</a:t>
            </a:r>
          </a:p>
          <a:p>
            <a:r>
              <a:rPr lang="en-US" baseline="0" dirty="0" smtClean="0"/>
              <a:t>TCP is popular, HTTP</a:t>
            </a:r>
          </a:p>
          <a:p>
            <a:endParaRPr lang="en-US" baseline="0" dirty="0" smtClean="0"/>
          </a:p>
        </p:txBody>
      </p:sp>
      <p:sp>
        <p:nvSpPr>
          <p:cNvPr id="4" name="Slide Number Placeholder 3"/>
          <p:cNvSpPr>
            <a:spLocks noGrp="1"/>
          </p:cNvSpPr>
          <p:nvPr>
            <p:ph type="sldNum" sz="quarter" idx="10"/>
          </p:nvPr>
        </p:nvSpPr>
        <p:spPr/>
        <p:txBody>
          <a:bodyPr/>
          <a:lstStyle/>
          <a:p>
            <a:fld id="{97CD4FA0-E4DA-FB40-9208-1F087E884B18}" type="slidenum">
              <a:rPr lang="en-US" smtClean="0"/>
              <a:pPr/>
              <a:t>64</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CD4FA0-E4DA-FB40-9208-1F087E884B18}" type="slidenum">
              <a:rPr lang="en-US" smtClean="0"/>
              <a:pPr/>
              <a:t>65</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Emphasize</a:t>
            </a:r>
            <a:r>
              <a:rPr lang="en-US" baseline="0" dirty="0" smtClean="0"/>
              <a:t> that there are other attack models that do not require on-device malware</a:t>
            </a:r>
            <a:endParaRPr lang="en-US" dirty="0"/>
          </a:p>
        </p:txBody>
      </p:sp>
      <p:sp>
        <p:nvSpPr>
          <p:cNvPr id="4" name="Slide Number Placeholder 3"/>
          <p:cNvSpPr>
            <a:spLocks noGrp="1"/>
          </p:cNvSpPr>
          <p:nvPr>
            <p:ph type="sldNum" sz="quarter" idx="10"/>
          </p:nvPr>
        </p:nvSpPr>
        <p:spPr/>
        <p:txBody>
          <a:bodyPr/>
          <a:lstStyle/>
          <a:p>
            <a:fld id="{97CD4FA0-E4DA-FB40-9208-1F087E884B18}" type="slidenum">
              <a:rPr lang="en-US" smtClean="0"/>
              <a:pPr/>
              <a:t>69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Given this observation that cellular IP addresses have very diverse geographic distribution and popular ip2location services are unable to locate cellular </a:t>
            </a:r>
            <a:r>
              <a:rPr lang="en-US" sz="1300" dirty="0" err="1"/>
              <a:t>ip</a:t>
            </a:r>
            <a:r>
              <a:rPr lang="en-US" sz="1300" dirty="0"/>
              <a:t> addresses. Many </a:t>
            </a:r>
            <a:r>
              <a:rPr lang="en-US" sz="1300" dirty="0" err="1"/>
              <a:t>uncerntainties</a:t>
            </a:r>
            <a:r>
              <a:rPr lang="en-US" sz="1300" dirty="0"/>
              <a:t> immediately pop up. How does the routing happen when we send traffic to two devices with very similar addresses but could be geographically far away to each other? How does IP allocation happen? </a:t>
            </a:r>
          </a:p>
          <a:p>
            <a:r>
              <a:rPr lang="en-US" sz="1300" dirty="0"/>
              <a:t>Those questions are very critical for people to improve or design services, applications and protocols for cellular users, and it may also help the deployment of the next-generation cellular data networks. </a:t>
            </a:r>
          </a:p>
          <a:p>
            <a:r>
              <a:rPr lang="en-US" sz="1300" dirty="0"/>
              <a:t>However, answers to these questions are proprietary information to cellular service providers. So, speaking in high level, we want to discover the cellular infrastructure to explain the diverse geographic distribution of cellular IP addresses. Before we go to details, let us have a look at the known facts for cellular infrastructure. </a:t>
            </a:r>
          </a:p>
          <a:p>
            <a:r>
              <a:rPr lang="en-US" sz="1300" dirty="0"/>
              <a:t>In communication between a cellular device and the internet, the traffic will go thru cell tower, radio network controller, SGSN, and GGSN. Before traffic goes thru GGSN, it is </a:t>
            </a:r>
            <a:r>
              <a:rPr lang="en-US" sz="1300" dirty="0" err="1"/>
              <a:t>tunnelled</a:t>
            </a:r>
            <a:r>
              <a:rPr lang="en-US" sz="1300" dirty="0"/>
              <a:t> by GTP protocol.  In other words, GGSN is the first IP hop in path from the cell to the internet. Cellular IP addresses are allocated at GGSN data center. This figure gives us an indication that GGSN data centers could be actually far away from cellular devices, and GGSN data centers are actually the key to discovering the infrastructure. </a:t>
            </a:r>
          </a:p>
          <a:p>
            <a:r>
              <a:rPr lang="en-US" sz="1300" dirty="0"/>
              <a:t>Coming back to the problem we want to solve in this study, to be concrete, we actually want to find out the number of GGSN data centers, the location of these GGSN data centers, and their geographic coverage accordingly. </a:t>
            </a:r>
          </a:p>
          <a:p>
            <a:endParaRPr lang="en-US" dirty="0"/>
          </a:p>
        </p:txBody>
      </p:sp>
      <p:sp>
        <p:nvSpPr>
          <p:cNvPr id="4" name="Slide Number Placeholder 3"/>
          <p:cNvSpPr>
            <a:spLocks noGrp="1"/>
          </p:cNvSpPr>
          <p:nvPr>
            <p:ph type="sldNum" sz="quarter" idx="10"/>
          </p:nvPr>
        </p:nvSpPr>
        <p:spPr/>
        <p:txBody>
          <a:bodyPr/>
          <a:lstStyle/>
          <a:p>
            <a:fld id="{ED779606-3ED0-894A-B292-D918DCB4FB28}" type="slidenum">
              <a:rPr lang="en-US" smtClean="0"/>
              <a:pPr/>
              <a:t>13</a:t>
            </a:fld>
            <a:endParaRPr lang="en-US"/>
          </a:p>
        </p:txBody>
      </p:sp>
    </p:spTree>
    <p:extLst>
      <p:ext uri="{BB962C8B-B14F-4D97-AF65-F5344CB8AC3E}">
        <p14:creationId xmlns:p14="http://schemas.microsoft.com/office/powerpoint/2010/main" val="123872389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window is needed for the cases such as some earlier packets are lost, but the later packets need to be allowed.</a:t>
            </a:r>
            <a:endParaRPr lang="en-US" dirty="0"/>
          </a:p>
        </p:txBody>
      </p:sp>
      <p:sp>
        <p:nvSpPr>
          <p:cNvPr id="4" name="Slide Number Placeholder 3"/>
          <p:cNvSpPr>
            <a:spLocks noGrp="1"/>
          </p:cNvSpPr>
          <p:nvPr>
            <p:ph type="sldNum" sz="quarter" idx="10"/>
          </p:nvPr>
        </p:nvSpPr>
        <p:spPr/>
        <p:txBody>
          <a:bodyPr/>
          <a:lstStyle/>
          <a:p>
            <a:fld id="{97CD4FA0-E4DA-FB40-9208-1F087E884B18}" type="slidenum">
              <a:rPr lang="en-US" smtClean="0"/>
              <a:pPr/>
              <a:t>72</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CD4FA0-E4DA-FB40-9208-1F087E884B18}" type="slidenum">
              <a:rPr lang="en-US" smtClean="0"/>
              <a:pPr/>
              <a:t>74</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Change the IPID feedback to animation</a:t>
            </a:r>
          </a:p>
          <a:p>
            <a:endParaRPr lang="en-US" dirty="0"/>
          </a:p>
        </p:txBody>
      </p:sp>
      <p:sp>
        <p:nvSpPr>
          <p:cNvPr id="4" name="Slide Number Placeholder 3"/>
          <p:cNvSpPr>
            <a:spLocks noGrp="1"/>
          </p:cNvSpPr>
          <p:nvPr>
            <p:ph type="sldNum" sz="quarter" idx="10"/>
          </p:nvPr>
        </p:nvSpPr>
        <p:spPr/>
        <p:txBody>
          <a:bodyPr/>
          <a:lstStyle/>
          <a:p>
            <a:fld id="{97CD4FA0-E4DA-FB40-9208-1F087E884B18}" type="slidenum">
              <a:rPr lang="en-US" smtClean="0"/>
              <a:pPr/>
              <a:t>75</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CD4FA0-E4DA-FB40-9208-1F087E884B18}" type="slidenum">
              <a:rPr lang="en-US" smtClean="0"/>
              <a:pPr/>
              <a:t>76</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CD4FA0-E4DA-FB40-9208-1F087E884B18}" type="slidenum">
              <a:rPr lang="en-US" smtClean="0"/>
              <a:pPr/>
              <a:t>77</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bandwidth</a:t>
            </a:r>
            <a:r>
              <a:rPr lang="en-US" baseline="0" dirty="0" smtClean="0"/>
              <a:t> requirement causes the failures</a:t>
            </a:r>
            <a:endParaRPr lang="en-US" dirty="0" smtClean="0"/>
          </a:p>
        </p:txBody>
      </p:sp>
      <p:sp>
        <p:nvSpPr>
          <p:cNvPr id="4" name="Slide Number Placeholder 3"/>
          <p:cNvSpPr>
            <a:spLocks noGrp="1"/>
          </p:cNvSpPr>
          <p:nvPr>
            <p:ph type="sldNum" sz="quarter" idx="10"/>
          </p:nvPr>
        </p:nvSpPr>
        <p:spPr/>
        <p:txBody>
          <a:bodyPr/>
          <a:lstStyle/>
          <a:p>
            <a:fld id="{97CD4FA0-E4DA-FB40-9208-1F087E884B18}" type="slidenum">
              <a:rPr lang="en-US" smtClean="0"/>
              <a:pPr/>
              <a:t>81</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 it happened?</a:t>
            </a:r>
          </a:p>
          <a:p>
            <a:r>
              <a:rPr lang="en-US" dirty="0" smtClean="0"/>
              <a:t>Defense?</a:t>
            </a:r>
          </a:p>
          <a:p>
            <a:r>
              <a:rPr lang="en-US" dirty="0" smtClean="0"/>
              <a:t>Security property</a:t>
            </a:r>
          </a:p>
          <a:p>
            <a:r>
              <a:rPr lang="en-US" dirty="0" smtClean="0"/>
              <a:t>Two options of the solution (lessons for better design):</a:t>
            </a:r>
          </a:p>
          <a:p>
            <a:pPr marL="241653" indent="-241653">
              <a:buAutoNum type="arabicPeriod"/>
            </a:pPr>
            <a:r>
              <a:rPr lang="en-US" dirty="0" smtClean="0"/>
              <a:t>Eliminate access or provide</a:t>
            </a:r>
            <a:r>
              <a:rPr lang="en-US" baseline="0" dirty="0" smtClean="0"/>
              <a:t> access control to the channels (isolation of the side channel).</a:t>
            </a:r>
          </a:p>
          <a:p>
            <a:pPr marL="241653" indent="-241653">
              <a:buAutoNum type="arabicPeriod"/>
            </a:pPr>
            <a:r>
              <a:rPr lang="en-US" baseline="0" dirty="0" smtClean="0"/>
              <a:t>Protect the state</a:t>
            </a:r>
          </a:p>
          <a:p>
            <a:pPr marL="724959" lvl="1" indent="-241653">
              <a:buAutoNum type="arabicPeriod"/>
            </a:pPr>
            <a:r>
              <a:rPr lang="en-US" baseline="0" dirty="0" smtClean="0"/>
              <a:t>Remove redundant state (smaller footprint).</a:t>
            </a:r>
          </a:p>
          <a:p>
            <a:pPr marL="724959" lvl="1" indent="-241653">
              <a:buAutoNum type="arabicPeriod"/>
            </a:pPr>
            <a:r>
              <a:rPr lang="en-US" baseline="0" dirty="0" smtClean="0"/>
              <a:t>Keep the state confidential (encrypt).</a:t>
            </a:r>
          </a:p>
          <a:p>
            <a:pPr marL="724959" lvl="1" indent="-241653">
              <a:buAutoNum type="arabicPeriod"/>
            </a:pPr>
            <a:r>
              <a:rPr lang="en-US" baseline="0" dirty="0" smtClean="0"/>
              <a:t>Build systems that are resistant to the side channels.</a:t>
            </a:r>
          </a:p>
          <a:p>
            <a:pPr marL="241653" indent="-241653"/>
            <a:endParaRPr lang="en-US" baseline="0" dirty="0" smtClean="0"/>
          </a:p>
          <a:p>
            <a:pPr marL="241653" indent="-241653"/>
            <a:r>
              <a:rPr lang="en-US" baseline="0" dirty="0" smtClean="0"/>
              <a:t>Related work on side channels to summarize the defenses. </a:t>
            </a:r>
          </a:p>
        </p:txBody>
      </p:sp>
      <p:sp>
        <p:nvSpPr>
          <p:cNvPr id="4" name="Slide Number Placeholder 3"/>
          <p:cNvSpPr>
            <a:spLocks noGrp="1"/>
          </p:cNvSpPr>
          <p:nvPr>
            <p:ph type="sldNum" sz="quarter" idx="10"/>
          </p:nvPr>
        </p:nvSpPr>
        <p:spPr/>
        <p:txBody>
          <a:bodyPr/>
          <a:lstStyle/>
          <a:p>
            <a:fld id="{97CD4FA0-E4DA-FB40-9208-1F087E884B18}" type="slidenum">
              <a:rPr lang="en-US" smtClean="0"/>
              <a:pPr/>
              <a:t>83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a:t>In order to reverse engineer these GGSNs, we have to face two major challenges. The first challenge is that the cellular infrastructure has limited visibility. As we mentioned, the GGSN is the first IP hop, along the path, the base station, the RNC, the SGSN are all transparent to the IP level. Event at the IP level, active probing doesn’t work either. </a:t>
            </a:r>
            <a:r>
              <a:rPr lang="en-US" sz="1300" dirty="0" err="1"/>
              <a:t>Traceroute</a:t>
            </a:r>
            <a:r>
              <a:rPr lang="en-US" sz="1300" dirty="0"/>
              <a:t> is widely used among internet topology studies. But when we do </a:t>
            </a:r>
            <a:r>
              <a:rPr lang="en-US" sz="1300" dirty="0" err="1"/>
              <a:t>traceroute</a:t>
            </a:r>
            <a:r>
              <a:rPr lang="en-US" sz="1300" dirty="0"/>
              <a:t> from cellular devices to the internet, the first several IP hops, basically the hops within the cellular network, are all private </a:t>
            </a:r>
            <a:r>
              <a:rPr lang="en-US" sz="1300" dirty="0" err="1"/>
              <a:t>ip</a:t>
            </a:r>
            <a:r>
              <a:rPr lang="en-US" sz="1300" dirty="0"/>
              <a:t> address, they have no </a:t>
            </a:r>
            <a:r>
              <a:rPr lang="en-US" sz="1300" dirty="0" err="1"/>
              <a:t>dns</a:t>
            </a:r>
            <a:r>
              <a:rPr lang="en-US" sz="1300" dirty="0"/>
              <a:t> name, hard for us to infer any topology correlation.  Also, when we do </a:t>
            </a:r>
            <a:r>
              <a:rPr lang="en-US" sz="1300" dirty="0" err="1"/>
              <a:t>traceroute</a:t>
            </a:r>
            <a:r>
              <a:rPr lang="en-US" sz="1300" dirty="0"/>
              <a:t> from internet to phones, those cellular hops do not responds with ICMP packets. </a:t>
            </a:r>
          </a:p>
          <a:p>
            <a:r>
              <a:rPr lang="en-US" sz="1300" dirty="0"/>
              <a:t>The second challenge is that cellular </a:t>
            </a:r>
            <a:r>
              <a:rPr lang="en-US" sz="1300" dirty="0" err="1"/>
              <a:t>ip</a:t>
            </a:r>
            <a:r>
              <a:rPr lang="en-US" sz="1300" dirty="0"/>
              <a:t> addresses are more dynamic. On the internet, if we want to discover topology of the interested network, usually, we find some vantage points on the edge and do some active test. But it is not applicable in cellular networks because these addresses are very hard to control.  The same observation has been identified in one IMC paper. This observation is elaborated in two folds. One fold (we have mentioned) is that one same </a:t>
            </a:r>
            <a:r>
              <a:rPr lang="en-US" sz="1300" dirty="0" err="1"/>
              <a:t>ip</a:t>
            </a:r>
            <a:r>
              <a:rPr lang="en-US" sz="1300" dirty="0"/>
              <a:t> address can appear at distant locations. The other fold is that one cellular device changes its </a:t>
            </a:r>
            <a:r>
              <a:rPr lang="en-US" sz="1300" dirty="0" err="1"/>
              <a:t>ip</a:t>
            </a:r>
            <a:r>
              <a:rPr lang="en-US" sz="1300" dirty="0"/>
              <a:t> address very fast.</a:t>
            </a:r>
          </a:p>
          <a:p>
            <a:r>
              <a:rPr lang="en-US" sz="1300" dirty="0"/>
              <a:t> </a:t>
            </a:r>
          </a:p>
          <a:p>
            <a:endParaRPr lang="en-US" dirty="0"/>
          </a:p>
        </p:txBody>
      </p:sp>
      <p:sp>
        <p:nvSpPr>
          <p:cNvPr id="4" name="Slide Number Placeholder 3"/>
          <p:cNvSpPr>
            <a:spLocks noGrp="1"/>
          </p:cNvSpPr>
          <p:nvPr>
            <p:ph type="sldNum" sz="quarter" idx="10"/>
          </p:nvPr>
        </p:nvSpPr>
        <p:spPr/>
        <p:txBody>
          <a:bodyPr/>
          <a:lstStyle/>
          <a:p>
            <a:fld id="{ED779606-3ED0-894A-B292-D918DCB4FB28}" type="slidenum">
              <a:rPr lang="en-US" smtClean="0"/>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83306">
              <a:defRPr/>
            </a:pPr>
            <a:r>
              <a:rPr lang="en-US" sz="1300" dirty="0"/>
              <a:t>In order to cope with these challenges, we have some nation-wide and long-term data sets passively collecting IP address behaviors. These data sets covers the 4 major carriers and the majority of cellular prefixes. Instead of trying to discover those unavailable IP hops, we use geographic coverage of cellular IP address to infer GGSN data centers, which is not straightforward, but does makes sense. Because IP addresses are allocated at GGSN data centers. The IP addresses sharing the same </a:t>
            </a:r>
            <a:r>
              <a:rPr lang="en-US" sz="1300" dirty="0" err="1"/>
              <a:t>Ip</a:t>
            </a:r>
            <a:r>
              <a:rPr lang="en-US" sz="1300" dirty="0"/>
              <a:t> property should have the same allocation policy, which means managed by the same GGSN data center. Here geographic coverage is one type of IP property that we are interested in when the internal cellular network hops are </a:t>
            </a:r>
            <a:r>
              <a:rPr lang="en-US" sz="1300" dirty="0" err="1"/>
              <a:t>invisivible</a:t>
            </a:r>
            <a:r>
              <a:rPr lang="en-US" sz="1300" dirty="0"/>
              <a:t>. </a:t>
            </a:r>
          </a:p>
          <a:p>
            <a:pPr defTabSz="483306">
              <a:defRPr/>
            </a:pPr>
            <a:endParaRPr lang="en-US" sz="1300" dirty="0"/>
          </a:p>
          <a:p>
            <a:endParaRPr lang="en-US" dirty="0"/>
          </a:p>
        </p:txBody>
      </p:sp>
      <p:sp>
        <p:nvSpPr>
          <p:cNvPr id="4" name="Slide Number Placeholder 3"/>
          <p:cNvSpPr>
            <a:spLocks noGrp="1"/>
          </p:cNvSpPr>
          <p:nvPr>
            <p:ph type="sldNum" sz="quarter" idx="10"/>
          </p:nvPr>
        </p:nvSpPr>
        <p:spPr/>
        <p:txBody>
          <a:bodyPr/>
          <a:lstStyle/>
          <a:p>
            <a:fld id="{ED779606-3ED0-894A-B292-D918DCB4FB28}" type="slidenum">
              <a:rPr lang="en-US" smtClean="0"/>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a:t>Then let us have a look at what have been done by others. Our study is motivated by one IMC paper. In their study, they had the observation that cellular </a:t>
            </a:r>
            <a:r>
              <a:rPr lang="en-US" sz="1300" dirty="0" err="1"/>
              <a:t>ip</a:t>
            </a:r>
            <a:r>
              <a:rPr lang="en-US" sz="1300" dirty="0"/>
              <a:t> addresses have the diverse distribution and cellular devices change their </a:t>
            </a:r>
            <a:r>
              <a:rPr lang="en-US" sz="1300" dirty="0" err="1"/>
              <a:t>Ip</a:t>
            </a:r>
            <a:r>
              <a:rPr lang="en-US" sz="1300" dirty="0"/>
              <a:t> address rapidly. However, since they only did the experiments at Mountain view and </a:t>
            </a:r>
            <a:r>
              <a:rPr lang="en-US" sz="1300" dirty="0" err="1"/>
              <a:t>redmond</a:t>
            </a:r>
            <a:r>
              <a:rPr lang="en-US" sz="1300" dirty="0"/>
              <a:t> for one major cellular provider, they did not have a nationwide picture, and didn’t explain their observations either. </a:t>
            </a:r>
          </a:p>
          <a:p>
            <a:endParaRPr lang="en-US" sz="1300" dirty="0"/>
          </a:p>
          <a:p>
            <a:r>
              <a:rPr lang="en-US" sz="1300" dirty="0"/>
              <a:t>One example in the scope of network infrastructure discovery is a SIGCOMM paper measuring IP topologies using active probing via </a:t>
            </a:r>
            <a:r>
              <a:rPr lang="en-US" sz="1300" dirty="0" err="1"/>
              <a:t>traceroute</a:t>
            </a:r>
            <a:r>
              <a:rPr lang="en-US" sz="1300" dirty="0"/>
              <a:t>, however, active probing can’t solve our problem due to limited visibility of cellular networks. But, the limited </a:t>
            </a:r>
            <a:r>
              <a:rPr lang="en-US" sz="1300" dirty="0" err="1"/>
              <a:t>traceroute</a:t>
            </a:r>
            <a:r>
              <a:rPr lang="en-US" sz="1300" dirty="0"/>
              <a:t> results give some side evidence support the correct of our clusters, which is introduced in our paper. </a:t>
            </a:r>
          </a:p>
          <a:p>
            <a:endParaRPr lang="en-US" sz="1300" dirty="0"/>
          </a:p>
          <a:p>
            <a:r>
              <a:rPr lang="en-US" sz="1300" dirty="0"/>
              <a:t>Regarding applications, from the perspective of network latency, one of the related studies is a previous SIGMETRIC paper proposed using network latency to estimate the geo-location of internet host. There also exist studies that investigate the effectiveness of DNS-based content placement and delivery. In our study, we are also interested in the end-to-end latency. we </a:t>
            </a:r>
            <a:r>
              <a:rPr lang="en-US" sz="1300" dirty="0" err="1"/>
              <a:t>investiage</a:t>
            </a:r>
            <a:r>
              <a:rPr lang="en-US" sz="1300" dirty="0"/>
              <a:t> the cellular </a:t>
            </a:r>
            <a:r>
              <a:rPr lang="en-US" sz="1300" dirty="0" err="1"/>
              <a:t>infracture’s</a:t>
            </a:r>
            <a:r>
              <a:rPr lang="en-US" sz="1300" dirty="0"/>
              <a:t> impact on end-to-</a:t>
            </a:r>
            <a:r>
              <a:rPr lang="en-US" sz="1300" dirty="0" err="1"/>
              <a:t>edn</a:t>
            </a:r>
            <a:r>
              <a:rPr lang="en-US" sz="1300" dirty="0"/>
              <a:t> latency and its corresponding implication on mobile content placement. 	</a:t>
            </a:r>
          </a:p>
          <a:p>
            <a:endParaRPr lang="en-US" dirty="0"/>
          </a:p>
        </p:txBody>
      </p:sp>
      <p:sp>
        <p:nvSpPr>
          <p:cNvPr id="4" name="Slide Number Placeholder 3"/>
          <p:cNvSpPr>
            <a:spLocks noGrp="1"/>
          </p:cNvSpPr>
          <p:nvPr>
            <p:ph type="sldNum" sz="quarter" idx="10"/>
          </p:nvPr>
        </p:nvSpPr>
        <p:spPr/>
        <p:txBody>
          <a:bodyPr/>
          <a:lstStyle/>
          <a:p>
            <a:fld id="{ED779606-3ED0-894A-B292-D918DCB4FB28}"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3/12/13</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3/12/13</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3/12/13</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smtClean="0"/>
              <a:t>Click to edit Master title style</a:t>
            </a:r>
            <a:endParaRPr kumimoji="0" lang="en-US" dirty="0"/>
          </a:p>
        </p:txBody>
      </p:sp>
      <p:sp>
        <p:nvSpPr>
          <p:cNvPr id="8" name="Content Placeholder 7"/>
          <p:cNvSpPr>
            <a:spLocks noGrp="1"/>
          </p:cNvSpPr>
          <p:nvPr>
            <p:ph sz="quarter" idx="1"/>
          </p:nvPr>
        </p:nvSpPr>
        <p:spPr>
          <a:xfrm>
            <a:off x="457200" y="1219200"/>
            <a:ext cx="4114800" cy="4937760"/>
          </a:xfrm>
        </p:spPr>
        <p:txBody>
          <a:bodyPr/>
          <a:lstStyle>
            <a:lvl1pPr eaLnBrk="1" latinLnBrk="0" hangingPunct="1">
              <a:defRPr>
                <a:effectLst/>
              </a:defRPr>
            </a:lvl1pPr>
            <a:lvl2pPr eaLnBrk="1" latinLnBrk="0" hangingPunct="1">
              <a:defRPr>
                <a:effectLst/>
              </a:defRPr>
            </a:lvl2pPr>
            <a:lvl3pPr eaLnBrk="1" latinLnBrk="0" hangingPunct="1">
              <a:defRPr>
                <a:effectLst/>
              </a:defRPr>
            </a:lvl3pPr>
            <a:lvl4pPr eaLnBrk="1" latinLnBrk="0" hangingPunct="1">
              <a:defRPr>
                <a:effectLst/>
              </a:defRPr>
            </a:lvl4pPr>
            <a:lvl5pPr eaLnBrk="1" latinLnBrk="0" hangingPunct="1">
              <a:defRPr>
                <a:effectLst/>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8" name="Slide Number Placeholder 28"/>
          <p:cNvSpPr>
            <a:spLocks noGrp="1"/>
          </p:cNvSpPr>
          <p:nvPr>
            <p:ph type="sldNum" sz="quarter" idx="4"/>
          </p:nvPr>
        </p:nvSpPr>
        <p:spPr>
          <a:xfrm>
            <a:off x="4354538" y="6416040"/>
            <a:ext cx="706905" cy="365760"/>
          </a:xfrm>
          <a:prstGeom prst="rect">
            <a:avLst/>
          </a:prstGeom>
        </p:spPr>
        <p:txBody>
          <a:bodyPr/>
          <a:lstStyle>
            <a:lvl1pPr marL="0" algn="l" defTabSz="457200" rtl="0" eaLnBrk="1" latinLnBrk="0" hangingPunct="1">
              <a:defRPr lang="en-US" sz="1600" b="1" kern="1200" smtClean="0">
                <a:solidFill>
                  <a:schemeClr val="accent6"/>
                </a:solidFill>
                <a:effectLst>
                  <a:outerShdw blurRad="38100" dist="38100" dir="2700000" algn="tl">
                    <a:srgbClr val="000000">
                      <a:alpha val="43137"/>
                    </a:srgbClr>
                  </a:outerShdw>
                </a:effectLst>
                <a:latin typeface="+mn-lt"/>
                <a:ea typeface="+mn-ea"/>
                <a:cs typeface="+mn-cs"/>
              </a:defRPr>
            </a:lvl1pPr>
          </a:lstStyle>
          <a:p>
            <a:fld id="{34446E16-B2C9-F144-9C35-FA4640631927}" type="slidenum">
              <a:rPr lang="en-US" smtClean="0"/>
              <a:pPr/>
              <a:t>‹#›</a:t>
            </a:fld>
            <a:endParaRPr lang="en-US"/>
          </a:p>
        </p:txBody>
      </p:sp>
      <p:sp>
        <p:nvSpPr>
          <p:cNvPr id="6" name="Content Placeholder 7"/>
          <p:cNvSpPr>
            <a:spLocks noGrp="1"/>
          </p:cNvSpPr>
          <p:nvPr>
            <p:ph sz="quarter" idx="10"/>
          </p:nvPr>
        </p:nvSpPr>
        <p:spPr>
          <a:xfrm>
            <a:off x="4572000" y="1219200"/>
            <a:ext cx="4114800" cy="4937760"/>
          </a:xfrm>
        </p:spPr>
        <p:txBody>
          <a:bodyPr/>
          <a:lstStyle>
            <a:lvl1pPr eaLnBrk="1" latinLnBrk="0" hangingPunct="1">
              <a:defRPr>
                <a:effectLst/>
              </a:defRPr>
            </a:lvl1pPr>
            <a:lvl2pPr eaLnBrk="1" latinLnBrk="0" hangingPunct="1">
              <a:defRPr>
                <a:effectLst/>
              </a:defRPr>
            </a:lvl2pPr>
            <a:lvl3pPr eaLnBrk="1" latinLnBrk="0" hangingPunct="1">
              <a:defRPr>
                <a:effectLst/>
              </a:defRPr>
            </a:lvl3pPr>
            <a:lvl4pPr eaLnBrk="1" latinLnBrk="0" hangingPunct="1">
              <a:defRPr>
                <a:effectLst/>
              </a:defRPr>
            </a:lvl4pPr>
            <a:lvl5pPr eaLnBrk="1" latinLnBrk="0" hangingPunct="1">
              <a:defRPr>
                <a:effectLst/>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4096843385"/>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smtClean="0"/>
              <a:t>Click to edit Master title style</a:t>
            </a:r>
            <a:endParaRPr kumimoji="0" lang="en-US" dirty="0"/>
          </a:p>
        </p:txBody>
      </p:sp>
      <p:sp>
        <p:nvSpPr>
          <p:cNvPr id="8" name="Content Placeholder 7"/>
          <p:cNvSpPr>
            <a:spLocks noGrp="1"/>
          </p:cNvSpPr>
          <p:nvPr>
            <p:ph sz="quarter" idx="1"/>
          </p:nvPr>
        </p:nvSpPr>
        <p:spPr>
          <a:xfrm>
            <a:off x="457200" y="1219200"/>
            <a:ext cx="8229600" cy="2468880"/>
          </a:xfr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8" name="Slide Number Placeholder 28"/>
          <p:cNvSpPr>
            <a:spLocks noGrp="1"/>
          </p:cNvSpPr>
          <p:nvPr>
            <p:ph type="sldNum" sz="quarter" idx="4"/>
          </p:nvPr>
        </p:nvSpPr>
        <p:spPr>
          <a:xfrm>
            <a:off x="4354538" y="6416040"/>
            <a:ext cx="706905" cy="365760"/>
          </a:xfrm>
          <a:prstGeom prst="rect">
            <a:avLst/>
          </a:prstGeom>
        </p:spPr>
        <p:txBody>
          <a:bodyPr/>
          <a:lstStyle>
            <a:lvl1pPr marL="0" algn="l" defTabSz="457200" rtl="0" eaLnBrk="1" latinLnBrk="0" hangingPunct="1">
              <a:defRPr lang="en-US" sz="1600" b="1" kern="1200" smtClean="0">
                <a:solidFill>
                  <a:schemeClr val="accent6"/>
                </a:solidFill>
                <a:effectLst>
                  <a:outerShdw blurRad="38100" dist="38100" dir="2700000" algn="tl">
                    <a:srgbClr val="000000">
                      <a:alpha val="43137"/>
                    </a:srgbClr>
                  </a:outerShdw>
                </a:effectLst>
                <a:latin typeface="+mn-lt"/>
                <a:ea typeface="+mn-ea"/>
                <a:cs typeface="+mn-cs"/>
              </a:defRPr>
            </a:lvl1pPr>
          </a:lstStyle>
          <a:p>
            <a:fld id="{34446E16-B2C9-F144-9C35-FA4640631927}" type="slidenum">
              <a:rPr lang="en-US" smtClean="0"/>
              <a:pPr/>
              <a:t>‹#›</a:t>
            </a:fld>
            <a:endParaRPr lang="en-US"/>
          </a:p>
        </p:txBody>
      </p:sp>
      <p:sp>
        <p:nvSpPr>
          <p:cNvPr id="5" name="Content Placeholder 7"/>
          <p:cNvSpPr>
            <a:spLocks noGrp="1"/>
          </p:cNvSpPr>
          <p:nvPr>
            <p:ph sz="quarter" idx="10"/>
          </p:nvPr>
        </p:nvSpPr>
        <p:spPr>
          <a:xfrm>
            <a:off x="462843" y="3719712"/>
            <a:ext cx="4114800" cy="2468880"/>
          </a:xfr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Content Placeholder 7"/>
          <p:cNvSpPr>
            <a:spLocks noGrp="1"/>
          </p:cNvSpPr>
          <p:nvPr>
            <p:ph sz="quarter" idx="12"/>
          </p:nvPr>
        </p:nvSpPr>
        <p:spPr>
          <a:xfrm>
            <a:off x="4577643" y="3719712"/>
            <a:ext cx="4114800" cy="2468880"/>
          </a:xfr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1806387749"/>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smtClean="0"/>
              <a:t>Click to edit Master title style</a:t>
            </a:r>
            <a:endParaRPr kumimoji="0" lang="en-US" dirty="0"/>
          </a:p>
        </p:txBody>
      </p:sp>
      <p:sp>
        <p:nvSpPr>
          <p:cNvPr id="8" name="Content Placeholder 7"/>
          <p:cNvSpPr>
            <a:spLocks noGrp="1"/>
          </p:cNvSpPr>
          <p:nvPr>
            <p:ph sz="quarter" idx="1"/>
          </p:nvPr>
        </p:nvSpPr>
        <p:spPr>
          <a:xfrm>
            <a:off x="457200" y="1219200"/>
            <a:ext cx="8229600" cy="2468880"/>
          </a:xfrm>
        </p:spPr>
        <p:txBody>
          <a:bodyPr/>
          <a:lstStyle>
            <a:lvl1pPr eaLnBrk="1" latinLnBrk="0" hangingPunct="1">
              <a:defRPr>
                <a:effectLst/>
              </a:defRPr>
            </a:lvl1pPr>
            <a:lvl2pPr eaLnBrk="1" latinLnBrk="0" hangingPunct="1">
              <a:defRPr>
                <a:effectLst/>
              </a:defRPr>
            </a:lvl2pPr>
            <a:lvl3pPr eaLnBrk="1" latinLnBrk="0" hangingPunct="1">
              <a:defRPr>
                <a:effectLst/>
              </a:defRPr>
            </a:lvl3pPr>
            <a:lvl4pPr eaLnBrk="1" latinLnBrk="0" hangingPunct="1">
              <a:defRPr>
                <a:effectLst/>
              </a:defRPr>
            </a:lvl4pPr>
            <a:lvl5pPr eaLnBrk="1" latinLnBrk="0" hangingPunct="1">
              <a:defRPr>
                <a:effectLst/>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8" name="Slide Number Placeholder 28"/>
          <p:cNvSpPr>
            <a:spLocks noGrp="1"/>
          </p:cNvSpPr>
          <p:nvPr>
            <p:ph type="sldNum" sz="quarter" idx="4"/>
          </p:nvPr>
        </p:nvSpPr>
        <p:spPr>
          <a:xfrm>
            <a:off x="4354538" y="6416040"/>
            <a:ext cx="704088" cy="365760"/>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Tx/>
              <a:buNone/>
              <a:tabLst/>
              <a:defRPr lang="en-US" sz="1600" b="1" kern="1200" smtClean="0">
                <a:solidFill>
                  <a:schemeClr val="accent6"/>
                </a:solidFill>
                <a:effectLst>
                  <a:outerShdw blurRad="38100" dist="38100" dir="2700000" algn="tl">
                    <a:srgbClr val="000000">
                      <a:alpha val="43137"/>
                    </a:srgbClr>
                  </a:outerShdw>
                </a:effectLst>
                <a:latin typeface="+mn-lt"/>
                <a:ea typeface="+mn-ea"/>
                <a:cs typeface="+mn-cs"/>
              </a:defRPr>
            </a:lvl1pPr>
          </a:lstStyle>
          <a:p>
            <a:fld id="{34446E16-B2C9-F144-9C35-FA4640631927}" type="slidenum">
              <a:rPr lang="en-US" smtClean="0"/>
              <a:pPr/>
              <a:t>‹#›</a:t>
            </a:fld>
            <a:endParaRPr lang="en-US" dirty="0"/>
          </a:p>
        </p:txBody>
      </p:sp>
      <p:sp>
        <p:nvSpPr>
          <p:cNvPr id="5" name="Content Placeholder 7"/>
          <p:cNvSpPr>
            <a:spLocks noGrp="1"/>
          </p:cNvSpPr>
          <p:nvPr>
            <p:ph sz="quarter" idx="10"/>
          </p:nvPr>
        </p:nvSpPr>
        <p:spPr>
          <a:xfrm>
            <a:off x="462843" y="3719712"/>
            <a:ext cx="8229600" cy="2468880"/>
          </a:xfr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2984931312"/>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3/12/13</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3/12/13</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3/12/13</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6998-10)</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3/12/13</a:t>
            </a:r>
            <a:endParaRPr lang="en-US"/>
          </a:p>
        </p:txBody>
      </p:sp>
      <p:sp>
        <p:nvSpPr>
          <p:cNvPr id="8" name="Footer Placeholder 7"/>
          <p:cNvSpPr>
            <a:spLocks noGrp="1"/>
          </p:cNvSpPr>
          <p:nvPr>
            <p:ph type="ftr" sz="quarter" idx="11"/>
          </p:nvPr>
        </p:nvSpPr>
        <p:spPr/>
        <p:txBody>
          <a:bodyPr/>
          <a:lstStyle/>
          <a:p>
            <a:r>
              <a:rPr lang="en-US" smtClean="0"/>
              <a:t>Cellular Networks and Mobile Computing (COMS 6998-10)</a:t>
            </a:r>
            <a:endParaRPr lang="en-US"/>
          </a:p>
        </p:txBody>
      </p:sp>
      <p:sp>
        <p:nvSpPr>
          <p:cNvPr id="9" name="Slide Number Placeholder 8"/>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3/12/13</a:t>
            </a:r>
            <a:endParaRPr lang="en-US"/>
          </a:p>
        </p:txBody>
      </p:sp>
      <p:sp>
        <p:nvSpPr>
          <p:cNvPr id="4" name="Footer Placeholder 3"/>
          <p:cNvSpPr>
            <a:spLocks noGrp="1"/>
          </p:cNvSpPr>
          <p:nvPr>
            <p:ph type="ftr" sz="quarter" idx="11"/>
          </p:nvPr>
        </p:nvSpPr>
        <p:spPr/>
        <p:txBody>
          <a:bodyPr/>
          <a:lstStyle/>
          <a:p>
            <a:r>
              <a:rPr lang="en-US" smtClean="0"/>
              <a:t>Cellular Networks and Mobile Computing (COMS 6998-10)</a:t>
            </a:r>
            <a:endParaRPr lang="en-US"/>
          </a:p>
        </p:txBody>
      </p:sp>
      <p:sp>
        <p:nvSpPr>
          <p:cNvPr id="5" name="Slide Number Placeholder 4"/>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3/12/13</a:t>
            </a:r>
            <a:endParaRPr lang="en-US"/>
          </a:p>
        </p:txBody>
      </p:sp>
      <p:sp>
        <p:nvSpPr>
          <p:cNvPr id="3" name="Footer Placeholder 2"/>
          <p:cNvSpPr>
            <a:spLocks noGrp="1"/>
          </p:cNvSpPr>
          <p:nvPr>
            <p:ph type="ftr" sz="quarter" idx="11"/>
          </p:nvPr>
        </p:nvSpPr>
        <p:spPr/>
        <p:txBody>
          <a:bodyPr/>
          <a:lstStyle/>
          <a:p>
            <a:r>
              <a:rPr lang="en-US" smtClean="0"/>
              <a:t>Cellular Networks and Mobile Computing (COMS 6998-10)</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3/12/13</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6998-10)</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3/12/13</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6998-10)</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3/12/13</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Cellular Networks and Mobile Computing (COMS 6998-10)</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342B77-D34C-443A-9BA4-2E8748A6D93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cs.columbia.edu/~lierranli/coms6998-10Spring2013/"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eg"/><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3" Type="http://schemas.openxmlformats.org/officeDocument/2006/relationships/image" Target="../media/image15.wmf"/><Relationship Id="rId4" Type="http://schemas.openxmlformats.org/officeDocument/2006/relationships/image" Target="../media/image16.wmf"/><Relationship Id="rId5" Type="http://schemas.openxmlformats.org/officeDocument/2006/relationships/image" Target="../media/image17.wmf"/><Relationship Id="rId6" Type="http://schemas.openxmlformats.org/officeDocument/2006/relationships/image" Target="../media/image18.wmf"/><Relationship Id="rId7" Type="http://schemas.openxmlformats.org/officeDocument/2006/relationships/image" Target="../media/image19.wmf"/><Relationship Id="rId8" Type="http://schemas.openxmlformats.org/officeDocument/2006/relationships/image" Target="../media/image20.wmf"/><Relationship Id="rId9" Type="http://schemas.openxmlformats.org/officeDocument/2006/relationships/image" Target="../media/image21.wmf"/><Relationship Id="rId10" Type="http://schemas.openxmlformats.org/officeDocument/2006/relationships/image" Target="../media/image22.wmf"/><Relationship Id="rId1" Type="http://schemas.openxmlformats.org/officeDocument/2006/relationships/slideLayout" Target="../slideLayouts/slideLayout14.xml"/><Relationship Id="rId2" Type="http://schemas.openxmlformats.org/officeDocument/2006/relationships/notesSlide" Target="../notesSlides/notesSlide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23.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33.xml.rels><?xml version="1.0" encoding="UTF-8" standalone="yes"?>
<Relationships xmlns="http://schemas.openxmlformats.org/package/2006/relationships"><Relationship Id="rId3" Type="http://schemas.openxmlformats.org/officeDocument/2006/relationships/image" Target="../media/image24.wmf"/><Relationship Id="rId4" Type="http://schemas.openxmlformats.org/officeDocument/2006/relationships/image" Target="../media/image25.wmf"/><Relationship Id="rId5" Type="http://schemas.openxmlformats.org/officeDocument/2006/relationships/image" Target="../media/image26.jpg"/><Relationship Id="rId6" Type="http://schemas.openxmlformats.org/officeDocument/2006/relationships/image" Target="../media/image27.jpg"/><Relationship Id="rId7" Type="http://schemas.openxmlformats.org/officeDocument/2006/relationships/image" Target="../media/image28.jpeg"/><Relationship Id="rId8" Type="http://schemas.openxmlformats.org/officeDocument/2006/relationships/image" Target="../media/image29.jpeg"/><Relationship Id="rId9" Type="http://schemas.openxmlformats.org/officeDocument/2006/relationships/image" Target="../media/image30.jpg"/><Relationship Id="rId10" Type="http://schemas.openxmlformats.org/officeDocument/2006/relationships/image" Target="../media/image31.jpeg"/><Relationship Id="rId11"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4.xml.rels><?xml version="1.0" encoding="UTF-8" standalone="yes"?>
<Relationships xmlns="http://schemas.openxmlformats.org/package/2006/relationships"><Relationship Id="rId3" Type="http://schemas.openxmlformats.org/officeDocument/2006/relationships/image" Target="../media/image24.wmf"/><Relationship Id="rId4" Type="http://schemas.openxmlformats.org/officeDocument/2006/relationships/image" Target="../media/image25.wmf"/><Relationship Id="rId5" Type="http://schemas.openxmlformats.org/officeDocument/2006/relationships/image" Target="../media/image33.jpeg"/><Relationship Id="rId6" Type="http://schemas.openxmlformats.org/officeDocument/2006/relationships/image" Target="../media/image34.jpeg"/><Relationship Id="rId7" Type="http://schemas.openxmlformats.org/officeDocument/2006/relationships/image" Target="../media/image31.jpeg"/><Relationship Id="rId8" Type="http://schemas.openxmlformats.org/officeDocument/2006/relationships/image" Target="../media/image35.wmf"/><Relationship Id="rId9" Type="http://schemas.openxmlformats.org/officeDocument/2006/relationships/image" Target="../media/image36.png"/><Relationship Id="rId10" Type="http://schemas.openxmlformats.org/officeDocument/2006/relationships/image" Target="../media/image37.jpg"/><Relationship Id="rId11"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5.xml.rels><?xml version="1.0" encoding="UTF-8" standalone="yes"?>
<Relationships xmlns="http://schemas.openxmlformats.org/package/2006/relationships"><Relationship Id="rId3" Type="http://schemas.openxmlformats.org/officeDocument/2006/relationships/image" Target="../media/image24.wmf"/><Relationship Id="rId4" Type="http://schemas.openxmlformats.org/officeDocument/2006/relationships/image" Target="../media/image25.wmf"/><Relationship Id="rId5" Type="http://schemas.openxmlformats.org/officeDocument/2006/relationships/image" Target="../media/image33.jpeg"/><Relationship Id="rId6" Type="http://schemas.openxmlformats.org/officeDocument/2006/relationships/image" Target="../media/image34.jpeg"/><Relationship Id="rId7" Type="http://schemas.openxmlformats.org/officeDocument/2006/relationships/image" Target="../media/image31.jpeg"/><Relationship Id="rId8" Type="http://schemas.openxmlformats.org/officeDocument/2006/relationships/image" Target="../media/image35.wmf"/><Relationship Id="rId9" Type="http://schemas.openxmlformats.org/officeDocument/2006/relationships/image" Target="../media/image36.png"/><Relationship Id="rId10"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g"/><Relationship Id="rId4" Type="http://schemas.openxmlformats.org/officeDocument/2006/relationships/image" Target="../media/image39.png"/><Relationship Id="rId5"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41.png"/></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24.wmf"/><Relationship Id="rId5" Type="http://schemas.openxmlformats.org/officeDocument/2006/relationships/image" Target="../media/image25.wmf"/><Relationship Id="rId6" Type="http://schemas.openxmlformats.org/officeDocument/2006/relationships/image" Target="../media/image42.jpeg"/><Relationship Id="rId7" Type="http://schemas.openxmlformats.org/officeDocument/2006/relationships/image" Target="../media/image35.wmf"/><Relationship Id="rId8" Type="http://schemas.openxmlformats.org/officeDocument/2006/relationships/image" Target="../media/image36.png"/><Relationship Id="rId9" Type="http://schemas.openxmlformats.org/officeDocument/2006/relationships/image" Target="../media/image43.jpeg"/><Relationship Id="rId10" Type="http://schemas.openxmlformats.org/officeDocument/2006/relationships/image" Target="../media/image44.jpe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3.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6.xml.rels><?xml version="1.0" encoding="UTF-8" standalone="yes"?>
<Relationships xmlns="http://schemas.openxmlformats.org/package/2006/relationships"><Relationship Id="rId11" Type="http://schemas.openxmlformats.org/officeDocument/2006/relationships/image" Target="../media/image37.jpg"/><Relationship Id="rId12" Type="http://schemas.openxmlformats.org/officeDocument/2006/relationships/image" Target="../media/image47.jpeg"/><Relationship Id="rId13" Type="http://schemas.openxmlformats.org/officeDocument/2006/relationships/image" Target="../media/image48.png"/><Relationship Id="rId14"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32.png"/><Relationship Id="rId6" Type="http://schemas.openxmlformats.org/officeDocument/2006/relationships/image" Target="../media/image24.wmf"/><Relationship Id="rId7" Type="http://schemas.openxmlformats.org/officeDocument/2006/relationships/image" Target="../media/image25.wmf"/><Relationship Id="rId8" Type="http://schemas.openxmlformats.org/officeDocument/2006/relationships/image" Target="../media/image35.wmf"/><Relationship Id="rId9" Type="http://schemas.openxmlformats.org/officeDocument/2006/relationships/image" Target="../media/image36.png"/><Relationship Id="rId10" Type="http://schemas.openxmlformats.org/officeDocument/2006/relationships/image" Target="../media/image31.jpeg"/></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24.wmf"/><Relationship Id="rId5" Type="http://schemas.openxmlformats.org/officeDocument/2006/relationships/image" Target="../media/image25.wmf"/><Relationship Id="rId6" Type="http://schemas.openxmlformats.org/officeDocument/2006/relationships/image" Target="../media/image35.wmf"/><Relationship Id="rId7" Type="http://schemas.openxmlformats.org/officeDocument/2006/relationships/image" Target="../media/image36.png"/><Relationship Id="rId8" Type="http://schemas.openxmlformats.org/officeDocument/2006/relationships/image" Target="../media/image43.jpeg"/><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chart" Target="../charts/chart3.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1" Type="http://schemas.openxmlformats.org/officeDocument/2006/relationships/image" Target="../media/image50.jpeg"/><Relationship Id="rId12" Type="http://schemas.openxmlformats.org/officeDocument/2006/relationships/image" Target="../media/image51.png"/><Relationship Id="rId13" Type="http://schemas.openxmlformats.org/officeDocument/2006/relationships/image" Target="../media/image52.jpeg"/><Relationship Id="rId14" Type="http://schemas.openxmlformats.org/officeDocument/2006/relationships/image" Target="../media/image53.jpeg"/><Relationship Id="rId15" Type="http://schemas.openxmlformats.org/officeDocument/2006/relationships/image" Target="../media/image54.png"/><Relationship Id="rId16" Type="http://schemas.openxmlformats.org/officeDocument/2006/relationships/image" Target="../media/image55.png"/><Relationship Id="rId17" Type="http://schemas.openxmlformats.org/officeDocument/2006/relationships/image" Target="../media/image49.png"/><Relationship Id="rId18" Type="http://schemas.openxmlformats.org/officeDocument/2006/relationships/image" Target="../media/image56.png"/><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32.png"/><Relationship Id="rId6" Type="http://schemas.openxmlformats.org/officeDocument/2006/relationships/image" Target="../media/image24.wmf"/><Relationship Id="rId7" Type="http://schemas.openxmlformats.org/officeDocument/2006/relationships/image" Target="../media/image25.wmf"/><Relationship Id="rId8" Type="http://schemas.openxmlformats.org/officeDocument/2006/relationships/image" Target="../media/image35.wmf"/><Relationship Id="rId9" Type="http://schemas.openxmlformats.org/officeDocument/2006/relationships/image" Target="../media/image36.png"/><Relationship Id="rId10" Type="http://schemas.openxmlformats.org/officeDocument/2006/relationships/image" Target="../media/image47.jpeg"/></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24.wmf"/><Relationship Id="rId5" Type="http://schemas.openxmlformats.org/officeDocument/2006/relationships/image" Target="../media/image25.wmf"/><Relationship Id="rId6" Type="http://schemas.openxmlformats.org/officeDocument/2006/relationships/image" Target="../media/image35.wmf"/><Relationship Id="rId7" Type="http://schemas.openxmlformats.org/officeDocument/2006/relationships/image" Target="../media/image36.png"/><Relationship Id="rId8" Type="http://schemas.openxmlformats.org/officeDocument/2006/relationships/image" Target="../media/image43.jpeg"/><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chart" Target="../charts/char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57.png"/></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24.wmf"/><Relationship Id="rId5" Type="http://schemas.openxmlformats.org/officeDocument/2006/relationships/image" Target="../media/image25.wmf"/><Relationship Id="rId6" Type="http://schemas.openxmlformats.org/officeDocument/2006/relationships/image" Target="../media/image35.wmf"/><Relationship Id="rId7" Type="http://schemas.openxmlformats.org/officeDocument/2006/relationships/image" Target="../media/image36.png"/><Relationship Id="rId8" Type="http://schemas.openxmlformats.org/officeDocument/2006/relationships/image" Target="../media/image43.jpeg"/><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58.png"/></Relationships>
</file>

<file path=ppt/slides/_rels/slide57.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diagramData" Target="../diagrams/data5.xml"/><Relationship Id="rId5" Type="http://schemas.openxmlformats.org/officeDocument/2006/relationships/diagramLayout" Target="../diagrams/layout5.xml"/><Relationship Id="rId6" Type="http://schemas.openxmlformats.org/officeDocument/2006/relationships/diagramQuickStyle" Target="../diagrams/quickStyle5.xml"/><Relationship Id="rId7" Type="http://schemas.openxmlformats.org/officeDocument/2006/relationships/diagramColors" Target="../diagrams/colors5.xml"/><Relationship Id="rId8"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9.xml.rels><?xml version="1.0" encoding="UTF-8" standalone="yes"?>
<Relationships xmlns="http://schemas.openxmlformats.org/package/2006/relationships"><Relationship Id="rId3" Type="http://schemas.openxmlformats.org/officeDocument/2006/relationships/image" Target="../media/image60.jpeg"/><Relationship Id="rId4" Type="http://schemas.openxmlformats.org/officeDocument/2006/relationships/image" Target="../media/image61.png"/><Relationship Id="rId5" Type="http://schemas.openxmlformats.org/officeDocument/2006/relationships/image" Target="../media/image62.png"/><Relationship Id="rId6" Type="http://schemas.openxmlformats.org/officeDocument/2006/relationships/image" Target="../media/image63.png"/><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image" Target="../media/image60.jpeg"/><Relationship Id="rId5" Type="http://schemas.openxmlformats.org/officeDocument/2006/relationships/image" Target="../media/image64.png"/><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65.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8.xml"/><Relationship Id="rId4" Type="http://schemas.openxmlformats.org/officeDocument/2006/relationships/image" Target="../media/image66.png"/><Relationship Id="rId5" Type="http://schemas.openxmlformats.org/officeDocument/2006/relationships/image" Target="../media/image67.png"/><Relationship Id="rId6" Type="http://schemas.openxmlformats.org/officeDocument/2006/relationships/image" Target="../media/image68.png"/><Relationship Id="rId7" Type="http://schemas.openxmlformats.org/officeDocument/2006/relationships/image" Target="../media/image69.pn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0.png"/></Relationships>
</file>

<file path=ppt/slides/_rels/slide69.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notesSlide" Target="../notesSlides/notesSlide5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xml"/><Relationship Id="rId3" Type="http://schemas.openxmlformats.org/officeDocument/2006/relationships/image" Target="../media/image71.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0.xml"/><Relationship Id="rId4" Type="http://schemas.openxmlformats.org/officeDocument/2006/relationships/image" Target="../media/image72.png"/><Relationship Id="rId5" Type="http://schemas.openxmlformats.org/officeDocument/2006/relationships/image" Target="../media/image73.png"/><Relationship Id="rId6" Type="http://schemas.openxmlformats.org/officeDocument/2006/relationships/image" Target="../media/image74.png"/><Relationship Id="rId7" Type="http://schemas.openxmlformats.org/officeDocument/2006/relationships/image" Target="../media/image75.png"/><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2.xml"/><Relationship Id="rId3" Type="http://schemas.openxmlformats.org/officeDocument/2006/relationships/image" Target="../media/image76.pn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1.xml"/><Relationship Id="rId4" Type="http://schemas.openxmlformats.org/officeDocument/2006/relationships/image" Target="../media/image77.png"/><Relationship Id="rId5" Type="http://schemas.openxmlformats.org/officeDocument/2006/relationships/image" Target="../media/image78.png"/><Relationship Id="rId6" Type="http://schemas.openxmlformats.org/officeDocument/2006/relationships/image" Target="../media/image74.png"/><Relationship Id="rId1" Type="http://schemas.openxmlformats.org/officeDocument/2006/relationships/tags" Target="../tags/tag6.xml"/><Relationship Id="rId2"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79.png"/><Relationship Id="rId4" Type="http://schemas.openxmlformats.org/officeDocument/2006/relationships/image" Target="../media/image74.png"/><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63.xml"/><Relationship Id="rId4" Type="http://schemas.openxmlformats.org/officeDocument/2006/relationships/image" Target="../media/image80.png"/><Relationship Id="rId1" Type="http://schemas.openxmlformats.org/officeDocument/2006/relationships/tags" Target="../tags/tag7.xml"/><Relationship Id="rId2"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81.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65.xml"/><Relationship Id="rId4" Type="http://schemas.openxmlformats.org/officeDocument/2006/relationships/image" Target="../media/image82.png"/><Relationship Id="rId5" Type="http://schemas.openxmlformats.org/officeDocument/2006/relationships/image" Target="../media/image83.png"/><Relationship Id="rId1" Type="http://schemas.openxmlformats.org/officeDocument/2006/relationships/tags" Target="../tags/tag8.xml"/><Relationship Id="rId2"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3200400"/>
            <a:ext cx="8153400" cy="1981200"/>
          </a:xfrm>
        </p:spPr>
        <p:txBody>
          <a:bodyPr>
            <a:noAutofit/>
          </a:bodyPr>
          <a:lstStyle/>
          <a:p>
            <a:pPr algn="r"/>
            <a:r>
              <a:rPr lang="en-US" sz="3400" dirty="0" smtClean="0">
                <a:solidFill>
                  <a:schemeClr val="tx1"/>
                </a:solidFill>
              </a:rPr>
              <a:t>Instructor: Li </a:t>
            </a:r>
            <a:r>
              <a:rPr lang="en-US" sz="3400" dirty="0" err="1" smtClean="0">
                <a:solidFill>
                  <a:schemeClr val="tx1"/>
                </a:solidFill>
              </a:rPr>
              <a:t>Erran</a:t>
            </a:r>
            <a:r>
              <a:rPr lang="en-US" sz="3400" dirty="0" smtClean="0">
                <a:solidFill>
                  <a:schemeClr val="tx1"/>
                </a:solidFill>
              </a:rPr>
              <a:t> Li (</a:t>
            </a:r>
            <a:r>
              <a:rPr lang="en-US" sz="3400" dirty="0" err="1" smtClean="0">
                <a:solidFill>
                  <a:srgbClr val="9F8540"/>
                </a:solidFill>
              </a:rPr>
              <a:t>lierranli@cs.columbia.edu</a:t>
            </a:r>
            <a:r>
              <a:rPr lang="en-US" sz="3400" dirty="0" smtClean="0">
                <a:solidFill>
                  <a:schemeClr val="tx1"/>
                </a:solidFill>
              </a:rPr>
              <a:t>)</a:t>
            </a:r>
          </a:p>
          <a:p>
            <a:pPr lvl="0" algn="r"/>
            <a:r>
              <a:rPr lang="en-US" sz="3400" dirty="0">
                <a:solidFill>
                  <a:srgbClr val="9F8540"/>
                </a:solidFill>
                <a:hlinkClick r:id="rId3"/>
              </a:rPr>
              <a:t>http://www.cs.columbia.edu/</a:t>
            </a:r>
            <a:r>
              <a:rPr lang="en-US" sz="3400" dirty="0" smtClean="0">
                <a:solidFill>
                  <a:srgbClr val="9F8540"/>
                </a:solidFill>
                <a:hlinkClick r:id="rId3"/>
              </a:rPr>
              <a:t>~lierranli/coms6998-10Spring2013/</a:t>
            </a:r>
            <a:endParaRPr lang="en-US" sz="3400" dirty="0" smtClean="0">
              <a:solidFill>
                <a:srgbClr val="9F8540"/>
              </a:solidFill>
            </a:endParaRPr>
          </a:p>
          <a:p>
            <a:pPr lvl="0" algn="r"/>
            <a:r>
              <a:rPr lang="en-US" sz="3400" dirty="0">
                <a:solidFill>
                  <a:schemeClr val="tx1"/>
                </a:solidFill>
              </a:rPr>
              <a:t>3</a:t>
            </a:r>
            <a:r>
              <a:rPr lang="en-US" sz="3400" dirty="0" smtClean="0">
                <a:solidFill>
                  <a:schemeClr val="tx1"/>
                </a:solidFill>
              </a:rPr>
              <a:t>/12/2013: Cellular </a:t>
            </a:r>
            <a:r>
              <a:rPr lang="en-US" sz="3400" dirty="0">
                <a:solidFill>
                  <a:schemeClr val="tx1"/>
                </a:solidFill>
              </a:rPr>
              <a:t>Network and Traffic Characterization</a:t>
            </a:r>
            <a:endParaRPr lang="en-US" sz="3400" dirty="0" smtClean="0">
              <a:solidFill>
                <a:schemeClr val="tx1"/>
              </a:solidFill>
            </a:endParaRPr>
          </a:p>
        </p:txBody>
      </p:sp>
      <p:sp>
        <p:nvSpPr>
          <p:cNvPr id="5" name="Title 1"/>
          <p:cNvSpPr txBox="1">
            <a:spLocks/>
          </p:cNvSpPr>
          <p:nvPr/>
        </p:nvSpPr>
        <p:spPr>
          <a:xfrm>
            <a:off x="304800" y="533400"/>
            <a:ext cx="8686800" cy="169545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mtClean="0"/>
              <a:t>Cellular Networks and Mobile Computing</a:t>
            </a:r>
            <a:br>
              <a:rPr lang="en-US" smtClean="0"/>
            </a:br>
            <a:r>
              <a:rPr lang="en-US" smtClean="0"/>
              <a:t>COMS 6998-10, Spring 2013</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noAutofit/>
          </a:bodyPr>
          <a:lstStyle/>
          <a:p>
            <a:r>
              <a:rPr lang="en-US" sz="3000" b="1" dirty="0" smtClean="0">
                <a:effectLst/>
              </a:rPr>
              <a:t>Cellular Data Network Infrastructure Characterization &amp;</a:t>
            </a:r>
            <a:br>
              <a:rPr lang="en-US" sz="3000" b="1" dirty="0" smtClean="0">
                <a:effectLst/>
              </a:rPr>
            </a:br>
            <a:r>
              <a:rPr lang="fr-FR" sz="3000" b="1" dirty="0" smtClean="0">
                <a:effectLst/>
              </a:rPr>
              <a:t>Implication on Mobile Content Placement</a:t>
            </a:r>
            <a:endParaRPr lang="en-US" sz="3000" b="1" dirty="0">
              <a:effectLst/>
            </a:endParaRPr>
          </a:p>
        </p:txBody>
      </p:sp>
      <p:sp>
        <p:nvSpPr>
          <p:cNvPr id="3" name="Subtitle 2"/>
          <p:cNvSpPr>
            <a:spLocks noGrp="1"/>
          </p:cNvSpPr>
          <p:nvPr>
            <p:ph type="subTitle" idx="1"/>
          </p:nvPr>
        </p:nvSpPr>
        <p:spPr/>
        <p:txBody>
          <a:bodyPr anchor="ctr">
            <a:normAutofit fontScale="92500" lnSpcReduction="10000"/>
          </a:bodyPr>
          <a:lstStyle/>
          <a:p>
            <a:pPr algn="ctr"/>
            <a:r>
              <a:rPr lang="en-US" sz="2400" err="1" smtClean="0">
                <a:solidFill>
                  <a:schemeClr val="accent6"/>
                </a:solidFill>
                <a:effectLst/>
              </a:rPr>
              <a:t>Qiang</a:t>
            </a:r>
            <a:r>
              <a:rPr lang="en-US" sz="2400" smtClean="0">
                <a:solidFill>
                  <a:schemeClr val="accent6"/>
                </a:solidFill>
                <a:effectLst/>
              </a:rPr>
              <a:t> </a:t>
            </a:r>
            <a:r>
              <a:rPr lang="en-US" sz="2400" err="1" smtClean="0">
                <a:solidFill>
                  <a:schemeClr val="accent6"/>
                </a:solidFill>
                <a:effectLst/>
              </a:rPr>
              <a:t>Xu</a:t>
            </a:r>
            <a:r>
              <a:rPr lang="en-US" sz="2400" baseline="30000" smtClean="0">
                <a:solidFill>
                  <a:schemeClr val="accent6"/>
                </a:solidFill>
                <a:effectLst/>
              </a:rPr>
              <a:t>*</a:t>
            </a:r>
            <a:r>
              <a:rPr lang="en-US" sz="2400" smtClean="0">
                <a:solidFill>
                  <a:schemeClr val="accent6"/>
                </a:solidFill>
                <a:effectLst/>
              </a:rPr>
              <a:t>, </a:t>
            </a:r>
            <a:r>
              <a:rPr lang="en-US" sz="2400" err="1" smtClean="0">
                <a:solidFill>
                  <a:schemeClr val="accent6"/>
                </a:solidFill>
                <a:effectLst/>
              </a:rPr>
              <a:t>Junxian</a:t>
            </a:r>
            <a:r>
              <a:rPr lang="en-US" sz="2400" smtClean="0">
                <a:solidFill>
                  <a:schemeClr val="accent6"/>
                </a:solidFill>
                <a:effectLst/>
              </a:rPr>
              <a:t> Huang</a:t>
            </a:r>
            <a:r>
              <a:rPr lang="en-US" sz="2400" baseline="30000" smtClean="0">
                <a:solidFill>
                  <a:schemeClr val="accent6"/>
                </a:solidFill>
                <a:effectLst/>
              </a:rPr>
              <a:t>*</a:t>
            </a:r>
            <a:r>
              <a:rPr lang="en-US" sz="2400" smtClean="0">
                <a:solidFill>
                  <a:schemeClr val="accent6"/>
                </a:solidFill>
                <a:effectLst/>
              </a:rPr>
              <a:t>, </a:t>
            </a:r>
            <a:r>
              <a:rPr lang="en-US" sz="2400" err="1" smtClean="0">
                <a:solidFill>
                  <a:schemeClr val="accent6"/>
                </a:solidFill>
                <a:effectLst/>
              </a:rPr>
              <a:t>Zhaoguang</a:t>
            </a:r>
            <a:r>
              <a:rPr lang="en-US" sz="2400" smtClean="0">
                <a:solidFill>
                  <a:schemeClr val="accent6"/>
                </a:solidFill>
                <a:effectLst/>
              </a:rPr>
              <a:t> Wang</a:t>
            </a:r>
            <a:r>
              <a:rPr lang="en-US" sz="2400" baseline="30000" smtClean="0">
                <a:solidFill>
                  <a:schemeClr val="accent6"/>
                </a:solidFill>
                <a:effectLst/>
              </a:rPr>
              <a:t>*</a:t>
            </a:r>
            <a:endParaRPr lang="en-US" sz="2400" smtClean="0">
              <a:solidFill>
                <a:schemeClr val="accent6"/>
              </a:solidFill>
              <a:effectLst/>
            </a:endParaRPr>
          </a:p>
          <a:p>
            <a:pPr algn="ctr"/>
            <a:r>
              <a:rPr lang="en-US" sz="2400" err="1" smtClean="0">
                <a:solidFill>
                  <a:schemeClr val="accent6"/>
                </a:solidFill>
                <a:effectLst/>
              </a:rPr>
              <a:t>Feng</a:t>
            </a:r>
            <a:r>
              <a:rPr lang="en-US" sz="2400" smtClean="0">
                <a:solidFill>
                  <a:schemeClr val="accent6"/>
                </a:solidFill>
                <a:effectLst/>
              </a:rPr>
              <a:t> </a:t>
            </a:r>
            <a:r>
              <a:rPr lang="en-US" sz="2400" err="1" smtClean="0">
                <a:solidFill>
                  <a:schemeClr val="accent6"/>
                </a:solidFill>
                <a:effectLst/>
              </a:rPr>
              <a:t>Qian</a:t>
            </a:r>
            <a:r>
              <a:rPr lang="en-US" sz="2400" baseline="30000" smtClean="0">
                <a:solidFill>
                  <a:schemeClr val="accent6"/>
                </a:solidFill>
                <a:effectLst/>
              </a:rPr>
              <a:t>*</a:t>
            </a:r>
            <a:r>
              <a:rPr lang="en-US" sz="2400" smtClean="0">
                <a:solidFill>
                  <a:schemeClr val="accent6"/>
                </a:solidFill>
                <a:effectLst/>
              </a:rPr>
              <a:t>, </a:t>
            </a:r>
            <a:r>
              <a:rPr lang="en-US" sz="2400" err="1" smtClean="0">
                <a:solidFill>
                  <a:schemeClr val="accent6"/>
                </a:solidFill>
                <a:effectLst/>
              </a:rPr>
              <a:t>Alexandre</a:t>
            </a:r>
            <a:r>
              <a:rPr lang="en-US" sz="2400" smtClean="0">
                <a:solidFill>
                  <a:schemeClr val="accent6"/>
                </a:solidFill>
                <a:effectLst/>
              </a:rPr>
              <a:t> Gerber</a:t>
            </a:r>
            <a:r>
              <a:rPr lang="en-US" sz="2400" baseline="30000" smtClean="0">
                <a:solidFill>
                  <a:schemeClr val="accent6"/>
                </a:solidFill>
                <a:effectLst/>
              </a:rPr>
              <a:t>++</a:t>
            </a:r>
            <a:r>
              <a:rPr lang="en-US" sz="2400" smtClean="0">
                <a:solidFill>
                  <a:schemeClr val="accent6"/>
                </a:solidFill>
                <a:effectLst/>
              </a:rPr>
              <a:t>, Z. Morley Mao</a:t>
            </a:r>
            <a:r>
              <a:rPr lang="en-US" sz="2400" baseline="30000" smtClean="0">
                <a:solidFill>
                  <a:schemeClr val="accent6"/>
                </a:solidFill>
                <a:effectLst/>
              </a:rPr>
              <a:t>*</a:t>
            </a:r>
            <a:r>
              <a:rPr lang="en-US" sz="2400" smtClean="0">
                <a:solidFill>
                  <a:schemeClr val="accent6"/>
                </a:solidFill>
                <a:effectLst/>
              </a:rPr>
              <a:t> </a:t>
            </a:r>
          </a:p>
          <a:p>
            <a:pPr algn="ctr"/>
            <a:endParaRPr lang="en-US" sz="2400" baseline="30000" smtClean="0">
              <a:solidFill>
                <a:schemeClr val="accent6"/>
              </a:solidFill>
              <a:effectLst/>
            </a:endParaRPr>
          </a:p>
          <a:p>
            <a:pPr algn="ctr"/>
            <a:r>
              <a:rPr lang="en-US" sz="2400" baseline="30000" smtClean="0">
                <a:solidFill>
                  <a:schemeClr val="accent6"/>
                </a:solidFill>
                <a:effectLst/>
              </a:rPr>
              <a:t>*</a:t>
            </a:r>
            <a:r>
              <a:rPr lang="en-US" sz="2400" smtClean="0">
                <a:solidFill>
                  <a:schemeClr val="accent6"/>
                </a:solidFill>
                <a:effectLst/>
              </a:rPr>
              <a:t>University of Michigan at Ann Arbor</a:t>
            </a:r>
          </a:p>
          <a:p>
            <a:pPr algn="ctr"/>
            <a:r>
              <a:rPr lang="en-US" sz="2400" baseline="30000" smtClean="0">
                <a:solidFill>
                  <a:schemeClr val="accent6"/>
                </a:solidFill>
                <a:effectLst/>
              </a:rPr>
              <a:t>++</a:t>
            </a:r>
            <a:r>
              <a:rPr lang="en-US" sz="2400" smtClean="0">
                <a:solidFill>
                  <a:schemeClr val="accent6"/>
                </a:solidFill>
                <a:effectLst/>
              </a:rPr>
              <a:t>AT&amp;T Labs Research</a:t>
            </a:r>
            <a:endParaRPr lang="en-US" sz="2400">
              <a:solidFill>
                <a:schemeClr val="accent6"/>
              </a:solidFill>
              <a:effectLst/>
            </a:endParaRPr>
          </a:p>
        </p:txBody>
      </p:sp>
    </p:spTree>
    <p:extLst>
      <p:ext uri="{BB962C8B-B14F-4D97-AF65-F5344CB8AC3E}">
        <p14:creationId xmlns:p14="http://schemas.microsoft.com/office/powerpoint/2010/main" val="143863121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b="1" smtClean="0"/>
              <a:t>Applications Depending on IP Address</a:t>
            </a:r>
            <a:endParaRPr lang="en-US"/>
          </a:p>
        </p:txBody>
      </p:sp>
      <p:sp>
        <p:nvSpPr>
          <p:cNvPr id="8" name="Content Placeholder 7"/>
          <p:cNvSpPr>
            <a:spLocks noGrp="1"/>
          </p:cNvSpPr>
          <p:nvPr>
            <p:ph sz="quarter" idx="1"/>
          </p:nvPr>
        </p:nvSpPr>
        <p:spPr/>
        <p:txBody>
          <a:bodyPr>
            <a:normAutofit/>
          </a:bodyPr>
          <a:lstStyle/>
          <a:p>
            <a:r>
              <a:rPr lang="en-US" sz="2400" smtClean="0"/>
              <a:t>IP-based identification is popular</a:t>
            </a:r>
          </a:p>
          <a:p>
            <a:pPr lvl="1"/>
            <a:r>
              <a:rPr lang="en-US" sz="2400"/>
              <a:t>Server </a:t>
            </a:r>
            <a:r>
              <a:rPr lang="en-US" sz="2400" smtClean="0"/>
              <a:t>selection</a:t>
            </a:r>
            <a:r>
              <a:rPr lang="en-US" sz="2400"/>
              <a:t> </a:t>
            </a:r>
            <a:endParaRPr lang="en-US" sz="2400" smtClean="0"/>
          </a:p>
          <a:p>
            <a:pPr lvl="1"/>
            <a:r>
              <a:rPr lang="en-US" sz="2400" smtClean="0"/>
              <a:t>Content </a:t>
            </a:r>
            <a:r>
              <a:rPr lang="en-US" sz="2400"/>
              <a:t>customization</a:t>
            </a:r>
          </a:p>
          <a:p>
            <a:pPr lvl="1"/>
            <a:r>
              <a:rPr lang="en-US" sz="2400" smtClean="0"/>
              <a:t>Fraud detection </a:t>
            </a:r>
          </a:p>
          <a:p>
            <a:pPr lvl="1"/>
            <a:endParaRPr lang="en-US" sz="2000" smtClean="0"/>
          </a:p>
          <a:p>
            <a:pPr lvl="1"/>
            <a:endParaRPr lang="en-US" sz="2000" smtClean="0"/>
          </a:p>
          <a:p>
            <a:r>
              <a:rPr lang="en-US" sz="2400" smtClean="0"/>
              <a:t>Why? -- IP address has strong correlation with individual user behavior </a:t>
            </a:r>
          </a:p>
        </p:txBody>
      </p:sp>
      <p:pic>
        <p:nvPicPr>
          <p:cNvPr id="10" name="Picture 5"/>
          <p:cNvPicPr>
            <a:picLocks noChangeAspect="1" noChangeArrowheads="1"/>
          </p:cNvPicPr>
          <p:nvPr/>
        </p:nvPicPr>
        <p:blipFill>
          <a:blip r:embed="rId3" cstate="print"/>
          <a:srcRect/>
          <a:stretch>
            <a:fillRect/>
          </a:stretch>
        </p:blipFill>
        <p:spPr bwMode="auto">
          <a:xfrm>
            <a:off x="5296852" y="1388664"/>
            <a:ext cx="2743200" cy="1241660"/>
          </a:xfrm>
          <a:prstGeom prst="rect">
            <a:avLst/>
          </a:prstGeom>
          <a:noFill/>
          <a:ln w="9525">
            <a:noFill/>
            <a:miter lim="800000"/>
            <a:headEnd/>
            <a:tailEnd/>
          </a:ln>
        </p:spPr>
      </p:pic>
      <p:pic>
        <p:nvPicPr>
          <p:cNvPr id="11" name="Picture 3"/>
          <p:cNvPicPr>
            <a:picLocks noChangeAspect="1" noChangeArrowheads="1"/>
          </p:cNvPicPr>
          <p:nvPr/>
        </p:nvPicPr>
        <p:blipFill>
          <a:blip r:embed="rId4" cstate="print"/>
          <a:srcRect/>
          <a:stretch>
            <a:fillRect/>
          </a:stretch>
        </p:blipFill>
        <p:spPr bwMode="auto">
          <a:xfrm>
            <a:off x="5307107" y="2896192"/>
            <a:ext cx="2743200" cy="1225224"/>
          </a:xfrm>
          <a:prstGeom prst="rect">
            <a:avLst/>
          </a:prstGeom>
          <a:noFill/>
          <a:ln w="9525">
            <a:noFill/>
            <a:miter lim="800000"/>
            <a:headEnd/>
            <a:tailEnd/>
          </a:ln>
        </p:spPr>
      </p:pic>
      <p:pic>
        <p:nvPicPr>
          <p:cNvPr id="12" name="Picture 4"/>
          <p:cNvPicPr>
            <a:picLocks noChangeAspect="1" noChangeArrowheads="1"/>
          </p:cNvPicPr>
          <p:nvPr/>
        </p:nvPicPr>
        <p:blipFill>
          <a:blip r:embed="rId5"/>
          <a:srcRect/>
          <a:stretch>
            <a:fillRect/>
          </a:stretch>
        </p:blipFill>
        <p:spPr bwMode="auto">
          <a:xfrm>
            <a:off x="5320755" y="4407604"/>
            <a:ext cx="2743200" cy="1600200"/>
          </a:xfrm>
          <a:prstGeom prst="rect">
            <a:avLst/>
          </a:prstGeom>
          <a:noFill/>
          <a:ln w="9525">
            <a:noFill/>
            <a:miter lim="800000"/>
            <a:headEnd/>
            <a:tailEnd/>
          </a:ln>
        </p:spPr>
      </p:pic>
      <p:sp>
        <p:nvSpPr>
          <p:cNvPr id="13" name="TextBox 12"/>
          <p:cNvSpPr txBox="1"/>
          <p:nvPr/>
        </p:nvSpPr>
        <p:spPr>
          <a:xfrm>
            <a:off x="6019800" y="6428601"/>
            <a:ext cx="1505540" cy="276999"/>
          </a:xfrm>
          <a:prstGeom prst="rect">
            <a:avLst/>
          </a:prstGeom>
          <a:noFill/>
        </p:spPr>
        <p:txBody>
          <a:bodyPr wrap="none" rtlCol="0">
            <a:spAutoFit/>
          </a:bodyPr>
          <a:lstStyle/>
          <a:p>
            <a:r>
              <a:rPr lang="en-US" sz="1200" dirty="0" smtClean="0"/>
              <a:t>Courtesy: </a:t>
            </a:r>
            <a:r>
              <a:rPr lang="en-US" sz="1200" dirty="0"/>
              <a:t>Q</a:t>
            </a:r>
            <a:r>
              <a:rPr lang="en-US" sz="1200" dirty="0" smtClean="0"/>
              <a:t>. </a:t>
            </a:r>
            <a:r>
              <a:rPr lang="en-US" sz="1200" dirty="0" err="1" smtClean="0"/>
              <a:t>Xu</a:t>
            </a:r>
            <a:r>
              <a:rPr lang="en-US" sz="1200" dirty="0" smtClean="0"/>
              <a:t> et al.</a:t>
            </a:r>
            <a:endParaRPr lang="en-US" sz="1200" dirty="0"/>
          </a:p>
        </p:txBody>
      </p:sp>
      <p:sp>
        <p:nvSpPr>
          <p:cNvPr id="14" name="Footer Placeholder 4"/>
          <p:cNvSpPr txBox="1">
            <a:spLocks/>
          </p:cNvSpPr>
          <p:nvPr/>
        </p:nvSpPr>
        <p:spPr>
          <a:xfrm>
            <a:off x="3124200" y="6356350"/>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srgbClr val="BFBFBF"/>
                </a:solidFill>
              </a:rPr>
              <a:t>Cellular Networks and Mobile Computing (COMS 6998-8)</a:t>
            </a:r>
            <a:endParaRPr lang="en-US" sz="1200" dirty="0">
              <a:solidFill>
                <a:srgbClr val="BFBFBF"/>
              </a:solidFill>
            </a:endParaRPr>
          </a:p>
        </p:txBody>
      </p:sp>
    </p:spTree>
    <p:extLst>
      <p:ext uri="{BB962C8B-B14F-4D97-AF65-F5344CB8AC3E}">
        <p14:creationId xmlns:p14="http://schemas.microsoft.com/office/powerpoint/2010/main" val="15068736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Cellular IP Address is Dynamic</a:t>
            </a:r>
            <a:endParaRPr lang="en-US"/>
          </a:p>
        </p:txBody>
      </p:sp>
      <p:sp>
        <p:nvSpPr>
          <p:cNvPr id="5" name="Vertical Text Placeholder 4"/>
          <p:cNvSpPr>
            <a:spLocks noGrp="1"/>
          </p:cNvSpPr>
          <p:nvPr>
            <p:ph sz="quarter" idx="1"/>
          </p:nvPr>
        </p:nvSpPr>
        <p:spPr/>
        <p:txBody>
          <a:bodyPr>
            <a:normAutofit/>
          </a:bodyPr>
          <a:lstStyle/>
          <a:p>
            <a:r>
              <a:rPr lang="en-US" sz="2800" dirty="0" smtClean="0"/>
              <a:t>Cellular devices are hard to geo-locate based on IP addresses</a:t>
            </a:r>
          </a:p>
          <a:p>
            <a:pPr lvl="1"/>
            <a:r>
              <a:rPr lang="en-US" dirty="0" smtClean="0"/>
              <a:t>One Michigan’s cellular device’s IP is located to places far away</a:t>
            </a:r>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dirty="0"/>
          </a:p>
        </p:txBody>
      </p:sp>
      <p:sp>
        <p:nvSpPr>
          <p:cNvPr id="6" name="Vertical Text Placeholder 5"/>
          <p:cNvSpPr>
            <a:spLocks noGrp="1"/>
          </p:cNvSpPr>
          <p:nvPr>
            <p:ph sz="quarter" idx="10"/>
          </p:nvPr>
        </p:nvSpPr>
        <p:spPr>
          <a:xfrm>
            <a:off x="462842" y="3719712"/>
            <a:ext cx="4390511" cy="2468880"/>
          </a:xfrm>
        </p:spPr>
        <p:txBody>
          <a:bodyPr vert="horz">
            <a:normAutofit/>
          </a:bodyPr>
          <a:lstStyle/>
          <a:p>
            <a:pPr marL="342900">
              <a:spcBef>
                <a:spcPct val="20000"/>
              </a:spcBef>
            </a:pPr>
            <a:endParaRPr lang="en-US" sz="2800" smtClean="0"/>
          </a:p>
          <a:p>
            <a:pPr marL="342900">
              <a:spcBef>
                <a:spcPct val="20000"/>
              </a:spcBef>
            </a:pPr>
            <a:r>
              <a:rPr lang="en-US" sz="2800" smtClean="0"/>
              <a:t>/24 cellular IP addresses are shared across disjoint regions</a:t>
            </a:r>
          </a:p>
        </p:txBody>
      </p:sp>
      <p:pic>
        <p:nvPicPr>
          <p:cNvPr id="1026" name="Picture 2"/>
          <p:cNvPicPr>
            <a:picLocks noChangeAspect="1" noChangeArrowheads="1"/>
          </p:cNvPicPr>
          <p:nvPr/>
        </p:nvPicPr>
        <p:blipFill>
          <a:blip r:embed="rId3"/>
          <a:srcRect/>
          <a:stretch>
            <a:fillRect/>
          </a:stretch>
        </p:blipFill>
        <p:spPr bwMode="auto">
          <a:xfrm>
            <a:off x="1031838" y="2620527"/>
            <a:ext cx="7191375" cy="1006051"/>
          </a:xfrm>
          <a:prstGeom prst="rect">
            <a:avLst/>
          </a:prstGeom>
          <a:noFill/>
          <a:ln w="9525">
            <a:noFill/>
            <a:miter lim="800000"/>
            <a:headEnd/>
            <a:tailEnd/>
          </a:ln>
        </p:spPr>
      </p:pic>
      <p:sp>
        <p:nvSpPr>
          <p:cNvPr id="8" name="Oval 7"/>
          <p:cNvSpPr/>
          <p:nvPr/>
        </p:nvSpPr>
        <p:spPr>
          <a:xfrm>
            <a:off x="6696227" y="3309493"/>
            <a:ext cx="1780210" cy="331520"/>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867773" y="3025077"/>
            <a:ext cx="1780210" cy="437200"/>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Content Placeholder 15" descr="prefix_map_166_137_9_0_24_abs.jpeg"/>
          <p:cNvPicPr>
            <a:picLocks noGrp="1" noChangeAspect="1"/>
          </p:cNvPicPr>
          <p:nvPr>
            <p:ph sz="quarter" idx="12"/>
          </p:nvPr>
        </p:nvPicPr>
        <p:blipFill>
          <a:blip r:embed="rId4" cstate="print"/>
          <a:stretch>
            <a:fillRect/>
          </a:stretch>
        </p:blipFill>
        <p:spPr>
          <a:xfrm>
            <a:off x="4670124" y="3719712"/>
            <a:ext cx="3918857" cy="2286000"/>
          </a:xfrm>
          <a:prstGeom prst="rect">
            <a:avLst/>
          </a:prstGeom>
        </p:spPr>
      </p:pic>
      <p:sp>
        <p:nvSpPr>
          <p:cNvPr id="12" name="TextBox 11"/>
          <p:cNvSpPr txBox="1"/>
          <p:nvPr/>
        </p:nvSpPr>
        <p:spPr>
          <a:xfrm>
            <a:off x="6019800" y="6428601"/>
            <a:ext cx="1505540" cy="276999"/>
          </a:xfrm>
          <a:prstGeom prst="rect">
            <a:avLst/>
          </a:prstGeom>
          <a:noFill/>
        </p:spPr>
        <p:txBody>
          <a:bodyPr wrap="none" rtlCol="0">
            <a:spAutoFit/>
          </a:bodyPr>
          <a:lstStyle/>
          <a:p>
            <a:r>
              <a:rPr lang="en-US" sz="1200" dirty="0" smtClean="0"/>
              <a:t>Courtesy: </a:t>
            </a:r>
            <a:r>
              <a:rPr lang="en-US" sz="1200" dirty="0"/>
              <a:t>Q</a:t>
            </a:r>
            <a:r>
              <a:rPr lang="en-US" sz="1200" dirty="0" smtClean="0"/>
              <a:t>. </a:t>
            </a:r>
            <a:r>
              <a:rPr lang="en-US" sz="1200" dirty="0" err="1" smtClean="0"/>
              <a:t>Xu</a:t>
            </a:r>
            <a:r>
              <a:rPr lang="en-US" sz="1200" dirty="0" smtClean="0"/>
              <a:t> et al.</a:t>
            </a:r>
            <a:endParaRPr lang="en-US" sz="1200" dirty="0"/>
          </a:p>
        </p:txBody>
      </p:sp>
      <p:sp>
        <p:nvSpPr>
          <p:cNvPr id="13" name="Footer Placeholder 4"/>
          <p:cNvSpPr txBox="1">
            <a:spLocks/>
          </p:cNvSpPr>
          <p:nvPr/>
        </p:nvSpPr>
        <p:spPr>
          <a:xfrm>
            <a:off x="3124200" y="6356350"/>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srgbClr val="BFBFBF"/>
                </a:solidFill>
              </a:rPr>
              <a:t>Cellular Networks and Mobile Computing (COMS 6998-8)</a:t>
            </a:r>
            <a:endParaRPr lang="en-US" sz="1200" dirty="0">
              <a:solidFill>
                <a:srgbClr val="BFBFBF"/>
              </a:solidFill>
            </a:endParaRPr>
          </a:p>
        </p:txBody>
      </p:sp>
    </p:spTree>
    <p:extLst>
      <p:ext uri="{BB962C8B-B14F-4D97-AF65-F5344CB8AC3E}">
        <p14:creationId xmlns:p14="http://schemas.microsoft.com/office/powerpoint/2010/main" val="106416263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smtClean="0"/>
              <a:t>Problem Statement</a:t>
            </a:r>
            <a:endParaRPr lang="en-US"/>
          </a:p>
        </p:txBody>
      </p:sp>
      <p:sp>
        <p:nvSpPr>
          <p:cNvPr id="8" name="Content Placeholder 7"/>
          <p:cNvSpPr>
            <a:spLocks noGrp="1"/>
          </p:cNvSpPr>
          <p:nvPr>
            <p:ph sz="quarter" idx="1"/>
          </p:nvPr>
        </p:nvSpPr>
        <p:spPr/>
        <p:txBody>
          <a:bodyPr/>
          <a:lstStyle/>
          <a:p>
            <a:r>
              <a:rPr lang="en-US" sz="2400" smtClean="0"/>
              <a:t>Discover the cellular infrastructure to explain the diverse geographic distribution of  cellular IP addresses and investigate the implications accordingly</a:t>
            </a:r>
          </a:p>
        </p:txBody>
      </p:sp>
      <p:sp>
        <p:nvSpPr>
          <p:cNvPr id="2" name="Content Placeholder 1"/>
          <p:cNvSpPr>
            <a:spLocks noGrp="1"/>
          </p:cNvSpPr>
          <p:nvPr>
            <p:ph sz="quarter" idx="10"/>
          </p:nvPr>
        </p:nvSpPr>
        <p:spPr/>
        <p:txBody>
          <a:bodyPr>
            <a:normAutofit lnSpcReduction="10000"/>
          </a:bodyPr>
          <a:lstStyle/>
          <a:p>
            <a:pPr lvl="1"/>
            <a:endParaRPr lang="en-US" sz="2000" dirty="0" smtClean="0"/>
          </a:p>
          <a:p>
            <a:pPr lvl="1"/>
            <a:endParaRPr lang="en-US" sz="2000" dirty="0"/>
          </a:p>
          <a:p>
            <a:pPr lvl="1"/>
            <a:endParaRPr lang="en-US" sz="2000" dirty="0" smtClean="0"/>
          </a:p>
          <a:p>
            <a:pPr lvl="1"/>
            <a:endParaRPr lang="en-US" sz="2000" dirty="0" smtClean="0"/>
          </a:p>
          <a:p>
            <a:pPr lvl="1"/>
            <a:r>
              <a:rPr lang="en-US" sz="2000" dirty="0" smtClean="0"/>
              <a:t>The </a:t>
            </a:r>
            <a:r>
              <a:rPr lang="en-US" sz="2000" dirty="0"/>
              <a:t>number of GGSN data centers</a:t>
            </a:r>
          </a:p>
          <a:p>
            <a:pPr lvl="1"/>
            <a:r>
              <a:rPr lang="en-US" sz="2000" dirty="0"/>
              <a:t>The placement of GGSN data centers </a:t>
            </a:r>
          </a:p>
          <a:p>
            <a:pPr lvl="1"/>
            <a:r>
              <a:rPr lang="en-US" sz="2000" dirty="0"/>
              <a:t>The prefixes of individual GGSN data </a:t>
            </a:r>
            <a:r>
              <a:rPr lang="en-US" sz="2000" dirty="0" smtClean="0"/>
              <a:t>centers</a:t>
            </a:r>
          </a:p>
        </p:txBody>
      </p:sp>
      <p:pic>
        <p:nvPicPr>
          <p:cNvPr id="9" name="Picture 2"/>
          <p:cNvPicPr>
            <a:picLocks noChangeAspect="1" noChangeArrowheads="1"/>
          </p:cNvPicPr>
          <p:nvPr/>
        </p:nvPicPr>
        <p:blipFill>
          <a:blip r:embed="rId3" cstate="print"/>
          <a:stretch>
            <a:fillRect/>
          </a:stretch>
        </p:blipFill>
        <p:spPr bwMode="auto">
          <a:xfrm>
            <a:off x="1269809" y="2345016"/>
            <a:ext cx="5979241" cy="2468562"/>
          </a:xfrm>
          <a:prstGeom prst="rect">
            <a:avLst/>
          </a:prstGeom>
          <a:noFill/>
          <a:ln w="9525">
            <a:noFill/>
            <a:miter lim="800000"/>
            <a:headEnd/>
            <a:tailEnd/>
          </a:ln>
        </p:spPr>
      </p:pic>
      <p:sp>
        <p:nvSpPr>
          <p:cNvPr id="10" name="Slide Number Placeholder 2"/>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0342B77-D34C-443A-9BA4-2E8748A6D936}" type="slidenum">
              <a:rPr lang="en-US" sz="1200" smtClean="0"/>
              <a:pPr algn="r"/>
              <a:t>13</a:t>
            </a:fld>
            <a:endParaRPr lang="en-US" sz="1200" dirty="0"/>
          </a:p>
        </p:txBody>
      </p:sp>
      <p:sp>
        <p:nvSpPr>
          <p:cNvPr id="11" name="Footer Placeholder 1"/>
          <p:cNvSpPr txBox="1">
            <a:spLocks/>
          </p:cNvSpPr>
          <p:nvPr/>
        </p:nvSpPr>
        <p:spPr>
          <a:xfrm>
            <a:off x="3200400" y="6324600"/>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srgbClr val="BFBFBF"/>
                </a:solidFill>
              </a:rPr>
              <a:t>Cellular Networks and Mobile Computing (COMS 6998-8)</a:t>
            </a:r>
            <a:endParaRPr lang="en-US" sz="1200" dirty="0">
              <a:solidFill>
                <a:srgbClr val="BFBFBF"/>
              </a:solidFill>
            </a:endParaRPr>
          </a:p>
        </p:txBody>
      </p:sp>
      <p:sp>
        <p:nvSpPr>
          <p:cNvPr id="12" name="TextBox 11"/>
          <p:cNvSpPr txBox="1"/>
          <p:nvPr/>
        </p:nvSpPr>
        <p:spPr>
          <a:xfrm>
            <a:off x="6019800" y="6428601"/>
            <a:ext cx="1505540" cy="276999"/>
          </a:xfrm>
          <a:prstGeom prst="rect">
            <a:avLst/>
          </a:prstGeom>
          <a:noFill/>
        </p:spPr>
        <p:txBody>
          <a:bodyPr wrap="none" rtlCol="0">
            <a:spAutoFit/>
          </a:bodyPr>
          <a:lstStyle/>
          <a:p>
            <a:r>
              <a:rPr lang="en-US" sz="1200" dirty="0" smtClean="0"/>
              <a:t>Courtesy: </a:t>
            </a:r>
            <a:r>
              <a:rPr lang="en-US" sz="1200" dirty="0"/>
              <a:t>Q</a:t>
            </a:r>
            <a:r>
              <a:rPr lang="en-US" sz="1200" dirty="0" smtClean="0"/>
              <a:t>. </a:t>
            </a:r>
            <a:r>
              <a:rPr lang="en-US" sz="1200" dirty="0" err="1" smtClean="0"/>
              <a:t>Xu</a:t>
            </a:r>
            <a:r>
              <a:rPr lang="en-US" sz="1200" dirty="0" smtClean="0"/>
              <a:t> et al.</a:t>
            </a:r>
            <a:endParaRPr lang="en-US" sz="1200" dirty="0"/>
          </a:p>
        </p:txBody>
      </p:sp>
    </p:spTree>
    <p:extLst>
      <p:ext uri="{BB962C8B-B14F-4D97-AF65-F5344CB8AC3E}">
        <p14:creationId xmlns:p14="http://schemas.microsoft.com/office/powerpoint/2010/main" val="283283055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smtClean="0"/>
              <a:t>Challenges</a:t>
            </a:r>
            <a:endParaRPr lang="en-US" b="1"/>
          </a:p>
        </p:txBody>
      </p:sp>
      <p:sp>
        <p:nvSpPr>
          <p:cNvPr id="7" name="Content Placeholder 6"/>
          <p:cNvSpPr>
            <a:spLocks noGrp="1"/>
          </p:cNvSpPr>
          <p:nvPr>
            <p:ph sz="quarter" idx="1"/>
          </p:nvPr>
        </p:nvSpPr>
        <p:spPr/>
        <p:txBody>
          <a:bodyPr>
            <a:normAutofit fontScale="92500" lnSpcReduction="20000"/>
          </a:bodyPr>
          <a:lstStyle/>
          <a:p>
            <a:r>
              <a:rPr lang="en-US" sz="2800" dirty="0" smtClean="0"/>
              <a:t>Cellular networks have limited visibility</a:t>
            </a:r>
          </a:p>
          <a:p>
            <a:pPr lvl="1"/>
            <a:r>
              <a:rPr lang="en-US" dirty="0" smtClean="0"/>
              <a:t>The first IP hop (i.e., GGSN) is far away -- lower aggregation levels of base station/RNC/SGSN are transparent in </a:t>
            </a:r>
            <a:r>
              <a:rPr lang="en-US" i="1" dirty="0" smtClean="0"/>
              <a:t>TRACEROUT</a:t>
            </a:r>
          </a:p>
          <a:p>
            <a:pPr lvl="1"/>
            <a:r>
              <a:rPr lang="en-US" dirty="0" smtClean="0"/>
              <a:t>Outbound </a:t>
            </a:r>
            <a:r>
              <a:rPr lang="en-US" i="1" dirty="0" smtClean="0"/>
              <a:t>TRACEROUTE</a:t>
            </a:r>
            <a:r>
              <a:rPr lang="en-US" dirty="0" smtClean="0"/>
              <a:t> -- private IPs, no DNS information</a:t>
            </a:r>
          </a:p>
          <a:p>
            <a:pPr lvl="1"/>
            <a:r>
              <a:rPr lang="en-US" dirty="0" smtClean="0"/>
              <a:t>Inbound </a:t>
            </a:r>
            <a:r>
              <a:rPr lang="en-US" i="1" dirty="0" smtClean="0"/>
              <a:t>TRACEROUTE</a:t>
            </a:r>
            <a:r>
              <a:rPr lang="en-US" dirty="0" smtClean="0"/>
              <a:t> -- silent to ICMP probing</a:t>
            </a:r>
          </a:p>
          <a:p>
            <a:pPr lvl="1"/>
            <a:endParaRPr lang="en-US" dirty="0" smtClean="0"/>
          </a:p>
          <a:p>
            <a:r>
              <a:rPr lang="en-US" sz="2800" dirty="0" smtClean="0"/>
              <a:t>Cellular IP addresses are more dynamic [</a:t>
            </a:r>
            <a:r>
              <a:rPr lang="en-US" sz="2400" dirty="0" smtClean="0"/>
              <a:t>BALAKRISHNAN </a:t>
            </a:r>
            <a:r>
              <a:rPr lang="en-US" sz="2400" i="1" dirty="0" smtClean="0"/>
              <a:t>et al.</a:t>
            </a:r>
            <a:r>
              <a:rPr lang="en-US" sz="2400" dirty="0" smtClean="0"/>
              <a:t>, IMC 2009</a:t>
            </a:r>
            <a:r>
              <a:rPr lang="en-US" sz="2800" dirty="0" smtClean="0"/>
              <a:t>]</a:t>
            </a:r>
          </a:p>
          <a:p>
            <a:pPr lvl="1"/>
            <a:r>
              <a:rPr lang="en-US" dirty="0"/>
              <a:t>One cellular IP address can appear at distant locations</a:t>
            </a:r>
          </a:p>
          <a:p>
            <a:pPr lvl="1"/>
            <a:r>
              <a:rPr lang="en-US" dirty="0" smtClean="0"/>
              <a:t>Cellular devices change IP address rapidly</a:t>
            </a:r>
          </a:p>
          <a:p>
            <a:endParaRPr lang="en-US" dirty="0"/>
          </a:p>
        </p:txBody>
      </p:sp>
      <p:sp>
        <p:nvSpPr>
          <p:cNvPr id="2" name="Footer Placeholder 1"/>
          <p:cNvSpPr>
            <a:spLocks noGrp="1"/>
          </p:cNvSpPr>
          <p:nvPr>
            <p:ph type="ftr" sz="quarter" idx="11"/>
          </p:nvPr>
        </p:nvSpPr>
        <p:spPr>
          <a:xfrm>
            <a:off x="3200400" y="6400800"/>
            <a:ext cx="2895600" cy="365125"/>
          </a:xfrm>
        </p:spPr>
        <p:txBody>
          <a:bodyPr/>
          <a:lstStyle/>
          <a:p>
            <a:r>
              <a:rPr lang="en-US" smtClean="0"/>
              <a:t>Cellular Networks and Mobile Computing (COMS 6998-10)</a:t>
            </a:r>
            <a:endParaRPr lang="en-US" dirty="0"/>
          </a:p>
        </p:txBody>
      </p:sp>
      <p:sp>
        <p:nvSpPr>
          <p:cNvPr id="8" name="TextBox 7"/>
          <p:cNvSpPr txBox="1"/>
          <p:nvPr/>
        </p:nvSpPr>
        <p:spPr>
          <a:xfrm>
            <a:off x="6019800" y="6428601"/>
            <a:ext cx="1505540" cy="276999"/>
          </a:xfrm>
          <a:prstGeom prst="rect">
            <a:avLst/>
          </a:prstGeom>
          <a:noFill/>
        </p:spPr>
        <p:txBody>
          <a:bodyPr wrap="none" rtlCol="0">
            <a:spAutoFit/>
          </a:bodyPr>
          <a:lstStyle/>
          <a:p>
            <a:r>
              <a:rPr lang="en-US" sz="1200" dirty="0" smtClean="0"/>
              <a:t>Courtesy: </a:t>
            </a:r>
            <a:r>
              <a:rPr lang="en-US" sz="1200" dirty="0"/>
              <a:t>Q</a:t>
            </a:r>
            <a:r>
              <a:rPr lang="en-US" sz="1200" dirty="0" smtClean="0"/>
              <a:t>. </a:t>
            </a:r>
            <a:r>
              <a:rPr lang="en-US" sz="1200" dirty="0" err="1" smtClean="0"/>
              <a:t>Xu</a:t>
            </a:r>
            <a:r>
              <a:rPr lang="en-US" sz="1200" dirty="0" smtClean="0"/>
              <a:t> et al.</a:t>
            </a:r>
            <a:endParaRPr lang="en-US" sz="1200" dirty="0"/>
          </a:p>
        </p:txBody>
      </p:sp>
      <p:sp>
        <p:nvSpPr>
          <p:cNvPr id="3" name="Date Placeholder 2"/>
          <p:cNvSpPr>
            <a:spLocks noGrp="1"/>
          </p:cNvSpPr>
          <p:nvPr>
            <p:ph type="dt" sz="half" idx="10"/>
          </p:nvPr>
        </p:nvSpPr>
        <p:spPr/>
        <p:txBody>
          <a:bodyPr/>
          <a:lstStyle/>
          <a:p>
            <a:r>
              <a:rPr lang="en-US" smtClean="0"/>
              <a:t>3/12/13</a:t>
            </a:r>
            <a:endParaRPr lang="en-US"/>
          </a:p>
        </p:txBody>
      </p:sp>
    </p:spTree>
    <p:extLst>
      <p:ext uri="{BB962C8B-B14F-4D97-AF65-F5344CB8AC3E}">
        <p14:creationId xmlns:p14="http://schemas.microsoft.com/office/powerpoint/2010/main" val="278580448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Solutions</a:t>
            </a:r>
            <a:endParaRPr lang="en-US"/>
          </a:p>
        </p:txBody>
      </p:sp>
      <p:sp>
        <p:nvSpPr>
          <p:cNvPr id="3" name="Content Placeholder 2"/>
          <p:cNvSpPr>
            <a:spLocks noGrp="1"/>
          </p:cNvSpPr>
          <p:nvPr>
            <p:ph sz="quarter" idx="1"/>
          </p:nvPr>
        </p:nvSpPr>
        <p:spPr/>
        <p:txBody>
          <a:bodyPr/>
          <a:lstStyle/>
          <a:p>
            <a:r>
              <a:rPr lang="en-US" sz="2800"/>
              <a:t>Collect data in a new way to get geographic coverage of cellular IP prefixes</a:t>
            </a:r>
          </a:p>
          <a:p>
            <a:pPr lvl="1"/>
            <a:r>
              <a:rPr lang="en-US" sz="2200"/>
              <a:t>Build Long-term and nation-wide data set to cover major carriers and the majority of cellular prefixes</a:t>
            </a:r>
          </a:p>
          <a:p>
            <a:pPr lvl="1"/>
            <a:r>
              <a:rPr lang="en-US" sz="2200"/>
              <a:t>Combine the data from both client side and server side</a:t>
            </a:r>
          </a:p>
          <a:p>
            <a:pPr lvl="1"/>
            <a:endParaRPr lang="en-US" sz="2400"/>
          </a:p>
          <a:p>
            <a:r>
              <a:rPr lang="en-US" sz="2800"/>
              <a:t>Analyze geographic coverage of cellular IP addresses to infer the placement of GGSN data centers</a:t>
            </a:r>
          </a:p>
          <a:p>
            <a:pPr lvl="1"/>
            <a:r>
              <a:rPr lang="en-US" sz="2200"/>
              <a:t>Discover the similarity across prefixes in geographic coverage </a:t>
            </a:r>
          </a:p>
          <a:p>
            <a:pPr lvl="1"/>
            <a:r>
              <a:rPr lang="en-US" sz="2200"/>
              <a:t>Cluster prefixes according to their geographic coverage</a:t>
            </a:r>
          </a:p>
          <a:p>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dirty="0"/>
          </a:p>
        </p:txBody>
      </p:sp>
      <p:sp>
        <p:nvSpPr>
          <p:cNvPr id="7" name="TextBox 6"/>
          <p:cNvSpPr txBox="1"/>
          <p:nvPr/>
        </p:nvSpPr>
        <p:spPr>
          <a:xfrm>
            <a:off x="6019800" y="6428601"/>
            <a:ext cx="1505540" cy="276999"/>
          </a:xfrm>
          <a:prstGeom prst="rect">
            <a:avLst/>
          </a:prstGeom>
          <a:noFill/>
        </p:spPr>
        <p:txBody>
          <a:bodyPr wrap="none" rtlCol="0">
            <a:spAutoFit/>
          </a:bodyPr>
          <a:lstStyle/>
          <a:p>
            <a:r>
              <a:rPr lang="en-US" sz="1200" dirty="0" smtClean="0"/>
              <a:t>Courtesy: </a:t>
            </a:r>
            <a:r>
              <a:rPr lang="en-US" sz="1200" dirty="0"/>
              <a:t>Q</a:t>
            </a:r>
            <a:r>
              <a:rPr lang="en-US" sz="1200" dirty="0" smtClean="0"/>
              <a:t>. </a:t>
            </a:r>
            <a:r>
              <a:rPr lang="en-US" sz="1200" dirty="0" err="1" smtClean="0"/>
              <a:t>Xu</a:t>
            </a:r>
            <a:r>
              <a:rPr lang="en-US" sz="1200" dirty="0" smtClean="0"/>
              <a:t> et al.</a:t>
            </a:r>
            <a:endParaRPr lang="en-US" sz="1200" dirty="0"/>
          </a:p>
        </p:txBody>
      </p:sp>
      <p:sp>
        <p:nvSpPr>
          <p:cNvPr id="6" name="Date Placeholder 5"/>
          <p:cNvSpPr>
            <a:spLocks noGrp="1"/>
          </p:cNvSpPr>
          <p:nvPr>
            <p:ph type="dt" sz="half" idx="10"/>
          </p:nvPr>
        </p:nvSpPr>
        <p:spPr/>
        <p:txBody>
          <a:bodyPr/>
          <a:lstStyle/>
          <a:p>
            <a:r>
              <a:rPr lang="en-US" smtClean="0"/>
              <a:t>3/12/13</a:t>
            </a:r>
            <a:endParaRPr lang="en-US"/>
          </a:p>
        </p:txBody>
      </p:sp>
    </p:spTree>
    <p:extLst>
      <p:ext uri="{BB962C8B-B14F-4D97-AF65-F5344CB8AC3E}">
        <p14:creationId xmlns:p14="http://schemas.microsoft.com/office/powerpoint/2010/main" val="369980258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Previous Studies</a:t>
            </a:r>
            <a:endParaRPr lang="en-US" b="1" dirty="0"/>
          </a:p>
        </p:txBody>
      </p:sp>
      <p:sp>
        <p:nvSpPr>
          <p:cNvPr id="3" name="Content Placeholder 2"/>
          <p:cNvSpPr>
            <a:spLocks noGrp="1"/>
          </p:cNvSpPr>
          <p:nvPr>
            <p:ph sz="quarter" idx="1"/>
          </p:nvPr>
        </p:nvSpPr>
        <p:spPr/>
        <p:txBody>
          <a:bodyPr>
            <a:normAutofit lnSpcReduction="10000"/>
          </a:bodyPr>
          <a:lstStyle/>
          <a:p>
            <a:r>
              <a:rPr lang="en-US" sz="2800" dirty="0" smtClean="0"/>
              <a:t>Cellular IP dynamics</a:t>
            </a:r>
          </a:p>
          <a:p>
            <a:pPr lvl="1"/>
            <a:r>
              <a:rPr lang="en-US" sz="2400" dirty="0" smtClean="0"/>
              <a:t>Measured cellular IP dynamics at two locations [</a:t>
            </a:r>
            <a:r>
              <a:rPr lang="en-US" sz="2400" dirty="0" err="1" smtClean="0"/>
              <a:t>Balakrishnan</a:t>
            </a:r>
            <a:r>
              <a:rPr lang="en-US" sz="2400" dirty="0" smtClean="0"/>
              <a:t> </a:t>
            </a:r>
            <a:r>
              <a:rPr lang="en-US" sz="2400" i="1" dirty="0" smtClean="0"/>
              <a:t>et al.</a:t>
            </a:r>
            <a:r>
              <a:rPr lang="en-US" sz="2400" dirty="0" smtClean="0"/>
              <a:t>, IMC 2009]</a:t>
            </a:r>
          </a:p>
          <a:p>
            <a:r>
              <a:rPr lang="en-US" sz="2800" dirty="0" smtClean="0"/>
              <a:t>Network infrastructure</a:t>
            </a:r>
          </a:p>
          <a:p>
            <a:pPr lvl="1"/>
            <a:r>
              <a:rPr lang="en-US" sz="2400" dirty="0" smtClean="0"/>
              <a:t>Measured ISP topologies using active probing via TRACEROUTE [Spring et al., SIGCOMM 2002]</a:t>
            </a:r>
          </a:p>
          <a:p>
            <a:r>
              <a:rPr lang="en-US" sz="2800" dirty="0" smtClean="0"/>
              <a:t>Infrastructure’s impact on  applications</a:t>
            </a:r>
          </a:p>
          <a:p>
            <a:pPr lvl="1"/>
            <a:r>
              <a:rPr lang="en-US" sz="2400" dirty="0" smtClean="0"/>
              <a:t>Estimated geo-location of Internet hosts using network latency [</a:t>
            </a:r>
            <a:r>
              <a:rPr lang="en-US" sz="2400" dirty="0" err="1" smtClean="0"/>
              <a:t>Padmanabhan</a:t>
            </a:r>
            <a:r>
              <a:rPr lang="en-US" sz="2400" dirty="0" smtClean="0"/>
              <a:t> et al., SIGMETRICS 2002]</a:t>
            </a:r>
          </a:p>
          <a:p>
            <a:pPr lvl="1"/>
            <a:r>
              <a:rPr lang="en-US" sz="2400" dirty="0" smtClean="0"/>
              <a:t>On the Effectiveness of DNS-based Server Selection [</a:t>
            </a:r>
            <a:r>
              <a:rPr lang="en-US" sz="2400" dirty="0" err="1" smtClean="0"/>
              <a:t>Shaikh</a:t>
            </a:r>
            <a:r>
              <a:rPr lang="en-US" sz="2400" dirty="0" smtClean="0"/>
              <a:t> et al., INFOCOM 2001]</a:t>
            </a:r>
          </a:p>
          <a:p>
            <a:endParaRPr lang="en-US" dirty="0"/>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dirty="0"/>
          </a:p>
        </p:txBody>
      </p:sp>
      <p:sp>
        <p:nvSpPr>
          <p:cNvPr id="7" name="TextBox 6"/>
          <p:cNvSpPr txBox="1"/>
          <p:nvPr/>
        </p:nvSpPr>
        <p:spPr>
          <a:xfrm>
            <a:off x="6019800" y="6428601"/>
            <a:ext cx="1505540" cy="276999"/>
          </a:xfrm>
          <a:prstGeom prst="rect">
            <a:avLst/>
          </a:prstGeom>
          <a:noFill/>
        </p:spPr>
        <p:txBody>
          <a:bodyPr wrap="none" rtlCol="0">
            <a:spAutoFit/>
          </a:bodyPr>
          <a:lstStyle/>
          <a:p>
            <a:r>
              <a:rPr lang="en-US" sz="1200" dirty="0" smtClean="0"/>
              <a:t>Courtesy: </a:t>
            </a:r>
            <a:r>
              <a:rPr lang="en-US" sz="1200" dirty="0"/>
              <a:t>Q</a:t>
            </a:r>
            <a:r>
              <a:rPr lang="en-US" sz="1200" dirty="0" smtClean="0"/>
              <a:t>. </a:t>
            </a:r>
            <a:r>
              <a:rPr lang="en-US" sz="1200" dirty="0" err="1" smtClean="0"/>
              <a:t>Xu</a:t>
            </a:r>
            <a:r>
              <a:rPr lang="en-US" sz="1200" dirty="0" smtClean="0"/>
              <a:t> et al.</a:t>
            </a:r>
            <a:endParaRPr lang="en-US" sz="1200" dirty="0"/>
          </a:p>
        </p:txBody>
      </p:sp>
      <p:sp>
        <p:nvSpPr>
          <p:cNvPr id="6" name="Date Placeholder 5"/>
          <p:cNvSpPr>
            <a:spLocks noGrp="1"/>
          </p:cNvSpPr>
          <p:nvPr>
            <p:ph type="dt" sz="half" idx="10"/>
          </p:nvPr>
        </p:nvSpPr>
        <p:spPr/>
        <p:txBody>
          <a:bodyPr/>
          <a:lstStyle/>
          <a:p>
            <a:r>
              <a:rPr lang="en-US" smtClean="0"/>
              <a:t>3/12/13</a:t>
            </a:r>
            <a:endParaRPr lang="en-US"/>
          </a:p>
        </p:txBody>
      </p:sp>
    </p:spTree>
    <p:extLst>
      <p:ext uri="{BB962C8B-B14F-4D97-AF65-F5344CB8AC3E}">
        <p14:creationId xmlns:p14="http://schemas.microsoft.com/office/powerpoint/2010/main" val="427746996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Outline</a:t>
            </a:r>
            <a:endParaRPr lang="en-US"/>
          </a:p>
        </p:txBody>
      </p:sp>
      <p:sp>
        <p:nvSpPr>
          <p:cNvPr id="3" name="Content Placeholder 2"/>
          <p:cNvSpPr>
            <a:spLocks noGrp="1"/>
          </p:cNvSpPr>
          <p:nvPr>
            <p:ph sz="quarter" idx="1"/>
          </p:nvPr>
        </p:nvSpPr>
        <p:spPr/>
        <p:txBody>
          <a:bodyPr/>
          <a:lstStyle/>
          <a:p>
            <a:r>
              <a:rPr lang="en-US" smtClean="0">
                <a:solidFill>
                  <a:schemeClr val="accent6"/>
                </a:solidFill>
              </a:rPr>
              <a:t>Motivation</a:t>
            </a:r>
          </a:p>
          <a:p>
            <a:r>
              <a:rPr lang="en-US" smtClean="0">
                <a:solidFill>
                  <a:schemeClr val="accent6"/>
                </a:solidFill>
              </a:rPr>
              <a:t>Problem statement</a:t>
            </a:r>
          </a:p>
          <a:p>
            <a:r>
              <a:rPr lang="en-US" smtClean="0">
                <a:solidFill>
                  <a:schemeClr val="accent6"/>
                </a:solidFill>
              </a:rPr>
              <a:t>Previous Studies</a:t>
            </a:r>
          </a:p>
          <a:p>
            <a:r>
              <a:rPr lang="en-US" b="1" smtClean="0">
                <a:effectLst>
                  <a:outerShdw blurRad="38100" dist="38100" dir="2700000" algn="tl">
                    <a:srgbClr val="000000">
                      <a:alpha val="43137"/>
                    </a:srgbClr>
                  </a:outerShdw>
                </a:effectLst>
              </a:rPr>
              <a:t>Data Sets</a:t>
            </a:r>
          </a:p>
          <a:p>
            <a:r>
              <a:rPr lang="en-US" smtClean="0"/>
              <a:t>Clustering Prefixes</a:t>
            </a:r>
          </a:p>
          <a:p>
            <a:r>
              <a:rPr lang="en-US" smtClean="0"/>
              <a:t>Validating the Clustering Results</a:t>
            </a:r>
          </a:p>
          <a:p>
            <a:r>
              <a:rPr lang="fr-FR" smtClean="0"/>
              <a:t>Implication on mobile content placement</a:t>
            </a:r>
            <a:endParaRPr lang="en-US" smtClean="0"/>
          </a:p>
          <a:p>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7" name="TextBox 6"/>
          <p:cNvSpPr txBox="1"/>
          <p:nvPr/>
        </p:nvSpPr>
        <p:spPr>
          <a:xfrm>
            <a:off x="6019800" y="6428601"/>
            <a:ext cx="1505540" cy="276999"/>
          </a:xfrm>
          <a:prstGeom prst="rect">
            <a:avLst/>
          </a:prstGeom>
          <a:noFill/>
        </p:spPr>
        <p:txBody>
          <a:bodyPr wrap="none" rtlCol="0">
            <a:spAutoFit/>
          </a:bodyPr>
          <a:lstStyle/>
          <a:p>
            <a:r>
              <a:rPr lang="en-US" sz="1200" dirty="0" smtClean="0"/>
              <a:t>Courtesy: </a:t>
            </a:r>
            <a:r>
              <a:rPr lang="en-US" sz="1200" dirty="0"/>
              <a:t>Q</a:t>
            </a:r>
            <a:r>
              <a:rPr lang="en-US" sz="1200" dirty="0" smtClean="0"/>
              <a:t>. </a:t>
            </a:r>
            <a:r>
              <a:rPr lang="en-US" sz="1200" dirty="0" err="1" smtClean="0"/>
              <a:t>Xu</a:t>
            </a:r>
            <a:r>
              <a:rPr lang="en-US" sz="1200" dirty="0" smtClean="0"/>
              <a:t> et al.</a:t>
            </a:r>
            <a:endParaRPr lang="en-US" sz="1200" dirty="0"/>
          </a:p>
        </p:txBody>
      </p:sp>
      <p:sp>
        <p:nvSpPr>
          <p:cNvPr id="6" name="Date Placeholder 5"/>
          <p:cNvSpPr>
            <a:spLocks noGrp="1"/>
          </p:cNvSpPr>
          <p:nvPr>
            <p:ph type="dt" sz="half" idx="10"/>
          </p:nvPr>
        </p:nvSpPr>
        <p:spPr/>
        <p:txBody>
          <a:bodyPr/>
          <a:lstStyle/>
          <a:p>
            <a:r>
              <a:rPr lang="en-US" smtClean="0"/>
              <a:t>3/12/13</a:t>
            </a:r>
            <a:endParaRPr lang="en-US"/>
          </a:p>
        </p:txBody>
      </p:sp>
    </p:spTree>
    <p:extLst>
      <p:ext uri="{BB962C8B-B14F-4D97-AF65-F5344CB8AC3E}">
        <p14:creationId xmlns:p14="http://schemas.microsoft.com/office/powerpoint/2010/main" val="361277348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4396359" y="1585696"/>
            <a:ext cx="4551529" cy="1169551"/>
          </a:xfrm>
          <a:prstGeom prst="rect">
            <a:avLst/>
          </a:prstGeom>
          <a:solidFill>
            <a:schemeClr val="tx2"/>
          </a:solidFill>
          <a:ln w="3175">
            <a:solidFill>
              <a:schemeClr val="tx2"/>
            </a:solidFill>
          </a:ln>
        </p:spPr>
        <p:txBody>
          <a:bodyPr wrap="square" rtlCol="0">
            <a:spAutoFit/>
          </a:bodyPr>
          <a:lstStyle/>
          <a:p>
            <a:pPr eaLnBrk="1" fontAlgn="t" hangingPunct="1"/>
            <a:r>
              <a:rPr lang="en-US" sz="1400" b="1" dirty="0" smtClean="0">
                <a:solidFill>
                  <a:schemeClr val="bg1"/>
                </a:solidFill>
                <a:latin typeface="Courier New" pitchFamily="49" charset="0"/>
                <a:cs typeface="Courier New" pitchFamily="49" charset="0"/>
              </a:rPr>
              <a:t>...</a:t>
            </a:r>
          </a:p>
          <a:p>
            <a:pPr eaLnBrk="1" fontAlgn="t" hangingPunct="1"/>
            <a:r>
              <a:rPr lang="en-US" sz="1400" b="1" dirty="0" smtClean="0">
                <a:solidFill>
                  <a:schemeClr val="bg1"/>
                </a:solidFill>
                <a:latin typeface="Courier New" pitchFamily="49" charset="0"/>
                <a:cs typeface="Courier New" pitchFamily="49" charset="0"/>
              </a:rPr>
              <a:t>timestamp   </a:t>
            </a:r>
            <a:r>
              <a:rPr lang="en-US" sz="1400" b="1" dirty="0" smtClean="0">
                <a:solidFill>
                  <a:schemeClr val="accent6"/>
                </a:solidFill>
                <a:latin typeface="Courier New" pitchFamily="49" charset="0"/>
                <a:cs typeface="Courier New" pitchFamily="49" charset="0"/>
              </a:rPr>
              <a:t>lat.  long.   address</a:t>
            </a:r>
          </a:p>
          <a:p>
            <a:pPr eaLnBrk="1" fontAlgn="t" hangingPunct="1"/>
            <a:r>
              <a:rPr lang="en-US" sz="1400" b="1" dirty="0" smtClean="0">
                <a:solidFill>
                  <a:schemeClr val="bg1"/>
                </a:solidFill>
                <a:latin typeface="Courier New" pitchFamily="49" charset="0"/>
                <a:cs typeface="Courier New" pitchFamily="49" charset="0"/>
              </a:rPr>
              <a:t>1251781217  </a:t>
            </a:r>
            <a:r>
              <a:rPr lang="en-US" sz="1400" b="1" dirty="0" smtClean="0">
                <a:solidFill>
                  <a:schemeClr val="accent6"/>
                </a:solidFill>
                <a:latin typeface="Courier New" pitchFamily="49" charset="0"/>
                <a:cs typeface="Courier New" pitchFamily="49" charset="0"/>
              </a:rPr>
              <a:t>36.75 -119.75 166.205.130.244</a:t>
            </a:r>
          </a:p>
          <a:p>
            <a:pPr eaLnBrk="1" fontAlgn="t" hangingPunct="1"/>
            <a:r>
              <a:rPr lang="en-US" sz="1400" b="1" dirty="0" smtClean="0">
                <a:solidFill>
                  <a:schemeClr val="bg1"/>
                </a:solidFill>
                <a:latin typeface="Courier New" pitchFamily="49" charset="0"/>
                <a:cs typeface="Courier New" pitchFamily="49" charset="0"/>
              </a:rPr>
              <a:t>1251782220  </a:t>
            </a:r>
            <a:r>
              <a:rPr lang="en-US" sz="1400" b="1" dirty="0" smtClean="0">
                <a:solidFill>
                  <a:schemeClr val="accent6"/>
                </a:solidFill>
                <a:latin typeface="Courier New" pitchFamily="49" charset="0"/>
                <a:cs typeface="Courier New" pitchFamily="49" charset="0"/>
              </a:rPr>
              <a:t>33.68 -117.17 208.54.4.78</a:t>
            </a:r>
          </a:p>
          <a:p>
            <a:pPr eaLnBrk="1" fontAlgn="t" hangingPunct="1"/>
            <a:r>
              <a:rPr lang="en-US" sz="1400" b="1" dirty="0" smtClean="0">
                <a:solidFill>
                  <a:schemeClr val="bg1"/>
                </a:solidFill>
                <a:latin typeface="Courier New" pitchFamily="49" charset="0"/>
                <a:cs typeface="Courier New" pitchFamily="49" charset="0"/>
              </a:rPr>
              <a:t>...</a:t>
            </a:r>
            <a:endParaRPr lang="en-US" sz="1400" b="1" dirty="0">
              <a:solidFill>
                <a:schemeClr val="bg1"/>
              </a:solidFill>
              <a:latin typeface="Courier New" pitchFamily="49" charset="0"/>
              <a:cs typeface="Courier New" pitchFamily="49" charset="0"/>
            </a:endParaRPr>
          </a:p>
        </p:txBody>
      </p:sp>
      <p:sp>
        <p:nvSpPr>
          <p:cNvPr id="11" name="Title 1"/>
          <p:cNvSpPr txBox="1">
            <a:spLocks/>
          </p:cNvSpPr>
          <p:nvPr/>
        </p:nvSpPr>
        <p:spPr>
          <a:xfrm>
            <a:off x="457200" y="152400"/>
            <a:ext cx="8229600" cy="9906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effectLst>
                  <a:outerShdw blurRad="38100" dist="38100" dir="2700000" algn="tl">
                    <a:srgbClr val="000000">
                      <a:alpha val="43137"/>
                    </a:srgbClr>
                  </a:outerShdw>
                </a:effectLst>
                <a:latin typeface="+mj-lt"/>
                <a:ea typeface="+mj-ea"/>
                <a:cs typeface="+mj-cs"/>
              </a:defRPr>
            </a:lvl1pPr>
          </a:lstStyle>
          <a:p>
            <a:r>
              <a:rPr lang="en-US" sz="3600" b="1" smtClean="0"/>
              <a:t>Data Sets</a:t>
            </a:r>
            <a:endParaRPr lang="en-US" sz="3600" b="1"/>
          </a:p>
        </p:txBody>
      </p:sp>
      <p:sp>
        <p:nvSpPr>
          <p:cNvPr id="12" name="Content Placeholder 2"/>
          <p:cNvSpPr txBox="1">
            <a:spLocks/>
          </p:cNvSpPr>
          <p:nvPr/>
        </p:nvSpPr>
        <p:spPr>
          <a:xfrm>
            <a:off x="457200" y="1219200"/>
            <a:ext cx="8229600" cy="493776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2"/>
                </a:solidFill>
                <a:effectLst/>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effectLst/>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2"/>
                </a:solidFill>
                <a:effectLst/>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2"/>
                </a:solidFill>
                <a:effectLst/>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2"/>
                </a:solidFill>
                <a:effectLst/>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sz="2400" dirty="0" smtClean="0"/>
              <a:t>DataSource1 (server logs): a location search server</a:t>
            </a:r>
          </a:p>
          <a:p>
            <a:pPr lvl="1"/>
            <a:r>
              <a:rPr lang="en-US" sz="2000" dirty="0" smtClean="0"/>
              <a:t>millions of records</a:t>
            </a:r>
            <a:endParaRPr lang="en-US" sz="2000" dirty="0" smtClean="0">
              <a:solidFill>
                <a:schemeClr val="accent6"/>
              </a:solidFill>
            </a:endParaRPr>
          </a:p>
          <a:p>
            <a:pPr lvl="1"/>
            <a:r>
              <a:rPr lang="en-US" sz="2000" dirty="0" smtClean="0"/>
              <a:t>IP address, GPS, and timestamp</a:t>
            </a:r>
          </a:p>
          <a:p>
            <a:pPr lvl="1"/>
            <a:endParaRPr lang="en-US" sz="2000" dirty="0" smtClean="0"/>
          </a:p>
          <a:p>
            <a:r>
              <a:rPr lang="en-US" sz="2400" dirty="0" smtClean="0"/>
              <a:t>DataSource2 (mobile app logs): an application deployed on </a:t>
            </a:r>
            <a:r>
              <a:rPr lang="en-US" sz="2400" dirty="0" err="1" smtClean="0"/>
              <a:t>iPhone</a:t>
            </a:r>
            <a:r>
              <a:rPr lang="en-US" sz="2400" dirty="0" smtClean="0"/>
              <a:t> OS, Android OS, and Windows Mobile OS</a:t>
            </a:r>
          </a:p>
          <a:p>
            <a:pPr lvl="1"/>
            <a:r>
              <a:rPr lang="en-US" sz="2000" dirty="0" smtClean="0"/>
              <a:t>140k records</a:t>
            </a:r>
          </a:p>
          <a:p>
            <a:pPr lvl="1"/>
            <a:r>
              <a:rPr lang="en-US" sz="2000" dirty="0" smtClean="0"/>
              <a:t>IP address and carrier</a:t>
            </a:r>
          </a:p>
          <a:p>
            <a:pPr lvl="1"/>
            <a:endParaRPr lang="en-US" sz="2400" dirty="0" smtClean="0"/>
          </a:p>
          <a:p>
            <a:r>
              <a:rPr lang="en-US" sz="2400" dirty="0" err="1" smtClean="0"/>
              <a:t>RouteViews</a:t>
            </a:r>
            <a:r>
              <a:rPr lang="en-US" sz="2400" dirty="0" smtClean="0"/>
              <a:t>: BGP update announcements</a:t>
            </a:r>
          </a:p>
          <a:p>
            <a:pPr lvl="1"/>
            <a:r>
              <a:rPr lang="en-US" sz="2000" dirty="0" smtClean="0"/>
              <a:t>BGP prefixes and AS number</a:t>
            </a:r>
          </a:p>
        </p:txBody>
      </p:sp>
      <p:sp>
        <p:nvSpPr>
          <p:cNvPr id="14" name="TextBox 13"/>
          <p:cNvSpPr txBox="1"/>
          <p:nvPr/>
        </p:nvSpPr>
        <p:spPr>
          <a:xfrm>
            <a:off x="4396358" y="3495744"/>
            <a:ext cx="4551529" cy="1384995"/>
          </a:xfrm>
          <a:prstGeom prst="rect">
            <a:avLst/>
          </a:prstGeom>
          <a:solidFill>
            <a:schemeClr val="tx2"/>
          </a:solidFill>
          <a:ln w="3175">
            <a:solidFill>
              <a:schemeClr val="tx2"/>
            </a:solidFill>
          </a:ln>
        </p:spPr>
        <p:txBody>
          <a:bodyPr wrap="square" rtlCol="0">
            <a:spAutoFit/>
          </a:bodyPr>
          <a:lstStyle>
            <a:defPPr>
              <a:defRPr lang="en-US"/>
            </a:defPPr>
            <a:lvl1pPr fontAlgn="t">
              <a:defRPr sz="1400" b="1">
                <a:solidFill>
                  <a:schemeClr val="tx2"/>
                </a:solidFill>
                <a:latin typeface="Courier New" pitchFamily="49" charset="0"/>
                <a:cs typeface="Courier New" pitchFamily="49" charset="0"/>
              </a:defRPr>
            </a:lvl1pPr>
          </a:lstStyle>
          <a:p>
            <a:r>
              <a:rPr lang="en-US" dirty="0" smtClean="0">
                <a:solidFill>
                  <a:schemeClr val="bg1"/>
                </a:solidFill>
              </a:rPr>
              <a:t>device</a:t>
            </a:r>
            <a:r>
              <a:rPr lang="en-US" dirty="0">
                <a:solidFill>
                  <a:schemeClr val="bg1"/>
                </a:solidFill>
              </a:rPr>
              <a:t>:</a:t>
            </a:r>
          </a:p>
          <a:p>
            <a:r>
              <a:rPr lang="en-US" dirty="0">
                <a:solidFill>
                  <a:schemeClr val="bg1"/>
                </a:solidFill>
              </a:rPr>
              <a:t>    &lt;ID:C7F6D4E78020B14FE46897E9908F83B&gt;</a:t>
            </a:r>
          </a:p>
          <a:p>
            <a:r>
              <a:rPr lang="en-US" dirty="0"/>
              <a:t>    </a:t>
            </a:r>
            <a:r>
              <a:rPr lang="en-US" dirty="0">
                <a:solidFill>
                  <a:schemeClr val="accent6"/>
                </a:solidFill>
              </a:rPr>
              <a:t>&lt;Carrier: AT&amp;T&gt;</a:t>
            </a:r>
          </a:p>
          <a:p>
            <a:r>
              <a:rPr lang="en-US" dirty="0">
                <a:solidFill>
                  <a:schemeClr val="bg1"/>
                </a:solidFill>
              </a:rPr>
              <a:t>address:</a:t>
            </a:r>
          </a:p>
          <a:p>
            <a:r>
              <a:rPr lang="en-US" dirty="0"/>
              <a:t>    </a:t>
            </a:r>
            <a:r>
              <a:rPr lang="en-US" dirty="0">
                <a:solidFill>
                  <a:schemeClr val="accent6"/>
                </a:solidFill>
              </a:rPr>
              <a:t>&lt;</a:t>
            </a:r>
            <a:r>
              <a:rPr lang="en-US" dirty="0" err="1">
                <a:solidFill>
                  <a:schemeClr val="accent6"/>
                </a:solidFill>
              </a:rPr>
              <a:t>GlobalIP</a:t>
            </a:r>
            <a:r>
              <a:rPr lang="en-US" dirty="0">
                <a:solidFill>
                  <a:schemeClr val="accent6"/>
                </a:solidFill>
              </a:rPr>
              <a:t>: 166.205.130.51</a:t>
            </a:r>
            <a:r>
              <a:rPr lang="en-US" dirty="0" smtClean="0">
                <a:solidFill>
                  <a:schemeClr val="accent6"/>
                </a:solidFill>
              </a:rPr>
              <a:t>&gt;</a:t>
            </a:r>
          </a:p>
          <a:p>
            <a:r>
              <a:rPr lang="en-US" dirty="0" smtClean="0">
                <a:solidFill>
                  <a:schemeClr val="bg1"/>
                </a:solidFill>
              </a:rPr>
              <a:t>...</a:t>
            </a:r>
          </a:p>
        </p:txBody>
      </p:sp>
      <p:sp>
        <p:nvSpPr>
          <p:cNvPr id="15" name="TextBox 14"/>
          <p:cNvSpPr txBox="1"/>
          <p:nvPr/>
        </p:nvSpPr>
        <p:spPr>
          <a:xfrm>
            <a:off x="1097281" y="5506080"/>
            <a:ext cx="7836540" cy="523220"/>
          </a:xfrm>
          <a:prstGeom prst="rect">
            <a:avLst/>
          </a:prstGeom>
          <a:solidFill>
            <a:schemeClr val="tx2"/>
          </a:solidFill>
          <a:ln w="3175">
            <a:solidFill>
              <a:schemeClr val="tx2"/>
            </a:solidFill>
          </a:ln>
        </p:spPr>
        <p:txBody>
          <a:bodyPr wrap="square" rtlCol="0">
            <a:spAutoFit/>
          </a:bodyPr>
          <a:lstStyle>
            <a:defPPr>
              <a:defRPr lang="en-US"/>
            </a:defPPr>
            <a:lvl1pPr fontAlgn="t">
              <a:defRPr sz="1400" b="1">
                <a:solidFill>
                  <a:schemeClr val="tx2"/>
                </a:solidFill>
                <a:latin typeface="Courier New" pitchFamily="49" charset="0"/>
                <a:cs typeface="Courier New" pitchFamily="49" charset="0"/>
              </a:defRPr>
            </a:lvl1pPr>
          </a:lstStyle>
          <a:p>
            <a:r>
              <a:rPr lang="en-US" dirty="0" smtClean="0">
                <a:solidFill>
                  <a:schemeClr val="bg1"/>
                </a:solidFill>
              </a:rPr>
              <a:t>...|95.140.80.254|31500|</a:t>
            </a:r>
            <a:r>
              <a:rPr lang="en-US" dirty="0" smtClean="0">
                <a:solidFill>
                  <a:schemeClr val="accent6"/>
                </a:solidFill>
              </a:rPr>
              <a:t>166.205.128.0/17</a:t>
            </a:r>
            <a:r>
              <a:rPr lang="en-US" dirty="0" smtClean="0">
                <a:solidFill>
                  <a:schemeClr val="bg1"/>
                </a:solidFill>
              </a:rPr>
              <a:t>|31500 </a:t>
            </a:r>
            <a:r>
              <a:rPr lang="en-US" dirty="0">
                <a:solidFill>
                  <a:schemeClr val="bg1"/>
                </a:solidFill>
              </a:rPr>
              <a:t>3267 3356 7018 </a:t>
            </a:r>
            <a:r>
              <a:rPr lang="en-US" dirty="0">
                <a:solidFill>
                  <a:schemeClr val="accent6"/>
                </a:solidFill>
              </a:rPr>
              <a:t>20057</a:t>
            </a:r>
            <a:r>
              <a:rPr lang="en-US" dirty="0" smtClean="0">
                <a:solidFill>
                  <a:schemeClr val="bg1"/>
                </a:solidFill>
              </a:rPr>
              <a:t>|...</a:t>
            </a:r>
          </a:p>
          <a:p>
            <a:r>
              <a:rPr lang="en-US" dirty="0" smtClean="0">
                <a:solidFill>
                  <a:schemeClr val="bg1"/>
                </a:solidFill>
              </a:rPr>
              <a:t>...|95.140.80.254|31500|</a:t>
            </a:r>
            <a:r>
              <a:rPr lang="en-US" dirty="0" smtClean="0">
                <a:solidFill>
                  <a:schemeClr val="accent6"/>
                </a:solidFill>
              </a:rPr>
              <a:t>208.54.4.0/24</a:t>
            </a:r>
            <a:r>
              <a:rPr lang="en-US" dirty="0" smtClean="0">
                <a:solidFill>
                  <a:schemeClr val="bg1"/>
                </a:solidFill>
              </a:rPr>
              <a:t>|31500 3267 3356 </a:t>
            </a:r>
            <a:r>
              <a:rPr lang="en-US" dirty="0" smtClean="0">
                <a:solidFill>
                  <a:schemeClr val="accent6"/>
                </a:solidFill>
              </a:rPr>
              <a:t>21928</a:t>
            </a:r>
            <a:r>
              <a:rPr lang="en-US" dirty="0" smtClean="0">
                <a:solidFill>
                  <a:schemeClr val="bg1"/>
                </a:solidFill>
              </a:rPr>
              <a:t>|...</a:t>
            </a:r>
            <a:endParaRPr lang="en-US" dirty="0">
              <a:solidFill>
                <a:schemeClr val="bg1"/>
              </a:solidFill>
            </a:endParaRPr>
          </a:p>
        </p:txBody>
      </p:sp>
      <p:sp>
        <p:nvSpPr>
          <p:cNvPr id="2" name="Footer Placeholder 1"/>
          <p:cNvSpPr>
            <a:spLocks noGrp="1"/>
          </p:cNvSpPr>
          <p:nvPr>
            <p:ph type="ftr" sz="quarter" idx="11"/>
          </p:nvPr>
        </p:nvSpPr>
        <p:spPr/>
        <p:txBody>
          <a:bodyPr/>
          <a:lstStyle/>
          <a:p>
            <a:r>
              <a:rPr lang="en-US" smtClean="0"/>
              <a:t>Cellular Networks and Mobile Computing (COMS 6998-10)</a:t>
            </a:r>
            <a:endParaRPr lang="en-US" dirty="0"/>
          </a:p>
        </p:txBody>
      </p:sp>
      <p:sp>
        <p:nvSpPr>
          <p:cNvPr id="9" name="TextBox 8"/>
          <p:cNvSpPr txBox="1"/>
          <p:nvPr/>
        </p:nvSpPr>
        <p:spPr>
          <a:xfrm>
            <a:off x="6019800" y="6428601"/>
            <a:ext cx="1505540" cy="276999"/>
          </a:xfrm>
          <a:prstGeom prst="rect">
            <a:avLst/>
          </a:prstGeom>
          <a:noFill/>
        </p:spPr>
        <p:txBody>
          <a:bodyPr wrap="none" rtlCol="0">
            <a:spAutoFit/>
          </a:bodyPr>
          <a:lstStyle/>
          <a:p>
            <a:r>
              <a:rPr lang="en-US" sz="1200" dirty="0" smtClean="0"/>
              <a:t>Courtesy: </a:t>
            </a:r>
            <a:r>
              <a:rPr lang="en-US" sz="1200" dirty="0"/>
              <a:t>Q</a:t>
            </a:r>
            <a:r>
              <a:rPr lang="en-US" sz="1200" dirty="0" smtClean="0"/>
              <a:t>. </a:t>
            </a:r>
            <a:r>
              <a:rPr lang="en-US" sz="1200" dirty="0" err="1" smtClean="0"/>
              <a:t>Xu</a:t>
            </a:r>
            <a:r>
              <a:rPr lang="en-US" sz="1200" dirty="0" smtClean="0"/>
              <a:t> et al.</a:t>
            </a:r>
            <a:endParaRPr lang="en-US" sz="1200" dirty="0"/>
          </a:p>
        </p:txBody>
      </p:sp>
      <p:sp>
        <p:nvSpPr>
          <p:cNvPr id="3" name="Date Placeholder 2"/>
          <p:cNvSpPr>
            <a:spLocks noGrp="1"/>
          </p:cNvSpPr>
          <p:nvPr>
            <p:ph type="dt" sz="half" idx="10"/>
          </p:nvPr>
        </p:nvSpPr>
        <p:spPr/>
        <p:txBody>
          <a:bodyPr/>
          <a:lstStyle/>
          <a:p>
            <a:r>
              <a:rPr lang="en-US" smtClean="0"/>
              <a:t>3/12/13</a:t>
            </a:r>
            <a:endParaRPr lang="en-US"/>
          </a:p>
        </p:txBody>
      </p:sp>
    </p:spTree>
    <p:extLst>
      <p:ext uri="{BB962C8B-B14F-4D97-AF65-F5344CB8AC3E}">
        <p14:creationId xmlns:p14="http://schemas.microsoft.com/office/powerpoint/2010/main" val="21221103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91268" cy="990600"/>
          </a:xfrm>
        </p:spPr>
        <p:txBody>
          <a:bodyPr>
            <a:noAutofit/>
          </a:bodyPr>
          <a:lstStyle/>
          <a:p>
            <a:r>
              <a:rPr lang="en-US" b="1" smtClean="0"/>
              <a:t>Map Prefixes to Carriers &amp; Geographic Coverage</a:t>
            </a:r>
            <a:endParaRPr lang="en-US"/>
          </a:p>
        </p:txBody>
      </p:sp>
      <p:sp>
        <p:nvSpPr>
          <p:cNvPr id="3" name="Content Placeholder 2"/>
          <p:cNvSpPr>
            <a:spLocks noGrp="1"/>
          </p:cNvSpPr>
          <p:nvPr>
            <p:ph sz="quarter" idx="1"/>
          </p:nvPr>
        </p:nvSpPr>
        <p:spPr/>
        <p:txBody>
          <a:bodyPr/>
          <a:lstStyle/>
          <a:p>
            <a:r>
              <a:rPr lang="en-US" sz="2400" smtClean="0"/>
              <a:t>Correlate these data sets to resolve each one's limitations to get more visibility</a:t>
            </a:r>
          </a:p>
          <a:p>
            <a:endParaRPr lang="en-US"/>
          </a:p>
        </p:txBody>
      </p:sp>
      <p:sp>
        <p:nvSpPr>
          <p:cNvPr id="5" name="TextBox 4"/>
          <p:cNvSpPr txBox="1"/>
          <p:nvPr/>
        </p:nvSpPr>
        <p:spPr>
          <a:xfrm>
            <a:off x="122832" y="2718786"/>
            <a:ext cx="3357349" cy="738664"/>
          </a:xfrm>
          <a:prstGeom prst="rect">
            <a:avLst/>
          </a:prstGeom>
          <a:solidFill>
            <a:schemeClr val="tx2"/>
          </a:solidFill>
          <a:ln w="19050">
            <a:solidFill>
              <a:schemeClr val="tx2"/>
            </a:solidFill>
          </a:ln>
        </p:spPr>
        <p:txBody>
          <a:bodyPr wrap="square" rtlCol="0">
            <a:spAutoFit/>
          </a:bodyPr>
          <a:lstStyle/>
          <a:p>
            <a:r>
              <a:rPr lang="en-US" sz="1400" b="1" smtClean="0">
                <a:solidFill>
                  <a:srgbClr val="FFC000"/>
                </a:solidFill>
                <a:latin typeface="Courier New" pitchFamily="49" charset="0"/>
                <a:cs typeface="Courier New" pitchFamily="49" charset="0"/>
              </a:rPr>
              <a:t>address         lat.  long.</a:t>
            </a:r>
          </a:p>
          <a:p>
            <a:r>
              <a:rPr lang="en-US" sz="1400" b="1" smtClean="0">
                <a:solidFill>
                  <a:schemeClr val="bg1"/>
                </a:solidFill>
                <a:latin typeface="Courier New" pitchFamily="49" charset="0"/>
                <a:cs typeface="Courier New" pitchFamily="49" charset="0"/>
              </a:rPr>
              <a:t>166.205.130.244 36.75 -119.75</a:t>
            </a:r>
          </a:p>
          <a:p>
            <a:r>
              <a:rPr lang="en-US" sz="1400" b="1" smtClean="0">
                <a:solidFill>
                  <a:schemeClr val="bg1"/>
                </a:solidFill>
                <a:latin typeface="Courier New" pitchFamily="49" charset="0"/>
                <a:cs typeface="Courier New" pitchFamily="49" charset="0"/>
              </a:rPr>
              <a:t>208.54.4.11     33.68 -117.17</a:t>
            </a:r>
          </a:p>
        </p:txBody>
      </p:sp>
      <p:sp>
        <p:nvSpPr>
          <p:cNvPr id="6" name="TextBox 5"/>
          <p:cNvSpPr txBox="1"/>
          <p:nvPr/>
        </p:nvSpPr>
        <p:spPr>
          <a:xfrm>
            <a:off x="3742332" y="2717992"/>
            <a:ext cx="1935139" cy="738664"/>
          </a:xfrm>
          <a:prstGeom prst="rect">
            <a:avLst/>
          </a:prstGeom>
          <a:solidFill>
            <a:schemeClr val="tx2"/>
          </a:solidFill>
          <a:ln w="19050">
            <a:solidFill>
              <a:schemeClr val="tx2"/>
            </a:solidFill>
          </a:ln>
        </p:spPr>
        <p:txBody>
          <a:bodyPr wrap="square" rtlCol="0">
            <a:spAutoFit/>
          </a:bodyPr>
          <a:lstStyle/>
          <a:p>
            <a:r>
              <a:rPr lang="en-US" sz="1400" b="1" smtClean="0">
                <a:solidFill>
                  <a:srgbClr val="FFC000"/>
                </a:solidFill>
                <a:latin typeface="Courier New" pitchFamily="49" charset="0"/>
                <a:cs typeface="Courier New" pitchFamily="49" charset="0"/>
              </a:rPr>
              <a:t>prefix</a:t>
            </a:r>
          </a:p>
          <a:p>
            <a:r>
              <a:rPr lang="en-US" sz="1400" b="1" smtClean="0">
                <a:solidFill>
                  <a:schemeClr val="bg1"/>
                </a:solidFill>
                <a:latin typeface="Courier New" pitchFamily="49" charset="0"/>
                <a:cs typeface="Courier New" pitchFamily="49" charset="0"/>
              </a:rPr>
              <a:t>166.205.128.0/17</a:t>
            </a:r>
          </a:p>
          <a:p>
            <a:r>
              <a:rPr lang="en-US" sz="1400" b="1" smtClean="0">
                <a:solidFill>
                  <a:schemeClr val="bg1"/>
                </a:solidFill>
                <a:latin typeface="Courier New" pitchFamily="49" charset="0"/>
                <a:cs typeface="Courier New" pitchFamily="49" charset="0"/>
              </a:rPr>
              <a:t>208.54.4.0/24</a:t>
            </a:r>
          </a:p>
        </p:txBody>
      </p:sp>
      <p:sp>
        <p:nvSpPr>
          <p:cNvPr id="7" name="TextBox 6"/>
          <p:cNvSpPr txBox="1"/>
          <p:nvPr/>
        </p:nvSpPr>
        <p:spPr>
          <a:xfrm>
            <a:off x="6237029" y="2724008"/>
            <a:ext cx="2811439" cy="738664"/>
          </a:xfrm>
          <a:prstGeom prst="rect">
            <a:avLst/>
          </a:prstGeom>
          <a:solidFill>
            <a:schemeClr val="tx2"/>
          </a:solidFill>
          <a:ln w="19050">
            <a:solidFill>
              <a:schemeClr val="tx2"/>
            </a:solidFill>
          </a:ln>
        </p:spPr>
        <p:txBody>
          <a:bodyPr wrap="square" rtlCol="0">
            <a:spAutoFit/>
          </a:bodyPr>
          <a:lstStyle/>
          <a:p>
            <a:r>
              <a:rPr lang="en-US" sz="1400" b="1" smtClean="0">
                <a:solidFill>
                  <a:srgbClr val="FFC000"/>
                </a:solidFill>
                <a:latin typeface="Courier New" pitchFamily="49" charset="0"/>
                <a:cs typeface="Courier New" pitchFamily="49" charset="0"/>
              </a:rPr>
              <a:t>address         carrier</a:t>
            </a:r>
          </a:p>
          <a:p>
            <a:r>
              <a:rPr lang="en-US" sz="1400" b="1" smtClean="0">
                <a:solidFill>
                  <a:schemeClr val="bg1"/>
                </a:solidFill>
                <a:latin typeface="Courier New" pitchFamily="49" charset="0"/>
                <a:cs typeface="Courier New" pitchFamily="49" charset="0"/>
              </a:rPr>
              <a:t>166.205.130.51  AT&amp;T</a:t>
            </a:r>
          </a:p>
          <a:p>
            <a:r>
              <a:rPr lang="en-US" sz="1400" b="1" smtClean="0">
                <a:solidFill>
                  <a:schemeClr val="bg1"/>
                </a:solidFill>
                <a:latin typeface="Courier New" pitchFamily="49" charset="0"/>
                <a:cs typeface="Courier New" pitchFamily="49" charset="0"/>
              </a:rPr>
              <a:t>208.54.4.11     T-Mobile</a:t>
            </a:r>
          </a:p>
        </p:txBody>
      </p:sp>
      <p:sp>
        <p:nvSpPr>
          <p:cNvPr id="8" name="TextBox 7"/>
          <p:cNvSpPr txBox="1"/>
          <p:nvPr/>
        </p:nvSpPr>
        <p:spPr>
          <a:xfrm>
            <a:off x="736987" y="3889613"/>
            <a:ext cx="3387489" cy="738664"/>
          </a:xfrm>
          <a:prstGeom prst="rect">
            <a:avLst/>
          </a:prstGeom>
          <a:solidFill>
            <a:schemeClr val="tx2"/>
          </a:solidFill>
          <a:ln w="19050">
            <a:solidFill>
              <a:schemeClr val="tx2"/>
            </a:solidFill>
          </a:ln>
        </p:spPr>
        <p:txBody>
          <a:bodyPr wrap="square" rtlCol="0">
            <a:spAutoFit/>
          </a:bodyPr>
          <a:lstStyle/>
          <a:p>
            <a:r>
              <a:rPr lang="en-US" sz="1400" b="1" smtClean="0">
                <a:solidFill>
                  <a:srgbClr val="FFC000"/>
                </a:solidFill>
                <a:latin typeface="Courier New" pitchFamily="49" charset="0"/>
                <a:cs typeface="Courier New" pitchFamily="49" charset="0"/>
              </a:rPr>
              <a:t>prefix           lat.  long.</a:t>
            </a:r>
          </a:p>
          <a:p>
            <a:r>
              <a:rPr lang="en-US" sz="1400" b="1" smtClean="0">
                <a:solidFill>
                  <a:schemeClr val="bg1"/>
                </a:solidFill>
                <a:latin typeface="Courier New" pitchFamily="49" charset="0"/>
                <a:cs typeface="Courier New" pitchFamily="49" charset="0"/>
              </a:rPr>
              <a:t>166.205.128.0/17 36.75 -119.75</a:t>
            </a:r>
          </a:p>
          <a:p>
            <a:r>
              <a:rPr lang="en-US" sz="1400" b="1" smtClean="0">
                <a:solidFill>
                  <a:schemeClr val="bg1"/>
                </a:solidFill>
                <a:latin typeface="Courier New" pitchFamily="49" charset="0"/>
                <a:cs typeface="Courier New" pitchFamily="49" charset="0"/>
              </a:rPr>
              <a:t>208.54.4.0/24    33.68 -117.17</a:t>
            </a:r>
          </a:p>
        </p:txBody>
      </p:sp>
      <p:sp>
        <p:nvSpPr>
          <p:cNvPr id="9" name="TextBox 8"/>
          <p:cNvSpPr txBox="1"/>
          <p:nvPr/>
        </p:nvSpPr>
        <p:spPr>
          <a:xfrm>
            <a:off x="5228582" y="3884154"/>
            <a:ext cx="2934495" cy="738664"/>
          </a:xfrm>
          <a:prstGeom prst="rect">
            <a:avLst/>
          </a:prstGeom>
          <a:solidFill>
            <a:schemeClr val="tx2"/>
          </a:solidFill>
          <a:ln w="19050">
            <a:solidFill>
              <a:schemeClr val="tx2"/>
            </a:solidFill>
          </a:ln>
        </p:spPr>
        <p:txBody>
          <a:bodyPr wrap="square" rtlCol="0">
            <a:spAutoFit/>
          </a:bodyPr>
          <a:lstStyle/>
          <a:p>
            <a:r>
              <a:rPr lang="en-US" sz="1400" b="1" smtClean="0">
                <a:solidFill>
                  <a:srgbClr val="FFC000"/>
                </a:solidFill>
                <a:latin typeface="Courier New" pitchFamily="49" charset="0"/>
                <a:cs typeface="Courier New" pitchFamily="49" charset="0"/>
              </a:rPr>
              <a:t>prefix           carrier</a:t>
            </a:r>
          </a:p>
          <a:p>
            <a:r>
              <a:rPr lang="en-US" sz="1400" b="1" smtClean="0">
                <a:solidFill>
                  <a:schemeClr val="bg1"/>
                </a:solidFill>
                <a:latin typeface="Courier New" pitchFamily="49" charset="0"/>
                <a:cs typeface="Courier New" pitchFamily="49" charset="0"/>
              </a:rPr>
              <a:t>166.205.128.0/17 AT&amp;T</a:t>
            </a:r>
          </a:p>
          <a:p>
            <a:r>
              <a:rPr lang="en-US" sz="1400" b="1" smtClean="0">
                <a:solidFill>
                  <a:schemeClr val="bg1"/>
                </a:solidFill>
                <a:latin typeface="Courier New" pitchFamily="49" charset="0"/>
                <a:cs typeface="Courier New" pitchFamily="49" charset="0"/>
              </a:rPr>
              <a:t>208.54.4.0/24    T-Mobile</a:t>
            </a:r>
          </a:p>
        </p:txBody>
      </p:sp>
      <p:cxnSp>
        <p:nvCxnSpPr>
          <p:cNvPr id="10" name="Curved Connector 9"/>
          <p:cNvCxnSpPr>
            <a:stCxn id="6" idx="2"/>
            <a:endCxn id="8" idx="0"/>
          </p:cNvCxnSpPr>
          <p:nvPr/>
        </p:nvCxnSpPr>
        <p:spPr>
          <a:xfrm rot="5400000">
            <a:off x="3353839" y="2533549"/>
            <a:ext cx="432957" cy="2279170"/>
          </a:xfrm>
          <a:prstGeom prst="curvedConnector3">
            <a:avLst>
              <a:gd name="adj1" fmla="val 50000"/>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1" name="Curved Connector 10"/>
          <p:cNvCxnSpPr>
            <a:stCxn id="5" idx="2"/>
            <a:endCxn id="8" idx="0"/>
          </p:cNvCxnSpPr>
          <p:nvPr/>
        </p:nvCxnSpPr>
        <p:spPr>
          <a:xfrm rot="16200000" flipH="1">
            <a:off x="1900038" y="3358918"/>
            <a:ext cx="432163" cy="629225"/>
          </a:xfrm>
          <a:prstGeom prst="curvedConnector3">
            <a:avLst>
              <a:gd name="adj1" fmla="val 50000"/>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2" name="Curved Connector 11"/>
          <p:cNvCxnSpPr>
            <a:stCxn id="6" idx="2"/>
            <a:endCxn id="9" idx="0"/>
          </p:cNvCxnSpPr>
          <p:nvPr/>
        </p:nvCxnSpPr>
        <p:spPr>
          <a:xfrm rot="16200000" flipH="1">
            <a:off x="5489117" y="2677441"/>
            <a:ext cx="427498" cy="1985928"/>
          </a:xfrm>
          <a:prstGeom prst="curvedConnector3">
            <a:avLst>
              <a:gd name="adj1" fmla="val 50000"/>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3" name="Curved Connector 12"/>
          <p:cNvCxnSpPr>
            <a:stCxn id="7" idx="2"/>
            <a:endCxn id="9" idx="0"/>
          </p:cNvCxnSpPr>
          <p:nvPr/>
        </p:nvCxnSpPr>
        <p:spPr>
          <a:xfrm rot="5400000">
            <a:off x="6958549" y="3199954"/>
            <a:ext cx="421482" cy="946919"/>
          </a:xfrm>
          <a:prstGeom prst="curvedConnector3">
            <a:avLst>
              <a:gd name="adj1" fmla="val 50000"/>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492142" y="5530923"/>
            <a:ext cx="4435523" cy="738664"/>
          </a:xfrm>
          <a:prstGeom prst="rect">
            <a:avLst/>
          </a:prstGeom>
          <a:solidFill>
            <a:schemeClr val="tx2"/>
          </a:solidFill>
          <a:ln w="19050">
            <a:solidFill>
              <a:schemeClr val="tx2"/>
            </a:solidFill>
          </a:ln>
        </p:spPr>
        <p:txBody>
          <a:bodyPr wrap="square" rtlCol="0">
            <a:spAutoFit/>
          </a:bodyPr>
          <a:lstStyle/>
          <a:p>
            <a:r>
              <a:rPr lang="en-US" sz="1400" b="1" smtClean="0">
                <a:solidFill>
                  <a:srgbClr val="FFC000"/>
                </a:solidFill>
                <a:latin typeface="Courier New" pitchFamily="49" charset="0"/>
                <a:cs typeface="Courier New" pitchFamily="49" charset="0"/>
              </a:rPr>
              <a:t>prefix           carrier  lat.  long.</a:t>
            </a:r>
          </a:p>
          <a:p>
            <a:r>
              <a:rPr lang="en-US" sz="1400" b="1" smtClean="0">
                <a:solidFill>
                  <a:schemeClr val="bg1"/>
                </a:solidFill>
                <a:latin typeface="Courier New" pitchFamily="49" charset="0"/>
                <a:cs typeface="Courier New" pitchFamily="49" charset="0"/>
              </a:rPr>
              <a:t>166.205.128.0/17 AT&amp;T     36.75 -119.75</a:t>
            </a:r>
          </a:p>
          <a:p>
            <a:r>
              <a:rPr lang="en-US" sz="1400" b="1" smtClean="0">
                <a:solidFill>
                  <a:schemeClr val="bg1"/>
                </a:solidFill>
                <a:latin typeface="Courier New" pitchFamily="49" charset="0"/>
                <a:cs typeface="Courier New" pitchFamily="49" charset="0"/>
              </a:rPr>
              <a:t>208.54.4.0/24    T-Mobile 33.68 -117.17</a:t>
            </a:r>
          </a:p>
        </p:txBody>
      </p:sp>
      <p:cxnSp>
        <p:nvCxnSpPr>
          <p:cNvPr id="15" name="Curved Connector 14"/>
          <p:cNvCxnSpPr>
            <a:stCxn id="8" idx="2"/>
            <a:endCxn id="14" idx="0"/>
          </p:cNvCxnSpPr>
          <p:nvPr/>
        </p:nvCxnSpPr>
        <p:spPr>
          <a:xfrm rot="16200000" flipH="1">
            <a:off x="3118995" y="3940014"/>
            <a:ext cx="902646" cy="2279172"/>
          </a:xfrm>
          <a:prstGeom prst="curvedConnector3">
            <a:avLst>
              <a:gd name="adj1" fmla="val 50000"/>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6" name="Curved Connector 15"/>
          <p:cNvCxnSpPr>
            <a:stCxn id="9" idx="2"/>
            <a:endCxn id="14" idx="0"/>
          </p:cNvCxnSpPr>
          <p:nvPr/>
        </p:nvCxnSpPr>
        <p:spPr>
          <a:xfrm rot="5400000">
            <a:off x="5248815" y="4083907"/>
            <a:ext cx="908105" cy="1985926"/>
          </a:xfrm>
          <a:prstGeom prst="curvedConnector3">
            <a:avLst>
              <a:gd name="adj1" fmla="val 50000"/>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23083" y="2115412"/>
            <a:ext cx="2743200" cy="369332"/>
          </a:xfrm>
          <a:prstGeom prst="rect">
            <a:avLst/>
          </a:prstGeom>
          <a:solidFill>
            <a:schemeClr val="tx2"/>
          </a:solidFill>
          <a:ln w="19050">
            <a:solidFill>
              <a:schemeClr val="tx2"/>
            </a:solidFill>
          </a:ln>
        </p:spPr>
        <p:txBody>
          <a:bodyPr wrap="square" rtlCol="0">
            <a:spAutoFit/>
          </a:bodyPr>
          <a:lstStyle/>
          <a:p>
            <a:pPr algn="ctr"/>
            <a:r>
              <a:rPr lang="en-US" b="1" smtClean="0">
                <a:solidFill>
                  <a:srgbClr val="FFC000"/>
                </a:solidFill>
                <a:latin typeface="Courier New" pitchFamily="49" charset="0"/>
                <a:cs typeface="Courier New" pitchFamily="49" charset="0"/>
              </a:rPr>
              <a:t>DataSource1</a:t>
            </a:r>
          </a:p>
        </p:txBody>
      </p:sp>
      <p:sp>
        <p:nvSpPr>
          <p:cNvPr id="18" name="TextBox 17"/>
          <p:cNvSpPr txBox="1"/>
          <p:nvPr/>
        </p:nvSpPr>
        <p:spPr>
          <a:xfrm>
            <a:off x="3769628" y="2115412"/>
            <a:ext cx="1880550" cy="369332"/>
          </a:xfrm>
          <a:prstGeom prst="rect">
            <a:avLst/>
          </a:prstGeom>
          <a:solidFill>
            <a:schemeClr val="tx2"/>
          </a:solidFill>
          <a:ln w="19050">
            <a:solidFill>
              <a:schemeClr val="tx2"/>
            </a:solidFill>
          </a:ln>
        </p:spPr>
        <p:txBody>
          <a:bodyPr wrap="square" rtlCol="0">
            <a:spAutoFit/>
          </a:bodyPr>
          <a:lstStyle/>
          <a:p>
            <a:pPr algn="ctr"/>
            <a:r>
              <a:rPr lang="en-US" b="1" err="1" smtClean="0">
                <a:solidFill>
                  <a:srgbClr val="FFC000"/>
                </a:solidFill>
                <a:latin typeface="Courier New" pitchFamily="49" charset="0"/>
                <a:cs typeface="Courier New" pitchFamily="49" charset="0"/>
              </a:rPr>
              <a:t>RouteViews</a:t>
            </a:r>
            <a:endParaRPr lang="en-US" sz="1400" b="1" smtClean="0">
              <a:solidFill>
                <a:srgbClr val="FFC000"/>
              </a:solidFill>
              <a:latin typeface="Courier New" pitchFamily="49" charset="0"/>
              <a:cs typeface="Courier New" pitchFamily="49" charset="0"/>
            </a:endParaRPr>
          </a:p>
        </p:txBody>
      </p:sp>
      <p:sp>
        <p:nvSpPr>
          <p:cNvPr id="19" name="TextBox 18"/>
          <p:cNvSpPr txBox="1"/>
          <p:nvPr/>
        </p:nvSpPr>
        <p:spPr>
          <a:xfrm>
            <a:off x="6627128" y="2116206"/>
            <a:ext cx="2034654" cy="369332"/>
          </a:xfrm>
          <a:prstGeom prst="rect">
            <a:avLst/>
          </a:prstGeom>
          <a:solidFill>
            <a:schemeClr val="tx2"/>
          </a:solidFill>
          <a:ln w="19050">
            <a:solidFill>
              <a:schemeClr val="tx2"/>
            </a:solidFill>
          </a:ln>
        </p:spPr>
        <p:txBody>
          <a:bodyPr wrap="square" rtlCol="0">
            <a:spAutoFit/>
          </a:bodyPr>
          <a:lstStyle/>
          <a:p>
            <a:pPr algn="ctr"/>
            <a:r>
              <a:rPr lang="en-US" b="1" smtClean="0">
                <a:solidFill>
                  <a:srgbClr val="FFC000"/>
                </a:solidFill>
                <a:latin typeface="Courier New" pitchFamily="49" charset="0"/>
                <a:cs typeface="Courier New" pitchFamily="49" charset="0"/>
              </a:rPr>
              <a:t>DataSource2</a:t>
            </a:r>
            <a:endParaRPr lang="en-US" sz="1400" b="1" smtClean="0">
              <a:solidFill>
                <a:srgbClr val="FFC000"/>
              </a:solidFill>
              <a:latin typeface="Courier New" pitchFamily="49" charset="0"/>
              <a:cs typeface="Courier New" pitchFamily="49" charset="0"/>
            </a:endParaRPr>
          </a:p>
        </p:txBody>
      </p:sp>
      <p:cxnSp>
        <p:nvCxnSpPr>
          <p:cNvPr id="20" name="Curved Connector 19"/>
          <p:cNvCxnSpPr>
            <a:stCxn id="18" idx="2"/>
            <a:endCxn id="6" idx="0"/>
          </p:cNvCxnSpPr>
          <p:nvPr/>
        </p:nvCxnSpPr>
        <p:spPr>
          <a:xfrm rot="5400000">
            <a:off x="4593279" y="2601368"/>
            <a:ext cx="233248" cy="1"/>
          </a:xfrm>
          <a:prstGeom prst="curvedConnector3">
            <a:avLst>
              <a:gd name="adj1" fmla="val 50000"/>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1" name="Curved Connector 20"/>
          <p:cNvCxnSpPr>
            <a:stCxn id="19" idx="2"/>
            <a:endCxn id="7" idx="0"/>
          </p:cNvCxnSpPr>
          <p:nvPr/>
        </p:nvCxnSpPr>
        <p:spPr>
          <a:xfrm rot="5400000">
            <a:off x="7524367" y="2603920"/>
            <a:ext cx="238470" cy="1706"/>
          </a:xfrm>
          <a:prstGeom prst="curvedConnector3">
            <a:avLst>
              <a:gd name="adj1" fmla="val 50000"/>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2" name="Curved Connector 21"/>
          <p:cNvCxnSpPr>
            <a:stCxn id="17" idx="2"/>
            <a:endCxn id="5" idx="0"/>
          </p:cNvCxnSpPr>
          <p:nvPr/>
        </p:nvCxnSpPr>
        <p:spPr>
          <a:xfrm rot="16200000" flipH="1">
            <a:off x="1681074" y="2598353"/>
            <a:ext cx="234042" cy="6824"/>
          </a:xfrm>
          <a:prstGeom prst="curvedConnector3">
            <a:avLst>
              <a:gd name="adj1" fmla="val 50000"/>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3" name="Footer Placeholder 22"/>
          <p:cNvSpPr>
            <a:spLocks noGrp="1"/>
          </p:cNvSpPr>
          <p:nvPr>
            <p:ph type="ftr" sz="quarter" idx="11"/>
          </p:nvPr>
        </p:nvSpPr>
        <p:spPr/>
        <p:txBody>
          <a:bodyPr/>
          <a:lstStyle/>
          <a:p>
            <a:r>
              <a:rPr lang="en-US" smtClean="0"/>
              <a:t>Cellular Networks and Mobile Computing (COMS 6998-10)</a:t>
            </a:r>
            <a:endParaRPr lang="en-US" dirty="0"/>
          </a:p>
        </p:txBody>
      </p:sp>
      <p:sp>
        <p:nvSpPr>
          <p:cNvPr id="25" name="TextBox 24"/>
          <p:cNvSpPr txBox="1"/>
          <p:nvPr/>
        </p:nvSpPr>
        <p:spPr>
          <a:xfrm>
            <a:off x="6019800" y="6428601"/>
            <a:ext cx="1505540" cy="276999"/>
          </a:xfrm>
          <a:prstGeom prst="rect">
            <a:avLst/>
          </a:prstGeom>
          <a:noFill/>
        </p:spPr>
        <p:txBody>
          <a:bodyPr wrap="none" rtlCol="0">
            <a:spAutoFit/>
          </a:bodyPr>
          <a:lstStyle/>
          <a:p>
            <a:r>
              <a:rPr lang="en-US" sz="1200" dirty="0" smtClean="0"/>
              <a:t>Courtesy: </a:t>
            </a:r>
            <a:r>
              <a:rPr lang="en-US" sz="1200" dirty="0"/>
              <a:t>Q</a:t>
            </a:r>
            <a:r>
              <a:rPr lang="en-US" sz="1200" dirty="0" smtClean="0"/>
              <a:t>. </a:t>
            </a:r>
            <a:r>
              <a:rPr lang="en-US" sz="1200" dirty="0" err="1" smtClean="0"/>
              <a:t>Xu</a:t>
            </a:r>
            <a:r>
              <a:rPr lang="en-US" sz="1200" dirty="0" smtClean="0"/>
              <a:t> et al.</a:t>
            </a:r>
            <a:endParaRPr lang="en-US" sz="1200" dirty="0"/>
          </a:p>
        </p:txBody>
      </p:sp>
      <p:sp>
        <p:nvSpPr>
          <p:cNvPr id="24" name="Date Placeholder 23"/>
          <p:cNvSpPr>
            <a:spLocks noGrp="1"/>
          </p:cNvSpPr>
          <p:nvPr>
            <p:ph type="dt" sz="half" idx="10"/>
          </p:nvPr>
        </p:nvSpPr>
        <p:spPr/>
        <p:txBody>
          <a:bodyPr/>
          <a:lstStyle/>
          <a:p>
            <a:r>
              <a:rPr lang="en-US" smtClean="0"/>
              <a:t>3/12/13</a:t>
            </a:r>
            <a:endParaRPr lang="en-US"/>
          </a:p>
        </p:txBody>
      </p:sp>
    </p:spTree>
    <p:extLst>
      <p:ext uri="{BB962C8B-B14F-4D97-AF65-F5344CB8AC3E}">
        <p14:creationId xmlns:p14="http://schemas.microsoft.com/office/powerpoint/2010/main" val="9263728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a:latin typeface="Calibri" charset="0"/>
                <a:ea typeface="ＭＳ Ｐゴシック" charset="0"/>
                <a:cs typeface="ＭＳ Ｐゴシック" charset="0"/>
              </a:rPr>
              <a:t>Announcements</a:t>
            </a:r>
          </a:p>
        </p:txBody>
      </p:sp>
      <p:sp>
        <p:nvSpPr>
          <p:cNvPr id="17410" name="Content Placeholder 2"/>
          <p:cNvSpPr>
            <a:spLocks noGrp="1"/>
          </p:cNvSpPr>
          <p:nvPr>
            <p:ph idx="1"/>
          </p:nvPr>
        </p:nvSpPr>
        <p:spPr/>
        <p:txBody>
          <a:bodyPr/>
          <a:lstStyle/>
          <a:p>
            <a:r>
              <a:rPr lang="en-US" dirty="0" smtClean="0">
                <a:latin typeface="Calibri" charset="0"/>
                <a:ea typeface="ＭＳ Ｐゴシック" charset="0"/>
                <a:cs typeface="ＭＳ Ｐゴシック" charset="0"/>
              </a:rPr>
              <a:t>Mason will not be available starting Saturday</a:t>
            </a:r>
          </a:p>
          <a:p>
            <a:pPr lvl="1"/>
            <a:r>
              <a:rPr lang="en-US" dirty="0" smtClean="0">
                <a:latin typeface="Calibri" charset="0"/>
                <a:ea typeface="ＭＳ Ｐゴシック" charset="0"/>
                <a:cs typeface="ＭＳ Ｐゴシック" charset="0"/>
              </a:rPr>
              <a:t>Please reach him before that if needed</a:t>
            </a:r>
          </a:p>
          <a:p>
            <a:r>
              <a:rPr lang="en-US" dirty="0" smtClean="0">
                <a:latin typeface="Calibri" charset="0"/>
                <a:ea typeface="ＭＳ Ｐゴシック" charset="0"/>
                <a:cs typeface="ＭＳ Ｐゴシック" charset="0"/>
              </a:rPr>
              <a:t>Project description due on March 25</a:t>
            </a:r>
          </a:p>
          <a:p>
            <a:endParaRPr lang="en-US" dirty="0">
              <a:latin typeface="Calibri" charset="0"/>
              <a:ea typeface="ＭＳ Ｐゴシック" charset="0"/>
              <a:cs typeface="ＭＳ Ｐゴシック" charset="0"/>
            </a:endParaRPr>
          </a:p>
        </p:txBody>
      </p:sp>
      <p:sp>
        <p:nvSpPr>
          <p:cNvPr id="2" name="Date Placeholder 1"/>
          <p:cNvSpPr>
            <a:spLocks noGrp="1"/>
          </p:cNvSpPr>
          <p:nvPr>
            <p:ph type="dt" sz="half" idx="10"/>
          </p:nvPr>
        </p:nvSpPr>
        <p:spPr/>
        <p:txBody>
          <a:bodyPr/>
          <a:lstStyle/>
          <a:p>
            <a:r>
              <a:rPr lang="en-US" smtClean="0"/>
              <a:t>3/12/13</a:t>
            </a:r>
            <a:endParaRPr lang="en-US"/>
          </a:p>
        </p:txBody>
      </p:sp>
      <p:sp>
        <p:nvSpPr>
          <p:cNvPr id="3" name="Footer Placeholder 2"/>
          <p:cNvSpPr>
            <a:spLocks noGrp="1"/>
          </p:cNvSpPr>
          <p:nvPr>
            <p:ph type="ftr" sz="quarter" idx="11"/>
          </p:nvPr>
        </p:nvSpPr>
        <p:spPr/>
        <p:txBody>
          <a:bodyPr/>
          <a:lstStyle/>
          <a:p>
            <a:r>
              <a:rPr lang="en-US" smtClean="0"/>
              <a:t>Cellular Networks and Mobile Computing (COMS 6998-10)</a:t>
            </a:r>
            <a:endParaRPr lang="en-US"/>
          </a:p>
        </p:txBody>
      </p:sp>
    </p:spTree>
    <p:extLst>
      <p:ext uri="{BB962C8B-B14F-4D97-AF65-F5344CB8AC3E}">
        <p14:creationId xmlns:p14="http://schemas.microsoft.com/office/powerpoint/2010/main" val="26215320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Outline</a:t>
            </a:r>
            <a:endParaRPr lang="en-US"/>
          </a:p>
        </p:txBody>
      </p:sp>
      <p:sp>
        <p:nvSpPr>
          <p:cNvPr id="3" name="Content Placeholder 2"/>
          <p:cNvSpPr>
            <a:spLocks noGrp="1"/>
          </p:cNvSpPr>
          <p:nvPr>
            <p:ph sz="quarter" idx="1"/>
          </p:nvPr>
        </p:nvSpPr>
        <p:spPr/>
        <p:txBody>
          <a:bodyPr/>
          <a:lstStyle/>
          <a:p>
            <a:r>
              <a:rPr lang="en-US" smtClean="0">
                <a:solidFill>
                  <a:schemeClr val="accent6"/>
                </a:solidFill>
              </a:rPr>
              <a:t>Motivation</a:t>
            </a:r>
          </a:p>
          <a:p>
            <a:r>
              <a:rPr lang="en-US" smtClean="0">
                <a:solidFill>
                  <a:schemeClr val="accent6"/>
                </a:solidFill>
              </a:rPr>
              <a:t>Problem statement</a:t>
            </a:r>
          </a:p>
          <a:p>
            <a:r>
              <a:rPr lang="en-US" smtClean="0">
                <a:solidFill>
                  <a:schemeClr val="accent6"/>
                </a:solidFill>
              </a:rPr>
              <a:t>Previous Studies</a:t>
            </a:r>
          </a:p>
          <a:p>
            <a:r>
              <a:rPr lang="en-US" smtClean="0">
                <a:solidFill>
                  <a:schemeClr val="accent6"/>
                </a:solidFill>
              </a:rPr>
              <a:t>Data Sets</a:t>
            </a:r>
          </a:p>
          <a:p>
            <a:r>
              <a:rPr lang="en-US" b="1" smtClean="0">
                <a:effectLst>
                  <a:outerShdw blurRad="38100" dist="38100" dir="2700000" algn="tl">
                    <a:srgbClr val="000000">
                      <a:alpha val="43137"/>
                    </a:srgbClr>
                  </a:outerShdw>
                </a:effectLst>
              </a:rPr>
              <a:t>Clustering Prefixes</a:t>
            </a:r>
          </a:p>
          <a:p>
            <a:r>
              <a:rPr lang="en-US" smtClean="0"/>
              <a:t>Validating the Clustering Results</a:t>
            </a:r>
          </a:p>
          <a:p>
            <a:r>
              <a:rPr lang="en-US" smtClean="0"/>
              <a:t>Implication on mobile content placement</a:t>
            </a:r>
          </a:p>
          <a:p>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dirty="0"/>
          </a:p>
        </p:txBody>
      </p:sp>
      <p:sp>
        <p:nvSpPr>
          <p:cNvPr id="7" name="TextBox 6"/>
          <p:cNvSpPr txBox="1"/>
          <p:nvPr/>
        </p:nvSpPr>
        <p:spPr>
          <a:xfrm>
            <a:off x="6019800" y="6428601"/>
            <a:ext cx="1505540" cy="276999"/>
          </a:xfrm>
          <a:prstGeom prst="rect">
            <a:avLst/>
          </a:prstGeom>
          <a:noFill/>
        </p:spPr>
        <p:txBody>
          <a:bodyPr wrap="none" rtlCol="0">
            <a:spAutoFit/>
          </a:bodyPr>
          <a:lstStyle/>
          <a:p>
            <a:r>
              <a:rPr lang="en-US" sz="1200" dirty="0" smtClean="0"/>
              <a:t>Courtesy: </a:t>
            </a:r>
            <a:r>
              <a:rPr lang="en-US" sz="1200" dirty="0"/>
              <a:t>Q</a:t>
            </a:r>
            <a:r>
              <a:rPr lang="en-US" sz="1200" dirty="0" smtClean="0"/>
              <a:t>. </a:t>
            </a:r>
            <a:r>
              <a:rPr lang="en-US" sz="1200" dirty="0" err="1" smtClean="0"/>
              <a:t>Xu</a:t>
            </a:r>
            <a:r>
              <a:rPr lang="en-US" sz="1200" dirty="0" smtClean="0"/>
              <a:t> et al.</a:t>
            </a:r>
            <a:endParaRPr lang="en-US" sz="1200" dirty="0"/>
          </a:p>
        </p:txBody>
      </p:sp>
      <p:sp>
        <p:nvSpPr>
          <p:cNvPr id="6" name="Date Placeholder 5"/>
          <p:cNvSpPr>
            <a:spLocks noGrp="1"/>
          </p:cNvSpPr>
          <p:nvPr>
            <p:ph type="dt" sz="half" idx="10"/>
          </p:nvPr>
        </p:nvSpPr>
        <p:spPr/>
        <p:txBody>
          <a:bodyPr/>
          <a:lstStyle/>
          <a:p>
            <a:r>
              <a:rPr lang="en-US" smtClean="0"/>
              <a:t>3/12/13</a:t>
            </a:r>
            <a:endParaRPr lang="en-US"/>
          </a:p>
        </p:txBody>
      </p:sp>
    </p:spTree>
    <p:extLst>
      <p:ext uri="{BB962C8B-B14F-4D97-AF65-F5344CB8AC3E}">
        <p14:creationId xmlns:p14="http://schemas.microsoft.com/office/powerpoint/2010/main" val="224520164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t>Motivation for Clustering --</a:t>
            </a:r>
            <a:br>
              <a:rPr lang="en-US" b="1" dirty="0" smtClean="0"/>
            </a:br>
            <a:r>
              <a:rPr lang="en-US" b="1" dirty="0" smtClean="0"/>
              <a:t>Limited Types of Geographic Coverage Patterns</a:t>
            </a:r>
          </a:p>
        </p:txBody>
      </p:sp>
      <p:sp>
        <p:nvSpPr>
          <p:cNvPr id="3" name="Content Placeholder 2"/>
          <p:cNvSpPr>
            <a:spLocks noGrp="1"/>
          </p:cNvSpPr>
          <p:nvPr>
            <p:ph sz="quarter" idx="1"/>
          </p:nvPr>
        </p:nvSpPr>
        <p:spPr/>
        <p:txBody>
          <a:bodyPr>
            <a:normAutofit fontScale="92500" lnSpcReduction="20000"/>
          </a:bodyPr>
          <a:lstStyle/>
          <a:p>
            <a:endParaRPr lang="en-US" sz="2800" smtClean="0"/>
          </a:p>
          <a:p>
            <a:endParaRPr lang="en-US" sz="2800" smtClean="0"/>
          </a:p>
          <a:p>
            <a:endParaRPr lang="en-US" sz="2800" smtClean="0"/>
          </a:p>
          <a:p>
            <a:endParaRPr lang="en-US" sz="2800" smtClean="0"/>
          </a:p>
          <a:p>
            <a:endParaRPr lang="en-US" sz="2800" smtClean="0"/>
          </a:p>
          <a:p>
            <a:endParaRPr lang="en-US" sz="2800" smtClean="0"/>
          </a:p>
          <a:p>
            <a:endParaRPr lang="en-US" sz="2800" smtClean="0"/>
          </a:p>
          <a:p>
            <a:endParaRPr lang="en-US" sz="2800" smtClean="0"/>
          </a:p>
          <a:p>
            <a:endParaRPr lang="en-US" sz="2800" smtClean="0"/>
          </a:p>
          <a:p>
            <a:r>
              <a:rPr lang="en-US" sz="2800" smtClean="0"/>
              <a:t>Prefixes with the same geographic coverage should have the same allocation policy (under the same GGSN)</a:t>
            </a:r>
          </a:p>
          <a:p>
            <a:endParaRPr lang="en-US"/>
          </a:p>
        </p:txBody>
      </p:sp>
      <p:grpSp>
        <p:nvGrpSpPr>
          <p:cNvPr id="5" name="Group 4"/>
          <p:cNvGrpSpPr/>
          <p:nvPr/>
        </p:nvGrpSpPr>
        <p:grpSpPr>
          <a:xfrm>
            <a:off x="1197719" y="1396608"/>
            <a:ext cx="6400800" cy="3675888"/>
            <a:chOff x="1197719" y="2133600"/>
            <a:chExt cx="6400800" cy="3675888"/>
          </a:xfrm>
        </p:grpSpPr>
        <p:pic>
          <p:nvPicPr>
            <p:cNvPr id="6" name="Content Placeholder 7" descr="prefix_map_166_137_11_0_24.abs.eps"/>
            <p:cNvPicPr>
              <a:picLocks noChangeAspect="1"/>
            </p:cNvPicPr>
            <p:nvPr/>
          </p:nvPicPr>
          <p:blipFill>
            <a:blip r:embed="rId3" cstate="print"/>
            <a:stretch>
              <a:fillRect/>
            </a:stretch>
          </p:blipFill>
          <p:spPr>
            <a:xfrm>
              <a:off x="4408860" y="3971544"/>
              <a:ext cx="3189659" cy="1837944"/>
            </a:xfrm>
            <a:prstGeom prst="rect">
              <a:avLst/>
            </a:prstGeom>
          </p:spPr>
        </p:pic>
        <p:pic>
          <p:nvPicPr>
            <p:cNvPr id="7" name="Content Placeholder 6" descr="prefix_map_166_137_9_0_24.abs.eps"/>
            <p:cNvPicPr>
              <a:picLocks noChangeAspect="1"/>
            </p:cNvPicPr>
            <p:nvPr/>
          </p:nvPicPr>
          <p:blipFill>
            <a:blip r:embed="rId4" cstate="print"/>
            <a:stretch>
              <a:fillRect/>
            </a:stretch>
          </p:blipFill>
          <p:spPr>
            <a:xfrm>
              <a:off x="1219203" y="3971544"/>
              <a:ext cx="3189659" cy="1837944"/>
            </a:xfrm>
            <a:prstGeom prst="rect">
              <a:avLst/>
            </a:prstGeom>
          </p:spPr>
        </p:pic>
        <p:pic>
          <p:nvPicPr>
            <p:cNvPr id="8" name="Content Placeholder 7" descr="prefix_map_166_137_11_0_24.abs.eps"/>
            <p:cNvPicPr>
              <a:picLocks noChangeAspect="1"/>
            </p:cNvPicPr>
            <p:nvPr/>
          </p:nvPicPr>
          <p:blipFill>
            <a:blip r:embed="rId5" cstate="print"/>
            <a:stretch>
              <a:fillRect/>
            </a:stretch>
          </p:blipFill>
          <p:spPr>
            <a:xfrm>
              <a:off x="4408857" y="2133600"/>
              <a:ext cx="3189660" cy="1837944"/>
            </a:xfrm>
            <a:prstGeom prst="rect">
              <a:avLst/>
            </a:prstGeom>
          </p:spPr>
        </p:pic>
        <p:pic>
          <p:nvPicPr>
            <p:cNvPr id="9" name="Content Placeholder 6" descr="prefix_map_166_137_9_0_24.abs.eps"/>
            <p:cNvPicPr>
              <a:picLocks noChangeAspect="1"/>
            </p:cNvPicPr>
            <p:nvPr/>
          </p:nvPicPr>
          <p:blipFill>
            <a:blip r:embed="rId6" cstate="print"/>
            <a:stretch>
              <a:fillRect/>
            </a:stretch>
          </p:blipFill>
          <p:spPr>
            <a:xfrm>
              <a:off x="1197719" y="2133600"/>
              <a:ext cx="3189660" cy="1837944"/>
            </a:xfrm>
            <a:prstGeom prst="rect">
              <a:avLst/>
            </a:prstGeom>
          </p:spPr>
        </p:pic>
      </p:grpSp>
      <p:sp>
        <p:nvSpPr>
          <p:cNvPr id="10" name="Footer Placeholder 9"/>
          <p:cNvSpPr>
            <a:spLocks noGrp="1"/>
          </p:cNvSpPr>
          <p:nvPr>
            <p:ph type="ftr" sz="quarter" idx="11"/>
          </p:nvPr>
        </p:nvSpPr>
        <p:spPr/>
        <p:txBody>
          <a:bodyPr/>
          <a:lstStyle/>
          <a:p>
            <a:r>
              <a:rPr lang="en-US" smtClean="0"/>
              <a:t>Cellular Networks and Mobile Computing (COMS 6998-10)</a:t>
            </a:r>
            <a:endParaRPr lang="en-US" dirty="0"/>
          </a:p>
        </p:txBody>
      </p:sp>
      <p:sp>
        <p:nvSpPr>
          <p:cNvPr id="12" name="TextBox 11"/>
          <p:cNvSpPr txBox="1"/>
          <p:nvPr/>
        </p:nvSpPr>
        <p:spPr>
          <a:xfrm>
            <a:off x="6019800" y="6428601"/>
            <a:ext cx="1505540" cy="276999"/>
          </a:xfrm>
          <a:prstGeom prst="rect">
            <a:avLst/>
          </a:prstGeom>
          <a:noFill/>
        </p:spPr>
        <p:txBody>
          <a:bodyPr wrap="none" rtlCol="0">
            <a:spAutoFit/>
          </a:bodyPr>
          <a:lstStyle/>
          <a:p>
            <a:r>
              <a:rPr lang="en-US" sz="1200" dirty="0" smtClean="0"/>
              <a:t>Courtesy: </a:t>
            </a:r>
            <a:r>
              <a:rPr lang="en-US" sz="1200" dirty="0"/>
              <a:t>Q</a:t>
            </a:r>
            <a:r>
              <a:rPr lang="en-US" sz="1200" dirty="0" smtClean="0"/>
              <a:t>. </a:t>
            </a:r>
            <a:r>
              <a:rPr lang="en-US" sz="1200" dirty="0" err="1" smtClean="0"/>
              <a:t>Xu</a:t>
            </a:r>
            <a:r>
              <a:rPr lang="en-US" sz="1200" dirty="0" smtClean="0"/>
              <a:t> et al.</a:t>
            </a:r>
            <a:endParaRPr lang="en-US" sz="1200" dirty="0"/>
          </a:p>
        </p:txBody>
      </p:sp>
      <p:sp>
        <p:nvSpPr>
          <p:cNvPr id="11" name="Date Placeholder 10"/>
          <p:cNvSpPr>
            <a:spLocks noGrp="1"/>
          </p:cNvSpPr>
          <p:nvPr>
            <p:ph type="dt" sz="half" idx="10"/>
          </p:nvPr>
        </p:nvSpPr>
        <p:spPr/>
        <p:txBody>
          <a:bodyPr/>
          <a:lstStyle/>
          <a:p>
            <a:r>
              <a:rPr lang="en-US" smtClean="0"/>
              <a:t>3/12/13</a:t>
            </a:r>
            <a:endParaRPr lang="en-US"/>
          </a:p>
        </p:txBody>
      </p:sp>
    </p:spTree>
    <p:extLst>
      <p:ext uri="{BB962C8B-B14F-4D97-AF65-F5344CB8AC3E}">
        <p14:creationId xmlns:p14="http://schemas.microsoft.com/office/powerpoint/2010/main" val="258275987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smtClean="0"/>
              <a:t>Cluster Cellular Prefixes</a:t>
            </a:r>
            <a:endParaRPr lang="en-US"/>
          </a:p>
        </p:txBody>
      </p:sp>
      <p:sp>
        <p:nvSpPr>
          <p:cNvPr id="7" name="Content Placeholder 6"/>
          <p:cNvSpPr>
            <a:spLocks noGrp="1"/>
          </p:cNvSpPr>
          <p:nvPr>
            <p:ph sz="quarter" idx="1"/>
          </p:nvPr>
        </p:nvSpPr>
        <p:spPr/>
        <p:txBody>
          <a:bodyPr>
            <a:noAutofit/>
          </a:bodyPr>
          <a:lstStyle/>
          <a:p>
            <a:r>
              <a:rPr lang="en-US" sz="2400" smtClean="0">
                <a:cs typeface="Courier New" pitchFamily="49" charset="0"/>
              </a:rPr>
              <a:t>1. Pre-filter out those prefixes with very few records (</a:t>
            </a:r>
            <a:r>
              <a:rPr lang="en-US" sz="2400" u="sng" err="1" smtClean="0">
                <a:cs typeface="Courier New" pitchFamily="49" charset="0"/>
              </a:rPr>
              <a:t>todo</a:t>
            </a:r>
            <a:r>
              <a:rPr lang="en-US" sz="2400" smtClean="0">
                <a:cs typeface="Courier New" pitchFamily="49" charset="0"/>
              </a:rPr>
              <a:t>)</a:t>
            </a:r>
          </a:p>
          <a:p>
            <a:r>
              <a:rPr lang="en-US" sz="2400" smtClean="0">
                <a:cs typeface="Courier New" pitchFamily="49" charset="0"/>
              </a:rPr>
              <a:t>2. Split the U.S. into N square grids (</a:t>
            </a:r>
            <a:r>
              <a:rPr lang="en-US" sz="2400" u="sng" err="1" smtClean="0">
                <a:cs typeface="Courier New" pitchFamily="49" charset="0"/>
              </a:rPr>
              <a:t>todo</a:t>
            </a:r>
            <a:r>
              <a:rPr lang="en-US" sz="2400" smtClean="0">
                <a:cs typeface="Courier New" pitchFamily="49" charset="0"/>
              </a:rPr>
              <a:t>)</a:t>
            </a:r>
          </a:p>
          <a:p>
            <a:r>
              <a:rPr lang="en-US" sz="2400" smtClean="0">
                <a:cs typeface="Courier New" pitchFamily="49" charset="0"/>
              </a:rPr>
              <a:t>3. Assign a feature vector for each prefix to keep # records in each grid</a:t>
            </a:r>
          </a:p>
          <a:p>
            <a:r>
              <a:rPr lang="en-US" sz="2400" smtClean="0">
                <a:cs typeface="Courier New" pitchFamily="49" charset="0"/>
              </a:rPr>
              <a:t>4. Use bisect k-means to cluster prefixes by their feature vectors (</a:t>
            </a:r>
            <a:r>
              <a:rPr lang="en-US" sz="2400" u="sng" err="1" smtClean="0">
                <a:cs typeface="Courier New" pitchFamily="49" charset="0"/>
              </a:rPr>
              <a:t>todo</a:t>
            </a:r>
            <a:r>
              <a:rPr lang="en-US" sz="2400" smtClean="0">
                <a:cs typeface="Courier New" pitchFamily="49" charset="0"/>
              </a:rPr>
              <a:t>)</a:t>
            </a:r>
          </a:p>
        </p:txBody>
      </p:sp>
      <p:sp>
        <p:nvSpPr>
          <p:cNvPr id="8" name="Content Placeholder 7"/>
          <p:cNvSpPr>
            <a:spLocks noGrp="1"/>
          </p:cNvSpPr>
          <p:nvPr>
            <p:ph sz="quarter" idx="10"/>
          </p:nvPr>
        </p:nvSpPr>
        <p:spPr>
          <a:xfrm>
            <a:off x="462843" y="3719712"/>
            <a:ext cx="4598600" cy="2468880"/>
          </a:xfrm>
          <a:noFill/>
        </p:spPr>
        <p:txBody>
          <a:bodyPr>
            <a:normAutofit/>
          </a:bodyPr>
          <a:lstStyle/>
          <a:p>
            <a:pPr>
              <a:buNone/>
            </a:pPr>
            <a:endParaRPr lang="en-US" sz="2400" smtClean="0">
              <a:solidFill>
                <a:schemeClr val="accent6"/>
              </a:solidFill>
            </a:endParaRPr>
          </a:p>
          <a:p>
            <a:pPr>
              <a:buNone/>
            </a:pPr>
            <a:endParaRPr lang="en-US" sz="2400" smtClean="0">
              <a:solidFill>
                <a:schemeClr val="accent6"/>
              </a:solidFill>
            </a:endParaRPr>
          </a:p>
          <a:p>
            <a:endParaRPr lang="en-US" sz="2800" smtClean="0">
              <a:solidFill>
                <a:schemeClr val="accent6"/>
              </a:solidFill>
            </a:endParaRPr>
          </a:p>
          <a:p>
            <a:endParaRPr lang="en-US" sz="2800" smtClean="0">
              <a:solidFill>
                <a:schemeClr val="accent6"/>
              </a:solidFill>
            </a:endParaRPr>
          </a:p>
          <a:p>
            <a:endParaRPr lang="en-US"/>
          </a:p>
        </p:txBody>
      </p:sp>
      <p:pic>
        <p:nvPicPr>
          <p:cNvPr id="10" name="Content Placeholder 9" descr="prefix_map_thin2.abs.jpeg"/>
          <p:cNvPicPr>
            <a:picLocks noGrp="1" noChangeAspect="1"/>
          </p:cNvPicPr>
          <p:nvPr>
            <p:ph sz="quarter" idx="12"/>
          </p:nvPr>
        </p:nvPicPr>
        <p:blipFill>
          <a:blip r:embed="rId3" cstate="print"/>
          <a:stretch>
            <a:fillRect/>
          </a:stretch>
        </p:blipFill>
        <p:spPr>
          <a:xfrm>
            <a:off x="4783070" y="3613850"/>
            <a:ext cx="4114800" cy="2397318"/>
          </a:xfrm>
          <a:prstGeom prst="rect">
            <a:avLst/>
          </a:prstGeom>
          <a:ln>
            <a:tailEnd type="arrow"/>
          </a:ln>
        </p:spPr>
      </p:pic>
      <p:cxnSp>
        <p:nvCxnSpPr>
          <p:cNvPr id="15" name="Curved Connector 14"/>
          <p:cNvCxnSpPr>
            <a:stCxn id="7" idx="1"/>
          </p:cNvCxnSpPr>
          <p:nvPr/>
        </p:nvCxnSpPr>
        <p:spPr>
          <a:xfrm rot="10800000" flipV="1">
            <a:off x="436736" y="2453640"/>
            <a:ext cx="20464" cy="2613764"/>
          </a:xfrm>
          <a:prstGeom prst="curvedConnector3">
            <a:avLst>
              <a:gd name="adj1" fmla="val 1217084"/>
            </a:avLst>
          </a:prstGeom>
          <a:ln w="254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4" name="Content Placeholder 4"/>
          <p:cNvSpPr txBox="1">
            <a:spLocks/>
          </p:cNvSpPr>
          <p:nvPr/>
        </p:nvSpPr>
        <p:spPr>
          <a:xfrm>
            <a:off x="462843" y="3690050"/>
            <a:ext cx="4114800" cy="687696"/>
          </a:xfrm>
          <a:prstGeom prst="rect">
            <a:avLst/>
          </a:prstGeom>
          <a:solidFill>
            <a:schemeClr val="tx2"/>
          </a:solidFill>
          <a:ln>
            <a:solidFill>
              <a:schemeClr val="tx2"/>
            </a:solidFill>
          </a:ln>
        </p:spPr>
        <p:txBody>
          <a:bodyPr vert="horz">
            <a:normAutofit lnSpcReduction="10000"/>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2"/>
                </a:solidFill>
                <a:effectLst/>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effectLst/>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2"/>
                </a:solidFill>
                <a:effectLst/>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2"/>
                </a:solidFill>
                <a:effectLst/>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2"/>
                </a:solidFill>
                <a:effectLst/>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sz="2000" smtClean="0">
                <a:solidFill>
                  <a:schemeClr val="accent6"/>
                </a:solidFill>
              </a:rPr>
              <a:t>How to avoid aggressive filtering?</a:t>
            </a:r>
          </a:p>
          <a:p>
            <a:pPr lvl="1"/>
            <a:r>
              <a:rPr lang="en-US" sz="1700" smtClean="0">
                <a:solidFill>
                  <a:schemeClr val="accent6"/>
                </a:solidFill>
              </a:rPr>
              <a:t>keep at least 99% records </a:t>
            </a:r>
          </a:p>
          <a:p>
            <a:endParaRPr lang="en-US" sz="2000" smtClean="0">
              <a:solidFill>
                <a:schemeClr val="accent6"/>
              </a:solidFill>
            </a:endParaRPr>
          </a:p>
          <a:p>
            <a:endParaRPr lang="en-US" sz="2000" smtClean="0">
              <a:solidFill>
                <a:schemeClr val="accent6"/>
              </a:solidFill>
            </a:endParaRPr>
          </a:p>
          <a:p>
            <a:endParaRPr lang="en-US"/>
          </a:p>
        </p:txBody>
      </p:sp>
      <p:sp>
        <p:nvSpPr>
          <p:cNvPr id="16" name="Content Placeholder 4"/>
          <p:cNvSpPr txBox="1">
            <a:spLocks/>
          </p:cNvSpPr>
          <p:nvPr/>
        </p:nvSpPr>
        <p:spPr>
          <a:xfrm>
            <a:off x="462843" y="4397662"/>
            <a:ext cx="4114800" cy="1188720"/>
          </a:xfrm>
          <a:prstGeom prst="rect">
            <a:avLst/>
          </a:prstGeom>
          <a:solidFill>
            <a:schemeClr val="tx2"/>
          </a:solidFill>
          <a:ln>
            <a:solidFill>
              <a:schemeClr val="tx2"/>
            </a:solidFill>
          </a:ln>
        </p:spPr>
        <p:txBody>
          <a:bodyPr vert="horz">
            <a:normAutofit fontScale="25000" lnSpcReduction="20000"/>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2"/>
                </a:solidFill>
                <a:effectLst/>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effectLst/>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2"/>
                </a:solidFill>
                <a:effectLst/>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2"/>
                </a:solidFill>
                <a:effectLst/>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2"/>
                </a:solidFill>
                <a:effectLst/>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sz="8000" smtClean="0">
                <a:solidFill>
                  <a:schemeClr val="accent6"/>
                </a:solidFill>
              </a:rPr>
              <a:t>How </a:t>
            </a:r>
            <a:r>
              <a:rPr lang="en-US" sz="8000">
                <a:solidFill>
                  <a:schemeClr val="accent6"/>
                </a:solidFill>
              </a:rPr>
              <a:t>to choose N</a:t>
            </a:r>
            <a:r>
              <a:rPr lang="en-US" sz="8000" smtClean="0">
                <a:solidFill>
                  <a:schemeClr val="accent6"/>
                </a:solidFill>
              </a:rPr>
              <a:t>?</a:t>
            </a:r>
          </a:p>
          <a:p>
            <a:pPr lvl="1"/>
            <a:r>
              <a:rPr lang="en-US" sz="6400" smtClean="0">
                <a:solidFill>
                  <a:schemeClr val="accent6"/>
                </a:solidFill>
              </a:rPr>
              <a:t># </a:t>
            </a:r>
            <a:r>
              <a:rPr lang="en-US" sz="6400">
                <a:solidFill>
                  <a:schemeClr val="accent6"/>
                </a:solidFill>
              </a:rPr>
              <a:t>clusters is not affected by N </a:t>
            </a:r>
            <a:r>
              <a:rPr lang="en-US" sz="6400" smtClean="0">
                <a:solidFill>
                  <a:schemeClr val="accent6"/>
                </a:solidFill>
              </a:rPr>
              <a:t>while N </a:t>
            </a:r>
            <a:r>
              <a:rPr lang="en-US" sz="6400">
                <a:solidFill>
                  <a:schemeClr val="accent6"/>
                </a:solidFill>
              </a:rPr>
              <a:t>&gt; 15 </a:t>
            </a:r>
            <a:r>
              <a:rPr lang="en-US" sz="6400" smtClean="0">
                <a:solidFill>
                  <a:schemeClr val="accent6"/>
                </a:solidFill>
              </a:rPr>
              <a:t>&amp;&amp; N &lt; 150</a:t>
            </a:r>
          </a:p>
          <a:p>
            <a:pPr lvl="2"/>
            <a:r>
              <a:rPr lang="en-US" sz="5600" smtClean="0">
                <a:solidFill>
                  <a:schemeClr val="accent6"/>
                </a:solidFill>
              </a:rPr>
              <a:t>The geographic </a:t>
            </a:r>
            <a:r>
              <a:rPr lang="en-US" sz="5600">
                <a:solidFill>
                  <a:schemeClr val="accent6"/>
                </a:solidFill>
              </a:rPr>
              <a:t>coverage of each cluster is coarse-grained</a:t>
            </a:r>
          </a:p>
          <a:p>
            <a:endParaRPr lang="en-US"/>
          </a:p>
        </p:txBody>
      </p:sp>
      <p:sp>
        <p:nvSpPr>
          <p:cNvPr id="17" name="Content Placeholder 4"/>
          <p:cNvSpPr txBox="1">
            <a:spLocks/>
          </p:cNvSpPr>
          <p:nvPr/>
        </p:nvSpPr>
        <p:spPr>
          <a:xfrm>
            <a:off x="462843" y="5608230"/>
            <a:ext cx="4114800" cy="731520"/>
          </a:xfrm>
          <a:prstGeom prst="rect">
            <a:avLst/>
          </a:prstGeom>
          <a:solidFill>
            <a:schemeClr val="tx2"/>
          </a:solidFill>
          <a:ln>
            <a:solidFill>
              <a:schemeClr val="tx2"/>
            </a:solidFill>
          </a:ln>
        </p:spPr>
        <p:txBody>
          <a:bodyPr vert="horz">
            <a:no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2"/>
                </a:solidFill>
                <a:effectLst/>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effectLst/>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2"/>
                </a:solidFill>
                <a:effectLst/>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2"/>
                </a:solidFill>
                <a:effectLst/>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2"/>
                </a:solidFill>
                <a:effectLst/>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sz="2000" dirty="0">
                <a:solidFill>
                  <a:schemeClr val="accent6"/>
                </a:solidFill>
              </a:rPr>
              <a:t>How to control the maximum tolerable SSE</a:t>
            </a:r>
            <a:r>
              <a:rPr lang="en-US" sz="2000" dirty="0" smtClean="0">
                <a:solidFill>
                  <a:schemeClr val="accent6"/>
                </a:solidFill>
              </a:rPr>
              <a:t>?</a:t>
            </a:r>
          </a:p>
        </p:txBody>
      </p:sp>
      <p:sp>
        <p:nvSpPr>
          <p:cNvPr id="11" name="TextBox 10"/>
          <p:cNvSpPr txBox="1"/>
          <p:nvPr/>
        </p:nvSpPr>
        <p:spPr>
          <a:xfrm>
            <a:off x="6019800" y="6428601"/>
            <a:ext cx="1505540" cy="276999"/>
          </a:xfrm>
          <a:prstGeom prst="rect">
            <a:avLst/>
          </a:prstGeom>
          <a:noFill/>
        </p:spPr>
        <p:txBody>
          <a:bodyPr wrap="none" rtlCol="0">
            <a:spAutoFit/>
          </a:bodyPr>
          <a:lstStyle/>
          <a:p>
            <a:r>
              <a:rPr lang="en-US" sz="1200" dirty="0" smtClean="0"/>
              <a:t>Courtesy: </a:t>
            </a:r>
            <a:r>
              <a:rPr lang="en-US" sz="1200" dirty="0"/>
              <a:t>Q</a:t>
            </a:r>
            <a:r>
              <a:rPr lang="en-US" sz="1200" dirty="0" smtClean="0"/>
              <a:t>. </a:t>
            </a:r>
            <a:r>
              <a:rPr lang="en-US" sz="1200" dirty="0" err="1" smtClean="0"/>
              <a:t>Xu</a:t>
            </a:r>
            <a:r>
              <a:rPr lang="en-US" sz="1200" dirty="0" smtClean="0"/>
              <a:t> et al.</a:t>
            </a:r>
            <a:endParaRPr lang="en-US" sz="1200" dirty="0"/>
          </a:p>
        </p:txBody>
      </p:sp>
      <p:sp>
        <p:nvSpPr>
          <p:cNvPr id="13" name="Footer Placeholder 4"/>
          <p:cNvSpPr txBox="1">
            <a:spLocks/>
          </p:cNvSpPr>
          <p:nvPr/>
        </p:nvSpPr>
        <p:spPr>
          <a:xfrm>
            <a:off x="3124200" y="6356350"/>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srgbClr val="BFBFBF"/>
                </a:solidFill>
              </a:rPr>
              <a:t>Cellular Networks and Mobile Computing (COMS 6998-8)</a:t>
            </a:r>
            <a:endParaRPr lang="en-US" sz="1200" dirty="0">
              <a:solidFill>
                <a:srgbClr val="BFBFBF"/>
              </a:solidFill>
            </a:endParaRPr>
          </a:p>
        </p:txBody>
      </p:sp>
    </p:spTree>
    <p:extLst>
      <p:ext uri="{BB962C8B-B14F-4D97-AF65-F5344CB8AC3E}">
        <p14:creationId xmlns:p14="http://schemas.microsoft.com/office/powerpoint/2010/main" val="89891124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2400" y="1176338"/>
            <a:ext cx="6297613" cy="359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b="1"/>
              <a:t>Clusters of </a:t>
            </a:r>
            <a:r>
              <a:rPr lang="en-US" b="1" smtClean="0"/>
              <a:t>the </a:t>
            </a:r>
            <a:r>
              <a:rPr lang="en-US" b="1"/>
              <a:t>Major Carriers</a:t>
            </a:r>
            <a:endParaRPr lang="en-US"/>
          </a:p>
        </p:txBody>
      </p:sp>
      <p:sp>
        <p:nvSpPr>
          <p:cNvPr id="8" name="Content Placeholder 7"/>
          <p:cNvSpPr>
            <a:spLocks noGrp="1"/>
          </p:cNvSpPr>
          <p:nvPr>
            <p:ph sz="quarter" idx="10"/>
          </p:nvPr>
        </p:nvSpPr>
        <p:spPr>
          <a:xfrm>
            <a:off x="462843" y="4757937"/>
            <a:ext cx="8229600" cy="1554480"/>
          </a:xfrm>
        </p:spPr>
        <p:txBody>
          <a:bodyPr>
            <a:normAutofit fontScale="92500" lnSpcReduction="20000"/>
          </a:bodyPr>
          <a:lstStyle/>
          <a:p>
            <a:pPr marL="342900" lvl="1" indent="-342900">
              <a:buNone/>
            </a:pPr>
            <a:r>
              <a:rPr lang="en-US" sz="2400"/>
              <a:t>All 4 carriers cover the U.S. with only a handful clusters (4-8)</a:t>
            </a:r>
          </a:p>
          <a:p>
            <a:r>
              <a:rPr lang="en-US" sz="2400"/>
              <a:t>All clusters have a large geographic coverage</a:t>
            </a:r>
          </a:p>
          <a:p>
            <a:r>
              <a:rPr lang="en-US" sz="2400"/>
              <a:t>Clusters have overlap </a:t>
            </a:r>
            <a:r>
              <a:rPr lang="en-US" sz="2400" smtClean="0"/>
              <a:t>areas</a:t>
            </a:r>
          </a:p>
          <a:p>
            <a:pPr lvl="1"/>
            <a:r>
              <a:rPr lang="en-US" sz="1800" smtClean="0"/>
              <a:t>Users commute across the boundary of adjacent clusters</a:t>
            </a:r>
          </a:p>
          <a:p>
            <a:pPr lvl="1"/>
            <a:r>
              <a:rPr lang="en-US" sz="1800" smtClean="0"/>
              <a:t>Load balancing</a:t>
            </a:r>
            <a:endParaRPr lang="en-US"/>
          </a:p>
        </p:txBody>
      </p:sp>
      <p:sp>
        <p:nvSpPr>
          <p:cNvPr id="7" name="TextBox 6"/>
          <p:cNvSpPr txBox="1"/>
          <p:nvPr/>
        </p:nvSpPr>
        <p:spPr>
          <a:xfrm>
            <a:off x="6019800" y="6428601"/>
            <a:ext cx="1505540" cy="276999"/>
          </a:xfrm>
          <a:prstGeom prst="rect">
            <a:avLst/>
          </a:prstGeom>
          <a:noFill/>
        </p:spPr>
        <p:txBody>
          <a:bodyPr wrap="none" rtlCol="0">
            <a:spAutoFit/>
          </a:bodyPr>
          <a:lstStyle/>
          <a:p>
            <a:r>
              <a:rPr lang="en-US" sz="1200" dirty="0" smtClean="0"/>
              <a:t>Courtesy: </a:t>
            </a:r>
            <a:r>
              <a:rPr lang="en-US" sz="1200" dirty="0"/>
              <a:t>Q</a:t>
            </a:r>
            <a:r>
              <a:rPr lang="en-US" sz="1200" dirty="0" smtClean="0"/>
              <a:t>. </a:t>
            </a:r>
            <a:r>
              <a:rPr lang="en-US" sz="1200" dirty="0" err="1" smtClean="0"/>
              <a:t>Xu</a:t>
            </a:r>
            <a:r>
              <a:rPr lang="en-US" sz="1200" dirty="0" smtClean="0"/>
              <a:t> et al.</a:t>
            </a:r>
            <a:endParaRPr lang="en-US" sz="1200" dirty="0"/>
          </a:p>
        </p:txBody>
      </p:sp>
      <p:sp>
        <p:nvSpPr>
          <p:cNvPr id="9" name="Footer Placeholder 4"/>
          <p:cNvSpPr txBox="1">
            <a:spLocks/>
          </p:cNvSpPr>
          <p:nvPr/>
        </p:nvSpPr>
        <p:spPr>
          <a:xfrm>
            <a:off x="3124200" y="6356350"/>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schemeClr val="bg1">
                    <a:lumMod val="75000"/>
                  </a:schemeClr>
                </a:solidFill>
              </a:rPr>
              <a:t>Cellular Networks and Mobile Computing (COMS 6998-8)</a:t>
            </a:r>
            <a:endParaRPr lang="en-US" sz="1200" dirty="0">
              <a:solidFill>
                <a:schemeClr val="bg1">
                  <a:lumMod val="75000"/>
                </a:schemeClr>
              </a:solidFill>
            </a:endParaRPr>
          </a:p>
        </p:txBody>
      </p:sp>
    </p:spTree>
    <p:extLst>
      <p:ext uri="{BB962C8B-B14F-4D97-AF65-F5344CB8AC3E}">
        <p14:creationId xmlns:p14="http://schemas.microsoft.com/office/powerpoint/2010/main" val="144268034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Outline</a:t>
            </a:r>
            <a:endParaRPr lang="en-US"/>
          </a:p>
        </p:txBody>
      </p:sp>
      <p:sp>
        <p:nvSpPr>
          <p:cNvPr id="3" name="Content Placeholder 2"/>
          <p:cNvSpPr>
            <a:spLocks noGrp="1"/>
          </p:cNvSpPr>
          <p:nvPr>
            <p:ph sz="quarter" idx="1"/>
          </p:nvPr>
        </p:nvSpPr>
        <p:spPr/>
        <p:txBody>
          <a:bodyPr/>
          <a:lstStyle/>
          <a:p>
            <a:r>
              <a:rPr lang="en-US" smtClean="0">
                <a:solidFill>
                  <a:schemeClr val="accent6"/>
                </a:solidFill>
              </a:rPr>
              <a:t>Motivation</a:t>
            </a:r>
          </a:p>
          <a:p>
            <a:r>
              <a:rPr lang="en-US" smtClean="0">
                <a:solidFill>
                  <a:schemeClr val="accent6"/>
                </a:solidFill>
              </a:rPr>
              <a:t>Problem statement</a:t>
            </a:r>
          </a:p>
          <a:p>
            <a:r>
              <a:rPr lang="en-US" smtClean="0">
                <a:solidFill>
                  <a:schemeClr val="accent6"/>
                </a:solidFill>
              </a:rPr>
              <a:t>Previous Studies</a:t>
            </a:r>
          </a:p>
          <a:p>
            <a:r>
              <a:rPr lang="en-US" smtClean="0">
                <a:solidFill>
                  <a:schemeClr val="accent6"/>
                </a:solidFill>
              </a:rPr>
              <a:t>Data Sets</a:t>
            </a:r>
            <a:endParaRPr lang="en-US">
              <a:solidFill>
                <a:schemeClr val="accent6"/>
              </a:solidFill>
            </a:endParaRPr>
          </a:p>
          <a:p>
            <a:r>
              <a:rPr lang="en-US" smtClean="0">
                <a:solidFill>
                  <a:schemeClr val="accent6"/>
                </a:solidFill>
              </a:rPr>
              <a:t>Clustering Prefixes</a:t>
            </a:r>
            <a:endParaRPr lang="en-US">
              <a:solidFill>
                <a:schemeClr val="accent6"/>
              </a:solidFill>
            </a:endParaRPr>
          </a:p>
          <a:p>
            <a:r>
              <a:rPr lang="en-US" b="1" smtClean="0">
                <a:effectLst>
                  <a:outerShdw blurRad="38100" dist="38100" dir="2700000" algn="tl">
                    <a:srgbClr val="000000">
                      <a:alpha val="43137"/>
                    </a:srgbClr>
                  </a:outerShdw>
                </a:effectLst>
              </a:rPr>
              <a:t>Validating the Clustering Results</a:t>
            </a:r>
          </a:p>
          <a:p>
            <a:r>
              <a:rPr lang="fr-FR" smtClean="0"/>
              <a:t>Implication on mobile content placement</a:t>
            </a:r>
            <a:endParaRPr lang="en-US" smtClean="0"/>
          </a:p>
          <a:p>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dirty="0"/>
          </a:p>
        </p:txBody>
      </p:sp>
      <p:sp>
        <p:nvSpPr>
          <p:cNvPr id="7" name="TextBox 6"/>
          <p:cNvSpPr txBox="1"/>
          <p:nvPr/>
        </p:nvSpPr>
        <p:spPr>
          <a:xfrm>
            <a:off x="6019800" y="6428601"/>
            <a:ext cx="1505540" cy="276999"/>
          </a:xfrm>
          <a:prstGeom prst="rect">
            <a:avLst/>
          </a:prstGeom>
          <a:noFill/>
        </p:spPr>
        <p:txBody>
          <a:bodyPr wrap="none" rtlCol="0">
            <a:spAutoFit/>
          </a:bodyPr>
          <a:lstStyle/>
          <a:p>
            <a:r>
              <a:rPr lang="en-US" sz="1200" dirty="0" smtClean="0"/>
              <a:t>Courtesy: </a:t>
            </a:r>
            <a:r>
              <a:rPr lang="en-US" sz="1200" dirty="0"/>
              <a:t>Q</a:t>
            </a:r>
            <a:r>
              <a:rPr lang="en-US" sz="1200" dirty="0" smtClean="0"/>
              <a:t>. </a:t>
            </a:r>
            <a:r>
              <a:rPr lang="en-US" sz="1200" dirty="0" err="1" smtClean="0"/>
              <a:t>Xu</a:t>
            </a:r>
            <a:r>
              <a:rPr lang="en-US" sz="1200" dirty="0" smtClean="0"/>
              <a:t> et al.</a:t>
            </a:r>
            <a:endParaRPr lang="en-US" sz="1200" dirty="0"/>
          </a:p>
        </p:txBody>
      </p:sp>
      <p:sp>
        <p:nvSpPr>
          <p:cNvPr id="6" name="Date Placeholder 5"/>
          <p:cNvSpPr>
            <a:spLocks noGrp="1"/>
          </p:cNvSpPr>
          <p:nvPr>
            <p:ph type="dt" sz="half" idx="10"/>
          </p:nvPr>
        </p:nvSpPr>
        <p:spPr/>
        <p:txBody>
          <a:bodyPr/>
          <a:lstStyle/>
          <a:p>
            <a:r>
              <a:rPr lang="en-US" smtClean="0"/>
              <a:t>3/12/13</a:t>
            </a:r>
            <a:endParaRPr lang="en-US"/>
          </a:p>
        </p:txBody>
      </p:sp>
    </p:spTree>
    <p:extLst>
      <p:ext uri="{BB962C8B-B14F-4D97-AF65-F5344CB8AC3E}">
        <p14:creationId xmlns:p14="http://schemas.microsoft.com/office/powerpoint/2010/main" val="91223969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a:t>Validate via </a:t>
            </a:r>
            <a:r>
              <a:rPr lang="en-US" b="1" smtClean="0"/>
              <a:t>local DNS Resolver (DataSource2)</a:t>
            </a:r>
            <a:endParaRPr lang="en-US"/>
          </a:p>
        </p:txBody>
      </p:sp>
      <p:sp>
        <p:nvSpPr>
          <p:cNvPr id="3" name="Content Placeholder 2"/>
          <p:cNvSpPr>
            <a:spLocks noGrp="1"/>
          </p:cNvSpPr>
          <p:nvPr>
            <p:ph sz="quarter" idx="1"/>
          </p:nvPr>
        </p:nvSpPr>
        <p:spPr/>
        <p:txBody>
          <a:bodyPr/>
          <a:lstStyle/>
          <a:p>
            <a:r>
              <a:rPr lang="en-US" sz="3000" smtClean="0"/>
              <a:t>Identify the local DNS resolvers</a:t>
            </a:r>
          </a:p>
          <a:p>
            <a:pPr lvl="1"/>
            <a:r>
              <a:rPr lang="en-US" sz="2600"/>
              <a:t>Server side: log the incoming DNS requests on the authoritative DNS resolver of </a:t>
            </a:r>
            <a:r>
              <a:rPr lang="en-US" sz="2600" b="1" smtClean="0">
                <a:solidFill>
                  <a:schemeClr val="accent6"/>
                </a:solidFill>
                <a:effectLst>
                  <a:outerShdw blurRad="38100" dist="38100" dir="2700000" algn="tl">
                    <a:srgbClr val="000000">
                      <a:alpha val="43137"/>
                    </a:srgbClr>
                  </a:outerShdw>
                </a:effectLst>
              </a:rPr>
              <a:t>eecs.umich.edu</a:t>
            </a:r>
            <a:r>
              <a:rPr lang="en-US" sz="2600" smtClean="0"/>
              <a:t> and record (</a:t>
            </a:r>
            <a:r>
              <a:rPr lang="en-US" sz="2600" err="1" smtClean="0"/>
              <a:t>id_timestamp</a:t>
            </a:r>
            <a:r>
              <a:rPr lang="en-US" sz="2600" smtClean="0"/>
              <a:t>, local DNS resolver)</a:t>
            </a:r>
            <a:endParaRPr lang="en-US" sz="2600"/>
          </a:p>
          <a:p>
            <a:r>
              <a:rPr lang="en-US" sz="3000" smtClean="0"/>
              <a:t>Profile the geographic coverage of local DNS resolvers</a:t>
            </a:r>
          </a:p>
          <a:p>
            <a:pPr lvl="1"/>
            <a:r>
              <a:rPr lang="en-US" sz="2600" smtClean="0"/>
              <a:t>Device </a:t>
            </a:r>
            <a:r>
              <a:rPr lang="en-US" sz="2600"/>
              <a:t>side: request </a:t>
            </a:r>
            <a:r>
              <a:rPr lang="en-US" sz="2600" b="1" smtClean="0">
                <a:solidFill>
                  <a:schemeClr val="accent6"/>
                </a:solidFill>
                <a:effectLst>
                  <a:outerShdw blurRad="38100" dist="38100" dir="2700000" algn="tl">
                    <a:srgbClr val="000000">
                      <a:alpha val="43137"/>
                    </a:srgbClr>
                  </a:outerShdw>
                </a:effectLst>
              </a:rPr>
              <a:t>id_timestamp.eecs.umich.edu</a:t>
            </a:r>
            <a:r>
              <a:rPr lang="en-US" sz="2600" smtClean="0"/>
              <a:t> and record the (</a:t>
            </a:r>
            <a:r>
              <a:rPr lang="en-US" sz="2600" err="1" smtClean="0"/>
              <a:t>id_timestamp</a:t>
            </a:r>
            <a:r>
              <a:rPr lang="en-US" sz="2600" smtClean="0"/>
              <a:t>, GPS)</a:t>
            </a:r>
            <a:endParaRPr lang="en-US" sz="2600"/>
          </a:p>
          <a:p>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7" name="TextBox 6"/>
          <p:cNvSpPr txBox="1"/>
          <p:nvPr/>
        </p:nvSpPr>
        <p:spPr>
          <a:xfrm>
            <a:off x="6019800" y="6428601"/>
            <a:ext cx="1505540" cy="276999"/>
          </a:xfrm>
          <a:prstGeom prst="rect">
            <a:avLst/>
          </a:prstGeom>
          <a:noFill/>
        </p:spPr>
        <p:txBody>
          <a:bodyPr wrap="none" rtlCol="0">
            <a:spAutoFit/>
          </a:bodyPr>
          <a:lstStyle/>
          <a:p>
            <a:r>
              <a:rPr lang="en-US" sz="1200" dirty="0" smtClean="0"/>
              <a:t>Courtesy: </a:t>
            </a:r>
            <a:r>
              <a:rPr lang="en-US" sz="1200" dirty="0"/>
              <a:t>Q</a:t>
            </a:r>
            <a:r>
              <a:rPr lang="en-US" sz="1200" dirty="0" smtClean="0"/>
              <a:t>. </a:t>
            </a:r>
            <a:r>
              <a:rPr lang="en-US" sz="1200" dirty="0" err="1" smtClean="0"/>
              <a:t>Xu</a:t>
            </a:r>
            <a:r>
              <a:rPr lang="en-US" sz="1200" dirty="0" smtClean="0"/>
              <a:t> et al.</a:t>
            </a:r>
            <a:endParaRPr lang="en-US" sz="1200" dirty="0"/>
          </a:p>
        </p:txBody>
      </p:sp>
      <p:sp>
        <p:nvSpPr>
          <p:cNvPr id="6" name="Date Placeholder 5"/>
          <p:cNvSpPr>
            <a:spLocks noGrp="1"/>
          </p:cNvSpPr>
          <p:nvPr>
            <p:ph type="dt" sz="half" idx="10"/>
          </p:nvPr>
        </p:nvSpPr>
        <p:spPr/>
        <p:txBody>
          <a:bodyPr/>
          <a:lstStyle/>
          <a:p>
            <a:r>
              <a:rPr lang="en-US" smtClean="0"/>
              <a:t>3/12/13</a:t>
            </a:r>
            <a:endParaRPr lang="en-US"/>
          </a:p>
        </p:txBody>
      </p:sp>
    </p:spTree>
    <p:extLst>
      <p:ext uri="{BB962C8B-B14F-4D97-AF65-F5344CB8AC3E}">
        <p14:creationId xmlns:p14="http://schemas.microsoft.com/office/powerpoint/2010/main" val="159617849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a:t>Validate via </a:t>
            </a:r>
            <a:r>
              <a:rPr lang="en-US" b="1" smtClean="0"/>
              <a:t>Cellular </a:t>
            </a:r>
            <a:r>
              <a:rPr lang="en-US" b="1"/>
              <a:t>DNS </a:t>
            </a:r>
            <a:r>
              <a:rPr lang="en-US" b="1" smtClean="0"/>
              <a:t>Resolver (Cont.)</a:t>
            </a:r>
            <a:endParaRPr lang="en-US"/>
          </a:p>
        </p:txBody>
      </p:sp>
      <p:sp>
        <p:nvSpPr>
          <p:cNvPr id="3" name="Content Placeholder 2"/>
          <p:cNvSpPr>
            <a:spLocks noGrp="1"/>
          </p:cNvSpPr>
          <p:nvPr>
            <p:ph sz="quarter" idx="1"/>
          </p:nvPr>
        </p:nvSpPr>
        <p:spPr>
          <a:xfrm>
            <a:off x="457200" y="1250832"/>
            <a:ext cx="8229600" cy="2468880"/>
          </a:xfrm>
        </p:spPr>
        <p:txBody>
          <a:bodyPr/>
          <a:lstStyle/>
          <a:p>
            <a:r>
              <a:rPr lang="en-US" smtClean="0"/>
              <a:t>Clusters of Carrier A’s local DNS resolvers</a:t>
            </a:r>
            <a:endParaRPr lang="en-US"/>
          </a:p>
        </p:txBody>
      </p:sp>
      <p:sp>
        <p:nvSpPr>
          <p:cNvPr id="5" name="Content Placeholder 4"/>
          <p:cNvSpPr>
            <a:spLocks noGrp="1"/>
          </p:cNvSpPr>
          <p:nvPr>
            <p:ph sz="quarter" idx="10"/>
          </p:nvPr>
        </p:nvSpPr>
        <p:spPr/>
        <p:txBody>
          <a:bodyPr/>
          <a:lstStyle/>
          <a:p>
            <a:r>
              <a:rPr lang="en-US" smtClean="0"/>
              <a:t>Clusters of Carrier A’s prefixes</a:t>
            </a:r>
            <a:endParaRPr lang="en-US"/>
          </a:p>
        </p:txBody>
      </p:sp>
      <p:grpSp>
        <p:nvGrpSpPr>
          <p:cNvPr id="42" name="Group 41"/>
          <p:cNvGrpSpPr/>
          <p:nvPr/>
        </p:nvGrpSpPr>
        <p:grpSpPr>
          <a:xfrm>
            <a:off x="116832" y="4609939"/>
            <a:ext cx="8918128" cy="1280160"/>
            <a:chOff x="201240" y="4384851"/>
            <a:chExt cx="8918128" cy="1280160"/>
          </a:xfrm>
        </p:grpSpPr>
        <p:pic>
          <p:nvPicPr>
            <p:cNvPr id="22" name="Content Placeholder 3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1469" y="4384851"/>
              <a:ext cx="2363372" cy="1280160"/>
            </a:xfrm>
            <a:prstGeom prst="rect">
              <a:avLst/>
            </a:prstGeom>
          </p:spPr>
        </p:pic>
        <p:pic>
          <p:nvPicPr>
            <p:cNvPr id="23" name="Content Placeholder 3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240" y="4384851"/>
              <a:ext cx="2363372" cy="1280160"/>
            </a:xfrm>
            <a:prstGeom prst="rect">
              <a:avLst/>
            </a:prstGeom>
          </p:spPr>
        </p:pic>
        <p:pic>
          <p:nvPicPr>
            <p:cNvPr id="24" name="Content Placeholder 3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6954" y="4384851"/>
              <a:ext cx="2363372" cy="1280160"/>
            </a:xfrm>
            <a:prstGeom prst="rect">
              <a:avLst/>
            </a:prstGeom>
          </p:spPr>
        </p:pic>
        <p:pic>
          <p:nvPicPr>
            <p:cNvPr id="25" name="Content Placeholder 3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55996" y="4384851"/>
              <a:ext cx="2363372" cy="1280160"/>
            </a:xfrm>
            <a:prstGeom prst="rect">
              <a:avLst/>
            </a:prstGeom>
          </p:spPr>
        </p:pic>
      </p:grpSp>
      <p:grpSp>
        <p:nvGrpSpPr>
          <p:cNvPr id="41" name="Group 40"/>
          <p:cNvGrpSpPr/>
          <p:nvPr/>
        </p:nvGrpSpPr>
        <p:grpSpPr>
          <a:xfrm>
            <a:off x="106303" y="2130530"/>
            <a:ext cx="8952137" cy="1280160"/>
            <a:chOff x="176643" y="2074258"/>
            <a:chExt cx="8952137" cy="1280160"/>
          </a:xfrm>
        </p:grpSpPr>
        <p:pic>
          <p:nvPicPr>
            <p:cNvPr id="27" name="Content Placeholder 3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6643" y="2074258"/>
              <a:ext cx="2363373" cy="1280160"/>
            </a:xfrm>
            <a:prstGeom prst="rect">
              <a:avLst/>
            </a:prstGeom>
          </p:spPr>
        </p:pic>
        <p:pic>
          <p:nvPicPr>
            <p:cNvPr id="28" name="Content Placeholder 3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71984" y="2074258"/>
              <a:ext cx="2363373" cy="1280160"/>
            </a:xfrm>
            <a:prstGeom prst="rect">
              <a:avLst/>
            </a:prstGeom>
          </p:spPr>
        </p:pic>
        <p:pic>
          <p:nvPicPr>
            <p:cNvPr id="29" name="Content Placeholder 3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71196" y="2074258"/>
              <a:ext cx="2363373" cy="1280160"/>
            </a:xfrm>
            <a:prstGeom prst="rect">
              <a:avLst/>
            </a:prstGeom>
          </p:spPr>
        </p:pic>
        <p:pic>
          <p:nvPicPr>
            <p:cNvPr id="30" name="Content Placeholder 3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65407" y="2074258"/>
              <a:ext cx="2363373" cy="1280160"/>
            </a:xfrm>
            <a:prstGeom prst="rect">
              <a:avLst/>
            </a:prstGeom>
          </p:spPr>
        </p:pic>
      </p:grpSp>
      <p:sp>
        <p:nvSpPr>
          <p:cNvPr id="17" name="TextBox 16"/>
          <p:cNvSpPr txBox="1"/>
          <p:nvPr/>
        </p:nvSpPr>
        <p:spPr>
          <a:xfrm>
            <a:off x="6019800" y="6428601"/>
            <a:ext cx="1505540" cy="276999"/>
          </a:xfrm>
          <a:prstGeom prst="rect">
            <a:avLst/>
          </a:prstGeom>
          <a:noFill/>
        </p:spPr>
        <p:txBody>
          <a:bodyPr wrap="none" rtlCol="0">
            <a:spAutoFit/>
          </a:bodyPr>
          <a:lstStyle/>
          <a:p>
            <a:r>
              <a:rPr lang="en-US" sz="1200" dirty="0" smtClean="0"/>
              <a:t>Courtesy: </a:t>
            </a:r>
            <a:r>
              <a:rPr lang="en-US" sz="1200" dirty="0"/>
              <a:t>Q</a:t>
            </a:r>
            <a:r>
              <a:rPr lang="en-US" sz="1200" dirty="0" smtClean="0"/>
              <a:t>. </a:t>
            </a:r>
            <a:r>
              <a:rPr lang="en-US" sz="1200" dirty="0" err="1" smtClean="0"/>
              <a:t>Xu</a:t>
            </a:r>
            <a:r>
              <a:rPr lang="en-US" sz="1200" dirty="0" smtClean="0"/>
              <a:t> et al.</a:t>
            </a:r>
            <a:endParaRPr lang="en-US" sz="1200" dirty="0"/>
          </a:p>
        </p:txBody>
      </p:sp>
      <p:sp>
        <p:nvSpPr>
          <p:cNvPr id="18" name="Footer Placeholder 4"/>
          <p:cNvSpPr txBox="1">
            <a:spLocks/>
          </p:cNvSpPr>
          <p:nvPr/>
        </p:nvSpPr>
        <p:spPr>
          <a:xfrm>
            <a:off x="3124200" y="6356350"/>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srgbClr val="BFBFBF"/>
                </a:solidFill>
              </a:rPr>
              <a:t>Cellular Networks and Mobile Computing (COMS 6998-8)</a:t>
            </a:r>
            <a:endParaRPr lang="en-US" sz="1200" dirty="0">
              <a:solidFill>
                <a:srgbClr val="BFBFBF"/>
              </a:solidFill>
            </a:endParaRPr>
          </a:p>
        </p:txBody>
      </p:sp>
    </p:spTree>
    <p:extLst>
      <p:ext uri="{BB962C8B-B14F-4D97-AF65-F5344CB8AC3E}">
        <p14:creationId xmlns:p14="http://schemas.microsoft.com/office/powerpoint/2010/main" val="47765899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Clustering </a:t>
            </a:r>
            <a:r>
              <a:rPr lang="en-US" b="1"/>
              <a:t>Results</a:t>
            </a:r>
            <a:endParaRPr lang="en-US"/>
          </a:p>
        </p:txBody>
      </p:sp>
      <p:sp>
        <p:nvSpPr>
          <p:cNvPr id="6" name="Content Placeholder 5"/>
          <p:cNvSpPr>
            <a:spLocks noGrp="1"/>
          </p:cNvSpPr>
          <p:nvPr>
            <p:ph sz="quarter" idx="1"/>
          </p:nvPr>
        </p:nvSpPr>
        <p:spPr/>
        <p:txBody>
          <a:bodyPr>
            <a:normAutofit fontScale="92500" lnSpcReduction="20000"/>
          </a:bodyPr>
          <a:lstStyle/>
          <a:p>
            <a:r>
              <a:rPr lang="en-US" sz="2800" dirty="0" smtClean="0">
                <a:solidFill>
                  <a:schemeClr val="accent6"/>
                </a:solidFill>
              </a:rPr>
              <a:t>Goal -- “…discover the cellular infrastructure to explain the diverse geographic distribution of  cellular IP addresses…”</a:t>
            </a:r>
          </a:p>
          <a:p>
            <a:pPr lvl="1"/>
            <a:r>
              <a:rPr lang="en-US" dirty="0" smtClean="0"/>
              <a:t>All 4 major carriers have only a handful </a:t>
            </a:r>
            <a:r>
              <a:rPr lang="en-US" dirty="0"/>
              <a:t>(</a:t>
            </a:r>
            <a:r>
              <a:rPr lang="en-US" dirty="0" smtClean="0"/>
              <a:t>4-8) GGSN data centers</a:t>
            </a:r>
          </a:p>
          <a:p>
            <a:pPr lvl="1"/>
            <a:r>
              <a:rPr lang="en-US" dirty="0"/>
              <a:t>Individual GGSN data centers all have very large geographic </a:t>
            </a:r>
            <a:r>
              <a:rPr lang="en-US" dirty="0" smtClean="0"/>
              <a:t>coverage</a:t>
            </a:r>
          </a:p>
          <a:p>
            <a:r>
              <a:rPr lang="en-US" dirty="0" smtClean="0">
                <a:solidFill>
                  <a:schemeClr val="accent6"/>
                </a:solidFill>
              </a:rPr>
              <a:t>Goal -- “…investigate the Implications accordingly…”</a:t>
            </a:r>
            <a:endParaRPr lang="en-US" dirty="0">
              <a:solidFill>
                <a:schemeClr val="accent6"/>
              </a:solidFill>
            </a:endParaRPr>
          </a:p>
          <a:p>
            <a:pPr lvl="1"/>
            <a:r>
              <a:rPr lang="en-US" sz="2400" dirty="0" smtClean="0"/>
              <a:t>Latency sensitive applications may be affected</a:t>
            </a:r>
          </a:p>
          <a:p>
            <a:pPr lvl="2"/>
            <a:r>
              <a:rPr lang="en-US" sz="2100" dirty="0" smtClean="0"/>
              <a:t>CDN </a:t>
            </a:r>
            <a:r>
              <a:rPr lang="en-US" sz="2100" dirty="0"/>
              <a:t>servers </a:t>
            </a:r>
            <a:r>
              <a:rPr lang="en-US" sz="2100" dirty="0" smtClean="0"/>
              <a:t>may not be able close enough to end users</a:t>
            </a:r>
          </a:p>
          <a:p>
            <a:pPr lvl="2"/>
            <a:r>
              <a:rPr lang="en-US" sz="2100" dirty="0" smtClean="0"/>
              <a:t>Applications based on local DNS may not achieve higher resolution than GGSN data centers</a:t>
            </a:r>
          </a:p>
          <a:p>
            <a:endParaRPr lang="en-US" dirty="0" smtClean="0"/>
          </a:p>
          <a:p>
            <a:endParaRPr lang="en-US" dirty="0"/>
          </a:p>
        </p:txBody>
      </p:sp>
      <p:sp>
        <p:nvSpPr>
          <p:cNvPr id="3" name="Footer Placeholder 2"/>
          <p:cNvSpPr>
            <a:spLocks noGrp="1"/>
          </p:cNvSpPr>
          <p:nvPr>
            <p:ph type="ftr" sz="quarter" idx="11"/>
          </p:nvPr>
        </p:nvSpPr>
        <p:spPr/>
        <p:txBody>
          <a:bodyPr/>
          <a:lstStyle/>
          <a:p>
            <a:r>
              <a:rPr lang="en-US" smtClean="0"/>
              <a:t>Cellular Networks and Mobile Computing (COMS 6998-10)</a:t>
            </a:r>
            <a:endParaRPr lang="en-US" dirty="0"/>
          </a:p>
        </p:txBody>
      </p:sp>
      <p:sp>
        <p:nvSpPr>
          <p:cNvPr id="8" name="TextBox 7"/>
          <p:cNvSpPr txBox="1"/>
          <p:nvPr/>
        </p:nvSpPr>
        <p:spPr>
          <a:xfrm>
            <a:off x="6019800" y="6428601"/>
            <a:ext cx="1505540" cy="276999"/>
          </a:xfrm>
          <a:prstGeom prst="rect">
            <a:avLst/>
          </a:prstGeom>
          <a:noFill/>
        </p:spPr>
        <p:txBody>
          <a:bodyPr wrap="none" rtlCol="0">
            <a:spAutoFit/>
          </a:bodyPr>
          <a:lstStyle/>
          <a:p>
            <a:r>
              <a:rPr lang="en-US" sz="1200" dirty="0" smtClean="0"/>
              <a:t>Courtesy: </a:t>
            </a:r>
            <a:r>
              <a:rPr lang="en-US" sz="1200" dirty="0"/>
              <a:t>Q</a:t>
            </a:r>
            <a:r>
              <a:rPr lang="en-US" sz="1200" dirty="0" smtClean="0"/>
              <a:t>. </a:t>
            </a:r>
            <a:r>
              <a:rPr lang="en-US" sz="1200" dirty="0" err="1" smtClean="0"/>
              <a:t>Xu</a:t>
            </a:r>
            <a:r>
              <a:rPr lang="en-US" sz="1200" dirty="0" smtClean="0"/>
              <a:t> et al.</a:t>
            </a:r>
            <a:endParaRPr lang="en-US" sz="1200" dirty="0"/>
          </a:p>
        </p:txBody>
      </p:sp>
      <p:sp>
        <p:nvSpPr>
          <p:cNvPr id="5" name="Date Placeholder 4"/>
          <p:cNvSpPr>
            <a:spLocks noGrp="1"/>
          </p:cNvSpPr>
          <p:nvPr>
            <p:ph type="dt" sz="half" idx="10"/>
          </p:nvPr>
        </p:nvSpPr>
        <p:spPr/>
        <p:txBody>
          <a:bodyPr/>
          <a:lstStyle/>
          <a:p>
            <a:r>
              <a:rPr lang="en-US" smtClean="0"/>
              <a:t>3/12/13</a:t>
            </a:r>
            <a:endParaRPr lang="en-US"/>
          </a:p>
        </p:txBody>
      </p:sp>
    </p:spTree>
    <p:extLst>
      <p:ext uri="{BB962C8B-B14F-4D97-AF65-F5344CB8AC3E}">
        <p14:creationId xmlns:p14="http://schemas.microsoft.com/office/powerpoint/2010/main" val="168137742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Outline</a:t>
            </a:r>
            <a:endParaRPr lang="en-US"/>
          </a:p>
        </p:txBody>
      </p:sp>
      <p:sp>
        <p:nvSpPr>
          <p:cNvPr id="3" name="Content Placeholder 2"/>
          <p:cNvSpPr>
            <a:spLocks noGrp="1"/>
          </p:cNvSpPr>
          <p:nvPr>
            <p:ph sz="quarter" idx="1"/>
          </p:nvPr>
        </p:nvSpPr>
        <p:spPr/>
        <p:txBody>
          <a:bodyPr/>
          <a:lstStyle/>
          <a:p>
            <a:r>
              <a:rPr lang="en-US" smtClean="0">
                <a:solidFill>
                  <a:schemeClr val="accent6"/>
                </a:solidFill>
              </a:rPr>
              <a:t>Motivation</a:t>
            </a:r>
          </a:p>
          <a:p>
            <a:r>
              <a:rPr lang="en-US" smtClean="0">
                <a:solidFill>
                  <a:schemeClr val="accent6"/>
                </a:solidFill>
              </a:rPr>
              <a:t>Problem statement</a:t>
            </a:r>
          </a:p>
          <a:p>
            <a:r>
              <a:rPr lang="en-US" smtClean="0">
                <a:solidFill>
                  <a:schemeClr val="accent6"/>
                </a:solidFill>
              </a:rPr>
              <a:t>Previous Studies</a:t>
            </a:r>
          </a:p>
          <a:p>
            <a:r>
              <a:rPr lang="en-US" smtClean="0">
                <a:solidFill>
                  <a:schemeClr val="accent6"/>
                </a:solidFill>
              </a:rPr>
              <a:t>Data Sets</a:t>
            </a:r>
          </a:p>
          <a:p>
            <a:r>
              <a:rPr lang="en-US" smtClean="0">
                <a:solidFill>
                  <a:schemeClr val="accent6"/>
                </a:solidFill>
              </a:rPr>
              <a:t>Clustering Prefixes</a:t>
            </a:r>
          </a:p>
          <a:p>
            <a:r>
              <a:rPr lang="en-US" smtClean="0">
                <a:solidFill>
                  <a:schemeClr val="accent6"/>
                </a:solidFill>
              </a:rPr>
              <a:t>Validating the Clustering Results</a:t>
            </a:r>
          </a:p>
          <a:p>
            <a:r>
              <a:rPr lang="fr-FR" b="1" smtClean="0">
                <a:effectLst>
                  <a:outerShdw blurRad="38100" dist="38100" dir="2700000" algn="tl">
                    <a:srgbClr val="000000">
                      <a:alpha val="43137"/>
                    </a:srgbClr>
                  </a:outerShdw>
                </a:effectLst>
              </a:rPr>
              <a:t>Implication on mobile content placement</a:t>
            </a:r>
            <a:endParaRPr lang="en-US" b="1" smtClean="0">
              <a:effectLst>
                <a:outerShdw blurRad="38100" dist="38100" dir="2700000" algn="tl">
                  <a:srgbClr val="000000">
                    <a:alpha val="43137"/>
                  </a:srgbClr>
                </a:outerShdw>
              </a:effectLst>
            </a:endParaRPr>
          </a:p>
          <a:p>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dirty="0"/>
          </a:p>
        </p:txBody>
      </p:sp>
      <p:sp>
        <p:nvSpPr>
          <p:cNvPr id="7" name="TextBox 6"/>
          <p:cNvSpPr txBox="1"/>
          <p:nvPr/>
        </p:nvSpPr>
        <p:spPr>
          <a:xfrm>
            <a:off x="6019800" y="6428601"/>
            <a:ext cx="1505540" cy="276999"/>
          </a:xfrm>
          <a:prstGeom prst="rect">
            <a:avLst/>
          </a:prstGeom>
          <a:noFill/>
        </p:spPr>
        <p:txBody>
          <a:bodyPr wrap="none" rtlCol="0">
            <a:spAutoFit/>
          </a:bodyPr>
          <a:lstStyle/>
          <a:p>
            <a:r>
              <a:rPr lang="en-US" sz="1200" dirty="0" smtClean="0"/>
              <a:t>Courtesy: </a:t>
            </a:r>
            <a:r>
              <a:rPr lang="en-US" sz="1200" dirty="0"/>
              <a:t>Q</a:t>
            </a:r>
            <a:r>
              <a:rPr lang="en-US" sz="1200" dirty="0" smtClean="0"/>
              <a:t>. </a:t>
            </a:r>
            <a:r>
              <a:rPr lang="en-US" sz="1200" dirty="0" err="1" smtClean="0"/>
              <a:t>Xu</a:t>
            </a:r>
            <a:r>
              <a:rPr lang="en-US" sz="1200" dirty="0" smtClean="0"/>
              <a:t> et al.</a:t>
            </a:r>
            <a:endParaRPr lang="en-US" sz="1200" dirty="0"/>
          </a:p>
        </p:txBody>
      </p:sp>
      <p:sp>
        <p:nvSpPr>
          <p:cNvPr id="6" name="Date Placeholder 5"/>
          <p:cNvSpPr>
            <a:spLocks noGrp="1"/>
          </p:cNvSpPr>
          <p:nvPr>
            <p:ph type="dt" sz="half" idx="10"/>
          </p:nvPr>
        </p:nvSpPr>
        <p:spPr/>
        <p:txBody>
          <a:bodyPr/>
          <a:lstStyle/>
          <a:p>
            <a:r>
              <a:rPr lang="en-US" smtClean="0"/>
              <a:t>3/12/13</a:t>
            </a:r>
            <a:endParaRPr lang="en-US"/>
          </a:p>
        </p:txBody>
      </p:sp>
    </p:spTree>
    <p:extLst>
      <p:ext uri="{BB962C8B-B14F-4D97-AF65-F5344CB8AC3E}">
        <p14:creationId xmlns:p14="http://schemas.microsoft.com/office/powerpoint/2010/main" val="326142227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Routing Restriction: </a:t>
            </a:r>
            <a:br>
              <a:rPr lang="en-US" sz="3200" b="1" dirty="0" smtClean="0"/>
            </a:br>
            <a:r>
              <a:rPr lang="en-US" sz="3200" b="1" dirty="0" smtClean="0"/>
              <a:t>How to Adapt Existing CDN service to Cellular?</a:t>
            </a:r>
            <a:endParaRPr lang="en-US" sz="3200" b="1" dirty="0"/>
          </a:p>
        </p:txBody>
      </p:sp>
      <p:sp>
        <p:nvSpPr>
          <p:cNvPr id="3" name="Content Placeholder 2"/>
          <p:cNvSpPr>
            <a:spLocks noGrp="1"/>
          </p:cNvSpPr>
          <p:nvPr>
            <p:ph sz="quarter" idx="1"/>
          </p:nvPr>
        </p:nvSpPr>
        <p:spPr/>
        <p:txBody>
          <a:bodyPr>
            <a:normAutofit fontScale="92500" lnSpcReduction="20000"/>
          </a:bodyPr>
          <a:lstStyle/>
          <a:p>
            <a:r>
              <a:rPr lang="en-US" smtClean="0"/>
              <a:t>Where to place content?</a:t>
            </a:r>
          </a:p>
          <a:p>
            <a:pPr lvl="1"/>
            <a:r>
              <a:rPr lang="en-US" smtClean="0"/>
              <a:t>Along the wireless hops: require infrastructure support</a:t>
            </a:r>
          </a:p>
          <a:p>
            <a:pPr lvl="1"/>
            <a:r>
              <a:rPr lang="en-US" smtClean="0"/>
              <a:t>Inside the cellular backhaul: require support from cellular providers</a:t>
            </a:r>
          </a:p>
          <a:p>
            <a:pPr lvl="1"/>
            <a:r>
              <a:rPr lang="en-US" smtClean="0"/>
              <a:t>On the Internet: limited benefit, but how much is the benefit?</a:t>
            </a:r>
            <a:endParaRPr lang="en-US"/>
          </a:p>
          <a:p>
            <a:r>
              <a:rPr lang="en-US" smtClean="0"/>
              <a:t>Which content server to select?</a:t>
            </a:r>
          </a:p>
          <a:p>
            <a:pPr lvl="1"/>
            <a:r>
              <a:rPr lang="en-US" smtClean="0"/>
              <a:t>Based on geo-location: finer-grained location may not available</a:t>
            </a:r>
          </a:p>
          <a:p>
            <a:pPr lvl="1"/>
            <a:r>
              <a:rPr lang="en-US" smtClean="0"/>
              <a:t>Based on GGSN: location of GGSN</a:t>
            </a:r>
          </a:p>
          <a:p>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dirty="0"/>
          </a:p>
        </p:txBody>
      </p:sp>
      <p:sp>
        <p:nvSpPr>
          <p:cNvPr id="7" name="TextBox 6"/>
          <p:cNvSpPr txBox="1"/>
          <p:nvPr/>
        </p:nvSpPr>
        <p:spPr>
          <a:xfrm>
            <a:off x="6019800" y="6428601"/>
            <a:ext cx="1505540" cy="276999"/>
          </a:xfrm>
          <a:prstGeom prst="rect">
            <a:avLst/>
          </a:prstGeom>
          <a:noFill/>
        </p:spPr>
        <p:txBody>
          <a:bodyPr wrap="none" rtlCol="0">
            <a:spAutoFit/>
          </a:bodyPr>
          <a:lstStyle/>
          <a:p>
            <a:r>
              <a:rPr lang="en-US" sz="1200" dirty="0" smtClean="0"/>
              <a:t>Courtesy: </a:t>
            </a:r>
            <a:r>
              <a:rPr lang="en-US" sz="1200" dirty="0"/>
              <a:t>Q</a:t>
            </a:r>
            <a:r>
              <a:rPr lang="en-US" sz="1200" dirty="0" smtClean="0"/>
              <a:t>. </a:t>
            </a:r>
            <a:r>
              <a:rPr lang="en-US" sz="1200" dirty="0" err="1" smtClean="0"/>
              <a:t>Xu</a:t>
            </a:r>
            <a:r>
              <a:rPr lang="en-US" sz="1200" dirty="0" smtClean="0"/>
              <a:t> et al.</a:t>
            </a:r>
            <a:endParaRPr lang="en-US" sz="1200" dirty="0"/>
          </a:p>
        </p:txBody>
      </p:sp>
      <p:sp>
        <p:nvSpPr>
          <p:cNvPr id="6" name="Date Placeholder 5"/>
          <p:cNvSpPr>
            <a:spLocks noGrp="1"/>
          </p:cNvSpPr>
          <p:nvPr>
            <p:ph type="dt" sz="half" idx="10"/>
          </p:nvPr>
        </p:nvSpPr>
        <p:spPr/>
        <p:txBody>
          <a:bodyPr/>
          <a:lstStyle/>
          <a:p>
            <a:r>
              <a:rPr lang="en-US" smtClean="0"/>
              <a:t>3/12/13</a:t>
            </a:r>
            <a:endParaRPr lang="en-US"/>
          </a:p>
        </p:txBody>
      </p:sp>
    </p:spTree>
    <p:extLst>
      <p:ext uri="{BB962C8B-B14F-4D97-AF65-F5344CB8AC3E}">
        <p14:creationId xmlns:p14="http://schemas.microsoft.com/office/powerpoint/2010/main" val="336724110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normAutofit/>
          </a:bodyPr>
          <a:lstStyle/>
          <a:p>
            <a:r>
              <a:rPr lang="en-US" dirty="0">
                <a:latin typeface="Calibri" charset="0"/>
                <a:ea typeface="ＭＳ Ｐゴシック" charset="0"/>
                <a:cs typeface="ＭＳ Ｐゴシック" charset="0"/>
              </a:rPr>
              <a:t>Review of Previous </a:t>
            </a:r>
            <a:r>
              <a:rPr lang="en-US" dirty="0" smtClean="0">
                <a:latin typeface="Calibri" charset="0"/>
                <a:ea typeface="ＭＳ Ｐゴシック" charset="0"/>
                <a:cs typeface="ＭＳ Ｐゴシック" charset="0"/>
              </a:rPr>
              <a:t>Lecture</a:t>
            </a:r>
            <a:endParaRPr lang="en-US" dirty="0">
              <a:latin typeface="Calibri" charset="0"/>
              <a:ea typeface="ＭＳ Ｐゴシック" charset="0"/>
              <a:cs typeface="ＭＳ Ｐゴシック" charset="0"/>
            </a:endParaRPr>
          </a:p>
        </p:txBody>
      </p:sp>
      <p:sp>
        <p:nvSpPr>
          <p:cNvPr id="18434" name="Content Placeholder 2"/>
          <p:cNvSpPr>
            <a:spLocks noGrp="1"/>
          </p:cNvSpPr>
          <p:nvPr>
            <p:ph idx="1"/>
          </p:nvPr>
        </p:nvSpPr>
        <p:spPr/>
        <p:txBody>
          <a:bodyPr/>
          <a:lstStyle/>
          <a:p>
            <a:r>
              <a:rPr lang="en-US" dirty="0" smtClean="0">
                <a:latin typeface="Calibri" charset="0"/>
                <a:ea typeface="ＭＳ Ｐゴシック" charset="0"/>
                <a:cs typeface="ＭＳ Ｐゴシック" charset="0"/>
              </a:rPr>
              <a:t>How do we infer RRC state machine parameters?</a:t>
            </a:r>
            <a:endParaRPr lang="en-US"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25977929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2"/>
          </p:nvPr>
        </p:nvPicPr>
        <p:blipFill>
          <a:blip r:embed="rId3"/>
          <a:stretch>
            <a:fillRect/>
          </a:stretch>
        </p:blipFill>
        <p:spPr bwMode="auto">
          <a:xfrm>
            <a:off x="4648200" y="4114800"/>
            <a:ext cx="4327443" cy="2347990"/>
          </a:xfrm>
          <a:prstGeom prst="rect">
            <a:avLst/>
          </a:prstGeom>
          <a:noFill/>
          <a:ln w="9525">
            <a:noFill/>
            <a:miter lim="800000"/>
            <a:headEnd/>
            <a:tailEnd/>
          </a:ln>
        </p:spPr>
      </p:pic>
      <p:sp>
        <p:nvSpPr>
          <p:cNvPr id="2" name="Title 1"/>
          <p:cNvSpPr>
            <a:spLocks noGrp="1"/>
          </p:cNvSpPr>
          <p:nvPr>
            <p:ph type="title"/>
          </p:nvPr>
        </p:nvSpPr>
        <p:spPr/>
        <p:txBody>
          <a:bodyPr/>
          <a:lstStyle/>
          <a:p>
            <a:r>
              <a:rPr lang="en-US" b="1" smtClean="0"/>
              <a:t>Server Selection (DataSource2)</a:t>
            </a:r>
            <a:endParaRPr lang="en-US" b="1"/>
          </a:p>
        </p:txBody>
      </p:sp>
      <p:sp>
        <p:nvSpPr>
          <p:cNvPr id="7" name="Content Placeholder 6"/>
          <p:cNvSpPr>
            <a:spLocks noGrp="1"/>
          </p:cNvSpPr>
          <p:nvPr>
            <p:ph sz="quarter" idx="1"/>
          </p:nvPr>
        </p:nvSpPr>
        <p:spPr>
          <a:xfrm>
            <a:off x="457200" y="1219199"/>
            <a:ext cx="8229600" cy="2607213"/>
          </a:xfrm>
        </p:spPr>
        <p:txBody>
          <a:bodyPr>
            <a:normAutofit/>
          </a:bodyPr>
          <a:lstStyle/>
          <a:p>
            <a:r>
              <a:rPr lang="en-US" sz="2800" dirty="0" smtClean="0"/>
              <a:t>Approximately locate the server with the shortest latency</a:t>
            </a:r>
          </a:p>
          <a:p>
            <a:pPr lvl="1"/>
            <a:r>
              <a:rPr lang="en-US" sz="2400" dirty="0" smtClean="0"/>
              <a:t>Based on IP address</a:t>
            </a:r>
          </a:p>
          <a:p>
            <a:pPr lvl="1"/>
            <a:r>
              <a:rPr lang="en-US" sz="2400" dirty="0" smtClean="0"/>
              <a:t>Based on application level information, e.g., GPS, ZIP code, etc.</a:t>
            </a:r>
            <a:endParaRPr lang="en-US" sz="2400" dirty="0"/>
          </a:p>
        </p:txBody>
      </p:sp>
      <p:sp>
        <p:nvSpPr>
          <p:cNvPr id="9" name="Content Placeholder 8"/>
          <p:cNvSpPr>
            <a:spLocks noGrp="1"/>
          </p:cNvSpPr>
          <p:nvPr>
            <p:ph sz="quarter" idx="10"/>
          </p:nvPr>
        </p:nvSpPr>
        <p:spPr>
          <a:xfrm>
            <a:off x="533400" y="3276600"/>
            <a:ext cx="8229601" cy="3108960"/>
          </a:xfrm>
        </p:spPr>
        <p:txBody>
          <a:bodyPr>
            <a:normAutofit/>
          </a:bodyPr>
          <a:lstStyle/>
          <a:p>
            <a:r>
              <a:rPr lang="en-US" sz="2400" dirty="0" smtClean="0"/>
              <a:t>Compare the latency to the Landmark server (1) </a:t>
            </a:r>
            <a:r>
              <a:rPr lang="en-US" sz="2400" dirty="0" smtClean="0">
                <a:solidFill>
                  <a:schemeClr val="accent6"/>
                </a:solidFill>
                <a:effectLst>
                  <a:outerShdw blurRad="38100" dist="38100" dir="2700000" algn="tl">
                    <a:srgbClr val="000000">
                      <a:alpha val="43137"/>
                    </a:srgbClr>
                  </a:outerShdw>
                </a:effectLst>
              </a:rPr>
              <a:t>closest to device </a:t>
            </a:r>
            <a:r>
              <a:rPr lang="en-US" sz="2400" dirty="0" smtClean="0"/>
              <a:t>with the latency to the Landmark server (2) </a:t>
            </a:r>
            <a:r>
              <a:rPr lang="en-US" sz="2400" dirty="0" smtClean="0">
                <a:solidFill>
                  <a:schemeClr val="accent6"/>
                </a:solidFill>
                <a:effectLst>
                  <a:outerShdw blurRad="38100" dist="38100" dir="2700000" algn="tl">
                    <a:srgbClr val="000000">
                      <a:alpha val="43137"/>
                    </a:srgbClr>
                  </a:outerShdw>
                </a:effectLst>
              </a:rPr>
              <a:t>closest to the GGSN</a:t>
            </a:r>
          </a:p>
          <a:p>
            <a:pPr lvl="1"/>
            <a:r>
              <a:rPr lang="en-US" sz="2000" dirty="0" smtClean="0"/>
              <a:t>Estimate the location of GGSN</a:t>
            </a:r>
          </a:p>
          <a:p>
            <a:pPr lvl="1">
              <a:buNone/>
            </a:pPr>
            <a:r>
              <a:rPr lang="en-US" sz="2000" dirty="0" smtClean="0"/>
              <a:t>	based on </a:t>
            </a:r>
            <a:r>
              <a:rPr lang="en-US" sz="2000" i="1" dirty="0" smtClean="0"/>
              <a:t>TRACEROUT</a:t>
            </a:r>
            <a:endParaRPr lang="en-US" sz="2000" i="1" dirty="0"/>
          </a:p>
        </p:txBody>
      </p:sp>
      <p:sp>
        <p:nvSpPr>
          <p:cNvPr id="12" name="Content Placeholder 6"/>
          <p:cNvSpPr txBox="1">
            <a:spLocks/>
          </p:cNvSpPr>
          <p:nvPr/>
        </p:nvSpPr>
        <p:spPr>
          <a:xfrm>
            <a:off x="457199" y="5345592"/>
            <a:ext cx="4604243" cy="91440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2"/>
                </a:solidFill>
                <a:effectLst/>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effectLst/>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2"/>
                </a:solidFill>
                <a:effectLst/>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2"/>
                </a:solidFill>
                <a:effectLst/>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2"/>
                </a:solidFill>
                <a:effectLst/>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smtClean="0"/>
              <a:t>Select the content server based on GGSN!</a:t>
            </a:r>
          </a:p>
        </p:txBody>
      </p:sp>
      <p:sp>
        <p:nvSpPr>
          <p:cNvPr id="10" name="TextBox 9"/>
          <p:cNvSpPr txBox="1"/>
          <p:nvPr/>
        </p:nvSpPr>
        <p:spPr>
          <a:xfrm>
            <a:off x="6019800" y="6428601"/>
            <a:ext cx="1505540" cy="276999"/>
          </a:xfrm>
          <a:prstGeom prst="rect">
            <a:avLst/>
          </a:prstGeom>
          <a:noFill/>
        </p:spPr>
        <p:txBody>
          <a:bodyPr wrap="none" rtlCol="0">
            <a:spAutoFit/>
          </a:bodyPr>
          <a:lstStyle/>
          <a:p>
            <a:r>
              <a:rPr lang="en-US" sz="1200" dirty="0" smtClean="0"/>
              <a:t>Courtesy: </a:t>
            </a:r>
            <a:r>
              <a:rPr lang="en-US" sz="1200" dirty="0"/>
              <a:t>Q</a:t>
            </a:r>
            <a:r>
              <a:rPr lang="en-US" sz="1200" dirty="0" smtClean="0"/>
              <a:t>. </a:t>
            </a:r>
            <a:r>
              <a:rPr lang="en-US" sz="1200" dirty="0" err="1" smtClean="0"/>
              <a:t>Xu</a:t>
            </a:r>
            <a:r>
              <a:rPr lang="en-US" sz="1200" dirty="0" smtClean="0"/>
              <a:t> et al.</a:t>
            </a:r>
            <a:endParaRPr lang="en-US" sz="1200" dirty="0"/>
          </a:p>
        </p:txBody>
      </p:sp>
      <p:sp>
        <p:nvSpPr>
          <p:cNvPr id="13" name="Footer Placeholder 4"/>
          <p:cNvSpPr txBox="1">
            <a:spLocks/>
          </p:cNvSpPr>
          <p:nvPr/>
        </p:nvSpPr>
        <p:spPr>
          <a:xfrm>
            <a:off x="3124200" y="6356350"/>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srgbClr val="BFBFBF"/>
                </a:solidFill>
              </a:rPr>
              <a:t>Cellular Networks and Mobile Computing (COMS 6998-8)</a:t>
            </a:r>
            <a:endParaRPr lang="en-US" sz="1200" dirty="0">
              <a:solidFill>
                <a:srgbClr val="BFBFBF"/>
              </a:solidFill>
            </a:endParaRPr>
          </a:p>
        </p:txBody>
      </p:sp>
    </p:spTree>
    <p:extLst>
      <p:ext uri="{BB962C8B-B14F-4D97-AF65-F5344CB8AC3E}">
        <p14:creationId xmlns:p14="http://schemas.microsoft.com/office/powerpoint/2010/main" val="161070167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Contributions</a:t>
            </a:r>
            <a:endParaRPr lang="en-US"/>
          </a:p>
        </p:txBody>
      </p:sp>
      <p:sp>
        <p:nvSpPr>
          <p:cNvPr id="3" name="Content Placeholder 2"/>
          <p:cNvSpPr>
            <a:spLocks noGrp="1"/>
          </p:cNvSpPr>
          <p:nvPr>
            <p:ph sz="quarter" idx="1"/>
          </p:nvPr>
        </p:nvSpPr>
        <p:spPr/>
        <p:txBody>
          <a:bodyPr>
            <a:normAutofit fontScale="62500" lnSpcReduction="20000"/>
          </a:bodyPr>
          <a:lstStyle/>
          <a:p>
            <a:r>
              <a:rPr lang="en-US" sz="4000" dirty="0"/>
              <a:t>Methodology</a:t>
            </a:r>
          </a:p>
          <a:p>
            <a:pPr lvl="1"/>
            <a:r>
              <a:rPr lang="en-US" sz="2900" dirty="0" smtClean="0"/>
              <a:t>Combine </a:t>
            </a:r>
            <a:r>
              <a:rPr lang="en-US" sz="2900" dirty="0"/>
              <a:t>routing, client-side, server-side data to improve cellular geo-location inference</a:t>
            </a:r>
          </a:p>
          <a:p>
            <a:pPr lvl="1"/>
            <a:r>
              <a:rPr lang="en-US" sz="2900" dirty="0"/>
              <a:t>Infer the placement of GGSN by clustering prefixes with similar geographic coverage</a:t>
            </a:r>
          </a:p>
          <a:p>
            <a:pPr lvl="1"/>
            <a:r>
              <a:rPr lang="en-US" sz="2900" dirty="0"/>
              <a:t>Validate the results via </a:t>
            </a:r>
            <a:r>
              <a:rPr lang="en-US" sz="2900" i="1" dirty="0" smtClean="0"/>
              <a:t>TRACEROUTE</a:t>
            </a:r>
            <a:r>
              <a:rPr lang="en-US" sz="2900" dirty="0"/>
              <a:t> </a:t>
            </a:r>
            <a:r>
              <a:rPr lang="en-US" sz="2900" dirty="0" smtClean="0"/>
              <a:t>and cellular </a:t>
            </a:r>
            <a:r>
              <a:rPr lang="en-US" sz="2900" dirty="0"/>
              <a:t>DNS </a:t>
            </a:r>
            <a:r>
              <a:rPr lang="en-US" sz="2900" dirty="0" smtClean="0"/>
              <a:t>server.</a:t>
            </a:r>
          </a:p>
          <a:p>
            <a:pPr lvl="1"/>
            <a:endParaRPr lang="en-US" sz="2900" dirty="0"/>
          </a:p>
          <a:p>
            <a:r>
              <a:rPr lang="en-US" sz="4000" dirty="0" smtClean="0"/>
              <a:t>Observation</a:t>
            </a:r>
            <a:endParaRPr lang="en-US" sz="4000" dirty="0"/>
          </a:p>
          <a:p>
            <a:pPr lvl="1"/>
            <a:r>
              <a:rPr lang="en-US" sz="2900" dirty="0"/>
              <a:t>All 4 </a:t>
            </a:r>
            <a:r>
              <a:rPr lang="en-US" sz="2900" dirty="0" smtClean="0"/>
              <a:t>major carriers </a:t>
            </a:r>
            <a:r>
              <a:rPr lang="en-US" sz="2900" dirty="0"/>
              <a:t>cover the U.S. with only  4-8 clusters</a:t>
            </a:r>
          </a:p>
          <a:p>
            <a:pPr lvl="1"/>
            <a:r>
              <a:rPr lang="en-US" sz="2900" dirty="0"/>
              <a:t>Cellular DNS resolvers are placed at the same level as GGSN data </a:t>
            </a:r>
            <a:r>
              <a:rPr lang="en-US" sz="2900" dirty="0" smtClean="0"/>
              <a:t>centers</a:t>
            </a:r>
          </a:p>
          <a:p>
            <a:pPr lvl="1"/>
            <a:endParaRPr lang="en-US" sz="2900" dirty="0" smtClean="0"/>
          </a:p>
          <a:p>
            <a:r>
              <a:rPr lang="en-US" sz="4000" dirty="0" smtClean="0"/>
              <a:t>Implication</a:t>
            </a:r>
          </a:p>
          <a:p>
            <a:pPr lvl="1"/>
            <a:r>
              <a:rPr lang="en-US" sz="2900" dirty="0" smtClean="0"/>
              <a:t>Mobile content providers should place their content close to GGSNs</a:t>
            </a:r>
          </a:p>
          <a:p>
            <a:pPr lvl="1"/>
            <a:r>
              <a:rPr lang="en-US" sz="2900" dirty="0" smtClean="0"/>
              <a:t>Mobile content providers should select the content server closest to the GGSN</a:t>
            </a:r>
            <a:endParaRPr lang="en-US" sz="2900" dirty="0"/>
          </a:p>
          <a:p>
            <a:endParaRPr lang="en-US" dirty="0"/>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dirty="0"/>
          </a:p>
        </p:txBody>
      </p:sp>
      <p:sp>
        <p:nvSpPr>
          <p:cNvPr id="7" name="TextBox 6"/>
          <p:cNvSpPr txBox="1"/>
          <p:nvPr/>
        </p:nvSpPr>
        <p:spPr>
          <a:xfrm>
            <a:off x="6019800" y="6428601"/>
            <a:ext cx="1505540" cy="276999"/>
          </a:xfrm>
          <a:prstGeom prst="rect">
            <a:avLst/>
          </a:prstGeom>
          <a:noFill/>
        </p:spPr>
        <p:txBody>
          <a:bodyPr wrap="none" rtlCol="0">
            <a:spAutoFit/>
          </a:bodyPr>
          <a:lstStyle/>
          <a:p>
            <a:r>
              <a:rPr lang="en-US" sz="1200" dirty="0" smtClean="0"/>
              <a:t>Courtesy: </a:t>
            </a:r>
            <a:r>
              <a:rPr lang="en-US" sz="1200" dirty="0"/>
              <a:t>Q</a:t>
            </a:r>
            <a:r>
              <a:rPr lang="en-US" sz="1200" dirty="0" smtClean="0"/>
              <a:t>. </a:t>
            </a:r>
            <a:r>
              <a:rPr lang="en-US" sz="1200" dirty="0" err="1" smtClean="0"/>
              <a:t>Xu</a:t>
            </a:r>
            <a:r>
              <a:rPr lang="en-US" sz="1200" dirty="0" smtClean="0"/>
              <a:t> et al.</a:t>
            </a:r>
            <a:endParaRPr lang="en-US" sz="1200" dirty="0"/>
          </a:p>
        </p:txBody>
      </p:sp>
      <p:sp>
        <p:nvSpPr>
          <p:cNvPr id="6" name="Date Placeholder 5"/>
          <p:cNvSpPr>
            <a:spLocks noGrp="1"/>
          </p:cNvSpPr>
          <p:nvPr>
            <p:ph type="dt" sz="half" idx="10"/>
          </p:nvPr>
        </p:nvSpPr>
        <p:spPr/>
        <p:txBody>
          <a:bodyPr/>
          <a:lstStyle/>
          <a:p>
            <a:r>
              <a:rPr lang="en-US" smtClean="0"/>
              <a:t>3/12/13</a:t>
            </a:r>
            <a:endParaRPr lang="en-US"/>
          </a:p>
        </p:txBody>
      </p:sp>
    </p:spTree>
    <p:extLst>
      <p:ext uri="{BB962C8B-B14F-4D97-AF65-F5344CB8AC3E}">
        <p14:creationId xmlns:p14="http://schemas.microsoft.com/office/powerpoint/2010/main" val="60827630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t>An Untold Story of Middleboxes in Cellular Networks</a:t>
            </a:r>
            <a:endParaRPr lang="en-US" b="1" dirty="0"/>
          </a:p>
        </p:txBody>
      </p:sp>
      <p:sp>
        <p:nvSpPr>
          <p:cNvPr id="3" name="Subtitle 2"/>
          <p:cNvSpPr>
            <a:spLocks noGrp="1"/>
          </p:cNvSpPr>
          <p:nvPr>
            <p:ph type="subTitle" idx="1"/>
          </p:nvPr>
        </p:nvSpPr>
        <p:spPr/>
        <p:txBody>
          <a:bodyPr>
            <a:normAutofit/>
          </a:bodyPr>
          <a:lstStyle/>
          <a:p>
            <a:r>
              <a:rPr lang="en-US" sz="2000" dirty="0" err="1" smtClean="0">
                <a:solidFill>
                  <a:schemeClr val="tx1"/>
                </a:solidFill>
              </a:rPr>
              <a:t>Zhaoguang</a:t>
            </a:r>
            <a:r>
              <a:rPr lang="en-US" sz="2000" dirty="0" smtClean="0">
                <a:solidFill>
                  <a:schemeClr val="tx1"/>
                </a:solidFill>
              </a:rPr>
              <a:t> Wang</a:t>
            </a:r>
            <a:r>
              <a:rPr lang="en-US" sz="2000" baseline="30000" dirty="0" smtClean="0">
                <a:solidFill>
                  <a:schemeClr val="tx1"/>
                </a:solidFill>
              </a:rPr>
              <a:t>1</a:t>
            </a:r>
          </a:p>
          <a:p>
            <a:r>
              <a:rPr lang="en-US" sz="2000" dirty="0" err="1" smtClean="0">
                <a:solidFill>
                  <a:schemeClr val="tx1"/>
                </a:solidFill>
              </a:rPr>
              <a:t>Zhiyun</a:t>
            </a:r>
            <a:r>
              <a:rPr lang="en-US" sz="2000" dirty="0" smtClean="0">
                <a:solidFill>
                  <a:schemeClr val="tx1"/>
                </a:solidFill>
              </a:rPr>
              <a:t> Qian</a:t>
            </a:r>
            <a:r>
              <a:rPr lang="en-US" sz="2000" baseline="30000" dirty="0">
                <a:solidFill>
                  <a:schemeClr val="tx1"/>
                </a:solidFill>
              </a:rPr>
              <a:t>1</a:t>
            </a:r>
            <a:r>
              <a:rPr lang="en-US" sz="2000" dirty="0" smtClean="0">
                <a:solidFill>
                  <a:schemeClr val="tx1"/>
                </a:solidFill>
              </a:rPr>
              <a:t>, </a:t>
            </a:r>
            <a:r>
              <a:rPr lang="en-US" sz="2000" dirty="0" err="1" smtClean="0">
                <a:solidFill>
                  <a:schemeClr val="tx1"/>
                </a:solidFill>
              </a:rPr>
              <a:t>Qiang</a:t>
            </a:r>
            <a:r>
              <a:rPr lang="en-US" sz="2000" dirty="0" smtClean="0">
                <a:solidFill>
                  <a:schemeClr val="tx1"/>
                </a:solidFill>
              </a:rPr>
              <a:t> Xu</a:t>
            </a:r>
            <a:r>
              <a:rPr lang="en-US" sz="2000" baseline="30000" dirty="0">
                <a:solidFill>
                  <a:schemeClr val="tx1"/>
                </a:solidFill>
              </a:rPr>
              <a:t>1</a:t>
            </a:r>
            <a:r>
              <a:rPr lang="en-US" sz="2000" dirty="0" smtClean="0">
                <a:solidFill>
                  <a:schemeClr val="tx1"/>
                </a:solidFill>
              </a:rPr>
              <a:t>, Z. Morley Mao</a:t>
            </a:r>
            <a:r>
              <a:rPr lang="en-US" sz="2000" baseline="30000" dirty="0">
                <a:solidFill>
                  <a:schemeClr val="tx1"/>
                </a:solidFill>
              </a:rPr>
              <a:t>1</a:t>
            </a:r>
            <a:r>
              <a:rPr lang="en-US" sz="2000" dirty="0" smtClean="0">
                <a:solidFill>
                  <a:schemeClr val="tx1"/>
                </a:solidFill>
              </a:rPr>
              <a:t>, Ming Zhang</a:t>
            </a:r>
            <a:r>
              <a:rPr lang="en-US" sz="2000" baseline="30000" dirty="0" smtClean="0">
                <a:solidFill>
                  <a:schemeClr val="tx1"/>
                </a:solidFill>
              </a:rPr>
              <a:t>2</a:t>
            </a:r>
          </a:p>
          <a:p>
            <a:r>
              <a:rPr lang="en-US" sz="2000" baseline="30000" dirty="0" smtClean="0">
                <a:solidFill>
                  <a:schemeClr val="tx1"/>
                </a:solidFill>
              </a:rPr>
              <a:t>1</a:t>
            </a:r>
            <a:r>
              <a:rPr lang="en-US" sz="2000" dirty="0" smtClean="0">
                <a:solidFill>
                  <a:schemeClr val="tx1"/>
                </a:solidFill>
              </a:rPr>
              <a:t>University of Michigan    </a:t>
            </a:r>
            <a:r>
              <a:rPr lang="en-US" sz="2000" baseline="30000" dirty="0">
                <a:solidFill>
                  <a:schemeClr val="tx1"/>
                </a:solidFill>
              </a:rPr>
              <a:t>2</a:t>
            </a:r>
            <a:r>
              <a:rPr lang="en-US" sz="2000" dirty="0" smtClean="0">
                <a:solidFill>
                  <a:schemeClr val="tx1"/>
                </a:solidFill>
              </a:rPr>
              <a:t>Microsoft Research</a:t>
            </a:r>
          </a:p>
        </p:txBody>
      </p:sp>
    </p:spTree>
    <p:extLst>
      <p:ext uri="{BB962C8B-B14F-4D97-AF65-F5344CB8AC3E}">
        <p14:creationId xmlns:p14="http://schemas.microsoft.com/office/powerpoint/2010/main" val="2620389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on cellular network</a:t>
            </a:r>
            <a:endParaRPr lang="en-US" dirty="0"/>
          </a:p>
        </p:txBody>
      </p:sp>
      <p:grpSp>
        <p:nvGrpSpPr>
          <p:cNvPr id="20" name="Group 19"/>
          <p:cNvGrpSpPr/>
          <p:nvPr/>
        </p:nvGrpSpPr>
        <p:grpSpPr>
          <a:xfrm>
            <a:off x="1068808" y="2133601"/>
            <a:ext cx="7290332" cy="3363650"/>
            <a:chOff x="1068808" y="2133601"/>
            <a:chExt cx="7290332" cy="3363650"/>
          </a:xfrm>
        </p:grpSpPr>
        <p:sp>
          <p:nvSpPr>
            <p:cNvPr id="11" name="Cloud 10"/>
            <p:cNvSpPr/>
            <p:nvPr/>
          </p:nvSpPr>
          <p:spPr>
            <a:xfrm>
              <a:off x="5673090" y="2590800"/>
              <a:ext cx="2686050" cy="1887672"/>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Internet</a:t>
              </a:r>
            </a:p>
          </p:txBody>
        </p:sp>
        <p:sp>
          <p:nvSpPr>
            <p:cNvPr id="12" name="Cloud 11"/>
            <p:cNvSpPr/>
            <p:nvPr/>
          </p:nvSpPr>
          <p:spPr>
            <a:xfrm>
              <a:off x="1116330" y="2133601"/>
              <a:ext cx="4225728" cy="3363650"/>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smtClean="0"/>
                <a:t>Cellular Core Network</a:t>
              </a:r>
              <a:endParaRPr lang="en-US" sz="2000" dirty="0"/>
            </a:p>
          </p:txBody>
        </p:sp>
        <p:pic>
          <p:nvPicPr>
            <p:cNvPr id="14" name="Picture 13" descr="C:\Users\Gary\AppData\Local\Microsoft\Windows\Temporary Internet Files\Content.IE5\FIUJ280P\MC90032269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8808" y="2806635"/>
              <a:ext cx="745952"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7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2990" y="3025738"/>
              <a:ext cx="1060449" cy="635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6" name="Picture 13" descr="C:\Users\Gary\AppData\Local\Microsoft\Windows\Temporary Internet Files\Content.IE5\FIUJ280P\MC90032269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4548" y="4448508"/>
            <a:ext cx="745952"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3" descr="C:\Users\Gary\AppData\Local\Microsoft\Windows\Temporary Internet Files\Content.IE5\FIUJ280P\MC90032269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75302" y="1663635"/>
            <a:ext cx="745952"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3" descr="C:\Users\Gary\AppData\Local\Microsoft\Windows\Temporary Internet Files\Content.IE5\FIUJ280P\MC90032269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3061" y="4373901"/>
            <a:ext cx="745952" cy="1143000"/>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p:cNvGrpSpPr/>
          <p:nvPr/>
        </p:nvGrpSpPr>
        <p:grpSpPr>
          <a:xfrm>
            <a:off x="1687777" y="2769928"/>
            <a:ext cx="2587304" cy="1913699"/>
            <a:chOff x="1687777" y="2769928"/>
            <a:chExt cx="2587304" cy="1913699"/>
          </a:xfrm>
        </p:grpSpPr>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87777" y="3985688"/>
              <a:ext cx="757919" cy="420645"/>
            </a:xfrm>
            <a:prstGeom prst="rect">
              <a:avLst/>
            </a:prstGeom>
          </p:spPr>
        </p:pic>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b="22413"/>
            <a:stretch/>
          </p:blipFill>
          <p:spPr>
            <a:xfrm>
              <a:off x="2137524" y="2806635"/>
              <a:ext cx="852659" cy="661551"/>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94056" y="3923816"/>
              <a:ext cx="581025" cy="530213"/>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04566" y="4224432"/>
              <a:ext cx="459195" cy="459195"/>
            </a:xfrm>
            <a:prstGeom prst="rect">
              <a:avLst/>
            </a:prstGeom>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00589" y="2769928"/>
              <a:ext cx="757920" cy="568440"/>
            </a:xfrm>
            <a:prstGeom prst="rect">
              <a:avLst/>
            </a:prstGeom>
          </p:spPr>
        </p:pic>
      </p:grpSp>
      <p:grpSp>
        <p:nvGrpSpPr>
          <p:cNvPr id="21" name="Group 20"/>
          <p:cNvGrpSpPr/>
          <p:nvPr/>
        </p:nvGrpSpPr>
        <p:grpSpPr>
          <a:xfrm>
            <a:off x="557751" y="1688579"/>
            <a:ext cx="8357649" cy="2254570"/>
            <a:chOff x="557751" y="1688579"/>
            <a:chExt cx="8357649" cy="2254570"/>
          </a:xfrm>
        </p:grpSpPr>
        <p:pic>
          <p:nvPicPr>
            <p:cNvPr id="29" name="Picture 28"/>
            <p:cNvPicPr>
              <a:picLocks noChangeAspect="1"/>
            </p:cNvPicPr>
            <p:nvPr/>
          </p:nvPicPr>
          <p:blipFill rotWithShape="1">
            <a:blip r:embed="rId10" cstate="print">
              <a:extLst>
                <a:ext uri="{28A0092B-C50C-407E-A947-70E740481C1C}">
                  <a14:useLocalDpi xmlns:a14="http://schemas.microsoft.com/office/drawing/2010/main" val="0"/>
                </a:ext>
              </a:extLst>
            </a:blip>
            <a:srcRect l="23640" t="4065" r="27181" b="3533"/>
            <a:stretch/>
          </p:blipFill>
          <p:spPr>
            <a:xfrm>
              <a:off x="557751" y="3126123"/>
              <a:ext cx="434858" cy="817026"/>
            </a:xfrm>
            <a:prstGeom prst="rect">
              <a:avLst/>
            </a:prstGeom>
          </p:spPr>
        </p:pic>
        <p:sp>
          <p:nvSpPr>
            <p:cNvPr id="34" name="Freeform 33"/>
            <p:cNvSpPr/>
            <p:nvPr/>
          </p:nvSpPr>
          <p:spPr>
            <a:xfrm>
              <a:off x="1040130" y="2804160"/>
              <a:ext cx="6370320" cy="1072804"/>
            </a:xfrm>
            <a:custGeom>
              <a:avLst/>
              <a:gdLst>
                <a:gd name="connsiteX0" fmla="*/ 0 w 6370320"/>
                <a:gd name="connsiteY0" fmla="*/ 762000 h 1072804"/>
                <a:gd name="connsiteX1" fmla="*/ 2042160 w 6370320"/>
                <a:gd name="connsiteY1" fmla="*/ 1066800 h 1072804"/>
                <a:gd name="connsiteX2" fmla="*/ 4815840 w 6370320"/>
                <a:gd name="connsiteY2" fmla="*/ 518160 h 1072804"/>
                <a:gd name="connsiteX3" fmla="*/ 6370320 w 6370320"/>
                <a:gd name="connsiteY3" fmla="*/ 0 h 1072804"/>
              </a:gdLst>
              <a:ahLst/>
              <a:cxnLst>
                <a:cxn ang="0">
                  <a:pos x="connsiteX0" y="connsiteY0"/>
                </a:cxn>
                <a:cxn ang="0">
                  <a:pos x="connsiteX1" y="connsiteY1"/>
                </a:cxn>
                <a:cxn ang="0">
                  <a:pos x="connsiteX2" y="connsiteY2"/>
                </a:cxn>
                <a:cxn ang="0">
                  <a:pos x="connsiteX3" y="connsiteY3"/>
                </a:cxn>
              </a:cxnLst>
              <a:rect l="l" t="t" r="r" b="b"/>
              <a:pathLst>
                <a:path w="6370320" h="1072804">
                  <a:moveTo>
                    <a:pt x="0" y="762000"/>
                  </a:moveTo>
                  <a:cubicBezTo>
                    <a:pt x="619760" y="934720"/>
                    <a:pt x="1239520" y="1107440"/>
                    <a:pt x="2042160" y="1066800"/>
                  </a:cubicBezTo>
                  <a:cubicBezTo>
                    <a:pt x="2844800" y="1026160"/>
                    <a:pt x="4094480" y="695960"/>
                    <a:pt x="4815840" y="518160"/>
                  </a:cubicBezTo>
                  <a:cubicBezTo>
                    <a:pt x="5537200" y="340360"/>
                    <a:pt x="5956300" y="109220"/>
                    <a:pt x="6370320" y="0"/>
                  </a:cubicBezTo>
                </a:path>
              </a:pathLst>
            </a:custGeom>
            <a:ln>
              <a:headEnd type="triangle" w="med" len="med"/>
              <a:tailEnd type="triangle" w="med" len="med"/>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pic>
          <p:nvPicPr>
            <p:cNvPr id="13" name="Picture 5" descr="C:\Users\Gary\AppData\Local\Microsoft\Windows\Temporary Internet Files\Content.IE5\4YPR5VXP\MC900434845[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00900" y="1688579"/>
              <a:ext cx="1714500" cy="1714500"/>
            </a:xfrm>
            <a:prstGeom prst="rect">
              <a:avLst/>
            </a:prstGeom>
            <a:noFill/>
            <a:extLst>
              <a:ext uri="{909E8E84-426E-40dd-AFC4-6F175D3DCCD1}">
                <a14:hiddenFill xmlns:a14="http://schemas.microsoft.com/office/drawing/2010/main">
                  <a:solidFill>
                    <a:srgbClr val="FFFFFF"/>
                  </a:solidFill>
                </a14:hiddenFill>
              </a:ext>
            </a:extLst>
          </p:spPr>
        </p:pic>
      </p:grpSp>
      <p:sp>
        <p:nvSpPr>
          <p:cNvPr id="36" name="Footer Placeholder 35"/>
          <p:cNvSpPr>
            <a:spLocks noGrp="1"/>
          </p:cNvSpPr>
          <p:nvPr>
            <p:ph type="ftr" sz="quarter" idx="11"/>
          </p:nvPr>
        </p:nvSpPr>
        <p:spPr/>
        <p:txBody>
          <a:bodyPr/>
          <a:lstStyle/>
          <a:p>
            <a:r>
              <a:rPr lang="en-US" smtClean="0"/>
              <a:t>Cellular Networks and Mobile Computing (COMS 6998-10)</a:t>
            </a:r>
            <a:endParaRPr lang="en-US"/>
          </a:p>
        </p:txBody>
      </p:sp>
      <p:sp>
        <p:nvSpPr>
          <p:cNvPr id="24" name="TextBox 23"/>
          <p:cNvSpPr txBox="1"/>
          <p:nvPr/>
        </p:nvSpPr>
        <p:spPr>
          <a:xfrm>
            <a:off x="6019800" y="6428601"/>
            <a:ext cx="1672253" cy="276999"/>
          </a:xfrm>
          <a:prstGeom prst="rect">
            <a:avLst/>
          </a:prstGeom>
          <a:noFill/>
        </p:spPr>
        <p:txBody>
          <a:bodyPr wrap="none" rtlCol="0">
            <a:spAutoFit/>
          </a:bodyPr>
          <a:lstStyle/>
          <a:p>
            <a:r>
              <a:rPr lang="en-US" sz="1200" dirty="0" smtClean="0"/>
              <a:t>Courtesy: Z. Wang et al.</a:t>
            </a:r>
            <a:endParaRPr lang="en-US" sz="1200" dirty="0"/>
          </a:p>
        </p:txBody>
      </p:sp>
      <p:sp>
        <p:nvSpPr>
          <p:cNvPr id="4" name="Date Placeholder 3"/>
          <p:cNvSpPr>
            <a:spLocks noGrp="1"/>
          </p:cNvSpPr>
          <p:nvPr>
            <p:ph type="dt" sz="half" idx="10"/>
          </p:nvPr>
        </p:nvSpPr>
        <p:spPr/>
        <p:txBody>
          <a:bodyPr/>
          <a:lstStyle/>
          <a:p>
            <a:r>
              <a:rPr lang="en-US" smtClean="0"/>
              <a:t>3/12/13</a:t>
            </a:r>
            <a:endParaRPr lang="en-US"/>
          </a:p>
        </p:txBody>
      </p:sp>
    </p:spTree>
    <p:extLst>
      <p:ext uri="{BB962C8B-B14F-4D97-AF65-F5344CB8AC3E}">
        <p14:creationId xmlns:p14="http://schemas.microsoft.com/office/powerpoint/2010/main" val="2493302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carriers deploy middleboxes?</a:t>
            </a:r>
            <a:endParaRPr lang="en-US" dirty="0"/>
          </a:p>
        </p:txBody>
      </p:sp>
      <p:grpSp>
        <p:nvGrpSpPr>
          <p:cNvPr id="20" name="Group 19"/>
          <p:cNvGrpSpPr/>
          <p:nvPr/>
        </p:nvGrpSpPr>
        <p:grpSpPr>
          <a:xfrm>
            <a:off x="1068808" y="2133601"/>
            <a:ext cx="7290332" cy="3363650"/>
            <a:chOff x="1068808" y="2133601"/>
            <a:chExt cx="7290332" cy="3363650"/>
          </a:xfrm>
        </p:grpSpPr>
        <p:sp>
          <p:nvSpPr>
            <p:cNvPr id="11" name="Cloud 10"/>
            <p:cNvSpPr/>
            <p:nvPr/>
          </p:nvSpPr>
          <p:spPr>
            <a:xfrm>
              <a:off x="5673090" y="2590800"/>
              <a:ext cx="2686050" cy="1887672"/>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Internet</a:t>
              </a:r>
            </a:p>
          </p:txBody>
        </p:sp>
        <p:sp>
          <p:nvSpPr>
            <p:cNvPr id="12" name="Cloud 11"/>
            <p:cNvSpPr/>
            <p:nvPr/>
          </p:nvSpPr>
          <p:spPr>
            <a:xfrm>
              <a:off x="1116330" y="2133601"/>
              <a:ext cx="4225728" cy="3363650"/>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smtClean="0"/>
                <a:t>Cellular Core Network</a:t>
              </a:r>
              <a:endParaRPr lang="en-US" sz="2000" dirty="0"/>
            </a:p>
          </p:txBody>
        </p:sp>
        <p:pic>
          <p:nvPicPr>
            <p:cNvPr id="14" name="Picture 13" descr="C:\Users\Gary\AppData\Local\Microsoft\Windows\Temporary Internet Files\Content.IE5\FIUJ280P\MC90032269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8808" y="2806635"/>
              <a:ext cx="745952"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7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2990" y="3025738"/>
              <a:ext cx="1060449" cy="635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6" name="Picture 13" descr="C:\Users\Gary\AppData\Local\Microsoft\Windows\Temporary Internet Files\Content.IE5\FIUJ280P\MC90032269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4548" y="4448508"/>
            <a:ext cx="745952"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3" descr="C:\Users\Gary\AppData\Local\Microsoft\Windows\Temporary Internet Files\Content.IE5\FIUJ280P\MC90032269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75302" y="1663635"/>
            <a:ext cx="745952"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3915" y="5180447"/>
            <a:ext cx="431064" cy="732687"/>
          </a:xfrm>
          <a:prstGeom prst="rect">
            <a:avLst/>
          </a:prstGeom>
        </p:spPr>
      </p:pic>
      <p:pic>
        <p:nvPicPr>
          <p:cNvPr id="23" name="Picture 22"/>
          <p:cNvPicPr>
            <a:picLocks noChangeAspect="1"/>
          </p:cNvPicPr>
          <p:nvPr/>
        </p:nvPicPr>
        <p:blipFill rotWithShape="1">
          <a:blip r:embed="rId6" cstate="print">
            <a:extLst>
              <a:ext uri="{28A0092B-C50C-407E-A947-70E740481C1C}">
                <a14:useLocalDpi xmlns:a14="http://schemas.microsoft.com/office/drawing/2010/main" val="0"/>
              </a:ext>
            </a:extLst>
          </a:blip>
          <a:srcRect l="25368" t="4926" r="24500" b="5074"/>
          <a:stretch/>
        </p:blipFill>
        <p:spPr>
          <a:xfrm>
            <a:off x="3048278" y="5629336"/>
            <a:ext cx="388780" cy="697964"/>
          </a:xfrm>
          <a:prstGeom prst="rect">
            <a:avLst/>
          </a:prstGeom>
        </p:spPr>
      </p:pic>
      <p:pic>
        <p:nvPicPr>
          <p:cNvPr id="24" name="Picture 23"/>
          <p:cNvPicPr>
            <a:picLocks noChangeAspect="1"/>
          </p:cNvPicPr>
          <p:nvPr/>
        </p:nvPicPr>
        <p:blipFill rotWithShape="1">
          <a:blip r:embed="rId7" cstate="print">
            <a:extLst>
              <a:ext uri="{28A0092B-C50C-407E-A947-70E740481C1C}">
                <a14:useLocalDpi xmlns:a14="http://schemas.microsoft.com/office/drawing/2010/main" val="0"/>
              </a:ext>
            </a:extLst>
          </a:blip>
          <a:srcRect l="23640" t="4065" r="27181" b="3533"/>
          <a:stretch/>
        </p:blipFill>
        <p:spPr>
          <a:xfrm>
            <a:off x="2075642" y="5618334"/>
            <a:ext cx="434858" cy="817026"/>
          </a:xfrm>
          <a:prstGeom prst="rect">
            <a:avLst/>
          </a:prstGeom>
        </p:spPr>
      </p:pic>
      <p:pic>
        <p:nvPicPr>
          <p:cNvPr id="25" name="Picture 45"/>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68863" y="2362200"/>
            <a:ext cx="1379537"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8" descr="C:\Users\Gary\AppData\Local\Microsoft\Windows\Temporary Internet Files\Content.IE5\B2IYHV3J\MC900431622[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4533900" y="2590800"/>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75642" y="1626145"/>
            <a:ext cx="431064" cy="732687"/>
          </a:xfrm>
          <a:prstGeom prst="rect">
            <a:avLst/>
          </a:prstGeom>
        </p:spPr>
      </p:pic>
      <p:pic>
        <p:nvPicPr>
          <p:cNvPr id="28" name="Picture 27"/>
          <p:cNvPicPr>
            <a:picLocks noChangeAspect="1"/>
          </p:cNvPicPr>
          <p:nvPr/>
        </p:nvPicPr>
        <p:blipFill rotWithShape="1">
          <a:blip r:embed="rId6" cstate="print">
            <a:extLst>
              <a:ext uri="{28A0092B-C50C-407E-A947-70E740481C1C}">
                <a14:useLocalDpi xmlns:a14="http://schemas.microsoft.com/office/drawing/2010/main" val="0"/>
              </a:ext>
            </a:extLst>
          </a:blip>
          <a:srcRect l="25368" t="4926" r="24500" b="5074"/>
          <a:stretch/>
        </p:blipFill>
        <p:spPr>
          <a:xfrm>
            <a:off x="1100630" y="1991444"/>
            <a:ext cx="388780" cy="697964"/>
          </a:xfrm>
          <a:prstGeom prst="rect">
            <a:avLst/>
          </a:prstGeom>
        </p:spPr>
      </p:pic>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9566" y="4317284"/>
            <a:ext cx="431064" cy="732687"/>
          </a:xfrm>
          <a:prstGeom prst="rect">
            <a:avLst/>
          </a:prstGeom>
        </p:spPr>
      </p:pic>
      <p:pic>
        <p:nvPicPr>
          <p:cNvPr id="31" name="Picture 30"/>
          <p:cNvPicPr>
            <a:picLocks noChangeAspect="1"/>
          </p:cNvPicPr>
          <p:nvPr/>
        </p:nvPicPr>
        <p:blipFill rotWithShape="1">
          <a:blip r:embed="rId6" cstate="print">
            <a:extLst>
              <a:ext uri="{28A0092B-C50C-407E-A947-70E740481C1C}">
                <a14:useLocalDpi xmlns:a14="http://schemas.microsoft.com/office/drawing/2010/main" val="0"/>
              </a:ext>
            </a:extLst>
          </a:blip>
          <a:srcRect l="25368" t="4926" r="24500" b="5074"/>
          <a:stretch/>
        </p:blipFill>
        <p:spPr>
          <a:xfrm>
            <a:off x="1247394" y="5148269"/>
            <a:ext cx="388780" cy="697964"/>
          </a:xfrm>
          <a:prstGeom prst="rect">
            <a:avLst/>
          </a:prstGeom>
        </p:spPr>
      </p:pic>
      <p:pic>
        <p:nvPicPr>
          <p:cNvPr id="32" name="Picture 31"/>
          <p:cNvPicPr>
            <a:picLocks noChangeAspect="1"/>
          </p:cNvPicPr>
          <p:nvPr/>
        </p:nvPicPr>
        <p:blipFill rotWithShape="1">
          <a:blip r:embed="rId7" cstate="print">
            <a:extLst>
              <a:ext uri="{28A0092B-C50C-407E-A947-70E740481C1C}">
                <a14:useLocalDpi xmlns:a14="http://schemas.microsoft.com/office/drawing/2010/main" val="0"/>
              </a:ext>
            </a:extLst>
          </a:blip>
          <a:srcRect l="23640" t="4065" r="27181" b="3533"/>
          <a:stretch/>
        </p:blipFill>
        <p:spPr>
          <a:xfrm>
            <a:off x="3858608" y="5583774"/>
            <a:ext cx="434858" cy="817026"/>
          </a:xfrm>
          <a:prstGeom prst="rect">
            <a:avLst/>
          </a:prstGeom>
        </p:spPr>
      </p:pic>
      <p:pic>
        <p:nvPicPr>
          <p:cNvPr id="17" name="Picture 13" descr="C:\Users\Gary\AppData\Local\Microsoft\Windows\Temporary Internet Files\Content.IE5\FIUJ280P\MC90032269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3061" y="4373901"/>
            <a:ext cx="745952" cy="11430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77125" y="4268526"/>
            <a:ext cx="1162050" cy="1228725"/>
          </a:xfrm>
          <a:prstGeom prst="rect">
            <a:avLst/>
          </a:prstGeom>
        </p:spPr>
      </p:pic>
      <p:sp>
        <p:nvSpPr>
          <p:cNvPr id="46" name="Freeform 45"/>
          <p:cNvSpPr/>
          <p:nvPr/>
        </p:nvSpPr>
        <p:spPr>
          <a:xfrm>
            <a:off x="1116330" y="3304765"/>
            <a:ext cx="6446520" cy="1465355"/>
          </a:xfrm>
          <a:custGeom>
            <a:avLst/>
            <a:gdLst>
              <a:gd name="connsiteX0" fmla="*/ 6446520 w 6446520"/>
              <a:gd name="connsiteY0" fmla="*/ 1465355 h 1465355"/>
              <a:gd name="connsiteX1" fmla="*/ 5608320 w 6446520"/>
              <a:gd name="connsiteY1" fmla="*/ 474755 h 1465355"/>
              <a:gd name="connsiteX2" fmla="*/ 4236720 w 6446520"/>
              <a:gd name="connsiteY2" fmla="*/ 2315 h 1465355"/>
              <a:gd name="connsiteX3" fmla="*/ 0 w 6446520"/>
              <a:gd name="connsiteY3" fmla="*/ 246155 h 1465355"/>
            </a:gdLst>
            <a:ahLst/>
            <a:cxnLst>
              <a:cxn ang="0">
                <a:pos x="connsiteX0" y="connsiteY0"/>
              </a:cxn>
              <a:cxn ang="0">
                <a:pos x="connsiteX1" y="connsiteY1"/>
              </a:cxn>
              <a:cxn ang="0">
                <a:pos x="connsiteX2" y="connsiteY2"/>
              </a:cxn>
              <a:cxn ang="0">
                <a:pos x="connsiteX3" y="connsiteY3"/>
              </a:cxn>
            </a:cxnLst>
            <a:rect l="l" t="t" r="r" b="b"/>
            <a:pathLst>
              <a:path w="6446520" h="1465355">
                <a:moveTo>
                  <a:pt x="6446520" y="1465355"/>
                </a:moveTo>
                <a:cubicBezTo>
                  <a:pt x="6211570" y="1091975"/>
                  <a:pt x="5976620" y="718595"/>
                  <a:pt x="5608320" y="474755"/>
                </a:cubicBezTo>
                <a:cubicBezTo>
                  <a:pt x="5240020" y="230915"/>
                  <a:pt x="5171440" y="40415"/>
                  <a:pt x="4236720" y="2315"/>
                </a:cubicBezTo>
                <a:cubicBezTo>
                  <a:pt x="3302000" y="-35785"/>
                  <a:pt x="894080" y="411255"/>
                  <a:pt x="0" y="246155"/>
                </a:cubicBezTo>
              </a:path>
            </a:pathLst>
          </a:custGeom>
          <a:ln>
            <a:headEnd type="none" w="med" len="med"/>
            <a:tailEnd type="triangl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9" name="Multiply 8"/>
          <p:cNvSpPr/>
          <p:nvPr/>
        </p:nvSpPr>
        <p:spPr>
          <a:xfrm>
            <a:off x="5479720" y="3482533"/>
            <a:ext cx="665786" cy="665786"/>
          </a:xfrm>
          <a:prstGeom prst="mathMultiply">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0" name="Freeform 9"/>
          <p:cNvSpPr/>
          <p:nvPr/>
        </p:nvSpPr>
        <p:spPr>
          <a:xfrm>
            <a:off x="5874327" y="3810000"/>
            <a:ext cx="1690255" cy="928255"/>
          </a:xfrm>
          <a:custGeom>
            <a:avLst/>
            <a:gdLst>
              <a:gd name="connsiteX0" fmla="*/ 1690255 w 1690255"/>
              <a:gd name="connsiteY0" fmla="*/ 928255 h 928255"/>
              <a:gd name="connsiteX1" fmla="*/ 0 w 1690255"/>
              <a:gd name="connsiteY1" fmla="*/ 0 h 928255"/>
              <a:gd name="connsiteX2" fmla="*/ 0 w 1690255"/>
              <a:gd name="connsiteY2" fmla="*/ 0 h 928255"/>
            </a:gdLst>
            <a:ahLst/>
            <a:cxnLst>
              <a:cxn ang="0">
                <a:pos x="connsiteX0" y="connsiteY0"/>
              </a:cxn>
              <a:cxn ang="0">
                <a:pos x="connsiteX1" y="connsiteY1"/>
              </a:cxn>
              <a:cxn ang="0">
                <a:pos x="connsiteX2" y="connsiteY2"/>
              </a:cxn>
            </a:cxnLst>
            <a:rect l="l" t="t" r="r" b="b"/>
            <a:pathLst>
              <a:path w="1690255" h="928255">
                <a:moveTo>
                  <a:pt x="1690255" y="928255"/>
                </a:moveTo>
                <a:lnTo>
                  <a:pt x="0" y="0"/>
                </a:lnTo>
                <a:lnTo>
                  <a:pt x="0" y="0"/>
                </a:lnTo>
              </a:path>
            </a:pathLst>
          </a:custGeom>
          <a:ln>
            <a:headEnd type="none" w="med" len="med"/>
            <a:tailEnd type="triangl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pic>
        <p:nvPicPr>
          <p:cNvPr id="29" name="Picture 28"/>
          <p:cNvPicPr>
            <a:picLocks noChangeAspect="1"/>
          </p:cNvPicPr>
          <p:nvPr/>
        </p:nvPicPr>
        <p:blipFill rotWithShape="1">
          <a:blip r:embed="rId7" cstate="print">
            <a:extLst>
              <a:ext uri="{28A0092B-C50C-407E-A947-70E740481C1C}">
                <a14:useLocalDpi xmlns:a14="http://schemas.microsoft.com/office/drawing/2010/main" val="0"/>
              </a:ext>
            </a:extLst>
          </a:blip>
          <a:srcRect l="23640" t="4065" r="27181" b="3533"/>
          <a:stretch/>
        </p:blipFill>
        <p:spPr>
          <a:xfrm>
            <a:off x="557751" y="3126123"/>
            <a:ext cx="434858" cy="817026"/>
          </a:xfrm>
          <a:prstGeom prst="rect">
            <a:avLst/>
          </a:prstGeom>
        </p:spPr>
      </p:pic>
      <p:grpSp>
        <p:nvGrpSpPr>
          <p:cNvPr id="39" name="Group 38"/>
          <p:cNvGrpSpPr/>
          <p:nvPr/>
        </p:nvGrpSpPr>
        <p:grpSpPr>
          <a:xfrm>
            <a:off x="3982440" y="1706867"/>
            <a:ext cx="3160845" cy="461665"/>
            <a:chOff x="3982440" y="1706867"/>
            <a:chExt cx="3160845" cy="461665"/>
          </a:xfrm>
        </p:grpSpPr>
        <p:sp>
          <p:nvSpPr>
            <p:cNvPr id="37" name="Left-Right Arrow 36"/>
            <p:cNvSpPr/>
            <p:nvPr/>
          </p:nvSpPr>
          <p:spPr>
            <a:xfrm>
              <a:off x="5341017" y="1814426"/>
              <a:ext cx="526383" cy="242150"/>
            </a:xfrm>
            <a:prstGeom prst="lef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8" name="TextBox 37"/>
            <p:cNvSpPr txBox="1"/>
            <p:nvPr/>
          </p:nvSpPr>
          <p:spPr>
            <a:xfrm>
              <a:off x="3982440" y="1706867"/>
              <a:ext cx="1358577" cy="461665"/>
            </a:xfrm>
            <a:prstGeom prst="rect">
              <a:avLst/>
            </a:prstGeom>
            <a:noFill/>
          </p:spPr>
          <p:txBody>
            <a:bodyPr wrap="none" rtlCol="0">
              <a:spAutoFit/>
            </a:bodyPr>
            <a:lstStyle/>
            <a:p>
              <a:r>
                <a:rPr lang="en-US" sz="2400" dirty="0" smtClean="0">
                  <a:effectLst>
                    <a:outerShdw blurRad="38100" dist="38100" dir="2700000" algn="tl">
                      <a:srgbClr val="000000">
                        <a:alpha val="43137"/>
                      </a:srgbClr>
                    </a:outerShdw>
                  </a:effectLst>
                </a:rPr>
                <a:t>Private IP</a:t>
              </a:r>
              <a:endParaRPr lang="en-US" sz="2400" dirty="0">
                <a:effectLst>
                  <a:outerShdw blurRad="38100" dist="38100" dir="2700000" algn="tl">
                    <a:srgbClr val="000000">
                      <a:alpha val="43137"/>
                    </a:srgbClr>
                  </a:outerShdw>
                </a:effectLst>
              </a:endParaRPr>
            </a:p>
          </p:txBody>
        </p:sp>
        <p:sp>
          <p:nvSpPr>
            <p:cNvPr id="41" name="TextBox 40"/>
            <p:cNvSpPr txBox="1"/>
            <p:nvPr/>
          </p:nvSpPr>
          <p:spPr>
            <a:xfrm>
              <a:off x="5900637" y="1706867"/>
              <a:ext cx="1242648" cy="461665"/>
            </a:xfrm>
            <a:prstGeom prst="rect">
              <a:avLst/>
            </a:prstGeom>
            <a:noFill/>
          </p:spPr>
          <p:txBody>
            <a:bodyPr wrap="none" rtlCol="0">
              <a:spAutoFit/>
            </a:bodyPr>
            <a:lstStyle/>
            <a:p>
              <a:r>
                <a:rPr lang="en-US" sz="2400" dirty="0" smtClean="0">
                  <a:effectLst>
                    <a:outerShdw blurRad="38100" dist="38100" dir="2700000" algn="tl">
                      <a:srgbClr val="000000">
                        <a:alpha val="43137"/>
                      </a:srgbClr>
                    </a:outerShdw>
                  </a:effectLst>
                </a:rPr>
                <a:t>Public IP</a:t>
              </a:r>
              <a:endParaRPr lang="en-US" sz="2400" dirty="0">
                <a:effectLst>
                  <a:outerShdw blurRad="38100" dist="38100" dir="2700000" algn="tl">
                    <a:srgbClr val="000000">
                      <a:alpha val="43137"/>
                    </a:srgbClr>
                  </a:outerShdw>
                </a:effectLst>
              </a:endParaRPr>
            </a:p>
          </p:txBody>
        </p:sp>
      </p:grpSp>
      <p:sp>
        <p:nvSpPr>
          <p:cNvPr id="35" name="Explosion 1 34"/>
          <p:cNvSpPr/>
          <p:nvPr/>
        </p:nvSpPr>
        <p:spPr>
          <a:xfrm>
            <a:off x="4600693" y="4378681"/>
            <a:ext cx="2362733" cy="1725227"/>
          </a:xfrm>
          <a:prstGeom prst="irregularSeal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effectLst>
                  <a:outerShdw blurRad="38100" dist="38100" dir="2700000" algn="tl">
                    <a:srgbClr val="000000">
                      <a:alpha val="43137"/>
                    </a:srgbClr>
                  </a:outerShdw>
                </a:effectLst>
              </a:rPr>
              <a:t>IP address</a:t>
            </a:r>
          </a:p>
        </p:txBody>
      </p:sp>
      <p:sp>
        <p:nvSpPr>
          <p:cNvPr id="36" name="Footer Placeholder 35"/>
          <p:cNvSpPr>
            <a:spLocks noGrp="1"/>
          </p:cNvSpPr>
          <p:nvPr>
            <p:ph type="ftr" sz="quarter" idx="11"/>
          </p:nvPr>
        </p:nvSpPr>
        <p:spPr/>
        <p:txBody>
          <a:bodyPr/>
          <a:lstStyle/>
          <a:p>
            <a:r>
              <a:rPr lang="en-US" smtClean="0"/>
              <a:t>Cellular Networks and Mobile Computing (COMS 6998-10)</a:t>
            </a:r>
            <a:endParaRPr lang="en-US"/>
          </a:p>
        </p:txBody>
      </p:sp>
      <p:pic>
        <p:nvPicPr>
          <p:cNvPr id="43" name="Picture 5" descr="C:\Users\Gary\AppData\Local\Microsoft\Windows\Temporary Internet Files\Content.IE5\4YPR5VXP\MC900434845[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00900" y="1688579"/>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6019800" y="6428601"/>
            <a:ext cx="1672253" cy="276999"/>
          </a:xfrm>
          <a:prstGeom prst="rect">
            <a:avLst/>
          </a:prstGeom>
          <a:noFill/>
        </p:spPr>
        <p:txBody>
          <a:bodyPr wrap="none" rtlCol="0">
            <a:spAutoFit/>
          </a:bodyPr>
          <a:lstStyle/>
          <a:p>
            <a:r>
              <a:rPr lang="en-US" sz="1200" dirty="0" smtClean="0"/>
              <a:t>Courtesy: Z. Wang et al.</a:t>
            </a:r>
            <a:endParaRPr lang="en-US" sz="1200" dirty="0"/>
          </a:p>
        </p:txBody>
      </p:sp>
      <p:sp>
        <p:nvSpPr>
          <p:cNvPr id="4" name="Date Placeholder 3"/>
          <p:cNvSpPr>
            <a:spLocks noGrp="1"/>
          </p:cNvSpPr>
          <p:nvPr>
            <p:ph type="dt" sz="half" idx="10"/>
          </p:nvPr>
        </p:nvSpPr>
        <p:spPr/>
        <p:txBody>
          <a:bodyPr/>
          <a:lstStyle/>
          <a:p>
            <a:r>
              <a:rPr lang="en-US" smtClean="0"/>
              <a:t>3/12/13</a:t>
            </a:r>
            <a:endParaRPr lang="en-US"/>
          </a:p>
        </p:txBody>
      </p:sp>
    </p:spTree>
    <p:extLst>
      <p:ext uri="{BB962C8B-B14F-4D97-AF65-F5344CB8AC3E}">
        <p14:creationId xmlns:p14="http://schemas.microsoft.com/office/powerpoint/2010/main" val="150458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46"/>
                                        </p:tgtEl>
                                        <p:attrNameLst>
                                          <p:attrName>style.visibility</p:attrName>
                                        </p:attrNameLst>
                                      </p:cBhvr>
                                      <p:to>
                                        <p:strVal val="hidden"/>
                                      </p:to>
                                    </p:set>
                                  </p:childTnLst>
                                </p:cTn>
                              </p:par>
                              <p:par>
                                <p:cTn id="15" presetID="10"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par>
                                <p:cTn id="29" presetID="10"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par>
                                <p:cTn id="35" presetID="10"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par>
                                <p:cTn id="38" presetID="10" presetClass="entr" presetSubtype="0"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par>
                                <p:cTn id="41" presetID="10"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par>
                                <p:cTn id="44" presetID="10" presetClass="entr" presetSubtype="0" fill="hold"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500"/>
                                        <p:tgtEl>
                                          <p:spTgt spid="32"/>
                                        </p:tgtEl>
                                      </p:cBhvr>
                                    </p:animEffect>
                                  </p:childTnLst>
                                </p:cTn>
                              </p:par>
                              <p:par>
                                <p:cTn id="47" presetID="10" presetClass="entr" presetSubtype="0"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0"/>
                                        <p:tgtEl>
                                          <p:spTgt spid="25"/>
                                        </p:tgtEl>
                                      </p:cBhvr>
                                    </p:animEffect>
                                  </p:childTnLst>
                                </p:cTn>
                              </p:par>
                              <p:par>
                                <p:cTn id="60" presetID="10" presetClass="entr" presetSubtype="0" fill="hold" nodeType="with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6" grpId="1" animBg="1"/>
      <p:bldP spid="9" grpId="0" animBg="1"/>
      <p:bldP spid="10" grpId="0" animBg="1"/>
      <p:bldP spid="3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with middleboxes</a:t>
            </a:r>
            <a:endParaRPr lang="en-US" dirty="0"/>
          </a:p>
        </p:txBody>
      </p:sp>
      <p:grpSp>
        <p:nvGrpSpPr>
          <p:cNvPr id="20" name="Group 19"/>
          <p:cNvGrpSpPr/>
          <p:nvPr/>
        </p:nvGrpSpPr>
        <p:grpSpPr>
          <a:xfrm>
            <a:off x="1068808" y="2133601"/>
            <a:ext cx="7290332" cy="3363650"/>
            <a:chOff x="1068808" y="2133601"/>
            <a:chExt cx="7290332" cy="3363650"/>
          </a:xfrm>
        </p:grpSpPr>
        <p:sp>
          <p:nvSpPr>
            <p:cNvPr id="11" name="Cloud 10"/>
            <p:cNvSpPr/>
            <p:nvPr/>
          </p:nvSpPr>
          <p:spPr>
            <a:xfrm>
              <a:off x="5673090" y="2590800"/>
              <a:ext cx="2686050" cy="1887672"/>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Internet</a:t>
              </a:r>
            </a:p>
          </p:txBody>
        </p:sp>
        <p:sp>
          <p:nvSpPr>
            <p:cNvPr id="12" name="Cloud 11"/>
            <p:cNvSpPr/>
            <p:nvPr/>
          </p:nvSpPr>
          <p:spPr>
            <a:xfrm>
              <a:off x="1116330" y="2133601"/>
              <a:ext cx="4225728" cy="3363650"/>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smtClean="0"/>
                <a:t>Cellular Core Network</a:t>
              </a:r>
              <a:endParaRPr lang="en-US" sz="2000" dirty="0"/>
            </a:p>
          </p:txBody>
        </p:sp>
        <p:pic>
          <p:nvPicPr>
            <p:cNvPr id="14" name="Picture 13" descr="C:\Users\Gary\AppData\Local\Microsoft\Windows\Temporary Internet Files\Content.IE5\FIUJ280P\MC90032269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8808" y="2806635"/>
              <a:ext cx="745952"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7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2990" y="3025738"/>
              <a:ext cx="1060449" cy="635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6" name="Picture 13" descr="C:\Users\Gary\AppData\Local\Microsoft\Windows\Temporary Internet Files\Content.IE5\FIUJ280P\MC90032269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4548" y="4448508"/>
            <a:ext cx="745952"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3" descr="C:\Users\Gary\AppData\Local\Microsoft\Windows\Temporary Internet Files\Content.IE5\FIUJ280P\MC90032269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75302" y="1663635"/>
            <a:ext cx="745952"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3915" y="5180447"/>
            <a:ext cx="431064" cy="732687"/>
          </a:xfrm>
          <a:prstGeom prst="rect">
            <a:avLst/>
          </a:prstGeom>
        </p:spPr>
      </p:pic>
      <p:pic>
        <p:nvPicPr>
          <p:cNvPr id="23" name="Picture 22"/>
          <p:cNvPicPr>
            <a:picLocks noChangeAspect="1"/>
          </p:cNvPicPr>
          <p:nvPr/>
        </p:nvPicPr>
        <p:blipFill rotWithShape="1">
          <a:blip r:embed="rId6" cstate="print">
            <a:extLst>
              <a:ext uri="{28A0092B-C50C-407E-A947-70E740481C1C}">
                <a14:useLocalDpi xmlns:a14="http://schemas.microsoft.com/office/drawing/2010/main" val="0"/>
              </a:ext>
            </a:extLst>
          </a:blip>
          <a:srcRect l="25368" t="4926" r="24500" b="5074"/>
          <a:stretch/>
        </p:blipFill>
        <p:spPr>
          <a:xfrm>
            <a:off x="3048278" y="5629336"/>
            <a:ext cx="388780" cy="697964"/>
          </a:xfrm>
          <a:prstGeom prst="rect">
            <a:avLst/>
          </a:prstGeom>
        </p:spPr>
      </p:pic>
      <p:pic>
        <p:nvPicPr>
          <p:cNvPr id="24" name="Picture 23"/>
          <p:cNvPicPr>
            <a:picLocks noChangeAspect="1"/>
          </p:cNvPicPr>
          <p:nvPr/>
        </p:nvPicPr>
        <p:blipFill rotWithShape="1">
          <a:blip r:embed="rId7" cstate="print">
            <a:extLst>
              <a:ext uri="{28A0092B-C50C-407E-A947-70E740481C1C}">
                <a14:useLocalDpi xmlns:a14="http://schemas.microsoft.com/office/drawing/2010/main" val="0"/>
              </a:ext>
            </a:extLst>
          </a:blip>
          <a:srcRect l="23640" t="4065" r="27181" b="3533"/>
          <a:stretch/>
        </p:blipFill>
        <p:spPr>
          <a:xfrm>
            <a:off x="2075642" y="5618334"/>
            <a:ext cx="434858" cy="817026"/>
          </a:xfrm>
          <a:prstGeom prst="rect">
            <a:avLst/>
          </a:prstGeom>
        </p:spPr>
      </p:pic>
      <p:pic>
        <p:nvPicPr>
          <p:cNvPr id="25" name="Picture 45"/>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68863" y="2362200"/>
            <a:ext cx="1379537"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8" descr="C:\Users\Gary\AppData\Local\Microsoft\Windows\Temporary Internet Files\Content.IE5\B2IYHV3J\MC900431622[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4533900" y="2590800"/>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75642" y="1626145"/>
            <a:ext cx="431064" cy="732687"/>
          </a:xfrm>
          <a:prstGeom prst="rect">
            <a:avLst/>
          </a:prstGeom>
        </p:spPr>
      </p:pic>
      <p:pic>
        <p:nvPicPr>
          <p:cNvPr id="28" name="Picture 27"/>
          <p:cNvPicPr>
            <a:picLocks noChangeAspect="1"/>
          </p:cNvPicPr>
          <p:nvPr/>
        </p:nvPicPr>
        <p:blipFill rotWithShape="1">
          <a:blip r:embed="rId6" cstate="print">
            <a:extLst>
              <a:ext uri="{28A0092B-C50C-407E-A947-70E740481C1C}">
                <a14:useLocalDpi xmlns:a14="http://schemas.microsoft.com/office/drawing/2010/main" val="0"/>
              </a:ext>
            </a:extLst>
          </a:blip>
          <a:srcRect l="25368" t="4926" r="24500" b="5074"/>
          <a:stretch/>
        </p:blipFill>
        <p:spPr>
          <a:xfrm>
            <a:off x="1100630" y="1991444"/>
            <a:ext cx="388780" cy="697964"/>
          </a:xfrm>
          <a:prstGeom prst="rect">
            <a:avLst/>
          </a:prstGeom>
        </p:spPr>
      </p:pic>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9566" y="4317284"/>
            <a:ext cx="431064" cy="732687"/>
          </a:xfrm>
          <a:prstGeom prst="rect">
            <a:avLst/>
          </a:prstGeom>
        </p:spPr>
      </p:pic>
      <p:pic>
        <p:nvPicPr>
          <p:cNvPr id="31" name="Picture 30"/>
          <p:cNvPicPr>
            <a:picLocks noChangeAspect="1"/>
          </p:cNvPicPr>
          <p:nvPr/>
        </p:nvPicPr>
        <p:blipFill rotWithShape="1">
          <a:blip r:embed="rId6" cstate="print">
            <a:extLst>
              <a:ext uri="{28A0092B-C50C-407E-A947-70E740481C1C}">
                <a14:useLocalDpi xmlns:a14="http://schemas.microsoft.com/office/drawing/2010/main" val="0"/>
              </a:ext>
            </a:extLst>
          </a:blip>
          <a:srcRect l="25368" t="4926" r="24500" b="5074"/>
          <a:stretch/>
        </p:blipFill>
        <p:spPr>
          <a:xfrm>
            <a:off x="1247394" y="5148269"/>
            <a:ext cx="388780" cy="697964"/>
          </a:xfrm>
          <a:prstGeom prst="rect">
            <a:avLst/>
          </a:prstGeom>
        </p:spPr>
      </p:pic>
      <p:pic>
        <p:nvPicPr>
          <p:cNvPr id="32" name="Picture 31"/>
          <p:cNvPicPr>
            <a:picLocks noChangeAspect="1"/>
          </p:cNvPicPr>
          <p:nvPr/>
        </p:nvPicPr>
        <p:blipFill rotWithShape="1">
          <a:blip r:embed="rId7" cstate="print">
            <a:extLst>
              <a:ext uri="{28A0092B-C50C-407E-A947-70E740481C1C}">
                <a14:useLocalDpi xmlns:a14="http://schemas.microsoft.com/office/drawing/2010/main" val="0"/>
              </a:ext>
            </a:extLst>
          </a:blip>
          <a:srcRect l="23640" t="4065" r="27181" b="3533"/>
          <a:stretch/>
        </p:blipFill>
        <p:spPr>
          <a:xfrm>
            <a:off x="3858608" y="5583774"/>
            <a:ext cx="434858" cy="817026"/>
          </a:xfrm>
          <a:prstGeom prst="rect">
            <a:avLst/>
          </a:prstGeom>
        </p:spPr>
      </p:pic>
      <p:pic>
        <p:nvPicPr>
          <p:cNvPr id="17" name="Picture 13" descr="C:\Users\Gary\AppData\Local\Microsoft\Windows\Temporary Internet Files\Content.IE5\FIUJ280P\MC90032269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3061" y="4373901"/>
            <a:ext cx="745952"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p:cNvPicPr>
            <a:picLocks noChangeAspect="1"/>
          </p:cNvPicPr>
          <p:nvPr/>
        </p:nvPicPr>
        <p:blipFill rotWithShape="1">
          <a:blip r:embed="rId7" cstate="print">
            <a:extLst>
              <a:ext uri="{28A0092B-C50C-407E-A947-70E740481C1C}">
                <a14:useLocalDpi xmlns:a14="http://schemas.microsoft.com/office/drawing/2010/main" val="0"/>
              </a:ext>
            </a:extLst>
          </a:blip>
          <a:srcRect l="23640" t="4065" r="27181" b="3533"/>
          <a:stretch/>
        </p:blipFill>
        <p:spPr>
          <a:xfrm>
            <a:off x="557751" y="3126123"/>
            <a:ext cx="434858" cy="817026"/>
          </a:xfrm>
          <a:prstGeom prst="rect">
            <a:avLst/>
          </a:prstGeom>
        </p:spPr>
      </p:pic>
      <p:pic>
        <p:nvPicPr>
          <p:cNvPr id="13" name="Picture 5" descr="C:\Users\Gary\AppData\Local\Microsoft\Windows\Temporary Internet Files\Content.IE5\4YPR5VXP\MC900434845[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00900" y="1688579"/>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36" name="Footer Placeholder 35"/>
          <p:cNvSpPr>
            <a:spLocks noGrp="1"/>
          </p:cNvSpPr>
          <p:nvPr>
            <p:ph type="ftr" sz="quarter" idx="11"/>
          </p:nvPr>
        </p:nvSpPr>
        <p:spPr/>
        <p:txBody>
          <a:bodyPr/>
          <a:lstStyle/>
          <a:p>
            <a:r>
              <a:rPr lang="en-US" smtClean="0"/>
              <a:t>Cellular Networks and Mobile Computing (COMS 6998-10)</a:t>
            </a:r>
            <a:endParaRPr lang="en-US"/>
          </a:p>
        </p:txBody>
      </p:sp>
      <p:sp>
        <p:nvSpPr>
          <p:cNvPr id="43" name="Cloud Callout 42"/>
          <p:cNvSpPr/>
          <p:nvPr/>
        </p:nvSpPr>
        <p:spPr>
          <a:xfrm>
            <a:off x="6075220" y="3774249"/>
            <a:ext cx="2247825" cy="1621422"/>
          </a:xfrm>
          <a:prstGeom prst="cloudCallout">
            <a:avLst>
              <a:gd name="adj1" fmla="val -73987"/>
              <a:gd name="adj2" fmla="val -58514"/>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smtClean="0"/>
              <a:t>Policies</a:t>
            </a:r>
          </a:p>
          <a:p>
            <a:pPr algn="ctr"/>
            <a:r>
              <a:rPr lang="en-US" sz="2000" b="1" dirty="0" smtClean="0"/>
              <a:t>?</a:t>
            </a:r>
            <a:endParaRPr lang="en-US" sz="2000" dirty="0"/>
          </a:p>
        </p:txBody>
      </p:sp>
      <p:sp>
        <p:nvSpPr>
          <p:cNvPr id="42" name="Cloud Callout 41"/>
          <p:cNvSpPr/>
          <p:nvPr/>
        </p:nvSpPr>
        <p:spPr>
          <a:xfrm>
            <a:off x="2318737" y="4199139"/>
            <a:ext cx="2634253" cy="1962615"/>
          </a:xfrm>
          <a:prstGeom prst="cloudCallout">
            <a:avLst>
              <a:gd name="adj1" fmla="val 68679"/>
              <a:gd name="adj2" fmla="val -6533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b="1" dirty="0" smtClean="0"/>
              <a:t>Application</a:t>
            </a:r>
          </a:p>
          <a:p>
            <a:pPr algn="ctr"/>
            <a:r>
              <a:rPr lang="en-US" sz="2000" b="1" dirty="0" smtClean="0"/>
              <a:t>performance</a:t>
            </a:r>
          </a:p>
          <a:p>
            <a:pPr algn="ctr"/>
            <a:r>
              <a:rPr lang="en-US" sz="2000" b="1" dirty="0" smtClean="0"/>
              <a:t>?</a:t>
            </a:r>
            <a:endParaRPr lang="en-US" sz="2000" b="1" dirty="0"/>
          </a:p>
        </p:txBody>
      </p:sp>
      <p:sp>
        <p:nvSpPr>
          <p:cNvPr id="44" name="Cloud Callout 43"/>
          <p:cNvSpPr/>
          <p:nvPr/>
        </p:nvSpPr>
        <p:spPr>
          <a:xfrm>
            <a:off x="3495311" y="1450353"/>
            <a:ext cx="2010139" cy="1520889"/>
          </a:xfrm>
          <a:prstGeom prst="cloudCallout">
            <a:avLst>
              <a:gd name="adj1" fmla="val 42393"/>
              <a:gd name="adj2" fmla="val 7515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b="1" dirty="0" smtClean="0"/>
              <a:t>P2P</a:t>
            </a:r>
          </a:p>
          <a:p>
            <a:pPr algn="ctr"/>
            <a:r>
              <a:rPr lang="en-US" sz="2000" b="1" dirty="0"/>
              <a:t>?</a:t>
            </a:r>
          </a:p>
        </p:txBody>
      </p:sp>
      <p:sp>
        <p:nvSpPr>
          <p:cNvPr id="45" name="Cloud Callout 44"/>
          <p:cNvSpPr/>
          <p:nvPr/>
        </p:nvSpPr>
        <p:spPr>
          <a:xfrm>
            <a:off x="1278662" y="2463619"/>
            <a:ext cx="2424399" cy="1760144"/>
          </a:xfrm>
          <a:prstGeom prst="cloudCallout">
            <a:avLst>
              <a:gd name="adj1" fmla="val 110831"/>
              <a:gd name="adj2" fmla="val 22465"/>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000" b="1" dirty="0" smtClean="0"/>
              <a:t>Smartphone energy cost</a:t>
            </a:r>
          </a:p>
          <a:p>
            <a:pPr algn="ctr"/>
            <a:r>
              <a:rPr lang="en-US" sz="2000" b="1" dirty="0" smtClean="0"/>
              <a:t>?</a:t>
            </a:r>
            <a:endParaRPr lang="en-US" sz="2000" b="1" dirty="0"/>
          </a:p>
        </p:txBody>
      </p:sp>
      <p:sp>
        <p:nvSpPr>
          <p:cNvPr id="33" name="TextBox 32"/>
          <p:cNvSpPr txBox="1"/>
          <p:nvPr/>
        </p:nvSpPr>
        <p:spPr>
          <a:xfrm>
            <a:off x="6019800" y="6428601"/>
            <a:ext cx="1672253" cy="276999"/>
          </a:xfrm>
          <a:prstGeom prst="rect">
            <a:avLst/>
          </a:prstGeom>
          <a:noFill/>
        </p:spPr>
        <p:txBody>
          <a:bodyPr wrap="none" rtlCol="0">
            <a:spAutoFit/>
          </a:bodyPr>
          <a:lstStyle/>
          <a:p>
            <a:r>
              <a:rPr lang="en-US" sz="1200" dirty="0" smtClean="0"/>
              <a:t>Courtesy: Z. Wang et al.</a:t>
            </a:r>
            <a:endParaRPr lang="en-US" sz="1200" dirty="0"/>
          </a:p>
        </p:txBody>
      </p:sp>
      <p:sp>
        <p:nvSpPr>
          <p:cNvPr id="4" name="Date Placeholder 3"/>
          <p:cNvSpPr>
            <a:spLocks noGrp="1"/>
          </p:cNvSpPr>
          <p:nvPr>
            <p:ph type="dt" sz="half" idx="10"/>
          </p:nvPr>
        </p:nvSpPr>
        <p:spPr/>
        <p:txBody>
          <a:bodyPr/>
          <a:lstStyle/>
          <a:p>
            <a:r>
              <a:rPr lang="en-US" smtClean="0"/>
              <a:t>3/12/13</a:t>
            </a:r>
            <a:endParaRPr lang="en-US"/>
          </a:p>
        </p:txBody>
      </p:sp>
    </p:spTree>
    <p:extLst>
      <p:ext uri="{BB962C8B-B14F-4D97-AF65-F5344CB8AC3E}">
        <p14:creationId xmlns:p14="http://schemas.microsoft.com/office/powerpoint/2010/main" val="1635681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500"/>
                                        <p:tgtEl>
                                          <p:spTgt spid="4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500"/>
                                        <p:tgtEl>
                                          <p:spTgt spid="4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2" grpId="0" animBg="1"/>
      <p:bldP spid="44" grpId="0" animBg="1"/>
      <p:bldP spid="4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and solutions</a:t>
            </a:r>
            <a:endParaRPr lang="en-US" dirty="0"/>
          </a:p>
        </p:txBody>
      </p:sp>
      <p:sp>
        <p:nvSpPr>
          <p:cNvPr id="3" name="Content Placeholder 2"/>
          <p:cNvSpPr>
            <a:spLocks noGrp="1"/>
          </p:cNvSpPr>
          <p:nvPr>
            <p:ph idx="1"/>
          </p:nvPr>
        </p:nvSpPr>
        <p:spPr>
          <a:xfrm>
            <a:off x="457200" y="1600200"/>
            <a:ext cx="6629400" cy="4876800"/>
          </a:xfrm>
        </p:spPr>
        <p:txBody>
          <a:bodyPr>
            <a:normAutofit lnSpcReduction="10000"/>
          </a:bodyPr>
          <a:lstStyle/>
          <a:p>
            <a:r>
              <a:rPr lang="en-US" dirty="0"/>
              <a:t>P</a:t>
            </a:r>
            <a:r>
              <a:rPr lang="en-US" dirty="0" smtClean="0"/>
              <a:t>olicies can be complex and proprietary</a:t>
            </a:r>
          </a:p>
          <a:p>
            <a:pPr lvl="1">
              <a:buFont typeface="Arial" pitchFamily="34" charset="0"/>
              <a:buChar char="√"/>
            </a:pPr>
            <a:r>
              <a:rPr lang="en-US" sz="2800" dirty="0" smtClean="0"/>
              <a:t>Design a </a:t>
            </a:r>
            <a:r>
              <a:rPr lang="en-US" sz="2800" dirty="0"/>
              <a:t>suite of end-to-end </a:t>
            </a:r>
            <a:r>
              <a:rPr lang="en-US" sz="2800" dirty="0" smtClean="0"/>
              <a:t>probes</a:t>
            </a:r>
          </a:p>
          <a:p>
            <a:pPr marL="457200" lvl="1" indent="0">
              <a:buNone/>
            </a:pPr>
            <a:endParaRPr lang="en-US" dirty="0" smtClean="0"/>
          </a:p>
          <a:p>
            <a:r>
              <a:rPr lang="en-US" dirty="0"/>
              <a:t>Cellular carriers are diverse</a:t>
            </a:r>
          </a:p>
          <a:p>
            <a:pPr lvl="1">
              <a:buFont typeface="Arial" pitchFamily="34" charset="0"/>
              <a:buChar char="√"/>
            </a:pPr>
            <a:r>
              <a:rPr lang="en-US" sz="2800" dirty="0"/>
              <a:t>Publicly available client Android </a:t>
            </a:r>
            <a:r>
              <a:rPr lang="en-US" sz="2800" dirty="0" smtClean="0"/>
              <a:t>app</a:t>
            </a:r>
            <a:endParaRPr lang="en-US" dirty="0" smtClean="0"/>
          </a:p>
          <a:p>
            <a:pPr lvl="1"/>
            <a:endParaRPr lang="en-US" dirty="0"/>
          </a:p>
          <a:p>
            <a:r>
              <a:rPr lang="en-US" dirty="0" smtClean="0"/>
              <a:t>Implications of policies are not obvious</a:t>
            </a:r>
          </a:p>
          <a:p>
            <a:pPr lvl="1">
              <a:buFont typeface="Arial" pitchFamily="34" charset="0"/>
              <a:buChar char="√"/>
            </a:pPr>
            <a:r>
              <a:rPr lang="en-US" sz="2800" dirty="0" smtClean="0"/>
              <a:t>Conduct controlled experiments</a:t>
            </a:r>
            <a:endParaRPr lang="en-US" sz="2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4573670"/>
            <a:ext cx="1400629" cy="136993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1483" y="3124200"/>
            <a:ext cx="2199959" cy="1219200"/>
          </a:xfrm>
          <a:prstGeom prst="rect">
            <a:avLst/>
          </a:prstGeom>
          <a:ln>
            <a:noFill/>
          </a:ln>
          <a:effectLst>
            <a:softEdge rad="112500"/>
          </a:effectLst>
        </p:spPr>
      </p:pic>
      <p:grpSp>
        <p:nvGrpSpPr>
          <p:cNvPr id="10" name="Group 9"/>
          <p:cNvGrpSpPr/>
          <p:nvPr/>
        </p:nvGrpSpPr>
        <p:grpSpPr>
          <a:xfrm>
            <a:off x="6905171" y="1600200"/>
            <a:ext cx="1781629" cy="1219200"/>
            <a:chOff x="6828971" y="1752600"/>
            <a:chExt cx="1781629" cy="1219200"/>
          </a:xfrm>
        </p:grpSpPr>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6600" y="1752600"/>
              <a:ext cx="1219200" cy="1219200"/>
            </a:xfrm>
            <a:prstGeom prst="rect">
              <a:avLst/>
            </a:prstGeom>
          </p:spPr>
        </p:pic>
        <p:sp>
          <p:nvSpPr>
            <p:cNvPr id="8" name="Chevron 7"/>
            <p:cNvSpPr/>
            <p:nvPr/>
          </p:nvSpPr>
          <p:spPr>
            <a:xfrm>
              <a:off x="6828971" y="2281989"/>
              <a:ext cx="457200" cy="304800"/>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
          <p:nvSpPr>
            <p:cNvPr id="9" name="Chevron 8"/>
            <p:cNvSpPr/>
            <p:nvPr/>
          </p:nvSpPr>
          <p:spPr>
            <a:xfrm>
              <a:off x="8153400" y="2290010"/>
              <a:ext cx="457200" cy="304800"/>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11" name="Footer Placeholder 10"/>
          <p:cNvSpPr>
            <a:spLocks noGrp="1"/>
          </p:cNvSpPr>
          <p:nvPr>
            <p:ph type="ftr" sz="quarter" idx="11"/>
          </p:nvPr>
        </p:nvSpPr>
        <p:spPr/>
        <p:txBody>
          <a:bodyPr/>
          <a:lstStyle/>
          <a:p>
            <a:r>
              <a:rPr lang="en-US" smtClean="0"/>
              <a:t>Cellular Networks and Mobile Computing (COMS 6998-10)</a:t>
            </a:r>
            <a:endParaRPr lang="en-US"/>
          </a:p>
        </p:txBody>
      </p:sp>
      <p:sp>
        <p:nvSpPr>
          <p:cNvPr id="12" name="TextBox 11"/>
          <p:cNvSpPr txBox="1"/>
          <p:nvPr/>
        </p:nvSpPr>
        <p:spPr>
          <a:xfrm>
            <a:off x="6019800" y="6428601"/>
            <a:ext cx="1672253" cy="276999"/>
          </a:xfrm>
          <a:prstGeom prst="rect">
            <a:avLst/>
          </a:prstGeom>
          <a:noFill/>
        </p:spPr>
        <p:txBody>
          <a:bodyPr wrap="none" rtlCol="0">
            <a:spAutoFit/>
          </a:bodyPr>
          <a:lstStyle/>
          <a:p>
            <a:r>
              <a:rPr lang="en-US" sz="1200" dirty="0" smtClean="0"/>
              <a:t>Courtesy: Z. Wang et al.</a:t>
            </a:r>
            <a:endParaRPr lang="en-US" sz="1200" dirty="0"/>
          </a:p>
        </p:txBody>
      </p:sp>
      <p:sp>
        <p:nvSpPr>
          <p:cNvPr id="4" name="Date Placeholder 3"/>
          <p:cNvSpPr>
            <a:spLocks noGrp="1"/>
          </p:cNvSpPr>
          <p:nvPr>
            <p:ph type="dt" sz="half" idx="10"/>
          </p:nvPr>
        </p:nvSpPr>
        <p:spPr/>
        <p:txBody>
          <a:bodyPr/>
          <a:lstStyle/>
          <a:p>
            <a:r>
              <a:rPr lang="en-US" smtClean="0"/>
              <a:t>3/12/13</a:t>
            </a:r>
            <a:endParaRPr lang="en-US"/>
          </a:p>
        </p:txBody>
      </p:sp>
    </p:spTree>
    <p:extLst>
      <p:ext uri="{BB962C8B-B14F-4D97-AF65-F5344CB8AC3E}">
        <p14:creationId xmlns:p14="http://schemas.microsoft.com/office/powerpoint/2010/main" val="1351003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a:t>
            </a:r>
            <a:endParaRPr lang="en-US" dirty="0"/>
          </a:p>
        </p:txBody>
      </p:sp>
      <p:sp>
        <p:nvSpPr>
          <p:cNvPr id="3" name="Content Placeholder 2"/>
          <p:cNvSpPr>
            <a:spLocks noGrp="1"/>
          </p:cNvSpPr>
          <p:nvPr>
            <p:ph idx="1"/>
          </p:nvPr>
        </p:nvSpPr>
        <p:spPr>
          <a:xfrm>
            <a:off x="457200" y="1600200"/>
            <a:ext cx="8458200" cy="4724400"/>
          </a:xfrm>
        </p:spPr>
        <p:txBody>
          <a:bodyPr>
            <a:normAutofit lnSpcReduction="10000"/>
          </a:bodyPr>
          <a:lstStyle/>
          <a:p>
            <a:r>
              <a:rPr lang="en-US" dirty="0" smtClean="0"/>
              <a:t>Internet </a:t>
            </a:r>
            <a:r>
              <a:rPr lang="en-US" dirty="0"/>
              <a:t>m</a:t>
            </a:r>
            <a:r>
              <a:rPr lang="en-US" dirty="0" smtClean="0"/>
              <a:t>iddleboxes study</a:t>
            </a:r>
          </a:p>
          <a:p>
            <a:pPr lvl="1"/>
            <a:r>
              <a:rPr lang="en-US" dirty="0" smtClean="0"/>
              <a:t>[Allman, IMC 03], [Medina, IMC 04]</a:t>
            </a:r>
          </a:p>
          <a:p>
            <a:r>
              <a:rPr lang="en-US" dirty="0"/>
              <a:t>NAT characterization and traversal</a:t>
            </a:r>
          </a:p>
          <a:p>
            <a:pPr lvl="1"/>
            <a:r>
              <a:rPr lang="en-US" dirty="0"/>
              <a:t>STUN[MacDonald et al.], [</a:t>
            </a:r>
            <a:r>
              <a:rPr lang="en-US" dirty="0" err="1"/>
              <a:t>Guha</a:t>
            </a:r>
            <a:r>
              <a:rPr lang="en-US" dirty="0"/>
              <a:t> and Francis, IMC 05</a:t>
            </a:r>
            <a:r>
              <a:rPr lang="en-US" dirty="0" smtClean="0"/>
              <a:t>]</a:t>
            </a:r>
            <a:endParaRPr lang="en-US" dirty="0"/>
          </a:p>
          <a:p>
            <a:r>
              <a:rPr lang="en-US" dirty="0"/>
              <a:t>Cellular network security </a:t>
            </a:r>
          </a:p>
          <a:p>
            <a:pPr lvl="1"/>
            <a:r>
              <a:rPr lang="en-US" dirty="0"/>
              <a:t>[</a:t>
            </a:r>
            <a:r>
              <a:rPr lang="en-US" dirty="0" err="1"/>
              <a:t>Serror</a:t>
            </a:r>
            <a:r>
              <a:rPr lang="en-US" dirty="0"/>
              <a:t> et al., </a:t>
            </a:r>
            <a:r>
              <a:rPr lang="en-US" dirty="0" err="1"/>
              <a:t>WiSe</a:t>
            </a:r>
            <a:r>
              <a:rPr lang="en-US" dirty="0"/>
              <a:t> 06], [</a:t>
            </a:r>
            <a:r>
              <a:rPr lang="en-US" dirty="0" err="1"/>
              <a:t>Traynor</a:t>
            </a:r>
            <a:r>
              <a:rPr lang="en-US" dirty="0"/>
              <a:t> et al., </a:t>
            </a:r>
            <a:r>
              <a:rPr lang="en-US" dirty="0" err="1"/>
              <a:t>Usenix</a:t>
            </a:r>
            <a:r>
              <a:rPr lang="en-US" dirty="0"/>
              <a:t> Security 07]</a:t>
            </a:r>
          </a:p>
          <a:p>
            <a:r>
              <a:rPr lang="en-US" dirty="0" smtClean="0"/>
              <a:t>Cellular </a:t>
            </a:r>
            <a:r>
              <a:rPr lang="en-US" dirty="0"/>
              <a:t>data network measurement</a:t>
            </a:r>
          </a:p>
          <a:p>
            <a:pPr lvl="1"/>
            <a:r>
              <a:rPr lang="en-US" dirty="0" err="1"/>
              <a:t>WindRider</a:t>
            </a:r>
            <a:r>
              <a:rPr lang="en-US" dirty="0"/>
              <a:t>, [Huang et al., </a:t>
            </a:r>
            <a:r>
              <a:rPr lang="en-US" dirty="0" err="1"/>
              <a:t>MobiSys</a:t>
            </a:r>
            <a:r>
              <a:rPr lang="en-US" dirty="0"/>
              <a:t> 10</a:t>
            </a:r>
            <a:r>
              <a:rPr lang="en-US" dirty="0" smtClean="0"/>
              <a:t>]</a:t>
            </a:r>
            <a:endParaRPr lang="en-US" dirty="0"/>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TextBox 5"/>
          <p:cNvSpPr txBox="1"/>
          <p:nvPr/>
        </p:nvSpPr>
        <p:spPr>
          <a:xfrm>
            <a:off x="6019800" y="6428601"/>
            <a:ext cx="1672253" cy="276999"/>
          </a:xfrm>
          <a:prstGeom prst="rect">
            <a:avLst/>
          </a:prstGeom>
          <a:noFill/>
        </p:spPr>
        <p:txBody>
          <a:bodyPr wrap="none" rtlCol="0">
            <a:spAutoFit/>
          </a:bodyPr>
          <a:lstStyle/>
          <a:p>
            <a:r>
              <a:rPr lang="en-US" sz="1200" dirty="0" smtClean="0"/>
              <a:t>Courtesy: Z. Wang et al.</a:t>
            </a:r>
            <a:endParaRPr lang="en-US" sz="1200" dirty="0"/>
          </a:p>
        </p:txBody>
      </p:sp>
      <p:sp>
        <p:nvSpPr>
          <p:cNvPr id="4" name="Date Placeholder 3"/>
          <p:cNvSpPr>
            <a:spLocks noGrp="1"/>
          </p:cNvSpPr>
          <p:nvPr>
            <p:ph type="dt" sz="half" idx="10"/>
          </p:nvPr>
        </p:nvSpPr>
        <p:spPr/>
        <p:txBody>
          <a:bodyPr/>
          <a:lstStyle/>
          <a:p>
            <a:r>
              <a:rPr lang="en-US" smtClean="0"/>
              <a:t>3/12/13</a:t>
            </a:r>
            <a:endParaRPr lang="en-US"/>
          </a:p>
        </p:txBody>
      </p:sp>
    </p:spTree>
    <p:extLst>
      <p:ext uri="{BB962C8B-B14F-4D97-AF65-F5344CB8AC3E}">
        <p14:creationId xmlns:p14="http://schemas.microsoft.com/office/powerpoint/2010/main" val="1291477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857875"/>
            <a:ext cx="1914525" cy="218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p:txBody>
          <a:bodyPr/>
          <a:lstStyle/>
          <a:p>
            <a:r>
              <a:rPr lang="en-US" dirty="0"/>
              <a:t>Develop a tool that </a:t>
            </a:r>
            <a:r>
              <a:rPr lang="en-US" dirty="0" smtClean="0"/>
              <a:t>accurately infers </a:t>
            </a:r>
            <a:r>
              <a:rPr lang="en-US" dirty="0"/>
              <a:t>the NAT and firewall policies in cellular networks </a:t>
            </a:r>
          </a:p>
          <a:p>
            <a:pPr lvl="1"/>
            <a:endParaRPr lang="en-US" dirty="0" smtClean="0"/>
          </a:p>
          <a:p>
            <a:pPr lvl="1"/>
            <a:endParaRPr lang="en-US" dirty="0"/>
          </a:p>
          <a:p>
            <a:r>
              <a:rPr lang="en-US" dirty="0"/>
              <a:t>Understand the impact and implications </a:t>
            </a:r>
            <a:endParaRPr lang="en-US" dirty="0" smtClean="0"/>
          </a:p>
          <a:p>
            <a:pPr lvl="1"/>
            <a:r>
              <a:rPr lang="en-US" dirty="0" smtClean="0"/>
              <a:t>Application performance</a:t>
            </a:r>
          </a:p>
          <a:p>
            <a:pPr lvl="1"/>
            <a:r>
              <a:rPr lang="en-US" dirty="0" smtClean="0"/>
              <a:t>Energy consumption</a:t>
            </a:r>
          </a:p>
          <a:p>
            <a:pPr lvl="1"/>
            <a:r>
              <a:rPr lang="en-US" dirty="0" smtClean="0"/>
              <a:t>Network security</a:t>
            </a:r>
          </a:p>
          <a:p>
            <a:endParaRPr lang="en-US" dirty="0"/>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7" name="TextBox 6"/>
          <p:cNvSpPr txBox="1"/>
          <p:nvPr/>
        </p:nvSpPr>
        <p:spPr>
          <a:xfrm>
            <a:off x="6019800" y="6428601"/>
            <a:ext cx="1672253" cy="276999"/>
          </a:xfrm>
          <a:prstGeom prst="rect">
            <a:avLst/>
          </a:prstGeom>
          <a:noFill/>
        </p:spPr>
        <p:txBody>
          <a:bodyPr wrap="none" rtlCol="0">
            <a:spAutoFit/>
          </a:bodyPr>
          <a:lstStyle/>
          <a:p>
            <a:r>
              <a:rPr lang="en-US" sz="1200" dirty="0" smtClean="0"/>
              <a:t>Courtesy: Z. Wang et al.</a:t>
            </a:r>
            <a:endParaRPr lang="en-US" sz="1200" dirty="0"/>
          </a:p>
        </p:txBody>
      </p:sp>
      <p:sp>
        <p:nvSpPr>
          <p:cNvPr id="4" name="Date Placeholder 3"/>
          <p:cNvSpPr>
            <a:spLocks noGrp="1"/>
          </p:cNvSpPr>
          <p:nvPr>
            <p:ph type="dt" sz="half" idx="10"/>
          </p:nvPr>
        </p:nvSpPr>
        <p:spPr/>
        <p:txBody>
          <a:bodyPr/>
          <a:lstStyle/>
          <a:p>
            <a:r>
              <a:rPr lang="en-US" smtClean="0"/>
              <a:t>3/12/13</a:t>
            </a:r>
            <a:endParaRPr lang="en-US"/>
          </a:p>
        </p:txBody>
      </p:sp>
    </p:spTree>
    <p:extLst>
      <p:ext uri="{BB962C8B-B14F-4D97-AF65-F5344CB8AC3E}">
        <p14:creationId xmlns:p14="http://schemas.microsoft.com/office/powerpoint/2010/main" val="2676796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t>
            </a:r>
            <a:r>
              <a:rPr lang="en-US" dirty="0" err="1" smtClean="0"/>
              <a:t>NetPiculet</a:t>
            </a:r>
            <a:r>
              <a:rPr lang="en-US" dirty="0" smtClean="0"/>
              <a:t> measurement system</a:t>
            </a:r>
            <a:endParaRPr lang="en-US" dirty="0"/>
          </a:p>
        </p:txBody>
      </p:sp>
      <p:sp>
        <p:nvSpPr>
          <p:cNvPr id="3" name="Content Placeholder 2"/>
          <p:cNvSpPr>
            <a:spLocks noGrp="1"/>
          </p:cNvSpPr>
          <p:nvPr>
            <p:ph idx="1"/>
          </p:nvPr>
        </p:nvSpPr>
        <p:spPr/>
        <p:txBody>
          <a:bodyPr>
            <a:normAutofit/>
          </a:bodyPr>
          <a:lstStyle/>
          <a:p>
            <a:endParaRPr lang="en-US" dirty="0"/>
          </a:p>
          <a:p>
            <a:pPr lvl="1"/>
            <a:endParaRPr lang="en-US" dirty="0" smtClean="0"/>
          </a:p>
          <a:p>
            <a:endParaRPr lang="en-US" dirty="0"/>
          </a:p>
        </p:txBody>
      </p:sp>
      <p:sp>
        <p:nvSpPr>
          <p:cNvPr id="7" name="Cloud 6"/>
          <p:cNvSpPr/>
          <p:nvPr/>
        </p:nvSpPr>
        <p:spPr>
          <a:xfrm>
            <a:off x="5673090" y="2784234"/>
            <a:ext cx="2686050" cy="1887672"/>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Internet</a:t>
            </a:r>
          </a:p>
        </p:txBody>
      </p:sp>
      <p:sp>
        <p:nvSpPr>
          <p:cNvPr id="8" name="Cloud 7"/>
          <p:cNvSpPr/>
          <p:nvPr/>
        </p:nvSpPr>
        <p:spPr>
          <a:xfrm>
            <a:off x="1532058" y="2595456"/>
            <a:ext cx="3810000" cy="2590800"/>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smtClean="0"/>
              <a:t>Cellular Core Network</a:t>
            </a:r>
            <a:endParaRPr lang="en-US" sz="2000" dirty="0"/>
          </a:p>
        </p:txBody>
      </p:sp>
      <p:pic>
        <p:nvPicPr>
          <p:cNvPr id="9" name="Picture 5" descr="C:\Users\Gary\AppData\Local\Microsoft\Windows\Temporary Internet Files\Content.IE5\4YPR5VXP\MC90043484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900" y="1882013"/>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Users\Gary\AppData\Local\Microsoft\Windows\Temporary Internet Files\Content.IE5\FIUJ280P\MC90032269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9690" y="3077244"/>
            <a:ext cx="745952"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2990" y="3219172"/>
            <a:ext cx="1060449" cy="635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3" descr="C:\Users\Gary\AppData\Local\Microsoft\Windows\Temporary Internet Files\Content.IE5\FIUJ280P\MC90032269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28042" y="4384434"/>
            <a:ext cx="745952"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3" descr="C:\Users\Gary\AppData\Local\Microsoft\Windows\Temporary Internet Files\Content.IE5\FIUJ280P\MC90032269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0490" y="4100406"/>
            <a:ext cx="745952"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C:\Users\Gary\AppData\Local\Microsoft\Windows\Temporary Internet Files\Content.IE5\FIUJ280P\MC90032269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01018" y="2004038"/>
            <a:ext cx="745952"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rotWithShape="1">
          <a:blip r:embed="rId6" cstate="print">
            <a:extLst>
              <a:ext uri="{28A0092B-C50C-407E-A947-70E740481C1C}">
                <a14:useLocalDpi xmlns:a14="http://schemas.microsoft.com/office/drawing/2010/main" val="0"/>
              </a:ext>
            </a:extLst>
          </a:blip>
          <a:srcRect l="25368" t="4926" r="24500" b="5074"/>
          <a:stretch/>
        </p:blipFill>
        <p:spPr>
          <a:xfrm>
            <a:off x="3810000" y="5257800"/>
            <a:ext cx="594229" cy="1066800"/>
          </a:xfrm>
          <a:prstGeom prst="rect">
            <a:avLst/>
          </a:prstGeom>
        </p:spPr>
      </p:pic>
      <p:pic>
        <p:nvPicPr>
          <p:cNvPr id="18" name="Picture 4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83321" y="3021061"/>
            <a:ext cx="1379537"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8" descr="C:\Users\Gary\AppData\Local\Microsoft\Windows\Temporary Internet Files\Content.IE5\B2IYHV3J\MC900431622[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4298939" y="2595456"/>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rotWithShape="1">
          <a:blip r:embed="rId9" cstate="print">
            <a:extLst>
              <a:ext uri="{28A0092B-C50C-407E-A947-70E740481C1C}">
                <a14:useLocalDpi xmlns:a14="http://schemas.microsoft.com/office/drawing/2010/main" val="0"/>
              </a:ext>
            </a:extLst>
          </a:blip>
          <a:srcRect l="25368" t="4926" r="24500" b="5074"/>
          <a:stretch/>
        </p:blipFill>
        <p:spPr>
          <a:xfrm>
            <a:off x="465120" y="3119556"/>
            <a:ext cx="575010" cy="1032297"/>
          </a:xfrm>
          <a:prstGeom prst="rect">
            <a:avLst/>
          </a:prstGeom>
        </p:spPr>
      </p:pic>
      <p:pic>
        <p:nvPicPr>
          <p:cNvPr id="24" name="Picture 23"/>
          <p:cNvPicPr>
            <a:picLocks noChangeAspect="1"/>
          </p:cNvPicPr>
          <p:nvPr/>
        </p:nvPicPr>
        <p:blipFill rotWithShape="1">
          <a:blip r:embed="rId10" cstate="print">
            <a:extLst>
              <a:ext uri="{28A0092B-C50C-407E-A947-70E740481C1C}">
                <a14:useLocalDpi xmlns:a14="http://schemas.microsoft.com/office/drawing/2010/main" val="0"/>
              </a:ext>
            </a:extLst>
          </a:blip>
          <a:srcRect l="25368" t="4926" r="24500" b="5074"/>
          <a:stretch/>
        </p:blipFill>
        <p:spPr>
          <a:xfrm>
            <a:off x="1398428" y="5186256"/>
            <a:ext cx="581406" cy="1043779"/>
          </a:xfrm>
          <a:prstGeom prst="rect">
            <a:avLst/>
          </a:prstGeom>
        </p:spPr>
      </p:pic>
      <p:sp>
        <p:nvSpPr>
          <p:cNvPr id="27" name="Freeform 26"/>
          <p:cNvSpPr/>
          <p:nvPr/>
        </p:nvSpPr>
        <p:spPr>
          <a:xfrm>
            <a:off x="1040130" y="2997594"/>
            <a:ext cx="6370320" cy="1072804"/>
          </a:xfrm>
          <a:custGeom>
            <a:avLst/>
            <a:gdLst>
              <a:gd name="connsiteX0" fmla="*/ 0 w 6370320"/>
              <a:gd name="connsiteY0" fmla="*/ 762000 h 1072804"/>
              <a:gd name="connsiteX1" fmla="*/ 2042160 w 6370320"/>
              <a:gd name="connsiteY1" fmla="*/ 1066800 h 1072804"/>
              <a:gd name="connsiteX2" fmla="*/ 4815840 w 6370320"/>
              <a:gd name="connsiteY2" fmla="*/ 518160 h 1072804"/>
              <a:gd name="connsiteX3" fmla="*/ 6370320 w 6370320"/>
              <a:gd name="connsiteY3" fmla="*/ 0 h 1072804"/>
            </a:gdLst>
            <a:ahLst/>
            <a:cxnLst>
              <a:cxn ang="0">
                <a:pos x="connsiteX0" y="connsiteY0"/>
              </a:cxn>
              <a:cxn ang="0">
                <a:pos x="connsiteX1" y="connsiteY1"/>
              </a:cxn>
              <a:cxn ang="0">
                <a:pos x="connsiteX2" y="connsiteY2"/>
              </a:cxn>
              <a:cxn ang="0">
                <a:pos x="connsiteX3" y="connsiteY3"/>
              </a:cxn>
            </a:cxnLst>
            <a:rect l="l" t="t" r="r" b="b"/>
            <a:pathLst>
              <a:path w="6370320" h="1072804">
                <a:moveTo>
                  <a:pt x="0" y="762000"/>
                </a:moveTo>
                <a:cubicBezTo>
                  <a:pt x="619760" y="934720"/>
                  <a:pt x="1239520" y="1107440"/>
                  <a:pt x="2042160" y="1066800"/>
                </a:cubicBezTo>
                <a:cubicBezTo>
                  <a:pt x="2844800" y="1026160"/>
                  <a:pt x="4094480" y="695960"/>
                  <a:pt x="4815840" y="518160"/>
                </a:cubicBezTo>
                <a:cubicBezTo>
                  <a:pt x="5537200" y="340360"/>
                  <a:pt x="5956300" y="109220"/>
                  <a:pt x="6370320" y="0"/>
                </a:cubicBezTo>
              </a:path>
            </a:pathLst>
          </a:custGeom>
          <a:ln>
            <a:headEnd type="triangle" w="med" len="med"/>
            <a:tailEnd type="triangle" w="med" len="med"/>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pic>
        <p:nvPicPr>
          <p:cNvPr id="29" name="Picture 28"/>
          <p:cNvPicPr>
            <a:picLocks noChangeAspect="1"/>
          </p:cNvPicPr>
          <p:nvPr/>
        </p:nvPicPr>
        <p:blipFill rotWithShape="1">
          <a:blip r:embed="rId10" cstate="print">
            <a:extLst>
              <a:ext uri="{28A0092B-C50C-407E-A947-70E740481C1C}">
                <a14:useLocalDpi xmlns:a14="http://schemas.microsoft.com/office/drawing/2010/main" val="0"/>
              </a:ext>
            </a:extLst>
          </a:blip>
          <a:srcRect l="25368" t="4926" r="24500" b="5074"/>
          <a:stretch/>
        </p:blipFill>
        <p:spPr>
          <a:xfrm>
            <a:off x="1685417" y="1531759"/>
            <a:ext cx="581406" cy="1043779"/>
          </a:xfrm>
          <a:prstGeom prst="rect">
            <a:avLst/>
          </a:prstGeom>
        </p:spPr>
      </p:pic>
      <p:sp>
        <p:nvSpPr>
          <p:cNvPr id="30" name="TextBox 29"/>
          <p:cNvSpPr txBox="1"/>
          <p:nvPr/>
        </p:nvSpPr>
        <p:spPr>
          <a:xfrm>
            <a:off x="7451669" y="3077244"/>
            <a:ext cx="1212961" cy="646331"/>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pPr algn="ctr"/>
            <a:r>
              <a:rPr lang="en-US" dirty="0" err="1" smtClean="0"/>
              <a:t>NetPiculet</a:t>
            </a:r>
            <a:r>
              <a:rPr lang="en-US" dirty="0" smtClean="0"/>
              <a:t> </a:t>
            </a:r>
          </a:p>
          <a:p>
            <a:pPr algn="ctr"/>
            <a:r>
              <a:rPr lang="en-US" dirty="0" smtClean="0"/>
              <a:t>Server</a:t>
            </a:r>
            <a:endParaRPr lang="en-US" dirty="0"/>
          </a:p>
        </p:txBody>
      </p:sp>
      <p:sp>
        <p:nvSpPr>
          <p:cNvPr id="31" name="Freeform 30"/>
          <p:cNvSpPr/>
          <p:nvPr/>
        </p:nvSpPr>
        <p:spPr>
          <a:xfrm>
            <a:off x="2413416" y="2443858"/>
            <a:ext cx="4901784" cy="1313474"/>
          </a:xfrm>
          <a:custGeom>
            <a:avLst/>
            <a:gdLst>
              <a:gd name="connsiteX0" fmla="*/ 0 w 4901784"/>
              <a:gd name="connsiteY0" fmla="*/ 0 h 1313474"/>
              <a:gd name="connsiteX1" fmla="*/ 2698230 w 4901784"/>
              <a:gd name="connsiteY1" fmla="*/ 1289154 h 1313474"/>
              <a:gd name="connsiteX2" fmla="*/ 4901784 w 4901784"/>
              <a:gd name="connsiteY2" fmla="*/ 719528 h 1313474"/>
            </a:gdLst>
            <a:ahLst/>
            <a:cxnLst>
              <a:cxn ang="0">
                <a:pos x="connsiteX0" y="connsiteY0"/>
              </a:cxn>
              <a:cxn ang="0">
                <a:pos x="connsiteX1" y="connsiteY1"/>
              </a:cxn>
              <a:cxn ang="0">
                <a:pos x="connsiteX2" y="connsiteY2"/>
              </a:cxn>
            </a:cxnLst>
            <a:rect l="l" t="t" r="r" b="b"/>
            <a:pathLst>
              <a:path w="4901784" h="1313474">
                <a:moveTo>
                  <a:pt x="0" y="0"/>
                </a:moveTo>
                <a:cubicBezTo>
                  <a:pt x="940633" y="584616"/>
                  <a:pt x="1881266" y="1169233"/>
                  <a:pt x="2698230" y="1289154"/>
                </a:cubicBezTo>
                <a:cubicBezTo>
                  <a:pt x="3515194" y="1409075"/>
                  <a:pt x="4208489" y="1064301"/>
                  <a:pt x="4901784" y="719528"/>
                </a:cubicBezTo>
              </a:path>
            </a:pathLst>
          </a:custGeom>
          <a:ln>
            <a:headEnd type="triangle" w="med" len="med"/>
            <a:tailEnd type="triangle" w="med" len="med"/>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sp>
        <p:nvSpPr>
          <p:cNvPr id="1024" name="Freeform 1023"/>
          <p:cNvSpPr/>
          <p:nvPr/>
        </p:nvSpPr>
        <p:spPr>
          <a:xfrm>
            <a:off x="2098623" y="3163386"/>
            <a:ext cx="5066675" cy="2473377"/>
          </a:xfrm>
          <a:custGeom>
            <a:avLst/>
            <a:gdLst>
              <a:gd name="connsiteX0" fmla="*/ 0 w 5066675"/>
              <a:gd name="connsiteY0" fmla="*/ 2473377 h 2473377"/>
              <a:gd name="connsiteX1" fmla="*/ 2893102 w 5066675"/>
              <a:gd name="connsiteY1" fmla="*/ 584616 h 2473377"/>
              <a:gd name="connsiteX2" fmla="*/ 5066675 w 5066675"/>
              <a:gd name="connsiteY2" fmla="*/ 0 h 2473377"/>
            </a:gdLst>
            <a:ahLst/>
            <a:cxnLst>
              <a:cxn ang="0">
                <a:pos x="connsiteX0" y="connsiteY0"/>
              </a:cxn>
              <a:cxn ang="0">
                <a:pos x="connsiteX1" y="connsiteY1"/>
              </a:cxn>
              <a:cxn ang="0">
                <a:pos x="connsiteX2" y="connsiteY2"/>
              </a:cxn>
            </a:cxnLst>
            <a:rect l="l" t="t" r="r" b="b"/>
            <a:pathLst>
              <a:path w="5066675" h="2473377">
                <a:moveTo>
                  <a:pt x="0" y="2473377"/>
                </a:moveTo>
                <a:cubicBezTo>
                  <a:pt x="1024328" y="1735111"/>
                  <a:pt x="2048656" y="996845"/>
                  <a:pt x="2893102" y="584616"/>
                </a:cubicBezTo>
                <a:cubicBezTo>
                  <a:pt x="3737548" y="172386"/>
                  <a:pt x="4701914" y="94938"/>
                  <a:pt x="5066675" y="0"/>
                </a:cubicBezTo>
              </a:path>
            </a:pathLst>
          </a:custGeom>
          <a:ln>
            <a:headEnd type="triangle" w="med" len="med"/>
            <a:tailEnd type="triangle" w="med" len="med"/>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sp>
        <p:nvSpPr>
          <p:cNvPr id="1025" name="Freeform 1024"/>
          <p:cNvSpPr/>
          <p:nvPr/>
        </p:nvSpPr>
        <p:spPr>
          <a:xfrm>
            <a:off x="4212236" y="3133405"/>
            <a:ext cx="3132944" cy="2128604"/>
          </a:xfrm>
          <a:custGeom>
            <a:avLst/>
            <a:gdLst>
              <a:gd name="connsiteX0" fmla="*/ 0 w 3132944"/>
              <a:gd name="connsiteY0" fmla="*/ 2128604 h 2128604"/>
              <a:gd name="connsiteX1" fmla="*/ 929390 w 3132944"/>
              <a:gd name="connsiteY1" fmla="*/ 554636 h 2128604"/>
              <a:gd name="connsiteX2" fmla="*/ 3132944 w 3132944"/>
              <a:gd name="connsiteY2" fmla="*/ 0 h 2128604"/>
            </a:gdLst>
            <a:ahLst/>
            <a:cxnLst>
              <a:cxn ang="0">
                <a:pos x="connsiteX0" y="connsiteY0"/>
              </a:cxn>
              <a:cxn ang="0">
                <a:pos x="connsiteX1" y="connsiteY1"/>
              </a:cxn>
              <a:cxn ang="0">
                <a:pos x="connsiteX2" y="connsiteY2"/>
              </a:cxn>
            </a:cxnLst>
            <a:rect l="l" t="t" r="r" b="b"/>
            <a:pathLst>
              <a:path w="3132944" h="2128604">
                <a:moveTo>
                  <a:pt x="0" y="2128604"/>
                </a:moveTo>
                <a:cubicBezTo>
                  <a:pt x="203616" y="1519003"/>
                  <a:pt x="407233" y="909403"/>
                  <a:pt x="929390" y="554636"/>
                </a:cubicBezTo>
                <a:cubicBezTo>
                  <a:pt x="1451547" y="199869"/>
                  <a:pt x="2292245" y="99934"/>
                  <a:pt x="3132944" y="0"/>
                </a:cubicBezTo>
              </a:path>
            </a:pathLst>
          </a:custGeom>
          <a:ln>
            <a:headEnd type="triangle" w="med" len="med"/>
            <a:tailEnd type="triangle" w="med" len="med"/>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sp>
        <p:nvSpPr>
          <p:cNvPr id="35" name="TextBox 34"/>
          <p:cNvSpPr txBox="1"/>
          <p:nvPr/>
        </p:nvSpPr>
        <p:spPr>
          <a:xfrm>
            <a:off x="3505200" y="5715000"/>
            <a:ext cx="1212961" cy="646331"/>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pPr algn="ctr"/>
            <a:r>
              <a:rPr lang="en-US" dirty="0" err="1" smtClean="0"/>
              <a:t>NetPiculet</a:t>
            </a:r>
            <a:r>
              <a:rPr lang="en-US" dirty="0" smtClean="0"/>
              <a:t> </a:t>
            </a:r>
          </a:p>
          <a:p>
            <a:pPr algn="ctr"/>
            <a:r>
              <a:rPr lang="en-US" dirty="0" smtClean="0"/>
              <a:t>Client</a:t>
            </a:r>
            <a:endParaRPr lang="en-US" dirty="0"/>
          </a:p>
        </p:txBody>
      </p:sp>
      <p:sp>
        <p:nvSpPr>
          <p:cNvPr id="36" name="TextBox 35"/>
          <p:cNvSpPr txBox="1"/>
          <p:nvPr/>
        </p:nvSpPr>
        <p:spPr>
          <a:xfrm>
            <a:off x="1096185" y="5708145"/>
            <a:ext cx="1212961" cy="646331"/>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pPr algn="ctr"/>
            <a:r>
              <a:rPr lang="en-US" dirty="0" err="1" smtClean="0"/>
              <a:t>NetPiculet</a:t>
            </a:r>
            <a:r>
              <a:rPr lang="en-US" dirty="0" smtClean="0"/>
              <a:t> </a:t>
            </a:r>
          </a:p>
          <a:p>
            <a:pPr algn="ctr"/>
            <a:r>
              <a:rPr lang="en-US" dirty="0" smtClean="0"/>
              <a:t>Client</a:t>
            </a:r>
            <a:endParaRPr lang="en-US" dirty="0"/>
          </a:p>
        </p:txBody>
      </p:sp>
      <p:sp>
        <p:nvSpPr>
          <p:cNvPr id="37" name="TextBox 36"/>
          <p:cNvSpPr txBox="1"/>
          <p:nvPr/>
        </p:nvSpPr>
        <p:spPr>
          <a:xfrm>
            <a:off x="185467" y="3669658"/>
            <a:ext cx="1212961" cy="646331"/>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pPr algn="ctr"/>
            <a:r>
              <a:rPr lang="en-US" dirty="0" err="1" smtClean="0"/>
              <a:t>NetPiculet</a:t>
            </a:r>
            <a:r>
              <a:rPr lang="en-US" dirty="0" smtClean="0"/>
              <a:t> </a:t>
            </a:r>
          </a:p>
          <a:p>
            <a:pPr algn="ctr"/>
            <a:r>
              <a:rPr lang="en-US" dirty="0" smtClean="0"/>
              <a:t>Client</a:t>
            </a:r>
            <a:endParaRPr lang="en-US" dirty="0"/>
          </a:p>
        </p:txBody>
      </p:sp>
      <p:sp>
        <p:nvSpPr>
          <p:cNvPr id="38" name="TextBox 37"/>
          <p:cNvSpPr txBox="1"/>
          <p:nvPr/>
        </p:nvSpPr>
        <p:spPr>
          <a:xfrm>
            <a:off x="1329690" y="2037992"/>
            <a:ext cx="1212961" cy="646331"/>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pPr algn="ctr"/>
            <a:r>
              <a:rPr lang="en-US" dirty="0" err="1" smtClean="0"/>
              <a:t>NetPiculet</a:t>
            </a:r>
            <a:r>
              <a:rPr lang="en-US" dirty="0" smtClean="0"/>
              <a:t> </a:t>
            </a:r>
          </a:p>
          <a:p>
            <a:pPr algn="ctr"/>
            <a:r>
              <a:rPr lang="en-US" dirty="0" smtClean="0"/>
              <a:t>Client</a:t>
            </a:r>
            <a:endParaRPr lang="en-US" dirty="0"/>
          </a:p>
        </p:txBody>
      </p:sp>
      <p:sp>
        <p:nvSpPr>
          <p:cNvPr id="15" name="Cloud Callout 14"/>
          <p:cNvSpPr/>
          <p:nvPr/>
        </p:nvSpPr>
        <p:spPr>
          <a:xfrm>
            <a:off x="5571117" y="4857983"/>
            <a:ext cx="1566472" cy="1075376"/>
          </a:xfrm>
          <a:prstGeom prst="cloudCallout">
            <a:avLst>
              <a:gd name="adj1" fmla="val -50904"/>
              <a:gd name="adj2" fmla="val -10240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smtClean="0"/>
              <a:t>Policies</a:t>
            </a:r>
            <a:r>
              <a:rPr lang="en-US" dirty="0" smtClean="0"/>
              <a:t>…</a:t>
            </a:r>
            <a:endParaRPr lang="en-US" dirty="0"/>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dirty="0"/>
          </a:p>
        </p:txBody>
      </p:sp>
      <p:sp>
        <p:nvSpPr>
          <p:cNvPr id="32" name="TextBox 31"/>
          <p:cNvSpPr txBox="1"/>
          <p:nvPr/>
        </p:nvSpPr>
        <p:spPr>
          <a:xfrm>
            <a:off x="6019800" y="6428601"/>
            <a:ext cx="1672253" cy="276999"/>
          </a:xfrm>
          <a:prstGeom prst="rect">
            <a:avLst/>
          </a:prstGeom>
          <a:noFill/>
        </p:spPr>
        <p:txBody>
          <a:bodyPr wrap="none" rtlCol="0">
            <a:spAutoFit/>
          </a:bodyPr>
          <a:lstStyle/>
          <a:p>
            <a:r>
              <a:rPr lang="en-US" sz="1200" dirty="0" smtClean="0"/>
              <a:t>Courtesy: Z. Wang et al.</a:t>
            </a:r>
            <a:endParaRPr lang="en-US" sz="1200" dirty="0"/>
          </a:p>
        </p:txBody>
      </p:sp>
      <p:sp>
        <p:nvSpPr>
          <p:cNvPr id="4" name="Date Placeholder 3"/>
          <p:cNvSpPr>
            <a:spLocks noGrp="1"/>
          </p:cNvSpPr>
          <p:nvPr>
            <p:ph type="dt" sz="half" idx="10"/>
          </p:nvPr>
        </p:nvSpPr>
        <p:spPr/>
        <p:txBody>
          <a:bodyPr/>
          <a:lstStyle/>
          <a:p>
            <a:r>
              <a:rPr lang="en-US" smtClean="0"/>
              <a:t>3/12/13</a:t>
            </a:r>
            <a:endParaRPr lang="en-US"/>
          </a:p>
        </p:txBody>
      </p:sp>
    </p:spTree>
    <p:extLst>
      <p:ext uri="{BB962C8B-B14F-4D97-AF65-F5344CB8AC3E}">
        <p14:creationId xmlns:p14="http://schemas.microsoft.com/office/powerpoint/2010/main" val="4106598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500"/>
                                        <p:tgtEl>
                                          <p:spTgt spid="3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500"/>
                                        <p:tgtEl>
                                          <p:spTgt spid="3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left)">
                                      <p:cBhvr>
                                        <p:cTn id="32" dur="500"/>
                                        <p:tgtEl>
                                          <p:spTgt spid="27"/>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025"/>
                                        </p:tgtEl>
                                        <p:attrNameLst>
                                          <p:attrName>style.visibility</p:attrName>
                                        </p:attrNameLst>
                                      </p:cBhvr>
                                      <p:to>
                                        <p:strVal val="visible"/>
                                      </p:to>
                                    </p:set>
                                    <p:animEffect transition="in" filter="wipe(left)">
                                      <p:cBhvr>
                                        <p:cTn id="35" dur="500"/>
                                        <p:tgtEl>
                                          <p:spTgt spid="1025"/>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024"/>
                                        </p:tgtEl>
                                        <p:attrNameLst>
                                          <p:attrName>style.visibility</p:attrName>
                                        </p:attrNameLst>
                                      </p:cBhvr>
                                      <p:to>
                                        <p:strVal val="visible"/>
                                      </p:to>
                                    </p:set>
                                    <p:animEffect transition="in" filter="wipe(left)">
                                      <p:cBhvr>
                                        <p:cTn id="38" dur="500"/>
                                        <p:tgtEl>
                                          <p:spTgt spid="1024"/>
                                        </p:tgtEl>
                                      </p:cBhvr>
                                    </p:animEffect>
                                  </p:childTnLst>
                                </p:cTn>
                              </p:par>
                            </p:childTnLst>
                          </p:cTn>
                        </p:par>
                        <p:par>
                          <p:cTn id="39" fill="hold">
                            <p:stCondLst>
                              <p:cond delay="500"/>
                            </p:stCondLst>
                            <p:childTnLst>
                              <p:par>
                                <p:cTn id="40" presetID="22" presetClass="entr" presetSubtype="2" fill="hold" grpId="1" nodeType="after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right)">
                                      <p:cBhvr>
                                        <p:cTn id="42" dur="500"/>
                                        <p:tgtEl>
                                          <p:spTgt spid="31"/>
                                        </p:tgtEl>
                                      </p:cBhvr>
                                    </p:animEffect>
                                  </p:childTnLst>
                                </p:cTn>
                              </p:par>
                              <p:par>
                                <p:cTn id="43" presetID="22" presetClass="entr" presetSubtype="2" fill="hold" grpId="1"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right)">
                                      <p:cBhvr>
                                        <p:cTn id="45" dur="500"/>
                                        <p:tgtEl>
                                          <p:spTgt spid="27"/>
                                        </p:tgtEl>
                                      </p:cBhvr>
                                    </p:animEffect>
                                  </p:childTnLst>
                                </p:cTn>
                              </p:par>
                              <p:par>
                                <p:cTn id="46" presetID="22" presetClass="entr" presetSubtype="2" fill="hold" grpId="1" nodeType="withEffect">
                                  <p:stCondLst>
                                    <p:cond delay="0"/>
                                  </p:stCondLst>
                                  <p:childTnLst>
                                    <p:set>
                                      <p:cBhvr>
                                        <p:cTn id="47" dur="1" fill="hold">
                                          <p:stCondLst>
                                            <p:cond delay="0"/>
                                          </p:stCondLst>
                                        </p:cTn>
                                        <p:tgtEl>
                                          <p:spTgt spid="1025"/>
                                        </p:tgtEl>
                                        <p:attrNameLst>
                                          <p:attrName>style.visibility</p:attrName>
                                        </p:attrNameLst>
                                      </p:cBhvr>
                                      <p:to>
                                        <p:strVal val="visible"/>
                                      </p:to>
                                    </p:set>
                                    <p:animEffect transition="in" filter="wipe(right)">
                                      <p:cBhvr>
                                        <p:cTn id="48" dur="500"/>
                                        <p:tgtEl>
                                          <p:spTgt spid="1025"/>
                                        </p:tgtEl>
                                      </p:cBhvr>
                                    </p:animEffect>
                                  </p:childTnLst>
                                </p:cTn>
                              </p:par>
                              <p:par>
                                <p:cTn id="49" presetID="22" presetClass="entr" presetSubtype="2" fill="hold" grpId="1" nodeType="withEffect">
                                  <p:stCondLst>
                                    <p:cond delay="0"/>
                                  </p:stCondLst>
                                  <p:childTnLst>
                                    <p:set>
                                      <p:cBhvr>
                                        <p:cTn id="50" dur="1" fill="hold">
                                          <p:stCondLst>
                                            <p:cond delay="0"/>
                                          </p:stCondLst>
                                        </p:cTn>
                                        <p:tgtEl>
                                          <p:spTgt spid="1024"/>
                                        </p:tgtEl>
                                        <p:attrNameLst>
                                          <p:attrName>style.visibility</p:attrName>
                                        </p:attrNameLst>
                                      </p:cBhvr>
                                      <p:to>
                                        <p:strVal val="visible"/>
                                      </p:to>
                                    </p:set>
                                    <p:animEffect transition="in" filter="wipe(right)">
                                      <p:cBhvr>
                                        <p:cTn id="51" dur="500"/>
                                        <p:tgtEl>
                                          <p:spTgt spid="1024"/>
                                        </p:tgtEl>
                                      </p:cBhvr>
                                    </p:animEffect>
                                  </p:childTnLst>
                                </p:cTn>
                              </p:par>
                            </p:childTnLst>
                          </p:cTn>
                        </p:par>
                        <p:par>
                          <p:cTn id="52" fill="hold">
                            <p:stCondLst>
                              <p:cond delay="1000"/>
                            </p:stCondLst>
                            <p:childTnLst>
                              <p:par>
                                <p:cTn id="53" presetID="10"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30" grpId="0" animBg="1"/>
      <p:bldP spid="31" grpId="0" animBg="1"/>
      <p:bldP spid="31" grpId="1" animBg="1"/>
      <p:bldP spid="1024" grpId="0" animBg="1"/>
      <p:bldP spid="1024" grpId="1" animBg="1"/>
      <p:bldP spid="1025" grpId="0" animBg="1"/>
      <p:bldP spid="1025" grpId="1" animBg="1"/>
      <p:bldP spid="35" grpId="0" animBg="1"/>
      <p:bldP spid="36" grpId="0" animBg="1"/>
      <p:bldP spid="37" grpId="0" animBg="1"/>
      <p:bldP spid="38"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868362"/>
          </a:xfrm>
        </p:spPr>
        <p:txBody>
          <a:bodyPr/>
          <a:lstStyle/>
          <a:p>
            <a:r>
              <a:rPr lang="en-US" altLang="zh-CN" dirty="0" smtClean="0"/>
              <a:t>State Machine Inference</a:t>
            </a:r>
            <a:endParaRPr lang="zh-CN" altLang="en-US" dirty="0"/>
          </a:p>
        </p:txBody>
      </p:sp>
      <p:sp>
        <p:nvSpPr>
          <p:cNvPr id="3" name="内容占位符 2"/>
          <p:cNvSpPr>
            <a:spLocks noGrp="1"/>
          </p:cNvSpPr>
          <p:nvPr>
            <p:ph sz="quarter" idx="1"/>
          </p:nvPr>
        </p:nvSpPr>
        <p:spPr>
          <a:xfrm>
            <a:off x="457200" y="1219200"/>
            <a:ext cx="8229600" cy="5105400"/>
          </a:xfrm>
        </p:spPr>
        <p:txBody>
          <a:bodyPr>
            <a:normAutofit fontScale="92500" lnSpcReduction="10000"/>
          </a:bodyPr>
          <a:lstStyle/>
          <a:p>
            <a:r>
              <a:rPr lang="en-US" altLang="zh-CN" dirty="0" smtClean="0"/>
              <a:t>State Promotion Inference</a:t>
            </a:r>
          </a:p>
          <a:p>
            <a:pPr lvl="1"/>
            <a:r>
              <a:rPr lang="en-US" altLang="zh-CN" dirty="0"/>
              <a:t>Determine one of the two promotion procedures</a:t>
            </a:r>
          </a:p>
          <a:p>
            <a:pPr lvl="1"/>
            <a:r>
              <a:rPr lang="en-US" altLang="zh-CN" dirty="0"/>
              <a:t>P1: IDLE</a:t>
            </a:r>
            <a:r>
              <a:rPr lang="en-US" altLang="zh-CN" dirty="0">
                <a:sym typeface="Wingdings" pitchFamily="2" charset="2"/>
              </a:rPr>
              <a:t>FACHDCH;	P2:IDLEDCH</a:t>
            </a:r>
          </a:p>
          <a:p>
            <a:pPr lvl="1"/>
            <a:endParaRPr lang="en-US" altLang="zh-CN" dirty="0">
              <a:sym typeface="Wingdings" pitchFamily="2" charset="2"/>
            </a:endParaRPr>
          </a:p>
          <a:p>
            <a:pPr lvl="1"/>
            <a:endParaRPr lang="en-US" altLang="zh-CN" dirty="0" smtClean="0">
              <a:sym typeface="Wingdings" pitchFamily="2" charset="2"/>
            </a:endParaRPr>
          </a:p>
          <a:p>
            <a:pPr lvl="1"/>
            <a:endParaRPr lang="en-US" altLang="zh-CN" dirty="0">
              <a:sym typeface="Wingdings" pitchFamily="2" charset="2"/>
            </a:endParaRPr>
          </a:p>
          <a:p>
            <a:pPr lvl="1"/>
            <a:endParaRPr lang="en-US" altLang="zh-CN" dirty="0" smtClean="0">
              <a:sym typeface="Wingdings" pitchFamily="2" charset="2"/>
            </a:endParaRPr>
          </a:p>
          <a:p>
            <a:pPr lvl="1"/>
            <a:endParaRPr lang="en-US" altLang="zh-CN" dirty="0">
              <a:sym typeface="Wingdings" pitchFamily="2" charset="2"/>
            </a:endParaRPr>
          </a:p>
          <a:p>
            <a:pPr lvl="1"/>
            <a:endParaRPr lang="en-US" altLang="zh-CN" dirty="0" smtClean="0">
              <a:sym typeface="Wingdings" pitchFamily="2" charset="2"/>
            </a:endParaRPr>
          </a:p>
          <a:p>
            <a:r>
              <a:rPr lang="en-US" altLang="zh-CN" dirty="0" smtClean="0">
                <a:sym typeface="Wingdings" pitchFamily="2" charset="2"/>
              </a:rPr>
              <a:t>State demotion and inactivity timer inference</a:t>
            </a:r>
          </a:p>
          <a:p>
            <a:pPr lvl="1"/>
            <a:r>
              <a:rPr lang="en-US" altLang="zh-CN" dirty="0" smtClean="0">
                <a:sym typeface="Wingdings" pitchFamily="2" charset="2"/>
              </a:rPr>
              <a:t>See paper for details</a:t>
            </a:r>
          </a:p>
          <a:p>
            <a:pPr lvl="1"/>
            <a:endParaRPr lang="en-US" altLang="zh-CN" dirty="0">
              <a:sym typeface="Wingdings" pitchFamily="2" charset="2"/>
            </a:endParaRPr>
          </a:p>
          <a:p>
            <a:pPr lvl="1"/>
            <a:endParaRPr lang="en-US" altLang="zh-CN" dirty="0" smtClean="0">
              <a:sym typeface="Wingdings" pitchFamily="2" charset="2"/>
            </a:endParaRPr>
          </a:p>
          <a:p>
            <a:pPr lvl="1"/>
            <a:endParaRPr lang="en-US" altLang="zh-CN" dirty="0">
              <a:sym typeface="Wingdings" pitchFamily="2" charset="2"/>
            </a:endParaRPr>
          </a:p>
          <a:p>
            <a:pPr lvl="1"/>
            <a:endParaRPr lang="en-US" altLang="zh-CN" dirty="0" smtClean="0">
              <a:sym typeface="Wingdings" pitchFamily="2" charset="2"/>
            </a:endParaRPr>
          </a:p>
          <a:p>
            <a:pPr lvl="1"/>
            <a:endParaRPr lang="en-US" altLang="zh-CN" dirty="0">
              <a:sym typeface="Wingdings" pitchFamily="2" charset="2"/>
            </a:endParaRPr>
          </a:p>
          <a:p>
            <a:pPr lvl="1"/>
            <a:endParaRPr lang="en-US" altLang="zh-CN" dirty="0" smtClean="0">
              <a:sym typeface="Wingdings" pitchFamily="2" charset="2"/>
            </a:endParaRPr>
          </a:p>
          <a:p>
            <a:pPr lvl="1"/>
            <a:endParaRPr lang="zh-CN" altLang="en-US" dirty="0"/>
          </a:p>
        </p:txBody>
      </p:sp>
      <p:pic>
        <p:nvPicPr>
          <p:cNvPr id="1026" name="Picture 2"/>
          <p:cNvPicPr>
            <a:picLocks noChangeAspect="1" noChangeArrowheads="1"/>
          </p:cNvPicPr>
          <p:nvPr/>
        </p:nvPicPr>
        <p:blipFill>
          <a:blip r:embed="rId2" cstate="print"/>
          <a:srcRect/>
          <a:stretch>
            <a:fillRect/>
          </a:stretch>
        </p:blipFill>
        <p:spPr bwMode="auto">
          <a:xfrm>
            <a:off x="106324" y="2514600"/>
            <a:ext cx="6599276" cy="1828800"/>
          </a:xfrm>
          <a:prstGeom prst="rect">
            <a:avLst/>
          </a:prstGeom>
          <a:noFill/>
          <a:ln w="9525">
            <a:noFill/>
            <a:miter lim="800000"/>
            <a:headEnd/>
            <a:tailEnd/>
          </a:ln>
        </p:spPr>
      </p:pic>
      <p:sp>
        <p:nvSpPr>
          <p:cNvPr id="5" name="TextBox 4"/>
          <p:cNvSpPr txBox="1"/>
          <p:nvPr/>
        </p:nvSpPr>
        <p:spPr>
          <a:xfrm>
            <a:off x="762000" y="4407932"/>
            <a:ext cx="7126374" cy="369332"/>
          </a:xfrm>
          <a:prstGeom prst="rect">
            <a:avLst/>
          </a:prstGeom>
          <a:noFill/>
        </p:spPr>
        <p:txBody>
          <a:bodyPr wrap="none" rtlCol="0">
            <a:spAutoFit/>
          </a:bodyPr>
          <a:lstStyle/>
          <a:p>
            <a:r>
              <a:rPr lang="en-US" altLang="zh-CN" dirty="0" smtClean="0"/>
              <a:t>A packet of </a:t>
            </a:r>
            <a:r>
              <a:rPr lang="en-US" altLang="zh-CN" b="1" dirty="0" smtClean="0">
                <a:solidFill>
                  <a:srgbClr val="0000FF"/>
                </a:solidFill>
              </a:rPr>
              <a:t>min</a:t>
            </a:r>
            <a:r>
              <a:rPr lang="en-US" altLang="zh-CN" dirty="0" smtClean="0"/>
              <a:t> bytes </a:t>
            </a:r>
            <a:r>
              <a:rPr lang="en-US" altLang="zh-CN" b="1" dirty="0" smtClean="0">
                <a:solidFill>
                  <a:srgbClr val="0000FF"/>
                </a:solidFill>
              </a:rPr>
              <a:t>never</a:t>
            </a:r>
            <a:r>
              <a:rPr lang="en-US" altLang="zh-CN" dirty="0" smtClean="0"/>
              <a:t> triggers FACH</a:t>
            </a:r>
            <a:r>
              <a:rPr lang="en-US" altLang="zh-CN" dirty="0" smtClean="0">
                <a:sym typeface="Wingdings" pitchFamily="2" charset="2"/>
              </a:rPr>
              <a:t>DCH promotion (we use 28B)</a:t>
            </a:r>
            <a:endParaRPr lang="zh-CN" altLang="en-US" dirty="0"/>
          </a:p>
        </p:txBody>
      </p:sp>
      <p:sp>
        <p:nvSpPr>
          <p:cNvPr id="6" name="TextBox 5"/>
          <p:cNvSpPr txBox="1"/>
          <p:nvPr/>
        </p:nvSpPr>
        <p:spPr>
          <a:xfrm>
            <a:off x="746168" y="4701064"/>
            <a:ext cx="7178632" cy="369332"/>
          </a:xfrm>
          <a:prstGeom prst="rect">
            <a:avLst/>
          </a:prstGeom>
          <a:noFill/>
        </p:spPr>
        <p:txBody>
          <a:bodyPr wrap="none" rtlCol="0">
            <a:spAutoFit/>
          </a:bodyPr>
          <a:lstStyle/>
          <a:p>
            <a:r>
              <a:rPr lang="en-US" altLang="zh-CN" dirty="0" smtClean="0"/>
              <a:t>A packet of </a:t>
            </a:r>
            <a:r>
              <a:rPr lang="en-US" altLang="zh-CN" b="1" dirty="0" smtClean="0">
                <a:solidFill>
                  <a:srgbClr val="0000FF"/>
                </a:solidFill>
              </a:rPr>
              <a:t>max</a:t>
            </a:r>
            <a:r>
              <a:rPr lang="en-US" altLang="zh-CN" dirty="0" smtClean="0"/>
              <a:t> bytes </a:t>
            </a:r>
            <a:r>
              <a:rPr lang="en-US" altLang="zh-CN" b="1" dirty="0" smtClean="0">
                <a:solidFill>
                  <a:srgbClr val="0000FF"/>
                </a:solidFill>
              </a:rPr>
              <a:t>always</a:t>
            </a:r>
            <a:r>
              <a:rPr lang="en-US" altLang="zh-CN" dirty="0" smtClean="0"/>
              <a:t> triggers FACH</a:t>
            </a:r>
            <a:r>
              <a:rPr lang="en-US" altLang="zh-CN" dirty="0" smtClean="0">
                <a:sym typeface="Wingdings" pitchFamily="2" charset="2"/>
              </a:rPr>
              <a:t>DCH promotion (we use 1KB)</a:t>
            </a:r>
            <a:endParaRPr lang="zh-CN" altLang="en-US" dirty="0"/>
          </a:p>
        </p:txBody>
      </p:sp>
      <p:grpSp>
        <p:nvGrpSpPr>
          <p:cNvPr id="16" name="组合 15"/>
          <p:cNvGrpSpPr/>
          <p:nvPr/>
        </p:nvGrpSpPr>
        <p:grpSpPr>
          <a:xfrm>
            <a:off x="5410200" y="3124200"/>
            <a:ext cx="3657600" cy="369332"/>
            <a:chOff x="5410200" y="3352800"/>
            <a:chExt cx="3657600" cy="369332"/>
          </a:xfrm>
        </p:grpSpPr>
        <p:sp>
          <p:nvSpPr>
            <p:cNvPr id="9" name="TextBox 8"/>
            <p:cNvSpPr txBox="1"/>
            <p:nvPr/>
          </p:nvSpPr>
          <p:spPr>
            <a:xfrm>
              <a:off x="5948228" y="3352800"/>
              <a:ext cx="3119572" cy="369332"/>
            </a:xfrm>
            <a:prstGeom prst="rect">
              <a:avLst/>
            </a:prstGeom>
            <a:noFill/>
          </p:spPr>
          <p:txBody>
            <a:bodyPr wrap="none" rtlCol="0">
              <a:spAutoFit/>
            </a:bodyPr>
            <a:lstStyle/>
            <a:p>
              <a:r>
                <a:rPr lang="en-US" altLang="zh-CN" dirty="0" smtClean="0">
                  <a:solidFill>
                    <a:srgbClr val="FF0000"/>
                  </a:solidFill>
                </a:rPr>
                <a:t>P1: IDLE</a:t>
              </a:r>
              <a:r>
                <a:rPr lang="en-US" altLang="zh-CN" dirty="0" smtClean="0">
                  <a:solidFill>
                    <a:srgbClr val="FF0000"/>
                  </a:solidFill>
                  <a:sym typeface="Wingdings" pitchFamily="2" charset="2"/>
                </a:rPr>
                <a:t>FACH, P2:IDLEDCH</a:t>
              </a:r>
              <a:endParaRPr lang="zh-CN" altLang="en-US" dirty="0">
                <a:solidFill>
                  <a:srgbClr val="FF0000"/>
                </a:solidFill>
              </a:endParaRPr>
            </a:p>
          </p:txBody>
        </p:sp>
        <p:sp>
          <p:nvSpPr>
            <p:cNvPr id="11" name="下箭头 10"/>
            <p:cNvSpPr/>
            <p:nvPr/>
          </p:nvSpPr>
          <p:spPr>
            <a:xfrm rot="5400000">
              <a:off x="5562600" y="3276600"/>
              <a:ext cx="228600" cy="5334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grpSp>
      <p:grpSp>
        <p:nvGrpSpPr>
          <p:cNvPr id="17" name="组合 16"/>
          <p:cNvGrpSpPr/>
          <p:nvPr/>
        </p:nvGrpSpPr>
        <p:grpSpPr>
          <a:xfrm>
            <a:off x="5410200" y="3352800"/>
            <a:ext cx="3839381" cy="369332"/>
            <a:chOff x="5410200" y="3581400"/>
            <a:chExt cx="3839381" cy="369332"/>
          </a:xfrm>
        </p:grpSpPr>
        <p:sp>
          <p:nvSpPr>
            <p:cNvPr id="12" name="下箭头 11"/>
            <p:cNvSpPr/>
            <p:nvPr/>
          </p:nvSpPr>
          <p:spPr>
            <a:xfrm rot="5400000">
              <a:off x="5562600" y="3515139"/>
              <a:ext cx="228600" cy="5334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3" name="TextBox 12"/>
            <p:cNvSpPr txBox="1"/>
            <p:nvPr/>
          </p:nvSpPr>
          <p:spPr>
            <a:xfrm>
              <a:off x="5948228" y="3581400"/>
              <a:ext cx="3301353" cy="369332"/>
            </a:xfrm>
            <a:prstGeom prst="rect">
              <a:avLst/>
            </a:prstGeom>
            <a:noFill/>
          </p:spPr>
          <p:txBody>
            <a:bodyPr wrap="none" rtlCol="0">
              <a:spAutoFit/>
            </a:bodyPr>
            <a:lstStyle/>
            <a:p>
              <a:r>
                <a:rPr lang="en-US" altLang="zh-CN" dirty="0" smtClean="0">
                  <a:solidFill>
                    <a:srgbClr val="FF0000"/>
                  </a:solidFill>
                </a:rPr>
                <a:t>P1: FACH</a:t>
              </a:r>
              <a:r>
                <a:rPr lang="en-US" altLang="zh-CN" dirty="0" smtClean="0">
                  <a:solidFill>
                    <a:srgbClr val="FF0000"/>
                  </a:solidFill>
                  <a:sym typeface="Wingdings" pitchFamily="2" charset="2"/>
                </a:rPr>
                <a:t>DCH, P2:Keep on DCH</a:t>
              </a:r>
              <a:endParaRPr lang="zh-CN" altLang="en-US" dirty="0">
                <a:solidFill>
                  <a:srgbClr val="FF0000"/>
                </a:solidFill>
              </a:endParaRPr>
            </a:p>
          </p:txBody>
        </p:sp>
      </p:grpSp>
      <p:grpSp>
        <p:nvGrpSpPr>
          <p:cNvPr id="18" name="组合 17"/>
          <p:cNvGrpSpPr/>
          <p:nvPr/>
        </p:nvGrpSpPr>
        <p:grpSpPr>
          <a:xfrm>
            <a:off x="5410200" y="3581400"/>
            <a:ext cx="3320354" cy="646331"/>
            <a:chOff x="5410200" y="3810000"/>
            <a:chExt cx="3320354" cy="646331"/>
          </a:xfrm>
        </p:grpSpPr>
        <p:sp>
          <p:nvSpPr>
            <p:cNvPr id="14" name="下箭头 13"/>
            <p:cNvSpPr/>
            <p:nvPr/>
          </p:nvSpPr>
          <p:spPr>
            <a:xfrm rot="5400000">
              <a:off x="5728252" y="3594653"/>
              <a:ext cx="202095" cy="838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5" name="TextBox 14"/>
            <p:cNvSpPr txBox="1"/>
            <p:nvPr/>
          </p:nvSpPr>
          <p:spPr>
            <a:xfrm>
              <a:off x="6248400" y="3810000"/>
              <a:ext cx="2482154" cy="646331"/>
            </a:xfrm>
            <a:prstGeom prst="rect">
              <a:avLst/>
            </a:prstGeom>
            <a:noFill/>
          </p:spPr>
          <p:txBody>
            <a:bodyPr wrap="none" rtlCol="0">
              <a:spAutoFit/>
            </a:bodyPr>
            <a:lstStyle/>
            <a:p>
              <a:r>
                <a:rPr lang="en-US" altLang="zh-CN" dirty="0" smtClean="0">
                  <a:solidFill>
                    <a:srgbClr val="FF0000"/>
                  </a:solidFill>
                </a:rPr>
                <a:t>Normal RTT &lt; 300ms</a:t>
              </a:r>
              <a:br>
                <a:rPr lang="en-US" altLang="zh-CN" dirty="0" smtClean="0">
                  <a:solidFill>
                    <a:srgbClr val="FF0000"/>
                  </a:solidFill>
                </a:rPr>
              </a:br>
              <a:r>
                <a:rPr lang="en-US" altLang="zh-CN" dirty="0" smtClean="0">
                  <a:solidFill>
                    <a:srgbClr val="FF0000"/>
                  </a:solidFill>
                </a:rPr>
                <a:t>RTT w/ Promo &gt; 1500ms</a:t>
              </a:r>
              <a:endParaRPr lang="zh-CN" altLang="en-US" dirty="0">
                <a:solidFill>
                  <a:srgbClr val="FF0000"/>
                </a:solidFill>
              </a:endParaRPr>
            </a:p>
          </p:txBody>
        </p:sp>
      </p:grpSp>
      <p:sp>
        <p:nvSpPr>
          <p:cNvPr id="19" name="TextBox 18"/>
          <p:cNvSpPr txBox="1"/>
          <p:nvPr/>
        </p:nvSpPr>
        <p:spPr>
          <a:xfrm>
            <a:off x="6019800" y="6428601"/>
            <a:ext cx="1790649" cy="276999"/>
          </a:xfrm>
          <a:prstGeom prst="rect">
            <a:avLst/>
          </a:prstGeom>
          <a:noFill/>
        </p:spPr>
        <p:txBody>
          <a:bodyPr wrap="none" rtlCol="0">
            <a:spAutoFit/>
          </a:bodyPr>
          <a:lstStyle/>
          <a:p>
            <a:r>
              <a:rPr lang="en-US" sz="1200" dirty="0" smtClean="0"/>
              <a:t>Courtesy: </a:t>
            </a:r>
            <a:r>
              <a:rPr lang="en-US" sz="1200" dirty="0" err="1" smtClean="0"/>
              <a:t>Feng</a:t>
            </a:r>
            <a:r>
              <a:rPr lang="en-US" sz="1200" dirty="0" smtClean="0"/>
              <a:t> </a:t>
            </a:r>
            <a:r>
              <a:rPr lang="en-US" sz="1200" dirty="0" err="1" smtClean="0"/>
              <a:t>Qian</a:t>
            </a:r>
            <a:r>
              <a:rPr lang="en-US" sz="1200" dirty="0" smtClean="0"/>
              <a:t> et al.</a:t>
            </a:r>
            <a:endParaRPr lang="en-US" sz="1200" dirty="0"/>
          </a:p>
        </p:txBody>
      </p:sp>
    </p:spTree>
    <p:extLst>
      <p:ext uri="{BB962C8B-B14F-4D97-AF65-F5344CB8AC3E}">
        <p14:creationId xmlns:p14="http://schemas.microsoft.com/office/powerpoint/2010/main" val="18186011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policies in </a:t>
            </a:r>
            <a:r>
              <a:rPr lang="en-US" dirty="0" err="1" smtClean="0"/>
              <a:t>NetPiculet</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376817514"/>
              </p:ext>
            </p:extLst>
          </p:nvPr>
        </p:nvGraphicFramePr>
        <p:xfrm>
          <a:off x="914400" y="1447800"/>
          <a:ext cx="7467600" cy="4145279"/>
        </p:xfrm>
        <a:graphic>
          <a:graphicData uri="http://schemas.openxmlformats.org/drawingml/2006/table">
            <a:tbl>
              <a:tblPr firstCol="1" bandRow="1">
                <a:tableStyleId>{5C22544A-7EE6-4342-B048-85BDC9FD1C3A}</a:tableStyleId>
              </a:tblPr>
              <a:tblGrid>
                <a:gridCol w="2133600"/>
                <a:gridCol w="5334000"/>
              </a:tblGrid>
              <a:tr h="440267">
                <a:tc rowSpan="3">
                  <a:txBody>
                    <a:bodyPr/>
                    <a:lstStyle/>
                    <a:p>
                      <a:pPr algn="ctr"/>
                      <a:r>
                        <a:rPr lang="en-US" sz="2800" dirty="0" smtClean="0"/>
                        <a:t>Firewall</a:t>
                      </a:r>
                      <a:endParaRPr lang="en-US" sz="2800" dirty="0"/>
                    </a:p>
                  </a:txBody>
                  <a:tcPr anchor="ctr"/>
                </a:tc>
                <a:tc>
                  <a:txBody>
                    <a:bodyPr/>
                    <a:lstStyle/>
                    <a:p>
                      <a:r>
                        <a:rPr lang="en-US" sz="2800" dirty="0" smtClean="0"/>
                        <a:t>IP spoofing</a:t>
                      </a:r>
                      <a:endParaRPr lang="en-US" sz="2800" dirty="0"/>
                    </a:p>
                  </a:txBody>
                  <a:tcPr/>
                </a:tc>
              </a:tr>
              <a:tr h="440267">
                <a:tc vMerge="1">
                  <a:txBody>
                    <a:bodyPr/>
                    <a:lstStyle/>
                    <a:p>
                      <a:endParaRPr lang="en-US" dirty="0"/>
                    </a:p>
                  </a:txBody>
                  <a:tcPr/>
                </a:tc>
                <a:tc>
                  <a:txBody>
                    <a:bodyPr/>
                    <a:lstStyle/>
                    <a:p>
                      <a:r>
                        <a:rPr lang="en-US" sz="2800" dirty="0" smtClean="0"/>
                        <a:t>TCP connection</a:t>
                      </a:r>
                      <a:r>
                        <a:rPr lang="en-US" sz="2800" baseline="0" dirty="0" smtClean="0"/>
                        <a:t> timeout</a:t>
                      </a:r>
                      <a:endParaRPr lang="en-US" sz="2800" dirty="0"/>
                    </a:p>
                  </a:txBody>
                  <a:tcPr/>
                </a:tc>
              </a:tr>
              <a:tr h="440267">
                <a:tc vMerge="1">
                  <a:txBody>
                    <a:bodyPr/>
                    <a:lstStyle/>
                    <a:p>
                      <a:endParaRPr lang="en-US" dirty="0"/>
                    </a:p>
                  </a:txBody>
                  <a:tcPr/>
                </a:tc>
                <a:tc>
                  <a:txBody>
                    <a:bodyPr/>
                    <a:lstStyle/>
                    <a:p>
                      <a:r>
                        <a:rPr lang="en-US" sz="2800" dirty="0" smtClean="0"/>
                        <a:t>Out-of-order packet buffering</a:t>
                      </a:r>
                      <a:endParaRPr lang="en-US" sz="2800" dirty="0"/>
                    </a:p>
                  </a:txBody>
                  <a:tcPr/>
                </a:tc>
              </a:tr>
              <a:tr h="440267">
                <a:tc rowSpan="5">
                  <a:txBody>
                    <a:bodyPr/>
                    <a:lstStyle/>
                    <a:p>
                      <a:pPr algn="ctr"/>
                      <a:r>
                        <a:rPr lang="en-US" sz="2800" dirty="0" smtClean="0"/>
                        <a:t>NAT</a:t>
                      </a:r>
                      <a:endParaRPr lang="en-US" sz="2800" dirty="0"/>
                    </a:p>
                  </a:txBody>
                  <a:tcPr anchor="ctr"/>
                </a:tc>
                <a:tc>
                  <a:txBody>
                    <a:bodyPr/>
                    <a:lstStyle/>
                    <a:p>
                      <a:r>
                        <a:rPr lang="en-US" sz="2800" dirty="0" smtClean="0"/>
                        <a:t>NAT mapping type</a:t>
                      </a:r>
                      <a:endParaRPr lang="en-US" sz="2800" dirty="0"/>
                    </a:p>
                  </a:txBody>
                  <a:tcPr/>
                </a:tc>
              </a:tr>
              <a:tr h="440267">
                <a:tc vMerge="1">
                  <a:txBody>
                    <a:bodyPr/>
                    <a:lstStyle/>
                    <a:p>
                      <a:endParaRPr lang="en-US" dirty="0"/>
                    </a:p>
                  </a:txBody>
                  <a:tcPr/>
                </a:tc>
                <a:tc>
                  <a:txBody>
                    <a:bodyPr/>
                    <a:lstStyle/>
                    <a:p>
                      <a:r>
                        <a:rPr lang="en-US" sz="2800" dirty="0" smtClean="0"/>
                        <a:t>Endpoint filtering</a:t>
                      </a:r>
                      <a:endParaRPr lang="en-US" sz="2800" dirty="0"/>
                    </a:p>
                  </a:txBody>
                  <a:tcPr/>
                </a:tc>
              </a:tr>
              <a:tr h="440267">
                <a:tc vMerge="1">
                  <a:txBody>
                    <a:bodyPr/>
                    <a:lstStyle/>
                    <a:p>
                      <a:endParaRPr lang="en-US" dirty="0"/>
                    </a:p>
                  </a:txBody>
                  <a:tcPr/>
                </a:tc>
                <a:tc>
                  <a:txBody>
                    <a:bodyPr/>
                    <a:lstStyle/>
                    <a:p>
                      <a:r>
                        <a:rPr lang="en-US" sz="2800" dirty="0" smtClean="0"/>
                        <a:t>TCP state tracking</a:t>
                      </a:r>
                    </a:p>
                  </a:txBody>
                  <a:tcPr/>
                </a:tc>
              </a:tr>
              <a:tr h="440267">
                <a:tc vMerge="1">
                  <a:txBody>
                    <a:bodyPr/>
                    <a:lstStyle/>
                    <a:p>
                      <a:endParaRPr lang="en-US" dirty="0"/>
                    </a:p>
                  </a:txBody>
                  <a:tcPr/>
                </a:tc>
                <a:tc>
                  <a:txBody>
                    <a:bodyPr/>
                    <a:lstStyle/>
                    <a:p>
                      <a:r>
                        <a:rPr lang="en-US" sz="2800" dirty="0" smtClean="0"/>
                        <a:t>Filtering response</a:t>
                      </a:r>
                      <a:endParaRPr lang="en-US" sz="2800" dirty="0"/>
                    </a:p>
                  </a:txBody>
                  <a:tcPr/>
                </a:tc>
              </a:tr>
              <a:tr h="440267">
                <a:tc vMerge="1">
                  <a:txBody>
                    <a:bodyPr/>
                    <a:lstStyle/>
                    <a:p>
                      <a:endParaRPr lang="en-US" dirty="0"/>
                    </a:p>
                  </a:txBody>
                  <a:tcPr/>
                </a:tc>
                <a:tc>
                  <a:txBody>
                    <a:bodyPr/>
                    <a:lstStyle/>
                    <a:p>
                      <a:r>
                        <a:rPr lang="en-US" sz="2800" dirty="0" smtClean="0"/>
                        <a:t>Packet mangling</a:t>
                      </a:r>
                      <a:endParaRPr lang="en-US" sz="2800" dirty="0"/>
                    </a:p>
                  </a:txBody>
                  <a:tcPr/>
                </a:tc>
              </a:tr>
            </a:tbl>
          </a:graphicData>
        </a:graphic>
      </p:graphicFrame>
      <p:sp>
        <p:nvSpPr>
          <p:cNvPr id="8" name="Footer Placeholder 7"/>
          <p:cNvSpPr>
            <a:spLocks noGrp="1"/>
          </p:cNvSpPr>
          <p:nvPr>
            <p:ph type="ftr" sz="quarter" idx="11"/>
          </p:nvPr>
        </p:nvSpPr>
        <p:spPr/>
        <p:txBody>
          <a:bodyPr/>
          <a:lstStyle/>
          <a:p>
            <a:r>
              <a:rPr lang="en-US" smtClean="0"/>
              <a:t>Cellular Networks and Mobile Computing (COMS 6998-10)</a:t>
            </a:r>
            <a:endParaRPr lang="en-US"/>
          </a:p>
        </p:txBody>
      </p:sp>
      <p:sp>
        <p:nvSpPr>
          <p:cNvPr id="6" name="TextBox 5"/>
          <p:cNvSpPr txBox="1"/>
          <p:nvPr/>
        </p:nvSpPr>
        <p:spPr>
          <a:xfrm>
            <a:off x="6019800" y="6428601"/>
            <a:ext cx="1672253" cy="276999"/>
          </a:xfrm>
          <a:prstGeom prst="rect">
            <a:avLst/>
          </a:prstGeom>
          <a:noFill/>
        </p:spPr>
        <p:txBody>
          <a:bodyPr wrap="none" rtlCol="0">
            <a:spAutoFit/>
          </a:bodyPr>
          <a:lstStyle/>
          <a:p>
            <a:r>
              <a:rPr lang="en-US" sz="1200" dirty="0" smtClean="0"/>
              <a:t>Courtesy: Z. Wang et al.</a:t>
            </a:r>
            <a:endParaRPr lang="en-US" sz="1200" dirty="0"/>
          </a:p>
        </p:txBody>
      </p:sp>
      <p:sp>
        <p:nvSpPr>
          <p:cNvPr id="4" name="Date Placeholder 3"/>
          <p:cNvSpPr>
            <a:spLocks noGrp="1"/>
          </p:cNvSpPr>
          <p:nvPr>
            <p:ph type="dt" sz="half" idx="10"/>
          </p:nvPr>
        </p:nvSpPr>
        <p:spPr/>
        <p:txBody>
          <a:bodyPr/>
          <a:lstStyle/>
          <a:p>
            <a:r>
              <a:rPr lang="en-US" smtClean="0"/>
              <a:t>3/12/13</a:t>
            </a:r>
            <a:endParaRPr lang="en-US"/>
          </a:p>
        </p:txBody>
      </p:sp>
    </p:spTree>
    <p:extLst>
      <p:ext uri="{BB962C8B-B14F-4D97-AF65-F5344CB8AC3E}">
        <p14:creationId xmlns:p14="http://schemas.microsoft.com/office/powerpoint/2010/main" val="976902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policies in </a:t>
            </a:r>
            <a:r>
              <a:rPr lang="en-US" dirty="0" err="1" smtClean="0"/>
              <a:t>NetPiculet</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878431369"/>
              </p:ext>
            </p:extLst>
          </p:nvPr>
        </p:nvGraphicFramePr>
        <p:xfrm>
          <a:off x="914400" y="1447800"/>
          <a:ext cx="7467600" cy="4145279"/>
        </p:xfrm>
        <a:graphic>
          <a:graphicData uri="http://schemas.openxmlformats.org/drawingml/2006/table">
            <a:tbl>
              <a:tblPr firstCol="1" bandRow="1">
                <a:tableStyleId>{5C22544A-7EE6-4342-B048-85BDC9FD1C3A}</a:tableStyleId>
              </a:tblPr>
              <a:tblGrid>
                <a:gridCol w="2133600"/>
                <a:gridCol w="5334000"/>
              </a:tblGrid>
              <a:tr h="440267">
                <a:tc rowSpan="3">
                  <a:txBody>
                    <a:bodyPr/>
                    <a:lstStyle/>
                    <a:p>
                      <a:pPr algn="ctr"/>
                      <a:r>
                        <a:rPr lang="en-US" sz="2800" dirty="0" smtClean="0"/>
                        <a:t>Firewall</a:t>
                      </a:r>
                      <a:endParaRPr lang="en-US" sz="2800" dirty="0"/>
                    </a:p>
                  </a:txBody>
                  <a:tcPr anchor="ctr"/>
                </a:tc>
                <a:tc>
                  <a:txBody>
                    <a:bodyPr/>
                    <a:lstStyle/>
                    <a:p>
                      <a:r>
                        <a:rPr lang="en-US" sz="2800" dirty="0" smtClean="0"/>
                        <a:t>IP spoofing</a:t>
                      </a:r>
                      <a:endParaRPr lang="en-US" sz="2800" dirty="0"/>
                    </a:p>
                  </a:txBody>
                  <a:tcPr/>
                </a:tc>
              </a:tr>
              <a:tr h="440267">
                <a:tc vMerge="1">
                  <a:txBody>
                    <a:bodyPr/>
                    <a:lstStyle/>
                    <a:p>
                      <a:endParaRPr lang="en-US" dirty="0"/>
                    </a:p>
                  </a:txBody>
                  <a:tcPr/>
                </a:tc>
                <a:tc>
                  <a:txBody>
                    <a:bodyPr/>
                    <a:lstStyle/>
                    <a:p>
                      <a:r>
                        <a:rPr lang="en-US" sz="2800" dirty="0" smtClean="0"/>
                        <a:t>TCP connection</a:t>
                      </a:r>
                      <a:r>
                        <a:rPr lang="en-US" sz="2800" baseline="0" dirty="0" smtClean="0"/>
                        <a:t> timeout</a:t>
                      </a:r>
                      <a:endParaRPr lang="en-US" sz="2800" dirty="0"/>
                    </a:p>
                  </a:txBody>
                  <a:tcPr/>
                </a:tc>
              </a:tr>
              <a:tr h="440267">
                <a:tc vMerge="1">
                  <a:txBody>
                    <a:bodyPr/>
                    <a:lstStyle/>
                    <a:p>
                      <a:endParaRPr lang="en-US" dirty="0"/>
                    </a:p>
                  </a:txBody>
                  <a:tcPr/>
                </a:tc>
                <a:tc>
                  <a:txBody>
                    <a:bodyPr/>
                    <a:lstStyle/>
                    <a:p>
                      <a:r>
                        <a:rPr lang="en-US" sz="2800" dirty="0" smtClean="0"/>
                        <a:t>Out-of-order packet buffering</a:t>
                      </a:r>
                      <a:endParaRPr lang="en-US" sz="2800" dirty="0"/>
                    </a:p>
                  </a:txBody>
                  <a:tcPr/>
                </a:tc>
              </a:tr>
              <a:tr h="440267">
                <a:tc rowSpan="5">
                  <a:txBody>
                    <a:bodyPr/>
                    <a:lstStyle/>
                    <a:p>
                      <a:pPr algn="ctr"/>
                      <a:r>
                        <a:rPr lang="en-US" sz="2800" dirty="0" smtClean="0"/>
                        <a:t>NAT</a:t>
                      </a:r>
                      <a:endParaRPr lang="en-US" sz="2800" dirty="0"/>
                    </a:p>
                  </a:txBody>
                  <a:tcPr anchor="ctr"/>
                </a:tc>
                <a:tc>
                  <a:txBody>
                    <a:bodyPr/>
                    <a:lstStyle/>
                    <a:p>
                      <a:r>
                        <a:rPr lang="en-US" sz="2800" dirty="0" smtClean="0"/>
                        <a:t>NAT mapping type</a:t>
                      </a:r>
                      <a:endParaRPr lang="en-US" sz="2800" dirty="0"/>
                    </a:p>
                  </a:txBody>
                  <a:tcPr/>
                </a:tc>
              </a:tr>
              <a:tr h="440267">
                <a:tc vMerge="1">
                  <a:txBody>
                    <a:bodyPr/>
                    <a:lstStyle/>
                    <a:p>
                      <a:endParaRPr lang="en-US" dirty="0"/>
                    </a:p>
                  </a:txBody>
                  <a:tcPr/>
                </a:tc>
                <a:tc>
                  <a:txBody>
                    <a:bodyPr/>
                    <a:lstStyle/>
                    <a:p>
                      <a:r>
                        <a:rPr lang="en-US" sz="2800" dirty="0" smtClean="0">
                          <a:solidFill>
                            <a:schemeClr val="bg1">
                              <a:lumMod val="65000"/>
                            </a:schemeClr>
                          </a:solidFill>
                        </a:rPr>
                        <a:t>Endpoint filtering</a:t>
                      </a:r>
                      <a:endParaRPr lang="en-US" sz="2800" dirty="0">
                        <a:solidFill>
                          <a:schemeClr val="bg1">
                            <a:lumMod val="65000"/>
                          </a:schemeClr>
                        </a:solidFill>
                      </a:endParaRPr>
                    </a:p>
                  </a:txBody>
                  <a:tcPr/>
                </a:tc>
              </a:tr>
              <a:tr h="440267">
                <a:tc vMerge="1">
                  <a:txBody>
                    <a:bodyPr/>
                    <a:lstStyle/>
                    <a:p>
                      <a:endParaRPr lang="en-US" dirty="0"/>
                    </a:p>
                  </a:txBody>
                  <a:tcPr/>
                </a:tc>
                <a:tc>
                  <a:txBody>
                    <a:bodyPr/>
                    <a:lstStyle/>
                    <a:p>
                      <a:r>
                        <a:rPr lang="en-US" sz="2800" dirty="0" smtClean="0">
                          <a:solidFill>
                            <a:schemeClr val="bg1">
                              <a:lumMod val="65000"/>
                            </a:schemeClr>
                          </a:solidFill>
                        </a:rPr>
                        <a:t>TCP state tracking</a:t>
                      </a:r>
                    </a:p>
                  </a:txBody>
                  <a:tcPr/>
                </a:tc>
              </a:tr>
              <a:tr h="440267">
                <a:tc vMerge="1">
                  <a:txBody>
                    <a:bodyPr/>
                    <a:lstStyle/>
                    <a:p>
                      <a:endParaRPr lang="en-US" dirty="0"/>
                    </a:p>
                  </a:txBody>
                  <a:tcPr/>
                </a:tc>
                <a:tc>
                  <a:txBody>
                    <a:bodyPr/>
                    <a:lstStyle/>
                    <a:p>
                      <a:r>
                        <a:rPr lang="en-US" sz="2800" dirty="0" smtClean="0">
                          <a:solidFill>
                            <a:schemeClr val="bg1">
                              <a:lumMod val="65000"/>
                            </a:schemeClr>
                          </a:solidFill>
                        </a:rPr>
                        <a:t>Filtering response</a:t>
                      </a:r>
                      <a:endParaRPr lang="en-US" sz="2800" dirty="0">
                        <a:solidFill>
                          <a:schemeClr val="bg1">
                            <a:lumMod val="65000"/>
                          </a:schemeClr>
                        </a:solidFill>
                      </a:endParaRPr>
                    </a:p>
                  </a:txBody>
                  <a:tcPr/>
                </a:tc>
              </a:tr>
              <a:tr h="440267">
                <a:tc vMerge="1">
                  <a:txBody>
                    <a:bodyPr/>
                    <a:lstStyle/>
                    <a:p>
                      <a:endParaRPr lang="en-US" dirty="0"/>
                    </a:p>
                  </a:txBody>
                  <a:tcPr/>
                </a:tc>
                <a:tc>
                  <a:txBody>
                    <a:bodyPr/>
                    <a:lstStyle/>
                    <a:p>
                      <a:r>
                        <a:rPr lang="en-US" sz="2800" dirty="0" smtClean="0">
                          <a:solidFill>
                            <a:schemeClr val="bg1">
                              <a:lumMod val="65000"/>
                            </a:schemeClr>
                          </a:solidFill>
                        </a:rPr>
                        <a:t>Packet mangling</a:t>
                      </a:r>
                      <a:endParaRPr lang="en-US" sz="2800" dirty="0">
                        <a:solidFill>
                          <a:schemeClr val="bg1">
                            <a:lumMod val="65000"/>
                          </a:schemeClr>
                        </a:solidFill>
                      </a:endParaRPr>
                    </a:p>
                  </a:txBody>
                  <a:tcPr/>
                </a:tc>
              </a:tr>
            </a:tbl>
          </a:graphicData>
        </a:graphic>
      </p:graphicFrame>
      <p:sp>
        <p:nvSpPr>
          <p:cNvPr id="8" name="Footer Placeholder 7"/>
          <p:cNvSpPr>
            <a:spLocks noGrp="1"/>
          </p:cNvSpPr>
          <p:nvPr>
            <p:ph type="ftr" sz="quarter" idx="11"/>
          </p:nvPr>
        </p:nvSpPr>
        <p:spPr/>
        <p:txBody>
          <a:bodyPr/>
          <a:lstStyle/>
          <a:p>
            <a:r>
              <a:rPr lang="en-US" smtClean="0"/>
              <a:t>Cellular Networks and Mobile Computing (COMS 6998-10)</a:t>
            </a:r>
            <a:endParaRPr lang="en-US"/>
          </a:p>
        </p:txBody>
      </p:sp>
      <p:sp>
        <p:nvSpPr>
          <p:cNvPr id="6" name="TextBox 5"/>
          <p:cNvSpPr txBox="1"/>
          <p:nvPr/>
        </p:nvSpPr>
        <p:spPr>
          <a:xfrm>
            <a:off x="6019800" y="6428601"/>
            <a:ext cx="1672253" cy="276999"/>
          </a:xfrm>
          <a:prstGeom prst="rect">
            <a:avLst/>
          </a:prstGeom>
          <a:noFill/>
        </p:spPr>
        <p:txBody>
          <a:bodyPr wrap="none" rtlCol="0">
            <a:spAutoFit/>
          </a:bodyPr>
          <a:lstStyle/>
          <a:p>
            <a:r>
              <a:rPr lang="en-US" sz="1200" dirty="0" smtClean="0"/>
              <a:t>Courtesy: Z. Wang et al.</a:t>
            </a:r>
            <a:endParaRPr lang="en-US" sz="1200" dirty="0"/>
          </a:p>
        </p:txBody>
      </p:sp>
      <p:sp>
        <p:nvSpPr>
          <p:cNvPr id="4" name="Date Placeholder 3"/>
          <p:cNvSpPr>
            <a:spLocks noGrp="1"/>
          </p:cNvSpPr>
          <p:nvPr>
            <p:ph type="dt" sz="half" idx="10"/>
          </p:nvPr>
        </p:nvSpPr>
        <p:spPr/>
        <p:txBody>
          <a:bodyPr/>
          <a:lstStyle/>
          <a:p>
            <a:r>
              <a:rPr lang="en-US" smtClean="0"/>
              <a:t>3/12/13</a:t>
            </a:r>
            <a:endParaRPr lang="en-US"/>
          </a:p>
        </p:txBody>
      </p:sp>
    </p:spTree>
    <p:extLst>
      <p:ext uri="{BB962C8B-B14F-4D97-AF65-F5344CB8AC3E}">
        <p14:creationId xmlns:p14="http://schemas.microsoft.com/office/powerpoint/2010/main" val="1253007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findings</a:t>
            </a:r>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graphicFrame>
        <p:nvGraphicFramePr>
          <p:cNvPr id="7" name="Content Placeholder 6"/>
          <p:cNvGraphicFramePr>
            <a:graphicFrameLocks/>
          </p:cNvGraphicFramePr>
          <p:nvPr>
            <p:extLst>
              <p:ext uri="{D42A27DB-BD31-4B8C-83A1-F6EECF244321}">
                <p14:modId xmlns:p14="http://schemas.microsoft.com/office/powerpoint/2010/main" val="1003346985"/>
              </p:ext>
            </p:extLst>
          </p:nvPr>
        </p:nvGraphicFramePr>
        <p:xfrm>
          <a:off x="457200" y="1524000"/>
          <a:ext cx="8229600" cy="4358640"/>
        </p:xfrm>
        <a:graphic>
          <a:graphicData uri="http://schemas.openxmlformats.org/drawingml/2006/table">
            <a:tbl>
              <a:tblPr firstCol="1" bandRow="1">
                <a:tableStyleId>{5C22544A-7EE6-4342-B048-85BDC9FD1C3A}</a:tableStyleId>
              </a:tblPr>
              <a:tblGrid>
                <a:gridCol w="1427480"/>
                <a:gridCol w="6802120"/>
              </a:tblGrid>
              <a:tr h="1089660">
                <a:tc rowSpan="3">
                  <a:txBody>
                    <a:bodyPr/>
                    <a:lstStyle/>
                    <a:p>
                      <a:pPr algn="ctr"/>
                      <a:r>
                        <a:rPr lang="en-US" sz="2800" dirty="0" smtClean="0"/>
                        <a:t>Firewall</a:t>
                      </a:r>
                      <a:endParaRPr lang="en-US" sz="2800" dirty="0"/>
                    </a:p>
                  </a:txBody>
                  <a:tcPr anchor="ctr"/>
                </a:tc>
                <a:tc>
                  <a:txBody>
                    <a:bodyPr/>
                    <a:lstStyle/>
                    <a:p>
                      <a:r>
                        <a:rPr lang="en-US" sz="2400" baseline="0" dirty="0" smtClean="0"/>
                        <a:t>Some carriers allow IP spoofing</a:t>
                      </a:r>
                    </a:p>
                    <a:p>
                      <a:r>
                        <a:rPr lang="en-US" sz="2400" b="1" baseline="0" dirty="0" smtClean="0"/>
                        <a:t>Create network vulnerability</a:t>
                      </a:r>
                      <a:endParaRPr lang="en-US" sz="2400" b="1" dirty="0"/>
                    </a:p>
                  </a:txBody>
                  <a:tcPr anchor="ctr"/>
                </a:tc>
              </a:tr>
              <a:tr h="1089660">
                <a:tc vMerge="1">
                  <a:txBody>
                    <a:bodyPr/>
                    <a:lstStyle/>
                    <a:p>
                      <a:endParaRPr lang="en-US" dirty="0"/>
                    </a:p>
                  </a:txBody>
                  <a:tcPr/>
                </a:tc>
                <a:tc>
                  <a:txBody>
                    <a:bodyPr/>
                    <a:lstStyle/>
                    <a:p>
                      <a:r>
                        <a:rPr lang="en-US" sz="2400" baseline="0" dirty="0" smtClean="0"/>
                        <a:t>Some carriers time out idle connections aggressively</a:t>
                      </a:r>
                    </a:p>
                    <a:p>
                      <a:r>
                        <a:rPr lang="en-US" sz="2400" b="1" dirty="0" smtClean="0"/>
                        <a:t>Drain</a:t>
                      </a:r>
                      <a:r>
                        <a:rPr lang="en-US" sz="2400" b="1" baseline="0" dirty="0" smtClean="0"/>
                        <a:t> batteries of smartphones</a:t>
                      </a:r>
                      <a:endParaRPr lang="en-US" sz="2400" b="1" dirty="0"/>
                    </a:p>
                  </a:txBody>
                  <a:tcPr anchor="ctr"/>
                </a:tc>
              </a:tr>
              <a:tr h="1089660">
                <a:tc vMerge="1">
                  <a:txBody>
                    <a:bodyPr/>
                    <a:lstStyle/>
                    <a:p>
                      <a:endParaRPr lang="en-US" dirty="0"/>
                    </a:p>
                  </a:txBody>
                  <a:tcPr/>
                </a:tc>
                <a:tc>
                  <a:txBody>
                    <a:bodyPr/>
                    <a:lstStyle/>
                    <a:p>
                      <a:r>
                        <a:rPr lang="en-US" sz="2400" dirty="0" smtClean="0"/>
                        <a:t>Some firewalls </a:t>
                      </a:r>
                      <a:r>
                        <a:rPr lang="en-US" sz="2400" baseline="0" dirty="0" smtClean="0"/>
                        <a:t>buffer out-of-order packet</a:t>
                      </a:r>
                    </a:p>
                    <a:p>
                      <a:r>
                        <a:rPr lang="en-US" sz="2400" b="1" baseline="0" dirty="0" smtClean="0"/>
                        <a:t>Degrade TCP performance</a:t>
                      </a:r>
                      <a:endParaRPr lang="en-US" sz="2400" b="1" dirty="0"/>
                    </a:p>
                  </a:txBody>
                  <a:tcPr anchor="ctr"/>
                </a:tc>
              </a:tr>
              <a:tr h="1089660">
                <a:tc>
                  <a:txBody>
                    <a:bodyPr/>
                    <a:lstStyle/>
                    <a:p>
                      <a:pPr algn="ctr"/>
                      <a:r>
                        <a:rPr lang="en-US" sz="2800" dirty="0" smtClean="0"/>
                        <a:t>NAT</a:t>
                      </a:r>
                      <a:endParaRPr lang="en-US" sz="2800" dirty="0"/>
                    </a:p>
                  </a:txBody>
                  <a:tcPr anchor="ctr"/>
                </a:tc>
                <a:tc>
                  <a:txBody>
                    <a:bodyPr/>
                    <a:lstStyle/>
                    <a:p>
                      <a:r>
                        <a:rPr lang="en-US" sz="2400" baseline="0" smtClean="0"/>
                        <a:t>One NAT mapping linearly increases port # with time</a:t>
                      </a:r>
                    </a:p>
                    <a:p>
                      <a:r>
                        <a:rPr lang="en-US" sz="2400" b="1" baseline="0" smtClean="0"/>
                        <a:t>Classified as random in previous work</a:t>
                      </a:r>
                      <a:endParaRPr lang="en-US" sz="2400" b="1" baseline="0" dirty="0" smtClean="0"/>
                    </a:p>
                  </a:txBody>
                  <a:tcPr anchor="ctr"/>
                </a:tc>
              </a:tr>
            </a:tbl>
          </a:graphicData>
        </a:graphic>
      </p:graphicFrame>
      <p:sp>
        <p:nvSpPr>
          <p:cNvPr id="8" name="TextBox 7"/>
          <p:cNvSpPr txBox="1"/>
          <p:nvPr/>
        </p:nvSpPr>
        <p:spPr>
          <a:xfrm>
            <a:off x="6019800" y="6428601"/>
            <a:ext cx="1672253" cy="276999"/>
          </a:xfrm>
          <a:prstGeom prst="rect">
            <a:avLst/>
          </a:prstGeom>
          <a:noFill/>
        </p:spPr>
        <p:txBody>
          <a:bodyPr wrap="none" rtlCol="0">
            <a:spAutoFit/>
          </a:bodyPr>
          <a:lstStyle/>
          <a:p>
            <a:r>
              <a:rPr lang="en-US" sz="1200" dirty="0" smtClean="0"/>
              <a:t>Courtesy: Z. Wang et al.</a:t>
            </a:r>
            <a:endParaRPr lang="en-US" sz="1200" dirty="0"/>
          </a:p>
        </p:txBody>
      </p:sp>
      <p:sp>
        <p:nvSpPr>
          <p:cNvPr id="4" name="Date Placeholder 3"/>
          <p:cNvSpPr>
            <a:spLocks noGrp="1"/>
          </p:cNvSpPr>
          <p:nvPr>
            <p:ph type="dt" sz="half" idx="10"/>
          </p:nvPr>
        </p:nvSpPr>
        <p:spPr/>
        <p:txBody>
          <a:bodyPr/>
          <a:lstStyle/>
          <a:p>
            <a:r>
              <a:rPr lang="en-US" smtClean="0"/>
              <a:t>3/12/13</a:t>
            </a:r>
            <a:endParaRPr lang="en-US"/>
          </a:p>
        </p:txBody>
      </p:sp>
    </p:spTree>
    <p:extLst>
      <p:ext uri="{BB962C8B-B14F-4D97-AF65-F5344CB8AC3E}">
        <p14:creationId xmlns:p14="http://schemas.microsoft.com/office/powerpoint/2010/main" val="3888449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Diverse carriers studied</a:t>
            </a:r>
            <a:endParaRPr lang="en-US" dirty="0"/>
          </a:p>
        </p:txBody>
      </p:sp>
      <p:sp>
        <p:nvSpPr>
          <p:cNvPr id="3" name="Content Placeholder 2"/>
          <p:cNvSpPr>
            <a:spLocks noGrp="1"/>
          </p:cNvSpPr>
          <p:nvPr>
            <p:ph idx="1"/>
          </p:nvPr>
        </p:nvSpPr>
        <p:spPr>
          <a:xfrm>
            <a:off x="457200" y="1600200"/>
            <a:ext cx="8153400" cy="4525963"/>
          </a:xfrm>
        </p:spPr>
        <p:txBody>
          <a:bodyPr>
            <a:normAutofit/>
          </a:bodyPr>
          <a:lstStyle/>
          <a:p>
            <a:r>
              <a:rPr lang="en-US" sz="3200" dirty="0" err="1"/>
              <a:t>NetPiculet</a:t>
            </a:r>
            <a:r>
              <a:rPr lang="en-US" dirty="0"/>
              <a:t> </a:t>
            </a:r>
            <a:r>
              <a:rPr lang="en-US" dirty="0" smtClean="0"/>
              <a:t>released in </a:t>
            </a:r>
            <a:r>
              <a:rPr lang="en-US" dirty="0"/>
              <a:t>Jan. 2011</a:t>
            </a:r>
          </a:p>
          <a:p>
            <a:pPr lvl="1"/>
            <a:r>
              <a:rPr lang="en-US" sz="2800" dirty="0" smtClean="0"/>
              <a:t>393 users </a:t>
            </a:r>
            <a:r>
              <a:rPr lang="en-US" sz="2800" dirty="0"/>
              <a:t>from 107 cellular carriers </a:t>
            </a:r>
            <a:r>
              <a:rPr lang="en-US" sz="2800" dirty="0" smtClean="0"/>
              <a:t>in </a:t>
            </a:r>
            <a:r>
              <a:rPr lang="en-US" sz="2800" dirty="0"/>
              <a:t>two </a:t>
            </a:r>
            <a:r>
              <a:rPr lang="en-US" sz="2800" dirty="0" smtClean="0"/>
              <a:t>weeks</a:t>
            </a:r>
            <a:endParaRPr lang="en-US" sz="2800" dirty="0"/>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dirty="0"/>
          </a:p>
        </p:txBody>
      </p:sp>
      <p:graphicFrame>
        <p:nvGraphicFramePr>
          <p:cNvPr id="10" name="Chart 9"/>
          <p:cNvGraphicFramePr/>
          <p:nvPr>
            <p:extLst>
              <p:ext uri="{D42A27DB-BD31-4B8C-83A1-F6EECF244321}">
                <p14:modId xmlns:p14="http://schemas.microsoft.com/office/powerpoint/2010/main" val="4270108142"/>
              </p:ext>
            </p:extLst>
          </p:nvPr>
        </p:nvGraphicFramePr>
        <p:xfrm>
          <a:off x="533400" y="2751039"/>
          <a:ext cx="4114800" cy="320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p:nvPr>
            <p:extLst>
              <p:ext uri="{D42A27DB-BD31-4B8C-83A1-F6EECF244321}">
                <p14:modId xmlns:p14="http://schemas.microsoft.com/office/powerpoint/2010/main" val="2079753134"/>
              </p:ext>
            </p:extLst>
          </p:nvPr>
        </p:nvGraphicFramePr>
        <p:xfrm>
          <a:off x="4114800" y="2819400"/>
          <a:ext cx="4800600" cy="3103966"/>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1447800" y="5791200"/>
            <a:ext cx="1383969" cy="400110"/>
          </a:xfrm>
          <a:prstGeom prst="rect">
            <a:avLst/>
          </a:prstGeom>
          <a:noFill/>
        </p:spPr>
        <p:txBody>
          <a:bodyPr wrap="none" rtlCol="0">
            <a:spAutoFit/>
          </a:bodyPr>
          <a:lstStyle/>
          <a:p>
            <a:r>
              <a:rPr lang="en-US" sz="2000" b="1" dirty="0" smtClean="0"/>
              <a:t>Technology</a:t>
            </a:r>
            <a:endParaRPr lang="en-US" sz="2000" b="1" dirty="0"/>
          </a:p>
        </p:txBody>
      </p:sp>
      <p:sp>
        <p:nvSpPr>
          <p:cNvPr id="15" name="TextBox 14"/>
          <p:cNvSpPr txBox="1"/>
          <p:nvPr/>
        </p:nvSpPr>
        <p:spPr>
          <a:xfrm>
            <a:off x="5562600" y="5791200"/>
            <a:ext cx="1236300" cy="400110"/>
          </a:xfrm>
          <a:prstGeom prst="rect">
            <a:avLst/>
          </a:prstGeom>
          <a:noFill/>
        </p:spPr>
        <p:txBody>
          <a:bodyPr wrap="none" rtlCol="0">
            <a:spAutoFit/>
          </a:bodyPr>
          <a:lstStyle/>
          <a:p>
            <a:r>
              <a:rPr lang="en-US" sz="2000" b="1" dirty="0" smtClean="0"/>
              <a:t>Continent</a:t>
            </a:r>
            <a:endParaRPr lang="en-US" sz="2000" b="1" dirty="0"/>
          </a:p>
        </p:txBody>
      </p:sp>
      <p:sp>
        <p:nvSpPr>
          <p:cNvPr id="12" name="TextBox 11"/>
          <p:cNvSpPr txBox="1"/>
          <p:nvPr/>
        </p:nvSpPr>
        <p:spPr>
          <a:xfrm>
            <a:off x="6019800" y="6428601"/>
            <a:ext cx="1672253" cy="276999"/>
          </a:xfrm>
          <a:prstGeom prst="rect">
            <a:avLst/>
          </a:prstGeom>
          <a:noFill/>
        </p:spPr>
        <p:txBody>
          <a:bodyPr wrap="none" rtlCol="0">
            <a:spAutoFit/>
          </a:bodyPr>
          <a:lstStyle/>
          <a:p>
            <a:r>
              <a:rPr lang="en-US" sz="1200" dirty="0" smtClean="0"/>
              <a:t>Courtesy: Z. Wang et al.</a:t>
            </a:r>
            <a:endParaRPr lang="en-US" sz="1200" dirty="0"/>
          </a:p>
        </p:txBody>
      </p:sp>
      <p:sp>
        <p:nvSpPr>
          <p:cNvPr id="4" name="Date Placeholder 3"/>
          <p:cNvSpPr>
            <a:spLocks noGrp="1"/>
          </p:cNvSpPr>
          <p:nvPr>
            <p:ph type="dt" sz="half" idx="10"/>
          </p:nvPr>
        </p:nvSpPr>
        <p:spPr/>
        <p:txBody>
          <a:bodyPr/>
          <a:lstStyle/>
          <a:p>
            <a:r>
              <a:rPr lang="en-US" smtClean="0"/>
              <a:t>3/12/13</a:t>
            </a:r>
            <a:endParaRPr lang="en-US"/>
          </a:p>
        </p:txBody>
      </p:sp>
    </p:spTree>
    <p:extLst>
      <p:ext uri="{BB962C8B-B14F-4D97-AF65-F5344CB8AC3E}">
        <p14:creationId xmlns:p14="http://schemas.microsoft.com/office/powerpoint/2010/main" val="2227795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graphicFrame>
        <p:nvGraphicFramePr>
          <p:cNvPr id="6" name="Diagram 5"/>
          <p:cNvGraphicFramePr/>
          <p:nvPr>
            <p:extLst>
              <p:ext uri="{D42A27DB-BD31-4B8C-83A1-F6EECF244321}">
                <p14:modId xmlns:p14="http://schemas.microsoft.com/office/powerpoint/2010/main" val="2151633499"/>
              </p:ext>
            </p:extLst>
          </p:nvPr>
        </p:nvGraphicFramePr>
        <p:xfrm>
          <a:off x="1600200" y="16764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r>
              <a:rPr lang="en-US" smtClean="0"/>
              <a:t>Cellular Networks and Mobile Computing (COMS 6998-10)</a:t>
            </a:r>
            <a:endParaRPr lang="en-US"/>
          </a:p>
        </p:txBody>
      </p:sp>
      <p:sp>
        <p:nvSpPr>
          <p:cNvPr id="7" name="TextBox 6"/>
          <p:cNvSpPr txBox="1"/>
          <p:nvPr/>
        </p:nvSpPr>
        <p:spPr>
          <a:xfrm>
            <a:off x="6019800" y="6428601"/>
            <a:ext cx="1672253" cy="276999"/>
          </a:xfrm>
          <a:prstGeom prst="rect">
            <a:avLst/>
          </a:prstGeom>
          <a:noFill/>
        </p:spPr>
        <p:txBody>
          <a:bodyPr wrap="none" rtlCol="0">
            <a:spAutoFit/>
          </a:bodyPr>
          <a:lstStyle/>
          <a:p>
            <a:r>
              <a:rPr lang="en-US" sz="1200" dirty="0" smtClean="0"/>
              <a:t>Courtesy: Z. Wang et al.</a:t>
            </a:r>
            <a:endParaRPr lang="en-US" sz="1200" dirty="0"/>
          </a:p>
        </p:txBody>
      </p:sp>
      <p:sp>
        <p:nvSpPr>
          <p:cNvPr id="4" name="Date Placeholder 3"/>
          <p:cNvSpPr>
            <a:spLocks noGrp="1"/>
          </p:cNvSpPr>
          <p:nvPr>
            <p:ph type="dt" sz="half" idx="10"/>
          </p:nvPr>
        </p:nvSpPr>
        <p:spPr/>
        <p:txBody>
          <a:bodyPr/>
          <a:lstStyle/>
          <a:p>
            <a:r>
              <a:rPr lang="en-US" smtClean="0"/>
              <a:t>3/12/13</a:t>
            </a:r>
            <a:endParaRPr lang="en-US"/>
          </a:p>
        </p:txBody>
      </p:sp>
    </p:spTree>
    <p:extLst>
      <p:ext uri="{BB962C8B-B14F-4D97-AF65-F5344CB8AC3E}">
        <p14:creationId xmlns:p14="http://schemas.microsoft.com/office/powerpoint/2010/main" val="509868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graphicFrame>
        <p:nvGraphicFramePr>
          <p:cNvPr id="6" name="Diagram 5"/>
          <p:cNvGraphicFramePr/>
          <p:nvPr>
            <p:extLst>
              <p:ext uri="{D42A27DB-BD31-4B8C-83A1-F6EECF244321}">
                <p14:modId xmlns:p14="http://schemas.microsoft.com/office/powerpoint/2010/main" val="2281998990"/>
              </p:ext>
            </p:extLst>
          </p:nvPr>
        </p:nvGraphicFramePr>
        <p:xfrm>
          <a:off x="1600200" y="16764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r>
              <a:rPr lang="en-US" smtClean="0"/>
              <a:t>Cellular Networks and Mobile Computing (COMS 6998-10)</a:t>
            </a:r>
            <a:endParaRPr lang="en-US"/>
          </a:p>
        </p:txBody>
      </p:sp>
      <p:sp>
        <p:nvSpPr>
          <p:cNvPr id="7" name="TextBox 6"/>
          <p:cNvSpPr txBox="1"/>
          <p:nvPr/>
        </p:nvSpPr>
        <p:spPr>
          <a:xfrm>
            <a:off x="6019800" y="6428601"/>
            <a:ext cx="1672253" cy="276999"/>
          </a:xfrm>
          <a:prstGeom prst="rect">
            <a:avLst/>
          </a:prstGeom>
          <a:noFill/>
        </p:spPr>
        <p:txBody>
          <a:bodyPr wrap="none" rtlCol="0">
            <a:spAutoFit/>
          </a:bodyPr>
          <a:lstStyle/>
          <a:p>
            <a:r>
              <a:rPr lang="en-US" sz="1200" dirty="0" smtClean="0"/>
              <a:t>Courtesy: Z. Wang et al.</a:t>
            </a:r>
            <a:endParaRPr lang="en-US" sz="1200" dirty="0"/>
          </a:p>
        </p:txBody>
      </p:sp>
      <p:sp>
        <p:nvSpPr>
          <p:cNvPr id="4" name="Date Placeholder 3"/>
          <p:cNvSpPr>
            <a:spLocks noGrp="1"/>
          </p:cNvSpPr>
          <p:nvPr>
            <p:ph type="dt" sz="half" idx="10"/>
          </p:nvPr>
        </p:nvSpPr>
        <p:spPr/>
        <p:txBody>
          <a:bodyPr/>
          <a:lstStyle/>
          <a:p>
            <a:r>
              <a:rPr lang="en-US" smtClean="0"/>
              <a:t>3/12/13</a:t>
            </a:r>
            <a:endParaRPr lang="en-US"/>
          </a:p>
        </p:txBody>
      </p:sp>
    </p:spTree>
    <p:extLst>
      <p:ext uri="{BB962C8B-B14F-4D97-AF65-F5344CB8AC3E}">
        <p14:creationId xmlns:p14="http://schemas.microsoft.com/office/powerpoint/2010/main" val="175136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allowing IP spoofing is bad?</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5950" y="5029201"/>
            <a:ext cx="999532" cy="131311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6269" y="5029203"/>
            <a:ext cx="1009331" cy="1313110"/>
          </a:xfrm>
          <a:prstGeom prst="rect">
            <a:avLst/>
          </a:prstGeom>
        </p:spPr>
      </p:pic>
      <p:sp>
        <p:nvSpPr>
          <p:cNvPr id="62" name="Cloud 61"/>
          <p:cNvSpPr/>
          <p:nvPr/>
        </p:nvSpPr>
        <p:spPr>
          <a:xfrm>
            <a:off x="5673090" y="2590800"/>
            <a:ext cx="2686050" cy="1887672"/>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Internet</a:t>
            </a:r>
          </a:p>
        </p:txBody>
      </p:sp>
      <p:sp>
        <p:nvSpPr>
          <p:cNvPr id="63" name="Cloud 62"/>
          <p:cNvSpPr/>
          <p:nvPr/>
        </p:nvSpPr>
        <p:spPr>
          <a:xfrm>
            <a:off x="1532058" y="2402022"/>
            <a:ext cx="3810000" cy="2590800"/>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smtClean="0"/>
              <a:t>Cellular Core Network</a:t>
            </a:r>
            <a:endParaRPr lang="en-US" sz="2000" dirty="0"/>
          </a:p>
        </p:txBody>
      </p:sp>
      <p:pic>
        <p:nvPicPr>
          <p:cNvPr id="64" name="Picture 5" descr="C:\Users\Gary\AppData\Local\Microsoft\Windows\Temporary Internet Files\Content.IE5\4YPR5VXP\MC900434845[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8634" y="1328189"/>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64" descr="C:\Users\Gary\AppData\Local\Microsoft\Windows\Temporary Internet Files\Content.IE5\FIUJ280P\MC900322691[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29690" y="2883810"/>
            <a:ext cx="745952" cy="1143000"/>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7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2990" y="3025738"/>
            <a:ext cx="1060449" cy="635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Picture 13" descr="C:\Users\Gary\AppData\Local\Microsoft\Windows\Temporary Internet Files\Content.IE5\FIUJ280P\MC900322691[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28042" y="4191000"/>
            <a:ext cx="745952" cy="1143000"/>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13" descr="C:\Users\Gary\AppData\Local\Microsoft\Windows\Temporary Internet Files\Content.IE5\FIUJ280P\MC900322691[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20490" y="3906972"/>
            <a:ext cx="745952" cy="1143000"/>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13" descr="C:\Users\Gary\AppData\Local\Microsoft\Windows\Temporary Internet Files\Content.IE5\FIUJ280P\MC900322691[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01018" y="1810604"/>
            <a:ext cx="745952" cy="1143000"/>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45"/>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44808" y="2819022"/>
            <a:ext cx="1379537"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 name="Picture 8" descr="C:\Users\Gary\AppData\Local\Microsoft\Windows\Temporary Internet Files\Content.IE5\B2IYHV3J\MC900431622[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4293466" y="2358832"/>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71"/>
          <p:cNvPicPr>
            <a:picLocks noChangeAspect="1"/>
          </p:cNvPicPr>
          <p:nvPr/>
        </p:nvPicPr>
        <p:blipFill rotWithShape="1">
          <a:blip r:embed="rId10" cstate="print">
            <a:extLst>
              <a:ext uri="{28A0092B-C50C-407E-A947-70E740481C1C}">
                <a14:useLocalDpi xmlns:a14="http://schemas.microsoft.com/office/drawing/2010/main" val="0"/>
              </a:ext>
            </a:extLst>
          </a:blip>
          <a:srcRect l="23640" t="4065" r="27181" b="3533"/>
          <a:stretch/>
        </p:blipFill>
        <p:spPr>
          <a:xfrm>
            <a:off x="3613398" y="5069022"/>
            <a:ext cx="587162" cy="1103178"/>
          </a:xfrm>
          <a:prstGeom prst="rect">
            <a:avLst/>
          </a:prstGeom>
        </p:spPr>
      </p:pic>
      <p:pic>
        <p:nvPicPr>
          <p:cNvPr id="55" name="Picture 5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778115" y="1311995"/>
            <a:ext cx="1162050" cy="1228725"/>
          </a:xfrm>
          <a:prstGeom prst="rect">
            <a:avLst/>
          </a:prstGeom>
        </p:spPr>
      </p:pic>
      <p:sp>
        <p:nvSpPr>
          <p:cNvPr id="56" name="TextBox 55"/>
          <p:cNvSpPr txBox="1"/>
          <p:nvPr/>
        </p:nvSpPr>
        <p:spPr>
          <a:xfrm>
            <a:off x="3352800" y="6019800"/>
            <a:ext cx="1176925" cy="369332"/>
          </a:xfrm>
          <a:prstGeom prst="rect">
            <a:avLst/>
          </a:prstGeom>
          <a:noFill/>
        </p:spPr>
        <p:txBody>
          <a:bodyPr wrap="none" rtlCol="0">
            <a:spAutoFit/>
          </a:bodyPr>
          <a:lstStyle/>
          <a:p>
            <a:r>
              <a:rPr lang="en-US" dirty="0" smtClean="0">
                <a:solidFill>
                  <a:srgbClr val="FF0000"/>
                </a:solidFill>
                <a:effectLst>
                  <a:outerShdw blurRad="38100" dist="38100" dir="2700000" algn="tl">
                    <a:srgbClr val="000000">
                      <a:alpha val="43137"/>
                    </a:srgbClr>
                  </a:outerShdw>
                </a:effectLst>
              </a:rPr>
              <a:t>10.9.9.101</a:t>
            </a:r>
            <a:endParaRPr lang="en-US" dirty="0">
              <a:solidFill>
                <a:srgbClr val="FF0000"/>
              </a:solidFill>
              <a:effectLst>
                <a:outerShdw blurRad="38100" dist="38100" dir="2700000" algn="tl">
                  <a:srgbClr val="000000">
                    <a:alpha val="43137"/>
                  </a:srgbClr>
                </a:outerShdw>
              </a:effectLst>
            </a:endParaRPr>
          </a:p>
        </p:txBody>
      </p:sp>
      <p:grpSp>
        <p:nvGrpSpPr>
          <p:cNvPr id="9" name="Group 8"/>
          <p:cNvGrpSpPr/>
          <p:nvPr/>
        </p:nvGrpSpPr>
        <p:grpSpPr>
          <a:xfrm>
            <a:off x="167640" y="2678247"/>
            <a:ext cx="1420450" cy="2734676"/>
            <a:chOff x="167640" y="2678247"/>
            <a:chExt cx="1420450" cy="2734676"/>
          </a:xfrm>
        </p:grpSpPr>
        <p:pic>
          <p:nvPicPr>
            <p:cNvPr id="73" name="Picture 7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69566" y="3927948"/>
              <a:ext cx="660124" cy="1122024"/>
            </a:xfrm>
            <a:prstGeom prst="rect">
              <a:avLst/>
            </a:prstGeom>
          </p:spPr>
        </p:pic>
        <p:pic>
          <p:nvPicPr>
            <p:cNvPr id="74" name="Picture 7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7640" y="2678247"/>
              <a:ext cx="1162050" cy="1228725"/>
            </a:xfrm>
            <a:prstGeom prst="rect">
              <a:avLst/>
            </a:prstGeom>
          </p:spPr>
        </p:pic>
        <p:sp>
          <p:nvSpPr>
            <p:cNvPr id="57" name="TextBox 56"/>
            <p:cNvSpPr txBox="1"/>
            <p:nvPr/>
          </p:nvSpPr>
          <p:spPr>
            <a:xfrm>
              <a:off x="411165" y="5043591"/>
              <a:ext cx="1176925" cy="369332"/>
            </a:xfrm>
            <a:prstGeom prst="rect">
              <a:avLst/>
            </a:prstGeom>
            <a:noFill/>
          </p:spPr>
          <p:txBody>
            <a:bodyPr wrap="none" rtlCol="0">
              <a:spAutoFit/>
            </a:bodyPr>
            <a:lstStyle/>
            <a:p>
              <a:r>
                <a:rPr lang="en-US" dirty="0" smtClean="0"/>
                <a:t>10.9.9.202</a:t>
              </a:r>
              <a:endParaRPr lang="en-US" dirty="0"/>
            </a:p>
          </p:txBody>
        </p:sp>
      </p:grpSp>
      <p:sp>
        <p:nvSpPr>
          <p:cNvPr id="59" name="Freeform 58"/>
          <p:cNvSpPr/>
          <p:nvPr/>
        </p:nvSpPr>
        <p:spPr>
          <a:xfrm>
            <a:off x="1349115" y="2413416"/>
            <a:ext cx="5591331" cy="2158584"/>
          </a:xfrm>
          <a:custGeom>
            <a:avLst/>
            <a:gdLst>
              <a:gd name="connsiteX0" fmla="*/ 0 w 5591331"/>
              <a:gd name="connsiteY0" fmla="*/ 2158584 h 2158584"/>
              <a:gd name="connsiteX1" fmla="*/ 3822492 w 5591331"/>
              <a:gd name="connsiteY1" fmla="*/ 1079292 h 2158584"/>
              <a:gd name="connsiteX2" fmla="*/ 5591331 w 5591331"/>
              <a:gd name="connsiteY2" fmla="*/ 0 h 2158584"/>
            </a:gdLst>
            <a:ahLst/>
            <a:cxnLst>
              <a:cxn ang="0">
                <a:pos x="connsiteX0" y="connsiteY0"/>
              </a:cxn>
              <a:cxn ang="0">
                <a:pos x="connsiteX1" y="connsiteY1"/>
              </a:cxn>
              <a:cxn ang="0">
                <a:pos x="connsiteX2" y="connsiteY2"/>
              </a:cxn>
            </a:cxnLst>
            <a:rect l="l" t="t" r="r" b="b"/>
            <a:pathLst>
              <a:path w="5591331" h="2158584">
                <a:moveTo>
                  <a:pt x="0" y="2158584"/>
                </a:moveTo>
                <a:cubicBezTo>
                  <a:pt x="1445302" y="1798820"/>
                  <a:pt x="2890604" y="1439056"/>
                  <a:pt x="3822492" y="1079292"/>
                </a:cubicBezTo>
                <a:cubicBezTo>
                  <a:pt x="4754381" y="719528"/>
                  <a:pt x="5266544" y="322288"/>
                  <a:pt x="5591331" y="0"/>
                </a:cubicBezTo>
              </a:path>
            </a:pathLst>
          </a:custGeom>
          <a:ln>
            <a:headEnd type="none" w="med" len="med"/>
            <a:tailEnd type="triangl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61" name="Freeform 60"/>
          <p:cNvSpPr/>
          <p:nvPr/>
        </p:nvSpPr>
        <p:spPr>
          <a:xfrm>
            <a:off x="4208051" y="2458387"/>
            <a:ext cx="2822336" cy="2953062"/>
          </a:xfrm>
          <a:custGeom>
            <a:avLst/>
            <a:gdLst>
              <a:gd name="connsiteX0" fmla="*/ 2822336 w 2822336"/>
              <a:gd name="connsiteY0" fmla="*/ 0 h 2953062"/>
              <a:gd name="connsiteX1" fmla="*/ 828644 w 2822336"/>
              <a:gd name="connsiteY1" fmla="*/ 1064302 h 2953062"/>
              <a:gd name="connsiteX2" fmla="*/ 4185 w 2822336"/>
              <a:gd name="connsiteY2" fmla="*/ 2953062 h 2953062"/>
            </a:gdLst>
            <a:ahLst/>
            <a:cxnLst>
              <a:cxn ang="0">
                <a:pos x="connsiteX0" y="connsiteY0"/>
              </a:cxn>
              <a:cxn ang="0">
                <a:pos x="connsiteX1" y="connsiteY1"/>
              </a:cxn>
              <a:cxn ang="0">
                <a:pos x="connsiteX2" y="connsiteY2"/>
              </a:cxn>
            </a:cxnLst>
            <a:rect l="l" t="t" r="r" b="b"/>
            <a:pathLst>
              <a:path w="2822336" h="2953062">
                <a:moveTo>
                  <a:pt x="2822336" y="0"/>
                </a:moveTo>
                <a:cubicBezTo>
                  <a:pt x="2060336" y="286062"/>
                  <a:pt x="1298336" y="572125"/>
                  <a:pt x="828644" y="1064302"/>
                </a:cubicBezTo>
                <a:cubicBezTo>
                  <a:pt x="358952" y="1556479"/>
                  <a:pt x="-45782" y="2725711"/>
                  <a:pt x="4185" y="2953062"/>
                </a:cubicBezTo>
              </a:path>
            </a:pathLst>
          </a:custGeom>
          <a:ln>
            <a:headEnd type="none" w="med" len="med"/>
            <a:tailEnd type="triangl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pic>
        <p:nvPicPr>
          <p:cNvPr id="77" name="Picture 7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790880" y="5228257"/>
            <a:ext cx="822518" cy="822518"/>
          </a:xfrm>
          <a:prstGeom prst="rect">
            <a:avLst/>
          </a:prstGeom>
        </p:spPr>
      </p:pic>
      <p:sp>
        <p:nvSpPr>
          <p:cNvPr id="58" name="Rectangle 57"/>
          <p:cNvSpPr/>
          <p:nvPr/>
        </p:nvSpPr>
        <p:spPr>
          <a:xfrm>
            <a:off x="1329689" y="3661645"/>
            <a:ext cx="2310731" cy="81682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SRC_IP = </a:t>
            </a:r>
            <a:r>
              <a:rPr lang="en-US" dirty="0" smtClean="0">
                <a:solidFill>
                  <a:srgbClr val="FF0000"/>
                </a:solidFill>
                <a:effectLst>
                  <a:outerShdw blurRad="38100" dist="38100" dir="2700000" algn="tl">
                    <a:srgbClr val="000000">
                      <a:alpha val="43137"/>
                    </a:srgbClr>
                  </a:outerShdw>
                </a:effectLst>
              </a:rPr>
              <a:t>10.9.9.101</a:t>
            </a:r>
          </a:p>
          <a:p>
            <a:pPr algn="ctr"/>
            <a:r>
              <a:rPr lang="en-US" dirty="0" smtClean="0"/>
              <a:t>…</a:t>
            </a:r>
            <a:endParaRPr lang="en-US" dirty="0"/>
          </a:p>
        </p:txBody>
      </p:sp>
      <p:sp>
        <p:nvSpPr>
          <p:cNvPr id="60" name="Rectangle 59"/>
          <p:cNvSpPr/>
          <p:nvPr/>
        </p:nvSpPr>
        <p:spPr>
          <a:xfrm>
            <a:off x="5860749" y="1969009"/>
            <a:ext cx="2310731" cy="81682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DST_IP = </a:t>
            </a:r>
            <a:r>
              <a:rPr lang="en-US" dirty="0" smtClean="0">
                <a:solidFill>
                  <a:srgbClr val="FF0000"/>
                </a:solidFill>
                <a:effectLst>
                  <a:outerShdw blurRad="38100" dist="38100" dir="2700000" algn="tl">
                    <a:srgbClr val="000000">
                      <a:alpha val="43137"/>
                    </a:srgbClr>
                  </a:outerShdw>
                </a:effectLst>
              </a:rPr>
              <a:t>10.9.9.101</a:t>
            </a:r>
          </a:p>
          <a:p>
            <a:pPr algn="ctr"/>
            <a:r>
              <a:rPr lang="en-US" dirty="0" smtClean="0"/>
              <a:t>…</a:t>
            </a:r>
            <a:endParaRPr lang="en-US" dirty="0"/>
          </a:p>
        </p:txBody>
      </p:sp>
      <p:sp>
        <p:nvSpPr>
          <p:cNvPr id="37" name="Rectangle 36"/>
          <p:cNvSpPr/>
          <p:nvPr/>
        </p:nvSpPr>
        <p:spPr>
          <a:xfrm>
            <a:off x="5867400" y="1981200"/>
            <a:ext cx="2310731" cy="81682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DST_IP = </a:t>
            </a:r>
            <a:r>
              <a:rPr lang="en-US" dirty="0" smtClean="0">
                <a:solidFill>
                  <a:srgbClr val="FF0000"/>
                </a:solidFill>
                <a:effectLst>
                  <a:outerShdw blurRad="38100" dist="38100" dir="2700000" algn="tl">
                    <a:srgbClr val="000000">
                      <a:alpha val="43137"/>
                    </a:srgbClr>
                  </a:outerShdw>
                </a:effectLst>
              </a:rPr>
              <a:t>10.9.9.101</a:t>
            </a:r>
          </a:p>
          <a:p>
            <a:pPr algn="ctr"/>
            <a:r>
              <a:rPr lang="en-US" dirty="0" smtClean="0"/>
              <a:t>…</a:t>
            </a:r>
            <a:endParaRPr lang="en-US" dirty="0"/>
          </a:p>
        </p:txBody>
      </p:sp>
      <p:sp>
        <p:nvSpPr>
          <p:cNvPr id="38" name="Rectangle 37"/>
          <p:cNvSpPr/>
          <p:nvPr/>
        </p:nvSpPr>
        <p:spPr>
          <a:xfrm>
            <a:off x="5867400" y="1981200"/>
            <a:ext cx="2310731" cy="81682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DST_IP = </a:t>
            </a:r>
            <a:r>
              <a:rPr lang="en-US" dirty="0" smtClean="0">
                <a:solidFill>
                  <a:srgbClr val="FF0000"/>
                </a:solidFill>
                <a:effectLst>
                  <a:outerShdw blurRad="38100" dist="38100" dir="2700000" algn="tl">
                    <a:srgbClr val="000000">
                      <a:alpha val="43137"/>
                    </a:srgbClr>
                  </a:outerShdw>
                </a:effectLst>
              </a:rPr>
              <a:t>10.9.9.101</a:t>
            </a:r>
          </a:p>
          <a:p>
            <a:pPr algn="ctr"/>
            <a:r>
              <a:rPr lang="en-US" dirty="0" smtClean="0"/>
              <a:t>…</a:t>
            </a:r>
            <a:endParaRPr lang="en-US" dirty="0"/>
          </a:p>
        </p:txBody>
      </p:sp>
      <p:sp>
        <p:nvSpPr>
          <p:cNvPr id="39" name="Rectangle 38"/>
          <p:cNvSpPr/>
          <p:nvPr/>
        </p:nvSpPr>
        <p:spPr>
          <a:xfrm>
            <a:off x="5867400" y="1981200"/>
            <a:ext cx="2310731" cy="81682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DST_IP = </a:t>
            </a:r>
            <a:r>
              <a:rPr lang="en-US" dirty="0" smtClean="0">
                <a:solidFill>
                  <a:srgbClr val="FF0000"/>
                </a:solidFill>
                <a:effectLst>
                  <a:outerShdw blurRad="38100" dist="38100" dir="2700000" algn="tl">
                    <a:srgbClr val="000000">
                      <a:alpha val="43137"/>
                    </a:srgbClr>
                  </a:outerShdw>
                </a:effectLst>
              </a:rPr>
              <a:t>10.9.9.101</a:t>
            </a:r>
          </a:p>
          <a:p>
            <a:pPr algn="ctr"/>
            <a:r>
              <a:rPr lang="en-US" dirty="0" smtClean="0"/>
              <a:t>…</a:t>
            </a:r>
            <a:endParaRPr lang="en-US" dirty="0"/>
          </a:p>
        </p:txBody>
      </p:sp>
      <p:pic>
        <p:nvPicPr>
          <p:cNvPr id="5" name="Picture 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696269" y="5029200"/>
            <a:ext cx="1009331" cy="1313110"/>
          </a:xfrm>
          <a:prstGeom prst="rect">
            <a:avLst/>
          </a:prstGeom>
        </p:spPr>
      </p:pic>
      <p:grpSp>
        <p:nvGrpSpPr>
          <p:cNvPr id="8" name="Group 7"/>
          <p:cNvGrpSpPr/>
          <p:nvPr/>
        </p:nvGrpSpPr>
        <p:grpSpPr>
          <a:xfrm>
            <a:off x="4781333" y="2294021"/>
            <a:ext cx="1860099" cy="1376364"/>
            <a:chOff x="4781333" y="2294021"/>
            <a:chExt cx="1860099" cy="1376364"/>
          </a:xfrm>
        </p:grpSpPr>
        <p:sp>
          <p:nvSpPr>
            <p:cNvPr id="32" name="Multiply 31"/>
            <p:cNvSpPr/>
            <p:nvPr/>
          </p:nvSpPr>
          <p:spPr>
            <a:xfrm>
              <a:off x="4781333" y="3004599"/>
              <a:ext cx="665786" cy="665786"/>
            </a:xfrm>
            <a:prstGeom prst="mathMultiply">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 name="Freeform 2"/>
            <p:cNvSpPr/>
            <p:nvPr/>
          </p:nvSpPr>
          <p:spPr>
            <a:xfrm>
              <a:off x="5133474" y="2294021"/>
              <a:ext cx="1507958" cy="1042737"/>
            </a:xfrm>
            <a:custGeom>
              <a:avLst/>
              <a:gdLst>
                <a:gd name="connsiteX0" fmla="*/ 1507958 w 1507958"/>
                <a:gd name="connsiteY0" fmla="*/ 0 h 1042737"/>
                <a:gd name="connsiteX1" fmla="*/ 0 w 1507958"/>
                <a:gd name="connsiteY1" fmla="*/ 1042737 h 1042737"/>
              </a:gdLst>
              <a:ahLst/>
              <a:cxnLst>
                <a:cxn ang="0">
                  <a:pos x="connsiteX0" y="connsiteY0"/>
                </a:cxn>
                <a:cxn ang="0">
                  <a:pos x="connsiteX1" y="connsiteY1"/>
                </a:cxn>
              </a:cxnLst>
              <a:rect l="l" t="t" r="r" b="b"/>
              <a:pathLst>
                <a:path w="1507958" h="1042737">
                  <a:moveTo>
                    <a:pt x="1507958" y="0"/>
                  </a:moveTo>
                  <a:lnTo>
                    <a:pt x="0" y="1042737"/>
                  </a:lnTo>
                </a:path>
              </a:pathLst>
            </a:custGeom>
            <a:ln>
              <a:headEnd type="none" w="med" len="med"/>
              <a:tailEnd type="triangl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grpSp>
      <p:sp>
        <p:nvSpPr>
          <p:cNvPr id="10" name="Footer Placeholder 9"/>
          <p:cNvSpPr>
            <a:spLocks noGrp="1"/>
          </p:cNvSpPr>
          <p:nvPr>
            <p:ph type="ftr" sz="quarter" idx="11"/>
          </p:nvPr>
        </p:nvSpPr>
        <p:spPr/>
        <p:txBody>
          <a:bodyPr/>
          <a:lstStyle/>
          <a:p>
            <a:r>
              <a:rPr lang="en-US" smtClean="0"/>
              <a:t>Cellular Networks and Mobile Computing (COMS 6998-10)</a:t>
            </a:r>
            <a:endParaRPr lang="en-US" dirty="0"/>
          </a:p>
        </p:txBody>
      </p:sp>
      <p:sp>
        <p:nvSpPr>
          <p:cNvPr id="36" name="TextBox 35"/>
          <p:cNvSpPr txBox="1"/>
          <p:nvPr/>
        </p:nvSpPr>
        <p:spPr>
          <a:xfrm>
            <a:off x="6019800" y="6428601"/>
            <a:ext cx="1672253" cy="276999"/>
          </a:xfrm>
          <a:prstGeom prst="rect">
            <a:avLst/>
          </a:prstGeom>
          <a:noFill/>
        </p:spPr>
        <p:txBody>
          <a:bodyPr wrap="none" rtlCol="0">
            <a:spAutoFit/>
          </a:bodyPr>
          <a:lstStyle/>
          <a:p>
            <a:r>
              <a:rPr lang="en-US" sz="1200" dirty="0" smtClean="0"/>
              <a:t>Courtesy: Z. Wang et al.</a:t>
            </a:r>
            <a:endParaRPr lang="en-US" sz="1200" dirty="0"/>
          </a:p>
        </p:txBody>
      </p:sp>
      <p:sp>
        <p:nvSpPr>
          <p:cNvPr id="4" name="Date Placeholder 3"/>
          <p:cNvSpPr>
            <a:spLocks noGrp="1"/>
          </p:cNvSpPr>
          <p:nvPr>
            <p:ph type="dt" sz="half" idx="10"/>
          </p:nvPr>
        </p:nvSpPr>
        <p:spPr/>
        <p:txBody>
          <a:bodyPr/>
          <a:lstStyle/>
          <a:p>
            <a:r>
              <a:rPr lang="en-US" smtClean="0"/>
              <a:t>3/12/13</a:t>
            </a:r>
            <a:endParaRPr lang="en-US"/>
          </a:p>
        </p:txBody>
      </p:sp>
    </p:spTree>
    <p:extLst>
      <p:ext uri="{BB962C8B-B14F-4D97-AF65-F5344CB8AC3E}">
        <p14:creationId xmlns:p14="http://schemas.microsoft.com/office/powerpoint/2010/main" val="2419257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500"/>
                                        <p:tgtEl>
                                          <p:spTgt spid="5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fade">
                                      <p:cBhvr>
                                        <p:cTn id="20" dur="500"/>
                                        <p:tgtEl>
                                          <p:spTgt spid="59"/>
                                        </p:tgtEl>
                                      </p:cBhvr>
                                    </p:animEffect>
                                  </p:childTnLst>
                                </p:cTn>
                              </p:par>
                              <p:par>
                                <p:cTn id="21" presetID="42" presetClass="path" presetSubtype="0" accel="50000" decel="50000" fill="hold" grpId="1" nodeType="withEffect">
                                  <p:stCondLst>
                                    <p:cond delay="0"/>
                                  </p:stCondLst>
                                  <p:childTnLst>
                                    <p:animMotion origin="layout" path="M -1.38889E-6 1.48148E-6 L 0.48663 -0.23796 " pathEditMode="relative" rAng="0" ptsTypes="AA">
                                      <p:cBhvr>
                                        <p:cTn id="22" dur="2000" fill="hold"/>
                                        <p:tgtEl>
                                          <p:spTgt spid="58"/>
                                        </p:tgtEl>
                                        <p:attrNameLst>
                                          <p:attrName>ppt_x</p:attrName>
                                          <p:attrName>ppt_y</p:attrName>
                                        </p:attrNameLst>
                                      </p:cBhvr>
                                      <p:rCtr x="24323" y="-11898"/>
                                    </p:animMotion>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2" nodeType="clickEffect">
                                  <p:stCondLst>
                                    <p:cond delay="0"/>
                                  </p:stCondLst>
                                  <p:childTnLst>
                                    <p:set>
                                      <p:cBhvr>
                                        <p:cTn id="26" dur="1" fill="hold">
                                          <p:stCondLst>
                                            <p:cond delay="0"/>
                                          </p:stCondLst>
                                        </p:cTn>
                                        <p:tgtEl>
                                          <p:spTgt spid="58"/>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60"/>
                                        </p:tgtEl>
                                        <p:attrNameLst>
                                          <p:attrName>style.visibility</p:attrName>
                                        </p:attrNameLst>
                                      </p:cBhvr>
                                      <p:to>
                                        <p:strVal val="visible"/>
                                      </p:to>
                                    </p:set>
                                    <p:animEffect transition="in" filter="fade">
                                      <p:cBhvr>
                                        <p:cTn id="29" dur="500"/>
                                        <p:tgtEl>
                                          <p:spTgt spid="6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1"/>
                                        </p:tgtEl>
                                        <p:attrNameLst>
                                          <p:attrName>style.visibility</p:attrName>
                                        </p:attrNameLst>
                                      </p:cBhvr>
                                      <p:to>
                                        <p:strVal val="visible"/>
                                      </p:to>
                                    </p:set>
                                    <p:animEffect transition="in" filter="fade">
                                      <p:cBhvr>
                                        <p:cTn id="34" dur="500"/>
                                        <p:tgtEl>
                                          <p:spTgt spid="61"/>
                                        </p:tgtEl>
                                      </p:cBhvr>
                                    </p:animEffect>
                                  </p:childTnLst>
                                </p:cTn>
                              </p:par>
                              <p:par>
                                <p:cTn id="35" presetID="42" presetClass="path" presetSubtype="0" accel="50000" decel="50000" fill="hold" grpId="1" nodeType="withEffect">
                                  <p:stCondLst>
                                    <p:cond delay="0"/>
                                  </p:stCondLst>
                                  <p:childTnLst>
                                    <p:animMotion origin="layout" path="M -0.00885 0.00903 L -0.30937 0.44028 " pathEditMode="relative" rAng="0" ptsTypes="AA">
                                      <p:cBhvr>
                                        <p:cTn id="36" dur="2000" fill="hold"/>
                                        <p:tgtEl>
                                          <p:spTgt spid="60"/>
                                        </p:tgtEl>
                                        <p:attrNameLst>
                                          <p:attrName>ppt_x</p:attrName>
                                          <p:attrName>ppt_y</p:attrName>
                                        </p:attrNameLst>
                                      </p:cBhvr>
                                      <p:rCtr x="-15035" y="21551"/>
                                    </p:animMotion>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2" nodeType="clickEffect">
                                  <p:stCondLst>
                                    <p:cond delay="0"/>
                                  </p:stCondLst>
                                  <p:childTnLst>
                                    <p:set>
                                      <p:cBhvr>
                                        <p:cTn id="40" dur="1" fill="hold">
                                          <p:stCondLst>
                                            <p:cond delay="0"/>
                                          </p:stCondLst>
                                        </p:cTn>
                                        <p:tgtEl>
                                          <p:spTgt spid="60"/>
                                        </p:tgtEl>
                                        <p:attrNameLst>
                                          <p:attrName>style.visibility</p:attrName>
                                        </p:attrNameLst>
                                      </p:cBhvr>
                                      <p:to>
                                        <p:strVal val="hidden"/>
                                      </p:to>
                                    </p:set>
                                  </p:childTnLst>
                                </p:cTn>
                              </p:par>
                              <p:par>
                                <p:cTn id="41" presetID="10"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500"/>
                                        <p:tgtEl>
                                          <p:spTgt spid="37"/>
                                        </p:tgtEl>
                                      </p:cBhvr>
                                    </p:animEffect>
                                  </p:childTnLst>
                                </p:cTn>
                              </p:par>
                              <p:par>
                                <p:cTn id="44" presetID="10" presetClass="entr" presetSubtype="0" fill="hold"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par>
                                <p:cTn id="47" presetID="42" presetClass="path" presetSubtype="0" accel="50000" decel="50000" fill="hold" grpId="1" nodeType="withEffect">
                                  <p:stCondLst>
                                    <p:cond delay="0"/>
                                  </p:stCondLst>
                                  <p:childTnLst>
                                    <p:animMotion origin="layout" path="M -0.00885 0.00903 L -0.30937 0.44028 " pathEditMode="relative" rAng="0" ptsTypes="AA">
                                      <p:cBhvr>
                                        <p:cTn id="48" dur="2000" fill="hold"/>
                                        <p:tgtEl>
                                          <p:spTgt spid="37"/>
                                        </p:tgtEl>
                                        <p:attrNameLst>
                                          <p:attrName>ppt_x</p:attrName>
                                          <p:attrName>ppt_y</p:attrName>
                                        </p:attrNameLst>
                                      </p:cBhvr>
                                      <p:rCtr x="-15035" y="21551"/>
                                    </p:animMotion>
                                  </p:childTnLst>
                                </p:cTn>
                              </p:par>
                            </p:childTnLst>
                          </p:cTn>
                        </p:par>
                        <p:par>
                          <p:cTn id="49" fill="hold">
                            <p:stCondLst>
                              <p:cond delay="2000"/>
                            </p:stCondLst>
                            <p:childTnLst>
                              <p:par>
                                <p:cTn id="50" presetID="1" presetClass="exit" presetSubtype="0" fill="hold" grpId="2" nodeType="afterEffect">
                                  <p:stCondLst>
                                    <p:cond delay="0"/>
                                  </p:stCondLst>
                                  <p:childTnLst>
                                    <p:set>
                                      <p:cBhvr>
                                        <p:cTn id="51" dur="1" fill="hold">
                                          <p:stCondLst>
                                            <p:cond delay="0"/>
                                          </p:stCondLst>
                                        </p:cTn>
                                        <p:tgtEl>
                                          <p:spTgt spid="37"/>
                                        </p:tgtEl>
                                        <p:attrNameLst>
                                          <p:attrName>style.visibility</p:attrName>
                                        </p:attrNameLst>
                                      </p:cBhvr>
                                      <p:to>
                                        <p:strVal val="hidden"/>
                                      </p:to>
                                    </p:set>
                                  </p:childTnLst>
                                </p:cTn>
                              </p:par>
                              <p:par>
                                <p:cTn id="52" presetID="10" presetClass="entr" presetSubtype="0" fill="hold" grpId="0" nodeType="with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500"/>
                                        <p:tgtEl>
                                          <p:spTgt spid="38"/>
                                        </p:tgtEl>
                                      </p:cBhvr>
                                    </p:animEffect>
                                  </p:childTnLst>
                                </p:cTn>
                              </p:par>
                              <p:par>
                                <p:cTn id="55" presetID="10" presetClass="exit" presetSubtype="0" fill="hold" nodeType="withEffect">
                                  <p:stCondLst>
                                    <p:cond delay="0"/>
                                  </p:stCondLst>
                                  <p:childTnLst>
                                    <p:animEffect transition="out" filter="fade">
                                      <p:cBhvr>
                                        <p:cTn id="56" dur="500"/>
                                        <p:tgtEl>
                                          <p:spTgt spid="6"/>
                                        </p:tgtEl>
                                      </p:cBhvr>
                                    </p:animEffect>
                                    <p:set>
                                      <p:cBhvr>
                                        <p:cTn id="57" dur="1" fill="hold">
                                          <p:stCondLst>
                                            <p:cond delay="499"/>
                                          </p:stCondLst>
                                        </p:cTn>
                                        <p:tgtEl>
                                          <p:spTgt spid="6"/>
                                        </p:tgtEl>
                                        <p:attrNameLst>
                                          <p:attrName>style.visibility</p:attrName>
                                        </p:attrNameLst>
                                      </p:cBhvr>
                                      <p:to>
                                        <p:strVal val="hidden"/>
                                      </p:to>
                                    </p:set>
                                  </p:childTnLst>
                                </p:cTn>
                              </p:par>
                              <p:par>
                                <p:cTn id="58" presetID="10" presetClass="entr" presetSubtype="0" fill="hold" nodeType="with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500"/>
                                        <p:tgtEl>
                                          <p:spTgt spid="7"/>
                                        </p:tgtEl>
                                      </p:cBhvr>
                                    </p:animEffect>
                                  </p:childTnLst>
                                </p:cTn>
                              </p:par>
                              <p:par>
                                <p:cTn id="61" presetID="42" presetClass="path" presetSubtype="0" accel="50000" decel="50000" fill="hold" grpId="1" nodeType="withEffect">
                                  <p:stCondLst>
                                    <p:cond delay="0"/>
                                  </p:stCondLst>
                                  <p:childTnLst>
                                    <p:animMotion origin="layout" path="M -0.00885 0.00903 L -0.30937 0.44028 " pathEditMode="relative" rAng="0" ptsTypes="AA">
                                      <p:cBhvr>
                                        <p:cTn id="62" dur="2000" fill="hold"/>
                                        <p:tgtEl>
                                          <p:spTgt spid="38"/>
                                        </p:tgtEl>
                                        <p:attrNameLst>
                                          <p:attrName>ppt_x</p:attrName>
                                          <p:attrName>ppt_y</p:attrName>
                                        </p:attrNameLst>
                                      </p:cBhvr>
                                      <p:rCtr x="-15035" y="21551"/>
                                    </p:animMotion>
                                  </p:childTnLst>
                                </p:cTn>
                              </p:par>
                            </p:childTnLst>
                          </p:cTn>
                        </p:par>
                        <p:par>
                          <p:cTn id="63" fill="hold">
                            <p:stCondLst>
                              <p:cond delay="4000"/>
                            </p:stCondLst>
                            <p:childTnLst>
                              <p:par>
                                <p:cTn id="64" presetID="1" presetClass="exit" presetSubtype="0" fill="hold" grpId="2" nodeType="afterEffect">
                                  <p:stCondLst>
                                    <p:cond delay="0"/>
                                  </p:stCondLst>
                                  <p:childTnLst>
                                    <p:set>
                                      <p:cBhvr>
                                        <p:cTn id="65" dur="1" fill="hold">
                                          <p:stCondLst>
                                            <p:cond delay="0"/>
                                          </p:stCondLst>
                                        </p:cTn>
                                        <p:tgtEl>
                                          <p:spTgt spid="38"/>
                                        </p:tgtEl>
                                        <p:attrNameLst>
                                          <p:attrName>style.visibility</p:attrName>
                                        </p:attrNameLst>
                                      </p:cBhvr>
                                      <p:to>
                                        <p:strVal val="hidden"/>
                                      </p:to>
                                    </p:set>
                                  </p:childTnLst>
                                </p:cTn>
                              </p:par>
                              <p:par>
                                <p:cTn id="66" presetID="10" presetClass="entr" presetSubtype="0" fill="hold" grpId="0" nodeType="with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500"/>
                                        <p:tgtEl>
                                          <p:spTgt spid="39"/>
                                        </p:tgtEl>
                                      </p:cBhvr>
                                    </p:animEffect>
                                  </p:childTnLst>
                                </p:cTn>
                              </p:par>
                              <p:par>
                                <p:cTn id="69" presetID="10" presetClass="entr" presetSubtype="0" fill="hold" nodeType="withEffect">
                                  <p:stCondLst>
                                    <p:cond delay="0"/>
                                  </p:stCondLst>
                                  <p:childTnLst>
                                    <p:set>
                                      <p:cBhvr>
                                        <p:cTn id="70" dur="1" fill="hold">
                                          <p:stCondLst>
                                            <p:cond delay="0"/>
                                          </p:stCondLst>
                                        </p:cTn>
                                        <p:tgtEl>
                                          <p:spTgt spid="5"/>
                                        </p:tgtEl>
                                        <p:attrNameLst>
                                          <p:attrName>style.visibility</p:attrName>
                                        </p:attrNameLst>
                                      </p:cBhvr>
                                      <p:to>
                                        <p:strVal val="visible"/>
                                      </p:to>
                                    </p:set>
                                    <p:animEffect transition="in" filter="fade">
                                      <p:cBhvr>
                                        <p:cTn id="71" dur="500"/>
                                        <p:tgtEl>
                                          <p:spTgt spid="5"/>
                                        </p:tgtEl>
                                      </p:cBhvr>
                                    </p:animEffect>
                                  </p:childTnLst>
                                </p:cTn>
                              </p:par>
                              <p:par>
                                <p:cTn id="72" presetID="10" presetClass="exit" presetSubtype="0" fill="hold" nodeType="withEffect">
                                  <p:stCondLst>
                                    <p:cond delay="0"/>
                                  </p:stCondLst>
                                  <p:childTnLst>
                                    <p:animEffect transition="out" filter="fade">
                                      <p:cBhvr>
                                        <p:cTn id="73" dur="500"/>
                                        <p:tgtEl>
                                          <p:spTgt spid="7"/>
                                        </p:tgtEl>
                                      </p:cBhvr>
                                    </p:animEffect>
                                    <p:set>
                                      <p:cBhvr>
                                        <p:cTn id="74" dur="1" fill="hold">
                                          <p:stCondLst>
                                            <p:cond delay="499"/>
                                          </p:stCondLst>
                                        </p:cTn>
                                        <p:tgtEl>
                                          <p:spTgt spid="7"/>
                                        </p:tgtEl>
                                        <p:attrNameLst>
                                          <p:attrName>style.visibility</p:attrName>
                                        </p:attrNameLst>
                                      </p:cBhvr>
                                      <p:to>
                                        <p:strVal val="hidden"/>
                                      </p:to>
                                    </p:set>
                                  </p:childTnLst>
                                </p:cTn>
                              </p:par>
                              <p:par>
                                <p:cTn id="75" presetID="42" presetClass="path" presetSubtype="0" accel="50000" decel="50000" fill="hold" grpId="1" nodeType="withEffect">
                                  <p:stCondLst>
                                    <p:cond delay="0"/>
                                  </p:stCondLst>
                                  <p:childTnLst>
                                    <p:animMotion origin="layout" path="M -0.00885 0.00903 L -0.30937 0.44028 " pathEditMode="relative" rAng="0" ptsTypes="AA">
                                      <p:cBhvr>
                                        <p:cTn id="76" dur="2000" fill="hold"/>
                                        <p:tgtEl>
                                          <p:spTgt spid="39"/>
                                        </p:tgtEl>
                                        <p:attrNameLst>
                                          <p:attrName>ppt_x</p:attrName>
                                          <p:attrName>ppt_y</p:attrName>
                                        </p:attrNameLst>
                                      </p:cBhvr>
                                      <p:rCtr x="-15035" y="2155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1" grpId="0" animBg="1"/>
      <p:bldP spid="58" grpId="0" animBg="1"/>
      <p:bldP spid="58" grpId="1" animBg="1"/>
      <p:bldP spid="58" grpId="2" animBg="1"/>
      <p:bldP spid="60" grpId="0" animBg="1"/>
      <p:bldP spid="60" grpId="1" animBg="1"/>
      <p:bldP spid="60" grpId="2" animBg="1"/>
      <p:bldP spid="37" grpId="0" animBg="1"/>
      <p:bldP spid="37" grpId="1" animBg="1"/>
      <p:bldP spid="37" grpId="2" animBg="1"/>
      <p:bldP spid="38" grpId="0" animBg="1"/>
      <p:bldP spid="38" grpId="1" animBg="1"/>
      <p:bldP spid="38" grpId="2" animBg="1"/>
      <p:bldP spid="39" grpId="0" animBg="1"/>
      <p:bldP spid="39"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Test whether IP spoofing is allowed</a:t>
            </a:r>
            <a:endParaRPr lang="en-US" dirty="0"/>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7"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mtClean="0"/>
          </a:p>
          <a:p>
            <a:pPr lvl="1"/>
            <a:endParaRPr lang="en-US" smtClean="0"/>
          </a:p>
          <a:p>
            <a:endParaRPr lang="en-US" dirty="0"/>
          </a:p>
        </p:txBody>
      </p:sp>
      <p:sp>
        <p:nvSpPr>
          <p:cNvPr id="8" name="Cloud 7"/>
          <p:cNvSpPr/>
          <p:nvPr/>
        </p:nvSpPr>
        <p:spPr>
          <a:xfrm>
            <a:off x="5673090" y="2784234"/>
            <a:ext cx="2686050" cy="1887672"/>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Internet</a:t>
            </a:r>
          </a:p>
        </p:txBody>
      </p:sp>
      <p:sp>
        <p:nvSpPr>
          <p:cNvPr id="9" name="Cloud 8"/>
          <p:cNvSpPr/>
          <p:nvPr/>
        </p:nvSpPr>
        <p:spPr>
          <a:xfrm>
            <a:off x="1532058" y="2595456"/>
            <a:ext cx="3810000" cy="2590800"/>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smtClean="0"/>
              <a:t>Cellular Core Network</a:t>
            </a:r>
            <a:endParaRPr lang="en-US" sz="2000" dirty="0"/>
          </a:p>
        </p:txBody>
      </p:sp>
      <p:pic>
        <p:nvPicPr>
          <p:cNvPr id="10" name="Picture 5" descr="C:\Users\Gary\AppData\Local\Microsoft\Windows\Temporary Internet Files\Content.IE5\4YPR5VXP\MC90043484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900" y="1882013"/>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Users\Gary\AppData\Local\Microsoft\Windows\Temporary Internet Files\Content.IE5\FIUJ280P\MC90032269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9690" y="3077244"/>
            <a:ext cx="745952"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2990" y="3219172"/>
            <a:ext cx="1060449" cy="635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3" descr="C:\Users\Gary\AppData\Local\Microsoft\Windows\Temporary Internet Files\Content.IE5\FIUJ280P\MC90032269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28042" y="4384434"/>
            <a:ext cx="745952"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C:\Users\Gary\AppData\Local\Microsoft\Windows\Temporary Internet Files\Content.IE5\FIUJ280P\MC90032269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0490" y="4100406"/>
            <a:ext cx="745952"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C:\Users\Gary\AppData\Local\Microsoft\Windows\Temporary Internet Files\Content.IE5\FIUJ280P\MC90032269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01018" y="2004038"/>
            <a:ext cx="745952"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83321" y="3021061"/>
            <a:ext cx="1379537"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8" descr="C:\Users\Gary\AppData\Local\Microsoft\Windows\Temporary Internet Files\Content.IE5\B2IYHV3J\MC900431622[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4298939" y="2595456"/>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rotWithShape="1">
          <a:blip r:embed="rId8" cstate="print">
            <a:extLst>
              <a:ext uri="{28A0092B-C50C-407E-A947-70E740481C1C}">
                <a14:useLocalDpi xmlns:a14="http://schemas.microsoft.com/office/drawing/2010/main" val="0"/>
              </a:ext>
            </a:extLst>
          </a:blip>
          <a:srcRect l="25368" t="4926" r="24500" b="5074"/>
          <a:stretch/>
        </p:blipFill>
        <p:spPr>
          <a:xfrm>
            <a:off x="465120" y="3119556"/>
            <a:ext cx="575010" cy="1032297"/>
          </a:xfrm>
          <a:prstGeom prst="rect">
            <a:avLst/>
          </a:prstGeom>
        </p:spPr>
      </p:pic>
      <p:sp>
        <p:nvSpPr>
          <p:cNvPr id="20" name="Freeform 19"/>
          <p:cNvSpPr/>
          <p:nvPr/>
        </p:nvSpPr>
        <p:spPr>
          <a:xfrm>
            <a:off x="1040130" y="2997594"/>
            <a:ext cx="6370320" cy="1072804"/>
          </a:xfrm>
          <a:custGeom>
            <a:avLst/>
            <a:gdLst>
              <a:gd name="connsiteX0" fmla="*/ 0 w 6370320"/>
              <a:gd name="connsiteY0" fmla="*/ 762000 h 1072804"/>
              <a:gd name="connsiteX1" fmla="*/ 2042160 w 6370320"/>
              <a:gd name="connsiteY1" fmla="*/ 1066800 h 1072804"/>
              <a:gd name="connsiteX2" fmla="*/ 4815840 w 6370320"/>
              <a:gd name="connsiteY2" fmla="*/ 518160 h 1072804"/>
              <a:gd name="connsiteX3" fmla="*/ 6370320 w 6370320"/>
              <a:gd name="connsiteY3" fmla="*/ 0 h 1072804"/>
            </a:gdLst>
            <a:ahLst/>
            <a:cxnLst>
              <a:cxn ang="0">
                <a:pos x="connsiteX0" y="connsiteY0"/>
              </a:cxn>
              <a:cxn ang="0">
                <a:pos x="connsiteX1" y="connsiteY1"/>
              </a:cxn>
              <a:cxn ang="0">
                <a:pos x="connsiteX2" y="connsiteY2"/>
              </a:cxn>
              <a:cxn ang="0">
                <a:pos x="connsiteX3" y="connsiteY3"/>
              </a:cxn>
            </a:cxnLst>
            <a:rect l="l" t="t" r="r" b="b"/>
            <a:pathLst>
              <a:path w="6370320" h="1072804">
                <a:moveTo>
                  <a:pt x="0" y="762000"/>
                </a:moveTo>
                <a:cubicBezTo>
                  <a:pt x="619760" y="934720"/>
                  <a:pt x="1239520" y="1107440"/>
                  <a:pt x="2042160" y="1066800"/>
                </a:cubicBezTo>
                <a:cubicBezTo>
                  <a:pt x="2844800" y="1026160"/>
                  <a:pt x="4094480" y="695960"/>
                  <a:pt x="4815840" y="518160"/>
                </a:cubicBezTo>
                <a:cubicBezTo>
                  <a:pt x="5537200" y="340360"/>
                  <a:pt x="5956300" y="109220"/>
                  <a:pt x="6370320" y="0"/>
                </a:cubicBezTo>
              </a:path>
            </a:pathLst>
          </a:custGeom>
          <a:ln>
            <a:headEnd type="none" w="med" len="med"/>
            <a:tailEnd type="triangle" w="med" len="med"/>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sp>
        <p:nvSpPr>
          <p:cNvPr id="22" name="TextBox 21"/>
          <p:cNvSpPr txBox="1"/>
          <p:nvPr/>
        </p:nvSpPr>
        <p:spPr>
          <a:xfrm>
            <a:off x="7451669" y="3077244"/>
            <a:ext cx="1212961" cy="646331"/>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pPr algn="ctr"/>
            <a:r>
              <a:rPr lang="en-US" dirty="0" err="1" smtClean="0"/>
              <a:t>NetPiculet</a:t>
            </a:r>
            <a:r>
              <a:rPr lang="en-US" dirty="0" smtClean="0"/>
              <a:t> </a:t>
            </a:r>
          </a:p>
          <a:p>
            <a:pPr algn="ctr"/>
            <a:r>
              <a:rPr lang="en-US" dirty="0" smtClean="0"/>
              <a:t>Server</a:t>
            </a:r>
            <a:endParaRPr lang="en-US" dirty="0"/>
          </a:p>
        </p:txBody>
      </p:sp>
      <p:sp>
        <p:nvSpPr>
          <p:cNvPr id="28" name="TextBox 27"/>
          <p:cNvSpPr txBox="1"/>
          <p:nvPr/>
        </p:nvSpPr>
        <p:spPr>
          <a:xfrm>
            <a:off x="185467" y="3669658"/>
            <a:ext cx="1212961" cy="646331"/>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pPr algn="ctr"/>
            <a:r>
              <a:rPr lang="en-US" dirty="0" err="1" smtClean="0"/>
              <a:t>NetPiculet</a:t>
            </a:r>
            <a:r>
              <a:rPr lang="en-US" dirty="0" smtClean="0"/>
              <a:t> </a:t>
            </a:r>
          </a:p>
          <a:p>
            <a:pPr algn="ctr"/>
            <a:r>
              <a:rPr lang="en-US" dirty="0" smtClean="0"/>
              <a:t>Client</a:t>
            </a:r>
            <a:endParaRPr lang="en-US" dirty="0"/>
          </a:p>
        </p:txBody>
      </p:sp>
      <p:sp>
        <p:nvSpPr>
          <p:cNvPr id="30" name="Cloud Callout 29"/>
          <p:cNvSpPr/>
          <p:nvPr/>
        </p:nvSpPr>
        <p:spPr>
          <a:xfrm>
            <a:off x="5571116" y="4857983"/>
            <a:ext cx="1839333" cy="1268180"/>
          </a:xfrm>
          <a:prstGeom prst="cloudCallout">
            <a:avLst>
              <a:gd name="adj1" fmla="val -50904"/>
              <a:gd name="adj2" fmla="val -10240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smtClean="0"/>
              <a:t>Allow IP spoofing!</a:t>
            </a:r>
            <a:endParaRPr lang="en-US" dirty="0"/>
          </a:p>
        </p:txBody>
      </p:sp>
      <p:sp>
        <p:nvSpPr>
          <p:cNvPr id="31" name="TextBox 30"/>
          <p:cNvSpPr txBox="1"/>
          <p:nvPr/>
        </p:nvSpPr>
        <p:spPr>
          <a:xfrm>
            <a:off x="76200" y="4343400"/>
            <a:ext cx="1503938" cy="461665"/>
          </a:xfrm>
          <a:prstGeom prst="rect">
            <a:avLst/>
          </a:prstGeom>
          <a:noFill/>
        </p:spPr>
        <p:txBody>
          <a:bodyPr wrap="none" rtlCol="0">
            <a:spAutoFit/>
          </a:bodyPr>
          <a:lstStyle/>
          <a:p>
            <a:r>
              <a:rPr lang="en-US" sz="2400" dirty="0" smtClean="0">
                <a:solidFill>
                  <a:srgbClr val="002060"/>
                </a:solidFill>
                <a:effectLst>
                  <a:outerShdw blurRad="38100" dist="38100" dir="2700000" algn="tl">
                    <a:srgbClr val="000000">
                      <a:alpha val="43137"/>
                    </a:srgbClr>
                  </a:outerShdw>
                </a:effectLst>
              </a:rPr>
              <a:t>10.9.9.101</a:t>
            </a:r>
            <a:endParaRPr lang="en-US" dirty="0">
              <a:solidFill>
                <a:srgbClr val="002060"/>
              </a:solidFill>
              <a:effectLst>
                <a:outerShdw blurRad="38100" dist="38100" dir="2700000" algn="tl">
                  <a:srgbClr val="000000">
                    <a:alpha val="43137"/>
                  </a:srgbClr>
                </a:outerShdw>
              </a:effectLst>
            </a:endParaRPr>
          </a:p>
        </p:txBody>
      </p:sp>
      <p:sp>
        <p:nvSpPr>
          <p:cNvPr id="32" name="Rectangle 31"/>
          <p:cNvSpPr/>
          <p:nvPr/>
        </p:nvSpPr>
        <p:spPr>
          <a:xfrm>
            <a:off x="1309637" y="3479782"/>
            <a:ext cx="2528442" cy="85065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a:r>
              <a:rPr lang="en-US" sz="2000" dirty="0" smtClean="0"/>
              <a:t>SRC_IP = </a:t>
            </a:r>
            <a:r>
              <a:rPr lang="en-US" sz="2000" dirty="0" smtClean="0">
                <a:solidFill>
                  <a:srgbClr val="FF0000"/>
                </a:solidFill>
                <a:effectLst>
                  <a:outerShdw blurRad="38100" dist="38100" dir="2700000" algn="tl">
                    <a:srgbClr val="000000">
                      <a:alpha val="43137"/>
                    </a:srgbClr>
                  </a:outerShdw>
                </a:effectLst>
              </a:rPr>
              <a:t>10.9.9.202</a:t>
            </a:r>
          </a:p>
          <a:p>
            <a:pPr algn="r"/>
            <a:r>
              <a:rPr lang="en-US" sz="2000" dirty="0" smtClean="0"/>
              <a:t>PAYLOAD = </a:t>
            </a:r>
            <a:r>
              <a:rPr lang="en-US" sz="2000" dirty="0" smtClean="0">
                <a:solidFill>
                  <a:srgbClr val="002060"/>
                </a:solidFill>
                <a:effectLst>
                  <a:outerShdw blurRad="38100" dist="38100" dir="2700000" algn="tl">
                    <a:srgbClr val="000000">
                      <a:alpha val="43137"/>
                    </a:srgbClr>
                  </a:outerShdw>
                </a:effectLst>
              </a:rPr>
              <a:t>10.9.9.101</a:t>
            </a:r>
          </a:p>
        </p:txBody>
      </p:sp>
      <p:sp>
        <p:nvSpPr>
          <p:cNvPr id="23" name="TextBox 22"/>
          <p:cNvSpPr txBox="1"/>
          <p:nvPr/>
        </p:nvSpPr>
        <p:spPr>
          <a:xfrm>
            <a:off x="6019800" y="6428601"/>
            <a:ext cx="1672253" cy="276999"/>
          </a:xfrm>
          <a:prstGeom prst="rect">
            <a:avLst/>
          </a:prstGeom>
          <a:noFill/>
        </p:spPr>
        <p:txBody>
          <a:bodyPr wrap="none" rtlCol="0">
            <a:spAutoFit/>
          </a:bodyPr>
          <a:lstStyle/>
          <a:p>
            <a:r>
              <a:rPr lang="en-US" sz="1200" dirty="0" smtClean="0"/>
              <a:t>Courtesy: Z. Wang et al.</a:t>
            </a:r>
            <a:endParaRPr lang="en-US" sz="1200" dirty="0"/>
          </a:p>
        </p:txBody>
      </p:sp>
      <p:sp>
        <p:nvSpPr>
          <p:cNvPr id="4" name="Date Placeholder 3"/>
          <p:cNvSpPr>
            <a:spLocks noGrp="1"/>
          </p:cNvSpPr>
          <p:nvPr>
            <p:ph type="dt" sz="half" idx="10"/>
          </p:nvPr>
        </p:nvSpPr>
        <p:spPr/>
        <p:txBody>
          <a:bodyPr/>
          <a:lstStyle/>
          <a:p>
            <a:r>
              <a:rPr lang="en-US" smtClean="0"/>
              <a:t>3/12/13</a:t>
            </a:r>
            <a:endParaRPr lang="en-US"/>
          </a:p>
        </p:txBody>
      </p:sp>
    </p:spTree>
    <p:extLst>
      <p:ext uri="{BB962C8B-B14F-4D97-AF65-F5344CB8AC3E}">
        <p14:creationId xmlns:p14="http://schemas.microsoft.com/office/powerpoint/2010/main" val="1559146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1" nodeType="clickEffect">
                                  <p:stCondLst>
                                    <p:cond delay="0"/>
                                  </p:stCondLst>
                                  <p:childTnLst>
                                    <p:animMotion origin="layout" path="M -3.61111E-6 3.87283E-6 L 0.55191 -0.19145 " pathEditMode="relative" rAng="0" ptsTypes="AA">
                                      <p:cBhvr>
                                        <p:cTn id="11" dur="2000" fill="hold"/>
                                        <p:tgtEl>
                                          <p:spTgt spid="32"/>
                                        </p:tgtEl>
                                        <p:attrNameLst>
                                          <p:attrName>ppt_x</p:attrName>
                                          <p:attrName>ppt_y</p:attrName>
                                        </p:attrNameLst>
                                      </p:cBhvr>
                                      <p:rCtr x="27587" y="-9572"/>
                                    </p:animMotion>
                                  </p:childTnLst>
                                </p:cTn>
                              </p:par>
                              <p:par>
                                <p:cTn id="12" presetID="22" presetClass="entr" presetSubtype="8"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left)">
                                      <p:cBhvr>
                                        <p:cTn id="14" dur="500"/>
                                        <p:tgtEl>
                                          <p:spTgt spid="20"/>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0" grpId="0" animBg="1"/>
      <p:bldP spid="32" grpId="0" animBg="1"/>
      <p:bldP spid="32"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4 out of 60 carriers allow IP spoofing</a:t>
            </a:r>
            <a:endParaRPr lang="en-US" dirty="0"/>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graphicFrame>
        <p:nvGraphicFramePr>
          <p:cNvPr id="7" name="Chart 6"/>
          <p:cNvGraphicFramePr/>
          <p:nvPr>
            <p:extLst>
              <p:ext uri="{D42A27DB-BD31-4B8C-83A1-F6EECF244321}">
                <p14:modId xmlns:p14="http://schemas.microsoft.com/office/powerpoint/2010/main" val="3080221597"/>
              </p:ext>
            </p:extLst>
          </p:nvPr>
        </p:nvGraphicFramePr>
        <p:xfrm>
          <a:off x="1676400" y="1762780"/>
          <a:ext cx="6248400" cy="440942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2245840" y="1447800"/>
            <a:ext cx="4612160" cy="52322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2800" dirty="0" smtClean="0"/>
              <a:t>IP spoofing should be disabled</a:t>
            </a:r>
            <a:endParaRPr lang="en-US" sz="2800" dirty="0"/>
          </a:p>
        </p:txBody>
      </p:sp>
      <p:sp>
        <p:nvSpPr>
          <p:cNvPr id="8" name="TextBox 7"/>
          <p:cNvSpPr txBox="1"/>
          <p:nvPr/>
        </p:nvSpPr>
        <p:spPr>
          <a:xfrm>
            <a:off x="6019800" y="6428601"/>
            <a:ext cx="1672253" cy="276999"/>
          </a:xfrm>
          <a:prstGeom prst="rect">
            <a:avLst/>
          </a:prstGeom>
          <a:noFill/>
        </p:spPr>
        <p:txBody>
          <a:bodyPr wrap="none" rtlCol="0">
            <a:spAutoFit/>
          </a:bodyPr>
          <a:lstStyle/>
          <a:p>
            <a:r>
              <a:rPr lang="en-US" sz="1200" dirty="0" smtClean="0"/>
              <a:t>Courtesy: Z. Wang et al.</a:t>
            </a:r>
            <a:endParaRPr lang="en-US" sz="1200" dirty="0"/>
          </a:p>
        </p:txBody>
      </p:sp>
      <p:sp>
        <p:nvSpPr>
          <p:cNvPr id="4" name="Date Placeholder 3"/>
          <p:cNvSpPr>
            <a:spLocks noGrp="1"/>
          </p:cNvSpPr>
          <p:nvPr>
            <p:ph type="dt" sz="half" idx="10"/>
          </p:nvPr>
        </p:nvSpPr>
        <p:spPr/>
        <p:txBody>
          <a:bodyPr/>
          <a:lstStyle/>
          <a:p>
            <a:r>
              <a:rPr lang="en-US" smtClean="0"/>
              <a:t>3/12/13</a:t>
            </a:r>
            <a:endParaRPr lang="en-US"/>
          </a:p>
        </p:txBody>
      </p:sp>
    </p:spTree>
    <p:extLst>
      <p:ext uri="{BB962C8B-B14F-4D97-AF65-F5344CB8AC3E}">
        <p14:creationId xmlns:p14="http://schemas.microsoft.com/office/powerpoint/2010/main" val="995836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graphicFrame>
        <p:nvGraphicFramePr>
          <p:cNvPr id="6" name="Diagram 5"/>
          <p:cNvGraphicFramePr/>
          <p:nvPr>
            <p:extLst>
              <p:ext uri="{D42A27DB-BD31-4B8C-83A1-F6EECF244321}">
                <p14:modId xmlns:p14="http://schemas.microsoft.com/office/powerpoint/2010/main" val="3189848905"/>
              </p:ext>
            </p:extLst>
          </p:nvPr>
        </p:nvGraphicFramePr>
        <p:xfrm>
          <a:off x="1600200" y="16764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r>
              <a:rPr lang="en-US" smtClean="0"/>
              <a:t>Cellular Networks and Mobile Computing (COMS 6998-10)</a:t>
            </a:r>
            <a:endParaRPr lang="en-US"/>
          </a:p>
        </p:txBody>
      </p:sp>
      <p:sp>
        <p:nvSpPr>
          <p:cNvPr id="7" name="TextBox 6"/>
          <p:cNvSpPr txBox="1"/>
          <p:nvPr/>
        </p:nvSpPr>
        <p:spPr>
          <a:xfrm>
            <a:off x="6019800" y="6428601"/>
            <a:ext cx="1672253" cy="276999"/>
          </a:xfrm>
          <a:prstGeom prst="rect">
            <a:avLst/>
          </a:prstGeom>
          <a:noFill/>
        </p:spPr>
        <p:txBody>
          <a:bodyPr wrap="none" rtlCol="0">
            <a:spAutoFit/>
          </a:bodyPr>
          <a:lstStyle/>
          <a:p>
            <a:r>
              <a:rPr lang="en-US" sz="1200" dirty="0" smtClean="0"/>
              <a:t>Courtesy: Z. Wang et al.</a:t>
            </a:r>
            <a:endParaRPr lang="en-US" sz="1200" dirty="0"/>
          </a:p>
        </p:txBody>
      </p:sp>
      <p:sp>
        <p:nvSpPr>
          <p:cNvPr id="4" name="Date Placeholder 3"/>
          <p:cNvSpPr>
            <a:spLocks noGrp="1"/>
          </p:cNvSpPr>
          <p:nvPr>
            <p:ph type="dt" sz="half" idx="10"/>
          </p:nvPr>
        </p:nvSpPr>
        <p:spPr/>
        <p:txBody>
          <a:bodyPr/>
          <a:lstStyle/>
          <a:p>
            <a:r>
              <a:rPr lang="en-US" smtClean="0"/>
              <a:t>3/12/13</a:t>
            </a:r>
            <a:endParaRPr lang="en-US"/>
          </a:p>
        </p:txBody>
      </p:sp>
    </p:spTree>
    <p:extLst>
      <p:ext uri="{BB962C8B-B14F-4D97-AF65-F5344CB8AC3E}">
        <p14:creationId xmlns:p14="http://schemas.microsoft.com/office/powerpoint/2010/main" val="1309970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normAutofit fontScale="90000"/>
          </a:bodyPr>
          <a:lstStyle/>
          <a:p>
            <a:r>
              <a:rPr lang="en-US" dirty="0">
                <a:latin typeface="Calibri" charset="0"/>
                <a:ea typeface="ＭＳ Ｐゴシック" charset="0"/>
                <a:cs typeface="ＭＳ Ｐゴシック" charset="0"/>
              </a:rPr>
              <a:t>Review of Previous </a:t>
            </a:r>
            <a:r>
              <a:rPr lang="en-US" dirty="0" smtClean="0">
                <a:latin typeface="Calibri" charset="0"/>
                <a:ea typeface="ＭＳ Ｐゴシック" charset="0"/>
                <a:cs typeface="ＭＳ Ｐゴシック" charset="0"/>
              </a:rPr>
              <a:t>Lecture (Cont’d)</a:t>
            </a:r>
            <a:endParaRPr lang="en-US" dirty="0">
              <a:latin typeface="Calibri" charset="0"/>
              <a:ea typeface="ＭＳ Ｐゴシック" charset="0"/>
              <a:cs typeface="ＭＳ Ｐゴシック" charset="0"/>
            </a:endParaRPr>
          </a:p>
        </p:txBody>
      </p:sp>
      <p:sp>
        <p:nvSpPr>
          <p:cNvPr id="18434" name="Content Placeholder 2"/>
          <p:cNvSpPr>
            <a:spLocks noGrp="1"/>
          </p:cNvSpPr>
          <p:nvPr>
            <p:ph idx="1"/>
          </p:nvPr>
        </p:nvSpPr>
        <p:spPr/>
        <p:txBody>
          <a:bodyPr/>
          <a:lstStyle/>
          <a:p>
            <a:r>
              <a:rPr lang="en-US" dirty="0" smtClean="0">
                <a:latin typeface="Calibri" charset="0"/>
                <a:ea typeface="ＭＳ Ｐゴシック" charset="0"/>
                <a:cs typeface="ＭＳ Ｐゴシック" charset="0"/>
              </a:rPr>
              <a:t>How do we reconstruct RRC states from packet traces?</a:t>
            </a:r>
            <a:endParaRPr lang="en-US" dirty="0">
              <a:latin typeface="Calibri" charset="0"/>
              <a:ea typeface="ＭＳ Ｐゴシック" charset="0"/>
              <a:cs typeface="ＭＳ Ｐゴシック" charset="0"/>
            </a:endParaRPr>
          </a:p>
          <a:p>
            <a:endParaRPr lang="en-US"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1065802184"/>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normAutofit fontScale="90000"/>
          </a:bodyPr>
          <a:lstStyle/>
          <a:p>
            <a:r>
              <a:rPr lang="en-US" dirty="0" smtClean="0"/>
              <a:t>Why short TCP timeout timers are bad?</a:t>
            </a:r>
            <a:endParaRPr lang="en-US" dirty="0"/>
          </a:p>
        </p:txBody>
      </p:sp>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4321" y="4960463"/>
            <a:ext cx="999533" cy="1313110"/>
          </a:xfrm>
          <a:prstGeom prst="rect">
            <a:avLst/>
          </a:prstGeom>
        </p:spPr>
      </p:pic>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0268" y="4953000"/>
            <a:ext cx="1009332" cy="1313110"/>
          </a:xfrm>
          <a:prstGeom prst="rect">
            <a:avLst/>
          </a:prstGeom>
        </p:spPr>
      </p:pic>
      <p:sp>
        <p:nvSpPr>
          <p:cNvPr id="16" name="Cloud 15"/>
          <p:cNvSpPr/>
          <p:nvPr/>
        </p:nvSpPr>
        <p:spPr>
          <a:xfrm>
            <a:off x="4876800" y="2209800"/>
            <a:ext cx="3058414" cy="2074914"/>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Internet</a:t>
            </a:r>
          </a:p>
        </p:txBody>
      </p:sp>
      <p:sp>
        <p:nvSpPr>
          <p:cNvPr id="17" name="Cloud 16"/>
          <p:cNvSpPr/>
          <p:nvPr/>
        </p:nvSpPr>
        <p:spPr>
          <a:xfrm>
            <a:off x="928829" y="2208264"/>
            <a:ext cx="3810000" cy="2590800"/>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smtClean="0"/>
              <a:t>Cellular Core Network</a:t>
            </a:r>
            <a:endParaRPr lang="en-US" sz="2000" dirty="0"/>
          </a:p>
        </p:txBody>
      </p:sp>
      <p:pic>
        <p:nvPicPr>
          <p:cNvPr id="18" name="Picture 5" descr="C:\Users\Gary\AppData\Local\Microsoft\Windows\Temporary Internet Files\Content.IE5\4YPR5VXP\MC900434845[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4083" y="1752003"/>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C:\Users\Gary\AppData\Local\Microsoft\Windows\Temporary Internet Files\Content.IE5\FIUJ280P\MC900322691[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6461" y="2690052"/>
            <a:ext cx="745952"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7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9761" y="2831980"/>
            <a:ext cx="1060449" cy="635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13" descr="C:\Users\Gary\AppData\Local\Microsoft\Windows\Temporary Internet Files\Content.IE5\FIUJ280P\MC900322691[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24813" y="3997242"/>
            <a:ext cx="745952"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3" descr="C:\Users\Gary\AppData\Local\Microsoft\Windows\Temporary Internet Files\Content.IE5\FIUJ280P\MC900322691[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17261" y="3713214"/>
            <a:ext cx="745952"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3" descr="C:\Users\Gary\AppData\Local\Microsoft\Windows\Temporary Internet Files\Content.IE5\FIUJ280P\MC900322691[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97789" y="1616846"/>
            <a:ext cx="745952"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5"/>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1579" y="2625264"/>
            <a:ext cx="1379537"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8" descr="C:\Users\Gary\AppData\Local\Microsoft\Windows\Temporary Internet Files\Content.IE5\B2IYHV3J\MC900431622[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3690237" y="2165074"/>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26461" y="4799064"/>
            <a:ext cx="962460" cy="1635910"/>
          </a:xfrm>
          <a:prstGeom prst="rect">
            <a:avLst/>
          </a:prstGeom>
        </p:spPr>
      </p:pic>
      <p:sp>
        <p:nvSpPr>
          <p:cNvPr id="34" name="Freeform 33"/>
          <p:cNvSpPr/>
          <p:nvPr/>
        </p:nvSpPr>
        <p:spPr>
          <a:xfrm>
            <a:off x="1731915" y="2427807"/>
            <a:ext cx="4931764" cy="2428407"/>
          </a:xfrm>
          <a:custGeom>
            <a:avLst/>
            <a:gdLst>
              <a:gd name="connsiteX0" fmla="*/ 0 w 4931764"/>
              <a:gd name="connsiteY0" fmla="*/ 2428407 h 2428407"/>
              <a:gd name="connsiteX1" fmla="*/ 2968052 w 4931764"/>
              <a:gd name="connsiteY1" fmla="*/ 614597 h 2428407"/>
              <a:gd name="connsiteX2" fmla="*/ 4931764 w 4931764"/>
              <a:gd name="connsiteY2" fmla="*/ 0 h 2428407"/>
            </a:gdLst>
            <a:ahLst/>
            <a:cxnLst>
              <a:cxn ang="0">
                <a:pos x="connsiteX0" y="connsiteY0"/>
              </a:cxn>
              <a:cxn ang="0">
                <a:pos x="connsiteX1" y="connsiteY1"/>
              </a:cxn>
              <a:cxn ang="0">
                <a:pos x="connsiteX2" y="connsiteY2"/>
              </a:cxn>
            </a:cxnLst>
            <a:rect l="l" t="t" r="r" b="b"/>
            <a:pathLst>
              <a:path w="4931764" h="2428407">
                <a:moveTo>
                  <a:pt x="0" y="2428407"/>
                </a:moveTo>
                <a:cubicBezTo>
                  <a:pt x="1073045" y="1723869"/>
                  <a:pt x="2146091" y="1019331"/>
                  <a:pt x="2968052" y="614597"/>
                </a:cubicBezTo>
                <a:cubicBezTo>
                  <a:pt x="3790013" y="209863"/>
                  <a:pt x="4360888" y="104931"/>
                  <a:pt x="4931764" y="0"/>
                </a:cubicBezTo>
              </a:path>
            </a:pathLst>
          </a:custGeom>
          <a:ln w="76200">
            <a:headEnd type="triangle" w="med" len="med"/>
            <a:tailEnd type="triangle" w="med" len="med"/>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pic>
        <p:nvPicPr>
          <p:cNvPr id="35" name="Picture 3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963235" y="2758462"/>
            <a:ext cx="647365" cy="647365"/>
          </a:xfrm>
          <a:prstGeom prst="rect">
            <a:avLst/>
          </a:prstGeom>
        </p:spPr>
      </p:pic>
      <p:pic>
        <p:nvPicPr>
          <p:cNvPr id="36" name="Picture 3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916240" y="1323766"/>
            <a:ext cx="707174" cy="707174"/>
          </a:xfrm>
          <a:prstGeom prst="rect">
            <a:avLst/>
          </a:prstGeom>
        </p:spPr>
      </p:pic>
      <p:pic>
        <p:nvPicPr>
          <p:cNvPr id="38" name="Picture 3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838949" y="1339018"/>
            <a:ext cx="721410" cy="721410"/>
          </a:xfrm>
          <a:prstGeom prst="rect">
            <a:avLst/>
          </a:prstGeom>
        </p:spPr>
      </p:pic>
      <p:pic>
        <p:nvPicPr>
          <p:cNvPr id="39" name="Picture 3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300989" y="1987569"/>
            <a:ext cx="690611" cy="690611"/>
          </a:xfrm>
          <a:prstGeom prst="rect">
            <a:avLst/>
          </a:prstGeom>
        </p:spPr>
      </p:pic>
      <p:pic>
        <p:nvPicPr>
          <p:cNvPr id="40" name="Picture 3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638052" y="2030940"/>
            <a:ext cx="594324" cy="594324"/>
          </a:xfrm>
          <a:prstGeom prst="rect">
            <a:avLst/>
          </a:prstGeom>
        </p:spPr>
      </p:pic>
      <p:sp>
        <p:nvSpPr>
          <p:cNvPr id="12" name="Rectangle 11"/>
          <p:cNvSpPr/>
          <p:nvPr/>
        </p:nvSpPr>
        <p:spPr>
          <a:xfrm>
            <a:off x="1291033" y="4600412"/>
            <a:ext cx="1413511" cy="55042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KEEP-ALIVE</a:t>
            </a:r>
            <a:endParaRPr lang="en-US" dirty="0"/>
          </a:p>
        </p:txBody>
      </p:sp>
      <p:pic>
        <p:nvPicPr>
          <p:cNvPr id="1026" name="Picture 2" descr="D:\My Dropbox\prelim\slides\pics\Mail-icon.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171622" y="1979346"/>
            <a:ext cx="984114" cy="984113"/>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p:cNvSpPr/>
          <p:nvPr/>
        </p:nvSpPr>
        <p:spPr>
          <a:xfrm>
            <a:off x="1295400" y="4631173"/>
            <a:ext cx="1413511" cy="55042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KEEP-ALIVE</a:t>
            </a:r>
            <a:endParaRPr lang="en-US" dirty="0"/>
          </a:p>
        </p:txBody>
      </p:sp>
      <p:sp>
        <p:nvSpPr>
          <p:cNvPr id="37" name="Rectangle 36"/>
          <p:cNvSpPr/>
          <p:nvPr/>
        </p:nvSpPr>
        <p:spPr>
          <a:xfrm>
            <a:off x="1329689" y="4648200"/>
            <a:ext cx="1413511" cy="55042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KEEP-ALIVE</a:t>
            </a:r>
            <a:endParaRPr lang="en-US" dirty="0"/>
          </a:p>
        </p:txBody>
      </p:sp>
      <p:pic>
        <p:nvPicPr>
          <p:cNvPr id="29" name="Picture 2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410269" y="4960462"/>
            <a:ext cx="1009331" cy="1313110"/>
          </a:xfrm>
          <a:prstGeom prst="rect">
            <a:avLst/>
          </a:prstGeom>
        </p:spPr>
      </p:pic>
      <p:grpSp>
        <p:nvGrpSpPr>
          <p:cNvPr id="8" name="Group 7"/>
          <p:cNvGrpSpPr/>
          <p:nvPr/>
        </p:nvGrpSpPr>
        <p:grpSpPr>
          <a:xfrm>
            <a:off x="5388303" y="4336216"/>
            <a:ext cx="3222297" cy="1929894"/>
            <a:chOff x="5388303" y="4336216"/>
            <a:chExt cx="3222297" cy="1929894"/>
          </a:xfrm>
        </p:grpSpPr>
        <p:grpSp>
          <p:nvGrpSpPr>
            <p:cNvPr id="6" name="Group 5"/>
            <p:cNvGrpSpPr/>
            <p:nvPr/>
          </p:nvGrpSpPr>
          <p:grpSpPr>
            <a:xfrm>
              <a:off x="5388303" y="4336216"/>
              <a:ext cx="2536497" cy="1929894"/>
              <a:chOff x="5388303" y="4336216"/>
              <a:chExt cx="2536497" cy="1929894"/>
            </a:xfrm>
          </p:grpSpPr>
          <p:sp>
            <p:nvSpPr>
              <p:cNvPr id="5" name="Cloud Callout 4"/>
              <p:cNvSpPr/>
              <p:nvPr/>
            </p:nvSpPr>
            <p:spPr>
              <a:xfrm>
                <a:off x="5388303" y="4336216"/>
                <a:ext cx="2536497" cy="1929894"/>
              </a:xfrm>
              <a:prstGeom prst="cloudCallout">
                <a:avLst>
                  <a:gd name="adj1" fmla="val -62428"/>
                  <a:gd name="adj2" fmla="val -85883"/>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3" name="Picture 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839206" y="4343400"/>
                <a:ext cx="1701180" cy="1701180"/>
              </a:xfrm>
              <a:prstGeom prst="rect">
                <a:avLst/>
              </a:prstGeom>
            </p:spPr>
          </p:pic>
        </p:grpSp>
        <p:sp>
          <p:nvSpPr>
            <p:cNvPr id="7" name="TextBox 6"/>
            <p:cNvSpPr txBox="1"/>
            <p:nvPr/>
          </p:nvSpPr>
          <p:spPr>
            <a:xfrm>
              <a:off x="7350319" y="4919930"/>
              <a:ext cx="1260281" cy="92333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Terminate</a:t>
              </a:r>
            </a:p>
            <a:p>
              <a:r>
                <a:rPr lang="en-US" dirty="0" smtClean="0"/>
                <a:t>Idle TCP</a:t>
              </a:r>
            </a:p>
            <a:p>
              <a:r>
                <a:rPr lang="en-US" dirty="0" smtClean="0"/>
                <a:t>Connection</a:t>
              </a:r>
              <a:endParaRPr lang="en-US" dirty="0"/>
            </a:p>
          </p:txBody>
        </p:sp>
      </p:grpSp>
      <p:sp>
        <p:nvSpPr>
          <p:cNvPr id="9" name="Footer Placeholder 8"/>
          <p:cNvSpPr>
            <a:spLocks noGrp="1"/>
          </p:cNvSpPr>
          <p:nvPr>
            <p:ph type="ftr" sz="quarter" idx="11"/>
          </p:nvPr>
        </p:nvSpPr>
        <p:spPr/>
        <p:txBody>
          <a:bodyPr/>
          <a:lstStyle/>
          <a:p>
            <a:r>
              <a:rPr lang="en-US" smtClean="0"/>
              <a:t>Cellular Networks and Mobile Computing (COMS 6998-10)</a:t>
            </a:r>
            <a:endParaRPr lang="en-US"/>
          </a:p>
        </p:txBody>
      </p:sp>
      <p:sp>
        <p:nvSpPr>
          <p:cNvPr id="41" name="TextBox 40"/>
          <p:cNvSpPr txBox="1"/>
          <p:nvPr/>
        </p:nvSpPr>
        <p:spPr>
          <a:xfrm>
            <a:off x="6019800" y="6428601"/>
            <a:ext cx="1672253" cy="276999"/>
          </a:xfrm>
          <a:prstGeom prst="rect">
            <a:avLst/>
          </a:prstGeom>
          <a:noFill/>
        </p:spPr>
        <p:txBody>
          <a:bodyPr wrap="none" rtlCol="0">
            <a:spAutoFit/>
          </a:bodyPr>
          <a:lstStyle/>
          <a:p>
            <a:r>
              <a:rPr lang="en-US" sz="1200" dirty="0" smtClean="0"/>
              <a:t>Courtesy: Z. Wang et al.</a:t>
            </a:r>
            <a:endParaRPr lang="en-US" sz="1200" dirty="0"/>
          </a:p>
        </p:txBody>
      </p:sp>
      <p:sp>
        <p:nvSpPr>
          <p:cNvPr id="4" name="Date Placeholder 3"/>
          <p:cNvSpPr>
            <a:spLocks noGrp="1"/>
          </p:cNvSpPr>
          <p:nvPr>
            <p:ph type="dt" sz="half" idx="10"/>
          </p:nvPr>
        </p:nvSpPr>
        <p:spPr/>
        <p:txBody>
          <a:bodyPr/>
          <a:lstStyle/>
          <a:p>
            <a:r>
              <a:rPr lang="en-US" smtClean="0"/>
              <a:t>3/12/13</a:t>
            </a:r>
            <a:endParaRPr lang="en-US"/>
          </a:p>
        </p:txBody>
      </p:sp>
    </p:spTree>
    <p:extLst>
      <p:ext uri="{BB962C8B-B14F-4D97-AF65-F5344CB8AC3E}">
        <p14:creationId xmlns:p14="http://schemas.microsoft.com/office/powerpoint/2010/main" val="2787790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42" presetClass="path" presetSubtype="0" accel="50000" decel="50000" fill="hold" nodeType="afterEffect">
                                  <p:stCondLst>
                                    <p:cond delay="0"/>
                                  </p:stCondLst>
                                  <p:childTnLst>
                                    <p:animMotion origin="layout" path="M 5.55556E-7 3.33333E-6 L -0.56215 0.38402 " pathEditMode="relative" rAng="0" ptsTypes="AA">
                                      <p:cBhvr>
                                        <p:cTn id="10" dur="2000" fill="hold"/>
                                        <p:tgtEl>
                                          <p:spTgt spid="1026"/>
                                        </p:tgtEl>
                                        <p:attrNameLst>
                                          <p:attrName>ppt_x</p:attrName>
                                          <p:attrName>ppt_y</p:attrName>
                                        </p:attrNameLst>
                                      </p:cBhvr>
                                      <p:rCtr x="-28108" y="19190"/>
                                    </p:animMotion>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026"/>
                                        </p:tgtEl>
                                      </p:cBhvr>
                                    </p:animEffect>
                                    <p:set>
                                      <p:cBhvr>
                                        <p:cTn id="15" dur="1" fill="hold">
                                          <p:stCondLst>
                                            <p:cond delay="499"/>
                                          </p:stCondLst>
                                        </p:cTn>
                                        <p:tgtEl>
                                          <p:spTgt spid="1026"/>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500"/>
                            </p:stCondLst>
                            <p:childTnLst>
                              <p:par>
                                <p:cTn id="25" presetID="42" presetClass="path" presetSubtype="0" accel="50000" decel="50000" fill="hold" grpId="1" nodeType="afterEffect">
                                  <p:stCondLst>
                                    <p:cond delay="0"/>
                                  </p:stCondLst>
                                  <p:childTnLst>
                                    <p:animMotion origin="layout" path="M 0 -2.22222E-6 L 0.52674 -0.40023 " pathEditMode="relative" rAng="0" ptsTypes="AA">
                                      <p:cBhvr>
                                        <p:cTn id="26" dur="2000" fill="hold"/>
                                        <p:tgtEl>
                                          <p:spTgt spid="12"/>
                                        </p:tgtEl>
                                        <p:attrNameLst>
                                          <p:attrName>ppt_x</p:attrName>
                                          <p:attrName>ppt_y</p:attrName>
                                        </p:attrNameLst>
                                      </p:cBhvr>
                                      <p:rCtr x="26337" y="-20023"/>
                                    </p:animMotion>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2" nodeType="clickEffect">
                                  <p:stCondLst>
                                    <p:cond delay="0"/>
                                  </p:stCondLst>
                                  <p:childTnLst>
                                    <p:animEffect transition="out" filter="fade">
                                      <p:cBhvr>
                                        <p:cTn id="30" dur="500"/>
                                        <p:tgtEl>
                                          <p:spTgt spid="12"/>
                                        </p:tgtEl>
                                      </p:cBhvr>
                                    </p:animEffect>
                                    <p:set>
                                      <p:cBhvr>
                                        <p:cTn id="31" dur="1" fill="hold">
                                          <p:stCondLst>
                                            <p:cond delay="499"/>
                                          </p:stCondLst>
                                        </p:cTn>
                                        <p:tgtEl>
                                          <p:spTgt spid="12"/>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500"/>
                                        <p:tgtEl>
                                          <p:spTgt spid="33"/>
                                        </p:tgtEl>
                                      </p:cBhvr>
                                    </p:animEffect>
                                  </p:childTnLst>
                                </p:cTn>
                              </p:par>
                            </p:childTnLst>
                          </p:cTn>
                        </p:par>
                        <p:par>
                          <p:cTn id="39" fill="hold">
                            <p:stCondLst>
                              <p:cond delay="1000"/>
                            </p:stCondLst>
                            <p:childTnLst>
                              <p:par>
                                <p:cTn id="40" presetID="42" presetClass="path" presetSubtype="0" accel="50000" decel="50000" fill="hold" grpId="1" nodeType="afterEffect">
                                  <p:stCondLst>
                                    <p:cond delay="0"/>
                                  </p:stCondLst>
                                  <p:childTnLst>
                                    <p:animMotion origin="layout" path="M -3.33333E-6 -3.33333E-6 L 0.52552 -0.3956 " pathEditMode="relative" rAng="0" ptsTypes="AA">
                                      <p:cBhvr>
                                        <p:cTn id="41" dur="2000" fill="hold"/>
                                        <p:tgtEl>
                                          <p:spTgt spid="33"/>
                                        </p:tgtEl>
                                        <p:attrNameLst>
                                          <p:attrName>ppt_x</p:attrName>
                                          <p:attrName>ppt_y</p:attrName>
                                        </p:attrNameLst>
                                      </p:cBhvr>
                                      <p:rCtr x="26267" y="-19792"/>
                                    </p:animMotion>
                                  </p:childTnLst>
                                </p:cTn>
                              </p:par>
                              <p:par>
                                <p:cTn id="42" presetID="10" presetClass="exit" presetSubtype="0" fill="hold" nodeType="withEffect">
                                  <p:stCondLst>
                                    <p:cond delay="0"/>
                                  </p:stCondLst>
                                  <p:childTnLst>
                                    <p:animEffect transition="out" filter="fade">
                                      <p:cBhvr>
                                        <p:cTn id="43" dur="500"/>
                                        <p:tgtEl>
                                          <p:spTgt spid="30"/>
                                        </p:tgtEl>
                                      </p:cBhvr>
                                    </p:animEffect>
                                    <p:set>
                                      <p:cBhvr>
                                        <p:cTn id="44" dur="1" fill="hold">
                                          <p:stCondLst>
                                            <p:cond delay="499"/>
                                          </p:stCondLst>
                                        </p:cTn>
                                        <p:tgtEl>
                                          <p:spTgt spid="30"/>
                                        </p:tgtEl>
                                        <p:attrNameLst>
                                          <p:attrName>style.visibility</p:attrName>
                                        </p:attrNameLst>
                                      </p:cBhvr>
                                      <p:to>
                                        <p:strVal val="hidden"/>
                                      </p:to>
                                    </p:set>
                                  </p:childTnLst>
                                </p:cTn>
                              </p:par>
                              <p:par>
                                <p:cTn id="45" presetID="10" presetClass="entr" presetSubtype="0" fill="hold"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childTnLst>
                          </p:cTn>
                        </p:par>
                        <p:par>
                          <p:cTn id="48" fill="hold">
                            <p:stCondLst>
                              <p:cond delay="3000"/>
                            </p:stCondLst>
                            <p:childTnLst>
                              <p:par>
                                <p:cTn id="49" presetID="10" presetClass="exit" presetSubtype="0" fill="hold" grpId="2" nodeType="afterEffect">
                                  <p:stCondLst>
                                    <p:cond delay="0"/>
                                  </p:stCondLst>
                                  <p:childTnLst>
                                    <p:animEffect transition="out" filter="fade">
                                      <p:cBhvr>
                                        <p:cTn id="50" dur="500"/>
                                        <p:tgtEl>
                                          <p:spTgt spid="33"/>
                                        </p:tgtEl>
                                      </p:cBhvr>
                                    </p:animEffect>
                                    <p:set>
                                      <p:cBhvr>
                                        <p:cTn id="51" dur="1" fill="hold">
                                          <p:stCondLst>
                                            <p:cond delay="499"/>
                                          </p:stCondLst>
                                        </p:cTn>
                                        <p:tgtEl>
                                          <p:spTgt spid="33"/>
                                        </p:tgtEl>
                                        <p:attrNameLst>
                                          <p:attrName>style.visibility</p:attrName>
                                        </p:attrNameLst>
                                      </p:cBhvr>
                                      <p:to>
                                        <p:strVal val="hidden"/>
                                      </p:to>
                                    </p:set>
                                  </p:childTnLst>
                                </p:cTn>
                              </p:par>
                            </p:childTnLst>
                          </p:cTn>
                        </p:par>
                        <p:par>
                          <p:cTn id="52" fill="hold">
                            <p:stCondLst>
                              <p:cond delay="3500"/>
                            </p:stCondLst>
                            <p:childTnLst>
                              <p:par>
                                <p:cTn id="53" presetID="10" presetClass="entr" presetSubtype="0"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500"/>
                                        <p:tgtEl>
                                          <p:spTgt spid="37"/>
                                        </p:tgtEl>
                                      </p:cBhvr>
                                    </p:animEffect>
                                  </p:childTnLst>
                                </p:cTn>
                              </p:par>
                            </p:childTnLst>
                          </p:cTn>
                        </p:par>
                        <p:par>
                          <p:cTn id="56" fill="hold">
                            <p:stCondLst>
                              <p:cond delay="4000"/>
                            </p:stCondLst>
                            <p:childTnLst>
                              <p:par>
                                <p:cTn id="57" presetID="42" presetClass="path" presetSubtype="0" accel="50000" decel="50000" fill="hold" grpId="1" nodeType="afterEffect">
                                  <p:stCondLst>
                                    <p:cond delay="0"/>
                                  </p:stCondLst>
                                  <p:childTnLst>
                                    <p:animMotion origin="layout" path="M -0.00226 -0.00416 L 0.52552 -0.40671 " pathEditMode="relative" rAng="0" ptsTypes="AA">
                                      <p:cBhvr>
                                        <p:cTn id="58" dur="2000" fill="hold"/>
                                        <p:tgtEl>
                                          <p:spTgt spid="37"/>
                                        </p:tgtEl>
                                        <p:attrNameLst>
                                          <p:attrName>ppt_x</p:attrName>
                                          <p:attrName>ppt_y</p:attrName>
                                        </p:attrNameLst>
                                      </p:cBhvr>
                                      <p:rCtr x="26389" y="-20139"/>
                                    </p:animMotion>
                                  </p:childTnLst>
                                </p:cTn>
                              </p:par>
                              <p:par>
                                <p:cTn id="59" presetID="10" presetClass="entr" presetSubtype="0" fill="hold" nodeType="with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500"/>
                                        <p:tgtEl>
                                          <p:spTgt spid="29"/>
                                        </p:tgtEl>
                                      </p:cBhvr>
                                    </p:animEffect>
                                  </p:childTnLst>
                                </p:cTn>
                              </p:par>
                              <p:par>
                                <p:cTn id="62" presetID="10" presetClass="exit" presetSubtype="0" fill="hold" nodeType="withEffect">
                                  <p:stCondLst>
                                    <p:cond delay="0"/>
                                  </p:stCondLst>
                                  <p:childTnLst>
                                    <p:animEffect transition="out" filter="fade">
                                      <p:cBhvr>
                                        <p:cTn id="63" dur="500"/>
                                        <p:tgtEl>
                                          <p:spTgt spid="31"/>
                                        </p:tgtEl>
                                      </p:cBhvr>
                                    </p:animEffect>
                                    <p:set>
                                      <p:cBhvr>
                                        <p:cTn id="64"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2" grpId="2" animBg="1"/>
      <p:bldP spid="33" grpId="0" animBg="1"/>
      <p:bldP spid="33" grpId="1" animBg="1"/>
      <p:bldP spid="33" grpId="2" animBg="1"/>
      <p:bldP spid="37" grpId="0" animBg="1"/>
      <p:bldP spid="37" grpId="1"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Cloud Callout 39"/>
          <p:cNvSpPr/>
          <p:nvPr/>
        </p:nvSpPr>
        <p:spPr>
          <a:xfrm>
            <a:off x="5204746" y="4648200"/>
            <a:ext cx="2110454" cy="1159481"/>
          </a:xfrm>
          <a:prstGeom prst="cloudCallout">
            <a:avLst>
              <a:gd name="adj1" fmla="val -40249"/>
              <a:gd name="adj2" fmla="val -11088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smtClean="0"/>
              <a:t>5min </a:t>
            </a:r>
          </a:p>
          <a:p>
            <a:pPr algn="ctr"/>
            <a:r>
              <a:rPr lang="en-US" b="1" dirty="0" smtClean="0"/>
              <a:t>&lt; Timer</a:t>
            </a:r>
            <a:endParaRPr lang="en-US" dirty="0"/>
          </a:p>
        </p:txBody>
      </p:sp>
      <p:sp>
        <p:nvSpPr>
          <p:cNvPr id="2" name="Title 1"/>
          <p:cNvSpPr>
            <a:spLocks noGrp="1"/>
          </p:cNvSpPr>
          <p:nvPr>
            <p:ph type="title"/>
          </p:nvPr>
        </p:nvSpPr>
        <p:spPr/>
        <p:txBody>
          <a:bodyPr>
            <a:normAutofit/>
          </a:bodyPr>
          <a:lstStyle/>
          <a:p>
            <a:r>
              <a:rPr lang="en-US" dirty="0" smtClean="0"/>
              <a:t>Measure the TCP timeout timer</a:t>
            </a:r>
            <a:endParaRPr lang="en-US" dirty="0"/>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7"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mtClean="0"/>
          </a:p>
          <a:p>
            <a:pPr lvl="1"/>
            <a:endParaRPr lang="en-US" smtClean="0"/>
          </a:p>
          <a:p>
            <a:endParaRPr lang="en-US" dirty="0"/>
          </a:p>
        </p:txBody>
      </p:sp>
      <p:sp>
        <p:nvSpPr>
          <p:cNvPr id="8" name="Cloud 7"/>
          <p:cNvSpPr/>
          <p:nvPr/>
        </p:nvSpPr>
        <p:spPr>
          <a:xfrm>
            <a:off x="5673090" y="2784234"/>
            <a:ext cx="2686050" cy="1887672"/>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Internet</a:t>
            </a:r>
          </a:p>
        </p:txBody>
      </p:sp>
      <p:sp>
        <p:nvSpPr>
          <p:cNvPr id="9" name="Cloud 8"/>
          <p:cNvSpPr/>
          <p:nvPr/>
        </p:nvSpPr>
        <p:spPr>
          <a:xfrm>
            <a:off x="1532058" y="2595456"/>
            <a:ext cx="3810000" cy="2590800"/>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smtClean="0"/>
              <a:t>Cellular Core Network</a:t>
            </a:r>
            <a:endParaRPr lang="en-US" sz="2000" dirty="0"/>
          </a:p>
        </p:txBody>
      </p:sp>
      <p:pic>
        <p:nvPicPr>
          <p:cNvPr id="10" name="Picture 5" descr="C:\Users\Gary\AppData\Local\Microsoft\Windows\Temporary Internet Files\Content.IE5\4YPR5VXP\MC90043484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900" y="1882013"/>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Users\Gary\AppData\Local\Microsoft\Windows\Temporary Internet Files\Content.IE5\FIUJ280P\MC90032269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9690" y="3077244"/>
            <a:ext cx="745952"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2990" y="3219172"/>
            <a:ext cx="1060449" cy="635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3" descr="C:\Users\Gary\AppData\Local\Microsoft\Windows\Temporary Internet Files\Content.IE5\FIUJ280P\MC90032269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28042" y="4384434"/>
            <a:ext cx="745952"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C:\Users\Gary\AppData\Local\Microsoft\Windows\Temporary Internet Files\Content.IE5\FIUJ280P\MC90032269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0490" y="4100406"/>
            <a:ext cx="745952"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C:\Users\Gary\AppData\Local\Microsoft\Windows\Temporary Internet Files\Content.IE5\FIUJ280P\MC90032269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01018" y="2004038"/>
            <a:ext cx="745952"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83321" y="3021061"/>
            <a:ext cx="1379537"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8" descr="C:\Users\Gary\AppData\Local\Microsoft\Windows\Temporary Internet Files\Content.IE5\B2IYHV3J\MC900431622[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4298939" y="2595456"/>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rotWithShape="1">
          <a:blip r:embed="rId8" cstate="print">
            <a:extLst>
              <a:ext uri="{28A0092B-C50C-407E-A947-70E740481C1C}">
                <a14:useLocalDpi xmlns:a14="http://schemas.microsoft.com/office/drawing/2010/main" val="0"/>
              </a:ext>
            </a:extLst>
          </a:blip>
          <a:srcRect l="25368" t="4926" r="24500" b="5074"/>
          <a:stretch/>
        </p:blipFill>
        <p:spPr>
          <a:xfrm>
            <a:off x="465120" y="3119556"/>
            <a:ext cx="575010" cy="1032297"/>
          </a:xfrm>
          <a:prstGeom prst="rect">
            <a:avLst/>
          </a:prstGeom>
        </p:spPr>
      </p:pic>
      <p:sp>
        <p:nvSpPr>
          <p:cNvPr id="19" name="Freeform 18"/>
          <p:cNvSpPr/>
          <p:nvPr/>
        </p:nvSpPr>
        <p:spPr>
          <a:xfrm>
            <a:off x="1143000" y="3041996"/>
            <a:ext cx="6370320" cy="1072804"/>
          </a:xfrm>
          <a:custGeom>
            <a:avLst/>
            <a:gdLst>
              <a:gd name="connsiteX0" fmla="*/ 0 w 6370320"/>
              <a:gd name="connsiteY0" fmla="*/ 762000 h 1072804"/>
              <a:gd name="connsiteX1" fmla="*/ 2042160 w 6370320"/>
              <a:gd name="connsiteY1" fmla="*/ 1066800 h 1072804"/>
              <a:gd name="connsiteX2" fmla="*/ 4815840 w 6370320"/>
              <a:gd name="connsiteY2" fmla="*/ 518160 h 1072804"/>
              <a:gd name="connsiteX3" fmla="*/ 6370320 w 6370320"/>
              <a:gd name="connsiteY3" fmla="*/ 0 h 1072804"/>
            </a:gdLst>
            <a:ahLst/>
            <a:cxnLst>
              <a:cxn ang="0">
                <a:pos x="connsiteX0" y="connsiteY0"/>
              </a:cxn>
              <a:cxn ang="0">
                <a:pos x="connsiteX1" y="connsiteY1"/>
              </a:cxn>
              <a:cxn ang="0">
                <a:pos x="connsiteX2" y="connsiteY2"/>
              </a:cxn>
              <a:cxn ang="0">
                <a:pos x="connsiteX3" y="connsiteY3"/>
              </a:cxn>
            </a:cxnLst>
            <a:rect l="l" t="t" r="r" b="b"/>
            <a:pathLst>
              <a:path w="6370320" h="1072804">
                <a:moveTo>
                  <a:pt x="0" y="762000"/>
                </a:moveTo>
                <a:cubicBezTo>
                  <a:pt x="619760" y="934720"/>
                  <a:pt x="1239520" y="1107440"/>
                  <a:pt x="2042160" y="1066800"/>
                </a:cubicBezTo>
                <a:cubicBezTo>
                  <a:pt x="2844800" y="1026160"/>
                  <a:pt x="4094480" y="695960"/>
                  <a:pt x="4815840" y="518160"/>
                </a:cubicBezTo>
                <a:cubicBezTo>
                  <a:pt x="5537200" y="340360"/>
                  <a:pt x="5956300" y="109220"/>
                  <a:pt x="6370320" y="0"/>
                </a:cubicBezTo>
              </a:path>
            </a:pathLst>
          </a:custGeom>
          <a:ln w="76200">
            <a:headEnd type="none" w="med" len="med"/>
            <a:tailEnd type="triangle" w="med" len="med"/>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sp>
        <p:nvSpPr>
          <p:cNvPr id="20" name="TextBox 19"/>
          <p:cNvSpPr txBox="1"/>
          <p:nvPr/>
        </p:nvSpPr>
        <p:spPr>
          <a:xfrm>
            <a:off x="7451669" y="3077244"/>
            <a:ext cx="1212961" cy="646331"/>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pPr algn="ctr"/>
            <a:r>
              <a:rPr lang="en-US" dirty="0" err="1" smtClean="0"/>
              <a:t>NetPiculet</a:t>
            </a:r>
            <a:r>
              <a:rPr lang="en-US" dirty="0" smtClean="0"/>
              <a:t> </a:t>
            </a:r>
          </a:p>
          <a:p>
            <a:pPr algn="ctr"/>
            <a:r>
              <a:rPr lang="en-US" dirty="0" smtClean="0"/>
              <a:t>Server</a:t>
            </a:r>
            <a:endParaRPr lang="en-US" dirty="0"/>
          </a:p>
        </p:txBody>
      </p:sp>
      <p:sp>
        <p:nvSpPr>
          <p:cNvPr id="21" name="TextBox 20"/>
          <p:cNvSpPr txBox="1"/>
          <p:nvPr/>
        </p:nvSpPr>
        <p:spPr>
          <a:xfrm>
            <a:off x="185467" y="3669658"/>
            <a:ext cx="1212961" cy="646331"/>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pPr algn="ctr"/>
            <a:r>
              <a:rPr lang="en-US" dirty="0" err="1" smtClean="0"/>
              <a:t>NetPiculet</a:t>
            </a:r>
            <a:r>
              <a:rPr lang="en-US" dirty="0" smtClean="0"/>
              <a:t> </a:t>
            </a:r>
          </a:p>
          <a:p>
            <a:pPr algn="ctr"/>
            <a:r>
              <a:rPr lang="en-US" dirty="0" smtClean="0"/>
              <a:t>Client</a:t>
            </a:r>
            <a:endParaRPr lang="en-US" dirty="0"/>
          </a:p>
        </p:txBody>
      </p:sp>
      <p:sp>
        <p:nvSpPr>
          <p:cNvPr id="22" name="Cloud Callout 21"/>
          <p:cNvSpPr/>
          <p:nvPr/>
        </p:nvSpPr>
        <p:spPr>
          <a:xfrm>
            <a:off x="5204746" y="4631719"/>
            <a:ext cx="2110454" cy="1159481"/>
          </a:xfrm>
          <a:prstGeom prst="cloudCallout">
            <a:avLst>
              <a:gd name="adj1" fmla="val -40249"/>
              <a:gd name="adj2" fmla="val -11088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smtClean="0"/>
              <a:t>5min </a:t>
            </a:r>
          </a:p>
          <a:p>
            <a:pPr algn="ctr"/>
            <a:r>
              <a:rPr lang="en-US" b="1" dirty="0" smtClean="0"/>
              <a:t>&lt; Timer &lt; 10min</a:t>
            </a:r>
            <a:endParaRPr lang="en-US" dirty="0"/>
          </a:p>
        </p:txBody>
      </p:sp>
      <p:sp>
        <p:nvSpPr>
          <p:cNvPr id="31" name="TextBox 30"/>
          <p:cNvSpPr txBox="1"/>
          <p:nvPr/>
        </p:nvSpPr>
        <p:spPr>
          <a:xfrm>
            <a:off x="4172556" y="1371600"/>
            <a:ext cx="1252266" cy="461665"/>
          </a:xfrm>
          <a:prstGeom prst="rect">
            <a:avLst/>
          </a:prstGeom>
          <a:noFill/>
        </p:spPr>
        <p:txBody>
          <a:bodyPr wrap="none" rtlCol="0">
            <a:spAutoFit/>
          </a:bodyPr>
          <a:lstStyle/>
          <a:p>
            <a:r>
              <a:rPr lang="en-US" sz="2400" dirty="0" smtClean="0"/>
              <a:t>Time = 0</a:t>
            </a:r>
            <a:endParaRPr lang="en-US" sz="2400" dirty="0"/>
          </a:p>
        </p:txBody>
      </p:sp>
      <p:sp>
        <p:nvSpPr>
          <p:cNvPr id="32" name="TextBox 31"/>
          <p:cNvSpPr txBox="1"/>
          <p:nvPr/>
        </p:nvSpPr>
        <p:spPr>
          <a:xfrm>
            <a:off x="4191000" y="1371600"/>
            <a:ext cx="1798890" cy="461665"/>
          </a:xfrm>
          <a:prstGeom prst="rect">
            <a:avLst/>
          </a:prstGeom>
          <a:noFill/>
        </p:spPr>
        <p:txBody>
          <a:bodyPr wrap="none" rtlCol="0">
            <a:spAutoFit/>
          </a:bodyPr>
          <a:lstStyle/>
          <a:p>
            <a:r>
              <a:rPr lang="en-US" sz="2400" dirty="0" smtClean="0"/>
              <a:t>Time = 5 min</a:t>
            </a:r>
            <a:endParaRPr lang="en-US" sz="2400" dirty="0"/>
          </a:p>
        </p:txBody>
      </p:sp>
      <p:sp>
        <p:nvSpPr>
          <p:cNvPr id="33" name="TextBox 32"/>
          <p:cNvSpPr txBox="1"/>
          <p:nvPr/>
        </p:nvSpPr>
        <p:spPr>
          <a:xfrm>
            <a:off x="4191000" y="1371600"/>
            <a:ext cx="1954381" cy="461665"/>
          </a:xfrm>
          <a:prstGeom prst="rect">
            <a:avLst/>
          </a:prstGeom>
          <a:noFill/>
        </p:spPr>
        <p:txBody>
          <a:bodyPr wrap="none" rtlCol="0">
            <a:spAutoFit/>
          </a:bodyPr>
          <a:lstStyle/>
          <a:p>
            <a:r>
              <a:rPr lang="en-US" sz="2400" dirty="0" smtClean="0"/>
              <a:t>Time = 10 min</a:t>
            </a:r>
            <a:endParaRPr lang="en-US" sz="2400" dirty="0"/>
          </a:p>
        </p:txBody>
      </p:sp>
      <p:sp>
        <p:nvSpPr>
          <p:cNvPr id="34" name="Rectangle 33"/>
          <p:cNvSpPr/>
          <p:nvPr/>
        </p:nvSpPr>
        <p:spPr>
          <a:xfrm>
            <a:off x="1295795" y="3813877"/>
            <a:ext cx="1291381" cy="51304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smtClean="0">
                <a:solidFill>
                  <a:srgbClr val="FF0000"/>
                </a:solidFill>
                <a:effectLst>
                  <a:outerShdw blurRad="38100" dist="38100" dir="2700000" algn="tl">
                    <a:srgbClr val="000000">
                      <a:alpha val="43137"/>
                    </a:srgbClr>
                  </a:outerShdw>
                </a:effectLst>
              </a:rPr>
              <a:t>Is alive?</a:t>
            </a:r>
          </a:p>
        </p:txBody>
      </p:sp>
      <p:sp>
        <p:nvSpPr>
          <p:cNvPr id="35" name="Rectangle 34"/>
          <p:cNvSpPr/>
          <p:nvPr/>
        </p:nvSpPr>
        <p:spPr>
          <a:xfrm>
            <a:off x="6805978" y="2633997"/>
            <a:ext cx="1291381" cy="51304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smtClean="0">
                <a:solidFill>
                  <a:srgbClr val="FF0000"/>
                </a:solidFill>
                <a:effectLst>
                  <a:outerShdw blurRad="38100" dist="38100" dir="2700000" algn="tl">
                    <a:srgbClr val="000000">
                      <a:alpha val="43137"/>
                    </a:srgbClr>
                  </a:outerShdw>
                </a:effectLst>
              </a:rPr>
              <a:t>Yes!</a:t>
            </a:r>
          </a:p>
        </p:txBody>
      </p:sp>
      <p:sp>
        <p:nvSpPr>
          <p:cNvPr id="36" name="Rectangle 35"/>
          <p:cNvSpPr/>
          <p:nvPr/>
        </p:nvSpPr>
        <p:spPr>
          <a:xfrm>
            <a:off x="1448195" y="3966277"/>
            <a:ext cx="1291381" cy="51304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smtClean="0">
                <a:solidFill>
                  <a:srgbClr val="FF0000"/>
                </a:solidFill>
                <a:effectLst>
                  <a:outerShdw blurRad="38100" dist="38100" dir="2700000" algn="tl">
                    <a:srgbClr val="000000">
                      <a:alpha val="43137"/>
                    </a:srgbClr>
                  </a:outerShdw>
                </a:effectLst>
              </a:rPr>
              <a:t>Is alive?</a:t>
            </a:r>
          </a:p>
        </p:txBody>
      </p:sp>
      <p:sp>
        <p:nvSpPr>
          <p:cNvPr id="37" name="Multiply 36"/>
          <p:cNvSpPr/>
          <p:nvPr/>
        </p:nvSpPr>
        <p:spPr>
          <a:xfrm>
            <a:off x="4851542" y="3421323"/>
            <a:ext cx="821548" cy="693477"/>
          </a:xfrm>
          <a:prstGeom prst="mathMultiply">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9" name="TextBox 28"/>
          <p:cNvSpPr txBox="1"/>
          <p:nvPr/>
        </p:nvSpPr>
        <p:spPr>
          <a:xfrm>
            <a:off x="6019800" y="6428601"/>
            <a:ext cx="1672253" cy="276999"/>
          </a:xfrm>
          <a:prstGeom prst="rect">
            <a:avLst/>
          </a:prstGeom>
          <a:noFill/>
        </p:spPr>
        <p:txBody>
          <a:bodyPr wrap="none" rtlCol="0">
            <a:spAutoFit/>
          </a:bodyPr>
          <a:lstStyle/>
          <a:p>
            <a:r>
              <a:rPr lang="en-US" sz="1200" dirty="0" smtClean="0"/>
              <a:t>Courtesy: Z. Wang et al.</a:t>
            </a:r>
            <a:endParaRPr lang="en-US" sz="1200" dirty="0"/>
          </a:p>
        </p:txBody>
      </p:sp>
      <p:sp>
        <p:nvSpPr>
          <p:cNvPr id="4" name="Date Placeholder 3"/>
          <p:cNvSpPr>
            <a:spLocks noGrp="1"/>
          </p:cNvSpPr>
          <p:nvPr>
            <p:ph type="dt" sz="half" idx="10"/>
          </p:nvPr>
        </p:nvSpPr>
        <p:spPr/>
        <p:txBody>
          <a:bodyPr/>
          <a:lstStyle/>
          <a:p>
            <a:r>
              <a:rPr lang="en-US" smtClean="0"/>
              <a:t>3/12/13</a:t>
            </a:r>
            <a:endParaRPr lang="en-US"/>
          </a:p>
        </p:txBody>
      </p:sp>
    </p:spTree>
    <p:extLst>
      <p:ext uri="{BB962C8B-B14F-4D97-AF65-F5344CB8AC3E}">
        <p14:creationId xmlns:p14="http://schemas.microsoft.com/office/powerpoint/2010/main" val="550585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31"/>
                                        </p:tgtEl>
                                        <p:attrNameLst>
                                          <p:attrName>style.visibility</p:attrName>
                                        </p:attrNameLst>
                                      </p:cBhvr>
                                      <p:to>
                                        <p:strVal val="hidden"/>
                                      </p:to>
                                    </p:set>
                                  </p:childTnLst>
                                </p:cTn>
                              </p:par>
                            </p:childTnLst>
                          </p:cTn>
                        </p:par>
                        <p:par>
                          <p:cTn id="15" fill="hold">
                            <p:stCondLst>
                              <p:cond delay="0"/>
                            </p:stCondLst>
                            <p:childTnLst>
                              <p:par>
                                <p:cTn id="16" presetID="10"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childTnLst>
                          </p:cTn>
                        </p:par>
                        <p:par>
                          <p:cTn id="22" fill="hold">
                            <p:stCondLst>
                              <p:cond delay="500"/>
                            </p:stCondLst>
                            <p:childTnLst>
                              <p:par>
                                <p:cTn id="23" presetID="42" presetClass="path" presetSubtype="0" accel="50000" decel="50000" fill="hold" grpId="1" nodeType="afterEffect">
                                  <p:stCondLst>
                                    <p:cond delay="0"/>
                                  </p:stCondLst>
                                  <p:childTnLst>
                                    <p:animMotion origin="layout" path="M 3.61111E-6 -2.36994E-6 L 0.57934 -0.1711 " pathEditMode="relative" rAng="0" ptsTypes="AA">
                                      <p:cBhvr>
                                        <p:cTn id="24" dur="800" fill="hold"/>
                                        <p:tgtEl>
                                          <p:spTgt spid="34"/>
                                        </p:tgtEl>
                                        <p:attrNameLst>
                                          <p:attrName>ppt_x</p:attrName>
                                          <p:attrName>ppt_y</p:attrName>
                                        </p:attrNameLst>
                                      </p:cBhvr>
                                      <p:rCtr x="28958" y="-8555"/>
                                    </p:animMotion>
                                  </p:childTnLst>
                                </p:cTn>
                              </p:par>
                            </p:childTnLst>
                          </p:cTn>
                        </p:par>
                        <p:par>
                          <p:cTn id="25" fill="hold">
                            <p:stCondLst>
                              <p:cond delay="1300"/>
                            </p:stCondLst>
                            <p:childTnLst>
                              <p:par>
                                <p:cTn id="26" presetID="10" presetClass="exit" presetSubtype="0" fill="hold" grpId="2" nodeType="afterEffect">
                                  <p:stCondLst>
                                    <p:cond delay="0"/>
                                  </p:stCondLst>
                                  <p:childTnLst>
                                    <p:animEffect transition="out" filter="fade">
                                      <p:cBhvr>
                                        <p:cTn id="27" dur="500"/>
                                        <p:tgtEl>
                                          <p:spTgt spid="34"/>
                                        </p:tgtEl>
                                      </p:cBhvr>
                                    </p:animEffect>
                                    <p:set>
                                      <p:cBhvr>
                                        <p:cTn id="28" dur="1" fill="hold">
                                          <p:stCondLst>
                                            <p:cond delay="499"/>
                                          </p:stCondLst>
                                        </p:cTn>
                                        <p:tgtEl>
                                          <p:spTgt spid="34"/>
                                        </p:tgtEl>
                                        <p:attrNameLst>
                                          <p:attrName>style.visibility</p:attrName>
                                        </p:attrNameLst>
                                      </p:cBhvr>
                                      <p:to>
                                        <p:strVal val="hidden"/>
                                      </p:to>
                                    </p:set>
                                  </p:childTnLst>
                                </p:cTn>
                              </p:par>
                            </p:childTnLst>
                          </p:cTn>
                        </p:par>
                        <p:par>
                          <p:cTn id="29" fill="hold">
                            <p:stCondLst>
                              <p:cond delay="1800"/>
                            </p:stCondLst>
                            <p:childTnLst>
                              <p:par>
                                <p:cTn id="30" presetID="10" presetClass="entr" presetSubtype="0" fill="hold" grpId="0" nodeType="after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par>
                          <p:cTn id="33" fill="hold">
                            <p:stCondLst>
                              <p:cond delay="2300"/>
                            </p:stCondLst>
                            <p:childTnLst>
                              <p:par>
                                <p:cTn id="34" presetID="42" presetClass="path" presetSubtype="0" accel="50000" decel="50000" fill="hold" grpId="1" nodeType="afterEffect">
                                  <p:stCondLst>
                                    <p:cond delay="0"/>
                                  </p:stCondLst>
                                  <p:childTnLst>
                                    <p:animMotion origin="layout" path="M -1.94444E-6 -2.77457E-6 L -0.60538 0.1822 " pathEditMode="relative" rAng="0" ptsTypes="AA">
                                      <p:cBhvr>
                                        <p:cTn id="35" dur="800" fill="hold"/>
                                        <p:tgtEl>
                                          <p:spTgt spid="35"/>
                                        </p:tgtEl>
                                        <p:attrNameLst>
                                          <p:attrName>ppt_x</p:attrName>
                                          <p:attrName>ppt_y</p:attrName>
                                        </p:attrNameLst>
                                      </p:cBhvr>
                                      <p:rCtr x="-30278" y="9110"/>
                                    </p:animMotion>
                                  </p:childTnLst>
                                </p:cTn>
                              </p:par>
                            </p:childTnLst>
                          </p:cTn>
                        </p:par>
                        <p:par>
                          <p:cTn id="36" fill="hold">
                            <p:stCondLst>
                              <p:cond delay="3100"/>
                            </p:stCondLst>
                            <p:childTnLst>
                              <p:par>
                                <p:cTn id="37" presetID="10" presetClass="exit" presetSubtype="0" fill="hold" grpId="2" nodeType="afterEffect">
                                  <p:stCondLst>
                                    <p:cond delay="0"/>
                                  </p:stCondLst>
                                  <p:childTnLst>
                                    <p:animEffect transition="out" filter="fade">
                                      <p:cBhvr>
                                        <p:cTn id="38" dur="500"/>
                                        <p:tgtEl>
                                          <p:spTgt spid="35"/>
                                        </p:tgtEl>
                                      </p:cBhvr>
                                    </p:animEffect>
                                    <p:set>
                                      <p:cBhvr>
                                        <p:cTn id="39" dur="1" fill="hold">
                                          <p:stCondLst>
                                            <p:cond delay="499"/>
                                          </p:stCondLst>
                                        </p:cTn>
                                        <p:tgtEl>
                                          <p:spTgt spid="35"/>
                                        </p:tgtEl>
                                        <p:attrNameLst>
                                          <p:attrName>style.visibility</p:attrName>
                                        </p:attrNameLst>
                                      </p:cBhvr>
                                      <p:to>
                                        <p:strVal val="hidden"/>
                                      </p:to>
                                    </p:set>
                                  </p:childTnLst>
                                </p:cTn>
                              </p:par>
                              <p:par>
                                <p:cTn id="40" presetID="10" presetClass="entr" presetSubtype="0"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500"/>
                                        <p:tgtEl>
                                          <p:spTgt spid="4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2"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par>
                                <p:cTn id="48" presetID="1" presetClass="exit" presetSubtype="0" fill="hold" grpId="1" nodeType="withEffect">
                                  <p:stCondLst>
                                    <p:cond delay="0"/>
                                  </p:stCondLst>
                                  <p:childTnLst>
                                    <p:set>
                                      <p:cBhvr>
                                        <p:cTn id="49" dur="1" fill="hold">
                                          <p:stCondLst>
                                            <p:cond delay="0"/>
                                          </p:stCondLst>
                                        </p:cTn>
                                        <p:tgtEl>
                                          <p:spTgt spid="32"/>
                                        </p:tgtEl>
                                        <p:attrNameLst>
                                          <p:attrName>style.visibility</p:attrName>
                                        </p:attrNameLst>
                                      </p:cBhvr>
                                      <p:to>
                                        <p:strVal val="hidden"/>
                                      </p:to>
                                    </p:set>
                                  </p:childTnLst>
                                </p:cTn>
                              </p:par>
                              <p:par>
                                <p:cTn id="50" presetID="22" presetClass="entr" presetSubtype="8" fill="hold" grpId="1"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left)">
                                      <p:cBhvr>
                                        <p:cTn id="52" dur="500"/>
                                        <p:tgtEl>
                                          <p:spTgt spid="19"/>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500"/>
                                        <p:tgtEl>
                                          <p:spTgt spid="33"/>
                                        </p:tgtEl>
                                      </p:cBhvr>
                                    </p:animEffect>
                                  </p:childTnLst>
                                </p:cTn>
                              </p:par>
                              <p:par>
                                <p:cTn id="57" presetID="1" presetClass="exit" presetSubtype="0" fill="hold" grpId="3" nodeType="withEffect">
                                  <p:stCondLst>
                                    <p:cond delay="0"/>
                                  </p:stCondLst>
                                  <p:childTnLst>
                                    <p:set>
                                      <p:cBhvr>
                                        <p:cTn id="58" dur="1" fill="hold">
                                          <p:stCondLst>
                                            <p:cond delay="0"/>
                                          </p:stCondLst>
                                        </p:cTn>
                                        <p:tgtEl>
                                          <p:spTgt spid="31"/>
                                        </p:tgtEl>
                                        <p:attrNameLst>
                                          <p:attrName>style.visibility</p:attrName>
                                        </p:attrNameLst>
                                      </p:cBhvr>
                                      <p:to>
                                        <p:strVal val="hidden"/>
                                      </p:to>
                                    </p:set>
                                  </p:childTnLst>
                                </p:cTn>
                              </p:par>
                              <p:par>
                                <p:cTn id="59" presetID="53" presetClass="entr" presetSubtype="16"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anim calcmode="lin" valueType="num">
                                      <p:cBhvr>
                                        <p:cTn id="61" dur="500" fill="hold"/>
                                        <p:tgtEl>
                                          <p:spTgt spid="37"/>
                                        </p:tgtEl>
                                        <p:attrNameLst>
                                          <p:attrName>ppt_w</p:attrName>
                                        </p:attrNameLst>
                                      </p:cBhvr>
                                      <p:tavLst>
                                        <p:tav tm="0">
                                          <p:val>
                                            <p:fltVal val="0"/>
                                          </p:val>
                                        </p:tav>
                                        <p:tav tm="100000">
                                          <p:val>
                                            <p:strVal val="#ppt_w"/>
                                          </p:val>
                                        </p:tav>
                                      </p:tavLst>
                                    </p:anim>
                                    <p:anim calcmode="lin" valueType="num">
                                      <p:cBhvr>
                                        <p:cTn id="62" dur="500" fill="hold"/>
                                        <p:tgtEl>
                                          <p:spTgt spid="37"/>
                                        </p:tgtEl>
                                        <p:attrNameLst>
                                          <p:attrName>ppt_h</p:attrName>
                                        </p:attrNameLst>
                                      </p:cBhvr>
                                      <p:tavLst>
                                        <p:tav tm="0">
                                          <p:val>
                                            <p:fltVal val="0"/>
                                          </p:val>
                                        </p:tav>
                                        <p:tav tm="100000">
                                          <p:val>
                                            <p:strVal val="#ppt_h"/>
                                          </p:val>
                                        </p:tav>
                                      </p:tavLst>
                                    </p:anim>
                                    <p:animEffect transition="in" filter="fade">
                                      <p:cBhvr>
                                        <p:cTn id="63" dur="500"/>
                                        <p:tgtEl>
                                          <p:spTgt spid="37"/>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fade">
                                      <p:cBhvr>
                                        <p:cTn id="68" dur="500"/>
                                        <p:tgtEl>
                                          <p:spTgt spid="36"/>
                                        </p:tgtEl>
                                      </p:cBhvr>
                                    </p:animEffect>
                                  </p:childTnLst>
                                </p:cTn>
                              </p:par>
                            </p:childTnLst>
                          </p:cTn>
                        </p:par>
                        <p:par>
                          <p:cTn id="69" fill="hold">
                            <p:stCondLst>
                              <p:cond delay="500"/>
                            </p:stCondLst>
                            <p:childTnLst>
                              <p:par>
                                <p:cTn id="70" presetID="42" presetClass="path" presetSubtype="0" accel="50000" decel="50000" fill="hold" grpId="1" nodeType="afterEffect">
                                  <p:stCondLst>
                                    <p:cond delay="0"/>
                                  </p:stCondLst>
                                  <p:childTnLst>
                                    <p:animMotion origin="layout" path="M 1.38889E-6 4.21965E-6 L 0.33212 -0.0481 " pathEditMode="relative" rAng="0" ptsTypes="AA">
                                      <p:cBhvr>
                                        <p:cTn id="71" dur="1000" fill="hold"/>
                                        <p:tgtEl>
                                          <p:spTgt spid="36"/>
                                        </p:tgtEl>
                                        <p:attrNameLst>
                                          <p:attrName>ppt_x</p:attrName>
                                          <p:attrName>ppt_y</p:attrName>
                                        </p:attrNameLst>
                                      </p:cBhvr>
                                      <p:rCtr x="16597" y="-2405"/>
                                    </p:animMotion>
                                  </p:childTnLst>
                                </p:cTn>
                              </p:par>
                            </p:childTnLst>
                          </p:cTn>
                        </p:par>
                        <p:par>
                          <p:cTn id="72" fill="hold">
                            <p:stCondLst>
                              <p:cond delay="1500"/>
                            </p:stCondLst>
                            <p:childTnLst>
                              <p:par>
                                <p:cTn id="73" presetID="10" presetClass="entr" presetSubtype="0"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19" grpId="0" animBg="1"/>
      <p:bldP spid="19" grpId="1" animBg="1"/>
      <p:bldP spid="22" grpId="0" animBg="1"/>
      <p:bldP spid="31" grpId="0"/>
      <p:bldP spid="31" grpId="1"/>
      <p:bldP spid="31" grpId="2"/>
      <p:bldP spid="31" grpId="3"/>
      <p:bldP spid="32" grpId="0"/>
      <p:bldP spid="32" grpId="1"/>
      <p:bldP spid="33" grpId="0"/>
      <p:bldP spid="34" grpId="0" animBg="1"/>
      <p:bldP spid="34" grpId="1" animBg="1"/>
      <p:bldP spid="34" grpId="2" animBg="1"/>
      <p:bldP spid="35" grpId="0" animBg="1"/>
      <p:bldP spid="35" grpId="1" animBg="1"/>
      <p:bldP spid="35" grpId="2" animBg="1"/>
      <p:bldP spid="36" grpId="0" animBg="1"/>
      <p:bldP spid="36" grpId="1" animBg="1"/>
      <p:bldP spid="3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Short timers identified in a few carriers</a:t>
            </a:r>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522379887"/>
              </p:ext>
            </p:extLst>
          </p:nvPr>
        </p:nvGraphicFramePr>
        <p:xfrm>
          <a:off x="1588001" y="2057400"/>
          <a:ext cx="6248400" cy="463355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588001" y="1381780"/>
            <a:ext cx="5971315" cy="52322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2800"/>
              <a:t>4</a:t>
            </a:r>
            <a:r>
              <a:rPr lang="en-US" sz="2800" smtClean="0"/>
              <a:t> carriers </a:t>
            </a:r>
            <a:r>
              <a:rPr lang="en-US" sz="2800" dirty="0"/>
              <a:t>set </a:t>
            </a:r>
            <a:r>
              <a:rPr lang="en-US" sz="2800" dirty="0" smtClean="0"/>
              <a:t>timers less </a:t>
            </a:r>
            <a:r>
              <a:rPr lang="en-US" sz="2800" dirty="0"/>
              <a:t>than 5</a:t>
            </a:r>
            <a:r>
              <a:rPr lang="en-US" sz="2800" dirty="0" smtClean="0"/>
              <a:t> minutes</a:t>
            </a:r>
            <a:endParaRPr lang="en-US" sz="2800" dirty="0"/>
          </a:p>
        </p:txBody>
      </p:sp>
      <p:sp>
        <p:nvSpPr>
          <p:cNvPr id="8" name="Footer Placeholder 7"/>
          <p:cNvSpPr>
            <a:spLocks noGrp="1"/>
          </p:cNvSpPr>
          <p:nvPr>
            <p:ph type="ftr" sz="quarter" idx="11"/>
          </p:nvPr>
        </p:nvSpPr>
        <p:spPr/>
        <p:txBody>
          <a:bodyPr/>
          <a:lstStyle/>
          <a:p>
            <a:r>
              <a:rPr lang="en-US" smtClean="0"/>
              <a:t>Cellular Networks and Mobile Computing (COMS 6998-10)</a:t>
            </a:r>
            <a:endParaRPr lang="en-US"/>
          </a:p>
        </p:txBody>
      </p:sp>
      <p:sp>
        <p:nvSpPr>
          <p:cNvPr id="9" name="TextBox 8"/>
          <p:cNvSpPr txBox="1"/>
          <p:nvPr/>
        </p:nvSpPr>
        <p:spPr>
          <a:xfrm>
            <a:off x="6019800" y="6428601"/>
            <a:ext cx="1672253" cy="276999"/>
          </a:xfrm>
          <a:prstGeom prst="rect">
            <a:avLst/>
          </a:prstGeom>
          <a:noFill/>
        </p:spPr>
        <p:txBody>
          <a:bodyPr wrap="none" rtlCol="0">
            <a:spAutoFit/>
          </a:bodyPr>
          <a:lstStyle/>
          <a:p>
            <a:r>
              <a:rPr lang="en-US" sz="1200" dirty="0" smtClean="0"/>
              <a:t>Courtesy: Z. Wang et al.</a:t>
            </a:r>
            <a:endParaRPr lang="en-US" sz="1200" dirty="0"/>
          </a:p>
        </p:txBody>
      </p:sp>
      <p:sp>
        <p:nvSpPr>
          <p:cNvPr id="4" name="Date Placeholder 3"/>
          <p:cNvSpPr>
            <a:spLocks noGrp="1"/>
          </p:cNvSpPr>
          <p:nvPr>
            <p:ph type="dt" sz="half" idx="10"/>
          </p:nvPr>
        </p:nvSpPr>
        <p:spPr/>
        <p:txBody>
          <a:bodyPr/>
          <a:lstStyle/>
          <a:p>
            <a:r>
              <a:rPr lang="en-US" smtClean="0"/>
              <a:t>3/12/13</a:t>
            </a:r>
            <a:endParaRPr lang="en-US"/>
          </a:p>
        </p:txBody>
      </p:sp>
    </p:spTree>
    <p:extLst>
      <p:ext uri="{BB962C8B-B14F-4D97-AF65-F5344CB8AC3E}">
        <p14:creationId xmlns:p14="http://schemas.microsoft.com/office/powerpoint/2010/main" val="2618926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439546"/>
            <a:ext cx="7043633" cy="3961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Short timers drain your batteries</a:t>
            </a:r>
            <a:endParaRPr lang="en-US" dirty="0"/>
          </a:p>
        </p:txBody>
      </p:sp>
      <p:sp>
        <p:nvSpPr>
          <p:cNvPr id="3" name="Content Placeholder 2"/>
          <p:cNvSpPr>
            <a:spLocks noGrp="1"/>
          </p:cNvSpPr>
          <p:nvPr>
            <p:ph idx="1"/>
          </p:nvPr>
        </p:nvSpPr>
        <p:spPr>
          <a:xfrm>
            <a:off x="457200" y="1600201"/>
            <a:ext cx="8229600" cy="1600563"/>
          </a:xfrm>
        </p:spPr>
        <p:txBody>
          <a:bodyPr>
            <a:noAutofit/>
          </a:bodyPr>
          <a:lstStyle/>
          <a:p>
            <a:r>
              <a:rPr lang="en-US" sz="2400" dirty="0" smtClean="0"/>
              <a:t>Assume a long-lived TCP connection, a battery of 1350mAh</a:t>
            </a:r>
          </a:p>
          <a:p>
            <a:r>
              <a:rPr lang="en-US" sz="2400" dirty="0" smtClean="0"/>
              <a:t>How much battery on keep-alive messages in one day?</a:t>
            </a:r>
            <a:endParaRPr lang="en-US" sz="2400" dirty="0"/>
          </a:p>
        </p:txBody>
      </p:sp>
      <p:cxnSp>
        <p:nvCxnSpPr>
          <p:cNvPr id="9" name="Straight Connector 8"/>
          <p:cNvCxnSpPr/>
          <p:nvPr/>
        </p:nvCxnSpPr>
        <p:spPr>
          <a:xfrm>
            <a:off x="4114800" y="5029200"/>
            <a:ext cx="0" cy="533400"/>
          </a:xfrm>
          <a:prstGeom prst="line">
            <a:avLst/>
          </a:prstGeom>
          <a:ln w="3810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p:nvCxnSpPr>
        <p:spPr>
          <a:xfrm>
            <a:off x="2298893" y="5029200"/>
            <a:ext cx="1815907" cy="0"/>
          </a:xfrm>
          <a:prstGeom prst="line">
            <a:avLst/>
          </a:prstGeom>
          <a:ln w="38100">
            <a:solidFill>
              <a:srgbClr val="FF0000"/>
            </a:solidFill>
            <a:prstDash val="sysDot"/>
          </a:ln>
        </p:spPr>
        <p:style>
          <a:lnRef idx="1">
            <a:schemeClr val="accent2"/>
          </a:lnRef>
          <a:fillRef idx="0">
            <a:schemeClr val="accent2"/>
          </a:fillRef>
          <a:effectRef idx="0">
            <a:schemeClr val="accent2"/>
          </a:effectRef>
          <a:fontRef idx="minor">
            <a:schemeClr val="tx1"/>
          </a:fontRef>
        </p:style>
      </p:cxnSp>
      <p:sp>
        <p:nvSpPr>
          <p:cNvPr id="5" name="TextBox 4"/>
          <p:cNvSpPr txBox="1"/>
          <p:nvPr/>
        </p:nvSpPr>
        <p:spPr>
          <a:xfrm>
            <a:off x="1676400" y="4857690"/>
            <a:ext cx="627095" cy="40011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2000" dirty="0" smtClean="0"/>
              <a:t>20%</a:t>
            </a:r>
            <a:endParaRPr lang="en-US" sz="2000" dirty="0"/>
          </a:p>
        </p:txBody>
      </p:sp>
      <p:sp>
        <p:nvSpPr>
          <p:cNvPr id="10" name="TextBox 9"/>
          <p:cNvSpPr txBox="1"/>
          <p:nvPr/>
        </p:nvSpPr>
        <p:spPr>
          <a:xfrm>
            <a:off x="3724435" y="5543490"/>
            <a:ext cx="771365" cy="40011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2000" dirty="0" smtClean="0"/>
              <a:t>5 min</a:t>
            </a:r>
            <a:endParaRPr lang="en-US" sz="2000" dirty="0"/>
          </a:p>
        </p:txBody>
      </p:sp>
      <p:sp>
        <p:nvSpPr>
          <p:cNvPr id="6" name="Footer Placeholder 5"/>
          <p:cNvSpPr>
            <a:spLocks noGrp="1"/>
          </p:cNvSpPr>
          <p:nvPr>
            <p:ph type="ftr" sz="quarter" idx="11"/>
          </p:nvPr>
        </p:nvSpPr>
        <p:spPr/>
        <p:txBody>
          <a:bodyPr/>
          <a:lstStyle/>
          <a:p>
            <a:r>
              <a:rPr lang="en-US" smtClean="0"/>
              <a:t>Cellular Networks and Mobile Computing (COMS 6998-10)</a:t>
            </a:r>
            <a:endParaRPr lang="en-US"/>
          </a:p>
        </p:txBody>
      </p:sp>
      <p:sp>
        <p:nvSpPr>
          <p:cNvPr id="11" name="TextBox 10"/>
          <p:cNvSpPr txBox="1"/>
          <p:nvPr/>
        </p:nvSpPr>
        <p:spPr>
          <a:xfrm>
            <a:off x="6019800" y="6428601"/>
            <a:ext cx="1672253" cy="276999"/>
          </a:xfrm>
          <a:prstGeom prst="rect">
            <a:avLst/>
          </a:prstGeom>
          <a:noFill/>
        </p:spPr>
        <p:txBody>
          <a:bodyPr wrap="none" rtlCol="0">
            <a:spAutoFit/>
          </a:bodyPr>
          <a:lstStyle/>
          <a:p>
            <a:r>
              <a:rPr lang="en-US" sz="1200" dirty="0" smtClean="0"/>
              <a:t>Courtesy: Z. Wang et al.</a:t>
            </a:r>
            <a:endParaRPr lang="en-US" sz="1200" dirty="0"/>
          </a:p>
        </p:txBody>
      </p:sp>
      <p:sp>
        <p:nvSpPr>
          <p:cNvPr id="4" name="Date Placeholder 3"/>
          <p:cNvSpPr>
            <a:spLocks noGrp="1"/>
          </p:cNvSpPr>
          <p:nvPr>
            <p:ph type="dt" sz="half" idx="10"/>
          </p:nvPr>
        </p:nvSpPr>
        <p:spPr/>
        <p:txBody>
          <a:bodyPr/>
          <a:lstStyle/>
          <a:p>
            <a:r>
              <a:rPr lang="en-US" smtClean="0"/>
              <a:t>3/12/13</a:t>
            </a:r>
            <a:endParaRPr lang="en-US"/>
          </a:p>
        </p:txBody>
      </p:sp>
    </p:spTree>
    <p:extLst>
      <p:ext uri="{BB962C8B-B14F-4D97-AF65-F5344CB8AC3E}">
        <p14:creationId xmlns:p14="http://schemas.microsoft.com/office/powerpoint/2010/main" val="746365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graphicFrame>
        <p:nvGraphicFramePr>
          <p:cNvPr id="6" name="Diagram 5"/>
          <p:cNvGraphicFramePr/>
          <p:nvPr>
            <p:extLst>
              <p:ext uri="{D42A27DB-BD31-4B8C-83A1-F6EECF244321}">
                <p14:modId xmlns:p14="http://schemas.microsoft.com/office/powerpoint/2010/main" val="2965426424"/>
              </p:ext>
            </p:extLst>
          </p:nvPr>
        </p:nvGraphicFramePr>
        <p:xfrm>
          <a:off x="1600200" y="16764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r>
              <a:rPr lang="en-US" smtClean="0"/>
              <a:t>Cellular Networks and Mobile Computing (COMS 6998-10)</a:t>
            </a:r>
            <a:endParaRPr lang="en-US"/>
          </a:p>
        </p:txBody>
      </p:sp>
      <p:sp>
        <p:nvSpPr>
          <p:cNvPr id="7" name="TextBox 6"/>
          <p:cNvSpPr txBox="1"/>
          <p:nvPr/>
        </p:nvSpPr>
        <p:spPr>
          <a:xfrm>
            <a:off x="6019800" y="6428601"/>
            <a:ext cx="1672253" cy="276999"/>
          </a:xfrm>
          <a:prstGeom prst="rect">
            <a:avLst/>
          </a:prstGeom>
          <a:noFill/>
        </p:spPr>
        <p:txBody>
          <a:bodyPr wrap="none" rtlCol="0">
            <a:spAutoFit/>
          </a:bodyPr>
          <a:lstStyle/>
          <a:p>
            <a:r>
              <a:rPr lang="en-US" sz="1200" dirty="0" smtClean="0"/>
              <a:t>Courtesy: Z. Wang et al.</a:t>
            </a:r>
            <a:endParaRPr lang="en-US" sz="1200" dirty="0"/>
          </a:p>
        </p:txBody>
      </p:sp>
      <p:sp>
        <p:nvSpPr>
          <p:cNvPr id="4" name="Date Placeholder 3"/>
          <p:cNvSpPr>
            <a:spLocks noGrp="1"/>
          </p:cNvSpPr>
          <p:nvPr>
            <p:ph type="dt" sz="half" idx="10"/>
          </p:nvPr>
        </p:nvSpPr>
        <p:spPr/>
        <p:txBody>
          <a:bodyPr/>
          <a:lstStyle/>
          <a:p>
            <a:r>
              <a:rPr lang="en-US" smtClean="0"/>
              <a:t>3/12/13</a:t>
            </a:r>
            <a:endParaRPr lang="en-US"/>
          </a:p>
        </p:txBody>
      </p:sp>
    </p:spTree>
    <p:extLst>
      <p:ext uri="{BB962C8B-B14F-4D97-AF65-F5344CB8AC3E}">
        <p14:creationId xmlns:p14="http://schemas.microsoft.com/office/powerpoint/2010/main" val="4255078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TCP out-of-order packet buffering</a:t>
            </a:r>
            <a:endParaRPr lang="en-US" dirty="0"/>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7"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mtClean="0"/>
          </a:p>
          <a:p>
            <a:pPr lvl="1"/>
            <a:endParaRPr lang="en-US" smtClean="0"/>
          </a:p>
          <a:p>
            <a:endParaRPr lang="en-US" dirty="0"/>
          </a:p>
        </p:txBody>
      </p:sp>
      <p:sp>
        <p:nvSpPr>
          <p:cNvPr id="8" name="Cloud 7"/>
          <p:cNvSpPr/>
          <p:nvPr/>
        </p:nvSpPr>
        <p:spPr>
          <a:xfrm>
            <a:off x="5673090" y="2784234"/>
            <a:ext cx="2686050" cy="1887672"/>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Internet</a:t>
            </a:r>
          </a:p>
        </p:txBody>
      </p:sp>
      <p:sp>
        <p:nvSpPr>
          <p:cNvPr id="9" name="Cloud 8"/>
          <p:cNvSpPr/>
          <p:nvPr/>
        </p:nvSpPr>
        <p:spPr>
          <a:xfrm>
            <a:off x="1532058" y="2595456"/>
            <a:ext cx="3810000" cy="2590800"/>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smtClean="0"/>
              <a:t>Cellular Core Network</a:t>
            </a:r>
            <a:endParaRPr lang="en-US" sz="2000" dirty="0"/>
          </a:p>
        </p:txBody>
      </p:sp>
      <p:pic>
        <p:nvPicPr>
          <p:cNvPr id="10" name="Picture 5" descr="C:\Users\Gary\AppData\Local\Microsoft\Windows\Temporary Internet Files\Content.IE5\4YPR5VXP\MC90043484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900" y="1882013"/>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Users\Gary\AppData\Local\Microsoft\Windows\Temporary Internet Files\Content.IE5\FIUJ280P\MC90032269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9690" y="3077244"/>
            <a:ext cx="745952"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2990" y="3219172"/>
            <a:ext cx="1060449" cy="635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3" descr="C:\Users\Gary\AppData\Local\Microsoft\Windows\Temporary Internet Files\Content.IE5\FIUJ280P\MC90032269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28042" y="4384434"/>
            <a:ext cx="745952"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C:\Users\Gary\AppData\Local\Microsoft\Windows\Temporary Internet Files\Content.IE5\FIUJ280P\MC90032269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0490" y="4100406"/>
            <a:ext cx="745952"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C:\Users\Gary\AppData\Local\Microsoft\Windows\Temporary Internet Files\Content.IE5\FIUJ280P\MC90032269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01018" y="2004038"/>
            <a:ext cx="745952"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83321" y="3021061"/>
            <a:ext cx="1379537"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8" descr="C:\Users\Gary\AppData\Local\Microsoft\Windows\Temporary Internet Files\Content.IE5\B2IYHV3J\MC900431622[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4298939" y="2595456"/>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rotWithShape="1">
          <a:blip r:embed="rId8" cstate="print">
            <a:extLst>
              <a:ext uri="{28A0092B-C50C-407E-A947-70E740481C1C}">
                <a14:useLocalDpi xmlns:a14="http://schemas.microsoft.com/office/drawing/2010/main" val="0"/>
              </a:ext>
            </a:extLst>
          </a:blip>
          <a:srcRect l="25368" t="4926" r="24500" b="5074"/>
          <a:stretch/>
        </p:blipFill>
        <p:spPr>
          <a:xfrm>
            <a:off x="465120" y="3119556"/>
            <a:ext cx="575010" cy="1032297"/>
          </a:xfrm>
          <a:prstGeom prst="rect">
            <a:avLst/>
          </a:prstGeom>
        </p:spPr>
      </p:pic>
      <p:sp>
        <p:nvSpPr>
          <p:cNvPr id="19" name="Freeform 18"/>
          <p:cNvSpPr/>
          <p:nvPr/>
        </p:nvSpPr>
        <p:spPr>
          <a:xfrm>
            <a:off x="1040130" y="2997594"/>
            <a:ext cx="6370320" cy="1072804"/>
          </a:xfrm>
          <a:custGeom>
            <a:avLst/>
            <a:gdLst>
              <a:gd name="connsiteX0" fmla="*/ 0 w 6370320"/>
              <a:gd name="connsiteY0" fmla="*/ 762000 h 1072804"/>
              <a:gd name="connsiteX1" fmla="*/ 2042160 w 6370320"/>
              <a:gd name="connsiteY1" fmla="*/ 1066800 h 1072804"/>
              <a:gd name="connsiteX2" fmla="*/ 4815840 w 6370320"/>
              <a:gd name="connsiteY2" fmla="*/ 518160 h 1072804"/>
              <a:gd name="connsiteX3" fmla="*/ 6370320 w 6370320"/>
              <a:gd name="connsiteY3" fmla="*/ 0 h 1072804"/>
            </a:gdLst>
            <a:ahLst/>
            <a:cxnLst>
              <a:cxn ang="0">
                <a:pos x="connsiteX0" y="connsiteY0"/>
              </a:cxn>
              <a:cxn ang="0">
                <a:pos x="connsiteX1" y="connsiteY1"/>
              </a:cxn>
              <a:cxn ang="0">
                <a:pos x="connsiteX2" y="connsiteY2"/>
              </a:cxn>
              <a:cxn ang="0">
                <a:pos x="connsiteX3" y="connsiteY3"/>
              </a:cxn>
            </a:cxnLst>
            <a:rect l="l" t="t" r="r" b="b"/>
            <a:pathLst>
              <a:path w="6370320" h="1072804">
                <a:moveTo>
                  <a:pt x="0" y="762000"/>
                </a:moveTo>
                <a:cubicBezTo>
                  <a:pt x="619760" y="934720"/>
                  <a:pt x="1239520" y="1107440"/>
                  <a:pt x="2042160" y="1066800"/>
                </a:cubicBezTo>
                <a:cubicBezTo>
                  <a:pt x="2844800" y="1026160"/>
                  <a:pt x="4094480" y="695960"/>
                  <a:pt x="4815840" y="518160"/>
                </a:cubicBezTo>
                <a:cubicBezTo>
                  <a:pt x="5537200" y="340360"/>
                  <a:pt x="5956300" y="109220"/>
                  <a:pt x="6370320" y="0"/>
                </a:cubicBezTo>
              </a:path>
            </a:pathLst>
          </a:custGeom>
          <a:ln>
            <a:headEnd type="triangle" w="med" len="med"/>
            <a:tailEnd type="none" w="med" len="med"/>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sp>
        <p:nvSpPr>
          <p:cNvPr id="20" name="TextBox 19"/>
          <p:cNvSpPr txBox="1"/>
          <p:nvPr/>
        </p:nvSpPr>
        <p:spPr>
          <a:xfrm>
            <a:off x="7451669" y="3077244"/>
            <a:ext cx="1212961" cy="646331"/>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pPr algn="ctr"/>
            <a:r>
              <a:rPr lang="en-US" dirty="0" err="1" smtClean="0"/>
              <a:t>NetPiculet</a:t>
            </a:r>
            <a:r>
              <a:rPr lang="en-US" dirty="0" smtClean="0"/>
              <a:t> </a:t>
            </a:r>
          </a:p>
          <a:p>
            <a:pPr algn="ctr"/>
            <a:r>
              <a:rPr lang="en-US" dirty="0" smtClean="0"/>
              <a:t>Server</a:t>
            </a:r>
            <a:endParaRPr lang="en-US" dirty="0"/>
          </a:p>
        </p:txBody>
      </p:sp>
      <p:sp>
        <p:nvSpPr>
          <p:cNvPr id="21" name="TextBox 20"/>
          <p:cNvSpPr txBox="1"/>
          <p:nvPr/>
        </p:nvSpPr>
        <p:spPr>
          <a:xfrm>
            <a:off x="185467" y="3669658"/>
            <a:ext cx="1212961" cy="646331"/>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pPr algn="ctr"/>
            <a:r>
              <a:rPr lang="en-US" dirty="0" err="1" smtClean="0"/>
              <a:t>NetPiculet</a:t>
            </a:r>
            <a:r>
              <a:rPr lang="en-US" dirty="0" smtClean="0"/>
              <a:t> </a:t>
            </a:r>
          </a:p>
          <a:p>
            <a:pPr algn="ctr"/>
            <a:r>
              <a:rPr lang="en-US" dirty="0" smtClean="0"/>
              <a:t>Client</a:t>
            </a:r>
            <a:endParaRPr lang="en-US" dirty="0"/>
          </a:p>
        </p:txBody>
      </p:sp>
      <p:sp>
        <p:nvSpPr>
          <p:cNvPr id="22" name="Cloud Callout 21"/>
          <p:cNvSpPr/>
          <p:nvPr/>
        </p:nvSpPr>
        <p:spPr>
          <a:xfrm>
            <a:off x="5571116" y="4857983"/>
            <a:ext cx="2125084" cy="1268180"/>
          </a:xfrm>
          <a:prstGeom prst="cloudCallout">
            <a:avLst>
              <a:gd name="adj1" fmla="val -50904"/>
              <a:gd name="adj2" fmla="val -10240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smtClean="0"/>
              <a:t>Buffering out-of-order packets</a:t>
            </a:r>
            <a:endParaRPr lang="en-US" dirty="0"/>
          </a:p>
        </p:txBody>
      </p:sp>
      <p:sp>
        <p:nvSpPr>
          <p:cNvPr id="24" name="Rectangle 23"/>
          <p:cNvSpPr/>
          <p:nvPr/>
        </p:nvSpPr>
        <p:spPr>
          <a:xfrm>
            <a:off x="6872237" y="2667000"/>
            <a:ext cx="1052563" cy="51304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a:r>
              <a:rPr lang="en-US" sz="2000" dirty="0" smtClean="0">
                <a:solidFill>
                  <a:srgbClr val="FF0000"/>
                </a:solidFill>
                <a:effectLst>
                  <a:outerShdw blurRad="38100" dist="38100" dir="2700000" algn="tl">
                    <a:srgbClr val="000000">
                      <a:alpha val="43137"/>
                    </a:srgbClr>
                  </a:outerShdw>
                </a:effectLst>
              </a:rPr>
              <a:t>Packet 1</a:t>
            </a:r>
          </a:p>
        </p:txBody>
      </p:sp>
      <p:sp>
        <p:nvSpPr>
          <p:cNvPr id="26" name="Rectangle 25"/>
          <p:cNvSpPr/>
          <p:nvPr/>
        </p:nvSpPr>
        <p:spPr>
          <a:xfrm>
            <a:off x="6872237" y="2667000"/>
            <a:ext cx="1052563" cy="51304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a:r>
              <a:rPr lang="en-US" sz="2000" dirty="0" smtClean="0">
                <a:solidFill>
                  <a:srgbClr val="FF0000"/>
                </a:solidFill>
                <a:effectLst>
                  <a:outerShdw blurRad="38100" dist="38100" dir="2700000" algn="tl">
                    <a:srgbClr val="000000">
                      <a:alpha val="43137"/>
                    </a:srgbClr>
                  </a:outerShdw>
                </a:effectLst>
              </a:rPr>
              <a:t>Packet 2</a:t>
            </a:r>
          </a:p>
        </p:txBody>
      </p:sp>
      <p:sp>
        <p:nvSpPr>
          <p:cNvPr id="27" name="Rectangle 26"/>
          <p:cNvSpPr/>
          <p:nvPr/>
        </p:nvSpPr>
        <p:spPr>
          <a:xfrm>
            <a:off x="6872237" y="2667000"/>
            <a:ext cx="1052563" cy="51304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a:r>
              <a:rPr lang="en-US" sz="2000" dirty="0" smtClean="0">
                <a:solidFill>
                  <a:srgbClr val="FF0000"/>
                </a:solidFill>
                <a:effectLst>
                  <a:outerShdw blurRad="38100" dist="38100" dir="2700000" algn="tl">
                    <a:srgbClr val="000000">
                      <a:alpha val="43137"/>
                    </a:srgbClr>
                  </a:outerShdw>
                </a:effectLst>
              </a:rPr>
              <a:t>Packet 3</a:t>
            </a:r>
          </a:p>
        </p:txBody>
      </p:sp>
      <p:sp>
        <p:nvSpPr>
          <p:cNvPr id="28" name="Rectangle 27"/>
          <p:cNvSpPr/>
          <p:nvPr/>
        </p:nvSpPr>
        <p:spPr>
          <a:xfrm>
            <a:off x="6872237" y="2667000"/>
            <a:ext cx="1052563" cy="51304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a:r>
              <a:rPr lang="en-US" sz="2000" dirty="0" smtClean="0">
                <a:solidFill>
                  <a:srgbClr val="FF0000"/>
                </a:solidFill>
                <a:effectLst>
                  <a:outerShdw blurRad="38100" dist="38100" dir="2700000" algn="tl">
                    <a:srgbClr val="000000">
                      <a:alpha val="43137"/>
                    </a:srgbClr>
                  </a:outerShdw>
                </a:effectLst>
              </a:rPr>
              <a:t>Packet 4</a:t>
            </a:r>
          </a:p>
        </p:txBody>
      </p:sp>
      <p:sp>
        <p:nvSpPr>
          <p:cNvPr id="29" name="Rectangle 28"/>
          <p:cNvSpPr/>
          <p:nvPr/>
        </p:nvSpPr>
        <p:spPr>
          <a:xfrm>
            <a:off x="6872237" y="2667000"/>
            <a:ext cx="1052563" cy="51304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a:r>
              <a:rPr lang="en-US" sz="2000" dirty="0" smtClean="0">
                <a:solidFill>
                  <a:srgbClr val="FF0000"/>
                </a:solidFill>
                <a:effectLst>
                  <a:outerShdw blurRad="38100" dist="38100" dir="2700000" algn="tl">
                    <a:srgbClr val="000000">
                      <a:alpha val="43137"/>
                    </a:srgbClr>
                  </a:outerShdw>
                </a:effectLst>
              </a:rPr>
              <a:t>Packet 5</a:t>
            </a:r>
          </a:p>
        </p:txBody>
      </p:sp>
      <p:sp>
        <p:nvSpPr>
          <p:cNvPr id="30" name="Rectangle 29"/>
          <p:cNvSpPr/>
          <p:nvPr/>
        </p:nvSpPr>
        <p:spPr>
          <a:xfrm>
            <a:off x="6872237" y="2667000"/>
            <a:ext cx="1052563" cy="51304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a:r>
              <a:rPr lang="en-US" sz="2000" dirty="0" smtClean="0">
                <a:solidFill>
                  <a:srgbClr val="FF0000"/>
                </a:solidFill>
                <a:effectLst>
                  <a:outerShdw blurRad="38100" dist="38100" dir="2700000" algn="tl">
                    <a:srgbClr val="000000">
                      <a:alpha val="43137"/>
                    </a:srgbClr>
                  </a:outerShdw>
                </a:effectLst>
              </a:rPr>
              <a:t>Packet 6</a:t>
            </a:r>
          </a:p>
        </p:txBody>
      </p:sp>
      <p:sp>
        <p:nvSpPr>
          <p:cNvPr id="31" name="TextBox 30"/>
          <p:cNvSpPr txBox="1"/>
          <p:nvPr/>
        </p:nvSpPr>
        <p:spPr>
          <a:xfrm>
            <a:off x="6019800" y="6428601"/>
            <a:ext cx="1672253" cy="276999"/>
          </a:xfrm>
          <a:prstGeom prst="rect">
            <a:avLst/>
          </a:prstGeom>
          <a:noFill/>
        </p:spPr>
        <p:txBody>
          <a:bodyPr wrap="none" rtlCol="0">
            <a:spAutoFit/>
          </a:bodyPr>
          <a:lstStyle/>
          <a:p>
            <a:r>
              <a:rPr lang="en-US" sz="1200" dirty="0" smtClean="0"/>
              <a:t>Courtesy: Z. Wang et al.</a:t>
            </a:r>
            <a:endParaRPr lang="en-US" sz="1200" dirty="0"/>
          </a:p>
        </p:txBody>
      </p:sp>
      <p:sp>
        <p:nvSpPr>
          <p:cNvPr id="4" name="Date Placeholder 3"/>
          <p:cNvSpPr>
            <a:spLocks noGrp="1"/>
          </p:cNvSpPr>
          <p:nvPr>
            <p:ph type="dt" sz="half" idx="10"/>
          </p:nvPr>
        </p:nvSpPr>
        <p:spPr/>
        <p:txBody>
          <a:bodyPr/>
          <a:lstStyle/>
          <a:p>
            <a:r>
              <a:rPr lang="en-US" smtClean="0"/>
              <a:t>3/12/13</a:t>
            </a:r>
            <a:endParaRPr lang="en-US"/>
          </a:p>
        </p:txBody>
      </p:sp>
    </p:spTree>
    <p:extLst>
      <p:ext uri="{BB962C8B-B14F-4D97-AF65-F5344CB8AC3E}">
        <p14:creationId xmlns:p14="http://schemas.microsoft.com/office/powerpoint/2010/main" val="3583599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42" presetClass="path" presetSubtype="0" accel="50000" decel="50000" fill="hold" grpId="1" nodeType="afterEffect">
                                  <p:stCondLst>
                                    <p:cond delay="0"/>
                                  </p:stCondLst>
                                  <p:childTnLst>
                                    <p:animMotion origin="layout" path="M 2.22222E-6 -4.73988E-6 L -0.66736 0.17365 " pathEditMode="relative" rAng="0" ptsTypes="AA">
                                      <p:cBhvr>
                                        <p:cTn id="10" dur="1000" fill="hold"/>
                                        <p:tgtEl>
                                          <p:spTgt spid="24"/>
                                        </p:tgtEl>
                                        <p:attrNameLst>
                                          <p:attrName>ppt_x</p:attrName>
                                          <p:attrName>ppt_y</p:attrName>
                                        </p:attrNameLst>
                                      </p:cBhvr>
                                      <p:rCtr x="-33368" y="8671"/>
                                    </p:animMotion>
                                  </p:childTnLst>
                                </p:cTn>
                              </p:par>
                              <p:par>
                                <p:cTn id="11" presetID="22" presetClass="entr" presetSubtype="2"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right)">
                                      <p:cBhvr>
                                        <p:cTn id="13" dur="500"/>
                                        <p:tgtEl>
                                          <p:spTgt spid="19"/>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par>
                          <p:cTn id="18" fill="hold">
                            <p:stCondLst>
                              <p:cond delay="2000"/>
                            </p:stCondLst>
                            <p:childTnLst>
                              <p:par>
                                <p:cTn id="19" presetID="42" presetClass="path" presetSubtype="0" accel="50000" decel="50000" fill="hold" grpId="1" nodeType="afterEffect">
                                  <p:stCondLst>
                                    <p:cond delay="0"/>
                                  </p:stCondLst>
                                  <p:childTnLst>
                                    <p:animMotion origin="layout" path="M 2.22222E-6 -4.73988E-6 L -0.66736 0.12925 " pathEditMode="relative" rAng="0" ptsTypes="AA">
                                      <p:cBhvr>
                                        <p:cTn id="20" dur="900" fill="hold"/>
                                        <p:tgtEl>
                                          <p:spTgt spid="26"/>
                                        </p:tgtEl>
                                        <p:attrNameLst>
                                          <p:attrName>ppt_x</p:attrName>
                                          <p:attrName>ppt_y</p:attrName>
                                        </p:attrNameLst>
                                      </p:cBhvr>
                                      <p:rCtr x="-33368" y="6451"/>
                                    </p:animMotion>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childTnLst>
                          </p:cTn>
                        </p:par>
                        <p:par>
                          <p:cTn id="26" fill="hold">
                            <p:stCondLst>
                              <p:cond delay="500"/>
                            </p:stCondLst>
                            <p:childTnLst>
                              <p:par>
                                <p:cTn id="27" presetID="42" presetClass="path" presetSubtype="0" accel="50000" decel="50000" fill="hold" grpId="1" nodeType="afterEffect">
                                  <p:stCondLst>
                                    <p:cond delay="0"/>
                                  </p:stCondLst>
                                  <p:childTnLst>
                                    <p:animMotion origin="layout" path="M 2.22222E-6 -4.73988E-6 L -0.0757 0.08486 " pathEditMode="relative" rAng="0" ptsTypes="AA">
                                      <p:cBhvr>
                                        <p:cTn id="28" dur="1100" fill="hold"/>
                                        <p:tgtEl>
                                          <p:spTgt spid="27"/>
                                        </p:tgtEl>
                                        <p:attrNameLst>
                                          <p:attrName>ppt_x</p:attrName>
                                          <p:attrName>ppt_y</p:attrName>
                                        </p:attrNameLst>
                                      </p:cBhvr>
                                      <p:rCtr x="-3785" y="4231"/>
                                    </p:animMotion>
                                  </p:childTnLst>
                                </p:cTn>
                              </p:par>
                            </p:childTnLst>
                          </p:cTn>
                        </p:par>
                        <p:par>
                          <p:cTn id="29" fill="hold">
                            <p:stCondLst>
                              <p:cond delay="1600"/>
                            </p:stCondLst>
                            <p:childTnLst>
                              <p:par>
                                <p:cTn id="30" presetID="6" presetClass="exit" presetSubtype="32" fill="hold" grpId="2" nodeType="afterEffect">
                                  <p:stCondLst>
                                    <p:cond delay="0"/>
                                  </p:stCondLst>
                                  <p:childTnLst>
                                    <p:animEffect transition="out" filter="circle(out)">
                                      <p:cBhvr>
                                        <p:cTn id="31" dur="1000"/>
                                        <p:tgtEl>
                                          <p:spTgt spid="27"/>
                                        </p:tgtEl>
                                      </p:cBhvr>
                                    </p:animEffect>
                                    <p:set>
                                      <p:cBhvr>
                                        <p:cTn id="32" dur="1" fill="hold">
                                          <p:stCondLst>
                                            <p:cond delay="999"/>
                                          </p:stCondLst>
                                        </p:cTn>
                                        <p:tgtEl>
                                          <p:spTgt spid="2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childTnLst>
                          </p:cTn>
                        </p:par>
                        <p:par>
                          <p:cTn id="38" fill="hold">
                            <p:stCondLst>
                              <p:cond delay="500"/>
                            </p:stCondLst>
                            <p:childTnLst>
                              <p:par>
                                <p:cTn id="39" presetID="42" presetClass="path" presetSubtype="0" accel="50000" decel="50000" fill="hold" grpId="1" nodeType="afterEffect">
                                  <p:stCondLst>
                                    <p:cond delay="0"/>
                                  </p:stCondLst>
                                  <p:childTnLst>
                                    <p:animMotion origin="layout" path="M 2.22222E-6 -4.73988E-6 L -0.23403 0.12925 " pathEditMode="relative" rAng="0" ptsTypes="AA">
                                      <p:cBhvr>
                                        <p:cTn id="40" dur="1200" fill="hold"/>
                                        <p:tgtEl>
                                          <p:spTgt spid="28"/>
                                        </p:tgtEl>
                                        <p:attrNameLst>
                                          <p:attrName>ppt_x</p:attrName>
                                          <p:attrName>ppt_y</p:attrName>
                                        </p:attrNameLst>
                                      </p:cBhvr>
                                      <p:rCtr x="-11701" y="6451"/>
                                    </p:animMotion>
                                  </p:childTnLst>
                                </p:cTn>
                              </p:par>
                            </p:childTnLst>
                          </p:cTn>
                        </p:par>
                        <p:par>
                          <p:cTn id="41" fill="hold">
                            <p:stCondLst>
                              <p:cond delay="1700"/>
                            </p:stCondLst>
                            <p:childTnLst>
                              <p:par>
                                <p:cTn id="42" presetID="10" presetClass="entr" presetSubtype="0" fill="hold" grpId="0" nodeType="after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500"/>
                                        <p:tgtEl>
                                          <p:spTgt spid="29"/>
                                        </p:tgtEl>
                                      </p:cBhvr>
                                    </p:animEffect>
                                  </p:childTnLst>
                                </p:cTn>
                              </p:par>
                            </p:childTnLst>
                          </p:cTn>
                        </p:par>
                        <p:par>
                          <p:cTn id="45" fill="hold">
                            <p:stCondLst>
                              <p:cond delay="2200"/>
                            </p:stCondLst>
                            <p:childTnLst>
                              <p:par>
                                <p:cTn id="46" presetID="42" presetClass="path" presetSubtype="0" accel="50000" decel="50000" fill="hold" grpId="1" nodeType="afterEffect">
                                  <p:stCondLst>
                                    <p:cond delay="0"/>
                                  </p:stCondLst>
                                  <p:childTnLst>
                                    <p:animMotion origin="layout" path="M 2.22222E-6 -4.73988E-6 L -0.23403 0.07376 " pathEditMode="relative" rAng="0" ptsTypes="AA">
                                      <p:cBhvr>
                                        <p:cTn id="47" dur="1000" fill="hold"/>
                                        <p:tgtEl>
                                          <p:spTgt spid="29"/>
                                        </p:tgtEl>
                                        <p:attrNameLst>
                                          <p:attrName>ppt_x</p:attrName>
                                          <p:attrName>ppt_y</p:attrName>
                                        </p:attrNameLst>
                                      </p:cBhvr>
                                      <p:rCtr x="-11701" y="3676"/>
                                    </p:animMotion>
                                  </p:childTnLst>
                                </p:cTn>
                              </p:par>
                            </p:childTnLst>
                          </p:cTn>
                        </p:par>
                        <p:par>
                          <p:cTn id="48" fill="hold">
                            <p:stCondLst>
                              <p:cond delay="3200"/>
                            </p:stCondLst>
                            <p:childTnLst>
                              <p:par>
                                <p:cTn id="49" presetID="10" presetClass="entr" presetSubtype="0" fill="hold" grpId="0"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childTnLst>
                          </p:cTn>
                        </p:par>
                        <p:par>
                          <p:cTn id="52" fill="hold">
                            <p:stCondLst>
                              <p:cond delay="3700"/>
                            </p:stCondLst>
                            <p:childTnLst>
                              <p:par>
                                <p:cTn id="53" presetID="42" presetClass="path" presetSubtype="0" accel="50000" decel="50000" fill="hold" grpId="1" nodeType="afterEffect">
                                  <p:stCondLst>
                                    <p:cond delay="0"/>
                                  </p:stCondLst>
                                  <p:childTnLst>
                                    <p:animMotion origin="layout" path="M 2.22222E-6 -4.73988E-6 L -0.23403 0.01827 " pathEditMode="relative" rAng="0" ptsTypes="AA">
                                      <p:cBhvr>
                                        <p:cTn id="54" dur="1100" fill="hold"/>
                                        <p:tgtEl>
                                          <p:spTgt spid="30"/>
                                        </p:tgtEl>
                                        <p:attrNameLst>
                                          <p:attrName>ppt_x</p:attrName>
                                          <p:attrName>ppt_y</p:attrName>
                                        </p:attrNameLst>
                                      </p:cBhvr>
                                      <p:rCtr x="-11701" y="902"/>
                                    </p:animMotion>
                                  </p:childTnLst>
                                </p:cTn>
                              </p:par>
                            </p:childTnLst>
                          </p:cTn>
                        </p:par>
                        <p:par>
                          <p:cTn id="55" fill="hold">
                            <p:stCondLst>
                              <p:cond delay="4800"/>
                            </p:stCondLst>
                            <p:childTnLst>
                              <p:par>
                                <p:cTn id="56" presetID="10" presetClass="entr" presetSubtype="0" fill="hold" grpId="0" nodeType="after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24" grpId="0" animBg="1"/>
      <p:bldP spid="24" grpId="1" animBg="1"/>
      <p:bldP spid="26" grpId="0" animBg="1"/>
      <p:bldP spid="26" grpId="1" animBg="1"/>
      <p:bldP spid="27" grpId="0" animBg="1"/>
      <p:bldP spid="27" grpId="1" animBg="1"/>
      <p:bldP spid="27" grpId="2" animBg="1"/>
      <p:bldP spid="28" grpId="0" animBg="1"/>
      <p:bldP spid="28" grpId="1" animBg="1"/>
      <p:bldP spid="29" grpId="0" animBg="1"/>
      <p:bldP spid="29" grpId="1" animBg="1"/>
      <p:bldP spid="30" grpId="0" animBg="1"/>
      <p:bldP spid="30" grpId="1"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smtClean="0"/>
              <a:t> Fast Retransmit cannot be triggered</a:t>
            </a:r>
            <a:endParaRPr lang="en-US" dirty="0"/>
          </a:p>
        </p:txBody>
      </p:sp>
      <p:grpSp>
        <p:nvGrpSpPr>
          <p:cNvPr id="17" name="Group 16"/>
          <p:cNvGrpSpPr/>
          <p:nvPr/>
        </p:nvGrpSpPr>
        <p:grpSpPr>
          <a:xfrm>
            <a:off x="457200" y="1447800"/>
            <a:ext cx="8016553" cy="4869305"/>
            <a:chOff x="982823" y="2114863"/>
            <a:chExt cx="7178353" cy="4354642"/>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823" y="2114863"/>
              <a:ext cx="7178353" cy="4354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4462688" y="3826966"/>
              <a:ext cx="301686" cy="671129"/>
              <a:chOff x="3929808" y="3340503"/>
              <a:chExt cx="301686" cy="671129"/>
            </a:xfrm>
          </p:grpSpPr>
          <p:cxnSp>
            <p:nvCxnSpPr>
              <p:cNvPr id="6" name="Straight Arrow Connector 5"/>
              <p:cNvCxnSpPr/>
              <p:nvPr/>
            </p:nvCxnSpPr>
            <p:spPr>
              <a:xfrm flipV="1">
                <a:off x="4074545" y="3340503"/>
                <a:ext cx="0" cy="49393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8" name="TextBox 7"/>
              <p:cNvSpPr txBox="1"/>
              <p:nvPr/>
            </p:nvSpPr>
            <p:spPr>
              <a:xfrm>
                <a:off x="3929808" y="3642300"/>
                <a:ext cx="301686"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t>1</a:t>
                </a:r>
                <a:endParaRPr lang="en-US" dirty="0"/>
              </a:p>
            </p:txBody>
          </p:sp>
        </p:grpSp>
        <p:grpSp>
          <p:nvGrpSpPr>
            <p:cNvPr id="14" name="Group 13"/>
            <p:cNvGrpSpPr/>
            <p:nvPr/>
          </p:nvGrpSpPr>
          <p:grpSpPr>
            <a:xfrm>
              <a:off x="5798976" y="3791697"/>
              <a:ext cx="301686" cy="674132"/>
              <a:chOff x="4512760" y="3337500"/>
              <a:chExt cx="301686" cy="674132"/>
            </a:xfrm>
          </p:grpSpPr>
          <p:cxnSp>
            <p:nvCxnSpPr>
              <p:cNvPr id="7" name="Straight Arrow Connector 6"/>
              <p:cNvCxnSpPr/>
              <p:nvPr/>
            </p:nvCxnSpPr>
            <p:spPr>
              <a:xfrm flipV="1">
                <a:off x="4665160" y="3337500"/>
                <a:ext cx="0" cy="49393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9" name="TextBox 8"/>
              <p:cNvSpPr txBox="1"/>
              <p:nvPr/>
            </p:nvSpPr>
            <p:spPr>
              <a:xfrm>
                <a:off x="4512760" y="3642300"/>
                <a:ext cx="301686"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a:t>2</a:t>
                </a:r>
              </a:p>
            </p:txBody>
          </p:sp>
        </p:grpSp>
      </p:grpSp>
      <p:sp>
        <p:nvSpPr>
          <p:cNvPr id="18" name="TextBox 17"/>
          <p:cNvSpPr txBox="1"/>
          <p:nvPr/>
        </p:nvSpPr>
        <p:spPr>
          <a:xfrm>
            <a:off x="1981200" y="1676400"/>
            <a:ext cx="6248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200" dirty="0" smtClean="0"/>
              <a:t>Degrade TCP performance!</a:t>
            </a:r>
            <a:endParaRPr lang="en-US" sz="3200" dirty="0"/>
          </a:p>
        </p:txBody>
      </p:sp>
      <p:sp>
        <p:nvSpPr>
          <p:cNvPr id="3" name="Footer Placeholder 2"/>
          <p:cNvSpPr>
            <a:spLocks noGrp="1"/>
          </p:cNvSpPr>
          <p:nvPr>
            <p:ph type="ftr" sz="quarter" idx="11"/>
          </p:nvPr>
        </p:nvSpPr>
        <p:spPr/>
        <p:txBody>
          <a:bodyPr/>
          <a:lstStyle/>
          <a:p>
            <a:r>
              <a:rPr lang="en-US" smtClean="0"/>
              <a:t>Cellular Networks and Mobile Computing (COMS 6998-10)</a:t>
            </a:r>
            <a:endParaRPr lang="en-US"/>
          </a:p>
        </p:txBody>
      </p:sp>
      <p:sp>
        <p:nvSpPr>
          <p:cNvPr id="11" name="Rectangle 10"/>
          <p:cNvSpPr/>
          <p:nvPr/>
        </p:nvSpPr>
        <p:spPr>
          <a:xfrm>
            <a:off x="6324600" y="3362252"/>
            <a:ext cx="762000" cy="9811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Left Brace 18"/>
          <p:cNvSpPr/>
          <p:nvPr/>
        </p:nvSpPr>
        <p:spPr>
          <a:xfrm rot="16200000">
            <a:off x="5130102" y="3533322"/>
            <a:ext cx="218139" cy="1533497"/>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20" name="TextBox 19"/>
          <p:cNvSpPr txBox="1"/>
          <p:nvPr/>
        </p:nvSpPr>
        <p:spPr>
          <a:xfrm>
            <a:off x="4956465" y="4413313"/>
            <a:ext cx="565411" cy="369332"/>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en-US" dirty="0" smtClean="0"/>
              <a:t>RTO</a:t>
            </a:r>
            <a:endParaRPr lang="en-US" dirty="0"/>
          </a:p>
        </p:txBody>
      </p:sp>
      <p:sp>
        <p:nvSpPr>
          <p:cNvPr id="21" name="TextBox 20"/>
          <p:cNvSpPr txBox="1"/>
          <p:nvPr/>
        </p:nvSpPr>
        <p:spPr>
          <a:xfrm>
            <a:off x="6019800" y="6428601"/>
            <a:ext cx="1672253" cy="276999"/>
          </a:xfrm>
          <a:prstGeom prst="rect">
            <a:avLst/>
          </a:prstGeom>
          <a:noFill/>
        </p:spPr>
        <p:txBody>
          <a:bodyPr wrap="none" rtlCol="0">
            <a:spAutoFit/>
          </a:bodyPr>
          <a:lstStyle/>
          <a:p>
            <a:r>
              <a:rPr lang="en-US" sz="1200" dirty="0" smtClean="0"/>
              <a:t>Courtesy: Z. Wang et al.</a:t>
            </a:r>
            <a:endParaRPr lang="en-US" sz="1200" dirty="0"/>
          </a:p>
        </p:txBody>
      </p:sp>
      <p:sp>
        <p:nvSpPr>
          <p:cNvPr id="4" name="Date Placeholder 3"/>
          <p:cNvSpPr>
            <a:spLocks noGrp="1"/>
          </p:cNvSpPr>
          <p:nvPr>
            <p:ph type="dt" sz="half" idx="10"/>
          </p:nvPr>
        </p:nvSpPr>
        <p:spPr/>
        <p:txBody>
          <a:bodyPr/>
          <a:lstStyle/>
          <a:p>
            <a:r>
              <a:rPr lang="en-US" smtClean="0"/>
              <a:t>3/12/13</a:t>
            </a:r>
            <a:endParaRPr lang="en-US"/>
          </a:p>
        </p:txBody>
      </p:sp>
    </p:spTree>
    <p:extLst>
      <p:ext uri="{BB962C8B-B14F-4D97-AF65-F5344CB8AC3E}">
        <p14:creationId xmlns:p14="http://schemas.microsoft.com/office/powerpoint/2010/main" val="2810277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TCP performance </a:t>
            </a:r>
            <a:r>
              <a:rPr lang="en-US" dirty="0" smtClean="0"/>
              <a:t>degradation</a:t>
            </a:r>
            <a:endParaRPr lang="en-US" dirty="0"/>
          </a:p>
        </p:txBody>
      </p:sp>
      <p:sp>
        <p:nvSpPr>
          <p:cNvPr id="3" name="Content Placeholder 2"/>
          <p:cNvSpPr>
            <a:spLocks noGrp="1"/>
          </p:cNvSpPr>
          <p:nvPr>
            <p:ph idx="1"/>
          </p:nvPr>
        </p:nvSpPr>
        <p:spPr>
          <a:xfrm>
            <a:off x="457200" y="1600200"/>
            <a:ext cx="8534400" cy="4525963"/>
          </a:xfrm>
        </p:spPr>
        <p:txBody>
          <a:bodyPr/>
          <a:lstStyle/>
          <a:p>
            <a:r>
              <a:rPr lang="en-US" dirty="0" smtClean="0"/>
              <a:t>Evaluation methodology</a:t>
            </a:r>
          </a:p>
          <a:p>
            <a:pPr lvl="1"/>
            <a:r>
              <a:rPr lang="en-US" sz="2000" dirty="0" smtClean="0"/>
              <a:t>Emulate 3G environment using </a:t>
            </a:r>
            <a:r>
              <a:rPr lang="en-US" sz="2000" dirty="0" err="1" smtClean="0"/>
              <a:t>WiFi</a:t>
            </a:r>
            <a:endParaRPr lang="en-US" sz="2000" dirty="0" smtClean="0"/>
          </a:p>
          <a:p>
            <a:pPr lvl="1"/>
            <a:r>
              <a:rPr lang="en-US" sz="2000" dirty="0" smtClean="0"/>
              <a:t>400 </a:t>
            </a:r>
            <a:r>
              <a:rPr lang="en-US" sz="2000" dirty="0" err="1" smtClean="0"/>
              <a:t>ms</a:t>
            </a:r>
            <a:r>
              <a:rPr lang="en-US" sz="2000" dirty="0" smtClean="0"/>
              <a:t> RTT, loss rate 1%</a:t>
            </a:r>
          </a:p>
        </p:txBody>
      </p:sp>
      <p:grpSp>
        <p:nvGrpSpPr>
          <p:cNvPr id="6" name="Group 5"/>
          <p:cNvGrpSpPr/>
          <p:nvPr/>
        </p:nvGrpSpPr>
        <p:grpSpPr>
          <a:xfrm>
            <a:off x="457200" y="2895601"/>
            <a:ext cx="5715000" cy="3505199"/>
            <a:chOff x="2057400" y="3886198"/>
            <a:chExt cx="4846681" cy="2971801"/>
          </a:xfrm>
        </p:grpSpPr>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886198"/>
              <a:ext cx="4846681" cy="2971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031974" y="5360580"/>
              <a:ext cx="593122" cy="305967"/>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2000" dirty="0" smtClean="0"/>
                <a:t>+44%</a:t>
              </a:r>
              <a:endParaRPr lang="en-US" sz="2000" dirty="0"/>
            </a:p>
          </p:txBody>
        </p:sp>
      </p:grpSp>
      <p:graphicFrame>
        <p:nvGraphicFramePr>
          <p:cNvPr id="8" name="Diagram 7"/>
          <p:cNvGraphicFramePr/>
          <p:nvPr>
            <p:extLst>
              <p:ext uri="{D42A27DB-BD31-4B8C-83A1-F6EECF244321}">
                <p14:modId xmlns:p14="http://schemas.microsoft.com/office/powerpoint/2010/main" val="1868119524"/>
              </p:ext>
            </p:extLst>
          </p:nvPr>
        </p:nvGraphicFramePr>
        <p:xfrm>
          <a:off x="7010400" y="2006600"/>
          <a:ext cx="1981200" cy="431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Footer Placeholder 4"/>
          <p:cNvSpPr>
            <a:spLocks noGrp="1"/>
          </p:cNvSpPr>
          <p:nvPr>
            <p:ph type="ftr" sz="quarter" idx="11"/>
          </p:nvPr>
        </p:nvSpPr>
        <p:spPr/>
        <p:txBody>
          <a:bodyPr/>
          <a:lstStyle/>
          <a:p>
            <a:r>
              <a:rPr lang="en-US" smtClean="0"/>
              <a:t>Cellular Networks and Mobile Computing (COMS 6998-10)</a:t>
            </a:r>
            <a:endParaRPr lang="en-US" dirty="0"/>
          </a:p>
        </p:txBody>
      </p:sp>
      <p:sp>
        <p:nvSpPr>
          <p:cNvPr id="10" name="TextBox 9"/>
          <p:cNvSpPr txBox="1"/>
          <p:nvPr/>
        </p:nvSpPr>
        <p:spPr>
          <a:xfrm>
            <a:off x="6019800" y="6428601"/>
            <a:ext cx="1672253" cy="276999"/>
          </a:xfrm>
          <a:prstGeom prst="rect">
            <a:avLst/>
          </a:prstGeom>
          <a:noFill/>
        </p:spPr>
        <p:txBody>
          <a:bodyPr wrap="none" rtlCol="0">
            <a:spAutoFit/>
          </a:bodyPr>
          <a:lstStyle/>
          <a:p>
            <a:r>
              <a:rPr lang="en-US" sz="1200" dirty="0" smtClean="0"/>
              <a:t>Courtesy: Z. Wang et al.</a:t>
            </a:r>
            <a:endParaRPr lang="en-US" sz="1200" dirty="0"/>
          </a:p>
        </p:txBody>
      </p:sp>
      <p:sp>
        <p:nvSpPr>
          <p:cNvPr id="4" name="Date Placeholder 3"/>
          <p:cNvSpPr>
            <a:spLocks noGrp="1"/>
          </p:cNvSpPr>
          <p:nvPr>
            <p:ph type="dt" sz="half" idx="10"/>
          </p:nvPr>
        </p:nvSpPr>
        <p:spPr/>
        <p:txBody>
          <a:bodyPr/>
          <a:lstStyle/>
          <a:p>
            <a:r>
              <a:rPr lang="en-US" smtClean="0"/>
              <a:t>3/12/13</a:t>
            </a:r>
            <a:endParaRPr lang="en-US"/>
          </a:p>
        </p:txBody>
      </p:sp>
    </p:spTree>
    <p:extLst>
      <p:ext uri="{BB962C8B-B14F-4D97-AF65-F5344CB8AC3E}">
        <p14:creationId xmlns:p14="http://schemas.microsoft.com/office/powerpoint/2010/main" val="3776969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graphicFrame>
        <p:nvGraphicFramePr>
          <p:cNvPr id="6" name="Diagram 5"/>
          <p:cNvGraphicFramePr/>
          <p:nvPr>
            <p:extLst>
              <p:ext uri="{D42A27DB-BD31-4B8C-83A1-F6EECF244321}">
                <p14:modId xmlns:p14="http://schemas.microsoft.com/office/powerpoint/2010/main" val="3955733252"/>
              </p:ext>
            </p:extLst>
          </p:nvPr>
        </p:nvGraphicFramePr>
        <p:xfrm>
          <a:off x="1600200" y="16764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r>
              <a:rPr lang="en-US" smtClean="0"/>
              <a:t>Cellular Networks and Mobile Computing (COMS 6998-10)</a:t>
            </a:r>
            <a:endParaRPr lang="en-US"/>
          </a:p>
        </p:txBody>
      </p:sp>
      <p:sp>
        <p:nvSpPr>
          <p:cNvPr id="7" name="TextBox 6"/>
          <p:cNvSpPr txBox="1"/>
          <p:nvPr/>
        </p:nvSpPr>
        <p:spPr>
          <a:xfrm>
            <a:off x="6019800" y="6428601"/>
            <a:ext cx="1672253" cy="276999"/>
          </a:xfrm>
          <a:prstGeom prst="rect">
            <a:avLst/>
          </a:prstGeom>
          <a:noFill/>
        </p:spPr>
        <p:txBody>
          <a:bodyPr wrap="none" rtlCol="0">
            <a:spAutoFit/>
          </a:bodyPr>
          <a:lstStyle/>
          <a:p>
            <a:r>
              <a:rPr lang="en-US" sz="1200" dirty="0" smtClean="0"/>
              <a:t>Courtesy: Z. Wang et al.</a:t>
            </a:r>
            <a:endParaRPr lang="en-US" sz="1200" dirty="0"/>
          </a:p>
        </p:txBody>
      </p:sp>
      <p:sp>
        <p:nvSpPr>
          <p:cNvPr id="4" name="Date Placeholder 3"/>
          <p:cNvSpPr>
            <a:spLocks noGrp="1"/>
          </p:cNvSpPr>
          <p:nvPr>
            <p:ph type="dt" sz="half" idx="10"/>
          </p:nvPr>
        </p:nvSpPr>
        <p:spPr/>
        <p:txBody>
          <a:bodyPr/>
          <a:lstStyle/>
          <a:p>
            <a:r>
              <a:rPr lang="en-US" smtClean="0"/>
              <a:t>3/12/13</a:t>
            </a:r>
            <a:endParaRPr lang="en-US"/>
          </a:p>
        </p:txBody>
      </p:sp>
    </p:spTree>
    <p:extLst>
      <p:ext uri="{BB962C8B-B14F-4D97-AF65-F5344CB8AC3E}">
        <p14:creationId xmlns:p14="http://schemas.microsoft.com/office/powerpoint/2010/main" val="3381710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normAutofit fontScale="90000"/>
          </a:bodyPr>
          <a:lstStyle/>
          <a:p>
            <a:r>
              <a:rPr lang="en-US" dirty="0" smtClean="0"/>
              <a:t>NAT mapping is critical for NAT traversal</a:t>
            </a:r>
            <a:endParaRPr lang="en-US" dirty="0"/>
          </a:p>
        </p:txBody>
      </p:sp>
      <p:sp>
        <p:nvSpPr>
          <p:cNvPr id="5" name="Rectangle 4"/>
          <p:cNvSpPr/>
          <p:nvPr/>
        </p:nvSpPr>
        <p:spPr>
          <a:xfrm>
            <a:off x="2743200" y="4309713"/>
            <a:ext cx="457200" cy="18017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172200" y="4309713"/>
            <a:ext cx="457200" cy="18017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a:off x="4724400" y="3944099"/>
            <a:ext cx="0"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59" name="TextBox 58"/>
          <p:cNvSpPr txBox="1"/>
          <p:nvPr/>
        </p:nvSpPr>
        <p:spPr>
          <a:xfrm>
            <a:off x="1600200" y="5802868"/>
            <a:ext cx="324128" cy="369332"/>
          </a:xfrm>
          <a:prstGeom prst="rect">
            <a:avLst/>
          </a:prstGeom>
          <a:noFill/>
        </p:spPr>
        <p:txBody>
          <a:bodyPr wrap="none" rtlCol="0">
            <a:spAutoFit/>
          </a:bodyPr>
          <a:lstStyle/>
          <a:p>
            <a:r>
              <a:rPr lang="en-US" b="1" dirty="0" smtClean="0"/>
              <a:t>A</a:t>
            </a:r>
            <a:endParaRPr lang="en-US" b="1" dirty="0"/>
          </a:p>
        </p:txBody>
      </p:sp>
      <p:sp>
        <p:nvSpPr>
          <p:cNvPr id="60" name="TextBox 59"/>
          <p:cNvSpPr txBox="1"/>
          <p:nvPr/>
        </p:nvSpPr>
        <p:spPr>
          <a:xfrm>
            <a:off x="7462700" y="5726266"/>
            <a:ext cx="314510" cy="369332"/>
          </a:xfrm>
          <a:prstGeom prst="rect">
            <a:avLst/>
          </a:prstGeom>
          <a:noFill/>
        </p:spPr>
        <p:txBody>
          <a:bodyPr wrap="none" rtlCol="0">
            <a:spAutoFit/>
          </a:bodyPr>
          <a:lstStyle/>
          <a:p>
            <a:r>
              <a:rPr lang="en-US" b="1" dirty="0" smtClean="0"/>
              <a:t>B</a:t>
            </a:r>
            <a:endParaRPr lang="en-US" b="1" dirty="0"/>
          </a:p>
        </p:txBody>
      </p:sp>
      <p:pic>
        <p:nvPicPr>
          <p:cNvPr id="1026" name="Picture 2" descr="http://www.mobiletopsoft.com/images/news/nexus-on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5965" y="4565270"/>
            <a:ext cx="717635" cy="1196059"/>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http://www.mobiletopsoft.com/images/news/nexus-on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4520812"/>
            <a:ext cx="717635" cy="1196059"/>
          </a:xfrm>
          <a:prstGeom prst="rect">
            <a:avLst/>
          </a:prstGeom>
          <a:noFill/>
          <a:extLst>
            <a:ext uri="{909E8E84-426E-40dd-AFC4-6F175D3DCCD1}">
              <a14:hiddenFill xmlns:a14="http://schemas.microsoft.com/office/drawing/2010/main">
                <a:solidFill>
                  <a:srgbClr val="FFFFFF"/>
                </a:solidFill>
              </a14:hiddenFill>
            </a:ext>
          </a:extLst>
        </p:spPr>
      </p:pic>
      <p:sp>
        <p:nvSpPr>
          <p:cNvPr id="65" name="TextBox 64"/>
          <p:cNvSpPr txBox="1"/>
          <p:nvPr/>
        </p:nvSpPr>
        <p:spPr>
          <a:xfrm>
            <a:off x="2590800" y="6079192"/>
            <a:ext cx="742126" cy="369332"/>
          </a:xfrm>
          <a:prstGeom prst="rect">
            <a:avLst/>
          </a:prstGeom>
          <a:noFill/>
        </p:spPr>
        <p:txBody>
          <a:bodyPr wrap="none" rtlCol="0">
            <a:spAutoFit/>
          </a:bodyPr>
          <a:lstStyle/>
          <a:p>
            <a:r>
              <a:rPr lang="en-US" b="1" dirty="0" smtClean="0"/>
              <a:t>NAT 1</a:t>
            </a:r>
            <a:endParaRPr lang="en-US" b="1" dirty="0"/>
          </a:p>
        </p:txBody>
      </p:sp>
      <p:sp>
        <p:nvSpPr>
          <p:cNvPr id="69" name="TextBox 68"/>
          <p:cNvSpPr txBox="1"/>
          <p:nvPr/>
        </p:nvSpPr>
        <p:spPr>
          <a:xfrm>
            <a:off x="6019800" y="6096000"/>
            <a:ext cx="742126" cy="369332"/>
          </a:xfrm>
          <a:prstGeom prst="rect">
            <a:avLst/>
          </a:prstGeom>
          <a:noFill/>
        </p:spPr>
        <p:txBody>
          <a:bodyPr wrap="none" rtlCol="0">
            <a:spAutoFit/>
          </a:bodyPr>
          <a:lstStyle/>
          <a:p>
            <a:r>
              <a:rPr lang="en-US" b="1" dirty="0" smtClean="0"/>
              <a:t>NAT 2</a:t>
            </a:r>
            <a:endParaRPr lang="en-US" b="1" dirty="0"/>
          </a:p>
        </p:txBody>
      </p:sp>
      <p:sp>
        <p:nvSpPr>
          <p:cNvPr id="7" name="Footer Placeholder 6"/>
          <p:cNvSpPr>
            <a:spLocks noGrp="1"/>
          </p:cNvSpPr>
          <p:nvPr>
            <p:ph type="ftr" sz="quarter" idx="11"/>
          </p:nvPr>
        </p:nvSpPr>
        <p:spPr/>
        <p:txBody>
          <a:bodyPr/>
          <a:lstStyle/>
          <a:p>
            <a:r>
              <a:rPr lang="en-US" smtClean="0"/>
              <a:t>Cellular Networks and Mobile Computing (COMS 6998-10)</a:t>
            </a:r>
            <a:endParaRPr lang="en-US"/>
          </a:p>
        </p:txBody>
      </p:sp>
      <p:grpSp>
        <p:nvGrpSpPr>
          <p:cNvPr id="19" name="Group 18"/>
          <p:cNvGrpSpPr/>
          <p:nvPr/>
        </p:nvGrpSpPr>
        <p:grpSpPr>
          <a:xfrm>
            <a:off x="2180255" y="4800600"/>
            <a:ext cx="4107711" cy="362335"/>
            <a:chOff x="2180255" y="4937673"/>
            <a:chExt cx="4107711" cy="362335"/>
          </a:xfrm>
        </p:grpSpPr>
        <p:cxnSp>
          <p:nvCxnSpPr>
            <p:cNvPr id="14" name="Straight Connector 13"/>
            <p:cNvCxnSpPr/>
            <p:nvPr/>
          </p:nvCxnSpPr>
          <p:spPr>
            <a:xfrm>
              <a:off x="2180255" y="5118841"/>
              <a:ext cx="3915747" cy="0"/>
            </a:xfrm>
            <a:prstGeom prst="line">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sp>
          <p:nvSpPr>
            <p:cNvPr id="17" name="Multiply 16"/>
            <p:cNvSpPr/>
            <p:nvPr/>
          </p:nvSpPr>
          <p:spPr>
            <a:xfrm>
              <a:off x="5925631" y="4937673"/>
              <a:ext cx="362335" cy="362335"/>
            </a:xfrm>
            <a:prstGeom prst="mathMultiply">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cxnSp>
        <p:nvCxnSpPr>
          <p:cNvPr id="57" name="Straight Connector 56"/>
          <p:cNvCxnSpPr/>
          <p:nvPr/>
        </p:nvCxnSpPr>
        <p:spPr>
          <a:xfrm>
            <a:off x="5029200" y="5257800"/>
            <a:ext cx="2112001" cy="0"/>
          </a:xfrm>
          <a:prstGeom prst="line">
            <a:avLst/>
          </a:prstGeom>
          <a:ln>
            <a:headEnd type="arrow" w="med" len="med"/>
            <a:tailEnd type="none" w="med" len="med"/>
          </a:ln>
        </p:spPr>
        <p:style>
          <a:lnRef idx="3">
            <a:schemeClr val="dk1"/>
          </a:lnRef>
          <a:fillRef idx="0">
            <a:schemeClr val="dk1"/>
          </a:fillRef>
          <a:effectRef idx="2">
            <a:schemeClr val="dk1"/>
          </a:effectRef>
          <a:fontRef idx="minor">
            <a:schemeClr val="tx1"/>
          </a:fontRef>
        </p:style>
      </p:cxnSp>
      <p:cxnSp>
        <p:nvCxnSpPr>
          <p:cNvPr id="64" name="Straight Connector 63"/>
          <p:cNvCxnSpPr/>
          <p:nvPr/>
        </p:nvCxnSpPr>
        <p:spPr>
          <a:xfrm>
            <a:off x="2188276" y="5274536"/>
            <a:ext cx="5050724" cy="0"/>
          </a:xfrm>
          <a:prstGeom prst="line">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sp>
        <p:nvSpPr>
          <p:cNvPr id="62" name="Oval 61"/>
          <p:cNvSpPr/>
          <p:nvPr/>
        </p:nvSpPr>
        <p:spPr>
          <a:xfrm>
            <a:off x="6074401" y="5181600"/>
            <a:ext cx="152400" cy="152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0" name="TextBox 69"/>
          <p:cNvSpPr txBox="1"/>
          <p:nvPr/>
        </p:nvSpPr>
        <p:spPr>
          <a:xfrm>
            <a:off x="4937035" y="2040388"/>
            <a:ext cx="3492431" cy="954107"/>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2800" dirty="0" smtClean="0"/>
              <a:t>Use NAT mapping type</a:t>
            </a:r>
          </a:p>
          <a:p>
            <a:r>
              <a:rPr lang="en-US" sz="2800" dirty="0"/>
              <a:t>f</a:t>
            </a:r>
            <a:r>
              <a:rPr lang="en-US" sz="2800" dirty="0" smtClean="0"/>
              <a:t>or port prediction</a:t>
            </a:r>
            <a:endParaRPr lang="en-US" sz="2800" dirty="0"/>
          </a:p>
        </p:txBody>
      </p:sp>
      <p:grpSp>
        <p:nvGrpSpPr>
          <p:cNvPr id="6" name="Group 5"/>
          <p:cNvGrpSpPr/>
          <p:nvPr/>
        </p:nvGrpSpPr>
        <p:grpSpPr>
          <a:xfrm>
            <a:off x="728461" y="1525446"/>
            <a:ext cx="3724677" cy="2436954"/>
            <a:chOff x="5616263" y="1185889"/>
            <a:chExt cx="3724677" cy="2436954"/>
          </a:xfrm>
        </p:grpSpPr>
        <p:sp>
          <p:nvSpPr>
            <p:cNvPr id="3" name="Cloud 2"/>
            <p:cNvSpPr/>
            <p:nvPr/>
          </p:nvSpPr>
          <p:spPr>
            <a:xfrm>
              <a:off x="5616263" y="1185889"/>
              <a:ext cx="3724677" cy="2436954"/>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t>P2P</a:t>
              </a:r>
              <a:endParaRPr lang="en-US" sz="2400" b="1" dirty="0"/>
            </a:p>
          </p:txBody>
        </p:sp>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48275" y="2014549"/>
              <a:ext cx="1150787" cy="1150787"/>
            </a:xfrm>
            <a:prstGeom prst="rect">
              <a:avLst/>
            </a:prstGeom>
          </p:spPr>
        </p:pic>
        <p:pic>
          <p:nvPicPr>
            <p:cNvPr id="38" name="Picture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9097" y="2311617"/>
              <a:ext cx="761420" cy="761420"/>
            </a:xfrm>
            <a:prstGeom prst="rect">
              <a:avLst/>
            </a:prstGeom>
          </p:spPr>
        </p:pic>
        <p:pic>
          <p:nvPicPr>
            <p:cNvPr id="39" name="Picture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0736" y="1361994"/>
              <a:ext cx="1847121" cy="815891"/>
            </a:xfrm>
            <a:prstGeom prst="rect">
              <a:avLst/>
            </a:prstGeom>
          </p:spPr>
        </p:pic>
      </p:grpSp>
      <p:cxnSp>
        <p:nvCxnSpPr>
          <p:cNvPr id="13" name="Straight Arrow Connector 12"/>
          <p:cNvCxnSpPr>
            <a:stCxn id="70" idx="2"/>
            <a:endCxn id="62" idx="7"/>
          </p:cNvCxnSpPr>
          <p:nvPr/>
        </p:nvCxnSpPr>
        <p:spPr>
          <a:xfrm flipH="1">
            <a:off x="6204483" y="2994495"/>
            <a:ext cx="478768" cy="2209423"/>
          </a:xfrm>
          <a:prstGeom prst="straightConnector1">
            <a:avLst/>
          </a:prstGeom>
          <a:ln w="76200">
            <a:prstDash val="sysDot"/>
            <a:headEnd type="none" w="med" len="med"/>
            <a:tailEnd type="triangle" w="med" len="med"/>
          </a:ln>
        </p:spPr>
        <p:style>
          <a:lnRef idx="3">
            <a:schemeClr val="accent6"/>
          </a:lnRef>
          <a:fillRef idx="0">
            <a:schemeClr val="accent6"/>
          </a:fillRef>
          <a:effectRef idx="2">
            <a:schemeClr val="accent6"/>
          </a:effectRef>
          <a:fontRef idx="minor">
            <a:schemeClr val="tx1"/>
          </a:fontRef>
        </p:style>
      </p:cxnSp>
      <p:sp>
        <p:nvSpPr>
          <p:cNvPr id="27" name="TextBox 26"/>
          <p:cNvSpPr txBox="1"/>
          <p:nvPr/>
        </p:nvSpPr>
        <p:spPr>
          <a:xfrm>
            <a:off x="6019800" y="6428601"/>
            <a:ext cx="1672253" cy="276999"/>
          </a:xfrm>
          <a:prstGeom prst="rect">
            <a:avLst/>
          </a:prstGeom>
          <a:noFill/>
        </p:spPr>
        <p:txBody>
          <a:bodyPr wrap="none" rtlCol="0">
            <a:spAutoFit/>
          </a:bodyPr>
          <a:lstStyle/>
          <a:p>
            <a:r>
              <a:rPr lang="en-US" sz="1200" dirty="0" smtClean="0"/>
              <a:t>Courtesy: Z. Wang et al.</a:t>
            </a:r>
            <a:endParaRPr lang="en-US" sz="1200" dirty="0"/>
          </a:p>
        </p:txBody>
      </p:sp>
      <p:sp>
        <p:nvSpPr>
          <p:cNvPr id="4" name="Date Placeholder 3"/>
          <p:cNvSpPr>
            <a:spLocks noGrp="1"/>
          </p:cNvSpPr>
          <p:nvPr>
            <p:ph type="dt" sz="half" idx="10"/>
          </p:nvPr>
        </p:nvSpPr>
        <p:spPr/>
        <p:txBody>
          <a:bodyPr/>
          <a:lstStyle/>
          <a:p>
            <a:r>
              <a:rPr lang="en-US" smtClean="0"/>
              <a:t>3/12/13</a:t>
            </a:r>
            <a:endParaRPr lang="en-US"/>
          </a:p>
        </p:txBody>
      </p:sp>
    </p:spTree>
    <p:extLst>
      <p:ext uri="{BB962C8B-B14F-4D97-AF65-F5344CB8AC3E}">
        <p14:creationId xmlns:p14="http://schemas.microsoft.com/office/powerpoint/2010/main" val="931882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wipe(right)">
                                      <p:cBhvr>
                                        <p:cTn id="23" dur="500"/>
                                        <p:tgtEl>
                                          <p:spTgt spid="57"/>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62"/>
                                        </p:tgtEl>
                                        <p:attrNameLst>
                                          <p:attrName>style.visibility</p:attrName>
                                        </p:attrNameLst>
                                      </p:cBhvr>
                                      <p:to>
                                        <p:strVal val="visible"/>
                                      </p:to>
                                    </p:set>
                                    <p:animEffect transition="in" filter="wipe(right)">
                                      <p:cBhvr>
                                        <p:cTn id="26" dur="500"/>
                                        <p:tgtEl>
                                          <p:spTgt spid="62"/>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5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wipe(left)">
                                      <p:cBhvr>
                                        <p:cTn id="35" dur="500"/>
                                        <p:tgtEl>
                                          <p:spTgt spid="64"/>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70"/>
                                        </p:tgtEl>
                                        <p:attrNameLst>
                                          <p:attrName>style.visibility</p:attrName>
                                        </p:attrNameLst>
                                      </p:cBhvr>
                                      <p:to>
                                        <p:strVal val="visible"/>
                                      </p:to>
                                    </p:set>
                                    <p:anim calcmode="lin" valueType="num">
                                      <p:cBhvr>
                                        <p:cTn id="40" dur="500" fill="hold"/>
                                        <p:tgtEl>
                                          <p:spTgt spid="70"/>
                                        </p:tgtEl>
                                        <p:attrNameLst>
                                          <p:attrName>ppt_w</p:attrName>
                                        </p:attrNameLst>
                                      </p:cBhvr>
                                      <p:tavLst>
                                        <p:tav tm="0">
                                          <p:val>
                                            <p:fltVal val="0"/>
                                          </p:val>
                                        </p:tav>
                                        <p:tav tm="100000">
                                          <p:val>
                                            <p:strVal val="#ppt_w"/>
                                          </p:val>
                                        </p:tav>
                                      </p:tavLst>
                                    </p:anim>
                                    <p:anim calcmode="lin" valueType="num">
                                      <p:cBhvr>
                                        <p:cTn id="41" dur="500" fill="hold"/>
                                        <p:tgtEl>
                                          <p:spTgt spid="70"/>
                                        </p:tgtEl>
                                        <p:attrNameLst>
                                          <p:attrName>ppt_h</p:attrName>
                                        </p:attrNameLst>
                                      </p:cBhvr>
                                      <p:tavLst>
                                        <p:tav tm="0">
                                          <p:val>
                                            <p:fltVal val="0"/>
                                          </p:val>
                                        </p:tav>
                                        <p:tav tm="100000">
                                          <p:val>
                                            <p:strVal val="#ppt_h"/>
                                          </p:val>
                                        </p:tav>
                                      </p:tavLst>
                                    </p:anim>
                                    <p:animEffect transition="in" filter="fade">
                                      <p:cBhvr>
                                        <p:cTn id="42" dur="500"/>
                                        <p:tgtEl>
                                          <p:spTgt spid="70"/>
                                        </p:tgtEl>
                                      </p:cBhvr>
                                    </p:animEffect>
                                  </p:childTnLst>
                                </p:cTn>
                              </p:par>
                              <p:par>
                                <p:cTn id="43" presetID="22" presetClass="entr" presetSubtype="1"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up)">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7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altLang="zh-CN" sz="3600" b="1" dirty="0" smtClean="0"/>
              <a:t>RRC Analyzer: State Inference</a:t>
            </a:r>
            <a:endParaRPr lang="zh-CN" altLang="en-US" sz="3600" b="1"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99" y="4267200"/>
            <a:ext cx="8991601" cy="1850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524000" y="6019800"/>
            <a:ext cx="6454331" cy="400110"/>
          </a:xfrm>
          <a:prstGeom prst="rect">
            <a:avLst/>
          </a:prstGeom>
          <a:noFill/>
        </p:spPr>
        <p:txBody>
          <a:bodyPr wrap="none" rtlCol="0">
            <a:spAutoFit/>
          </a:bodyPr>
          <a:lstStyle/>
          <a:p>
            <a:r>
              <a:rPr lang="en-US" altLang="zh-CN" sz="2000" b="1" dirty="0"/>
              <a:t>Example: Web Browsing Traffic </a:t>
            </a:r>
            <a:r>
              <a:rPr lang="en-US" altLang="zh-CN" sz="2000" b="1" dirty="0" smtClean="0"/>
              <a:t> on </a:t>
            </a:r>
            <a:r>
              <a:rPr lang="en-US" altLang="zh-CN" sz="2000" b="1" dirty="0"/>
              <a:t>HTC </a:t>
            </a:r>
            <a:r>
              <a:rPr lang="en-US" altLang="zh-CN" sz="2000" b="1" dirty="0" err="1"/>
              <a:t>TyTn</a:t>
            </a:r>
            <a:r>
              <a:rPr lang="en-US" altLang="zh-CN" sz="2000" b="1" dirty="0"/>
              <a:t> II </a:t>
            </a:r>
            <a:r>
              <a:rPr lang="en-US" altLang="zh-CN" sz="2000" b="1" dirty="0" smtClean="0"/>
              <a:t>Smartphone</a:t>
            </a:r>
            <a:endParaRPr lang="en-US" altLang="zh-CN" sz="2000" b="1" dirty="0"/>
          </a:p>
        </p:txBody>
      </p:sp>
      <p:sp>
        <p:nvSpPr>
          <p:cNvPr id="6" name="内容占位符 2"/>
          <p:cNvSpPr>
            <a:spLocks noGrp="1"/>
          </p:cNvSpPr>
          <p:nvPr>
            <p:ph idx="1"/>
          </p:nvPr>
        </p:nvSpPr>
        <p:spPr>
          <a:xfrm>
            <a:off x="457200" y="1417638"/>
            <a:ext cx="8229600" cy="4525962"/>
          </a:xfrm>
        </p:spPr>
        <p:txBody>
          <a:bodyPr>
            <a:normAutofit/>
          </a:bodyPr>
          <a:lstStyle/>
          <a:p>
            <a:r>
              <a:rPr lang="en-US" altLang="zh-CN" sz="2800" dirty="0" smtClean="0"/>
              <a:t>RRC state inference</a:t>
            </a:r>
          </a:p>
          <a:p>
            <a:pPr lvl="1"/>
            <a:r>
              <a:rPr lang="en-US" altLang="zh-CN" sz="2400" dirty="0" smtClean="0"/>
              <a:t>Taking the packet trace as input, </a:t>
            </a:r>
            <a:r>
              <a:rPr lang="en-US" altLang="zh-CN" sz="2400" b="1" dirty="0" smtClean="0">
                <a:solidFill>
                  <a:srgbClr val="FF0000"/>
                </a:solidFill>
              </a:rPr>
              <a:t>simulate</a:t>
            </a:r>
            <a:r>
              <a:rPr lang="en-US" altLang="zh-CN" sz="2400" dirty="0" smtClean="0">
                <a:solidFill>
                  <a:srgbClr val="FF0000"/>
                </a:solidFill>
              </a:rPr>
              <a:t> </a:t>
            </a:r>
            <a:r>
              <a:rPr lang="en-US" altLang="zh-CN" sz="2400" dirty="0" smtClean="0"/>
              <a:t>the RRC state machine to infer the RRC states</a:t>
            </a:r>
          </a:p>
          <a:p>
            <a:pPr lvl="2"/>
            <a:r>
              <a:rPr lang="en-US" altLang="zh-CN" sz="2000" dirty="0" smtClean="0">
                <a:solidFill>
                  <a:srgbClr val="000000"/>
                </a:solidFill>
              </a:rPr>
              <a:t>Iterative packet driven simulation: given RRC state known for </a:t>
            </a:r>
            <a:r>
              <a:rPr lang="en-US" altLang="zh-CN" sz="2000" dirty="0" err="1" smtClean="0">
                <a:solidFill>
                  <a:srgbClr val="000000"/>
                </a:solidFill>
              </a:rPr>
              <a:t>pkt</a:t>
            </a:r>
            <a:r>
              <a:rPr lang="en-US" altLang="zh-CN" sz="2000" baseline="-25000" dirty="0" err="1" smtClean="0">
                <a:solidFill>
                  <a:srgbClr val="000000"/>
                </a:solidFill>
              </a:rPr>
              <a:t>i</a:t>
            </a:r>
            <a:r>
              <a:rPr lang="en-US" altLang="zh-CN" sz="2000" dirty="0" smtClean="0">
                <a:solidFill>
                  <a:srgbClr val="000000"/>
                </a:solidFill>
              </a:rPr>
              <a:t>, infer state for pkt</a:t>
            </a:r>
            <a:r>
              <a:rPr lang="en-US" altLang="zh-CN" sz="2000" baseline="-25000" dirty="0" smtClean="0">
                <a:solidFill>
                  <a:srgbClr val="000000"/>
                </a:solidFill>
              </a:rPr>
              <a:t>i+1 </a:t>
            </a:r>
            <a:r>
              <a:rPr lang="en-US" altLang="zh-CN" sz="2000" dirty="0" smtClean="0">
                <a:solidFill>
                  <a:srgbClr val="000000"/>
                </a:solidFill>
              </a:rPr>
              <a:t>based on inter-arrival time, packet size and UL/DL</a:t>
            </a:r>
          </a:p>
          <a:p>
            <a:pPr lvl="1"/>
            <a:r>
              <a:rPr lang="en-US" altLang="zh-CN" sz="2400" dirty="0" smtClean="0"/>
              <a:t>Evaluated by measuring the device power</a:t>
            </a:r>
            <a:endParaRPr lang="zh-CN" altLang="en-US" sz="2400" dirty="0"/>
          </a:p>
        </p:txBody>
      </p:sp>
      <p:sp>
        <p:nvSpPr>
          <p:cNvPr id="10" name="TextBox 9"/>
          <p:cNvSpPr txBox="1"/>
          <p:nvPr/>
        </p:nvSpPr>
        <p:spPr>
          <a:xfrm>
            <a:off x="6019800" y="6428601"/>
            <a:ext cx="1790649" cy="276999"/>
          </a:xfrm>
          <a:prstGeom prst="rect">
            <a:avLst/>
          </a:prstGeom>
          <a:noFill/>
        </p:spPr>
        <p:txBody>
          <a:bodyPr wrap="none" rtlCol="0">
            <a:spAutoFit/>
          </a:bodyPr>
          <a:lstStyle/>
          <a:p>
            <a:r>
              <a:rPr lang="en-US" sz="1200" dirty="0" smtClean="0"/>
              <a:t>Courtesy: </a:t>
            </a:r>
            <a:r>
              <a:rPr lang="en-US" sz="1200" dirty="0" err="1" smtClean="0"/>
              <a:t>Feng</a:t>
            </a:r>
            <a:r>
              <a:rPr lang="en-US" sz="1200" dirty="0" smtClean="0"/>
              <a:t> </a:t>
            </a:r>
            <a:r>
              <a:rPr lang="en-US" sz="1200" dirty="0" err="1" smtClean="0"/>
              <a:t>Qian</a:t>
            </a:r>
            <a:r>
              <a:rPr lang="en-US" sz="1200" dirty="0" smtClean="0"/>
              <a:t> et al.</a:t>
            </a:r>
            <a:endParaRPr lang="en-US" sz="1200" dirty="0"/>
          </a:p>
        </p:txBody>
      </p:sp>
    </p:spTree>
    <p:extLst>
      <p:ext uri="{BB962C8B-B14F-4D97-AF65-F5344CB8AC3E}">
        <p14:creationId xmlns:p14="http://schemas.microsoft.com/office/powerpoint/2010/main" val="899559610"/>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NAT mapping type?</a:t>
            </a:r>
            <a:endParaRPr lang="en-US" dirty="0"/>
          </a:p>
        </p:txBody>
      </p:sp>
      <p:sp>
        <p:nvSpPr>
          <p:cNvPr id="3" name="Content Placeholder 2"/>
          <p:cNvSpPr>
            <a:spLocks noGrp="1"/>
          </p:cNvSpPr>
          <p:nvPr>
            <p:ph idx="1"/>
          </p:nvPr>
        </p:nvSpPr>
        <p:spPr/>
        <p:txBody>
          <a:bodyPr/>
          <a:lstStyle/>
          <a:p>
            <a:r>
              <a:rPr lang="en-US" dirty="0" smtClean="0"/>
              <a:t>NAT mapping type defines how the NAT assign external port to each connection</a:t>
            </a:r>
            <a:endParaRPr lang="en-US" dirty="0"/>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3220" y="3352800"/>
            <a:ext cx="1701180" cy="1701180"/>
          </a:xfrm>
          <a:prstGeom prst="rect">
            <a:avLst/>
          </a:prstGeom>
        </p:spPr>
      </p:pic>
      <p:sp>
        <p:nvSpPr>
          <p:cNvPr id="9" name="Rectangle 8"/>
          <p:cNvSpPr/>
          <p:nvPr/>
        </p:nvSpPr>
        <p:spPr>
          <a:xfrm>
            <a:off x="2895600" y="2952688"/>
            <a:ext cx="685800" cy="3154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895600" y="6107668"/>
            <a:ext cx="572208" cy="369332"/>
          </a:xfrm>
          <a:prstGeom prst="rect">
            <a:avLst/>
          </a:prstGeom>
          <a:noFill/>
        </p:spPr>
        <p:txBody>
          <a:bodyPr wrap="none" rtlCol="0">
            <a:spAutoFit/>
          </a:bodyPr>
          <a:lstStyle/>
          <a:p>
            <a:r>
              <a:rPr lang="en-US" b="1" dirty="0" smtClean="0"/>
              <a:t>NAT</a:t>
            </a:r>
            <a:endParaRPr lang="en-US" b="1" dirty="0"/>
          </a:p>
        </p:txBody>
      </p:sp>
      <p:grpSp>
        <p:nvGrpSpPr>
          <p:cNvPr id="50" name="Group 49"/>
          <p:cNvGrpSpPr/>
          <p:nvPr/>
        </p:nvGrpSpPr>
        <p:grpSpPr>
          <a:xfrm>
            <a:off x="1981200" y="3200400"/>
            <a:ext cx="3810000" cy="1306971"/>
            <a:chOff x="1981200" y="3036332"/>
            <a:chExt cx="3810000" cy="1306971"/>
          </a:xfrm>
        </p:grpSpPr>
        <p:sp>
          <p:nvSpPr>
            <p:cNvPr id="14" name="Oval 13"/>
            <p:cNvSpPr/>
            <p:nvPr/>
          </p:nvSpPr>
          <p:spPr>
            <a:xfrm>
              <a:off x="3492500" y="3036332"/>
              <a:ext cx="152400" cy="152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cxnSp>
          <p:nvCxnSpPr>
            <p:cNvPr id="16" name="Straight Connector 15"/>
            <p:cNvCxnSpPr>
              <a:stCxn id="11" idx="3"/>
              <a:endCxn id="14" idx="2"/>
            </p:cNvCxnSpPr>
            <p:nvPr/>
          </p:nvCxnSpPr>
          <p:spPr>
            <a:xfrm flipV="1">
              <a:off x="1981200" y="3112532"/>
              <a:ext cx="1511300" cy="1230771"/>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8" name="Straight Connector 17"/>
            <p:cNvCxnSpPr>
              <a:stCxn id="14" idx="6"/>
              <a:endCxn id="12" idx="1"/>
            </p:cNvCxnSpPr>
            <p:nvPr/>
          </p:nvCxnSpPr>
          <p:spPr>
            <a:xfrm>
              <a:off x="3644900" y="3112532"/>
              <a:ext cx="2146300" cy="515983"/>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grpSp>
      <p:grpSp>
        <p:nvGrpSpPr>
          <p:cNvPr id="51" name="Group 50"/>
          <p:cNvGrpSpPr/>
          <p:nvPr/>
        </p:nvGrpSpPr>
        <p:grpSpPr>
          <a:xfrm>
            <a:off x="1981200" y="3429000"/>
            <a:ext cx="3810000" cy="1078371"/>
            <a:chOff x="1981200" y="3264932"/>
            <a:chExt cx="3810000" cy="1078371"/>
          </a:xfrm>
        </p:grpSpPr>
        <p:sp>
          <p:nvSpPr>
            <p:cNvPr id="21" name="Oval 20"/>
            <p:cNvSpPr/>
            <p:nvPr/>
          </p:nvSpPr>
          <p:spPr>
            <a:xfrm>
              <a:off x="3505200" y="3264932"/>
              <a:ext cx="152400" cy="152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cxnSp>
          <p:nvCxnSpPr>
            <p:cNvPr id="24" name="Straight Connector 23"/>
            <p:cNvCxnSpPr>
              <a:stCxn id="11" idx="3"/>
              <a:endCxn id="21" idx="2"/>
            </p:cNvCxnSpPr>
            <p:nvPr/>
          </p:nvCxnSpPr>
          <p:spPr>
            <a:xfrm flipV="1">
              <a:off x="1981200" y="3341132"/>
              <a:ext cx="1524000" cy="1002171"/>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28" name="Straight Connector 27"/>
            <p:cNvCxnSpPr>
              <a:stCxn id="21" idx="6"/>
              <a:endCxn id="12" idx="1"/>
            </p:cNvCxnSpPr>
            <p:nvPr/>
          </p:nvCxnSpPr>
          <p:spPr>
            <a:xfrm>
              <a:off x="3657600" y="3341132"/>
              <a:ext cx="2133600" cy="287383"/>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grpSp>
      <p:grpSp>
        <p:nvGrpSpPr>
          <p:cNvPr id="52" name="Group 51"/>
          <p:cNvGrpSpPr/>
          <p:nvPr/>
        </p:nvGrpSpPr>
        <p:grpSpPr>
          <a:xfrm>
            <a:off x="1981200" y="3657600"/>
            <a:ext cx="3810000" cy="849771"/>
            <a:chOff x="1981200" y="3493532"/>
            <a:chExt cx="3810000" cy="849771"/>
          </a:xfrm>
        </p:grpSpPr>
        <p:sp>
          <p:nvSpPr>
            <p:cNvPr id="22" name="Oval 21"/>
            <p:cNvSpPr/>
            <p:nvPr/>
          </p:nvSpPr>
          <p:spPr>
            <a:xfrm>
              <a:off x="3505200" y="3493532"/>
              <a:ext cx="152400" cy="152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cxnSp>
          <p:nvCxnSpPr>
            <p:cNvPr id="31" name="Straight Connector 30"/>
            <p:cNvCxnSpPr>
              <a:stCxn id="22" idx="6"/>
              <a:endCxn id="12" idx="1"/>
            </p:cNvCxnSpPr>
            <p:nvPr/>
          </p:nvCxnSpPr>
          <p:spPr>
            <a:xfrm>
              <a:off x="3657600" y="3569732"/>
              <a:ext cx="2133600" cy="58783"/>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38" name="Straight Connector 37"/>
            <p:cNvCxnSpPr>
              <a:stCxn id="11" idx="3"/>
              <a:endCxn id="22" idx="2"/>
            </p:cNvCxnSpPr>
            <p:nvPr/>
          </p:nvCxnSpPr>
          <p:spPr>
            <a:xfrm flipV="1">
              <a:off x="1981200" y="3569732"/>
              <a:ext cx="1524000" cy="773571"/>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grpSp>
      <p:grpSp>
        <p:nvGrpSpPr>
          <p:cNvPr id="49" name="Group 48"/>
          <p:cNvGrpSpPr/>
          <p:nvPr/>
        </p:nvGrpSpPr>
        <p:grpSpPr>
          <a:xfrm>
            <a:off x="1263565" y="3909341"/>
            <a:ext cx="793835" cy="1196059"/>
            <a:chOff x="1415965" y="3756941"/>
            <a:chExt cx="793835" cy="1196059"/>
          </a:xfrm>
        </p:grpSpPr>
        <p:pic>
          <p:nvPicPr>
            <p:cNvPr id="11" name="Picture 2" descr="http://www.mobiletopsoft.com/images/news/nexus-on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5965" y="3756941"/>
              <a:ext cx="717635" cy="1196059"/>
            </a:xfrm>
            <a:prstGeom prst="rect">
              <a:avLst/>
            </a:prstGeom>
            <a:noFill/>
            <a:extLst>
              <a:ext uri="{909E8E84-426E-40dd-AFC4-6F175D3DCCD1}">
                <a14:hiddenFill xmlns:a14="http://schemas.microsoft.com/office/drawing/2010/main">
                  <a:solidFill>
                    <a:srgbClr val="FFFFFF"/>
                  </a:solidFill>
                </a14:hiddenFill>
              </a:ext>
            </a:extLst>
          </p:spPr>
        </p:pic>
        <p:sp>
          <p:nvSpPr>
            <p:cNvPr id="44" name="Oval 43"/>
            <p:cNvSpPr/>
            <p:nvPr/>
          </p:nvSpPr>
          <p:spPr>
            <a:xfrm>
              <a:off x="2057400" y="4278771"/>
              <a:ext cx="152400" cy="152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grpSp>
        <p:nvGrpSpPr>
          <p:cNvPr id="56" name="Group 55"/>
          <p:cNvGrpSpPr/>
          <p:nvPr/>
        </p:nvGrpSpPr>
        <p:grpSpPr>
          <a:xfrm>
            <a:off x="3581400" y="2514600"/>
            <a:ext cx="2011833" cy="3777734"/>
            <a:chOff x="3594100" y="2951203"/>
            <a:chExt cx="2011833" cy="2927864"/>
          </a:xfrm>
        </p:grpSpPr>
        <p:cxnSp>
          <p:nvCxnSpPr>
            <p:cNvPr id="47" name="Straight Arrow Connector 46"/>
            <p:cNvCxnSpPr/>
            <p:nvPr/>
          </p:nvCxnSpPr>
          <p:spPr>
            <a:xfrm>
              <a:off x="4572000" y="3278244"/>
              <a:ext cx="0" cy="2600823"/>
            </a:xfrm>
            <a:prstGeom prst="straightConnector1">
              <a:avLst/>
            </a:prstGeom>
            <a:ln>
              <a:prstDash val="sysDot"/>
              <a:tailEnd type="arrow"/>
            </a:ln>
          </p:spPr>
          <p:style>
            <a:lnRef idx="2">
              <a:schemeClr val="accent5"/>
            </a:lnRef>
            <a:fillRef idx="0">
              <a:schemeClr val="accent5"/>
            </a:fillRef>
            <a:effectRef idx="1">
              <a:schemeClr val="accent5"/>
            </a:effectRef>
            <a:fontRef idx="minor">
              <a:schemeClr val="tx1"/>
            </a:fontRef>
          </p:style>
        </p:cxnSp>
        <p:sp>
          <p:nvSpPr>
            <p:cNvPr id="55" name="TextBox 54"/>
            <p:cNvSpPr txBox="1"/>
            <p:nvPr/>
          </p:nvSpPr>
          <p:spPr>
            <a:xfrm>
              <a:off x="3594100" y="2951203"/>
              <a:ext cx="2011833" cy="369332"/>
            </a:xfrm>
            <a:prstGeom prst="rect">
              <a:avLst/>
            </a:prstGeom>
            <a:noFill/>
          </p:spPr>
          <p:txBody>
            <a:bodyPr wrap="none" rtlCol="0">
              <a:spAutoFit/>
            </a:bodyPr>
            <a:lstStyle/>
            <a:p>
              <a:r>
                <a:rPr lang="en-US" dirty="0" smtClean="0"/>
                <a:t>12 TCP connections</a:t>
              </a:r>
              <a:endParaRPr lang="en-US" dirty="0"/>
            </a:p>
          </p:txBody>
        </p:sp>
      </p:grpSp>
      <p:grpSp>
        <p:nvGrpSpPr>
          <p:cNvPr id="192" name="Group 191"/>
          <p:cNvGrpSpPr/>
          <p:nvPr/>
        </p:nvGrpSpPr>
        <p:grpSpPr>
          <a:xfrm>
            <a:off x="5715000" y="3165566"/>
            <a:ext cx="990600" cy="1254034"/>
            <a:chOff x="5715000" y="3118452"/>
            <a:chExt cx="990600" cy="1254034"/>
          </a:xfrm>
        </p:grpSpPr>
        <p:grpSp>
          <p:nvGrpSpPr>
            <p:cNvPr id="48" name="Group 47"/>
            <p:cNvGrpSpPr/>
            <p:nvPr/>
          </p:nvGrpSpPr>
          <p:grpSpPr>
            <a:xfrm>
              <a:off x="5715000" y="3118452"/>
              <a:ext cx="990600" cy="1254034"/>
              <a:chOff x="5715000" y="3200400"/>
              <a:chExt cx="990600" cy="1254034"/>
            </a:xfrm>
          </p:grpSpPr>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3200400"/>
                <a:ext cx="914400" cy="1254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Oval 44"/>
              <p:cNvSpPr/>
              <p:nvPr/>
            </p:nvSpPr>
            <p:spPr>
              <a:xfrm>
                <a:off x="5715000" y="3733800"/>
                <a:ext cx="152400" cy="152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sp>
          <p:nvSpPr>
            <p:cNvPr id="60" name="Oval 59"/>
            <p:cNvSpPr/>
            <p:nvPr/>
          </p:nvSpPr>
          <p:spPr>
            <a:xfrm>
              <a:off x="5715000" y="3962400"/>
              <a:ext cx="152400" cy="152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grpSp>
        <p:nvGrpSpPr>
          <p:cNvPr id="193" name="Group 192"/>
          <p:cNvGrpSpPr/>
          <p:nvPr/>
        </p:nvGrpSpPr>
        <p:grpSpPr>
          <a:xfrm>
            <a:off x="5715000" y="4495800"/>
            <a:ext cx="990600" cy="1254034"/>
            <a:chOff x="5638800" y="4460966"/>
            <a:chExt cx="990600" cy="1254034"/>
          </a:xfrm>
        </p:grpSpPr>
        <p:grpSp>
          <p:nvGrpSpPr>
            <p:cNvPr id="57" name="Group 56"/>
            <p:cNvGrpSpPr/>
            <p:nvPr/>
          </p:nvGrpSpPr>
          <p:grpSpPr>
            <a:xfrm>
              <a:off x="5638800" y="4460966"/>
              <a:ext cx="990600" cy="1254034"/>
              <a:chOff x="5715000" y="3200400"/>
              <a:chExt cx="990600" cy="1254034"/>
            </a:xfrm>
          </p:grpSpPr>
          <p:pic>
            <p:nvPicPr>
              <p:cNvPr id="5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3200400"/>
                <a:ext cx="914400" cy="1254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Oval 58"/>
              <p:cNvSpPr/>
              <p:nvPr/>
            </p:nvSpPr>
            <p:spPr>
              <a:xfrm>
                <a:off x="5715000" y="3733800"/>
                <a:ext cx="152400" cy="152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sp>
          <p:nvSpPr>
            <p:cNvPr id="61" name="Oval 60"/>
            <p:cNvSpPr/>
            <p:nvPr/>
          </p:nvSpPr>
          <p:spPr>
            <a:xfrm>
              <a:off x="5638800" y="5334000"/>
              <a:ext cx="152400" cy="152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grpSp>
        <p:nvGrpSpPr>
          <p:cNvPr id="98" name="Group 97"/>
          <p:cNvGrpSpPr/>
          <p:nvPr/>
        </p:nvGrpSpPr>
        <p:grpSpPr>
          <a:xfrm>
            <a:off x="2057400" y="3886200"/>
            <a:ext cx="3657600" cy="621171"/>
            <a:chOff x="1905000" y="3569732"/>
            <a:chExt cx="3657600" cy="621171"/>
          </a:xfrm>
        </p:grpSpPr>
        <p:sp>
          <p:nvSpPr>
            <p:cNvPr id="99" name="Oval 98"/>
            <p:cNvSpPr/>
            <p:nvPr/>
          </p:nvSpPr>
          <p:spPr>
            <a:xfrm>
              <a:off x="3352800" y="3569732"/>
              <a:ext cx="152400" cy="152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cxnSp>
          <p:nvCxnSpPr>
            <p:cNvPr id="100" name="Straight Connector 99"/>
            <p:cNvCxnSpPr>
              <a:stCxn id="99" idx="6"/>
              <a:endCxn id="60" idx="2"/>
            </p:cNvCxnSpPr>
            <p:nvPr/>
          </p:nvCxnSpPr>
          <p:spPr>
            <a:xfrm>
              <a:off x="3505200" y="3645932"/>
              <a:ext cx="2057400" cy="123314"/>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01" name="Straight Connector 100"/>
            <p:cNvCxnSpPr>
              <a:stCxn id="44" idx="6"/>
              <a:endCxn id="99" idx="2"/>
            </p:cNvCxnSpPr>
            <p:nvPr/>
          </p:nvCxnSpPr>
          <p:spPr>
            <a:xfrm flipV="1">
              <a:off x="1905000" y="3645932"/>
              <a:ext cx="1447800" cy="544971"/>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grpSp>
      <p:grpSp>
        <p:nvGrpSpPr>
          <p:cNvPr id="139" name="Group 138"/>
          <p:cNvGrpSpPr/>
          <p:nvPr/>
        </p:nvGrpSpPr>
        <p:grpSpPr>
          <a:xfrm>
            <a:off x="2057400" y="4085714"/>
            <a:ext cx="3657600" cy="421657"/>
            <a:chOff x="1905000" y="3769246"/>
            <a:chExt cx="3657600" cy="421657"/>
          </a:xfrm>
        </p:grpSpPr>
        <p:sp>
          <p:nvSpPr>
            <p:cNvPr id="140" name="Oval 139"/>
            <p:cNvSpPr/>
            <p:nvPr/>
          </p:nvSpPr>
          <p:spPr>
            <a:xfrm>
              <a:off x="3352800" y="3798332"/>
              <a:ext cx="152400" cy="152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cxnSp>
          <p:nvCxnSpPr>
            <p:cNvPr id="141" name="Straight Connector 140"/>
            <p:cNvCxnSpPr>
              <a:stCxn id="140" idx="6"/>
              <a:endCxn id="60" idx="2"/>
            </p:cNvCxnSpPr>
            <p:nvPr/>
          </p:nvCxnSpPr>
          <p:spPr>
            <a:xfrm flipV="1">
              <a:off x="3505200" y="3769246"/>
              <a:ext cx="2057400" cy="105286"/>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42" name="Straight Connector 141"/>
            <p:cNvCxnSpPr>
              <a:stCxn id="44" idx="6"/>
              <a:endCxn id="140" idx="2"/>
            </p:cNvCxnSpPr>
            <p:nvPr/>
          </p:nvCxnSpPr>
          <p:spPr>
            <a:xfrm flipV="1">
              <a:off x="1905000" y="3874532"/>
              <a:ext cx="1447800" cy="316371"/>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grpSp>
      <p:grpSp>
        <p:nvGrpSpPr>
          <p:cNvPr id="145" name="Group 144"/>
          <p:cNvGrpSpPr/>
          <p:nvPr/>
        </p:nvGrpSpPr>
        <p:grpSpPr>
          <a:xfrm>
            <a:off x="2057400" y="4085714"/>
            <a:ext cx="3657600" cy="421657"/>
            <a:chOff x="1752600" y="3616846"/>
            <a:chExt cx="3657600" cy="421657"/>
          </a:xfrm>
        </p:grpSpPr>
        <p:sp>
          <p:nvSpPr>
            <p:cNvPr id="146" name="Oval 145"/>
            <p:cNvSpPr/>
            <p:nvPr/>
          </p:nvSpPr>
          <p:spPr>
            <a:xfrm>
              <a:off x="3200400" y="3874532"/>
              <a:ext cx="152400" cy="152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cxnSp>
          <p:nvCxnSpPr>
            <p:cNvPr id="147" name="Straight Connector 146"/>
            <p:cNvCxnSpPr>
              <a:stCxn id="146" idx="6"/>
              <a:endCxn id="60" idx="2"/>
            </p:cNvCxnSpPr>
            <p:nvPr/>
          </p:nvCxnSpPr>
          <p:spPr>
            <a:xfrm flipV="1">
              <a:off x="3352800" y="3616846"/>
              <a:ext cx="2057400" cy="333886"/>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48" name="Straight Connector 147"/>
            <p:cNvCxnSpPr>
              <a:stCxn id="44" idx="6"/>
              <a:endCxn id="146" idx="2"/>
            </p:cNvCxnSpPr>
            <p:nvPr/>
          </p:nvCxnSpPr>
          <p:spPr>
            <a:xfrm flipV="1">
              <a:off x="1752600" y="3950732"/>
              <a:ext cx="1447800" cy="87771"/>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grpSp>
      <p:sp>
        <p:nvSpPr>
          <p:cNvPr id="7" name="TextBox 6"/>
          <p:cNvSpPr txBox="1"/>
          <p:nvPr/>
        </p:nvSpPr>
        <p:spPr>
          <a:xfrm>
            <a:off x="2209800" y="4840916"/>
            <a:ext cx="861774" cy="493084"/>
          </a:xfrm>
          <a:prstGeom prst="rect">
            <a:avLst/>
          </a:prstGeom>
          <a:noFill/>
        </p:spPr>
        <p:txBody>
          <a:bodyPr vert="eaVert" wrap="none" rtlCol="0">
            <a:spAutoFit/>
          </a:bodyPr>
          <a:lstStyle/>
          <a:p>
            <a:r>
              <a:rPr lang="en-US" sz="4400" b="1" dirty="0" smtClean="0"/>
              <a:t>…</a:t>
            </a:r>
            <a:endParaRPr lang="en-US" sz="4400" b="1" dirty="0"/>
          </a:p>
        </p:txBody>
      </p:sp>
      <p:sp>
        <p:nvSpPr>
          <p:cNvPr id="53" name="TextBox 52"/>
          <p:cNvSpPr txBox="1"/>
          <p:nvPr/>
        </p:nvSpPr>
        <p:spPr>
          <a:xfrm>
            <a:off x="6019800" y="6428601"/>
            <a:ext cx="1672253" cy="276999"/>
          </a:xfrm>
          <a:prstGeom prst="rect">
            <a:avLst/>
          </a:prstGeom>
          <a:noFill/>
        </p:spPr>
        <p:txBody>
          <a:bodyPr wrap="none" rtlCol="0">
            <a:spAutoFit/>
          </a:bodyPr>
          <a:lstStyle/>
          <a:p>
            <a:r>
              <a:rPr lang="en-US" sz="1200" dirty="0" smtClean="0"/>
              <a:t>Courtesy: Z. Wang et al.</a:t>
            </a:r>
            <a:endParaRPr lang="en-US" sz="1200" dirty="0"/>
          </a:p>
        </p:txBody>
      </p:sp>
      <p:sp>
        <p:nvSpPr>
          <p:cNvPr id="4" name="Date Placeholder 3"/>
          <p:cNvSpPr>
            <a:spLocks noGrp="1"/>
          </p:cNvSpPr>
          <p:nvPr>
            <p:ph type="dt" sz="half" idx="10"/>
          </p:nvPr>
        </p:nvSpPr>
        <p:spPr/>
        <p:txBody>
          <a:bodyPr/>
          <a:lstStyle/>
          <a:p>
            <a:r>
              <a:rPr lang="en-US" smtClean="0"/>
              <a:t>3/12/13</a:t>
            </a:r>
            <a:endParaRPr lang="en-US"/>
          </a:p>
        </p:txBody>
      </p:sp>
    </p:spTree>
    <p:extLst>
      <p:ext uri="{BB962C8B-B14F-4D97-AF65-F5344CB8AC3E}">
        <p14:creationId xmlns:p14="http://schemas.microsoft.com/office/powerpoint/2010/main" val="2056724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up)">
                                      <p:cBhvr>
                                        <p:cTn id="7" dur="500"/>
                                        <p:tgtEl>
                                          <p:spTgt spid="5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left)">
                                      <p:cBhvr>
                                        <p:cTn id="11" dur="500"/>
                                        <p:tgtEl>
                                          <p:spTgt spid="5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wipe(left)">
                                      <p:cBhvr>
                                        <p:cTn id="15" dur="500"/>
                                        <p:tgtEl>
                                          <p:spTgt spid="51"/>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39"/>
                                        </p:tgtEl>
                                        <p:attrNameLst>
                                          <p:attrName>style.visibility</p:attrName>
                                        </p:attrNameLst>
                                      </p:cBhvr>
                                      <p:to>
                                        <p:strVal val="visible"/>
                                      </p:to>
                                    </p:set>
                                    <p:animEffect transition="in" filter="wipe(left)">
                                      <p:cBhvr>
                                        <p:cTn id="27" dur="500"/>
                                        <p:tgtEl>
                                          <p:spTgt spid="139"/>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45"/>
                                        </p:tgtEl>
                                        <p:attrNameLst>
                                          <p:attrName>style.visibility</p:attrName>
                                        </p:attrNameLst>
                                      </p:cBhvr>
                                      <p:to>
                                        <p:strVal val="visible"/>
                                      </p:to>
                                    </p:set>
                                    <p:animEffect transition="in" filter="wipe(left)">
                                      <p:cBhvr>
                                        <p:cTn id="31" dur="500"/>
                                        <p:tgtEl>
                                          <p:spTgt spid="145"/>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up)">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Behavior of a new NAT mapping type</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547956"/>
            <a:ext cx="6553200" cy="3823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smtClean="0"/>
              <a:t>Cellular Networks and Mobile Computing (COMS 6998-10)</a:t>
            </a:r>
            <a:endParaRPr lang="en-US"/>
          </a:p>
        </p:txBody>
      </p:sp>
      <p:sp>
        <p:nvSpPr>
          <p:cNvPr id="8" name="Content Placeholder 2"/>
          <p:cNvSpPr>
            <a:spLocks noGrp="1"/>
          </p:cNvSpPr>
          <p:nvPr>
            <p:ph idx="1"/>
          </p:nvPr>
        </p:nvSpPr>
        <p:spPr>
          <a:xfrm>
            <a:off x="457200" y="1600201"/>
            <a:ext cx="8229600" cy="1600563"/>
          </a:xfrm>
        </p:spPr>
        <p:txBody>
          <a:bodyPr>
            <a:noAutofit/>
          </a:bodyPr>
          <a:lstStyle/>
          <a:p>
            <a:r>
              <a:rPr lang="en-US" sz="2400" dirty="0"/>
              <a:t>Creates TCP connections to the server with </a:t>
            </a:r>
            <a:r>
              <a:rPr lang="en-US" sz="2400" dirty="0" smtClean="0"/>
              <a:t>random intervals</a:t>
            </a:r>
          </a:p>
          <a:p>
            <a:r>
              <a:rPr lang="en-US" sz="2400" dirty="0" smtClean="0"/>
              <a:t>Record </a:t>
            </a:r>
            <a:r>
              <a:rPr lang="en-US" sz="2400" dirty="0"/>
              <a:t>the </a:t>
            </a:r>
            <a:r>
              <a:rPr lang="en-US" sz="2400" dirty="0" smtClean="0"/>
              <a:t>observed source port on server</a:t>
            </a:r>
            <a:r>
              <a:rPr lang="en-US" dirty="0" smtClean="0"/>
              <a:t>	</a:t>
            </a:r>
            <a:endParaRPr lang="en-US" dirty="0"/>
          </a:p>
        </p:txBody>
      </p:sp>
      <p:sp>
        <p:nvSpPr>
          <p:cNvPr id="9" name="TextBox 8"/>
          <p:cNvSpPr txBox="1"/>
          <p:nvPr/>
        </p:nvSpPr>
        <p:spPr>
          <a:xfrm>
            <a:off x="329704" y="2971800"/>
            <a:ext cx="8713091" cy="1077218"/>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dirty="0" smtClean="0"/>
              <a:t>Treated as random by existing traversal techniques</a:t>
            </a:r>
          </a:p>
          <a:p>
            <a:pPr algn="ctr"/>
            <a:r>
              <a:rPr lang="en-US" sz="3200" dirty="0" smtClean="0"/>
              <a:t>Thus impossible to predict port</a:t>
            </a:r>
            <a:endParaRPr lang="en-US" sz="3200" dirty="0"/>
          </a:p>
        </p:txBody>
      </p:sp>
      <p:sp>
        <p:nvSpPr>
          <p:cNvPr id="5" name="TextBox 4"/>
          <p:cNvSpPr txBox="1"/>
          <p:nvPr/>
        </p:nvSpPr>
        <p:spPr>
          <a:xfrm>
            <a:off x="2514600" y="2895600"/>
            <a:ext cx="4930004" cy="1200329"/>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600" dirty="0" smtClean="0"/>
              <a:t>NOT random!</a:t>
            </a:r>
          </a:p>
          <a:p>
            <a:pPr algn="ctr"/>
            <a:r>
              <a:rPr lang="en-US" sz="3600" dirty="0" smtClean="0"/>
              <a:t>Port prediction is feasible</a:t>
            </a:r>
            <a:endParaRPr lang="en-US" sz="3600" dirty="0"/>
          </a:p>
        </p:txBody>
      </p:sp>
      <p:sp>
        <p:nvSpPr>
          <p:cNvPr id="10" name="TextBox 9"/>
          <p:cNvSpPr txBox="1"/>
          <p:nvPr/>
        </p:nvSpPr>
        <p:spPr>
          <a:xfrm>
            <a:off x="6019800" y="6428601"/>
            <a:ext cx="1672253" cy="276999"/>
          </a:xfrm>
          <a:prstGeom prst="rect">
            <a:avLst/>
          </a:prstGeom>
          <a:noFill/>
        </p:spPr>
        <p:txBody>
          <a:bodyPr wrap="none" rtlCol="0">
            <a:spAutoFit/>
          </a:bodyPr>
          <a:lstStyle/>
          <a:p>
            <a:r>
              <a:rPr lang="en-US" sz="1200" dirty="0" smtClean="0"/>
              <a:t>Courtesy: Z. Wang et al.</a:t>
            </a:r>
            <a:endParaRPr lang="en-US" sz="1200" dirty="0"/>
          </a:p>
        </p:txBody>
      </p:sp>
      <p:sp>
        <p:nvSpPr>
          <p:cNvPr id="4" name="Date Placeholder 3"/>
          <p:cNvSpPr>
            <a:spLocks noGrp="1"/>
          </p:cNvSpPr>
          <p:nvPr>
            <p:ph type="dt" sz="half" idx="10"/>
          </p:nvPr>
        </p:nvSpPr>
        <p:spPr/>
        <p:txBody>
          <a:bodyPr/>
          <a:lstStyle/>
          <a:p>
            <a:r>
              <a:rPr lang="en-US" smtClean="0"/>
              <a:t>3/12/13</a:t>
            </a:r>
            <a:endParaRPr lang="en-US"/>
          </a:p>
        </p:txBody>
      </p:sp>
    </p:spTree>
    <p:extLst>
      <p:ext uri="{BB962C8B-B14F-4D97-AF65-F5344CB8AC3E}">
        <p14:creationId xmlns:p14="http://schemas.microsoft.com/office/powerpoint/2010/main" val="1497248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1" nodeType="clickEffect">
                                  <p:stCondLst>
                                    <p:cond delay="0"/>
                                  </p:stCondLst>
                                  <p:childTnLst>
                                    <p:anim calcmode="lin" valueType="num">
                                      <p:cBhvr>
                                        <p:cTn id="11" dur="500"/>
                                        <p:tgtEl>
                                          <p:spTgt spid="9"/>
                                        </p:tgtEl>
                                        <p:attrNameLst>
                                          <p:attrName>ppt_w</p:attrName>
                                        </p:attrNameLst>
                                      </p:cBhvr>
                                      <p:tavLst>
                                        <p:tav tm="0">
                                          <p:val>
                                            <p:strVal val="ppt_w"/>
                                          </p:val>
                                        </p:tav>
                                        <p:tav tm="100000">
                                          <p:val>
                                            <p:fltVal val="0"/>
                                          </p:val>
                                        </p:tav>
                                      </p:tavLst>
                                    </p:anim>
                                    <p:anim calcmode="lin" valueType="num">
                                      <p:cBhvr>
                                        <p:cTn id="12" dur="500"/>
                                        <p:tgtEl>
                                          <p:spTgt spid="9"/>
                                        </p:tgtEl>
                                        <p:attrNameLst>
                                          <p:attrName>ppt_h</p:attrName>
                                        </p:attrNameLst>
                                      </p:cBhvr>
                                      <p:tavLst>
                                        <p:tav tm="0">
                                          <p:val>
                                            <p:strVal val="ppt_h"/>
                                          </p:val>
                                        </p:tav>
                                        <p:tav tm="100000">
                                          <p:val>
                                            <p:fltVal val="0"/>
                                          </p:val>
                                        </p:tav>
                                      </p:tavLst>
                                    </p:anim>
                                    <p:animEffect transition="out" filter="fade">
                                      <p:cBhvr>
                                        <p:cTn id="13" dur="500"/>
                                        <p:tgtEl>
                                          <p:spTgt spid="9"/>
                                        </p:tgtEl>
                                      </p:cBhvr>
                                    </p:animEffect>
                                    <p:set>
                                      <p:cBhvr>
                                        <p:cTn id="14" dur="1" fill="hold">
                                          <p:stCondLst>
                                            <p:cond delay="499"/>
                                          </p:stCondLst>
                                        </p:cTn>
                                        <p:tgtEl>
                                          <p:spTgt spid="9"/>
                                        </p:tgtEl>
                                        <p:attrNameLst>
                                          <p:attrName>style.visibility</p:attrName>
                                        </p:attrNameLst>
                                      </p:cBhvr>
                                      <p:to>
                                        <p:strVal val="hidden"/>
                                      </p:to>
                                    </p:se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graphicFrame>
        <p:nvGraphicFramePr>
          <p:cNvPr id="8" name="Content Placeholder 6"/>
          <p:cNvGraphicFramePr>
            <a:graphicFrameLocks/>
          </p:cNvGraphicFramePr>
          <p:nvPr>
            <p:extLst>
              <p:ext uri="{D42A27DB-BD31-4B8C-83A1-F6EECF244321}">
                <p14:modId xmlns:p14="http://schemas.microsoft.com/office/powerpoint/2010/main" val="1321406521"/>
              </p:ext>
            </p:extLst>
          </p:nvPr>
        </p:nvGraphicFramePr>
        <p:xfrm>
          <a:off x="457200" y="1600200"/>
          <a:ext cx="8458200" cy="4267200"/>
        </p:xfrm>
        <a:graphic>
          <a:graphicData uri="http://schemas.openxmlformats.org/drawingml/2006/table">
            <a:tbl>
              <a:tblPr firstCol="1" bandRow="1">
                <a:tableStyleId>{5C22544A-7EE6-4342-B048-85BDC9FD1C3A}</a:tableStyleId>
              </a:tblPr>
              <a:tblGrid>
                <a:gridCol w="1500032"/>
                <a:gridCol w="6958168"/>
              </a:tblGrid>
              <a:tr h="1066800">
                <a:tc rowSpan="3">
                  <a:txBody>
                    <a:bodyPr/>
                    <a:lstStyle/>
                    <a:p>
                      <a:pPr algn="ctr"/>
                      <a:r>
                        <a:rPr lang="en-US" sz="2800" dirty="0" smtClean="0"/>
                        <a:t>Firewall</a:t>
                      </a:r>
                      <a:endParaRPr lang="en-US" sz="2800" dirty="0"/>
                    </a:p>
                  </a:txBody>
                  <a:tcPr anchor="ctr"/>
                </a:tc>
                <a:tc>
                  <a:txBody>
                    <a:bodyPr/>
                    <a:lstStyle/>
                    <a:p>
                      <a:pPr algn="l"/>
                      <a:r>
                        <a:rPr lang="en-US" sz="2400" dirty="0" smtClean="0"/>
                        <a:t>IP spoofing creates</a:t>
                      </a:r>
                      <a:r>
                        <a:rPr lang="en-US" sz="2400" baseline="0" dirty="0" smtClean="0"/>
                        <a:t> security vulnerability</a:t>
                      </a:r>
                      <a:endParaRPr lang="en-US" sz="2400" dirty="0" smtClean="0"/>
                    </a:p>
                    <a:p>
                      <a:pPr algn="l"/>
                      <a:r>
                        <a:rPr lang="en-US" sz="2400" b="1" dirty="0" smtClean="0">
                          <a:effectLst/>
                        </a:rPr>
                        <a:t>IP spoofing should be disabled</a:t>
                      </a:r>
                      <a:endParaRPr lang="en-US" sz="2400" b="1" dirty="0">
                        <a:effectLst/>
                      </a:endParaRPr>
                    </a:p>
                  </a:txBody>
                  <a:tcPr anchor="ctr"/>
                </a:tc>
              </a:tr>
              <a:tr h="1066800">
                <a:tc vMerge="1">
                  <a:txBody>
                    <a:bodyPr/>
                    <a:lstStyle/>
                    <a:p>
                      <a:endParaRPr lang="en-US" dirty="0"/>
                    </a:p>
                  </a:txBody>
                  <a:tcPr/>
                </a:tc>
                <a:tc>
                  <a:txBody>
                    <a:bodyPr/>
                    <a:lstStyle/>
                    <a:p>
                      <a:pPr algn="l"/>
                      <a:r>
                        <a:rPr lang="en-US" sz="2400" dirty="0" smtClean="0"/>
                        <a:t>Small</a:t>
                      </a:r>
                      <a:r>
                        <a:rPr lang="en-US" sz="2400" baseline="0" dirty="0" smtClean="0"/>
                        <a:t> TCP timeout timers waste user device energy</a:t>
                      </a:r>
                    </a:p>
                    <a:p>
                      <a:pPr algn="l"/>
                      <a:r>
                        <a:rPr lang="en-US" sz="2400" b="1" baseline="0" dirty="0" smtClean="0">
                          <a:effectLst/>
                        </a:rPr>
                        <a:t>Timer should be longer than 30 minutes</a:t>
                      </a:r>
                      <a:endParaRPr lang="en-US" sz="2400" b="1" dirty="0">
                        <a:effectLst/>
                      </a:endParaRPr>
                    </a:p>
                  </a:txBody>
                  <a:tcPr anchor="ctr"/>
                </a:tc>
              </a:tr>
              <a:tr h="1066800">
                <a:tc vMerge="1">
                  <a:txBody>
                    <a:bodyPr/>
                    <a:lstStyle/>
                    <a:p>
                      <a:endParaRPr lang="en-US" dirty="0"/>
                    </a:p>
                  </a:txBody>
                  <a:tcPr/>
                </a:tc>
                <a:tc>
                  <a:txBody>
                    <a:bodyPr/>
                    <a:lstStyle/>
                    <a:p>
                      <a:pPr algn="l"/>
                      <a:r>
                        <a:rPr lang="en-US" sz="2400" baseline="0" dirty="0" smtClean="0"/>
                        <a:t>Out-of-order packet buffering hurts TCP performance</a:t>
                      </a:r>
                    </a:p>
                    <a:p>
                      <a:pPr algn="l"/>
                      <a:r>
                        <a:rPr lang="en-US" sz="2400" b="1" dirty="0" smtClean="0">
                          <a:effectLst/>
                        </a:rPr>
                        <a:t>Consider</a:t>
                      </a:r>
                      <a:r>
                        <a:rPr lang="en-US" sz="2400" b="1" baseline="0" dirty="0" smtClean="0">
                          <a:effectLst/>
                        </a:rPr>
                        <a:t> interaction with application carefully</a:t>
                      </a:r>
                      <a:endParaRPr lang="en-US" sz="2400" b="1" dirty="0">
                        <a:effectLst/>
                      </a:endParaRPr>
                    </a:p>
                  </a:txBody>
                  <a:tcPr anchor="ctr"/>
                </a:tc>
              </a:tr>
              <a:tr h="1066800">
                <a:tc>
                  <a:txBody>
                    <a:bodyPr/>
                    <a:lstStyle/>
                    <a:p>
                      <a:pPr algn="ctr"/>
                      <a:r>
                        <a:rPr lang="en-US" sz="2800" dirty="0" smtClean="0"/>
                        <a:t>NAT</a:t>
                      </a:r>
                      <a:endParaRPr lang="en-US" sz="2800" dirty="0"/>
                    </a:p>
                  </a:txBody>
                  <a:tcPr anchor="ctr"/>
                </a:tc>
                <a:tc>
                  <a:txBody>
                    <a:bodyPr/>
                    <a:lstStyle/>
                    <a:p>
                      <a:pPr algn="l"/>
                      <a:r>
                        <a:rPr lang="en-US" sz="2400" baseline="0" dirty="0" smtClean="0"/>
                        <a:t>One NAT mapping linearly increases port # with time</a:t>
                      </a:r>
                    </a:p>
                    <a:p>
                      <a:pPr algn="l"/>
                      <a:r>
                        <a:rPr lang="en-US" sz="2400" b="1" baseline="0" dirty="0" smtClean="0">
                          <a:effectLst/>
                        </a:rPr>
                        <a:t>Port prediction is feasible</a:t>
                      </a:r>
                    </a:p>
                  </a:txBody>
                  <a:tcPr anchor="ctr"/>
                </a:tc>
              </a:tr>
            </a:tbl>
          </a:graphicData>
        </a:graphic>
      </p:graphicFrame>
      <p:sp>
        <p:nvSpPr>
          <p:cNvPr id="7" name="TextBox 6"/>
          <p:cNvSpPr txBox="1"/>
          <p:nvPr/>
        </p:nvSpPr>
        <p:spPr>
          <a:xfrm>
            <a:off x="6019800" y="6428601"/>
            <a:ext cx="1672253" cy="276999"/>
          </a:xfrm>
          <a:prstGeom prst="rect">
            <a:avLst/>
          </a:prstGeom>
          <a:noFill/>
        </p:spPr>
        <p:txBody>
          <a:bodyPr wrap="none" rtlCol="0">
            <a:spAutoFit/>
          </a:bodyPr>
          <a:lstStyle/>
          <a:p>
            <a:r>
              <a:rPr lang="en-US" sz="1200" dirty="0" smtClean="0"/>
              <a:t>Courtesy: Z. Wang et al.</a:t>
            </a:r>
            <a:endParaRPr lang="en-US" sz="1200" dirty="0"/>
          </a:p>
        </p:txBody>
      </p:sp>
      <p:sp>
        <p:nvSpPr>
          <p:cNvPr id="4" name="Date Placeholder 3"/>
          <p:cNvSpPr>
            <a:spLocks noGrp="1"/>
          </p:cNvSpPr>
          <p:nvPr>
            <p:ph type="dt" sz="half" idx="10"/>
          </p:nvPr>
        </p:nvSpPr>
        <p:spPr/>
        <p:txBody>
          <a:bodyPr/>
          <a:lstStyle/>
          <a:p>
            <a:r>
              <a:rPr lang="en-US" smtClean="0"/>
              <a:t>3/12/13</a:t>
            </a:r>
            <a:endParaRPr lang="en-US"/>
          </a:p>
        </p:txBody>
      </p:sp>
    </p:spTree>
    <p:extLst>
      <p:ext uri="{BB962C8B-B14F-4D97-AF65-F5344CB8AC3E}">
        <p14:creationId xmlns:p14="http://schemas.microsoft.com/office/powerpoint/2010/main" val="1062371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smtClean="0"/>
              <a:t>NetPiculet</a:t>
            </a:r>
            <a:r>
              <a:rPr lang="en-US" dirty="0"/>
              <a:t> </a:t>
            </a:r>
            <a:r>
              <a:rPr lang="en-US" dirty="0" smtClean="0"/>
              <a:t>is a tool that can accurately infer NAT and firewall policies in the cellular networks</a:t>
            </a:r>
          </a:p>
          <a:p>
            <a:endParaRPr lang="en-US" dirty="0"/>
          </a:p>
          <a:p>
            <a:r>
              <a:rPr lang="en-US" dirty="0" err="1" smtClean="0"/>
              <a:t>NetPiculet</a:t>
            </a:r>
            <a:r>
              <a:rPr lang="en-US" dirty="0" smtClean="0"/>
              <a:t> has been wildly deployed in hundreds of carriers around the world</a:t>
            </a:r>
          </a:p>
          <a:p>
            <a:endParaRPr lang="en-US" dirty="0" smtClean="0"/>
          </a:p>
          <a:p>
            <a:r>
              <a:rPr lang="en-US" dirty="0" smtClean="0"/>
              <a:t>The paper demonstrated the negative impact of the network policies and make improvement suggestions</a:t>
            </a:r>
          </a:p>
          <a:p>
            <a:endParaRPr lang="en-US" dirty="0" smtClean="0"/>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TextBox 5"/>
          <p:cNvSpPr txBox="1"/>
          <p:nvPr/>
        </p:nvSpPr>
        <p:spPr>
          <a:xfrm>
            <a:off x="6019800" y="6428601"/>
            <a:ext cx="1672253" cy="276999"/>
          </a:xfrm>
          <a:prstGeom prst="rect">
            <a:avLst/>
          </a:prstGeom>
          <a:noFill/>
        </p:spPr>
        <p:txBody>
          <a:bodyPr wrap="none" rtlCol="0">
            <a:spAutoFit/>
          </a:bodyPr>
          <a:lstStyle/>
          <a:p>
            <a:r>
              <a:rPr lang="en-US" sz="1200" dirty="0" smtClean="0"/>
              <a:t>Courtesy: Z. Wang et al.</a:t>
            </a:r>
            <a:endParaRPr lang="en-US" sz="1200" dirty="0"/>
          </a:p>
        </p:txBody>
      </p:sp>
      <p:sp>
        <p:nvSpPr>
          <p:cNvPr id="4" name="Date Placeholder 3"/>
          <p:cNvSpPr>
            <a:spLocks noGrp="1"/>
          </p:cNvSpPr>
          <p:nvPr>
            <p:ph type="dt" sz="half" idx="10"/>
          </p:nvPr>
        </p:nvSpPr>
        <p:spPr/>
        <p:txBody>
          <a:bodyPr/>
          <a:lstStyle/>
          <a:p>
            <a:r>
              <a:rPr lang="en-US" smtClean="0"/>
              <a:t>3/12/13</a:t>
            </a:r>
            <a:endParaRPr lang="en-US"/>
          </a:p>
        </p:txBody>
      </p:sp>
    </p:spTree>
    <p:extLst>
      <p:ext uri="{BB962C8B-B14F-4D97-AF65-F5344CB8AC3E}">
        <p14:creationId xmlns:p14="http://schemas.microsoft.com/office/powerpoint/2010/main" val="853655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8200" y="3276600"/>
            <a:ext cx="7620000" cy="2057400"/>
          </a:xfrm>
        </p:spPr>
        <p:txBody>
          <a:bodyPr>
            <a:normAutofit/>
          </a:bodyPr>
          <a:lstStyle/>
          <a:p>
            <a:r>
              <a:rPr lang="en-US" sz="2500" dirty="0" err="1" smtClean="0">
                <a:solidFill>
                  <a:schemeClr val="tx1"/>
                </a:solidFill>
              </a:rPr>
              <a:t>Zhiyun</a:t>
            </a:r>
            <a:r>
              <a:rPr lang="en-US" sz="2500" dirty="0" smtClean="0">
                <a:solidFill>
                  <a:schemeClr val="tx1"/>
                </a:solidFill>
              </a:rPr>
              <a:t> </a:t>
            </a:r>
            <a:r>
              <a:rPr lang="en-US" sz="2500" dirty="0" err="1" smtClean="0">
                <a:solidFill>
                  <a:schemeClr val="tx1"/>
                </a:solidFill>
              </a:rPr>
              <a:t>Qian</a:t>
            </a:r>
            <a:r>
              <a:rPr lang="en-US" sz="2500" dirty="0" smtClean="0">
                <a:solidFill>
                  <a:schemeClr val="tx1"/>
                </a:solidFill>
              </a:rPr>
              <a:t>, Z. Morley Mao</a:t>
            </a:r>
          </a:p>
          <a:p>
            <a:r>
              <a:rPr lang="en-US" sz="2500" dirty="0" smtClean="0">
                <a:solidFill>
                  <a:schemeClr val="tx1"/>
                </a:solidFill>
              </a:rPr>
              <a:t>University of Michigan</a:t>
            </a:r>
          </a:p>
          <a:p>
            <a:endParaRPr lang="en-US" sz="2500" dirty="0" smtClean="0">
              <a:solidFill>
                <a:schemeClr val="tx1"/>
              </a:solidFill>
            </a:endParaRPr>
          </a:p>
        </p:txBody>
      </p:sp>
      <p:sp>
        <p:nvSpPr>
          <p:cNvPr id="6" name="Slide Number Placeholder 5"/>
          <p:cNvSpPr>
            <a:spLocks noGrp="1"/>
          </p:cNvSpPr>
          <p:nvPr>
            <p:ph type="sldNum" sz="quarter" idx="12"/>
          </p:nvPr>
        </p:nvSpPr>
        <p:spPr>
          <a:xfrm>
            <a:off x="7010400" y="6356350"/>
            <a:ext cx="2133600" cy="365125"/>
          </a:xfrm>
        </p:spPr>
        <p:txBody>
          <a:bodyPr/>
          <a:lstStyle/>
          <a:p>
            <a:fld id="{B6F15528-21DE-4FAA-801E-634DDDAF4B2B}" type="slidenum">
              <a:rPr lang="en-US" smtClean="0"/>
              <a:pPr/>
              <a:t>64</a:t>
            </a:fld>
            <a:endParaRPr lang="en-US"/>
          </a:p>
        </p:txBody>
      </p:sp>
      <p:sp>
        <p:nvSpPr>
          <p:cNvPr id="7" name="Rectangle 6"/>
          <p:cNvSpPr/>
          <p:nvPr/>
        </p:nvSpPr>
        <p:spPr>
          <a:xfrm>
            <a:off x="304800" y="1284982"/>
            <a:ext cx="8686800" cy="1077218"/>
          </a:xfrm>
          <a:prstGeom prst="rect">
            <a:avLst/>
          </a:prstGeom>
        </p:spPr>
        <p:txBody>
          <a:bodyPr wrap="square">
            <a:spAutoFit/>
          </a:bodyPr>
          <a:lstStyle/>
          <a:p>
            <a:r>
              <a:rPr lang="en-US" sz="3400" dirty="0"/>
              <a:t>Off-Path TCP Sequence Number Inference </a:t>
            </a:r>
            <a:r>
              <a:rPr lang="en-US" sz="3400" dirty="0" smtClean="0"/>
              <a:t>Attack</a:t>
            </a:r>
            <a:endParaRPr lang="en-US" sz="3400" dirty="0"/>
          </a:p>
          <a:p>
            <a:r>
              <a:rPr lang="en-US" sz="3000" dirty="0" smtClean="0"/>
              <a:t>(How Firewall </a:t>
            </a:r>
            <a:r>
              <a:rPr lang="en-US" sz="3000" dirty="0" err="1" smtClean="0"/>
              <a:t>Middleboxes</a:t>
            </a:r>
            <a:r>
              <a:rPr lang="en-US" sz="3000" dirty="0" smtClean="0"/>
              <a:t> Reduce Security)</a:t>
            </a:r>
          </a:p>
        </p:txBody>
      </p:sp>
    </p:spTree>
    <p:extLst>
      <p:ext uri="{BB962C8B-B14F-4D97-AF65-F5344CB8AC3E}">
        <p14:creationId xmlns:p14="http://schemas.microsoft.com/office/powerpoint/2010/main" val="23753564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763000" cy="1143000"/>
          </a:xfrm>
        </p:spPr>
        <p:txBody>
          <a:bodyPr>
            <a:noAutofit/>
          </a:bodyPr>
          <a:lstStyle/>
          <a:p>
            <a:r>
              <a:rPr lang="en-US" sz="3300" dirty="0" smtClean="0"/>
              <a:t>Known Attacks </a:t>
            </a:r>
            <a:r>
              <a:rPr lang="en-US" sz="3300" dirty="0"/>
              <a:t>against </a:t>
            </a:r>
            <a:r>
              <a:rPr lang="en-US" sz="3300" dirty="0" smtClean="0"/>
              <a:t>TCP</a:t>
            </a:r>
            <a:endParaRPr lang="en-US" sz="3300" dirty="0"/>
          </a:p>
        </p:txBody>
      </p:sp>
      <p:sp>
        <p:nvSpPr>
          <p:cNvPr id="11" name="Slide Number Placeholder 10"/>
          <p:cNvSpPr>
            <a:spLocks noGrp="1"/>
          </p:cNvSpPr>
          <p:nvPr>
            <p:ph type="sldNum" sz="quarter" idx="12"/>
          </p:nvPr>
        </p:nvSpPr>
        <p:spPr/>
        <p:txBody>
          <a:bodyPr>
            <a:normAutofit/>
          </a:bodyPr>
          <a:lstStyle/>
          <a:p>
            <a:fld id="{B6F15528-21DE-4FAA-801E-634DDDAF4B2B}" type="slidenum">
              <a:rPr lang="en-US" smtClean="0"/>
              <a:pPr/>
              <a:t>65</a:t>
            </a:fld>
            <a:endParaRPr lang="en-US"/>
          </a:p>
        </p:txBody>
      </p:sp>
      <p:sp>
        <p:nvSpPr>
          <p:cNvPr id="3" name="Content Placeholder 2"/>
          <p:cNvSpPr>
            <a:spLocks noGrp="1"/>
          </p:cNvSpPr>
          <p:nvPr>
            <p:ph sz="quarter" idx="1"/>
          </p:nvPr>
        </p:nvSpPr>
        <p:spPr>
          <a:xfrm>
            <a:off x="457200" y="1570037"/>
            <a:ext cx="8229600" cy="4906963"/>
          </a:xfrm>
        </p:spPr>
        <p:txBody>
          <a:bodyPr/>
          <a:lstStyle/>
          <a:p>
            <a:r>
              <a:rPr lang="en-US" dirty="0" smtClean="0"/>
              <a:t>Man-in-the-middle based attacks</a:t>
            </a:r>
          </a:p>
          <a:p>
            <a:pPr lvl="1"/>
            <a:r>
              <a:rPr lang="en-US" dirty="0" smtClean="0"/>
              <a:t>Read, modify, insert TCP content</a:t>
            </a:r>
          </a:p>
          <a:p>
            <a:r>
              <a:rPr lang="en-US" dirty="0" smtClean="0"/>
              <a:t>Off-path attacks</a:t>
            </a:r>
          </a:p>
          <a:p>
            <a:pPr lvl="1"/>
            <a:r>
              <a:rPr lang="en-US" dirty="0" smtClean="0"/>
              <a:t>Write to existing TCP connection by guessing sequence numbers</a:t>
            </a:r>
          </a:p>
          <a:p>
            <a:pPr lvl="1"/>
            <a:r>
              <a:rPr lang="en-US" sz="2700" dirty="0" smtClean="0"/>
              <a:t>Defense: initial sequence number nowadays are randomized (2^32)</a:t>
            </a:r>
          </a:p>
        </p:txBody>
      </p:sp>
      <p:pic>
        <p:nvPicPr>
          <p:cNvPr id="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9400" y="5353854"/>
            <a:ext cx="424604" cy="429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90600" y="5334000"/>
            <a:ext cx="1779333" cy="477054"/>
          </a:xfrm>
          <a:prstGeom prst="rect">
            <a:avLst/>
          </a:prstGeom>
          <a:noFill/>
        </p:spPr>
        <p:txBody>
          <a:bodyPr wrap="none" rtlCol="0">
            <a:spAutoFit/>
          </a:bodyPr>
          <a:lstStyle/>
          <a:p>
            <a:r>
              <a:rPr lang="en-US" sz="2500" dirty="0" smtClean="0">
                <a:latin typeface="Arial"/>
              </a:rPr>
              <a:t>X = ? Y = ?</a:t>
            </a:r>
            <a:endParaRPr lang="en-US" sz="2500" dirty="0">
              <a:latin typeface="Arial"/>
            </a:endParaRP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38800" y="2116087"/>
            <a:ext cx="3390899" cy="5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86201" y="5691978"/>
            <a:ext cx="3429000" cy="556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5396" y="2133600"/>
            <a:ext cx="424604" cy="429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86200" y="5082378"/>
            <a:ext cx="3390899" cy="5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7" cstate="print"/>
          <a:srcRect/>
          <a:stretch>
            <a:fillRect/>
          </a:stretch>
        </p:blipFill>
        <p:spPr bwMode="auto">
          <a:xfrm>
            <a:off x="4267200" y="3581400"/>
            <a:ext cx="2896408" cy="1219200"/>
          </a:xfrm>
          <a:prstGeom prst="rect">
            <a:avLst/>
          </a:prstGeom>
          <a:noFill/>
          <a:ln w="9525">
            <a:noFill/>
            <a:miter lim="800000"/>
            <a:headEnd/>
            <a:tailEnd/>
          </a:ln>
        </p:spPr>
      </p:pic>
      <p:sp>
        <p:nvSpPr>
          <p:cNvPr id="12" name="TextBox 11"/>
          <p:cNvSpPr txBox="1"/>
          <p:nvPr/>
        </p:nvSpPr>
        <p:spPr>
          <a:xfrm>
            <a:off x="6019800" y="6428601"/>
            <a:ext cx="2052064" cy="276999"/>
          </a:xfrm>
          <a:prstGeom prst="rect">
            <a:avLst/>
          </a:prstGeom>
          <a:noFill/>
        </p:spPr>
        <p:txBody>
          <a:bodyPr wrap="none" rtlCol="0">
            <a:spAutoFit/>
          </a:bodyPr>
          <a:lstStyle/>
          <a:p>
            <a:r>
              <a:rPr lang="en-US" sz="1200" dirty="0" smtClean="0"/>
              <a:t>Courtesy: Z. </a:t>
            </a:r>
            <a:r>
              <a:rPr lang="en-US" sz="1200" dirty="0" err="1" smtClean="0"/>
              <a:t>Qian</a:t>
            </a:r>
            <a:r>
              <a:rPr lang="en-US" sz="1200" dirty="0" smtClean="0"/>
              <a:t> and M. Mao</a:t>
            </a:r>
            <a:endParaRPr lang="en-US" sz="1200" dirty="0"/>
          </a:p>
        </p:txBody>
      </p:sp>
    </p:spTree>
    <p:custDataLst>
      <p:tags r:id="rId1"/>
    </p:custDataLst>
    <p:extLst>
      <p:ext uri="{BB962C8B-B14F-4D97-AF65-F5344CB8AC3E}">
        <p14:creationId xmlns:p14="http://schemas.microsoft.com/office/powerpoint/2010/main" val="4282154951"/>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1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4" name="Slide Number Placeholder 3"/>
          <p:cNvSpPr>
            <a:spLocks noGrp="1"/>
          </p:cNvSpPr>
          <p:nvPr>
            <p:ph type="sldNum" sz="quarter" idx="12"/>
          </p:nvPr>
        </p:nvSpPr>
        <p:spPr/>
        <p:txBody>
          <a:bodyPr>
            <a:normAutofit/>
          </a:bodyPr>
          <a:lstStyle/>
          <a:p>
            <a:fld id="{B6F15528-21DE-4FAA-801E-634DDDAF4B2B}" type="slidenum">
              <a:rPr lang="en-US" smtClean="0"/>
              <a:pPr/>
              <a:t>66</a:t>
            </a:fld>
            <a:endParaRPr lang="en-US"/>
          </a:p>
        </p:txBody>
      </p:sp>
      <p:sp>
        <p:nvSpPr>
          <p:cNvPr id="5" name="Content Placeholder 4"/>
          <p:cNvSpPr>
            <a:spLocks noGrp="1"/>
          </p:cNvSpPr>
          <p:nvPr>
            <p:ph sz="quarter" idx="1"/>
          </p:nvPr>
        </p:nvSpPr>
        <p:spPr>
          <a:xfrm>
            <a:off x="381000" y="1600200"/>
            <a:ext cx="8385048" cy="4495800"/>
          </a:xfrm>
        </p:spPr>
        <p:txBody>
          <a:bodyPr>
            <a:normAutofit/>
          </a:bodyPr>
          <a:lstStyle/>
          <a:p>
            <a:r>
              <a:rPr lang="en-US" sz="3400" dirty="0" smtClean="0"/>
              <a:t>TCP sequence number inference attack </a:t>
            </a:r>
          </a:p>
          <a:p>
            <a:pPr marL="0" indent="0">
              <a:buNone/>
            </a:pPr>
            <a:r>
              <a:rPr lang="en-US" sz="3400" dirty="0"/>
              <a:t> </a:t>
            </a:r>
            <a:r>
              <a:rPr lang="en-US" sz="3400" dirty="0" smtClean="0"/>
              <a:t>  -- threat model</a:t>
            </a:r>
          </a:p>
          <a:p>
            <a:endParaRPr lang="en-US" sz="3400" dirty="0" smtClean="0">
              <a:solidFill>
                <a:schemeClr val="bg1">
                  <a:lumMod val="65000"/>
                </a:schemeClr>
              </a:solidFill>
            </a:endParaRPr>
          </a:p>
          <a:p>
            <a:r>
              <a:rPr lang="en-US" sz="3400" dirty="0" smtClean="0"/>
              <a:t>How </a:t>
            </a:r>
            <a:r>
              <a:rPr lang="en-US" sz="3400" dirty="0"/>
              <a:t>firewall </a:t>
            </a:r>
            <a:r>
              <a:rPr lang="en-US" sz="3400" dirty="0" err="1"/>
              <a:t>middleboxes</a:t>
            </a:r>
            <a:r>
              <a:rPr lang="en-US" sz="3400" dirty="0"/>
              <a:t> enable it</a:t>
            </a:r>
          </a:p>
          <a:p>
            <a:endParaRPr lang="en-US" sz="3400" dirty="0"/>
          </a:p>
          <a:p>
            <a:r>
              <a:rPr lang="en-US" sz="3400" dirty="0"/>
              <a:t>Attacks built on top of it</a:t>
            </a:r>
          </a:p>
        </p:txBody>
      </p:sp>
      <p:sp>
        <p:nvSpPr>
          <p:cNvPr id="6" name="TextBox 5"/>
          <p:cNvSpPr txBox="1"/>
          <p:nvPr/>
        </p:nvSpPr>
        <p:spPr>
          <a:xfrm>
            <a:off x="6019800" y="6428601"/>
            <a:ext cx="2052064" cy="276999"/>
          </a:xfrm>
          <a:prstGeom prst="rect">
            <a:avLst/>
          </a:prstGeom>
          <a:noFill/>
        </p:spPr>
        <p:txBody>
          <a:bodyPr wrap="none" rtlCol="0">
            <a:spAutoFit/>
          </a:bodyPr>
          <a:lstStyle/>
          <a:p>
            <a:r>
              <a:rPr lang="en-US" sz="1200" dirty="0" smtClean="0"/>
              <a:t>Courtesy: Z. </a:t>
            </a:r>
            <a:r>
              <a:rPr lang="en-US" sz="1200" dirty="0" err="1" smtClean="0"/>
              <a:t>Qian</a:t>
            </a:r>
            <a:r>
              <a:rPr lang="en-US" sz="1200" dirty="0" smtClean="0"/>
              <a:t> and M. Mao</a:t>
            </a:r>
            <a:endParaRPr lang="en-US" sz="1200" dirty="0"/>
          </a:p>
        </p:txBody>
      </p:sp>
    </p:spTree>
    <p:extLst>
      <p:ext uri="{BB962C8B-B14F-4D97-AF65-F5344CB8AC3E}">
        <p14:creationId xmlns:p14="http://schemas.microsoft.com/office/powerpoint/2010/main" val="37012973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4" name="Slide Number Placeholder 3"/>
          <p:cNvSpPr>
            <a:spLocks noGrp="1"/>
          </p:cNvSpPr>
          <p:nvPr>
            <p:ph type="sldNum" sz="quarter" idx="12"/>
          </p:nvPr>
        </p:nvSpPr>
        <p:spPr/>
        <p:txBody>
          <a:bodyPr>
            <a:normAutofit/>
          </a:bodyPr>
          <a:lstStyle/>
          <a:p>
            <a:fld id="{B6F15528-21DE-4FAA-801E-634DDDAF4B2B}" type="slidenum">
              <a:rPr lang="en-US" smtClean="0"/>
              <a:pPr/>
              <a:t>67</a:t>
            </a:fld>
            <a:endParaRPr lang="en-US"/>
          </a:p>
        </p:txBody>
      </p:sp>
      <p:sp>
        <p:nvSpPr>
          <p:cNvPr id="5" name="Content Placeholder 4"/>
          <p:cNvSpPr>
            <a:spLocks noGrp="1"/>
          </p:cNvSpPr>
          <p:nvPr>
            <p:ph sz="quarter" idx="1"/>
          </p:nvPr>
        </p:nvSpPr>
        <p:spPr>
          <a:xfrm>
            <a:off x="381000" y="1600200"/>
            <a:ext cx="8385048" cy="4495800"/>
          </a:xfrm>
        </p:spPr>
        <p:txBody>
          <a:bodyPr>
            <a:normAutofit/>
          </a:bodyPr>
          <a:lstStyle/>
          <a:p>
            <a:r>
              <a:rPr lang="en-US" sz="3400" dirty="0" smtClean="0"/>
              <a:t>TCP </a:t>
            </a:r>
            <a:r>
              <a:rPr lang="en-US" sz="3400" dirty="0"/>
              <a:t>sequence number inference </a:t>
            </a:r>
            <a:r>
              <a:rPr lang="en-US" sz="3400" dirty="0" smtClean="0"/>
              <a:t>attack </a:t>
            </a:r>
          </a:p>
          <a:p>
            <a:pPr marL="0" indent="0">
              <a:buNone/>
            </a:pPr>
            <a:r>
              <a:rPr lang="en-US" sz="3400" dirty="0"/>
              <a:t> </a:t>
            </a:r>
            <a:r>
              <a:rPr lang="en-US" sz="3400" dirty="0" smtClean="0"/>
              <a:t>  -- threat </a:t>
            </a:r>
            <a:r>
              <a:rPr lang="en-US" sz="3400" dirty="0"/>
              <a:t>model</a:t>
            </a:r>
            <a:endParaRPr lang="en-US" sz="3400" dirty="0" smtClean="0"/>
          </a:p>
          <a:p>
            <a:endParaRPr lang="en-US" sz="3400" dirty="0" smtClean="0">
              <a:solidFill>
                <a:schemeClr val="bg1">
                  <a:lumMod val="65000"/>
                </a:schemeClr>
              </a:solidFill>
            </a:endParaRPr>
          </a:p>
          <a:p>
            <a:r>
              <a:rPr lang="en-US" sz="3400" dirty="0" smtClean="0">
                <a:solidFill>
                  <a:schemeClr val="bg1">
                    <a:lumMod val="65000"/>
                  </a:schemeClr>
                </a:solidFill>
              </a:rPr>
              <a:t>How </a:t>
            </a:r>
            <a:r>
              <a:rPr lang="en-US" sz="3400" dirty="0">
                <a:solidFill>
                  <a:schemeClr val="bg1">
                    <a:lumMod val="65000"/>
                  </a:schemeClr>
                </a:solidFill>
              </a:rPr>
              <a:t>firewall </a:t>
            </a:r>
            <a:r>
              <a:rPr lang="en-US" sz="3400" dirty="0" err="1">
                <a:solidFill>
                  <a:schemeClr val="bg1">
                    <a:lumMod val="65000"/>
                  </a:schemeClr>
                </a:solidFill>
              </a:rPr>
              <a:t>middleboxes</a:t>
            </a:r>
            <a:r>
              <a:rPr lang="en-US" sz="3400" dirty="0">
                <a:solidFill>
                  <a:schemeClr val="bg1">
                    <a:lumMod val="65000"/>
                  </a:schemeClr>
                </a:solidFill>
              </a:rPr>
              <a:t> enable </a:t>
            </a:r>
            <a:r>
              <a:rPr lang="en-US" sz="3400" dirty="0" smtClean="0">
                <a:solidFill>
                  <a:schemeClr val="bg1">
                    <a:lumMod val="65000"/>
                  </a:schemeClr>
                </a:solidFill>
              </a:rPr>
              <a:t>it</a:t>
            </a:r>
          </a:p>
          <a:p>
            <a:endParaRPr lang="en-US" sz="3400" dirty="0" smtClean="0">
              <a:solidFill>
                <a:schemeClr val="bg1">
                  <a:lumMod val="65000"/>
                </a:schemeClr>
              </a:solidFill>
            </a:endParaRPr>
          </a:p>
          <a:p>
            <a:r>
              <a:rPr lang="en-US" sz="3400" dirty="0" smtClean="0">
                <a:solidFill>
                  <a:schemeClr val="bg1">
                    <a:lumMod val="65000"/>
                  </a:schemeClr>
                </a:solidFill>
              </a:rPr>
              <a:t>Attacks built on top of it</a:t>
            </a:r>
            <a:endParaRPr lang="en-US" sz="3400" dirty="0">
              <a:solidFill>
                <a:schemeClr val="bg1">
                  <a:lumMod val="65000"/>
                </a:schemeClr>
              </a:solidFill>
            </a:endParaRPr>
          </a:p>
        </p:txBody>
      </p:sp>
      <p:sp>
        <p:nvSpPr>
          <p:cNvPr id="6" name="TextBox 5"/>
          <p:cNvSpPr txBox="1"/>
          <p:nvPr/>
        </p:nvSpPr>
        <p:spPr>
          <a:xfrm>
            <a:off x="6019800" y="6428601"/>
            <a:ext cx="2052064" cy="276999"/>
          </a:xfrm>
          <a:prstGeom prst="rect">
            <a:avLst/>
          </a:prstGeom>
          <a:noFill/>
        </p:spPr>
        <p:txBody>
          <a:bodyPr wrap="none" rtlCol="0">
            <a:spAutoFit/>
          </a:bodyPr>
          <a:lstStyle/>
          <a:p>
            <a:r>
              <a:rPr lang="en-US" sz="1200" dirty="0" smtClean="0"/>
              <a:t>Courtesy: Z. </a:t>
            </a:r>
            <a:r>
              <a:rPr lang="en-US" sz="1200" dirty="0" err="1" smtClean="0"/>
              <a:t>Qian</a:t>
            </a:r>
            <a:r>
              <a:rPr lang="en-US" sz="1200" dirty="0" smtClean="0"/>
              <a:t> and M. Mao</a:t>
            </a:r>
            <a:endParaRPr lang="en-US" sz="1200" dirty="0"/>
          </a:p>
        </p:txBody>
      </p:sp>
    </p:spTree>
    <p:extLst>
      <p:ext uri="{BB962C8B-B14F-4D97-AF65-F5344CB8AC3E}">
        <p14:creationId xmlns:p14="http://schemas.microsoft.com/office/powerpoint/2010/main" val="49867434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TCP sequence number inference attack</a:t>
            </a:r>
            <a:endParaRPr lang="en-US" dirty="0"/>
          </a:p>
        </p:txBody>
      </p:sp>
      <p:sp>
        <p:nvSpPr>
          <p:cNvPr id="7" name="Slide Number Placeholder 6"/>
          <p:cNvSpPr>
            <a:spLocks noGrp="1"/>
          </p:cNvSpPr>
          <p:nvPr>
            <p:ph type="sldNum" sz="quarter" idx="12"/>
          </p:nvPr>
        </p:nvSpPr>
        <p:spPr/>
        <p:txBody>
          <a:bodyPr>
            <a:normAutofit/>
          </a:bodyPr>
          <a:lstStyle/>
          <a:p>
            <a:fld id="{B6F15528-21DE-4FAA-801E-634DDDAF4B2B}" type="slidenum">
              <a:rPr lang="en-US" smtClean="0"/>
              <a:pPr/>
              <a:t>68</a:t>
            </a:fld>
            <a:endParaRPr lang="en-US"/>
          </a:p>
        </p:txBody>
      </p:sp>
      <p:sp>
        <p:nvSpPr>
          <p:cNvPr id="3" name="Content Placeholder 2"/>
          <p:cNvSpPr>
            <a:spLocks noGrp="1"/>
          </p:cNvSpPr>
          <p:nvPr>
            <p:ph sz="quarter" idx="1"/>
          </p:nvPr>
        </p:nvSpPr>
        <p:spPr>
          <a:xfrm>
            <a:off x="457200" y="3886200"/>
            <a:ext cx="8229600" cy="2239963"/>
          </a:xfrm>
        </p:spPr>
        <p:txBody>
          <a:bodyPr>
            <a:normAutofit/>
          </a:bodyPr>
          <a:lstStyle/>
          <a:p>
            <a:r>
              <a:rPr lang="en-US" dirty="0" smtClean="0"/>
              <a:t>Required information</a:t>
            </a:r>
          </a:p>
          <a:p>
            <a:pPr lvl="1"/>
            <a:r>
              <a:rPr lang="en-US" sz="2700" dirty="0" smtClean="0"/>
              <a:t>Target four tuples (source/</a:t>
            </a:r>
            <a:r>
              <a:rPr lang="en-US" sz="2700" dirty="0" err="1" smtClean="0"/>
              <a:t>dest</a:t>
            </a:r>
            <a:r>
              <a:rPr lang="en-US" sz="2700" dirty="0" smtClean="0"/>
              <a:t> IP, source/</a:t>
            </a:r>
            <a:r>
              <a:rPr lang="en-US" sz="2700" dirty="0" err="1" smtClean="0"/>
              <a:t>dest</a:t>
            </a:r>
            <a:r>
              <a:rPr lang="en-US" sz="2700" dirty="0" smtClean="0"/>
              <a:t> port)</a:t>
            </a:r>
          </a:p>
          <a:p>
            <a:pPr lvl="1"/>
            <a:r>
              <a:rPr lang="en-US" sz="2700" dirty="0" smtClean="0"/>
              <a:t>Feedback on whether guessed sequence numbers are correct</a:t>
            </a:r>
            <a:endParaRPr lang="en-US" sz="2700" dirty="0"/>
          </a:p>
        </p:txBody>
      </p:sp>
      <p:pic>
        <p:nvPicPr>
          <p:cNvPr id="10" name="Picture 2"/>
          <p:cNvPicPr>
            <a:picLocks noChangeAspect="1" noChangeArrowheads="1"/>
          </p:cNvPicPr>
          <p:nvPr/>
        </p:nvPicPr>
        <p:blipFill>
          <a:blip r:embed="rId2" cstate="print"/>
          <a:srcRect/>
          <a:stretch>
            <a:fillRect/>
          </a:stretch>
        </p:blipFill>
        <p:spPr bwMode="auto">
          <a:xfrm>
            <a:off x="1752600" y="1752600"/>
            <a:ext cx="5334000" cy="1949519"/>
          </a:xfrm>
          <a:prstGeom prst="rect">
            <a:avLst/>
          </a:prstGeom>
          <a:noFill/>
          <a:ln w="9525">
            <a:noFill/>
            <a:miter lim="800000"/>
            <a:headEnd/>
            <a:tailEnd/>
          </a:ln>
        </p:spPr>
      </p:pic>
      <p:sp>
        <p:nvSpPr>
          <p:cNvPr id="11" name="Rectangle 10"/>
          <p:cNvSpPr/>
          <p:nvPr/>
        </p:nvSpPr>
        <p:spPr>
          <a:xfrm>
            <a:off x="3886200" y="2209800"/>
            <a:ext cx="1066800" cy="354650"/>
          </a:xfrm>
          <a:prstGeom prst="rect">
            <a:avLst/>
          </a:prstGeom>
          <a:solidFill>
            <a:schemeClr val="accent3">
              <a:lumMod val="60000"/>
              <a:lumOff val="40000"/>
            </a:schemeClr>
          </a:solidFill>
          <a:ln>
            <a:solidFill>
              <a:schemeClr val="tx1"/>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tx1"/>
                </a:solidFill>
              </a:rPr>
              <a:t>Seq = ?</a:t>
            </a:r>
            <a:endParaRPr lang="en-US" sz="1300" b="1" dirty="0">
              <a:solidFill>
                <a:schemeClr val="tx1"/>
              </a:solidFill>
            </a:endParaRPr>
          </a:p>
        </p:txBody>
      </p:sp>
      <p:sp>
        <p:nvSpPr>
          <p:cNvPr id="8" name="TextBox 7"/>
          <p:cNvSpPr txBox="1"/>
          <p:nvPr/>
        </p:nvSpPr>
        <p:spPr>
          <a:xfrm>
            <a:off x="6019800" y="6428601"/>
            <a:ext cx="2052064" cy="276999"/>
          </a:xfrm>
          <a:prstGeom prst="rect">
            <a:avLst/>
          </a:prstGeom>
          <a:noFill/>
        </p:spPr>
        <p:txBody>
          <a:bodyPr wrap="none" rtlCol="0">
            <a:spAutoFit/>
          </a:bodyPr>
          <a:lstStyle/>
          <a:p>
            <a:r>
              <a:rPr lang="en-US" sz="1200" dirty="0" smtClean="0"/>
              <a:t>Courtesy: Z. </a:t>
            </a:r>
            <a:r>
              <a:rPr lang="en-US" sz="1200" dirty="0" err="1" smtClean="0"/>
              <a:t>Qian</a:t>
            </a:r>
            <a:r>
              <a:rPr lang="en-US" sz="1200" dirty="0" smtClean="0"/>
              <a:t> and M. Mao</a:t>
            </a:r>
            <a:endParaRPr lang="en-US" sz="1200" dirty="0"/>
          </a:p>
        </p:txBody>
      </p:sp>
    </p:spTree>
    <p:extLst>
      <p:ext uri="{BB962C8B-B14F-4D97-AF65-F5344CB8AC3E}">
        <p14:creationId xmlns:p14="http://schemas.microsoft.com/office/powerpoint/2010/main" val="187632594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Req</a:t>
            </a:r>
            <a:r>
              <a:rPr lang="en-US" dirty="0" smtClean="0"/>
              <a:t> 1 – obtaining target four tuples</a:t>
            </a:r>
            <a:endParaRPr lang="en-US" dirty="0"/>
          </a:p>
        </p:txBody>
      </p:sp>
      <p:sp>
        <p:nvSpPr>
          <p:cNvPr id="6" name="Slide Number Placeholder 5"/>
          <p:cNvSpPr>
            <a:spLocks noGrp="1"/>
          </p:cNvSpPr>
          <p:nvPr>
            <p:ph type="sldNum" sz="quarter" idx="12"/>
          </p:nvPr>
        </p:nvSpPr>
        <p:spPr/>
        <p:txBody>
          <a:bodyPr>
            <a:normAutofit/>
          </a:bodyPr>
          <a:lstStyle/>
          <a:p>
            <a:fld id="{B6F15528-21DE-4FAA-801E-634DDDAF4B2B}" type="slidenum">
              <a:rPr lang="en-US" smtClean="0"/>
              <a:pPr/>
              <a:t>69</a:t>
            </a:fld>
            <a:endParaRPr lang="en-US"/>
          </a:p>
        </p:txBody>
      </p:sp>
      <p:sp>
        <p:nvSpPr>
          <p:cNvPr id="3" name="Content Placeholder 2"/>
          <p:cNvSpPr>
            <a:spLocks noGrp="1"/>
          </p:cNvSpPr>
          <p:nvPr>
            <p:ph sz="quarter" idx="1"/>
          </p:nvPr>
        </p:nvSpPr>
        <p:spPr/>
        <p:txBody>
          <a:bodyPr/>
          <a:lstStyle/>
          <a:p>
            <a:r>
              <a:rPr lang="en-US" dirty="0" smtClean="0">
                <a:solidFill>
                  <a:schemeClr val="tx1"/>
                </a:solidFill>
              </a:rPr>
              <a:t>On-site unprivileged malware</a:t>
            </a:r>
          </a:p>
          <a:p>
            <a:pPr lvl="1"/>
            <a:r>
              <a:rPr lang="en-US" dirty="0" err="1" smtClean="0">
                <a:solidFill>
                  <a:schemeClr val="tx1"/>
                </a:solidFill>
              </a:rPr>
              <a:t>netstat</a:t>
            </a:r>
            <a:r>
              <a:rPr lang="en-US" dirty="0" smtClean="0"/>
              <a:t> (no root required)</a:t>
            </a:r>
            <a:endParaRPr lang="en-US" dirty="0" smtClean="0">
              <a:solidFill>
                <a:schemeClr val="tx1"/>
              </a:solidFill>
            </a:endParaRPr>
          </a:p>
          <a:p>
            <a:r>
              <a:rPr lang="en-US" dirty="0" smtClean="0">
                <a:solidFill>
                  <a:schemeClr val="tx1">
                    <a:lumMod val="50000"/>
                    <a:lumOff val="50000"/>
                  </a:schemeClr>
                </a:solidFill>
              </a:rPr>
              <a:t>Four-tuple query</a:t>
            </a:r>
          </a:p>
          <a:p>
            <a:pPr lvl="1"/>
            <a:r>
              <a:rPr lang="en-US" dirty="0" smtClean="0">
                <a:solidFill>
                  <a:schemeClr val="tx1">
                    <a:lumMod val="50000"/>
                    <a:lumOff val="50000"/>
                  </a:schemeClr>
                </a:solidFill>
              </a:rPr>
              <a:t>Connection state can be leaked via ICMP probing</a:t>
            </a:r>
          </a:p>
          <a:p>
            <a:r>
              <a:rPr lang="en-US" dirty="0" smtClean="0">
                <a:solidFill>
                  <a:schemeClr val="tx1">
                    <a:lumMod val="50000"/>
                    <a:lumOff val="50000"/>
                  </a:schemeClr>
                </a:solidFill>
              </a:rPr>
              <a:t>Initiate fake connections</a:t>
            </a:r>
          </a:p>
          <a:p>
            <a:endParaRPr lang="en-US" dirty="0" smtClean="0"/>
          </a:p>
        </p:txBody>
      </p:sp>
      <p:sp>
        <p:nvSpPr>
          <p:cNvPr id="7" name="Rectangle 6"/>
          <p:cNvSpPr/>
          <p:nvPr/>
        </p:nvSpPr>
        <p:spPr>
          <a:xfrm>
            <a:off x="533400" y="2667000"/>
            <a:ext cx="8305800" cy="3139321"/>
          </a:xfrm>
          <a:prstGeom prst="rect">
            <a:avLst/>
          </a:prstGeom>
          <a:solidFill>
            <a:srgbClr val="CCFFCC"/>
          </a:solidFill>
        </p:spPr>
        <p:txBody>
          <a:bodyPr wrap="square">
            <a:spAutoFit/>
          </a:bodyPr>
          <a:lstStyle/>
          <a:p>
            <a:r>
              <a:rPr lang="en-US" dirty="0" smtClean="0"/>
              <a:t>netstat -</a:t>
            </a:r>
            <a:r>
              <a:rPr lang="en-US" dirty="0" err="1" smtClean="0"/>
              <a:t>nn</a:t>
            </a:r>
            <a:endParaRPr lang="en-US" dirty="0" smtClean="0"/>
          </a:p>
          <a:p>
            <a:r>
              <a:rPr lang="en-US" dirty="0" smtClean="0"/>
              <a:t>Active Internet connections</a:t>
            </a:r>
          </a:p>
          <a:p>
            <a:r>
              <a:rPr lang="en-US" dirty="0" smtClean="0"/>
              <a:t>Proto </a:t>
            </a:r>
            <a:r>
              <a:rPr lang="en-US" dirty="0" err="1" smtClean="0"/>
              <a:t>Recv</a:t>
            </a:r>
            <a:r>
              <a:rPr lang="en-US" dirty="0" smtClean="0"/>
              <a:t>-Q Send-Q  Local Address          Foreign Address        (state)</a:t>
            </a:r>
          </a:p>
          <a:p>
            <a:r>
              <a:rPr lang="en-US" dirty="0" smtClean="0"/>
              <a:t>tcp4      37      0  192.168.1.102.50469    199.47.219.159.443     CLOSE_WAIT</a:t>
            </a:r>
          </a:p>
          <a:p>
            <a:r>
              <a:rPr lang="en-US" dirty="0" smtClean="0"/>
              <a:t>tcp4      37      0  192.168.1.102.50468    174.129.195.86.443     CLOSE_WAIT</a:t>
            </a:r>
          </a:p>
          <a:p>
            <a:r>
              <a:rPr lang="en-US" dirty="0" smtClean="0"/>
              <a:t>tcp4      37      0  192.168.1.102.50467    199.47.219.159.443     CLOSE_WAIT</a:t>
            </a:r>
          </a:p>
          <a:p>
            <a:r>
              <a:rPr lang="en-US" dirty="0" smtClean="0"/>
              <a:t>tcp4       0      0  192.168.1.102.50460    199.47.219.159.443     LAST_ACK</a:t>
            </a:r>
          </a:p>
          <a:p>
            <a:r>
              <a:rPr lang="en-US" dirty="0" smtClean="0"/>
              <a:t>tcp4       0      0  192.168.1.102.50457    199.47.219.159.443     LAST_ACK</a:t>
            </a:r>
          </a:p>
          <a:p>
            <a:r>
              <a:rPr lang="en-US" dirty="0" smtClean="0"/>
              <a:t>tcp4       0      0  192.168.1.102.50445    199.47.219.159.443     LAST_ACK</a:t>
            </a:r>
          </a:p>
          <a:p>
            <a:r>
              <a:rPr lang="en-US" dirty="0" smtClean="0"/>
              <a:t>tcp4       0      0  192.168.1.102.50441    199.47.219.159.443     LAST_ACK</a:t>
            </a:r>
          </a:p>
          <a:p>
            <a:r>
              <a:rPr lang="en-US" dirty="0" smtClean="0"/>
              <a:t>tcp4       0      0  127.0.0.1.26164        127.0.0.1.50422        ESTABLISHED</a:t>
            </a:r>
            <a:endParaRPr lang="en-US" dirty="0"/>
          </a:p>
        </p:txBody>
      </p:sp>
      <p:sp>
        <p:nvSpPr>
          <p:cNvPr id="8" name="TextBox 7"/>
          <p:cNvSpPr txBox="1"/>
          <p:nvPr/>
        </p:nvSpPr>
        <p:spPr>
          <a:xfrm>
            <a:off x="6019800" y="6428601"/>
            <a:ext cx="2052064" cy="276999"/>
          </a:xfrm>
          <a:prstGeom prst="rect">
            <a:avLst/>
          </a:prstGeom>
          <a:noFill/>
        </p:spPr>
        <p:txBody>
          <a:bodyPr wrap="none" rtlCol="0">
            <a:spAutoFit/>
          </a:bodyPr>
          <a:lstStyle/>
          <a:p>
            <a:r>
              <a:rPr lang="en-US" sz="1200" dirty="0" smtClean="0"/>
              <a:t>Courtesy: Z. </a:t>
            </a:r>
            <a:r>
              <a:rPr lang="en-US" sz="1200" dirty="0" err="1" smtClean="0"/>
              <a:t>Qian</a:t>
            </a:r>
            <a:r>
              <a:rPr lang="en-US" sz="1200" dirty="0" smtClean="0"/>
              <a:t> and M. Mao</a:t>
            </a:r>
            <a:endParaRPr lang="en-US" sz="1200" dirty="0"/>
          </a:p>
        </p:txBody>
      </p:sp>
    </p:spTree>
    <p:custDataLst>
      <p:tags r:id="rId1"/>
    </p:custDataLst>
    <p:extLst>
      <p:ext uri="{BB962C8B-B14F-4D97-AF65-F5344CB8AC3E}">
        <p14:creationId xmlns:p14="http://schemas.microsoft.com/office/powerpoint/2010/main" val="1980167353"/>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normAutofit fontScale="90000"/>
          </a:bodyPr>
          <a:lstStyle/>
          <a:p>
            <a:r>
              <a:rPr lang="en-US" dirty="0">
                <a:latin typeface="Calibri" charset="0"/>
                <a:ea typeface="ＭＳ Ｐゴシック" charset="0"/>
                <a:cs typeface="ＭＳ Ｐゴシック" charset="0"/>
              </a:rPr>
              <a:t>Review of Previous </a:t>
            </a:r>
            <a:r>
              <a:rPr lang="en-US" dirty="0" smtClean="0">
                <a:latin typeface="Calibri" charset="0"/>
                <a:ea typeface="ＭＳ Ｐゴシック" charset="0"/>
                <a:cs typeface="ＭＳ Ｐゴシック" charset="0"/>
              </a:rPr>
              <a:t>Lecture (Cont’d)</a:t>
            </a:r>
            <a:endParaRPr lang="en-US" dirty="0">
              <a:latin typeface="Calibri" charset="0"/>
              <a:ea typeface="ＭＳ Ｐゴシック" charset="0"/>
              <a:cs typeface="ＭＳ Ｐゴシック" charset="0"/>
            </a:endParaRPr>
          </a:p>
        </p:txBody>
      </p:sp>
      <p:sp>
        <p:nvSpPr>
          <p:cNvPr id="18434" name="Content Placeholder 2"/>
          <p:cNvSpPr>
            <a:spLocks noGrp="1"/>
          </p:cNvSpPr>
          <p:nvPr>
            <p:ph idx="1"/>
          </p:nvPr>
        </p:nvSpPr>
        <p:spPr/>
        <p:txBody>
          <a:bodyPr/>
          <a:lstStyle/>
          <a:p>
            <a:r>
              <a:rPr lang="en-US" dirty="0" smtClean="0">
                <a:latin typeface="Calibri" charset="0"/>
                <a:ea typeface="ＭＳ Ｐゴシック" charset="0"/>
                <a:cs typeface="ＭＳ Ｐゴシック" charset="0"/>
              </a:rPr>
              <a:t>How can we optimize radio resource usage?</a:t>
            </a:r>
            <a:endParaRPr lang="en-US" dirty="0">
              <a:latin typeface="Calibri" charset="0"/>
              <a:ea typeface="ＭＳ Ｐゴシック" charset="0"/>
              <a:cs typeface="ＭＳ Ｐゴシック" charset="0"/>
            </a:endParaRPr>
          </a:p>
          <a:p>
            <a:endParaRPr lang="en-US"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4290347423"/>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3" cstate="print"/>
          <a:srcRect/>
          <a:stretch>
            <a:fillRect/>
          </a:stretch>
        </p:blipFill>
        <p:spPr bwMode="auto">
          <a:xfrm>
            <a:off x="1905000" y="2819400"/>
            <a:ext cx="5067300" cy="1809750"/>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US" dirty="0" err="1" smtClean="0"/>
              <a:t>Req</a:t>
            </a:r>
            <a:r>
              <a:rPr lang="en-US" dirty="0" smtClean="0"/>
              <a:t> 2 – obtaining feedback through side channels ?</a:t>
            </a:r>
            <a:endParaRPr lang="en-US" dirty="0"/>
          </a:p>
        </p:txBody>
      </p:sp>
      <p:sp>
        <p:nvSpPr>
          <p:cNvPr id="4" name="Slide Number Placeholder 3"/>
          <p:cNvSpPr>
            <a:spLocks noGrp="1"/>
          </p:cNvSpPr>
          <p:nvPr>
            <p:ph type="sldNum" sz="quarter" idx="12"/>
          </p:nvPr>
        </p:nvSpPr>
        <p:spPr/>
        <p:txBody>
          <a:bodyPr>
            <a:normAutofit/>
          </a:bodyPr>
          <a:lstStyle/>
          <a:p>
            <a:fld id="{B6F15528-21DE-4FAA-801E-634DDDAF4B2B}" type="slidenum">
              <a:rPr lang="en-US" smtClean="0"/>
              <a:pPr/>
              <a:t>70</a:t>
            </a:fld>
            <a:endParaRPr lang="en-US"/>
          </a:p>
        </p:txBody>
      </p:sp>
      <p:sp>
        <p:nvSpPr>
          <p:cNvPr id="7" name="Rectangle 6"/>
          <p:cNvSpPr/>
          <p:nvPr/>
        </p:nvSpPr>
        <p:spPr>
          <a:xfrm>
            <a:off x="5638800" y="2971800"/>
            <a:ext cx="1066800" cy="354650"/>
          </a:xfrm>
          <a:prstGeom prst="rect">
            <a:avLst/>
          </a:prstGeom>
          <a:solidFill>
            <a:schemeClr val="accent3">
              <a:lumMod val="60000"/>
              <a:lumOff val="40000"/>
            </a:schemeClr>
          </a:solidFill>
          <a:ln>
            <a:solidFill>
              <a:schemeClr val="tx1"/>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FF0000"/>
                </a:solidFill>
              </a:rPr>
              <a:t>Seq = X</a:t>
            </a:r>
            <a:endParaRPr lang="en-US" sz="1300" b="1" dirty="0">
              <a:solidFill>
                <a:srgbClr val="FF0000"/>
              </a:solidFill>
            </a:endParaRPr>
          </a:p>
        </p:txBody>
      </p:sp>
      <p:sp>
        <p:nvSpPr>
          <p:cNvPr id="9" name="Rectangle 8"/>
          <p:cNvSpPr/>
          <p:nvPr/>
        </p:nvSpPr>
        <p:spPr>
          <a:xfrm>
            <a:off x="2133600" y="3352800"/>
            <a:ext cx="1066800" cy="354650"/>
          </a:xfrm>
          <a:prstGeom prst="rect">
            <a:avLst/>
          </a:prstGeom>
          <a:solidFill>
            <a:schemeClr val="accent3">
              <a:lumMod val="60000"/>
              <a:lumOff val="40000"/>
            </a:schemeClr>
          </a:solidFill>
          <a:ln>
            <a:solidFill>
              <a:schemeClr val="tx1"/>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FF0000"/>
                </a:solidFill>
              </a:rPr>
              <a:t>Not correct!</a:t>
            </a:r>
            <a:endParaRPr lang="en-US" sz="1300" b="1" dirty="0">
              <a:solidFill>
                <a:srgbClr val="FF0000"/>
              </a:solidFill>
            </a:endParaRPr>
          </a:p>
        </p:txBody>
      </p:sp>
      <p:sp>
        <p:nvSpPr>
          <p:cNvPr id="10" name="Rectangle 9"/>
          <p:cNvSpPr/>
          <p:nvPr/>
        </p:nvSpPr>
        <p:spPr>
          <a:xfrm>
            <a:off x="5791200" y="3200400"/>
            <a:ext cx="1066800" cy="354650"/>
          </a:xfrm>
          <a:prstGeom prst="rect">
            <a:avLst/>
          </a:prstGeom>
          <a:solidFill>
            <a:schemeClr val="accent3">
              <a:lumMod val="60000"/>
              <a:lumOff val="40000"/>
            </a:schemeClr>
          </a:solidFill>
          <a:ln>
            <a:solidFill>
              <a:schemeClr val="tx1"/>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7033"/>
                </a:solidFill>
              </a:rPr>
              <a:t>Seq = Y</a:t>
            </a:r>
            <a:endParaRPr lang="en-US" sz="1300" b="1" dirty="0">
              <a:solidFill>
                <a:srgbClr val="007033"/>
              </a:solidFill>
            </a:endParaRPr>
          </a:p>
        </p:txBody>
      </p:sp>
      <p:sp>
        <p:nvSpPr>
          <p:cNvPr id="11" name="Rectangle 10"/>
          <p:cNvSpPr/>
          <p:nvPr/>
        </p:nvSpPr>
        <p:spPr>
          <a:xfrm>
            <a:off x="2133600" y="3733800"/>
            <a:ext cx="1066800" cy="354650"/>
          </a:xfrm>
          <a:prstGeom prst="rect">
            <a:avLst/>
          </a:prstGeom>
          <a:solidFill>
            <a:schemeClr val="accent3">
              <a:lumMod val="60000"/>
              <a:lumOff val="40000"/>
            </a:schemeClr>
          </a:solidFill>
          <a:ln>
            <a:solidFill>
              <a:schemeClr val="tx1"/>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6C31"/>
                </a:solidFill>
              </a:rPr>
              <a:t>Correct!</a:t>
            </a:r>
            <a:endParaRPr lang="en-US" sz="1300" b="1" dirty="0">
              <a:solidFill>
                <a:srgbClr val="006C31"/>
              </a:solidFill>
            </a:endParaRPr>
          </a:p>
        </p:txBody>
      </p:sp>
      <p:sp>
        <p:nvSpPr>
          <p:cNvPr id="12" name="TextBox 11"/>
          <p:cNvSpPr txBox="1"/>
          <p:nvPr/>
        </p:nvSpPr>
        <p:spPr>
          <a:xfrm>
            <a:off x="1828800" y="4648200"/>
            <a:ext cx="1646605" cy="369332"/>
          </a:xfrm>
          <a:prstGeom prst="rect">
            <a:avLst/>
          </a:prstGeom>
          <a:noFill/>
        </p:spPr>
        <p:txBody>
          <a:bodyPr wrap="none" rtlCol="0">
            <a:spAutoFit/>
          </a:bodyPr>
          <a:lstStyle/>
          <a:p>
            <a:r>
              <a:rPr lang="en-US" dirty="0" smtClean="0"/>
              <a:t>Expecting </a:t>
            </a:r>
            <a:r>
              <a:rPr lang="en-US" dirty="0" err="1" smtClean="0"/>
              <a:t>seq</a:t>
            </a:r>
            <a:r>
              <a:rPr lang="en-US" dirty="0" smtClean="0"/>
              <a:t> Y</a:t>
            </a:r>
            <a:endParaRPr lang="en-US" dirty="0"/>
          </a:p>
        </p:txBody>
      </p:sp>
      <p:sp>
        <p:nvSpPr>
          <p:cNvPr id="13" name="TextBox 12"/>
          <p:cNvSpPr txBox="1"/>
          <p:nvPr/>
        </p:nvSpPr>
        <p:spPr>
          <a:xfrm>
            <a:off x="6019800" y="6428601"/>
            <a:ext cx="2052064" cy="276999"/>
          </a:xfrm>
          <a:prstGeom prst="rect">
            <a:avLst/>
          </a:prstGeom>
          <a:noFill/>
        </p:spPr>
        <p:txBody>
          <a:bodyPr wrap="none" rtlCol="0">
            <a:spAutoFit/>
          </a:bodyPr>
          <a:lstStyle/>
          <a:p>
            <a:r>
              <a:rPr lang="en-US" sz="1200" dirty="0" smtClean="0"/>
              <a:t>Courtesy: Z. </a:t>
            </a:r>
            <a:r>
              <a:rPr lang="en-US" sz="1200" dirty="0" err="1" smtClean="0"/>
              <a:t>Qian</a:t>
            </a:r>
            <a:r>
              <a:rPr lang="en-US" sz="1200" dirty="0" smtClean="0"/>
              <a:t> and M. Mao</a:t>
            </a:r>
            <a:endParaRPr lang="en-US" sz="1200" dirty="0"/>
          </a:p>
        </p:txBody>
      </p:sp>
    </p:spTree>
    <p:custDataLst>
      <p:tags r:id="rId1"/>
    </p:custDataLst>
    <p:extLst>
      <p:ext uri="{BB962C8B-B14F-4D97-AF65-F5344CB8AC3E}">
        <p14:creationId xmlns:p14="http://schemas.microsoft.com/office/powerpoint/2010/main" val="598305901"/>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33333E-6 2.22222E-6 C -0.06909 0.04328 -0.13767 0.08657 -0.20833 0.10278 C -0.27899 0.11921 -0.35121 0.10856 -0.42326 0.09815 " pathEditMode="relative" rAng="0" ptsTypes="aaA">
                                      <p:cBhvr>
                                        <p:cTn id="6" dur="2000" fill="hold"/>
                                        <p:tgtEl>
                                          <p:spTgt spid="7"/>
                                        </p:tgtEl>
                                        <p:attrNameLst>
                                          <p:attrName>ppt_x</p:attrName>
                                          <p:attrName>ppt_y</p:attrName>
                                        </p:attrNameLst>
                                      </p:cBhvr>
                                      <p:rCtr x="-21200" y="5900"/>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7.22222E-6 5.92593E-6 C 0.05538 0.03079 0.11076 0.06181 0.17916 0.05672 C 0.24756 0.05163 0.32881 0.01019 0.41006 -0.03101 " pathEditMode="relative" ptsTypes="aaA">
                                      <p:cBhvr>
                                        <p:cTn id="14" dur="2000" fill="hold"/>
                                        <p:tgtEl>
                                          <p:spTgt spid="9"/>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0" nodeType="clickEffect">
                                  <p:stCondLst>
                                    <p:cond delay="0"/>
                                  </p:stCondLst>
                                  <p:childTnLst>
                                    <p:animMotion origin="layout" path="M 0 4.81481E-6 C -0.07031 0.03958 -0.14045 0.07916 -0.21233 0.09421 C -0.28437 0.10925 -0.35816 0.0993 -0.4316 0.08981 " pathEditMode="relative" rAng="0" ptsTypes="aaA">
                                      <p:cBhvr>
                                        <p:cTn id="22" dur="2000" fill="hold"/>
                                        <p:tgtEl>
                                          <p:spTgt spid="10"/>
                                        </p:tgtEl>
                                        <p:attrNameLst>
                                          <p:attrName>ppt_x</p:attrName>
                                          <p:attrName>ppt_y</p:attrName>
                                        </p:attrNameLst>
                                      </p:cBhvr>
                                      <p:rCtr x="-21600" y="5500"/>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grpId="0" nodeType="clickEffect">
                                  <p:stCondLst>
                                    <p:cond delay="0"/>
                                  </p:stCondLst>
                                  <p:childTnLst>
                                    <p:animMotion origin="layout" path="M -7.22222E-6 5.92593E-6 C 0.05538 0.03079 0.11076 0.06181 0.17916 0.05672 C 0.24756 0.05163 0.32881 0.01019 0.41006 -0.03101 " pathEditMode="relative" ptsTypes="aaA">
                                      <p:cBhvr>
                                        <p:cTn id="30" dur="2000" fill="hold"/>
                                        <p:tgtEl>
                                          <p:spTgt spid="1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9" grpId="1" animBg="1"/>
      <p:bldP spid="10" grpId="0" animBg="1"/>
      <p:bldP spid="10" grpId="1" animBg="1"/>
      <p:bldP spid="11" grpId="0" animBg="1"/>
      <p:bldP spid="11" grpId="1"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4" name="Slide Number Placeholder 3"/>
          <p:cNvSpPr>
            <a:spLocks noGrp="1"/>
          </p:cNvSpPr>
          <p:nvPr>
            <p:ph type="sldNum" sz="quarter" idx="12"/>
          </p:nvPr>
        </p:nvSpPr>
        <p:spPr/>
        <p:txBody>
          <a:bodyPr>
            <a:normAutofit/>
          </a:bodyPr>
          <a:lstStyle/>
          <a:p>
            <a:fld id="{B6F15528-21DE-4FAA-801E-634DDDAF4B2B}" type="slidenum">
              <a:rPr lang="en-US" smtClean="0"/>
              <a:pPr/>
              <a:t>71</a:t>
            </a:fld>
            <a:endParaRPr lang="en-US"/>
          </a:p>
        </p:txBody>
      </p:sp>
      <p:sp>
        <p:nvSpPr>
          <p:cNvPr id="5" name="Content Placeholder 4"/>
          <p:cNvSpPr>
            <a:spLocks noGrp="1"/>
          </p:cNvSpPr>
          <p:nvPr>
            <p:ph sz="quarter" idx="1"/>
          </p:nvPr>
        </p:nvSpPr>
        <p:spPr>
          <a:xfrm>
            <a:off x="381000" y="1600200"/>
            <a:ext cx="8385048" cy="4495800"/>
          </a:xfrm>
        </p:spPr>
        <p:txBody>
          <a:bodyPr>
            <a:normAutofit/>
          </a:bodyPr>
          <a:lstStyle/>
          <a:p>
            <a:r>
              <a:rPr lang="en-US" sz="3400" dirty="0" smtClean="0">
                <a:solidFill>
                  <a:schemeClr val="bg1">
                    <a:lumMod val="50000"/>
                  </a:schemeClr>
                </a:solidFill>
              </a:rPr>
              <a:t>TCP sequence number inference attack </a:t>
            </a:r>
          </a:p>
          <a:p>
            <a:pPr marL="0" indent="0">
              <a:buNone/>
            </a:pPr>
            <a:r>
              <a:rPr lang="en-US" sz="3400" dirty="0" smtClean="0">
                <a:solidFill>
                  <a:schemeClr val="bg1">
                    <a:lumMod val="50000"/>
                  </a:schemeClr>
                </a:solidFill>
              </a:rPr>
              <a:t>   -- threat model</a:t>
            </a:r>
          </a:p>
          <a:p>
            <a:endParaRPr lang="en-US" sz="3400" dirty="0" smtClean="0">
              <a:solidFill>
                <a:schemeClr val="bg1">
                  <a:lumMod val="65000"/>
                </a:schemeClr>
              </a:solidFill>
            </a:endParaRPr>
          </a:p>
          <a:p>
            <a:r>
              <a:rPr lang="en-US" sz="3400" dirty="0" smtClean="0"/>
              <a:t>How </a:t>
            </a:r>
            <a:r>
              <a:rPr lang="en-US" sz="3400" dirty="0"/>
              <a:t>firewall </a:t>
            </a:r>
            <a:r>
              <a:rPr lang="en-US" sz="3400" dirty="0" err="1"/>
              <a:t>middleboxes</a:t>
            </a:r>
            <a:r>
              <a:rPr lang="en-US" sz="3400" dirty="0"/>
              <a:t> enable it</a:t>
            </a:r>
          </a:p>
          <a:p>
            <a:endParaRPr lang="en-US" sz="3400" dirty="0"/>
          </a:p>
          <a:p>
            <a:r>
              <a:rPr lang="en-US" sz="3400" dirty="0">
                <a:solidFill>
                  <a:schemeClr val="bg1">
                    <a:lumMod val="50000"/>
                  </a:schemeClr>
                </a:solidFill>
              </a:rPr>
              <a:t>Attacks built on top of it</a:t>
            </a:r>
          </a:p>
        </p:txBody>
      </p:sp>
      <p:sp>
        <p:nvSpPr>
          <p:cNvPr id="6" name="TextBox 5"/>
          <p:cNvSpPr txBox="1"/>
          <p:nvPr/>
        </p:nvSpPr>
        <p:spPr>
          <a:xfrm>
            <a:off x="6019800" y="6428601"/>
            <a:ext cx="2052064" cy="276999"/>
          </a:xfrm>
          <a:prstGeom prst="rect">
            <a:avLst/>
          </a:prstGeom>
          <a:noFill/>
        </p:spPr>
        <p:txBody>
          <a:bodyPr wrap="none" rtlCol="0">
            <a:spAutoFit/>
          </a:bodyPr>
          <a:lstStyle/>
          <a:p>
            <a:r>
              <a:rPr lang="en-US" sz="1200" dirty="0" smtClean="0"/>
              <a:t>Courtesy: Z. </a:t>
            </a:r>
            <a:r>
              <a:rPr lang="en-US" sz="1200" dirty="0" err="1" smtClean="0"/>
              <a:t>Qian</a:t>
            </a:r>
            <a:r>
              <a:rPr lang="en-US" sz="1200" dirty="0" smtClean="0"/>
              <a:t> and M. Mao</a:t>
            </a:r>
            <a:endParaRPr lang="en-US" sz="1200" dirty="0"/>
          </a:p>
        </p:txBody>
      </p:sp>
    </p:spTree>
    <p:extLst>
      <p:ext uri="{BB962C8B-B14F-4D97-AF65-F5344CB8AC3E}">
        <p14:creationId xmlns:p14="http://schemas.microsoft.com/office/powerpoint/2010/main" val="119752683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4" cstate="print"/>
          <a:srcRect/>
          <a:stretch>
            <a:fillRect/>
          </a:stretch>
        </p:blipFill>
        <p:spPr bwMode="auto">
          <a:xfrm>
            <a:off x="5029200" y="2438400"/>
            <a:ext cx="3962400" cy="516500"/>
          </a:xfrm>
          <a:prstGeom prst="rect">
            <a:avLst/>
          </a:prstGeom>
          <a:noFill/>
          <a:ln w="9525">
            <a:noFill/>
            <a:miter lim="800000"/>
            <a:headEnd/>
            <a:tailEnd/>
          </a:ln>
        </p:spPr>
      </p:pic>
      <p:sp>
        <p:nvSpPr>
          <p:cNvPr id="2" name="Title 1"/>
          <p:cNvSpPr>
            <a:spLocks noGrp="1"/>
          </p:cNvSpPr>
          <p:nvPr>
            <p:ph type="title"/>
          </p:nvPr>
        </p:nvSpPr>
        <p:spPr/>
        <p:txBody>
          <a:bodyPr>
            <a:noAutofit/>
          </a:bodyPr>
          <a:lstStyle/>
          <a:p>
            <a:r>
              <a:rPr lang="en-US" sz="3600" dirty="0" smtClean="0"/>
              <a:t>TCP sequence-number-checking firewall</a:t>
            </a:r>
            <a:endParaRPr lang="en-US" sz="3600" dirty="0"/>
          </a:p>
        </p:txBody>
      </p:sp>
      <p:sp>
        <p:nvSpPr>
          <p:cNvPr id="7" name="Slide Number Placeholder 6"/>
          <p:cNvSpPr>
            <a:spLocks noGrp="1"/>
          </p:cNvSpPr>
          <p:nvPr>
            <p:ph type="sldNum" sz="quarter" idx="12"/>
          </p:nvPr>
        </p:nvSpPr>
        <p:spPr/>
        <p:txBody>
          <a:bodyPr>
            <a:normAutofit/>
          </a:bodyPr>
          <a:lstStyle/>
          <a:p>
            <a:fld id="{B6F15528-21DE-4FAA-801E-634DDDAF4B2B}" type="slidenum">
              <a:rPr lang="en-US" smtClean="0"/>
              <a:pPr/>
              <a:t>72</a:t>
            </a:fld>
            <a:endParaRPr lang="en-US"/>
          </a:p>
        </p:txBody>
      </p:sp>
      <p:sp>
        <p:nvSpPr>
          <p:cNvPr id="3" name="Content Placeholder 2"/>
          <p:cNvSpPr>
            <a:spLocks noGrp="1"/>
          </p:cNvSpPr>
          <p:nvPr>
            <p:ph sz="quarter" idx="1"/>
          </p:nvPr>
        </p:nvSpPr>
        <p:spPr>
          <a:xfrm>
            <a:off x="533400" y="4038601"/>
            <a:ext cx="8229600" cy="2286000"/>
          </a:xfrm>
        </p:spPr>
        <p:txBody>
          <a:bodyPr>
            <a:normAutofit fontScale="77500" lnSpcReduction="20000"/>
          </a:bodyPr>
          <a:lstStyle/>
          <a:p>
            <a:r>
              <a:rPr lang="en-US" dirty="0" smtClean="0"/>
              <a:t>Purpose: drop blindly injected packets</a:t>
            </a:r>
          </a:p>
          <a:p>
            <a:pPr lvl="1"/>
            <a:r>
              <a:rPr lang="en-US" dirty="0" smtClean="0"/>
              <a:t>Cut down resource waste</a:t>
            </a:r>
          </a:p>
          <a:p>
            <a:pPr lvl="1"/>
            <a:r>
              <a:rPr lang="en-US" dirty="0" smtClean="0"/>
              <a:t>Prevent feedback on sequence number guessing</a:t>
            </a:r>
          </a:p>
          <a:p>
            <a:r>
              <a:rPr lang="en-US" dirty="0" smtClean="0">
                <a:solidFill>
                  <a:srgbClr val="FF0000"/>
                </a:solidFill>
              </a:rPr>
              <a:t>33</a:t>
            </a:r>
            <a:r>
              <a:rPr lang="en-US" dirty="0">
                <a:solidFill>
                  <a:srgbClr val="FF0000"/>
                </a:solidFill>
              </a:rPr>
              <a:t>%</a:t>
            </a:r>
            <a:r>
              <a:rPr lang="en-US" dirty="0"/>
              <a:t> of the </a:t>
            </a:r>
            <a:r>
              <a:rPr lang="en-US" dirty="0" smtClean="0"/>
              <a:t>179 </a:t>
            </a:r>
            <a:r>
              <a:rPr lang="en-US" dirty="0"/>
              <a:t>tested carriers deploy such </a:t>
            </a:r>
            <a:r>
              <a:rPr lang="en-US" dirty="0" smtClean="0"/>
              <a:t>firewalls </a:t>
            </a:r>
          </a:p>
          <a:p>
            <a:pPr lvl="1"/>
            <a:r>
              <a:rPr lang="en-US" dirty="0" smtClean="0"/>
              <a:t>Vendors: Cisco, Juniper, Checkpoint…</a:t>
            </a:r>
          </a:p>
          <a:p>
            <a:pPr lvl="1"/>
            <a:r>
              <a:rPr lang="en-US" dirty="0" smtClean="0"/>
              <a:t>Could be used in other networks as well</a:t>
            </a:r>
            <a:endParaRPr lang="en-US" dirty="0"/>
          </a:p>
        </p:txBody>
      </p:sp>
      <p:pic>
        <p:nvPicPr>
          <p:cNvPr id="819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1676400"/>
            <a:ext cx="4419600" cy="2183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6" cstate="print">
            <a:alphaModFix/>
          </a:blip>
          <a:stretch>
            <a:fillRect/>
          </a:stretch>
        </p:blipFill>
        <p:spPr>
          <a:xfrm>
            <a:off x="5832764" y="2657230"/>
            <a:ext cx="415636" cy="381000"/>
          </a:xfrm>
          <a:prstGeom prst="rect">
            <a:avLst/>
          </a:prstGeom>
          <a:noFill/>
        </p:spPr>
      </p:pic>
      <p:cxnSp>
        <p:nvCxnSpPr>
          <p:cNvPr id="11" name="Straight Arrow Connector 10"/>
          <p:cNvCxnSpPr/>
          <p:nvPr/>
        </p:nvCxnSpPr>
        <p:spPr>
          <a:xfrm rot="5400000">
            <a:off x="5830094" y="2323306"/>
            <a:ext cx="381000" cy="1588"/>
          </a:xfrm>
          <a:prstGeom prst="straightConnector1">
            <a:avLst/>
          </a:prstGeom>
          <a:ln>
            <a:solidFill>
              <a:schemeClr val="tx1"/>
            </a:solidFill>
            <a:tailEnd type="arrow"/>
          </a:ln>
          <a:effectLst>
            <a:outerShdw blurRad="38100" dist="30000" dir="5400000" rotWithShape="0">
              <a:srgbClr val="000000">
                <a:alpha val="45000"/>
              </a:srgbClr>
            </a:outerShdw>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rot="5400000">
            <a:off x="7125494" y="2323306"/>
            <a:ext cx="381000" cy="1588"/>
          </a:xfrm>
          <a:prstGeom prst="straightConnector1">
            <a:avLst/>
          </a:prstGeom>
          <a:ln>
            <a:solidFill>
              <a:schemeClr val="tx1"/>
            </a:solidFill>
            <a:tailEnd type="arrow"/>
          </a:ln>
          <a:effectLst>
            <a:outerShdw blurRad="38100" dist="30000" dir="5400000" rotWithShape="0">
              <a:srgbClr val="000000">
                <a:alpha val="45000"/>
              </a:srgbClr>
            </a:outerShdw>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p:nvPicPr>
        <p:blipFill>
          <a:blip r:embed="rId7"/>
          <a:stretch>
            <a:fillRect/>
          </a:stretch>
        </p:blipFill>
        <p:spPr>
          <a:xfrm>
            <a:off x="7086600" y="2680368"/>
            <a:ext cx="514350" cy="411480"/>
          </a:xfrm>
          <a:prstGeom prst="rect">
            <a:avLst/>
          </a:prstGeom>
        </p:spPr>
      </p:pic>
      <p:sp>
        <p:nvSpPr>
          <p:cNvPr id="14" name="TextBox 13"/>
          <p:cNvSpPr txBox="1"/>
          <p:nvPr/>
        </p:nvSpPr>
        <p:spPr>
          <a:xfrm>
            <a:off x="6019800" y="6428601"/>
            <a:ext cx="2052064" cy="276999"/>
          </a:xfrm>
          <a:prstGeom prst="rect">
            <a:avLst/>
          </a:prstGeom>
          <a:noFill/>
        </p:spPr>
        <p:txBody>
          <a:bodyPr wrap="none" rtlCol="0">
            <a:spAutoFit/>
          </a:bodyPr>
          <a:lstStyle/>
          <a:p>
            <a:r>
              <a:rPr lang="en-US" sz="1200" dirty="0" smtClean="0"/>
              <a:t>Courtesy: Z. </a:t>
            </a:r>
            <a:r>
              <a:rPr lang="en-US" sz="1200" dirty="0" err="1" smtClean="0"/>
              <a:t>Qian</a:t>
            </a:r>
            <a:r>
              <a:rPr lang="en-US" sz="1200" dirty="0" smtClean="0"/>
              <a:t> and M. Mao</a:t>
            </a:r>
            <a:endParaRPr lang="en-US" sz="1200" dirty="0"/>
          </a:p>
        </p:txBody>
      </p:sp>
    </p:spTree>
    <p:custDataLst>
      <p:tags r:id="rId1"/>
    </p:custDataLst>
    <p:extLst>
      <p:ext uri="{BB962C8B-B14F-4D97-AF65-F5344CB8AC3E}">
        <p14:creationId xmlns:p14="http://schemas.microsoft.com/office/powerpoint/2010/main" val="2077377915"/>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Attack model</a:t>
            </a:r>
            <a:endParaRPr lang="en-US" dirty="0"/>
          </a:p>
        </p:txBody>
      </p:sp>
      <p:sp>
        <p:nvSpPr>
          <p:cNvPr id="7" name="Slide Number Placeholder 6"/>
          <p:cNvSpPr>
            <a:spLocks noGrp="1"/>
          </p:cNvSpPr>
          <p:nvPr>
            <p:ph type="sldNum" sz="quarter" idx="12"/>
          </p:nvPr>
        </p:nvSpPr>
        <p:spPr/>
        <p:txBody>
          <a:bodyPr>
            <a:normAutofit/>
          </a:bodyPr>
          <a:lstStyle/>
          <a:p>
            <a:fld id="{B6F15528-21DE-4FAA-801E-634DDDAF4B2B}" type="slidenum">
              <a:rPr lang="en-US" smtClean="0"/>
              <a:pPr/>
              <a:t>73</a:t>
            </a:fld>
            <a:endParaRPr lang="en-US"/>
          </a:p>
        </p:txBody>
      </p:sp>
      <p:sp>
        <p:nvSpPr>
          <p:cNvPr id="3" name="Content Placeholder 2"/>
          <p:cNvSpPr>
            <a:spLocks noGrp="1"/>
          </p:cNvSpPr>
          <p:nvPr>
            <p:ph sz="quarter" idx="1"/>
          </p:nvPr>
        </p:nvSpPr>
        <p:spPr>
          <a:xfrm>
            <a:off x="457200" y="3886200"/>
            <a:ext cx="8229600" cy="2239963"/>
          </a:xfrm>
        </p:spPr>
        <p:txBody>
          <a:bodyPr>
            <a:normAutofit/>
          </a:bodyPr>
          <a:lstStyle/>
          <a:p>
            <a:r>
              <a:rPr lang="en-US" dirty="0" smtClean="0"/>
              <a:t>Required information</a:t>
            </a:r>
          </a:p>
          <a:p>
            <a:pPr lvl="1"/>
            <a:r>
              <a:rPr lang="en-US" sz="2700" dirty="0" smtClean="0"/>
              <a:t>Target four tuples (source/</a:t>
            </a:r>
            <a:r>
              <a:rPr lang="en-US" sz="2700" dirty="0" err="1" smtClean="0"/>
              <a:t>dest</a:t>
            </a:r>
            <a:r>
              <a:rPr lang="en-US" sz="2700" dirty="0" smtClean="0"/>
              <a:t> IP, source/</a:t>
            </a:r>
            <a:r>
              <a:rPr lang="en-US" sz="2700" dirty="0" err="1" smtClean="0"/>
              <a:t>dest</a:t>
            </a:r>
            <a:r>
              <a:rPr lang="en-US" sz="2700" dirty="0" smtClean="0"/>
              <a:t> port)</a:t>
            </a:r>
          </a:p>
          <a:p>
            <a:pPr lvl="1"/>
            <a:r>
              <a:rPr lang="en-US" sz="2700" dirty="0" smtClean="0"/>
              <a:t>Feedback (if packets went through the firewall)</a:t>
            </a:r>
            <a:endParaRPr lang="en-US" sz="2700" dirty="0"/>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6733" y="1687151"/>
            <a:ext cx="6748067" cy="1926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1143000" y="4973320"/>
            <a:ext cx="6553200" cy="3810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6019800" y="6428601"/>
            <a:ext cx="2052064" cy="276999"/>
          </a:xfrm>
          <a:prstGeom prst="rect">
            <a:avLst/>
          </a:prstGeom>
          <a:noFill/>
        </p:spPr>
        <p:txBody>
          <a:bodyPr wrap="none" rtlCol="0">
            <a:spAutoFit/>
          </a:bodyPr>
          <a:lstStyle/>
          <a:p>
            <a:r>
              <a:rPr lang="en-US" sz="1200" dirty="0" smtClean="0"/>
              <a:t>Courtesy: Z. </a:t>
            </a:r>
            <a:r>
              <a:rPr lang="en-US" sz="1200" dirty="0" err="1" smtClean="0"/>
              <a:t>Qian</a:t>
            </a:r>
            <a:r>
              <a:rPr lang="en-US" sz="1200" dirty="0" smtClean="0"/>
              <a:t> and M. Mao</a:t>
            </a:r>
            <a:endParaRPr lang="en-US" sz="1200" dirty="0"/>
          </a:p>
        </p:txBody>
      </p:sp>
    </p:spTree>
    <p:custDataLst>
      <p:tags r:id="rId1"/>
    </p:custDataLst>
    <p:extLst>
      <p:ext uri="{BB962C8B-B14F-4D97-AF65-F5344CB8AC3E}">
        <p14:creationId xmlns:p14="http://schemas.microsoft.com/office/powerpoint/2010/main" val="3690484611"/>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4" cstate="print"/>
          <a:srcRect/>
          <a:stretch>
            <a:fillRect/>
          </a:stretch>
        </p:blipFill>
        <p:spPr bwMode="auto">
          <a:xfrm>
            <a:off x="1676400" y="4103914"/>
            <a:ext cx="5181600" cy="2220686"/>
          </a:xfrm>
          <a:prstGeom prst="rect">
            <a:avLst/>
          </a:prstGeom>
          <a:noFill/>
          <a:ln w="9525">
            <a:noFill/>
            <a:miter lim="800000"/>
            <a:headEnd/>
            <a:tailEnd/>
          </a:ln>
        </p:spPr>
      </p:pic>
      <p:sp>
        <p:nvSpPr>
          <p:cNvPr id="8" name="Rectangle 7"/>
          <p:cNvSpPr/>
          <p:nvPr/>
        </p:nvSpPr>
        <p:spPr>
          <a:xfrm>
            <a:off x="5105400" y="4572000"/>
            <a:ext cx="697194" cy="354650"/>
          </a:xfrm>
          <a:prstGeom prst="rect">
            <a:avLst/>
          </a:prstGeom>
          <a:solidFill>
            <a:schemeClr val="accent3"/>
          </a:solidFill>
          <a:ln>
            <a:solidFill>
              <a:schemeClr val="tx1"/>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FF0000"/>
                </a:solidFill>
              </a:rPr>
              <a:t>Error Header</a:t>
            </a:r>
            <a:endParaRPr lang="en-US" sz="1300" b="1" dirty="0">
              <a:solidFill>
                <a:srgbClr val="FF0000"/>
              </a:solidFill>
            </a:endParaRPr>
          </a:p>
        </p:txBody>
      </p:sp>
      <p:sp>
        <p:nvSpPr>
          <p:cNvPr id="9" name="Rectangle 8"/>
          <p:cNvSpPr/>
          <p:nvPr/>
        </p:nvSpPr>
        <p:spPr>
          <a:xfrm>
            <a:off x="5791200" y="4572000"/>
            <a:ext cx="697194" cy="354650"/>
          </a:xfrm>
          <a:prstGeom prst="rect">
            <a:avLst/>
          </a:prstGeom>
          <a:solidFill>
            <a:schemeClr val="accent3"/>
          </a:solidFill>
          <a:ln>
            <a:solidFill>
              <a:schemeClr val="tx1"/>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err="1" smtClean="0">
                <a:solidFill>
                  <a:schemeClr val="tx1"/>
                </a:solidFill>
              </a:rPr>
              <a:t>WrongSeq</a:t>
            </a:r>
            <a:endParaRPr lang="en-US" sz="1300" b="1" dirty="0">
              <a:solidFill>
                <a:schemeClr val="tx1"/>
              </a:solidFill>
            </a:endParaRPr>
          </a:p>
        </p:txBody>
      </p:sp>
      <p:sp>
        <p:nvSpPr>
          <p:cNvPr id="14" name="Rectangle 13"/>
          <p:cNvSpPr/>
          <p:nvPr/>
        </p:nvSpPr>
        <p:spPr>
          <a:xfrm>
            <a:off x="5257800" y="4724400"/>
            <a:ext cx="697194" cy="354650"/>
          </a:xfrm>
          <a:prstGeom prst="rect">
            <a:avLst/>
          </a:prstGeom>
          <a:solidFill>
            <a:schemeClr val="accent3"/>
          </a:solidFill>
          <a:ln>
            <a:solidFill>
              <a:schemeClr val="tx1"/>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FF0000"/>
                </a:solidFill>
              </a:rPr>
              <a:t>Error Header</a:t>
            </a:r>
            <a:endParaRPr lang="en-US" sz="1300" b="1" dirty="0">
              <a:solidFill>
                <a:srgbClr val="FF0000"/>
              </a:solidFill>
            </a:endParaRPr>
          </a:p>
        </p:txBody>
      </p:sp>
      <p:sp>
        <p:nvSpPr>
          <p:cNvPr id="15" name="Rectangle 14"/>
          <p:cNvSpPr/>
          <p:nvPr/>
        </p:nvSpPr>
        <p:spPr>
          <a:xfrm>
            <a:off x="5943600" y="4724400"/>
            <a:ext cx="697194" cy="354650"/>
          </a:xfrm>
          <a:prstGeom prst="rect">
            <a:avLst/>
          </a:prstGeom>
          <a:solidFill>
            <a:schemeClr val="accent3"/>
          </a:solidFill>
          <a:ln>
            <a:solidFill>
              <a:schemeClr val="tx1"/>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err="1" smtClean="0">
                <a:solidFill>
                  <a:schemeClr val="tx1"/>
                </a:solidFill>
              </a:rPr>
              <a:t>CorrectSeq</a:t>
            </a:r>
            <a:endParaRPr lang="en-US" sz="1300" b="1" dirty="0">
              <a:solidFill>
                <a:schemeClr val="tx1"/>
              </a:solidFill>
            </a:endParaRPr>
          </a:p>
        </p:txBody>
      </p:sp>
      <p:pic>
        <p:nvPicPr>
          <p:cNvPr id="20"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0" y="5791200"/>
            <a:ext cx="53340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dirty="0" smtClean="0"/>
              <a:t>Side-channels: Packet counter and IPID</a:t>
            </a:r>
            <a:endParaRPr lang="en-US" dirty="0">
              <a:solidFill>
                <a:srgbClr val="FF0000"/>
              </a:solidFill>
            </a:endParaRPr>
          </a:p>
        </p:txBody>
      </p:sp>
      <p:sp>
        <p:nvSpPr>
          <p:cNvPr id="7" name="Slide Number Placeholder 6"/>
          <p:cNvSpPr>
            <a:spLocks noGrp="1"/>
          </p:cNvSpPr>
          <p:nvPr>
            <p:ph type="sldNum" sz="quarter" idx="12"/>
          </p:nvPr>
        </p:nvSpPr>
        <p:spPr/>
        <p:txBody>
          <a:bodyPr>
            <a:normAutofit/>
          </a:bodyPr>
          <a:lstStyle/>
          <a:p>
            <a:fld id="{B6F15528-21DE-4FAA-801E-634DDDAF4B2B}" type="slidenum">
              <a:rPr lang="en-US" smtClean="0"/>
              <a:pPr/>
              <a:t>74</a:t>
            </a:fld>
            <a:endParaRPr lang="en-US"/>
          </a:p>
        </p:txBody>
      </p:sp>
      <p:sp>
        <p:nvSpPr>
          <p:cNvPr id="3" name="Content Placeholder 2"/>
          <p:cNvSpPr>
            <a:spLocks noGrp="1"/>
          </p:cNvSpPr>
          <p:nvPr>
            <p:ph sz="quarter" idx="1"/>
          </p:nvPr>
        </p:nvSpPr>
        <p:spPr/>
        <p:txBody>
          <a:bodyPr/>
          <a:lstStyle/>
          <a:p>
            <a:r>
              <a:rPr lang="en-US" dirty="0" smtClean="0"/>
              <a:t>Host packet counter (e.g., # of incoming packets)</a:t>
            </a:r>
          </a:p>
          <a:p>
            <a:pPr lvl="1"/>
            <a:r>
              <a:rPr lang="en-US" dirty="0" smtClean="0"/>
              <a:t>“netstat –</a:t>
            </a:r>
            <a:r>
              <a:rPr lang="en-US" dirty="0" err="1" smtClean="0"/>
              <a:t>s</a:t>
            </a:r>
            <a:r>
              <a:rPr lang="en-US" dirty="0" smtClean="0"/>
              <a:t>” or </a:t>
            </a:r>
            <a:r>
              <a:rPr lang="en-US" dirty="0" err="1" smtClean="0"/>
              <a:t>procfs</a:t>
            </a:r>
            <a:endParaRPr lang="en-US" dirty="0" smtClean="0"/>
          </a:p>
          <a:p>
            <a:pPr lvl="1"/>
            <a:r>
              <a:rPr lang="en-US" dirty="0" smtClean="0"/>
              <a:t>Error counters particularly useful</a:t>
            </a:r>
          </a:p>
        </p:txBody>
      </p:sp>
      <p:sp>
        <p:nvSpPr>
          <p:cNvPr id="16" name="Rectangle 15"/>
          <p:cNvSpPr/>
          <p:nvPr/>
        </p:nvSpPr>
        <p:spPr>
          <a:xfrm>
            <a:off x="1219200" y="4659868"/>
            <a:ext cx="1659621" cy="369332"/>
          </a:xfrm>
          <a:prstGeom prst="rect">
            <a:avLst/>
          </a:prstGeom>
        </p:spPr>
        <p:txBody>
          <a:bodyPr wrap="none">
            <a:spAutoFit/>
          </a:bodyPr>
          <a:lstStyle/>
          <a:p>
            <a:r>
              <a:rPr lang="en-US" dirty="0" smtClean="0"/>
              <a:t>Error counter++</a:t>
            </a:r>
            <a:endParaRPr lang="en-US" dirty="0"/>
          </a:p>
        </p:txBody>
      </p:sp>
      <p:sp>
        <p:nvSpPr>
          <p:cNvPr id="17" name="Rounded Rectangle 16"/>
          <p:cNvSpPr/>
          <p:nvPr/>
        </p:nvSpPr>
        <p:spPr>
          <a:xfrm>
            <a:off x="1219200" y="4736068"/>
            <a:ext cx="1600200" cy="228600"/>
          </a:xfrm>
          <a:prstGeom prst="roundRect">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6" cstate="print">
            <a:alphaModFix/>
          </a:blip>
          <a:stretch>
            <a:fillRect/>
          </a:stretch>
        </p:blipFill>
        <p:spPr>
          <a:xfrm>
            <a:off x="4343400" y="4495800"/>
            <a:ext cx="498764" cy="457200"/>
          </a:xfrm>
          <a:prstGeom prst="rect">
            <a:avLst/>
          </a:prstGeom>
          <a:noFill/>
        </p:spPr>
      </p:pic>
      <p:sp>
        <p:nvSpPr>
          <p:cNvPr id="19" name="Rectangle 18"/>
          <p:cNvSpPr/>
          <p:nvPr/>
        </p:nvSpPr>
        <p:spPr>
          <a:xfrm>
            <a:off x="869241" y="2590800"/>
            <a:ext cx="6826959" cy="4038600"/>
          </a:xfrm>
          <a:prstGeom prst="rect">
            <a:avLst/>
          </a:prstGeom>
          <a:solidFill>
            <a:srgbClr val="CCFFCC"/>
          </a:solidFill>
        </p:spPr>
        <p:txBody>
          <a:bodyPr wrap="square">
            <a:spAutoFit/>
          </a:bodyPr>
          <a:lstStyle/>
          <a:p>
            <a:r>
              <a:rPr lang="en-US" dirty="0" smtClean="0"/>
              <a:t>netstat –</a:t>
            </a:r>
            <a:r>
              <a:rPr lang="en-US" dirty="0" err="1" smtClean="0"/>
              <a:t>s</a:t>
            </a:r>
            <a:endParaRPr lang="en-US" dirty="0" smtClean="0"/>
          </a:p>
          <a:p>
            <a:r>
              <a:rPr lang="en-US" dirty="0" err="1" smtClean="0"/>
              <a:t>Tcp</a:t>
            </a:r>
            <a:r>
              <a:rPr lang="en-US" dirty="0" smtClean="0"/>
              <a:t>:</a:t>
            </a:r>
          </a:p>
          <a:p>
            <a:r>
              <a:rPr lang="en-US" dirty="0" smtClean="0"/>
              <a:t>    3466 active connections openings</a:t>
            </a:r>
          </a:p>
          <a:p>
            <a:r>
              <a:rPr lang="en-US" dirty="0" smtClean="0"/>
              <a:t>    242344 passive connection openings   </a:t>
            </a:r>
          </a:p>
          <a:p>
            <a:r>
              <a:rPr lang="en-US" dirty="0" smtClean="0"/>
              <a:t>    19300 connection resets received</a:t>
            </a:r>
          </a:p>
          <a:p>
            <a:r>
              <a:rPr lang="en-US" dirty="0" smtClean="0"/>
              <a:t>    </a:t>
            </a:r>
            <a:r>
              <a:rPr lang="en-US" dirty="0" smtClean="0">
                <a:solidFill>
                  <a:srgbClr val="FF0000"/>
                </a:solidFill>
              </a:rPr>
              <a:t>157921111 segments received</a:t>
            </a:r>
          </a:p>
          <a:p>
            <a:r>
              <a:rPr lang="en-US" dirty="0" smtClean="0"/>
              <a:t>    </a:t>
            </a:r>
            <a:r>
              <a:rPr lang="en-US" dirty="0" smtClean="0">
                <a:solidFill>
                  <a:srgbClr val="FF0000"/>
                </a:solidFill>
              </a:rPr>
              <a:t>125446192 segments send out</a:t>
            </a:r>
          </a:p>
          <a:p>
            <a:r>
              <a:rPr lang="en-US" dirty="0" smtClean="0"/>
              <a:t>    39673 segments </a:t>
            </a:r>
            <a:r>
              <a:rPr lang="en-US" dirty="0" err="1" smtClean="0"/>
              <a:t>retransmited</a:t>
            </a:r>
            <a:endParaRPr lang="en-US" dirty="0" smtClean="0"/>
          </a:p>
          <a:p>
            <a:r>
              <a:rPr lang="en-US" dirty="0" smtClean="0"/>
              <a:t>    489 bad segments received</a:t>
            </a:r>
          </a:p>
          <a:p>
            <a:r>
              <a:rPr lang="en-US" dirty="0" smtClean="0"/>
              <a:t>    679561 resets sent</a:t>
            </a:r>
          </a:p>
          <a:p>
            <a:r>
              <a:rPr lang="en-US" dirty="0" err="1" smtClean="0"/>
              <a:t>TcpExt</a:t>
            </a:r>
            <a:r>
              <a:rPr lang="en-US" dirty="0" smtClean="0"/>
              <a:t>:</a:t>
            </a:r>
          </a:p>
          <a:p>
            <a:r>
              <a:rPr lang="en-US" dirty="0" smtClean="0"/>
              <a:t>    25508 ICMP packets dropped because they were out-of-window</a:t>
            </a:r>
          </a:p>
          <a:p>
            <a:r>
              <a:rPr lang="en-US" dirty="0" smtClean="0"/>
              <a:t>    9491 TCP sockets finished time wait in fast timer</a:t>
            </a:r>
          </a:p>
          <a:p>
            <a:r>
              <a:rPr lang="en-US" dirty="0" smtClean="0"/>
              <a:t>    </a:t>
            </a:r>
            <a:r>
              <a:rPr lang="en-US" dirty="0" smtClean="0">
                <a:solidFill>
                  <a:srgbClr val="FF0000"/>
                </a:solidFill>
              </a:rPr>
              <a:t>1646 packets rejects in established connections because of timestamp</a:t>
            </a:r>
            <a:endParaRPr lang="en-US" dirty="0">
              <a:solidFill>
                <a:srgbClr val="FF0000"/>
              </a:solidFill>
            </a:endParaRPr>
          </a:p>
        </p:txBody>
      </p:sp>
      <p:sp>
        <p:nvSpPr>
          <p:cNvPr id="21" name="Rectangle 20"/>
          <p:cNvSpPr/>
          <p:nvPr/>
        </p:nvSpPr>
        <p:spPr>
          <a:xfrm>
            <a:off x="4315128" y="4419600"/>
            <a:ext cx="533400" cy="990600"/>
          </a:xfrm>
          <a:prstGeom prst="rect">
            <a:avLst/>
          </a:prstGeom>
          <a:noFill/>
          <a:ln w="13208">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6019800" y="6428601"/>
            <a:ext cx="2052064" cy="276999"/>
          </a:xfrm>
          <a:prstGeom prst="rect">
            <a:avLst/>
          </a:prstGeom>
          <a:noFill/>
        </p:spPr>
        <p:txBody>
          <a:bodyPr wrap="none" rtlCol="0">
            <a:spAutoFit/>
          </a:bodyPr>
          <a:lstStyle/>
          <a:p>
            <a:r>
              <a:rPr lang="en-US" sz="1200" dirty="0" smtClean="0"/>
              <a:t>Courtesy: Z. </a:t>
            </a:r>
            <a:r>
              <a:rPr lang="en-US" sz="1200" dirty="0" err="1" smtClean="0"/>
              <a:t>Qian</a:t>
            </a:r>
            <a:r>
              <a:rPr lang="en-US" sz="1200" dirty="0" smtClean="0"/>
              <a:t> and M. Mao</a:t>
            </a:r>
            <a:endParaRPr lang="en-US" sz="1200" dirty="0"/>
          </a:p>
        </p:txBody>
      </p:sp>
    </p:spTree>
    <p:custDataLst>
      <p:tags r:id="rId1"/>
    </p:custDataLst>
    <p:extLst>
      <p:ext uri="{BB962C8B-B14F-4D97-AF65-F5344CB8AC3E}">
        <p14:creationId xmlns:p14="http://schemas.microsoft.com/office/powerpoint/2010/main" val="99212979"/>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3"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0" presetClass="path" presetSubtype="0" accel="50000" decel="50000" fill="hold" grpId="1" nodeType="clickEffect">
                                  <p:stCondLst>
                                    <p:cond delay="0"/>
                                  </p:stCondLst>
                                  <p:childTnLst>
                                    <p:animMotion origin="layout" path="M 0 0 C -0.06875 0.02547 -0.13732 0.05116 -0.16718 0.06181 " pathEditMode="relative" ptsTypes="aA">
                                      <p:cBhvr>
                                        <p:cTn id="28" dur="2000" fill="hold"/>
                                        <p:tgtEl>
                                          <p:spTgt spid="8"/>
                                        </p:tgtEl>
                                        <p:attrNameLst>
                                          <p:attrName>ppt_x</p:attrName>
                                          <p:attrName>ppt_y</p:attrName>
                                        </p:attrNameLst>
                                      </p:cBhvr>
                                    </p:animMotion>
                                  </p:childTnLst>
                                </p:cTn>
                              </p:par>
                              <p:par>
                                <p:cTn id="29" presetID="0" presetClass="path" presetSubtype="0" accel="50000" decel="50000" fill="hold" grpId="1" nodeType="withEffect">
                                  <p:stCondLst>
                                    <p:cond delay="0"/>
                                  </p:stCondLst>
                                  <p:childTnLst>
                                    <p:animMotion origin="layout" path="M 0 0 C -0.06875 0.02547 -0.13732 0.05116 -0.16718 0.06181 " pathEditMode="relative" ptsTypes="aA">
                                      <p:cBhvr>
                                        <p:cTn id="30" dur="2000" fill="hold"/>
                                        <p:tgtEl>
                                          <p:spTgt spid="9"/>
                                        </p:tgtEl>
                                        <p:attrNameLst>
                                          <p:attrName>ppt_x</p:attrName>
                                          <p:attrName>ppt_y</p:attrName>
                                        </p:attrNameLst>
                                      </p:cBhvr>
                                    </p:animMotion>
                                  </p:childTnLst>
                                </p:cTn>
                              </p:par>
                            </p:childTnLst>
                          </p:cTn>
                        </p:par>
                        <p:par>
                          <p:cTn id="31" fill="hold">
                            <p:stCondLst>
                              <p:cond delay="2000"/>
                            </p:stCondLst>
                            <p:childTnLst>
                              <p:par>
                                <p:cTn id="32" presetID="1" presetClass="entr" presetSubtype="0"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1000"/>
                                        <p:tgtEl>
                                          <p:spTgt spid="18"/>
                                        </p:tgtEl>
                                      </p:cBhvr>
                                    </p:animEffect>
                                    <p:set>
                                      <p:cBhvr>
                                        <p:cTn id="40" dur="1" fill="hold">
                                          <p:stCondLst>
                                            <p:cond delay="999"/>
                                          </p:stCondLst>
                                        </p:cTn>
                                        <p:tgtEl>
                                          <p:spTgt spid="18"/>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1000"/>
                                        <p:tgtEl>
                                          <p:spTgt spid="21"/>
                                        </p:tgtEl>
                                      </p:cBhvr>
                                    </p:animEffect>
                                    <p:set>
                                      <p:cBhvr>
                                        <p:cTn id="43" dur="1" fill="hold">
                                          <p:stCondLst>
                                            <p:cond delay="999"/>
                                          </p:stCondLst>
                                        </p:cTn>
                                        <p:tgtEl>
                                          <p:spTgt spid="21"/>
                                        </p:tgtEl>
                                        <p:attrNameLst>
                                          <p:attrName>style.visibility</p:attrName>
                                        </p:attrNameLst>
                                      </p:cBhvr>
                                      <p:to>
                                        <p:strVal val="hidden"/>
                                      </p:to>
                                    </p:set>
                                  </p:childTnLst>
                                </p:cTn>
                              </p:par>
                              <p:par>
                                <p:cTn id="44" presetID="10" presetClass="exit" presetSubtype="0" fill="hold" grpId="2" nodeType="withEffect">
                                  <p:stCondLst>
                                    <p:cond delay="0"/>
                                  </p:stCondLst>
                                  <p:childTnLst>
                                    <p:animEffect transition="out" filter="fade">
                                      <p:cBhvr>
                                        <p:cTn id="45" dur="1000"/>
                                        <p:tgtEl>
                                          <p:spTgt spid="9"/>
                                        </p:tgtEl>
                                      </p:cBhvr>
                                    </p:animEffect>
                                    <p:set>
                                      <p:cBhvr>
                                        <p:cTn id="46" dur="1" fill="hold">
                                          <p:stCondLst>
                                            <p:cond delay="999"/>
                                          </p:stCondLst>
                                        </p:cTn>
                                        <p:tgtEl>
                                          <p:spTgt spid="9"/>
                                        </p:tgtEl>
                                        <p:attrNameLst>
                                          <p:attrName>style.visibility</p:attrName>
                                        </p:attrNameLst>
                                      </p:cBhvr>
                                      <p:to>
                                        <p:strVal val="hidden"/>
                                      </p:to>
                                    </p:set>
                                  </p:childTnLst>
                                </p:cTn>
                              </p:par>
                              <p:par>
                                <p:cTn id="47" presetID="10" presetClass="exit" presetSubtype="0" fill="hold" grpId="2" nodeType="withEffect">
                                  <p:stCondLst>
                                    <p:cond delay="0"/>
                                  </p:stCondLst>
                                  <p:childTnLst>
                                    <p:animEffect transition="out" filter="fade">
                                      <p:cBhvr>
                                        <p:cTn id="48" dur="1000"/>
                                        <p:tgtEl>
                                          <p:spTgt spid="8"/>
                                        </p:tgtEl>
                                      </p:cBhvr>
                                    </p:animEffect>
                                    <p:set>
                                      <p:cBhvr>
                                        <p:cTn id="49" dur="1" fill="hold">
                                          <p:stCondLst>
                                            <p:cond delay="999"/>
                                          </p:stCondLst>
                                        </p:cTn>
                                        <p:tgtEl>
                                          <p:spTgt spid="8"/>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0" presetClass="path" presetSubtype="0" accel="50000" decel="50000" fill="hold" grpId="1" nodeType="clickEffect">
                                  <p:stCondLst>
                                    <p:cond delay="0"/>
                                  </p:stCondLst>
                                  <p:childTnLst>
                                    <p:animMotion origin="layout" path="M 0 0 C -0.05521 0.02778 -0.11041 0.05579 -0.18003 0.07153 C -0.24965 0.08727 -0.37847 0.09074 -0.41805 0.09468 " pathEditMode="relative" ptsTypes="aaA">
                                      <p:cBhvr>
                                        <p:cTn id="59" dur="2000" fill="hold"/>
                                        <p:tgtEl>
                                          <p:spTgt spid="14"/>
                                        </p:tgtEl>
                                        <p:attrNameLst>
                                          <p:attrName>ppt_x</p:attrName>
                                          <p:attrName>ppt_y</p:attrName>
                                        </p:attrNameLst>
                                      </p:cBhvr>
                                    </p:animMotion>
                                  </p:childTnLst>
                                </p:cTn>
                              </p:par>
                              <p:par>
                                <p:cTn id="60" presetID="0" presetClass="path" presetSubtype="0" accel="50000" decel="50000" fill="hold" grpId="1" nodeType="withEffect">
                                  <p:stCondLst>
                                    <p:cond delay="0"/>
                                  </p:stCondLst>
                                  <p:childTnLst>
                                    <p:animMotion origin="layout" path="M 0 0 C -0.05521 0.02778 -0.11041 0.05579 -0.18003 0.07153 C -0.24965 0.08727 -0.37847 0.09074 -0.41805 0.09468 " pathEditMode="relative" ptsTypes="aaA">
                                      <p:cBhvr>
                                        <p:cTn id="61" dur="2000" fill="hold"/>
                                        <p:tgtEl>
                                          <p:spTgt spid="15"/>
                                        </p:tgtEl>
                                        <p:attrNameLst>
                                          <p:attrName>ppt_x</p:attrName>
                                          <p:attrName>ppt_y</p:attrName>
                                        </p:attrNameLst>
                                      </p:cBhvr>
                                    </p:animMotion>
                                  </p:childTnLst>
                                </p:cTn>
                              </p:par>
                            </p:childTnLst>
                          </p:cTn>
                        </p:par>
                        <p:par>
                          <p:cTn id="62" fill="hold">
                            <p:stCondLst>
                              <p:cond delay="2000"/>
                            </p:stCondLst>
                            <p:childTnLst>
                              <p:par>
                                <p:cTn id="63" presetID="12" presetClass="entr" presetSubtype="4"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slide(fromBottom)">
                                      <p:cBhvr>
                                        <p:cTn id="65" dur="500"/>
                                        <p:tgtEl>
                                          <p:spTgt spid="16"/>
                                        </p:tgtEl>
                                      </p:cBhvr>
                                    </p:animEffect>
                                  </p:childTnLst>
                                </p:cTn>
                              </p:par>
                              <p:par>
                                <p:cTn id="66" presetID="12" presetClass="entr" presetSubtype="4" fill="hold" grpId="0" nodeType="with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slide(fromBottom)">
                                      <p:cBhvr>
                                        <p:cTn id="68" dur="500"/>
                                        <p:tgtEl>
                                          <p:spTgt spid="17"/>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1029"/>
                                        </p:tgtEl>
                                      </p:cBhvr>
                                    </p:animEffect>
                                    <p:set>
                                      <p:cBhvr>
                                        <p:cTn id="73" dur="1" fill="hold">
                                          <p:stCondLst>
                                            <p:cond delay="499"/>
                                          </p:stCondLst>
                                        </p:cTn>
                                        <p:tgtEl>
                                          <p:spTgt spid="1029"/>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17"/>
                                        </p:tgtEl>
                                      </p:cBhvr>
                                    </p:animEffect>
                                    <p:set>
                                      <p:cBhvr>
                                        <p:cTn id="76" dur="1" fill="hold">
                                          <p:stCondLst>
                                            <p:cond delay="499"/>
                                          </p:stCondLst>
                                        </p:cTn>
                                        <p:tgtEl>
                                          <p:spTgt spid="17"/>
                                        </p:tgtEl>
                                        <p:attrNameLst>
                                          <p:attrName>style.visibility</p:attrName>
                                        </p:attrNameLst>
                                      </p:cBhvr>
                                      <p:to>
                                        <p:strVal val="hidden"/>
                                      </p:to>
                                    </p:set>
                                  </p:childTnLst>
                                </p:cTn>
                              </p:par>
                              <p:par>
                                <p:cTn id="77" presetID="10" presetClass="exit" presetSubtype="0" fill="hold" grpId="2" nodeType="withEffect">
                                  <p:stCondLst>
                                    <p:cond delay="0"/>
                                  </p:stCondLst>
                                  <p:childTnLst>
                                    <p:animEffect transition="out" filter="fade">
                                      <p:cBhvr>
                                        <p:cTn id="78" dur="500"/>
                                        <p:tgtEl>
                                          <p:spTgt spid="15"/>
                                        </p:tgtEl>
                                      </p:cBhvr>
                                    </p:animEffect>
                                    <p:set>
                                      <p:cBhvr>
                                        <p:cTn id="79" dur="1" fill="hold">
                                          <p:stCondLst>
                                            <p:cond delay="499"/>
                                          </p:stCondLst>
                                        </p:cTn>
                                        <p:tgtEl>
                                          <p:spTgt spid="15"/>
                                        </p:tgtEl>
                                        <p:attrNameLst>
                                          <p:attrName>style.visibility</p:attrName>
                                        </p:attrNameLst>
                                      </p:cBhvr>
                                      <p:to>
                                        <p:strVal val="hidden"/>
                                      </p:to>
                                    </p:set>
                                  </p:childTnLst>
                                </p:cTn>
                              </p:par>
                              <p:par>
                                <p:cTn id="80" presetID="10" presetClass="exit" presetSubtype="0" fill="hold" grpId="2" nodeType="withEffect">
                                  <p:stCondLst>
                                    <p:cond delay="0"/>
                                  </p:stCondLst>
                                  <p:childTnLst>
                                    <p:animEffect transition="out" filter="fade">
                                      <p:cBhvr>
                                        <p:cTn id="81" dur="500"/>
                                        <p:tgtEl>
                                          <p:spTgt spid="14"/>
                                        </p:tgtEl>
                                      </p:cBhvr>
                                    </p:animEffect>
                                    <p:set>
                                      <p:cBhvr>
                                        <p:cTn id="82" dur="1" fill="hold">
                                          <p:stCondLst>
                                            <p:cond delay="499"/>
                                          </p:stCondLst>
                                        </p:cTn>
                                        <p:tgtEl>
                                          <p:spTgt spid="14"/>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16"/>
                                        </p:tgtEl>
                                      </p:cBhvr>
                                    </p:animEffect>
                                    <p:set>
                                      <p:cBhvr>
                                        <p:cTn id="85" dur="1" fill="hold">
                                          <p:stCondLst>
                                            <p:cond delay="499"/>
                                          </p:stCondLst>
                                        </p:cTn>
                                        <p:tgtEl>
                                          <p:spTgt spid="16"/>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20"/>
                                        </p:tgtEl>
                                      </p:cBhvr>
                                    </p:animEffect>
                                    <p:set>
                                      <p:cBhvr>
                                        <p:cTn id="88"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8" grpId="2" animBg="1"/>
      <p:bldP spid="8" grpId="3" animBg="1"/>
      <p:bldP spid="9" grpId="0" animBg="1"/>
      <p:bldP spid="9" grpId="1" animBg="1"/>
      <p:bldP spid="9" grpId="2" animBg="1"/>
      <p:bldP spid="14" grpId="0" animBg="1"/>
      <p:bldP spid="14" grpId="1" animBg="1"/>
      <p:bldP spid="14" grpId="2" animBg="1"/>
      <p:bldP spid="15" grpId="0" animBg="1"/>
      <p:bldP spid="15" grpId="1" animBg="1"/>
      <p:bldP spid="15" grpId="2" animBg="1"/>
      <p:bldP spid="16" grpId="0"/>
      <p:bldP spid="16" grpId="1"/>
      <p:bldP spid="17" grpId="0" animBg="1"/>
      <p:bldP spid="17" grpId="1" animBg="1"/>
      <p:bldP spid="19" grpId="0" animBg="1"/>
      <p:bldP spid="19" grpId="1" animBg="1"/>
      <p:bldP spid="21" grpId="0" animBg="1"/>
      <p:bldP spid="21" grpId="1"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Side-channels: Packet counter and IPID</a:t>
            </a:r>
            <a:endParaRPr lang="en-US" dirty="0">
              <a:solidFill>
                <a:srgbClr val="FF0000"/>
              </a:solidFill>
            </a:endParaRPr>
          </a:p>
        </p:txBody>
      </p:sp>
      <p:sp>
        <p:nvSpPr>
          <p:cNvPr id="7" name="Slide Number Placeholder 6"/>
          <p:cNvSpPr>
            <a:spLocks noGrp="1"/>
          </p:cNvSpPr>
          <p:nvPr>
            <p:ph type="sldNum" sz="quarter" idx="12"/>
          </p:nvPr>
        </p:nvSpPr>
        <p:spPr/>
        <p:txBody>
          <a:bodyPr>
            <a:normAutofit/>
          </a:bodyPr>
          <a:lstStyle/>
          <a:p>
            <a:fld id="{B6F15528-21DE-4FAA-801E-634DDDAF4B2B}" type="slidenum">
              <a:rPr lang="en-US" smtClean="0"/>
              <a:pPr/>
              <a:t>75</a:t>
            </a:fld>
            <a:endParaRPr lang="en-US"/>
          </a:p>
        </p:txBody>
      </p:sp>
      <p:sp>
        <p:nvSpPr>
          <p:cNvPr id="3" name="Content Placeholder 2"/>
          <p:cNvSpPr>
            <a:spLocks noGrp="1"/>
          </p:cNvSpPr>
          <p:nvPr>
            <p:ph sz="quarter" idx="1"/>
          </p:nvPr>
        </p:nvSpPr>
        <p:spPr/>
        <p:txBody>
          <a:bodyPr/>
          <a:lstStyle/>
          <a:p>
            <a:r>
              <a:rPr lang="en-US" dirty="0" smtClean="0"/>
              <a:t>Host packet counter (e.g., # of incoming packets)</a:t>
            </a:r>
          </a:p>
          <a:p>
            <a:pPr lvl="1"/>
            <a:r>
              <a:rPr lang="en-US" dirty="0" smtClean="0"/>
              <a:t>“netstat –</a:t>
            </a:r>
            <a:r>
              <a:rPr lang="en-US" dirty="0" err="1" smtClean="0"/>
              <a:t>s</a:t>
            </a:r>
            <a:r>
              <a:rPr lang="en-US" dirty="0" smtClean="0"/>
              <a:t>” or </a:t>
            </a:r>
            <a:r>
              <a:rPr lang="en-US" dirty="0" err="1" smtClean="0"/>
              <a:t>procfs</a:t>
            </a:r>
            <a:endParaRPr lang="en-US" dirty="0" smtClean="0"/>
          </a:p>
          <a:p>
            <a:pPr lvl="1"/>
            <a:r>
              <a:rPr lang="en-US" dirty="0" smtClean="0"/>
              <a:t>Error counters particularly useful</a:t>
            </a:r>
          </a:p>
          <a:p>
            <a:r>
              <a:rPr lang="en-US" dirty="0" smtClean="0"/>
              <a:t>IPID from intermediate hops</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1524000" y="4012367"/>
            <a:ext cx="5486400" cy="2338465"/>
          </a:xfrm>
          <a:prstGeom prst="rect">
            <a:avLst/>
          </a:prstGeom>
          <a:noFill/>
          <a:ln w="9525">
            <a:noFill/>
            <a:miter lim="800000"/>
            <a:headEnd/>
            <a:tailEnd/>
          </a:ln>
        </p:spPr>
      </p:pic>
      <p:sp>
        <p:nvSpPr>
          <p:cNvPr id="21" name="Rectangle 20"/>
          <p:cNvSpPr/>
          <p:nvPr/>
        </p:nvSpPr>
        <p:spPr>
          <a:xfrm>
            <a:off x="6019799" y="4465333"/>
            <a:ext cx="1022465" cy="259067"/>
          </a:xfrm>
          <a:prstGeom prst="rect">
            <a:avLst/>
          </a:prstGeom>
          <a:solidFill>
            <a:schemeClr val="accent3"/>
          </a:solidFill>
          <a:ln>
            <a:solidFill>
              <a:schemeClr val="tx1"/>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tx1"/>
                </a:solidFill>
              </a:rPr>
              <a:t>Wrong </a:t>
            </a:r>
            <a:r>
              <a:rPr lang="en-US" sz="1300" b="1" dirty="0" err="1" smtClean="0">
                <a:solidFill>
                  <a:schemeClr val="tx1"/>
                </a:solidFill>
              </a:rPr>
              <a:t>Seq</a:t>
            </a:r>
            <a:endParaRPr lang="en-US" sz="1300" b="1" dirty="0">
              <a:solidFill>
                <a:schemeClr val="tx1"/>
              </a:solidFill>
            </a:endParaRPr>
          </a:p>
        </p:txBody>
      </p:sp>
      <p:pic>
        <p:nvPicPr>
          <p:cNvPr id="22" name="Picture 21"/>
          <p:cNvPicPr>
            <a:picLocks noChangeAspect="1"/>
          </p:cNvPicPr>
          <p:nvPr/>
        </p:nvPicPr>
        <p:blipFill>
          <a:blip r:embed="rId4" cstate="print">
            <a:alphaModFix/>
          </a:blip>
          <a:stretch>
            <a:fillRect/>
          </a:stretch>
        </p:blipFill>
        <p:spPr>
          <a:xfrm>
            <a:off x="4267200" y="4381501"/>
            <a:ext cx="498764" cy="457200"/>
          </a:xfrm>
          <a:prstGeom prst="rect">
            <a:avLst/>
          </a:prstGeom>
          <a:noFill/>
        </p:spPr>
      </p:pic>
      <p:sp>
        <p:nvSpPr>
          <p:cNvPr id="23" name="Rectangle 22"/>
          <p:cNvSpPr/>
          <p:nvPr/>
        </p:nvSpPr>
        <p:spPr>
          <a:xfrm>
            <a:off x="6172200" y="4699476"/>
            <a:ext cx="1034936" cy="278450"/>
          </a:xfrm>
          <a:prstGeom prst="rect">
            <a:avLst/>
          </a:prstGeom>
          <a:solidFill>
            <a:schemeClr val="accent3"/>
          </a:solidFill>
          <a:ln>
            <a:solidFill>
              <a:schemeClr val="tx1"/>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tx1"/>
                </a:solidFill>
              </a:rPr>
              <a:t>Correct </a:t>
            </a:r>
            <a:r>
              <a:rPr lang="en-US" sz="1300" b="1" dirty="0" err="1" smtClean="0">
                <a:solidFill>
                  <a:schemeClr val="tx1"/>
                </a:solidFill>
              </a:rPr>
              <a:t>Seq</a:t>
            </a:r>
            <a:endParaRPr lang="en-US" sz="1300" b="1" dirty="0">
              <a:solidFill>
                <a:schemeClr val="tx1"/>
              </a:solidFill>
            </a:endParaRPr>
          </a:p>
        </p:txBody>
      </p:sp>
      <p:sp>
        <p:nvSpPr>
          <p:cNvPr id="24" name="Rectangle 23"/>
          <p:cNvSpPr/>
          <p:nvPr/>
        </p:nvSpPr>
        <p:spPr>
          <a:xfrm>
            <a:off x="2819400" y="5600701"/>
            <a:ext cx="990600" cy="278450"/>
          </a:xfrm>
          <a:prstGeom prst="rect">
            <a:avLst/>
          </a:prstGeom>
          <a:solidFill>
            <a:schemeClr val="accent3"/>
          </a:solidFill>
          <a:ln>
            <a:solidFill>
              <a:schemeClr val="tx1"/>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tx1"/>
                </a:solidFill>
              </a:rPr>
              <a:t>TTL expired</a:t>
            </a:r>
            <a:endParaRPr lang="en-US" sz="1300" b="1" dirty="0">
              <a:solidFill>
                <a:schemeClr val="tx1"/>
              </a:solidFill>
            </a:endParaRPr>
          </a:p>
        </p:txBody>
      </p:sp>
      <p:sp>
        <p:nvSpPr>
          <p:cNvPr id="25" name="Rectangle 24"/>
          <p:cNvSpPr/>
          <p:nvPr/>
        </p:nvSpPr>
        <p:spPr>
          <a:xfrm>
            <a:off x="2057400" y="5600701"/>
            <a:ext cx="762000" cy="278450"/>
          </a:xfrm>
          <a:prstGeom prst="rect">
            <a:avLst/>
          </a:prstGeom>
          <a:solidFill>
            <a:schemeClr val="accent3"/>
          </a:solidFill>
          <a:ln>
            <a:solidFill>
              <a:schemeClr val="tx1"/>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FF0000"/>
                </a:solidFill>
              </a:rPr>
              <a:t>IPID++</a:t>
            </a:r>
            <a:endParaRPr lang="en-US" sz="1300" b="1" dirty="0">
              <a:solidFill>
                <a:srgbClr val="FF0000"/>
              </a:solidFill>
            </a:endParaRPr>
          </a:p>
        </p:txBody>
      </p:sp>
      <p:sp>
        <p:nvSpPr>
          <p:cNvPr id="12" name="TextBox 11"/>
          <p:cNvSpPr txBox="1"/>
          <p:nvPr/>
        </p:nvSpPr>
        <p:spPr>
          <a:xfrm>
            <a:off x="6019800" y="6428601"/>
            <a:ext cx="2052064" cy="276999"/>
          </a:xfrm>
          <a:prstGeom prst="rect">
            <a:avLst/>
          </a:prstGeom>
          <a:noFill/>
        </p:spPr>
        <p:txBody>
          <a:bodyPr wrap="none" rtlCol="0">
            <a:spAutoFit/>
          </a:bodyPr>
          <a:lstStyle/>
          <a:p>
            <a:r>
              <a:rPr lang="en-US" sz="1200" dirty="0" smtClean="0"/>
              <a:t>Courtesy: Z. </a:t>
            </a:r>
            <a:r>
              <a:rPr lang="en-US" sz="1200" dirty="0" err="1" smtClean="0"/>
              <a:t>Qian</a:t>
            </a:r>
            <a:r>
              <a:rPr lang="en-US" sz="1200" dirty="0" smtClean="0"/>
              <a:t> and M. Mao</a:t>
            </a:r>
            <a:endParaRPr lang="en-US" sz="1200" dirty="0"/>
          </a:p>
        </p:txBody>
      </p:sp>
    </p:spTree>
    <p:extLst>
      <p:ext uri="{BB962C8B-B14F-4D97-AF65-F5344CB8AC3E}">
        <p14:creationId xmlns:p14="http://schemas.microsoft.com/office/powerpoint/2010/main" val="5552405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par>
                          <p:cTn id="13" fill="hold">
                            <p:stCondLst>
                              <p:cond delay="0"/>
                            </p:stCondLst>
                            <p:childTnLst>
                              <p:par>
                                <p:cTn id="14" presetID="0" presetClass="path" presetSubtype="0" accel="50000" decel="50000" fill="hold" grpId="1" nodeType="afterEffect">
                                  <p:stCondLst>
                                    <p:cond delay="1000"/>
                                  </p:stCondLst>
                                  <p:childTnLst>
                                    <p:animMotion origin="layout" path="M -3.33333E-6 -4.44444E-6 C -0.02274 0.01829 -0.04531 0.03704 -0.07378 0.04769 C -0.10208 0.05787 -0.15503 0.06042 -0.17083 0.0632 " pathEditMode="relative" rAng="0" ptsTypes="aaA">
                                      <p:cBhvr>
                                        <p:cTn id="15" dur="2000" fill="hold"/>
                                        <p:tgtEl>
                                          <p:spTgt spid="21"/>
                                        </p:tgtEl>
                                        <p:attrNameLst>
                                          <p:attrName>ppt_x</p:attrName>
                                          <p:attrName>ppt_y</p:attrName>
                                        </p:attrNameLst>
                                      </p:cBhvr>
                                      <p:rCtr x="-8500" y="3100"/>
                                    </p:animMotion>
                                  </p:childTnLst>
                                </p:cTn>
                              </p:par>
                            </p:childTnLst>
                          </p:cTn>
                        </p:par>
                        <p:par>
                          <p:cTn id="16" fill="hold">
                            <p:stCondLst>
                              <p:cond delay="3000"/>
                            </p:stCondLst>
                            <p:childTnLst>
                              <p:par>
                                <p:cTn id="17" presetID="10" presetClass="exit" presetSubtype="0" fill="hold" grpId="2" nodeType="afterEffect">
                                  <p:stCondLst>
                                    <p:cond delay="0"/>
                                  </p:stCondLst>
                                  <p:childTnLst>
                                    <p:animEffect transition="out" filter="fade">
                                      <p:cBhvr>
                                        <p:cTn id="18" dur="2000"/>
                                        <p:tgtEl>
                                          <p:spTgt spid="21"/>
                                        </p:tgtEl>
                                      </p:cBhvr>
                                    </p:animEffect>
                                    <p:set>
                                      <p:cBhvr>
                                        <p:cTn id="19" dur="1" fill="hold">
                                          <p:stCondLst>
                                            <p:cond delay="1999"/>
                                          </p:stCondLst>
                                        </p:cTn>
                                        <p:tgtEl>
                                          <p:spTgt spid="21"/>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childTnLst>
                                </p:cTn>
                              </p:par>
                              <p:par>
                                <p:cTn id="22" presetID="10" presetClass="exit" presetSubtype="0" fill="hold" nodeType="withEffect">
                                  <p:stCondLst>
                                    <p:cond delay="0"/>
                                  </p:stCondLst>
                                  <p:childTnLst>
                                    <p:animEffect transition="out" filter="fade">
                                      <p:cBhvr>
                                        <p:cTn id="23" dur="1000"/>
                                        <p:tgtEl>
                                          <p:spTgt spid="22"/>
                                        </p:tgtEl>
                                      </p:cBhvr>
                                    </p:animEffect>
                                    <p:set>
                                      <p:cBhvr>
                                        <p:cTn id="24" dur="1" fill="hold">
                                          <p:stCondLst>
                                            <p:cond delay="999"/>
                                          </p:stCondLst>
                                        </p:cTn>
                                        <p:tgtEl>
                                          <p:spTgt spid="2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par>
                          <p:cTn id="29" fill="hold">
                            <p:stCondLst>
                              <p:cond delay="0"/>
                            </p:stCondLst>
                            <p:childTnLst>
                              <p:par>
                                <p:cTn id="30" presetID="0" presetClass="path" presetSubtype="0" accel="50000" decel="50000" fill="hold" nodeType="afterEffect">
                                  <p:stCondLst>
                                    <p:cond delay="1000"/>
                                  </p:stCondLst>
                                  <p:childTnLst>
                                    <p:animMotion origin="layout" path="M 1.11022E-16 -2.22222E-6 C -0.04722 0.02616 -0.0941 0.05324 -0.15312 0.06852 C -0.21181 0.0831 -0.32153 0.08681 -0.35417 0.09097 " pathEditMode="relative" rAng="0" ptsTypes="aaA">
                                      <p:cBhvr>
                                        <p:cTn id="31" dur="2000" fill="hold"/>
                                        <p:tgtEl>
                                          <p:spTgt spid="23"/>
                                        </p:tgtEl>
                                        <p:attrNameLst>
                                          <p:attrName>ppt_x</p:attrName>
                                          <p:attrName>ppt_y</p:attrName>
                                        </p:attrNameLst>
                                      </p:cBhvr>
                                      <p:rCtr x="-17700" y="4500"/>
                                    </p:animMotion>
                                  </p:childTnLst>
                                </p:cTn>
                              </p:par>
                            </p:childTnLst>
                          </p:cTn>
                        </p:par>
                        <p:par>
                          <p:cTn id="32" fill="hold">
                            <p:stCondLst>
                              <p:cond delay="3000"/>
                            </p:stCondLst>
                            <p:childTnLst>
                              <p:par>
                                <p:cTn id="33" presetID="10" presetClass="exit" presetSubtype="0" fill="hold" grpId="1" nodeType="afterEffect">
                                  <p:stCondLst>
                                    <p:cond delay="0"/>
                                  </p:stCondLst>
                                  <p:childTnLst>
                                    <p:animEffect transition="out" filter="fade">
                                      <p:cBhvr>
                                        <p:cTn id="34" dur="1000"/>
                                        <p:tgtEl>
                                          <p:spTgt spid="23"/>
                                        </p:tgtEl>
                                      </p:cBhvr>
                                    </p:animEffect>
                                    <p:set>
                                      <p:cBhvr>
                                        <p:cTn id="35" dur="1" fill="hold">
                                          <p:stCondLst>
                                            <p:cond delay="999"/>
                                          </p:stCondLst>
                                        </p:cTn>
                                        <p:tgtEl>
                                          <p:spTgt spid="23"/>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4"/>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childTnLst>
                                </p:cTn>
                              </p:par>
                              <p:par>
                                <p:cTn id="42" presetID="0" presetClass="path" presetSubtype="0" accel="50000" decel="50000" fill="hold" nodeType="withEffect">
                                  <p:stCondLst>
                                    <p:cond delay="0"/>
                                  </p:stCondLst>
                                  <p:childTnLst>
                                    <p:animMotion origin="layout" path="M 0.00416 -0.00902 C 0.05798 -0.01805 0.11146 -0.02754 0.17882 -0.03263 C 0.24583 -0.03773 0.371 -0.03888 0.40833 -0.04027 " pathEditMode="relative" rAng="0" ptsTypes="aaA">
                                      <p:cBhvr>
                                        <p:cTn id="43" dur="2000" fill="hold"/>
                                        <p:tgtEl>
                                          <p:spTgt spid="24"/>
                                        </p:tgtEl>
                                        <p:attrNameLst>
                                          <p:attrName>ppt_x</p:attrName>
                                          <p:attrName>ppt_y</p:attrName>
                                        </p:attrNameLst>
                                      </p:cBhvr>
                                      <p:rCtr x="20200" y="-1600"/>
                                    </p:animMotion>
                                  </p:childTnLst>
                                </p:cTn>
                              </p:par>
                              <p:par>
                                <p:cTn id="44" presetID="0" presetClass="path" presetSubtype="0" accel="50000" decel="50000" fill="hold" grpId="1" nodeType="withEffect">
                                  <p:stCondLst>
                                    <p:cond delay="0"/>
                                  </p:stCondLst>
                                  <p:childTnLst>
                                    <p:animMotion origin="layout" path="M 0.00416 -0.00902 C 0.05798 -0.01805 0.11146 -0.02754 0.17882 -0.03263 C 0.24583 -0.03773 0.371 -0.03888 0.40833 -0.04027 " pathEditMode="relative" rAng="0" ptsTypes="aaA">
                                      <p:cBhvr>
                                        <p:cTn id="45" dur="2000" fill="hold"/>
                                        <p:tgtEl>
                                          <p:spTgt spid="25"/>
                                        </p:tgtEl>
                                        <p:attrNameLst>
                                          <p:attrName>ppt_x</p:attrName>
                                          <p:attrName>ppt_y</p:attrName>
                                        </p:attrNameLst>
                                      </p:cBhvr>
                                      <p:rCtr x="20200" y="-16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1" grpId="2" animBg="1"/>
      <p:bldP spid="23" grpId="0" animBg="1"/>
      <p:bldP spid="23" grpId="1" animBg="1"/>
      <p:bldP spid="25" grpId="0" animBg="1"/>
      <p:bldP spid="25" grpId="1"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4" cstate="print"/>
          <a:srcRect/>
          <a:stretch>
            <a:fillRect/>
          </a:stretch>
        </p:blipFill>
        <p:spPr bwMode="auto">
          <a:xfrm>
            <a:off x="457200" y="1645840"/>
            <a:ext cx="7862888" cy="4373960"/>
          </a:xfrm>
          <a:prstGeom prst="rect">
            <a:avLst/>
          </a:prstGeom>
          <a:noFill/>
          <a:ln w="9525">
            <a:noFill/>
            <a:miter lim="800000"/>
            <a:headEnd/>
            <a:tailEnd/>
          </a:ln>
        </p:spPr>
      </p:pic>
      <p:sp>
        <p:nvSpPr>
          <p:cNvPr id="2" name="Title 1"/>
          <p:cNvSpPr>
            <a:spLocks noGrp="1"/>
          </p:cNvSpPr>
          <p:nvPr>
            <p:ph type="title"/>
          </p:nvPr>
        </p:nvSpPr>
        <p:spPr/>
        <p:txBody>
          <a:bodyPr>
            <a:noAutofit/>
          </a:bodyPr>
          <a:lstStyle/>
          <a:p>
            <a:r>
              <a:rPr lang="en-US" sz="3700" dirty="0" smtClean="0"/>
              <a:t>Sequence number inference – an example</a:t>
            </a:r>
            <a:endParaRPr lang="en-US" sz="3700" dirty="0"/>
          </a:p>
        </p:txBody>
      </p:sp>
      <p:sp>
        <p:nvSpPr>
          <p:cNvPr id="7" name="Slide Number Placeholder 6"/>
          <p:cNvSpPr>
            <a:spLocks noGrp="1"/>
          </p:cNvSpPr>
          <p:nvPr>
            <p:ph type="sldNum" sz="quarter" idx="12"/>
          </p:nvPr>
        </p:nvSpPr>
        <p:spPr/>
        <p:txBody>
          <a:bodyPr>
            <a:normAutofit/>
          </a:bodyPr>
          <a:lstStyle/>
          <a:p>
            <a:fld id="{B6F15528-21DE-4FAA-801E-634DDDAF4B2B}" type="slidenum">
              <a:rPr lang="en-US" smtClean="0"/>
              <a:pPr/>
              <a:t>76</a:t>
            </a:fld>
            <a:endParaRPr lang="en-US"/>
          </a:p>
        </p:txBody>
      </p:sp>
      <p:sp>
        <p:nvSpPr>
          <p:cNvPr id="8" name="Rectangle 7"/>
          <p:cNvSpPr/>
          <p:nvPr/>
        </p:nvSpPr>
        <p:spPr>
          <a:xfrm>
            <a:off x="6629400" y="3200400"/>
            <a:ext cx="1066800" cy="354650"/>
          </a:xfrm>
          <a:prstGeom prst="rect">
            <a:avLst/>
          </a:prstGeom>
          <a:solidFill>
            <a:schemeClr val="accent3"/>
          </a:solidFill>
          <a:ln>
            <a:solidFill>
              <a:schemeClr val="tx1"/>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tx1"/>
                </a:solidFill>
              </a:rPr>
              <a:t>Seq = 0</a:t>
            </a:r>
            <a:endParaRPr lang="en-US" sz="1300" b="1" dirty="0">
              <a:solidFill>
                <a:schemeClr val="tx1"/>
              </a:solidFill>
            </a:endParaRPr>
          </a:p>
        </p:txBody>
      </p:sp>
      <p:sp>
        <p:nvSpPr>
          <p:cNvPr id="11" name="Rectangle 10"/>
          <p:cNvSpPr/>
          <p:nvPr/>
        </p:nvSpPr>
        <p:spPr>
          <a:xfrm>
            <a:off x="6629400" y="3505200"/>
            <a:ext cx="1066800" cy="354650"/>
          </a:xfrm>
          <a:prstGeom prst="rect">
            <a:avLst/>
          </a:prstGeom>
          <a:solidFill>
            <a:schemeClr val="accent3"/>
          </a:solidFill>
          <a:ln>
            <a:solidFill>
              <a:schemeClr val="tx1"/>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tx1"/>
                </a:solidFill>
              </a:rPr>
              <a:t>Seq = 2WIN</a:t>
            </a:r>
            <a:endParaRPr lang="en-US" sz="1300" b="1" dirty="0">
              <a:solidFill>
                <a:schemeClr val="tx1"/>
              </a:solidFill>
            </a:endParaRPr>
          </a:p>
        </p:txBody>
      </p:sp>
      <p:sp>
        <p:nvSpPr>
          <p:cNvPr id="12" name="Rectangle 11"/>
          <p:cNvSpPr/>
          <p:nvPr/>
        </p:nvSpPr>
        <p:spPr>
          <a:xfrm>
            <a:off x="6629400" y="3760150"/>
            <a:ext cx="1066800" cy="354650"/>
          </a:xfrm>
          <a:prstGeom prst="rect">
            <a:avLst/>
          </a:prstGeom>
          <a:solidFill>
            <a:schemeClr val="accent3"/>
          </a:solidFill>
          <a:ln>
            <a:solidFill>
              <a:schemeClr val="tx1"/>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tx1"/>
                </a:solidFill>
              </a:rPr>
              <a:t>Seq = 4WIN</a:t>
            </a:r>
            <a:endParaRPr lang="en-US" sz="1300" b="1" dirty="0">
              <a:solidFill>
                <a:schemeClr val="tx1"/>
              </a:solidFill>
            </a:endParaRPr>
          </a:p>
        </p:txBody>
      </p:sp>
      <p:sp>
        <p:nvSpPr>
          <p:cNvPr id="13" name="Rectangle 12"/>
          <p:cNvSpPr/>
          <p:nvPr/>
        </p:nvSpPr>
        <p:spPr>
          <a:xfrm>
            <a:off x="6629400" y="4648200"/>
            <a:ext cx="1066800" cy="354650"/>
          </a:xfrm>
          <a:prstGeom prst="rect">
            <a:avLst/>
          </a:prstGeom>
          <a:solidFill>
            <a:schemeClr val="accent3"/>
          </a:solidFill>
          <a:ln>
            <a:solidFill>
              <a:schemeClr val="tx1"/>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tx1"/>
                </a:solidFill>
              </a:rPr>
              <a:t>Seq = 2G</a:t>
            </a:r>
            <a:endParaRPr lang="en-US" sz="1300" b="1" dirty="0">
              <a:solidFill>
                <a:schemeClr val="tx1"/>
              </a:solidFill>
            </a:endParaRPr>
          </a:p>
        </p:txBody>
      </p:sp>
      <p:sp>
        <p:nvSpPr>
          <p:cNvPr id="16" name="TextBox 15"/>
          <p:cNvSpPr txBox="1"/>
          <p:nvPr/>
        </p:nvSpPr>
        <p:spPr>
          <a:xfrm rot="5400000">
            <a:off x="5026257" y="2959536"/>
            <a:ext cx="484428" cy="630942"/>
          </a:xfrm>
          <a:prstGeom prst="rect">
            <a:avLst/>
          </a:prstGeom>
          <a:noFill/>
        </p:spPr>
        <p:txBody>
          <a:bodyPr wrap="none" rtlCol="0">
            <a:spAutoFit/>
          </a:bodyPr>
          <a:lstStyle/>
          <a:p>
            <a:r>
              <a:rPr lang="en-US" sz="3500" dirty="0" smtClean="0">
                <a:solidFill>
                  <a:srgbClr val="FF0000"/>
                </a:solidFill>
                <a:latin typeface="Apple Casual"/>
              </a:rPr>
              <a:t>X</a:t>
            </a:r>
            <a:endParaRPr lang="en-US" sz="3500" dirty="0">
              <a:solidFill>
                <a:srgbClr val="FF0000"/>
              </a:solidFill>
              <a:latin typeface="Apple Casual"/>
            </a:endParaRPr>
          </a:p>
        </p:txBody>
      </p:sp>
      <p:sp>
        <p:nvSpPr>
          <p:cNvPr id="17" name="TextBox 16"/>
          <p:cNvSpPr txBox="1"/>
          <p:nvPr/>
        </p:nvSpPr>
        <p:spPr>
          <a:xfrm rot="5400000">
            <a:off x="5026257" y="3355743"/>
            <a:ext cx="484428" cy="630942"/>
          </a:xfrm>
          <a:prstGeom prst="rect">
            <a:avLst/>
          </a:prstGeom>
          <a:noFill/>
        </p:spPr>
        <p:txBody>
          <a:bodyPr wrap="none" rtlCol="0">
            <a:spAutoFit/>
          </a:bodyPr>
          <a:lstStyle/>
          <a:p>
            <a:r>
              <a:rPr lang="en-US" sz="3500" dirty="0" smtClean="0">
                <a:solidFill>
                  <a:srgbClr val="FF0000"/>
                </a:solidFill>
                <a:latin typeface="Apple Casual"/>
              </a:rPr>
              <a:t>X</a:t>
            </a:r>
            <a:endParaRPr lang="en-US" sz="3500" dirty="0">
              <a:solidFill>
                <a:srgbClr val="FF0000"/>
              </a:solidFill>
              <a:latin typeface="Apple Casual"/>
            </a:endParaRPr>
          </a:p>
        </p:txBody>
      </p:sp>
      <p:sp>
        <p:nvSpPr>
          <p:cNvPr id="18" name="TextBox 17"/>
          <p:cNvSpPr txBox="1"/>
          <p:nvPr/>
        </p:nvSpPr>
        <p:spPr>
          <a:xfrm rot="5400000">
            <a:off x="5026257" y="4498743"/>
            <a:ext cx="484428" cy="630942"/>
          </a:xfrm>
          <a:prstGeom prst="rect">
            <a:avLst/>
          </a:prstGeom>
          <a:noFill/>
        </p:spPr>
        <p:txBody>
          <a:bodyPr wrap="none" rtlCol="0">
            <a:spAutoFit/>
          </a:bodyPr>
          <a:lstStyle/>
          <a:p>
            <a:r>
              <a:rPr lang="en-US" sz="3500" dirty="0" smtClean="0">
                <a:solidFill>
                  <a:srgbClr val="FF0000"/>
                </a:solidFill>
                <a:latin typeface="Apple Casual"/>
              </a:rPr>
              <a:t>X</a:t>
            </a:r>
            <a:endParaRPr lang="en-US" sz="3500" dirty="0">
              <a:solidFill>
                <a:srgbClr val="FF0000"/>
              </a:solidFill>
              <a:latin typeface="Apple Casual"/>
            </a:endParaRPr>
          </a:p>
        </p:txBody>
      </p:sp>
      <p:sp>
        <p:nvSpPr>
          <p:cNvPr id="19" name="Rectangle 18"/>
          <p:cNvSpPr/>
          <p:nvPr/>
        </p:nvSpPr>
        <p:spPr>
          <a:xfrm>
            <a:off x="1752600" y="4126468"/>
            <a:ext cx="1659621" cy="369332"/>
          </a:xfrm>
          <a:prstGeom prst="rect">
            <a:avLst/>
          </a:prstGeom>
        </p:spPr>
        <p:txBody>
          <a:bodyPr wrap="none">
            <a:spAutoFit/>
          </a:bodyPr>
          <a:lstStyle/>
          <a:p>
            <a:r>
              <a:rPr lang="en-US" dirty="0" smtClean="0"/>
              <a:t>Error counter++</a:t>
            </a:r>
            <a:endParaRPr lang="en-US" dirty="0"/>
          </a:p>
        </p:txBody>
      </p:sp>
      <p:sp>
        <p:nvSpPr>
          <p:cNvPr id="20" name="Rounded Rectangle 19"/>
          <p:cNvSpPr/>
          <p:nvPr/>
        </p:nvSpPr>
        <p:spPr>
          <a:xfrm>
            <a:off x="1752600" y="4202668"/>
            <a:ext cx="1600200" cy="228600"/>
          </a:xfrm>
          <a:prstGeom prst="roundRect">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505200" y="5257800"/>
            <a:ext cx="1066800" cy="354650"/>
          </a:xfrm>
          <a:prstGeom prst="rect">
            <a:avLst/>
          </a:prstGeom>
          <a:solidFill>
            <a:schemeClr val="accent3"/>
          </a:solidFill>
          <a:ln>
            <a:solidFill>
              <a:schemeClr val="tx1"/>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tx1"/>
                </a:solidFill>
              </a:rPr>
              <a:t>Counter++</a:t>
            </a:r>
            <a:endParaRPr lang="en-US" sz="1300" b="1" dirty="0">
              <a:solidFill>
                <a:schemeClr val="tx1"/>
              </a:solidFill>
            </a:endParaRPr>
          </a:p>
        </p:txBody>
      </p:sp>
      <p:sp>
        <p:nvSpPr>
          <p:cNvPr id="15" name="TextBox 14"/>
          <p:cNvSpPr txBox="1"/>
          <p:nvPr/>
        </p:nvSpPr>
        <p:spPr>
          <a:xfrm>
            <a:off x="6019800" y="6428601"/>
            <a:ext cx="2052064" cy="276999"/>
          </a:xfrm>
          <a:prstGeom prst="rect">
            <a:avLst/>
          </a:prstGeom>
          <a:noFill/>
        </p:spPr>
        <p:txBody>
          <a:bodyPr wrap="none" rtlCol="0">
            <a:spAutoFit/>
          </a:bodyPr>
          <a:lstStyle/>
          <a:p>
            <a:r>
              <a:rPr lang="en-US" sz="1200" dirty="0" smtClean="0"/>
              <a:t>Courtesy: Z. </a:t>
            </a:r>
            <a:r>
              <a:rPr lang="en-US" sz="1200" dirty="0" err="1" smtClean="0"/>
              <a:t>Qian</a:t>
            </a:r>
            <a:r>
              <a:rPr lang="en-US" sz="1200" dirty="0" smtClean="0"/>
              <a:t> and M. Mao</a:t>
            </a:r>
            <a:endParaRPr lang="en-US" sz="1200" dirty="0"/>
          </a:p>
        </p:txBody>
      </p:sp>
    </p:spTree>
    <p:custDataLst>
      <p:tags r:id="rId1"/>
    </p:custDataLst>
    <p:extLst>
      <p:ext uri="{BB962C8B-B14F-4D97-AF65-F5344CB8AC3E}">
        <p14:creationId xmlns:p14="http://schemas.microsoft.com/office/powerpoint/2010/main" val="1360504936"/>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0" presetClass="path" presetSubtype="0" fill="hold" grpId="1" nodeType="withEffect">
                                  <p:stCondLst>
                                    <p:cond delay="0"/>
                                  </p:stCondLst>
                                  <p:childTnLst>
                                    <p:animMotion origin="layout" path="M -3.33333E-6 5.69049E-7 L -0.19166 5.69049E-7 " pathEditMode="relative" rAng="0" ptsTypes="AA">
                                      <p:cBhvr>
                                        <p:cTn id="8" dur="4000" fill="hold"/>
                                        <p:tgtEl>
                                          <p:spTgt spid="8"/>
                                        </p:tgtEl>
                                        <p:attrNameLst>
                                          <p:attrName>ppt_x</p:attrName>
                                          <p:attrName>ppt_y</p:attrName>
                                        </p:attrNameLst>
                                      </p:cBhvr>
                                      <p:rCtr x="-96" y="0"/>
                                    </p:animMotion>
                                  </p:childTnLst>
                                </p:cTn>
                              </p:par>
                              <p:par>
                                <p:cTn id="9" presetID="1" presetClass="entr" presetSubtype="0" fill="hold" grpId="0" nodeType="withEffect">
                                  <p:stCondLst>
                                    <p:cond delay="400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1000"/>
                                  </p:stCondLst>
                                  <p:childTnLst>
                                    <p:set>
                                      <p:cBhvr>
                                        <p:cTn id="12" dur="1" fill="hold">
                                          <p:stCondLst>
                                            <p:cond delay="0"/>
                                          </p:stCondLst>
                                        </p:cTn>
                                        <p:tgtEl>
                                          <p:spTgt spid="11"/>
                                        </p:tgtEl>
                                        <p:attrNameLst>
                                          <p:attrName>style.visibility</p:attrName>
                                        </p:attrNameLst>
                                      </p:cBhvr>
                                      <p:to>
                                        <p:strVal val="visible"/>
                                      </p:to>
                                    </p:set>
                                  </p:childTnLst>
                                </p:cTn>
                              </p:par>
                              <p:par>
                                <p:cTn id="13" presetID="0" presetClass="path" presetSubtype="0" fill="hold" grpId="1" nodeType="withEffect">
                                  <p:stCondLst>
                                    <p:cond delay="1000"/>
                                  </p:stCondLst>
                                  <p:childTnLst>
                                    <p:animMotion origin="layout" path="M -3.33333E-6 -3.03262E-6 L -0.19166 -3.03262E-6 " pathEditMode="relative" rAng="0" ptsTypes="AA">
                                      <p:cBhvr>
                                        <p:cTn id="14" dur="4000" fill="hold"/>
                                        <p:tgtEl>
                                          <p:spTgt spid="11"/>
                                        </p:tgtEl>
                                        <p:attrNameLst>
                                          <p:attrName>ppt_x</p:attrName>
                                          <p:attrName>ppt_y</p:attrName>
                                        </p:attrNameLst>
                                      </p:cBhvr>
                                      <p:rCtr x="-96" y="0"/>
                                    </p:animMotion>
                                  </p:childTnLst>
                                </p:cTn>
                              </p:par>
                              <p:par>
                                <p:cTn id="15" presetID="1" presetClass="entr" presetSubtype="0" fill="hold" grpId="0" nodeType="withEffect">
                                  <p:stCondLst>
                                    <p:cond delay="500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2000"/>
                                  </p:stCondLst>
                                  <p:childTnLst>
                                    <p:set>
                                      <p:cBhvr>
                                        <p:cTn id="18" dur="1" fill="hold">
                                          <p:stCondLst>
                                            <p:cond delay="0"/>
                                          </p:stCondLst>
                                        </p:cTn>
                                        <p:tgtEl>
                                          <p:spTgt spid="12"/>
                                        </p:tgtEl>
                                        <p:attrNameLst>
                                          <p:attrName>style.visibility</p:attrName>
                                        </p:attrNameLst>
                                      </p:cBhvr>
                                      <p:to>
                                        <p:strVal val="visible"/>
                                      </p:to>
                                    </p:set>
                                  </p:childTnLst>
                                </p:cTn>
                              </p:par>
                              <p:par>
                                <p:cTn id="19" presetID="0" presetClass="path" presetSubtype="0" fill="hold" grpId="1" nodeType="withEffect">
                                  <p:stCondLst>
                                    <p:cond delay="2000"/>
                                  </p:stCondLst>
                                  <p:childTnLst>
                                    <p:animMotion origin="layout" path="M -3.33333E-6 4.31182E-6 L -0.50833 4.31182E-6 " pathEditMode="relative" rAng="0" ptsTypes="AA">
                                      <p:cBhvr>
                                        <p:cTn id="20" dur="10000" fill="hold"/>
                                        <p:tgtEl>
                                          <p:spTgt spid="12"/>
                                        </p:tgtEl>
                                        <p:attrNameLst>
                                          <p:attrName>ppt_x</p:attrName>
                                          <p:attrName>ppt_y</p:attrName>
                                        </p:attrNameLst>
                                      </p:cBhvr>
                                      <p:rCtr x="-254" y="0"/>
                                    </p:animMotion>
                                  </p:childTnLst>
                                </p:cTn>
                              </p:par>
                              <p:par>
                                <p:cTn id="21" presetID="1" presetClass="entr" presetSubtype="0" fill="hold" grpId="0" nodeType="withEffect">
                                  <p:stCondLst>
                                    <p:cond delay="3000"/>
                                  </p:stCondLst>
                                  <p:childTnLst>
                                    <p:set>
                                      <p:cBhvr>
                                        <p:cTn id="22" dur="1" fill="hold">
                                          <p:stCondLst>
                                            <p:cond delay="0"/>
                                          </p:stCondLst>
                                        </p:cTn>
                                        <p:tgtEl>
                                          <p:spTgt spid="13"/>
                                        </p:tgtEl>
                                        <p:attrNameLst>
                                          <p:attrName>style.visibility</p:attrName>
                                        </p:attrNameLst>
                                      </p:cBhvr>
                                      <p:to>
                                        <p:strVal val="visible"/>
                                      </p:to>
                                    </p:set>
                                  </p:childTnLst>
                                </p:cTn>
                              </p:par>
                              <p:par>
                                <p:cTn id="23" presetID="0" presetClass="path" presetSubtype="0" fill="hold" grpId="1" nodeType="withEffect">
                                  <p:stCondLst>
                                    <p:cond delay="3000"/>
                                  </p:stCondLst>
                                  <p:childTnLst>
                                    <p:animMotion origin="layout" path="M -3.33333E-6 -4.03886E-6 L -0.19166 -4.03886E-6 " pathEditMode="relative" rAng="0" ptsTypes="AA">
                                      <p:cBhvr>
                                        <p:cTn id="24" dur="4000" fill="hold"/>
                                        <p:tgtEl>
                                          <p:spTgt spid="13"/>
                                        </p:tgtEl>
                                        <p:attrNameLst>
                                          <p:attrName>ppt_x</p:attrName>
                                          <p:attrName>ppt_y</p:attrName>
                                        </p:attrNameLst>
                                      </p:cBhvr>
                                      <p:rCtr x="-96" y="0"/>
                                    </p:animMotion>
                                  </p:childTnLst>
                                </p:cTn>
                              </p:par>
                              <p:par>
                                <p:cTn id="25" presetID="1" presetClass="entr" presetSubtype="0" fill="hold" grpId="0" nodeType="withEffect">
                                  <p:stCondLst>
                                    <p:cond delay="7000"/>
                                  </p:stCondLst>
                                  <p:childTnLst>
                                    <p:set>
                                      <p:cBhvr>
                                        <p:cTn id="26" dur="1" fill="hold">
                                          <p:stCondLst>
                                            <p:cond delay="0"/>
                                          </p:stCondLst>
                                        </p:cTn>
                                        <p:tgtEl>
                                          <p:spTgt spid="18"/>
                                        </p:tgtEl>
                                        <p:attrNameLst>
                                          <p:attrName>style.visibility</p:attrName>
                                        </p:attrNameLst>
                                      </p:cBhvr>
                                      <p:to>
                                        <p:strVal val="visible"/>
                                      </p:to>
                                    </p:set>
                                  </p:childTnLst>
                                </p:cTn>
                              </p:par>
                              <p:par>
                                <p:cTn id="27" presetID="12" presetClass="entr" presetSubtype="4" fill="hold" grpId="0" nodeType="withEffect">
                                  <p:stCondLst>
                                    <p:cond delay="12000"/>
                                  </p:stCondLst>
                                  <p:childTnLst>
                                    <p:set>
                                      <p:cBhvr>
                                        <p:cTn id="28" dur="1" fill="hold">
                                          <p:stCondLst>
                                            <p:cond delay="0"/>
                                          </p:stCondLst>
                                        </p:cTn>
                                        <p:tgtEl>
                                          <p:spTgt spid="19"/>
                                        </p:tgtEl>
                                        <p:attrNameLst>
                                          <p:attrName>style.visibility</p:attrName>
                                        </p:attrNameLst>
                                      </p:cBhvr>
                                      <p:to>
                                        <p:strVal val="visible"/>
                                      </p:to>
                                    </p:set>
                                    <p:animEffect transition="in" filter="slide(fromBottom)">
                                      <p:cBhvr>
                                        <p:cTn id="29" dur="500"/>
                                        <p:tgtEl>
                                          <p:spTgt spid="19"/>
                                        </p:tgtEl>
                                      </p:cBhvr>
                                    </p:animEffect>
                                  </p:childTnLst>
                                </p:cTn>
                              </p:par>
                              <p:par>
                                <p:cTn id="30" presetID="12" presetClass="entr" presetSubtype="4" fill="hold" grpId="0" nodeType="withEffect">
                                  <p:stCondLst>
                                    <p:cond delay="12000"/>
                                  </p:stCondLst>
                                  <p:childTnLst>
                                    <p:set>
                                      <p:cBhvr>
                                        <p:cTn id="31" dur="1" fill="hold">
                                          <p:stCondLst>
                                            <p:cond delay="0"/>
                                          </p:stCondLst>
                                        </p:cTn>
                                        <p:tgtEl>
                                          <p:spTgt spid="20"/>
                                        </p:tgtEl>
                                        <p:attrNameLst>
                                          <p:attrName>style.visibility</p:attrName>
                                        </p:attrNameLst>
                                      </p:cBhvr>
                                      <p:to>
                                        <p:strVal val="visible"/>
                                      </p:to>
                                    </p:set>
                                    <p:animEffect transition="in" filter="slide(fromBottom)">
                                      <p:cBhvr>
                                        <p:cTn id="32" dur="500"/>
                                        <p:tgtEl>
                                          <p:spTgt spid="20"/>
                                        </p:tgtEl>
                                      </p:cBhvr>
                                    </p:animEffect>
                                  </p:childTnLst>
                                </p:cTn>
                              </p:par>
                            </p:childTnLst>
                          </p:cTn>
                        </p:par>
                        <p:par>
                          <p:cTn id="33" fill="hold">
                            <p:stCondLst>
                              <p:cond delay="12500"/>
                            </p:stCondLst>
                            <p:childTnLst>
                              <p:par>
                                <p:cTn id="34" presetID="1" presetClass="entr" presetSubtype="0" fill="hold" grpId="0" nodeType="afterEffect">
                                  <p:stCondLst>
                                    <p:cond delay="1500"/>
                                  </p:stCondLst>
                                  <p:childTnLst>
                                    <p:set>
                                      <p:cBhvr>
                                        <p:cTn id="35" dur="1" fill="hold">
                                          <p:stCondLst>
                                            <p:cond delay="0"/>
                                          </p:stCondLst>
                                        </p:cTn>
                                        <p:tgtEl>
                                          <p:spTgt spid="21"/>
                                        </p:tgtEl>
                                        <p:attrNameLst>
                                          <p:attrName>style.visibility</p:attrName>
                                        </p:attrNameLst>
                                      </p:cBhvr>
                                      <p:to>
                                        <p:strVal val="visible"/>
                                      </p:to>
                                    </p:set>
                                  </p:childTnLst>
                                </p:cTn>
                              </p:par>
                              <p:par>
                                <p:cTn id="36" presetID="0" presetClass="path" presetSubtype="0" fill="hold" grpId="1" nodeType="withEffect">
                                  <p:stCondLst>
                                    <p:cond delay="2000"/>
                                  </p:stCondLst>
                                  <p:childTnLst>
                                    <p:animMotion origin="layout" path="M 3.33333E-6 -1.24219E-6 L 0.40833 -1.24219E-6 " pathEditMode="relative" rAng="0" ptsTypes="AA">
                                      <p:cBhvr>
                                        <p:cTn id="37" dur="2000" fill="hold"/>
                                        <p:tgtEl>
                                          <p:spTgt spid="21"/>
                                        </p:tgtEl>
                                        <p:attrNameLst>
                                          <p:attrName>ppt_x</p:attrName>
                                          <p:attrName>ppt_y</p:attrName>
                                        </p:attrNameLst>
                                      </p:cBhvr>
                                      <p:rCtr x="20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1" grpId="0" animBg="1"/>
      <p:bldP spid="11" grpId="1" animBg="1"/>
      <p:bldP spid="12" grpId="0" animBg="1"/>
      <p:bldP spid="12" grpId="1" animBg="1"/>
      <p:bldP spid="13" grpId="0" animBg="1"/>
      <p:bldP spid="13" grpId="1" animBg="1"/>
      <p:bldP spid="16" grpId="0"/>
      <p:bldP spid="17" grpId="0"/>
      <p:bldP spid="18" grpId="0"/>
      <p:bldP spid="19" grpId="0"/>
      <p:bldP spid="20" grpId="0" animBg="1"/>
      <p:bldP spid="21" grpId="0" animBg="1"/>
      <p:bldP spid="21" grpId="1"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32648" cy="990600"/>
          </a:xfrm>
        </p:spPr>
        <p:txBody>
          <a:bodyPr>
            <a:normAutofit/>
          </a:bodyPr>
          <a:lstStyle/>
          <a:p>
            <a:r>
              <a:rPr lang="en-US" dirty="0" smtClean="0"/>
              <a:t>Binary search on sequence number</a:t>
            </a:r>
            <a:endParaRPr lang="en-US" dirty="0"/>
          </a:p>
        </p:txBody>
      </p:sp>
      <p:sp>
        <p:nvSpPr>
          <p:cNvPr id="7" name="Slide Number Placeholder 6"/>
          <p:cNvSpPr>
            <a:spLocks noGrp="1"/>
          </p:cNvSpPr>
          <p:nvPr>
            <p:ph type="sldNum" sz="quarter" idx="12"/>
          </p:nvPr>
        </p:nvSpPr>
        <p:spPr/>
        <p:txBody>
          <a:bodyPr>
            <a:normAutofit/>
          </a:bodyPr>
          <a:lstStyle/>
          <a:p>
            <a:fld id="{B6F15528-21DE-4FAA-801E-634DDDAF4B2B}" type="slidenum">
              <a:rPr lang="en-US" smtClean="0"/>
              <a:pPr/>
              <a:t>77</a:t>
            </a:fld>
            <a:endParaRPr lang="en-US"/>
          </a:p>
        </p:txBody>
      </p:sp>
      <p:sp>
        <p:nvSpPr>
          <p:cNvPr id="3" name="Content Placeholder 2"/>
          <p:cNvSpPr>
            <a:spLocks noGrp="1"/>
          </p:cNvSpPr>
          <p:nvPr>
            <p:ph sz="quarter" idx="1"/>
          </p:nvPr>
        </p:nvSpPr>
        <p:spPr>
          <a:xfrm>
            <a:off x="2286000" y="5334000"/>
            <a:ext cx="5105400" cy="1295400"/>
          </a:xfrm>
        </p:spPr>
        <p:txBody>
          <a:bodyPr>
            <a:normAutofit fontScale="62500" lnSpcReduction="20000"/>
          </a:bodyPr>
          <a:lstStyle/>
          <a:p>
            <a:r>
              <a:rPr lang="en-US" dirty="0" smtClean="0"/>
              <a:t>Total # of packets required: 4G/2WIN</a:t>
            </a:r>
          </a:p>
          <a:p>
            <a:r>
              <a:rPr lang="en-US" dirty="0" smtClean="0"/>
              <a:t>Typically, WIN = 256K, 512K, 1M </a:t>
            </a:r>
          </a:p>
          <a:p>
            <a:r>
              <a:rPr lang="en-US" dirty="0" smtClean="0"/>
              <a:t># </a:t>
            </a:r>
            <a:r>
              <a:rPr lang="en-US" dirty="0"/>
              <a:t>of packets = </a:t>
            </a:r>
            <a:r>
              <a:rPr lang="en-US" dirty="0" smtClean="0"/>
              <a:t>4096 – 16384</a:t>
            </a:r>
          </a:p>
          <a:p>
            <a:r>
              <a:rPr lang="en-US" dirty="0" smtClean="0"/>
              <a:t>Time: 4 – 9 seconds</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1752601"/>
            <a:ext cx="5562600" cy="3290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019800" y="6428601"/>
            <a:ext cx="2052064" cy="276999"/>
          </a:xfrm>
          <a:prstGeom prst="rect">
            <a:avLst/>
          </a:prstGeom>
          <a:noFill/>
        </p:spPr>
        <p:txBody>
          <a:bodyPr wrap="none" rtlCol="0">
            <a:spAutoFit/>
          </a:bodyPr>
          <a:lstStyle/>
          <a:p>
            <a:r>
              <a:rPr lang="en-US" sz="1200" dirty="0" smtClean="0"/>
              <a:t>Courtesy: Z. </a:t>
            </a:r>
            <a:r>
              <a:rPr lang="en-US" sz="1200" dirty="0" err="1" smtClean="0"/>
              <a:t>Qian</a:t>
            </a:r>
            <a:r>
              <a:rPr lang="en-US" sz="1200" dirty="0" smtClean="0"/>
              <a:t> and M. Mao</a:t>
            </a:r>
            <a:endParaRPr lang="en-US" sz="1200" dirty="0"/>
          </a:p>
        </p:txBody>
      </p:sp>
    </p:spTree>
    <p:extLst>
      <p:ext uri="{BB962C8B-B14F-4D97-AF65-F5344CB8AC3E}">
        <p14:creationId xmlns:p14="http://schemas.microsoft.com/office/powerpoint/2010/main" val="229006732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4" name="Slide Number Placeholder 3"/>
          <p:cNvSpPr>
            <a:spLocks noGrp="1"/>
          </p:cNvSpPr>
          <p:nvPr>
            <p:ph type="sldNum" sz="quarter" idx="12"/>
          </p:nvPr>
        </p:nvSpPr>
        <p:spPr/>
        <p:txBody>
          <a:bodyPr>
            <a:normAutofit/>
          </a:bodyPr>
          <a:lstStyle/>
          <a:p>
            <a:fld id="{B6F15528-21DE-4FAA-801E-634DDDAF4B2B}" type="slidenum">
              <a:rPr lang="en-US" smtClean="0"/>
              <a:pPr/>
              <a:t>78</a:t>
            </a:fld>
            <a:endParaRPr lang="en-US"/>
          </a:p>
        </p:txBody>
      </p:sp>
      <p:sp>
        <p:nvSpPr>
          <p:cNvPr id="5" name="Content Placeholder 4"/>
          <p:cNvSpPr>
            <a:spLocks noGrp="1"/>
          </p:cNvSpPr>
          <p:nvPr>
            <p:ph sz="quarter" idx="1"/>
          </p:nvPr>
        </p:nvSpPr>
        <p:spPr>
          <a:xfrm>
            <a:off x="381000" y="1600200"/>
            <a:ext cx="8385048" cy="4495800"/>
          </a:xfrm>
        </p:spPr>
        <p:txBody>
          <a:bodyPr>
            <a:normAutofit/>
          </a:bodyPr>
          <a:lstStyle/>
          <a:p>
            <a:r>
              <a:rPr lang="en-US" sz="3400" dirty="0" smtClean="0">
                <a:solidFill>
                  <a:schemeClr val="bg1">
                    <a:lumMod val="50000"/>
                  </a:schemeClr>
                </a:solidFill>
              </a:rPr>
              <a:t>TCP sequence number inference attack </a:t>
            </a:r>
          </a:p>
          <a:p>
            <a:pPr marL="0" indent="0">
              <a:buNone/>
            </a:pPr>
            <a:r>
              <a:rPr lang="en-US" sz="3400" dirty="0">
                <a:solidFill>
                  <a:schemeClr val="bg1">
                    <a:lumMod val="50000"/>
                  </a:schemeClr>
                </a:solidFill>
              </a:rPr>
              <a:t> </a:t>
            </a:r>
            <a:r>
              <a:rPr lang="en-US" sz="3400" dirty="0" smtClean="0">
                <a:solidFill>
                  <a:schemeClr val="bg1">
                    <a:lumMod val="50000"/>
                  </a:schemeClr>
                </a:solidFill>
              </a:rPr>
              <a:t>  -- threat model</a:t>
            </a:r>
          </a:p>
          <a:p>
            <a:endParaRPr lang="en-US" sz="3400" dirty="0" smtClean="0">
              <a:solidFill>
                <a:schemeClr val="bg1">
                  <a:lumMod val="50000"/>
                </a:schemeClr>
              </a:solidFill>
            </a:endParaRPr>
          </a:p>
          <a:p>
            <a:r>
              <a:rPr lang="en-US" sz="3400" dirty="0" smtClean="0">
                <a:solidFill>
                  <a:schemeClr val="bg1">
                    <a:lumMod val="50000"/>
                  </a:schemeClr>
                </a:solidFill>
              </a:rPr>
              <a:t>How </a:t>
            </a:r>
            <a:r>
              <a:rPr lang="en-US" sz="3400" dirty="0">
                <a:solidFill>
                  <a:schemeClr val="bg1">
                    <a:lumMod val="50000"/>
                  </a:schemeClr>
                </a:solidFill>
              </a:rPr>
              <a:t>firewall </a:t>
            </a:r>
            <a:r>
              <a:rPr lang="en-US" sz="3400" dirty="0" err="1">
                <a:solidFill>
                  <a:schemeClr val="bg1">
                    <a:lumMod val="50000"/>
                  </a:schemeClr>
                </a:solidFill>
              </a:rPr>
              <a:t>middleboxes</a:t>
            </a:r>
            <a:r>
              <a:rPr lang="en-US" sz="3400" dirty="0">
                <a:solidFill>
                  <a:schemeClr val="bg1">
                    <a:lumMod val="50000"/>
                  </a:schemeClr>
                </a:solidFill>
              </a:rPr>
              <a:t> enable it</a:t>
            </a:r>
          </a:p>
          <a:p>
            <a:endParaRPr lang="en-US" sz="3400" dirty="0"/>
          </a:p>
          <a:p>
            <a:r>
              <a:rPr lang="en-US" sz="3400" dirty="0"/>
              <a:t>Attacks built on top of it</a:t>
            </a:r>
          </a:p>
        </p:txBody>
      </p:sp>
      <p:sp>
        <p:nvSpPr>
          <p:cNvPr id="6" name="TextBox 5"/>
          <p:cNvSpPr txBox="1"/>
          <p:nvPr/>
        </p:nvSpPr>
        <p:spPr>
          <a:xfrm>
            <a:off x="6019800" y="6428601"/>
            <a:ext cx="2052064" cy="276999"/>
          </a:xfrm>
          <a:prstGeom prst="rect">
            <a:avLst/>
          </a:prstGeom>
          <a:noFill/>
        </p:spPr>
        <p:txBody>
          <a:bodyPr wrap="none" rtlCol="0">
            <a:spAutoFit/>
          </a:bodyPr>
          <a:lstStyle/>
          <a:p>
            <a:r>
              <a:rPr lang="en-US" sz="1200" dirty="0" smtClean="0"/>
              <a:t>Courtesy: Z. </a:t>
            </a:r>
            <a:r>
              <a:rPr lang="en-US" sz="1200" dirty="0" err="1" smtClean="0"/>
              <a:t>Qian</a:t>
            </a:r>
            <a:r>
              <a:rPr lang="en-US" sz="1200" dirty="0" smtClean="0"/>
              <a:t> and M. Mao</a:t>
            </a:r>
            <a:endParaRPr lang="en-US" sz="1200" dirty="0"/>
          </a:p>
        </p:txBody>
      </p:sp>
    </p:spTree>
    <p:extLst>
      <p:ext uri="{BB962C8B-B14F-4D97-AF65-F5344CB8AC3E}">
        <p14:creationId xmlns:p14="http://schemas.microsoft.com/office/powerpoint/2010/main" val="15116855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Attacks built on top of it</a:t>
            </a:r>
            <a:endParaRPr lang="en-US" dirty="0"/>
          </a:p>
        </p:txBody>
      </p:sp>
      <p:sp>
        <p:nvSpPr>
          <p:cNvPr id="4" name="Slide Number Placeholder 3"/>
          <p:cNvSpPr>
            <a:spLocks noGrp="1"/>
          </p:cNvSpPr>
          <p:nvPr>
            <p:ph type="sldNum" sz="quarter" idx="12"/>
          </p:nvPr>
        </p:nvSpPr>
        <p:spPr/>
        <p:txBody>
          <a:bodyPr>
            <a:normAutofit/>
          </a:bodyPr>
          <a:lstStyle/>
          <a:p>
            <a:fld id="{B6F15528-21DE-4FAA-801E-634DDDAF4B2B}" type="slidenum">
              <a:rPr lang="en-US" smtClean="0"/>
              <a:pPr/>
              <a:t>79</a:t>
            </a:fld>
            <a:endParaRPr lang="en-US"/>
          </a:p>
        </p:txBody>
      </p:sp>
      <p:sp>
        <p:nvSpPr>
          <p:cNvPr id="5" name="Content Placeholder 4"/>
          <p:cNvSpPr>
            <a:spLocks noGrp="1"/>
          </p:cNvSpPr>
          <p:nvPr>
            <p:ph sz="quarter" idx="1"/>
          </p:nvPr>
        </p:nvSpPr>
        <p:spPr/>
        <p:txBody>
          <a:bodyPr/>
          <a:lstStyle/>
          <a:p>
            <a:r>
              <a:rPr lang="en-US" sz="3200" dirty="0"/>
              <a:t>TCP connection hijacking</a:t>
            </a:r>
          </a:p>
          <a:p>
            <a:r>
              <a:rPr lang="en-US" sz="3200" dirty="0"/>
              <a:t>TCP active connection </a:t>
            </a:r>
            <a:r>
              <a:rPr lang="en-US" sz="3200" dirty="0" smtClean="0"/>
              <a:t>inference </a:t>
            </a:r>
          </a:p>
          <a:p>
            <a:pPr lvl="1"/>
            <a:r>
              <a:rPr lang="en-US" dirty="0" smtClean="0"/>
              <a:t>No malware requirement</a:t>
            </a:r>
          </a:p>
          <a:p>
            <a:pPr lvl="1"/>
            <a:r>
              <a:rPr lang="en-US" dirty="0" smtClean="0"/>
              <a:t>Target long-lived connections</a:t>
            </a:r>
            <a:endParaRPr lang="en-US" dirty="0"/>
          </a:p>
          <a:p>
            <a:r>
              <a:rPr lang="en-US" sz="3200" dirty="0"/>
              <a:t>Spoofed TCP </a:t>
            </a:r>
            <a:r>
              <a:rPr lang="en-US" sz="3200" dirty="0" smtClean="0"/>
              <a:t>connections to a target server</a:t>
            </a:r>
            <a:endParaRPr lang="en-US" dirty="0" smtClean="0"/>
          </a:p>
          <a:p>
            <a:pPr lvl="1"/>
            <a:r>
              <a:rPr lang="en-US" dirty="0" smtClean="0"/>
              <a:t>Denial of service</a:t>
            </a:r>
          </a:p>
          <a:p>
            <a:pPr lvl="1"/>
            <a:r>
              <a:rPr lang="en-US" dirty="0" smtClean="0"/>
              <a:t>Spamming</a:t>
            </a:r>
            <a:endParaRPr lang="en-US" dirty="0"/>
          </a:p>
        </p:txBody>
      </p:sp>
      <p:sp>
        <p:nvSpPr>
          <p:cNvPr id="6" name="TextBox 5"/>
          <p:cNvSpPr txBox="1"/>
          <p:nvPr/>
        </p:nvSpPr>
        <p:spPr>
          <a:xfrm>
            <a:off x="6019800" y="6428601"/>
            <a:ext cx="2052064" cy="276999"/>
          </a:xfrm>
          <a:prstGeom prst="rect">
            <a:avLst/>
          </a:prstGeom>
          <a:noFill/>
        </p:spPr>
        <p:txBody>
          <a:bodyPr wrap="none" rtlCol="0">
            <a:spAutoFit/>
          </a:bodyPr>
          <a:lstStyle/>
          <a:p>
            <a:r>
              <a:rPr lang="en-US" sz="1200" dirty="0" smtClean="0"/>
              <a:t>Courtesy: Z. </a:t>
            </a:r>
            <a:r>
              <a:rPr lang="en-US" sz="1200" dirty="0" err="1" smtClean="0"/>
              <a:t>Qian</a:t>
            </a:r>
            <a:r>
              <a:rPr lang="en-US" sz="1200" dirty="0" smtClean="0"/>
              <a:t> and M. Mao</a:t>
            </a:r>
            <a:endParaRPr lang="en-US" sz="1200" dirty="0"/>
          </a:p>
        </p:txBody>
      </p:sp>
    </p:spTree>
    <p:extLst>
      <p:ext uri="{BB962C8B-B14F-4D97-AF65-F5344CB8AC3E}">
        <p14:creationId xmlns:p14="http://schemas.microsoft.com/office/powerpoint/2010/main" val="3890344066"/>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normAutofit fontScale="90000"/>
          </a:bodyPr>
          <a:lstStyle/>
          <a:p>
            <a:r>
              <a:rPr lang="en-US" dirty="0">
                <a:latin typeface="Calibri" charset="0"/>
                <a:ea typeface="ＭＳ Ｐゴシック" charset="0"/>
                <a:cs typeface="ＭＳ Ｐゴシック" charset="0"/>
              </a:rPr>
              <a:t>Review of Previous </a:t>
            </a:r>
            <a:r>
              <a:rPr lang="en-US" dirty="0" smtClean="0">
                <a:latin typeface="Calibri" charset="0"/>
                <a:ea typeface="ＭＳ Ｐゴシック" charset="0"/>
                <a:cs typeface="ＭＳ Ｐゴシック" charset="0"/>
              </a:rPr>
              <a:t>Lecture (Cont’d)</a:t>
            </a:r>
            <a:endParaRPr lang="en-US" dirty="0">
              <a:latin typeface="Calibri" charset="0"/>
              <a:ea typeface="ＭＳ Ｐゴシック" charset="0"/>
              <a:cs typeface="ＭＳ Ｐゴシック" charset="0"/>
            </a:endParaRPr>
          </a:p>
        </p:txBody>
      </p:sp>
      <p:sp>
        <p:nvSpPr>
          <p:cNvPr id="18434" name="Content Placeholder 2"/>
          <p:cNvSpPr>
            <a:spLocks noGrp="1"/>
          </p:cNvSpPr>
          <p:nvPr>
            <p:ph idx="1"/>
          </p:nvPr>
        </p:nvSpPr>
        <p:spPr/>
        <p:txBody>
          <a:bodyPr/>
          <a:lstStyle/>
          <a:p>
            <a:r>
              <a:rPr lang="en-US" dirty="0" smtClean="0">
                <a:latin typeface="Calibri" charset="0"/>
                <a:ea typeface="ＭＳ Ｐゴシック" charset="0"/>
                <a:cs typeface="ＭＳ Ｐゴシック" charset="0"/>
              </a:rPr>
              <a:t>Batch requests</a:t>
            </a:r>
          </a:p>
          <a:p>
            <a:r>
              <a:rPr lang="en-US" dirty="0" smtClean="0">
                <a:latin typeface="Calibri" charset="0"/>
                <a:ea typeface="ＭＳ Ｐゴシック" charset="0"/>
                <a:cs typeface="ＭＳ Ｐゴシック" charset="0"/>
              </a:rPr>
              <a:t>Fast dormancy using end-of-session prediction</a:t>
            </a:r>
            <a:endParaRPr lang="en-US"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2688179036"/>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Attacks built on top of it</a:t>
            </a:r>
            <a:endParaRPr lang="en-US" dirty="0"/>
          </a:p>
        </p:txBody>
      </p:sp>
      <p:sp>
        <p:nvSpPr>
          <p:cNvPr id="4" name="Slide Number Placeholder 3"/>
          <p:cNvSpPr>
            <a:spLocks noGrp="1"/>
          </p:cNvSpPr>
          <p:nvPr>
            <p:ph type="sldNum" sz="quarter" idx="12"/>
          </p:nvPr>
        </p:nvSpPr>
        <p:spPr/>
        <p:txBody>
          <a:bodyPr>
            <a:normAutofit/>
          </a:bodyPr>
          <a:lstStyle/>
          <a:p>
            <a:fld id="{B6F15528-21DE-4FAA-801E-634DDDAF4B2B}" type="slidenum">
              <a:rPr lang="en-US" smtClean="0"/>
              <a:pPr/>
              <a:t>80</a:t>
            </a:fld>
            <a:endParaRPr lang="en-US"/>
          </a:p>
        </p:txBody>
      </p:sp>
      <p:sp>
        <p:nvSpPr>
          <p:cNvPr id="5" name="Content Placeholder 4"/>
          <p:cNvSpPr>
            <a:spLocks noGrp="1"/>
          </p:cNvSpPr>
          <p:nvPr>
            <p:ph sz="quarter" idx="1"/>
          </p:nvPr>
        </p:nvSpPr>
        <p:spPr/>
        <p:txBody>
          <a:bodyPr/>
          <a:lstStyle/>
          <a:p>
            <a:r>
              <a:rPr lang="en-US" sz="3200" dirty="0"/>
              <a:t>TCP connection hijacking</a:t>
            </a:r>
          </a:p>
          <a:p>
            <a:r>
              <a:rPr lang="en-US" sz="3200" dirty="0">
                <a:solidFill>
                  <a:schemeClr val="bg1">
                    <a:lumMod val="50000"/>
                  </a:schemeClr>
                </a:solidFill>
              </a:rPr>
              <a:t>TCP active connection </a:t>
            </a:r>
            <a:r>
              <a:rPr lang="en-US" sz="3200" dirty="0" smtClean="0">
                <a:solidFill>
                  <a:schemeClr val="bg1">
                    <a:lumMod val="50000"/>
                  </a:schemeClr>
                </a:solidFill>
              </a:rPr>
              <a:t>inference </a:t>
            </a:r>
          </a:p>
          <a:p>
            <a:pPr lvl="1"/>
            <a:r>
              <a:rPr lang="en-US" dirty="0" smtClean="0">
                <a:solidFill>
                  <a:schemeClr val="bg1">
                    <a:lumMod val="50000"/>
                  </a:schemeClr>
                </a:solidFill>
              </a:rPr>
              <a:t>No malware requirement</a:t>
            </a:r>
          </a:p>
          <a:p>
            <a:pPr lvl="1"/>
            <a:r>
              <a:rPr lang="en-US" dirty="0" smtClean="0">
                <a:solidFill>
                  <a:schemeClr val="bg1">
                    <a:lumMod val="50000"/>
                  </a:schemeClr>
                </a:solidFill>
              </a:rPr>
              <a:t>Target long-lived connections</a:t>
            </a:r>
            <a:endParaRPr lang="en-US" dirty="0">
              <a:solidFill>
                <a:schemeClr val="bg1">
                  <a:lumMod val="50000"/>
                </a:schemeClr>
              </a:solidFill>
            </a:endParaRPr>
          </a:p>
          <a:p>
            <a:r>
              <a:rPr lang="en-US" sz="3200" dirty="0">
                <a:solidFill>
                  <a:schemeClr val="bg1">
                    <a:lumMod val="50000"/>
                  </a:schemeClr>
                </a:solidFill>
              </a:rPr>
              <a:t>Spoofed TCP </a:t>
            </a:r>
            <a:r>
              <a:rPr lang="en-US" sz="3200" dirty="0" smtClean="0">
                <a:solidFill>
                  <a:schemeClr val="bg1">
                    <a:lumMod val="50000"/>
                  </a:schemeClr>
                </a:solidFill>
              </a:rPr>
              <a:t>connections</a:t>
            </a:r>
            <a:endParaRPr lang="en-US" dirty="0" smtClean="0">
              <a:solidFill>
                <a:schemeClr val="bg1">
                  <a:lumMod val="50000"/>
                </a:schemeClr>
              </a:solidFill>
            </a:endParaRPr>
          </a:p>
          <a:p>
            <a:pPr lvl="1"/>
            <a:r>
              <a:rPr lang="en-US" dirty="0" smtClean="0">
                <a:solidFill>
                  <a:schemeClr val="bg1">
                    <a:lumMod val="50000"/>
                  </a:schemeClr>
                </a:solidFill>
              </a:rPr>
              <a:t>Denial of service</a:t>
            </a:r>
          </a:p>
          <a:p>
            <a:pPr lvl="1"/>
            <a:r>
              <a:rPr lang="en-US" dirty="0" smtClean="0">
                <a:solidFill>
                  <a:schemeClr val="bg1">
                    <a:lumMod val="50000"/>
                  </a:schemeClr>
                </a:solidFill>
              </a:rPr>
              <a:t>Spamming</a:t>
            </a:r>
            <a:endParaRPr lang="en-US" dirty="0">
              <a:solidFill>
                <a:schemeClr val="bg1">
                  <a:lumMod val="50000"/>
                </a:schemeClr>
              </a:solidFill>
            </a:endParaRPr>
          </a:p>
        </p:txBody>
      </p:sp>
      <p:sp>
        <p:nvSpPr>
          <p:cNvPr id="6" name="TextBox 5"/>
          <p:cNvSpPr txBox="1"/>
          <p:nvPr/>
        </p:nvSpPr>
        <p:spPr>
          <a:xfrm>
            <a:off x="6019800" y="6428601"/>
            <a:ext cx="2052064" cy="276999"/>
          </a:xfrm>
          <a:prstGeom prst="rect">
            <a:avLst/>
          </a:prstGeom>
          <a:noFill/>
        </p:spPr>
        <p:txBody>
          <a:bodyPr wrap="none" rtlCol="0">
            <a:spAutoFit/>
          </a:bodyPr>
          <a:lstStyle/>
          <a:p>
            <a:r>
              <a:rPr lang="en-US" sz="1200" dirty="0" smtClean="0"/>
              <a:t>Courtesy: Z. </a:t>
            </a:r>
            <a:r>
              <a:rPr lang="en-US" sz="1200" dirty="0" err="1" smtClean="0"/>
              <a:t>Qian</a:t>
            </a:r>
            <a:r>
              <a:rPr lang="en-US" sz="1200" dirty="0" smtClean="0"/>
              <a:t> and M. Mao</a:t>
            </a:r>
            <a:endParaRPr lang="en-US" sz="1200" dirty="0"/>
          </a:p>
        </p:txBody>
      </p:sp>
    </p:spTree>
    <p:extLst>
      <p:ext uri="{BB962C8B-B14F-4D97-AF65-F5344CB8AC3E}">
        <p14:creationId xmlns:p14="http://schemas.microsoft.com/office/powerpoint/2010/main" val="326204071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step further – TCP connection hijack: Reset-the-server</a:t>
            </a:r>
            <a:endParaRPr lang="en-US" dirty="0"/>
          </a:p>
        </p:txBody>
      </p:sp>
      <p:sp>
        <p:nvSpPr>
          <p:cNvPr id="7" name="Slide Number Placeholder 6"/>
          <p:cNvSpPr>
            <a:spLocks noGrp="1"/>
          </p:cNvSpPr>
          <p:nvPr>
            <p:ph type="sldNum" sz="quarter" idx="12"/>
          </p:nvPr>
        </p:nvSpPr>
        <p:spPr/>
        <p:txBody>
          <a:bodyPr>
            <a:normAutofit/>
          </a:bodyPr>
          <a:lstStyle/>
          <a:p>
            <a:fld id="{B6F15528-21DE-4FAA-801E-634DDDAF4B2B}" type="slidenum">
              <a:rPr lang="en-US" smtClean="0"/>
              <a:pPr/>
              <a:t>81</a:t>
            </a:fld>
            <a:endParaRPr lang="en-US"/>
          </a:p>
        </p:txBody>
      </p:sp>
      <p:pic>
        <p:nvPicPr>
          <p:cNvPr id="8" name="Picture 2"/>
          <p:cNvPicPr>
            <a:picLocks noChangeAspect="1" noChangeArrowheads="1"/>
          </p:cNvPicPr>
          <p:nvPr/>
        </p:nvPicPr>
        <p:blipFill>
          <a:blip r:embed="rId4" cstate="print"/>
          <a:srcRect/>
          <a:stretch>
            <a:fillRect/>
          </a:stretch>
        </p:blipFill>
        <p:spPr bwMode="auto">
          <a:xfrm>
            <a:off x="76200" y="2278393"/>
            <a:ext cx="4038600" cy="2217407"/>
          </a:xfrm>
          <a:prstGeom prst="rect">
            <a:avLst/>
          </a:prstGeom>
          <a:noFill/>
          <a:ln w="9525">
            <a:noFill/>
            <a:miter lim="800000"/>
            <a:headEnd/>
            <a:tailEnd/>
          </a:ln>
        </p:spPr>
      </p:pic>
      <p:sp>
        <p:nvSpPr>
          <p:cNvPr id="9" name="TextBox 8"/>
          <p:cNvSpPr txBox="1"/>
          <p:nvPr/>
        </p:nvSpPr>
        <p:spPr>
          <a:xfrm>
            <a:off x="838200" y="4796135"/>
            <a:ext cx="2895600" cy="461665"/>
          </a:xfrm>
          <a:prstGeom prst="rect">
            <a:avLst/>
          </a:prstGeom>
          <a:noFill/>
        </p:spPr>
        <p:txBody>
          <a:bodyPr wrap="square" rtlCol="0">
            <a:spAutoFit/>
          </a:bodyPr>
          <a:lstStyle/>
          <a:p>
            <a:r>
              <a:rPr lang="en-US" sz="2400" dirty="0" smtClean="0"/>
              <a:t>Success rate: 65%</a:t>
            </a:r>
            <a:endParaRPr lang="en-US" sz="2400" dirty="0"/>
          </a:p>
        </p:txBody>
      </p:sp>
      <p:pic>
        <p:nvPicPr>
          <p:cNvPr id="2050" name="Picture 2"/>
          <p:cNvPicPr>
            <a:picLocks noChangeAspect="1" noChangeArrowheads="1"/>
          </p:cNvPicPr>
          <p:nvPr/>
        </p:nvPicPr>
        <p:blipFill>
          <a:blip r:embed="rId5" cstate="print"/>
          <a:srcRect/>
          <a:stretch>
            <a:fillRect/>
          </a:stretch>
        </p:blipFill>
        <p:spPr bwMode="auto">
          <a:xfrm>
            <a:off x="4343400" y="1828800"/>
            <a:ext cx="4281488" cy="4724400"/>
          </a:xfrm>
          <a:prstGeom prst="rect">
            <a:avLst/>
          </a:prstGeom>
          <a:noFill/>
          <a:ln w="9525">
            <a:noFill/>
            <a:miter lim="800000"/>
            <a:headEnd/>
            <a:tailEnd/>
          </a:ln>
        </p:spPr>
      </p:pic>
      <p:sp>
        <p:nvSpPr>
          <p:cNvPr id="10" name="Rectangle 9"/>
          <p:cNvSpPr/>
          <p:nvPr/>
        </p:nvSpPr>
        <p:spPr>
          <a:xfrm>
            <a:off x="4191000" y="2895600"/>
            <a:ext cx="838200" cy="228600"/>
          </a:xfrm>
          <a:prstGeom prst="rect">
            <a:avLst/>
          </a:prstGeom>
          <a:solidFill>
            <a:schemeClr val="accent3"/>
          </a:solidFill>
          <a:ln>
            <a:solidFill>
              <a:schemeClr val="tx1"/>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tx1"/>
                </a:solidFill>
              </a:rPr>
              <a:t>SYN</a:t>
            </a:r>
            <a:endParaRPr lang="en-US" sz="1300" b="1" dirty="0">
              <a:solidFill>
                <a:schemeClr val="tx1"/>
              </a:solidFill>
            </a:endParaRPr>
          </a:p>
        </p:txBody>
      </p:sp>
      <p:cxnSp>
        <p:nvCxnSpPr>
          <p:cNvPr id="12" name="Straight Connector 11"/>
          <p:cNvCxnSpPr/>
          <p:nvPr/>
        </p:nvCxnSpPr>
        <p:spPr>
          <a:xfrm>
            <a:off x="4648200" y="2971800"/>
            <a:ext cx="3276600" cy="0"/>
          </a:xfrm>
          <a:prstGeom prst="line">
            <a:avLst/>
          </a:prstGeom>
          <a:ln w="12700">
            <a:solidFill>
              <a:schemeClr val="bg2">
                <a:lumMod val="50000"/>
              </a:schemeClr>
            </a:solidFill>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953000" y="3200400"/>
            <a:ext cx="1066800" cy="228600"/>
          </a:xfrm>
          <a:prstGeom prst="rect">
            <a:avLst/>
          </a:prstGeom>
          <a:solidFill>
            <a:schemeClr val="accent3"/>
          </a:solidFill>
          <a:ln>
            <a:solidFill>
              <a:schemeClr val="tx1"/>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tx1"/>
                </a:solidFill>
              </a:rPr>
              <a:t>Notification</a:t>
            </a:r>
            <a:endParaRPr lang="en-US" sz="1300" b="1" dirty="0">
              <a:solidFill>
                <a:schemeClr val="tx1"/>
              </a:solidFill>
            </a:endParaRPr>
          </a:p>
        </p:txBody>
      </p:sp>
      <p:cxnSp>
        <p:nvCxnSpPr>
          <p:cNvPr id="16" name="Straight Connector 15"/>
          <p:cNvCxnSpPr/>
          <p:nvPr/>
        </p:nvCxnSpPr>
        <p:spPr>
          <a:xfrm>
            <a:off x="5562600" y="3276600"/>
            <a:ext cx="1828800" cy="1588"/>
          </a:xfrm>
          <a:prstGeom prst="line">
            <a:avLst/>
          </a:prstGeom>
          <a:ln w="12700">
            <a:solidFill>
              <a:schemeClr val="bg2">
                <a:lumMod val="50000"/>
              </a:schemeClr>
            </a:solidFill>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7924800" y="3581400"/>
            <a:ext cx="838200" cy="228600"/>
          </a:xfrm>
          <a:prstGeom prst="rect">
            <a:avLst/>
          </a:prstGeom>
          <a:solidFill>
            <a:schemeClr val="accent3"/>
          </a:solidFill>
          <a:ln>
            <a:solidFill>
              <a:schemeClr val="tx1"/>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tx1"/>
                </a:solidFill>
              </a:rPr>
              <a:t>SYN-ACK</a:t>
            </a:r>
            <a:endParaRPr lang="en-US" sz="1300" b="1" dirty="0">
              <a:solidFill>
                <a:schemeClr val="tx1"/>
              </a:solidFill>
            </a:endParaRPr>
          </a:p>
        </p:txBody>
      </p:sp>
      <p:cxnSp>
        <p:nvCxnSpPr>
          <p:cNvPr id="21" name="Straight Connector 20"/>
          <p:cNvCxnSpPr/>
          <p:nvPr/>
        </p:nvCxnSpPr>
        <p:spPr>
          <a:xfrm flipH="1">
            <a:off x="5029200" y="3674378"/>
            <a:ext cx="3276600" cy="0"/>
          </a:xfrm>
          <a:prstGeom prst="line">
            <a:avLst/>
          </a:prstGeom>
          <a:ln w="12700">
            <a:solidFill>
              <a:schemeClr val="bg2">
                <a:lumMod val="50000"/>
              </a:schemeClr>
            </a:solidFill>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8272244" y="4038600"/>
            <a:ext cx="179614" cy="251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rot="5400000">
            <a:off x="7723326" y="5296594"/>
            <a:ext cx="1686680" cy="369332"/>
          </a:xfrm>
          <a:prstGeom prst="rect">
            <a:avLst/>
          </a:prstGeom>
          <a:noFill/>
        </p:spPr>
        <p:txBody>
          <a:bodyPr wrap="none" rtlCol="0">
            <a:spAutoFit/>
          </a:bodyPr>
          <a:lstStyle/>
          <a:p>
            <a:r>
              <a:rPr lang="en-US" dirty="0" smtClean="0"/>
              <a:t>Connection reset</a:t>
            </a:r>
            <a:endParaRPr lang="en-US" dirty="0"/>
          </a:p>
        </p:txBody>
      </p:sp>
      <p:sp>
        <p:nvSpPr>
          <p:cNvPr id="42" name="Rectangle 41"/>
          <p:cNvSpPr/>
          <p:nvPr/>
        </p:nvSpPr>
        <p:spPr>
          <a:xfrm>
            <a:off x="7467600" y="4876800"/>
            <a:ext cx="1524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34200" y="5486400"/>
            <a:ext cx="1143000" cy="381000"/>
          </a:xfrm>
          <a:prstGeom prst="rect">
            <a:avLst/>
          </a:prstGeom>
          <a:solidFill>
            <a:schemeClr val="accent3"/>
          </a:solidFill>
          <a:ln>
            <a:solidFill>
              <a:schemeClr val="tx1"/>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tx1"/>
                </a:solidFill>
              </a:rPr>
              <a:t>Seq inference </a:t>
            </a:r>
          </a:p>
          <a:p>
            <a:pPr algn="ctr"/>
            <a:r>
              <a:rPr lang="en-US" sz="1300" b="1" dirty="0" smtClean="0">
                <a:solidFill>
                  <a:schemeClr val="tx1"/>
                </a:solidFill>
              </a:rPr>
              <a:t>-- end</a:t>
            </a:r>
            <a:endParaRPr lang="en-US" sz="1300" b="1" dirty="0">
              <a:solidFill>
                <a:schemeClr val="tx1"/>
              </a:solidFill>
            </a:endParaRPr>
          </a:p>
        </p:txBody>
      </p:sp>
      <p:sp>
        <p:nvSpPr>
          <p:cNvPr id="45" name="TextBox 44"/>
          <p:cNvSpPr txBox="1"/>
          <p:nvPr/>
        </p:nvSpPr>
        <p:spPr>
          <a:xfrm rot="5400000">
            <a:off x="7000140" y="5029120"/>
            <a:ext cx="543739" cy="523220"/>
          </a:xfrm>
          <a:prstGeom prst="rect">
            <a:avLst/>
          </a:prstGeom>
          <a:noFill/>
        </p:spPr>
        <p:txBody>
          <a:bodyPr wrap="none" rtlCol="0">
            <a:spAutoFit/>
          </a:bodyPr>
          <a:lstStyle/>
          <a:p>
            <a:r>
              <a:rPr lang="en-US" sz="2800" dirty="0" smtClean="0"/>
              <a:t>…</a:t>
            </a:r>
            <a:endParaRPr lang="en-US" sz="2800" dirty="0"/>
          </a:p>
        </p:txBody>
      </p:sp>
      <p:sp>
        <p:nvSpPr>
          <p:cNvPr id="36" name="Rectangle 35"/>
          <p:cNvSpPr/>
          <p:nvPr/>
        </p:nvSpPr>
        <p:spPr>
          <a:xfrm>
            <a:off x="6934200" y="4648200"/>
            <a:ext cx="1143000" cy="381000"/>
          </a:xfrm>
          <a:prstGeom prst="rect">
            <a:avLst/>
          </a:prstGeom>
          <a:solidFill>
            <a:schemeClr val="accent3"/>
          </a:solidFill>
          <a:ln>
            <a:solidFill>
              <a:schemeClr val="tx1"/>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err="1" smtClean="0">
                <a:solidFill>
                  <a:schemeClr val="tx1"/>
                </a:solidFill>
              </a:rPr>
              <a:t>Seq</a:t>
            </a:r>
            <a:r>
              <a:rPr lang="en-US" sz="1300" b="1" dirty="0" smtClean="0">
                <a:solidFill>
                  <a:schemeClr val="tx1"/>
                </a:solidFill>
              </a:rPr>
              <a:t> inference </a:t>
            </a:r>
          </a:p>
          <a:p>
            <a:pPr algn="ctr"/>
            <a:r>
              <a:rPr lang="en-US" sz="1300" b="1" dirty="0" smtClean="0">
                <a:solidFill>
                  <a:schemeClr val="tx1"/>
                </a:solidFill>
              </a:rPr>
              <a:t>-- start</a:t>
            </a:r>
            <a:endParaRPr lang="en-US" sz="1300" b="1" dirty="0">
              <a:solidFill>
                <a:schemeClr val="tx1"/>
              </a:solidFill>
            </a:endParaRPr>
          </a:p>
        </p:txBody>
      </p:sp>
      <p:sp>
        <p:nvSpPr>
          <p:cNvPr id="27" name="Rectangle 26"/>
          <p:cNvSpPr/>
          <p:nvPr/>
        </p:nvSpPr>
        <p:spPr>
          <a:xfrm>
            <a:off x="6934200" y="3962400"/>
            <a:ext cx="1143000" cy="228600"/>
          </a:xfrm>
          <a:prstGeom prst="rect">
            <a:avLst/>
          </a:prstGeom>
          <a:solidFill>
            <a:schemeClr val="accent3"/>
          </a:solidFill>
          <a:ln>
            <a:solidFill>
              <a:schemeClr val="tx1"/>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tx1"/>
                </a:solidFill>
              </a:rPr>
              <a:t>Spoofed RSTs</a:t>
            </a:r>
            <a:endParaRPr lang="en-US" sz="1300" b="1" dirty="0">
              <a:solidFill>
                <a:schemeClr val="tx1"/>
              </a:solidFill>
            </a:endParaRPr>
          </a:p>
        </p:txBody>
      </p:sp>
      <p:sp>
        <p:nvSpPr>
          <p:cNvPr id="31" name="Rectangle 30"/>
          <p:cNvSpPr/>
          <p:nvPr/>
        </p:nvSpPr>
        <p:spPr>
          <a:xfrm>
            <a:off x="3962400" y="4343400"/>
            <a:ext cx="1219200" cy="228600"/>
          </a:xfrm>
          <a:prstGeom prst="rect">
            <a:avLst/>
          </a:prstGeom>
          <a:solidFill>
            <a:schemeClr val="accent3"/>
          </a:solidFill>
          <a:ln>
            <a:solidFill>
              <a:schemeClr val="tx1"/>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tx1"/>
                </a:solidFill>
              </a:rPr>
              <a:t>ACK/Request</a:t>
            </a:r>
            <a:endParaRPr lang="en-US" sz="1300" b="1" dirty="0">
              <a:solidFill>
                <a:schemeClr val="tx1"/>
              </a:solidFill>
            </a:endParaRPr>
          </a:p>
        </p:txBody>
      </p:sp>
      <p:cxnSp>
        <p:nvCxnSpPr>
          <p:cNvPr id="32" name="Straight Connector 31"/>
          <p:cNvCxnSpPr/>
          <p:nvPr/>
        </p:nvCxnSpPr>
        <p:spPr>
          <a:xfrm>
            <a:off x="4648200" y="4436378"/>
            <a:ext cx="3276600" cy="0"/>
          </a:xfrm>
          <a:prstGeom prst="line">
            <a:avLst/>
          </a:prstGeom>
          <a:ln w="12700">
            <a:solidFill>
              <a:schemeClr val="bg2">
                <a:lumMod val="50000"/>
              </a:schemeClr>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543800" y="4055378"/>
            <a:ext cx="609600" cy="0"/>
          </a:xfrm>
          <a:prstGeom prst="line">
            <a:avLst/>
          </a:prstGeom>
          <a:ln w="12700">
            <a:solidFill>
              <a:schemeClr val="bg2">
                <a:lumMod val="50000"/>
              </a:schemeClr>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5029200" y="4834156"/>
            <a:ext cx="2514600" cy="0"/>
          </a:xfrm>
          <a:prstGeom prst="line">
            <a:avLst/>
          </a:prstGeom>
          <a:ln w="12700">
            <a:solidFill>
              <a:schemeClr val="bg2">
                <a:lumMod val="50000"/>
              </a:schemeClr>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5029200" y="5689134"/>
            <a:ext cx="2514600" cy="0"/>
          </a:xfrm>
          <a:prstGeom prst="line">
            <a:avLst/>
          </a:prstGeom>
          <a:ln w="12700">
            <a:solidFill>
              <a:schemeClr val="bg2">
                <a:lumMod val="50000"/>
              </a:schemeClr>
            </a:solidFill>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6934200" y="6019800"/>
            <a:ext cx="1143000" cy="381000"/>
          </a:xfrm>
          <a:prstGeom prst="rect">
            <a:avLst/>
          </a:prstGeom>
          <a:solidFill>
            <a:schemeClr val="accent3"/>
          </a:solidFill>
          <a:ln>
            <a:solidFill>
              <a:schemeClr val="tx1"/>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tx1"/>
                </a:solidFill>
              </a:rPr>
              <a:t>Malicious payload</a:t>
            </a:r>
          </a:p>
        </p:txBody>
      </p:sp>
      <p:cxnSp>
        <p:nvCxnSpPr>
          <p:cNvPr id="48" name="Straight Connector 47"/>
          <p:cNvCxnSpPr/>
          <p:nvPr/>
        </p:nvCxnSpPr>
        <p:spPr>
          <a:xfrm flipH="1">
            <a:off x="5029200" y="6222534"/>
            <a:ext cx="2514600" cy="0"/>
          </a:xfrm>
          <a:prstGeom prst="line">
            <a:avLst/>
          </a:prstGeom>
          <a:ln w="12700">
            <a:solidFill>
              <a:schemeClr val="bg2">
                <a:lumMod val="50000"/>
              </a:schemeClr>
            </a:solidFill>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019800" y="6428601"/>
            <a:ext cx="2052064" cy="276999"/>
          </a:xfrm>
          <a:prstGeom prst="rect">
            <a:avLst/>
          </a:prstGeom>
          <a:noFill/>
        </p:spPr>
        <p:txBody>
          <a:bodyPr wrap="none" rtlCol="0">
            <a:spAutoFit/>
          </a:bodyPr>
          <a:lstStyle/>
          <a:p>
            <a:r>
              <a:rPr lang="en-US" sz="1200" dirty="0" smtClean="0"/>
              <a:t>Courtesy: Z. </a:t>
            </a:r>
            <a:r>
              <a:rPr lang="en-US" sz="1200" dirty="0" err="1" smtClean="0"/>
              <a:t>Qian</a:t>
            </a:r>
            <a:r>
              <a:rPr lang="en-US" sz="1200" dirty="0" smtClean="0"/>
              <a:t> and M. Mao</a:t>
            </a:r>
            <a:endParaRPr lang="en-US" sz="1200" dirty="0"/>
          </a:p>
        </p:txBody>
      </p:sp>
    </p:spTree>
    <p:custDataLst>
      <p:tags r:id="rId1"/>
    </p:custDataLst>
    <p:extLst>
      <p:ext uri="{BB962C8B-B14F-4D97-AF65-F5344CB8AC3E}">
        <p14:creationId xmlns:p14="http://schemas.microsoft.com/office/powerpoint/2010/main" val="758574918"/>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0" presetClass="path" presetSubtype="0" fill="hold" grpId="1" nodeType="withEffect">
                                  <p:stCondLst>
                                    <p:cond delay="1000"/>
                                  </p:stCondLst>
                                  <p:childTnLst>
                                    <p:animMotion origin="layout" path="M -3.33333E-6 -2.81749E-6 L 0.40834 -2.81749E-6 " pathEditMode="relative" rAng="0" ptsTypes="AA">
                                      <p:cBhvr>
                                        <p:cTn id="16" dur="2000" fill="hold"/>
                                        <p:tgtEl>
                                          <p:spTgt spid="10"/>
                                        </p:tgtEl>
                                        <p:attrNameLst>
                                          <p:attrName>ppt_x</p:attrName>
                                          <p:attrName>ppt_y</p:attrName>
                                        </p:attrNameLst>
                                      </p:cBhvr>
                                      <p:rCtr x="204" y="0"/>
                                    </p:animMotion>
                                  </p:childTnLst>
                                </p:cTn>
                              </p:par>
                            </p:childTnLst>
                          </p:cTn>
                        </p:par>
                        <p:par>
                          <p:cTn id="17" fill="hold">
                            <p:stCondLst>
                              <p:cond delay="3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0" presetClass="path" presetSubtype="0" fill="hold" grpId="1" nodeType="withEffect">
                                  <p:stCondLst>
                                    <p:cond delay="1000"/>
                                  </p:stCondLst>
                                  <p:childTnLst>
                                    <p:animMotion origin="layout" path="M -2.66285E-6 3.28552E-7 L 0.22512 3.28552E-7 " pathEditMode="relative" rAng="0" ptsTypes="AA">
                                      <p:cBhvr>
                                        <p:cTn id="26" dur="2000" fill="hold"/>
                                        <p:tgtEl>
                                          <p:spTgt spid="15"/>
                                        </p:tgtEl>
                                        <p:attrNameLst>
                                          <p:attrName>ppt_x</p:attrName>
                                          <p:attrName>ppt_y</p:attrName>
                                        </p:attrNameLst>
                                      </p:cBhvr>
                                      <p:rCtr x="113" y="0"/>
                                    </p:animMotion>
                                  </p:childTnLst>
                                </p:cTn>
                              </p:par>
                            </p:childTnLst>
                          </p:cTn>
                        </p:par>
                        <p:par>
                          <p:cTn id="27" fill="hold">
                            <p:stCondLst>
                              <p:cond delay="3000"/>
                            </p:stCondLst>
                            <p:childTnLst>
                              <p:par>
                                <p:cTn id="28" presetID="22" presetClass="entr" presetSubtype="4"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0" presetClass="path" presetSubtype="0" fill="hold" grpId="1" nodeType="withEffect">
                                  <p:stCondLst>
                                    <p:cond delay="1000"/>
                                  </p:stCondLst>
                                  <p:childTnLst>
                                    <p:animMotion origin="layout" path="M -3.33333E-6 -2.08189E-8 L -0.40416 -2.08189E-8 " pathEditMode="relative" rAng="0" ptsTypes="AA">
                                      <p:cBhvr>
                                        <p:cTn id="36" dur="2000" fill="hold"/>
                                        <p:tgtEl>
                                          <p:spTgt spid="20"/>
                                        </p:tgtEl>
                                        <p:attrNameLst>
                                          <p:attrName>ppt_x</p:attrName>
                                          <p:attrName>ppt_y</p:attrName>
                                        </p:attrNameLst>
                                      </p:cBhvr>
                                      <p:rCtr x="-202" y="0"/>
                                    </p:animMotion>
                                  </p:childTnLst>
                                </p:cTn>
                              </p:par>
                            </p:childTnLst>
                          </p:cTn>
                        </p:par>
                        <p:par>
                          <p:cTn id="37" fill="hold">
                            <p:stCondLst>
                              <p:cond delay="3000"/>
                            </p:stCondLst>
                            <p:childTnLst>
                              <p:par>
                                <p:cTn id="38" presetID="22" presetClass="entr" presetSubtype="4"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down)">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0" presetClass="path" presetSubtype="0" fill="hold" grpId="1" nodeType="withEffect">
                                  <p:stCondLst>
                                    <p:cond delay="1000"/>
                                  </p:stCondLst>
                                  <p:childTnLst>
                                    <p:animMotion origin="layout" path="M 3.33333E-6 2.9771E-6 L 0.0875 2.9771E-6 " pathEditMode="relative" rAng="0" ptsTypes="AA">
                                      <p:cBhvr>
                                        <p:cTn id="46" dur="2000" fill="hold"/>
                                        <p:tgtEl>
                                          <p:spTgt spid="27"/>
                                        </p:tgtEl>
                                        <p:attrNameLst>
                                          <p:attrName>ppt_x</p:attrName>
                                          <p:attrName>ppt_y</p:attrName>
                                        </p:attrNameLst>
                                      </p:cBhvr>
                                      <p:rCtr x="44" y="0"/>
                                    </p:animMotion>
                                  </p:childTnLst>
                                </p:cTn>
                              </p:par>
                            </p:childTnLst>
                          </p:cTn>
                        </p:par>
                        <p:par>
                          <p:cTn id="47" fill="hold">
                            <p:stCondLst>
                              <p:cond delay="3000"/>
                            </p:stCondLst>
                            <p:childTnLst>
                              <p:par>
                                <p:cTn id="48" presetID="22" presetClass="entr" presetSubtype="4" fill="hold" nodeType="after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ipe(down)">
                                      <p:cBhvr>
                                        <p:cTn id="50" dur="500"/>
                                        <p:tgtEl>
                                          <p:spTgt spid="28"/>
                                        </p:tgtEl>
                                      </p:cBhvr>
                                    </p:animEffect>
                                  </p:childTnLst>
                                </p:cTn>
                              </p:par>
                              <p:par>
                                <p:cTn id="51" presetID="18" presetClass="entr" presetSubtype="12"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strips(downLeft)">
                                      <p:cBhvr>
                                        <p:cTn id="53" dur="500"/>
                                        <p:tgtEl>
                                          <p:spTgt spid="34"/>
                                        </p:tgtEl>
                                      </p:cBhvr>
                                    </p:animEffect>
                                  </p:childTnLst>
                                </p:cTn>
                              </p:par>
                              <p:par>
                                <p:cTn id="54" presetID="18" presetClass="entr" presetSubtype="12" fill="hold" grpId="0" nodeType="with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strips(downLeft)">
                                      <p:cBhvr>
                                        <p:cTn id="56" dur="500"/>
                                        <p:tgtEl>
                                          <p:spTgt spid="33"/>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1"/>
                                        </p:tgtEl>
                                        <p:attrNameLst>
                                          <p:attrName>style.visibility</p:attrName>
                                        </p:attrNameLst>
                                      </p:cBhvr>
                                      <p:to>
                                        <p:strVal val="visible"/>
                                      </p:to>
                                    </p:set>
                                  </p:childTnLst>
                                </p:cTn>
                              </p:par>
                              <p:par>
                                <p:cTn id="61" presetID="0" presetClass="path" presetSubtype="0" fill="hold" grpId="1" nodeType="withEffect">
                                  <p:stCondLst>
                                    <p:cond delay="1000"/>
                                  </p:stCondLst>
                                  <p:childTnLst>
                                    <p:animMotion origin="layout" path="M -3.33333E-6 -2.81749E-6 L 0.40834 -2.81749E-6 " pathEditMode="relative" rAng="0" ptsTypes="AA">
                                      <p:cBhvr>
                                        <p:cTn id="62" dur="2000" fill="hold"/>
                                        <p:tgtEl>
                                          <p:spTgt spid="31"/>
                                        </p:tgtEl>
                                        <p:attrNameLst>
                                          <p:attrName>ppt_x</p:attrName>
                                          <p:attrName>ppt_y</p:attrName>
                                        </p:attrNameLst>
                                      </p:cBhvr>
                                      <p:rCtr x="204" y="0"/>
                                    </p:animMotion>
                                  </p:childTnLst>
                                </p:cTn>
                              </p:par>
                            </p:childTnLst>
                          </p:cTn>
                        </p:par>
                        <p:par>
                          <p:cTn id="63" fill="hold">
                            <p:stCondLst>
                              <p:cond delay="3000"/>
                            </p:stCondLst>
                            <p:childTnLst>
                              <p:par>
                                <p:cTn id="64" presetID="22" presetClass="entr" presetSubtype="4" fill="hold" nodeType="after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wipe(down)">
                                      <p:cBhvr>
                                        <p:cTn id="66" dur="500"/>
                                        <p:tgtEl>
                                          <p:spTgt spid="32"/>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6"/>
                                        </p:tgtEl>
                                        <p:attrNameLst>
                                          <p:attrName>style.visibility</p:attrName>
                                        </p:attrNameLst>
                                      </p:cBhvr>
                                      <p:to>
                                        <p:strVal val="visible"/>
                                      </p:to>
                                    </p:set>
                                  </p:childTnLst>
                                </p:cTn>
                              </p:par>
                              <p:par>
                                <p:cTn id="71" presetID="0" presetClass="path" presetSubtype="0" fill="hold" grpId="1" nodeType="withEffect">
                                  <p:stCondLst>
                                    <p:cond delay="1000"/>
                                  </p:stCondLst>
                                  <p:childTnLst>
                                    <p:animMotion origin="layout" path="M 3.33333E-6 -4.42748E-6 L -0.3125 -4.42748E-6 " pathEditMode="relative" rAng="0" ptsTypes="AA">
                                      <p:cBhvr>
                                        <p:cTn id="72" dur="2000" fill="hold"/>
                                        <p:tgtEl>
                                          <p:spTgt spid="36"/>
                                        </p:tgtEl>
                                        <p:attrNameLst>
                                          <p:attrName>ppt_x</p:attrName>
                                          <p:attrName>ppt_y</p:attrName>
                                        </p:attrNameLst>
                                      </p:cBhvr>
                                      <p:rCtr x="-156" y="0"/>
                                    </p:animMotion>
                                  </p:childTnLst>
                                </p:cTn>
                              </p:par>
                            </p:childTnLst>
                          </p:cTn>
                        </p:par>
                        <p:par>
                          <p:cTn id="73" fill="hold">
                            <p:stCondLst>
                              <p:cond delay="3000"/>
                            </p:stCondLst>
                            <p:childTnLst>
                              <p:par>
                                <p:cTn id="74" presetID="22" presetClass="entr" presetSubtype="4" fill="hold"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3500"/>
                            </p:stCondLst>
                            <p:childTnLst>
                              <p:par>
                                <p:cTn id="78" presetID="18" presetClass="entr" presetSubtype="12"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strips(downLeft)">
                                      <p:cBhvr>
                                        <p:cTn id="80" dur="500"/>
                                        <p:tgtEl>
                                          <p:spTgt spid="42"/>
                                        </p:tgtEl>
                                      </p:cBhvr>
                                    </p:animEffect>
                                  </p:childTnLst>
                                </p:cTn>
                              </p:par>
                              <p:par>
                                <p:cTn id="81" presetID="18" presetClass="entr" presetSubtype="12" fill="hold" grpId="0" nodeType="with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strips(downLeft)">
                                      <p:cBhvr>
                                        <p:cTn id="83" dur="500"/>
                                        <p:tgtEl>
                                          <p:spTgt spid="45"/>
                                        </p:tgtEl>
                                      </p:cBhvr>
                                    </p:animEffect>
                                  </p:childTnLst>
                                </p:cTn>
                              </p:par>
                            </p:childTnLst>
                          </p:cTn>
                        </p:par>
                        <p:par>
                          <p:cTn id="84" fill="hold">
                            <p:stCondLst>
                              <p:cond delay="4000"/>
                            </p:stCondLst>
                            <p:childTnLst>
                              <p:par>
                                <p:cTn id="85" presetID="1" presetClass="entr" presetSubtype="0" fill="hold" grpId="0" nodeType="afterEffect">
                                  <p:stCondLst>
                                    <p:cond delay="1000"/>
                                  </p:stCondLst>
                                  <p:childTnLst>
                                    <p:set>
                                      <p:cBhvr>
                                        <p:cTn id="86" dur="1" fill="hold">
                                          <p:stCondLst>
                                            <p:cond delay="0"/>
                                          </p:stCondLst>
                                        </p:cTn>
                                        <p:tgtEl>
                                          <p:spTgt spid="43"/>
                                        </p:tgtEl>
                                        <p:attrNameLst>
                                          <p:attrName>style.visibility</p:attrName>
                                        </p:attrNameLst>
                                      </p:cBhvr>
                                      <p:to>
                                        <p:strVal val="visible"/>
                                      </p:to>
                                    </p:set>
                                  </p:childTnLst>
                                </p:cTn>
                              </p:par>
                              <p:par>
                                <p:cTn id="87" presetID="0" presetClass="path" presetSubtype="0" fill="hold" grpId="1" nodeType="withEffect">
                                  <p:stCondLst>
                                    <p:cond delay="1000"/>
                                  </p:stCondLst>
                                  <p:childTnLst>
                                    <p:animMotion origin="layout" path="M 3.33333E-6 -4.42748E-6 L -0.3125 -4.42748E-6 " pathEditMode="relative" rAng="0" ptsTypes="AA">
                                      <p:cBhvr>
                                        <p:cTn id="88" dur="2000" fill="hold"/>
                                        <p:tgtEl>
                                          <p:spTgt spid="43"/>
                                        </p:tgtEl>
                                        <p:attrNameLst>
                                          <p:attrName>ppt_x</p:attrName>
                                          <p:attrName>ppt_y</p:attrName>
                                        </p:attrNameLst>
                                      </p:cBhvr>
                                      <p:rCtr x="-156" y="0"/>
                                    </p:animMotion>
                                  </p:childTnLst>
                                </p:cTn>
                              </p:par>
                            </p:childTnLst>
                          </p:cTn>
                        </p:par>
                        <p:par>
                          <p:cTn id="89" fill="hold">
                            <p:stCondLst>
                              <p:cond delay="7000"/>
                            </p:stCondLst>
                            <p:childTnLst>
                              <p:par>
                                <p:cTn id="90" presetID="22" presetClass="entr" presetSubtype="4"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wipe(down)">
                                      <p:cBhvr>
                                        <p:cTn id="92" dur="500"/>
                                        <p:tgtEl>
                                          <p:spTgt spid="46"/>
                                        </p:tgtEl>
                                      </p:cBhvr>
                                    </p:animEffec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47"/>
                                        </p:tgtEl>
                                        <p:attrNameLst>
                                          <p:attrName>style.visibility</p:attrName>
                                        </p:attrNameLst>
                                      </p:cBhvr>
                                      <p:to>
                                        <p:strVal val="visible"/>
                                      </p:to>
                                    </p:set>
                                  </p:childTnLst>
                                </p:cTn>
                              </p:par>
                              <p:par>
                                <p:cTn id="97" presetID="0" presetClass="path" presetSubtype="0" fill="hold" grpId="1" nodeType="withEffect">
                                  <p:stCondLst>
                                    <p:cond delay="1000"/>
                                  </p:stCondLst>
                                  <p:childTnLst>
                                    <p:animMotion origin="layout" path="M 3.33333E-6 -4.42748E-6 L -0.3125 -4.42748E-6 " pathEditMode="relative" rAng="0" ptsTypes="AA">
                                      <p:cBhvr>
                                        <p:cTn id="98" dur="2000" fill="hold"/>
                                        <p:tgtEl>
                                          <p:spTgt spid="47"/>
                                        </p:tgtEl>
                                        <p:attrNameLst>
                                          <p:attrName>ppt_x</p:attrName>
                                          <p:attrName>ppt_y</p:attrName>
                                        </p:attrNameLst>
                                      </p:cBhvr>
                                      <p:rCtr x="-156" y="0"/>
                                    </p:animMotion>
                                  </p:childTnLst>
                                </p:cTn>
                              </p:par>
                            </p:childTnLst>
                          </p:cTn>
                        </p:par>
                        <p:par>
                          <p:cTn id="99" fill="hold">
                            <p:stCondLst>
                              <p:cond delay="3000"/>
                            </p:stCondLst>
                            <p:childTnLst>
                              <p:par>
                                <p:cTn id="100" presetID="22" presetClass="entr" presetSubtype="4" fill="hold"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0" grpId="1" animBg="1"/>
      <p:bldP spid="15" grpId="0" animBg="1"/>
      <p:bldP spid="15" grpId="1" animBg="1"/>
      <p:bldP spid="20" grpId="0" animBg="1"/>
      <p:bldP spid="20" grpId="1" animBg="1"/>
      <p:bldP spid="33" grpId="0" animBg="1"/>
      <p:bldP spid="34" grpId="0"/>
      <p:bldP spid="42" grpId="0" animBg="1"/>
      <p:bldP spid="43" grpId="0" animBg="1"/>
      <p:bldP spid="43" grpId="1" animBg="1"/>
      <p:bldP spid="45" grpId="0"/>
      <p:bldP spid="36" grpId="0" animBg="1"/>
      <p:bldP spid="36" grpId="1" animBg="1"/>
      <p:bldP spid="27" grpId="0" animBg="1"/>
      <p:bldP spid="27" grpId="1" animBg="1"/>
      <p:bldP spid="31" grpId="0" animBg="1"/>
      <p:bldP spid="31" grpId="1" animBg="1"/>
      <p:bldP spid="47" grpId="0" animBg="1"/>
      <p:bldP spid="47" grpId="1"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TCP connection hijacks</a:t>
            </a:r>
            <a:endParaRPr lang="en-US" dirty="0"/>
          </a:p>
        </p:txBody>
      </p:sp>
      <p:sp>
        <p:nvSpPr>
          <p:cNvPr id="4" name="Slide Number Placeholder 3"/>
          <p:cNvSpPr>
            <a:spLocks noGrp="1"/>
          </p:cNvSpPr>
          <p:nvPr>
            <p:ph type="sldNum" sz="quarter" idx="12"/>
          </p:nvPr>
        </p:nvSpPr>
        <p:spPr/>
        <p:txBody>
          <a:bodyPr>
            <a:normAutofit/>
          </a:bodyPr>
          <a:lstStyle/>
          <a:p>
            <a:fld id="{B6F15528-21DE-4FAA-801E-634DDDAF4B2B}" type="slidenum">
              <a:rPr lang="en-US" smtClean="0"/>
              <a:pPr/>
              <a:t>82</a:t>
            </a:fld>
            <a:endParaRPr lang="en-US"/>
          </a:p>
        </p:txBody>
      </p:sp>
      <p:graphicFrame>
        <p:nvGraphicFramePr>
          <p:cNvPr id="6" name="Content Placeholder 5"/>
          <p:cNvGraphicFramePr>
            <a:graphicFrameLocks noGrp="1"/>
          </p:cNvGraphicFramePr>
          <p:nvPr>
            <p:ph sz="quarter" idx="1"/>
          </p:nvPr>
        </p:nvGraphicFramePr>
        <p:xfrm>
          <a:off x="609600" y="2286000"/>
          <a:ext cx="8153400" cy="1381760"/>
        </p:xfrm>
        <a:graphic>
          <a:graphicData uri="http://schemas.openxmlformats.org/drawingml/2006/table">
            <a:tbl>
              <a:tblPr firstRow="1" bandRow="1">
                <a:tableStyleId>{9DCAF9ED-07DC-4A11-8D7F-57B35C25682E}</a:tableStyleId>
              </a:tblPr>
              <a:tblGrid>
                <a:gridCol w="2717800"/>
                <a:gridCol w="2717800"/>
                <a:gridCol w="2717800"/>
              </a:tblGrid>
              <a:tr h="370840">
                <a:tc>
                  <a:txBody>
                    <a:bodyPr/>
                    <a:lstStyle/>
                    <a:p>
                      <a:r>
                        <a:rPr lang="en-US" dirty="0" smtClean="0">
                          <a:solidFill>
                            <a:schemeClr val="tx1"/>
                          </a:solidFill>
                        </a:rPr>
                        <a:t>Reset-the-server</a:t>
                      </a:r>
                      <a:endParaRPr lang="en-US" dirty="0">
                        <a:solidFill>
                          <a:schemeClr val="tx1"/>
                        </a:solidFill>
                      </a:endParaRPr>
                    </a:p>
                  </a:txBody>
                  <a:tcPr/>
                </a:tc>
                <a:tc>
                  <a:txBody>
                    <a:bodyPr/>
                    <a:lstStyle/>
                    <a:p>
                      <a:r>
                        <a:rPr lang="en-US" dirty="0" smtClean="0">
                          <a:solidFill>
                            <a:schemeClr val="tx1"/>
                          </a:solidFill>
                        </a:rPr>
                        <a:t>Preemptive SYN</a:t>
                      </a:r>
                      <a:endParaRPr lang="en-US" dirty="0">
                        <a:solidFill>
                          <a:schemeClr val="tx1"/>
                        </a:solidFill>
                      </a:endParaRPr>
                    </a:p>
                  </a:txBody>
                  <a:tcPr/>
                </a:tc>
                <a:tc>
                  <a:txBody>
                    <a:bodyPr/>
                    <a:lstStyle/>
                    <a:p>
                      <a:r>
                        <a:rPr lang="en-US" dirty="0" smtClean="0">
                          <a:solidFill>
                            <a:schemeClr val="tx1"/>
                          </a:solidFill>
                        </a:rPr>
                        <a:t>Hit-and-run</a:t>
                      </a:r>
                      <a:endParaRPr lang="en-US" dirty="0">
                        <a:solidFill>
                          <a:schemeClr val="tx1"/>
                        </a:solidFill>
                      </a:endParaRPr>
                    </a:p>
                  </a:txBody>
                  <a:tcPr/>
                </a:tc>
              </a:tr>
              <a:tr h="370840">
                <a:tc>
                  <a:txBody>
                    <a:bodyPr/>
                    <a:lstStyle/>
                    <a:p>
                      <a:r>
                        <a:rPr lang="en-US" dirty="0" smtClean="0"/>
                        <a:t>Bandwidth requirement</a:t>
                      </a:r>
                      <a:endParaRPr lang="en-US" dirty="0"/>
                    </a:p>
                  </a:txBody>
                  <a:tcPr/>
                </a:tc>
                <a:tc>
                  <a:txBody>
                    <a:bodyPr/>
                    <a:lstStyle/>
                    <a:p>
                      <a:r>
                        <a:rPr lang="en-US" dirty="0" smtClean="0"/>
                        <a:t>Additional</a:t>
                      </a:r>
                      <a:r>
                        <a:rPr lang="en-US" baseline="0" dirty="0" smtClean="0"/>
                        <a:t> attack phone</a:t>
                      </a:r>
                      <a:endParaRPr lang="en-US" dirty="0"/>
                    </a:p>
                  </a:txBody>
                  <a:tcPr/>
                </a:tc>
                <a:tc>
                  <a:txBody>
                    <a:bodyPr/>
                    <a:lstStyle/>
                    <a:p>
                      <a:r>
                        <a:rPr lang="en-US" dirty="0" smtClean="0"/>
                        <a:t>Low bandwidth</a:t>
                      </a:r>
                      <a:r>
                        <a:rPr lang="en-US" baseline="0" dirty="0" smtClean="0"/>
                        <a:t> requirement</a:t>
                      </a:r>
                      <a:endParaRPr lang="en-US" dirty="0"/>
                    </a:p>
                  </a:txBody>
                  <a:tcPr/>
                </a:tc>
              </a:tr>
              <a:tr h="370840">
                <a:tc>
                  <a:txBody>
                    <a:bodyPr/>
                    <a:lstStyle/>
                    <a:p>
                      <a:r>
                        <a:rPr lang="en-US" dirty="0" err="1" smtClean="0"/>
                        <a:t>Succ</a:t>
                      </a:r>
                      <a:r>
                        <a:rPr lang="en-US" dirty="0" smtClean="0"/>
                        <a:t> rate: 65%</a:t>
                      </a:r>
                      <a:endParaRPr lang="en-US" dirty="0"/>
                    </a:p>
                  </a:txBody>
                  <a:tcPr/>
                </a:tc>
                <a:tc>
                  <a:txBody>
                    <a:bodyPr/>
                    <a:lstStyle/>
                    <a:p>
                      <a:r>
                        <a:rPr lang="en-US" dirty="0" err="1" smtClean="0"/>
                        <a:t>Succ</a:t>
                      </a:r>
                      <a:r>
                        <a:rPr lang="en-US" dirty="0" smtClean="0"/>
                        <a:t> rate:</a:t>
                      </a:r>
                      <a:r>
                        <a:rPr lang="en-US" baseline="0" dirty="0" smtClean="0"/>
                        <a:t> 65%</a:t>
                      </a:r>
                      <a:endParaRPr lang="en-US" dirty="0"/>
                    </a:p>
                  </a:txBody>
                  <a:tcPr/>
                </a:tc>
                <a:tc>
                  <a:txBody>
                    <a:bodyPr/>
                    <a:lstStyle/>
                    <a:p>
                      <a:r>
                        <a:rPr lang="en-US" dirty="0" err="1" smtClean="0"/>
                        <a:t>Succ</a:t>
                      </a:r>
                      <a:r>
                        <a:rPr lang="en-US" dirty="0" smtClean="0"/>
                        <a:t> rate:</a:t>
                      </a:r>
                      <a:r>
                        <a:rPr lang="en-US" baseline="0" dirty="0" smtClean="0"/>
                        <a:t> 85%</a:t>
                      </a:r>
                      <a:endParaRPr lang="en-US" dirty="0"/>
                    </a:p>
                  </a:txBody>
                  <a:tcPr/>
                </a:tc>
              </a:tr>
            </a:tbl>
          </a:graphicData>
        </a:graphic>
      </p:graphicFrame>
      <p:sp>
        <p:nvSpPr>
          <p:cNvPr id="7" name="Rectangle 6"/>
          <p:cNvSpPr/>
          <p:nvPr/>
        </p:nvSpPr>
        <p:spPr>
          <a:xfrm>
            <a:off x="533400" y="2057400"/>
            <a:ext cx="2438400" cy="1600200"/>
          </a:xfrm>
          <a:prstGeom prst="rect">
            <a:avLst/>
          </a:prstGeom>
          <a:noFill/>
          <a:ln w="16383">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6019800" y="6428601"/>
            <a:ext cx="2052064" cy="276999"/>
          </a:xfrm>
          <a:prstGeom prst="rect">
            <a:avLst/>
          </a:prstGeom>
          <a:noFill/>
        </p:spPr>
        <p:txBody>
          <a:bodyPr wrap="none" rtlCol="0">
            <a:spAutoFit/>
          </a:bodyPr>
          <a:lstStyle/>
          <a:p>
            <a:r>
              <a:rPr lang="en-US" sz="1200" dirty="0" smtClean="0"/>
              <a:t>Courtesy: Z. </a:t>
            </a:r>
            <a:r>
              <a:rPr lang="en-US" sz="1200" dirty="0" err="1" smtClean="0"/>
              <a:t>Qian</a:t>
            </a:r>
            <a:r>
              <a:rPr lang="en-US" sz="1200" dirty="0" smtClean="0"/>
              <a:t> and M. Mao</a:t>
            </a:r>
            <a:endParaRPr lang="en-US" sz="1200" dirty="0"/>
          </a:p>
        </p:txBody>
      </p:sp>
    </p:spTree>
    <p:extLst>
      <p:ext uri="{BB962C8B-B14F-4D97-AF65-F5344CB8AC3E}">
        <p14:creationId xmlns:p14="http://schemas.microsoft.com/office/powerpoint/2010/main" val="129813319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6" name="Slide Number Placeholder 5"/>
          <p:cNvSpPr>
            <a:spLocks noGrp="1"/>
          </p:cNvSpPr>
          <p:nvPr>
            <p:ph type="sldNum" sz="quarter" idx="12"/>
          </p:nvPr>
        </p:nvSpPr>
        <p:spPr/>
        <p:txBody>
          <a:bodyPr>
            <a:normAutofit/>
          </a:bodyPr>
          <a:lstStyle/>
          <a:p>
            <a:fld id="{B6F15528-21DE-4FAA-801E-634DDDAF4B2B}" type="slidenum">
              <a:rPr lang="en-US" smtClean="0"/>
              <a:pPr/>
              <a:t>83</a:t>
            </a:fld>
            <a:endParaRPr lang="en-US"/>
          </a:p>
        </p:txBody>
      </p:sp>
      <p:sp>
        <p:nvSpPr>
          <p:cNvPr id="3" name="Content Placeholder 2"/>
          <p:cNvSpPr>
            <a:spLocks noGrp="1"/>
          </p:cNvSpPr>
          <p:nvPr>
            <p:ph sz="quarter" idx="1"/>
          </p:nvPr>
        </p:nvSpPr>
        <p:spPr>
          <a:xfrm>
            <a:off x="228600" y="1752600"/>
            <a:ext cx="7772400" cy="4495800"/>
          </a:xfrm>
        </p:spPr>
        <p:txBody>
          <a:bodyPr>
            <a:normAutofit fontScale="92500"/>
          </a:bodyPr>
          <a:lstStyle/>
          <a:p>
            <a:r>
              <a:rPr lang="en-US" sz="2700" dirty="0" smtClean="0"/>
              <a:t>Failed to secure sensitive state against side-channels</a:t>
            </a:r>
            <a:endParaRPr lang="en-US" sz="2400" dirty="0" smtClean="0"/>
          </a:p>
          <a:p>
            <a:pPr lvl="1"/>
            <a:r>
              <a:rPr lang="en-US" sz="2300" dirty="0" smtClean="0"/>
              <a:t>Firewall </a:t>
            </a:r>
            <a:r>
              <a:rPr lang="en-US" sz="2300" dirty="0" err="1" smtClean="0"/>
              <a:t>middlebox</a:t>
            </a:r>
            <a:r>
              <a:rPr lang="en-US" sz="2300" dirty="0" smtClean="0"/>
              <a:t> stores sensitive state (sequence number)</a:t>
            </a:r>
          </a:p>
          <a:p>
            <a:pPr lvl="1"/>
            <a:r>
              <a:rPr lang="en-US" sz="2400" dirty="0" smtClean="0"/>
              <a:t>IPID and packet counter side-channels allows sequence number inference</a:t>
            </a:r>
          </a:p>
          <a:p>
            <a:pPr lvl="1"/>
            <a:r>
              <a:rPr lang="en-US" sz="2400" dirty="0" smtClean="0"/>
              <a:t>Future network </a:t>
            </a:r>
            <a:r>
              <a:rPr lang="en-US" sz="2400" dirty="0" err="1" smtClean="0"/>
              <a:t>middlebox</a:t>
            </a:r>
            <a:r>
              <a:rPr lang="en-US" sz="2400" dirty="0" smtClean="0"/>
              <a:t> design needs to better secure sensitive state (e.g., cryptographic keys)</a:t>
            </a:r>
          </a:p>
          <a:p>
            <a:r>
              <a:rPr lang="en-US" sz="2700" dirty="0" smtClean="0"/>
              <a:t>Mitigations</a:t>
            </a:r>
          </a:p>
          <a:p>
            <a:pPr lvl="1"/>
            <a:r>
              <a:rPr lang="en-US" sz="2400" dirty="0" smtClean="0"/>
              <a:t>Improve firewall </a:t>
            </a:r>
            <a:r>
              <a:rPr lang="en-US" sz="2400" dirty="0" err="1" smtClean="0"/>
              <a:t>middleboxes</a:t>
            </a:r>
            <a:r>
              <a:rPr lang="en-US" sz="2400" dirty="0" smtClean="0"/>
              <a:t>?</a:t>
            </a:r>
          </a:p>
          <a:p>
            <a:pPr lvl="1"/>
            <a:r>
              <a:rPr lang="en-US" sz="2400" dirty="0" smtClean="0"/>
              <a:t>Remove the redundant state </a:t>
            </a:r>
          </a:p>
          <a:p>
            <a:pPr lvl="1"/>
            <a:r>
              <a:rPr lang="en-US" sz="2400" smtClean="0"/>
              <a:t>Everything in </a:t>
            </a:r>
            <a:r>
              <a:rPr lang="en-US" sz="2400" dirty="0" smtClean="0"/>
              <a:t>SSL</a:t>
            </a:r>
          </a:p>
        </p:txBody>
      </p:sp>
      <p:sp>
        <p:nvSpPr>
          <p:cNvPr id="8" name="Rounded Rectangle 7"/>
          <p:cNvSpPr/>
          <p:nvPr/>
        </p:nvSpPr>
        <p:spPr>
          <a:xfrm>
            <a:off x="7620000" y="4038600"/>
            <a:ext cx="1295400" cy="533400"/>
          </a:xfrm>
          <a:prstGeom prst="round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dirty="0" smtClean="0"/>
              <a:t>HTTP</a:t>
            </a:r>
            <a:endParaRPr lang="en-US" sz="1700" dirty="0"/>
          </a:p>
        </p:txBody>
      </p:sp>
      <p:sp>
        <p:nvSpPr>
          <p:cNvPr id="9" name="Rounded Rectangle 8"/>
          <p:cNvSpPr/>
          <p:nvPr/>
        </p:nvSpPr>
        <p:spPr>
          <a:xfrm>
            <a:off x="7620000" y="4572000"/>
            <a:ext cx="1295400" cy="533400"/>
          </a:xfrm>
          <a:prstGeom prst="roundRect">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dirty="0" smtClean="0"/>
              <a:t>TCP</a:t>
            </a:r>
            <a:endParaRPr lang="en-US" sz="1700" dirty="0"/>
          </a:p>
        </p:txBody>
      </p:sp>
      <p:sp>
        <p:nvSpPr>
          <p:cNvPr id="7" name="TextBox 6"/>
          <p:cNvSpPr txBox="1"/>
          <p:nvPr/>
        </p:nvSpPr>
        <p:spPr>
          <a:xfrm>
            <a:off x="6019800" y="6428601"/>
            <a:ext cx="2052064" cy="276999"/>
          </a:xfrm>
          <a:prstGeom prst="rect">
            <a:avLst/>
          </a:prstGeom>
          <a:noFill/>
        </p:spPr>
        <p:txBody>
          <a:bodyPr wrap="none" rtlCol="0">
            <a:spAutoFit/>
          </a:bodyPr>
          <a:lstStyle/>
          <a:p>
            <a:r>
              <a:rPr lang="en-US" sz="1200" dirty="0" smtClean="0"/>
              <a:t>Courtesy: Z. </a:t>
            </a:r>
            <a:r>
              <a:rPr lang="en-US" sz="1200" dirty="0" err="1" smtClean="0"/>
              <a:t>Qian</a:t>
            </a:r>
            <a:r>
              <a:rPr lang="en-US" sz="1200" dirty="0" smtClean="0"/>
              <a:t> and M. Mao</a:t>
            </a:r>
            <a:endParaRPr lang="en-US" sz="1200" dirty="0"/>
          </a:p>
        </p:txBody>
      </p:sp>
    </p:spTree>
    <p:extLst>
      <p:ext uri="{BB962C8B-B14F-4D97-AF65-F5344CB8AC3E}">
        <p14:creationId xmlns:p14="http://schemas.microsoft.com/office/powerpoint/2010/main" val="2367435533"/>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4" name="Date Placeholder 3"/>
          <p:cNvSpPr>
            <a:spLocks noGrp="1"/>
          </p:cNvSpPr>
          <p:nvPr>
            <p:ph type="dt" sz="half" idx="10"/>
          </p:nvPr>
        </p:nvSpPr>
        <p:spPr/>
        <p:txBody>
          <a:bodyPr/>
          <a:lstStyle/>
          <a:p>
            <a:r>
              <a:rPr lang="en-US" smtClean="0"/>
              <a:t>3/12/13</a:t>
            </a:r>
            <a:endParaRPr lang="en-US"/>
          </a:p>
        </p:txBody>
      </p:sp>
    </p:spTree>
    <p:extLst>
      <p:ext uri="{BB962C8B-B14F-4D97-AF65-F5344CB8AC3E}">
        <p14:creationId xmlns:p14="http://schemas.microsoft.com/office/powerpoint/2010/main" val="403361188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fontScale="85000" lnSpcReduction="20000"/>
          </a:bodyPr>
          <a:lstStyle/>
          <a:p>
            <a:r>
              <a:rPr lang="en-US" dirty="0" err="1"/>
              <a:t>Harshil</a:t>
            </a:r>
            <a:r>
              <a:rPr lang="en-US" dirty="0"/>
              <a:t> Gandhi and </a:t>
            </a:r>
            <a:r>
              <a:rPr lang="en-US" dirty="0" err="1"/>
              <a:t>Kuber</a:t>
            </a:r>
            <a:r>
              <a:rPr lang="en-US" dirty="0"/>
              <a:t> </a:t>
            </a:r>
            <a:r>
              <a:rPr lang="en-US" dirty="0" err="1"/>
              <a:t>Kaul</a:t>
            </a:r>
            <a:r>
              <a:rPr lang="en-US" dirty="0"/>
              <a:t> on web browsers </a:t>
            </a:r>
            <a:endParaRPr lang="en-US" dirty="0" smtClean="0"/>
          </a:p>
          <a:p>
            <a:r>
              <a:rPr lang="en-US" dirty="0" smtClean="0"/>
              <a:t>Cellular Traffic Characterization</a:t>
            </a:r>
          </a:p>
          <a:p>
            <a:pPr lvl="1"/>
            <a:r>
              <a:rPr lang="en-US" dirty="0"/>
              <a:t>Yu Kang and </a:t>
            </a:r>
            <a:r>
              <a:rPr lang="en-US" dirty="0" err="1"/>
              <a:t>Yisheng</a:t>
            </a:r>
            <a:r>
              <a:rPr lang="en-US" dirty="0"/>
              <a:t> Lai on Internet TV </a:t>
            </a:r>
            <a:r>
              <a:rPr lang="en-US" dirty="0" smtClean="0"/>
              <a:t>Measurement </a:t>
            </a:r>
            <a:r>
              <a:rPr lang="en-US" dirty="0"/>
              <a:t>(15min) </a:t>
            </a:r>
          </a:p>
          <a:p>
            <a:pPr lvl="1"/>
            <a:r>
              <a:rPr lang="en-US" dirty="0" err="1"/>
              <a:t>Tian</a:t>
            </a:r>
            <a:r>
              <a:rPr lang="en-US" dirty="0"/>
              <a:t> Xia and </a:t>
            </a:r>
            <a:r>
              <a:rPr lang="en-US" dirty="0" err="1"/>
              <a:t>Zongheng</a:t>
            </a:r>
            <a:r>
              <a:rPr lang="en-US" dirty="0"/>
              <a:t> Wang on </a:t>
            </a:r>
            <a:r>
              <a:rPr lang="en-US" dirty="0" smtClean="0"/>
              <a:t>Traffic Dynamics </a:t>
            </a:r>
            <a:r>
              <a:rPr lang="en-US" dirty="0"/>
              <a:t>of </a:t>
            </a:r>
            <a:r>
              <a:rPr lang="en-US" dirty="0" smtClean="0"/>
              <a:t>Mobile Devices </a:t>
            </a:r>
            <a:r>
              <a:rPr lang="en-US" dirty="0"/>
              <a:t>(15min) </a:t>
            </a:r>
          </a:p>
          <a:p>
            <a:pPr lvl="1"/>
            <a:r>
              <a:rPr lang="en-US" dirty="0" smtClean="0"/>
              <a:t>Pei </a:t>
            </a:r>
            <a:r>
              <a:rPr lang="en-US" dirty="0" err="1"/>
              <a:t>Ji</a:t>
            </a:r>
            <a:r>
              <a:rPr lang="en-US" dirty="0"/>
              <a:t> and </a:t>
            </a:r>
            <a:r>
              <a:rPr lang="en-US" dirty="0" err="1"/>
              <a:t>Xialong</a:t>
            </a:r>
            <a:r>
              <a:rPr lang="en-US" dirty="0"/>
              <a:t> Jiang on Over The Top Video (15min) </a:t>
            </a:r>
            <a:endParaRPr lang="en-US" dirty="0" smtClean="0"/>
          </a:p>
          <a:p>
            <a:r>
              <a:rPr lang="en-US" dirty="0"/>
              <a:t>Cellular Network Architecture </a:t>
            </a:r>
            <a:r>
              <a:rPr lang="en-US" dirty="0" smtClean="0"/>
              <a:t>Characterization</a:t>
            </a:r>
          </a:p>
          <a:p>
            <a:pPr lvl="1"/>
            <a:r>
              <a:rPr lang="en-US" dirty="0"/>
              <a:t>Yi-Yin Chang and </a:t>
            </a:r>
            <a:r>
              <a:rPr lang="en-US" dirty="0" err="1"/>
              <a:t>Xiangzhou</a:t>
            </a:r>
            <a:r>
              <a:rPr lang="en-US" dirty="0"/>
              <a:t> Lu on billing (15min) </a:t>
            </a:r>
            <a:endParaRPr lang="en-US" dirty="0" smtClean="0"/>
          </a:p>
          <a:p>
            <a:pPr lvl="1"/>
            <a:r>
              <a:rPr lang="en-US" dirty="0" smtClean="0"/>
              <a:t>IP address Location and Implication to CDN</a:t>
            </a:r>
          </a:p>
          <a:p>
            <a:pPr lvl="1"/>
            <a:r>
              <a:rPr lang="en-US" dirty="0" smtClean="0"/>
              <a:t>In-depth </a:t>
            </a:r>
            <a:r>
              <a:rPr lang="en-US" dirty="0" smtClean="0"/>
              <a:t>Study </a:t>
            </a:r>
            <a:r>
              <a:rPr lang="en-US" dirty="0" smtClean="0"/>
              <a:t>of </a:t>
            </a:r>
            <a:r>
              <a:rPr lang="en-US" dirty="0" err="1" smtClean="0"/>
              <a:t>Middleboxes</a:t>
            </a:r>
            <a:r>
              <a:rPr lang="en-US" dirty="0" smtClean="0"/>
              <a:t> in Cellular Networks</a:t>
            </a:r>
          </a:p>
          <a:p>
            <a:pPr lvl="1"/>
            <a:r>
              <a:rPr lang="en-US" dirty="0"/>
              <a:t>Off-Path TCP Sequence Number Inference </a:t>
            </a:r>
            <a:r>
              <a:rPr lang="en-US" dirty="0" smtClean="0"/>
              <a:t>Attack</a:t>
            </a:r>
            <a:endParaRPr lang="en-US" dirty="0"/>
          </a:p>
        </p:txBody>
      </p:sp>
      <p:sp>
        <p:nvSpPr>
          <p:cNvPr id="4" name="Footer Placeholder 3"/>
          <p:cNvSpPr>
            <a:spLocks noGrp="1"/>
          </p:cNvSpPr>
          <p:nvPr>
            <p:ph type="ftr" sz="quarter" idx="11"/>
          </p:nvPr>
        </p:nvSpPr>
        <p:spPr/>
        <p:txBody>
          <a:bodyPr/>
          <a:lstStyle/>
          <a:p>
            <a:r>
              <a:rPr lang="en-US" smtClean="0"/>
              <a:t>Cellular Networks and Mobile Computing (COMS 6998-10)</a:t>
            </a:r>
            <a:endParaRPr lang="en-US"/>
          </a:p>
        </p:txBody>
      </p:sp>
      <p:sp>
        <p:nvSpPr>
          <p:cNvPr id="6" name="Date Placeholder 5"/>
          <p:cNvSpPr>
            <a:spLocks noGrp="1"/>
          </p:cNvSpPr>
          <p:nvPr>
            <p:ph type="dt" sz="half" idx="10"/>
          </p:nvPr>
        </p:nvSpPr>
        <p:spPr/>
        <p:txBody>
          <a:bodyPr/>
          <a:lstStyle/>
          <a:p>
            <a:r>
              <a:rPr lang="en-US" smtClean="0"/>
              <a:t>3/12/13</a:t>
            </a:r>
            <a:endParaRPr lang="en-US"/>
          </a:p>
        </p:txBody>
      </p:sp>
    </p:spTree>
    <p:extLst>
      <p:ext uri="{BB962C8B-B14F-4D97-AF65-F5344CB8AC3E}">
        <p14:creationId xmlns:p14="http://schemas.microsoft.com/office/powerpoint/2010/main" val="2628296827"/>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1.4|0.3|14.3|9.3|5.2|6.5"/>
</p:tagLst>
</file>

<file path=ppt/tags/tag2.xml><?xml version="1.0" encoding="utf-8"?>
<p:tagLst xmlns:a="http://schemas.openxmlformats.org/drawingml/2006/main" xmlns:r="http://schemas.openxmlformats.org/officeDocument/2006/relationships" xmlns:p="http://schemas.openxmlformats.org/presentationml/2006/main">
  <p:tag name="TIMING" val="|36.9"/>
</p:tagLst>
</file>

<file path=ppt/tags/tag3.xml><?xml version="1.0" encoding="utf-8"?>
<p:tagLst xmlns:a="http://schemas.openxmlformats.org/drawingml/2006/main" xmlns:r="http://schemas.openxmlformats.org/officeDocument/2006/relationships" xmlns:p="http://schemas.openxmlformats.org/presentationml/2006/main">
  <p:tag name="TIMING" val="|1.8|3.8|7.3|2.1|0.4|2.3|0.7"/>
</p:tagLst>
</file>

<file path=ppt/tags/tag4.xml><?xml version="1.0" encoding="utf-8"?>
<p:tagLst xmlns:a="http://schemas.openxmlformats.org/drawingml/2006/main" xmlns:r="http://schemas.openxmlformats.org/officeDocument/2006/relationships" xmlns:p="http://schemas.openxmlformats.org/presentationml/2006/main">
  <p:tag name="TIMING" val="|57.9|44.5"/>
</p:tagLst>
</file>

<file path=ppt/tags/tag5.xml><?xml version="1.0" encoding="utf-8"?>
<p:tagLst xmlns:a="http://schemas.openxmlformats.org/drawingml/2006/main" xmlns:r="http://schemas.openxmlformats.org/officeDocument/2006/relationships" xmlns:p="http://schemas.openxmlformats.org/presentationml/2006/main">
  <p:tag name="TIMING" val="|31.2"/>
</p:tagLst>
</file>

<file path=ppt/tags/tag6.xml><?xml version="1.0" encoding="utf-8"?>
<p:tagLst xmlns:a="http://schemas.openxmlformats.org/drawingml/2006/main" xmlns:r="http://schemas.openxmlformats.org/officeDocument/2006/relationships" xmlns:p="http://schemas.openxmlformats.org/presentationml/2006/main">
  <p:tag name="TIMING" val="|27.1|15.3|4.9|7.1|21|10.9|1.5|1.5|25.2|1.4"/>
</p:tagLst>
</file>

<file path=ppt/tags/tag7.xml><?xml version="1.0" encoding="utf-8"?>
<p:tagLst xmlns:a="http://schemas.openxmlformats.org/drawingml/2006/main" xmlns:r="http://schemas.openxmlformats.org/officeDocument/2006/relationships" xmlns:p="http://schemas.openxmlformats.org/presentationml/2006/main">
  <p:tag name="TIMING" val="|3.8"/>
</p:tagLst>
</file>

<file path=ppt/tags/tag8.xml><?xml version="1.0" encoding="utf-8"?>
<p:tagLst xmlns:a="http://schemas.openxmlformats.org/drawingml/2006/main" xmlns:r="http://schemas.openxmlformats.org/officeDocument/2006/relationships" xmlns:p="http://schemas.openxmlformats.org/presentationml/2006/main">
  <p:tag name="TIMING" val="|2.7|42.2|7.7|9.1|7.6|64.5|78.5|10.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39033</TotalTime>
  <Words>10454</Words>
  <Application>Microsoft Macintosh PowerPoint</Application>
  <PresentationFormat>On-screen Show (4:3)</PresentationFormat>
  <Paragraphs>1198</Paragraphs>
  <Slides>84</Slides>
  <Notes>66</Notes>
  <HiddenSlides>0</HiddenSlides>
  <MMClips>0</MMClips>
  <ScaleCrop>false</ScaleCrop>
  <HeadingPairs>
    <vt:vector size="4" baseType="variant">
      <vt:variant>
        <vt:lpstr>Theme</vt:lpstr>
      </vt:variant>
      <vt:variant>
        <vt:i4>1</vt:i4>
      </vt:variant>
      <vt:variant>
        <vt:lpstr>Slide Titles</vt:lpstr>
      </vt:variant>
      <vt:variant>
        <vt:i4>84</vt:i4>
      </vt:variant>
    </vt:vector>
  </HeadingPairs>
  <TitlesOfParts>
    <vt:vector size="85" baseType="lpstr">
      <vt:lpstr>Office Theme</vt:lpstr>
      <vt:lpstr>PowerPoint Presentation</vt:lpstr>
      <vt:lpstr>Announcements</vt:lpstr>
      <vt:lpstr>Review of Previous Lecture</vt:lpstr>
      <vt:lpstr>State Machine Inference</vt:lpstr>
      <vt:lpstr>Review of Previous Lecture (Cont’d)</vt:lpstr>
      <vt:lpstr>RRC Analyzer: State Inference</vt:lpstr>
      <vt:lpstr>Review of Previous Lecture (Cont’d)</vt:lpstr>
      <vt:lpstr>Review of Previous Lecture (Cont’d)</vt:lpstr>
      <vt:lpstr>Outline</vt:lpstr>
      <vt:lpstr>Cellular Data Network Infrastructure Characterization &amp; Implication on Mobile Content Placement</vt:lpstr>
      <vt:lpstr>Applications Depending on IP Address</vt:lpstr>
      <vt:lpstr>Cellular IP Address is Dynamic</vt:lpstr>
      <vt:lpstr>Problem Statement</vt:lpstr>
      <vt:lpstr>Challenges</vt:lpstr>
      <vt:lpstr>Solutions</vt:lpstr>
      <vt:lpstr>Previous Studies</vt:lpstr>
      <vt:lpstr>Outline</vt:lpstr>
      <vt:lpstr>PowerPoint Presentation</vt:lpstr>
      <vt:lpstr>Map Prefixes to Carriers &amp; Geographic Coverage</vt:lpstr>
      <vt:lpstr>Outline</vt:lpstr>
      <vt:lpstr>Motivation for Clustering -- Limited Types of Geographic Coverage Patterns</vt:lpstr>
      <vt:lpstr>Cluster Cellular Prefixes</vt:lpstr>
      <vt:lpstr>Clusters of the Major Carriers</vt:lpstr>
      <vt:lpstr>Outline</vt:lpstr>
      <vt:lpstr>Validate via local DNS Resolver (DataSource2)</vt:lpstr>
      <vt:lpstr>Validate via Cellular DNS Resolver (Cont.)</vt:lpstr>
      <vt:lpstr>Clustering Results</vt:lpstr>
      <vt:lpstr>Outline</vt:lpstr>
      <vt:lpstr>Routing Restriction:  How to Adapt Existing CDN service to Cellular?</vt:lpstr>
      <vt:lpstr>Server Selection (DataSource2)</vt:lpstr>
      <vt:lpstr>Contributions</vt:lpstr>
      <vt:lpstr>An Untold Story of Middleboxes in Cellular Networks</vt:lpstr>
      <vt:lpstr>Background on cellular network</vt:lpstr>
      <vt:lpstr>Why carriers deploy middleboxes?</vt:lpstr>
      <vt:lpstr>Problems with middleboxes</vt:lpstr>
      <vt:lpstr>Challenges and solutions</vt:lpstr>
      <vt:lpstr>Related work</vt:lpstr>
      <vt:lpstr>Goals</vt:lpstr>
      <vt:lpstr>The NetPiculet measurement system</vt:lpstr>
      <vt:lpstr>Target policies in NetPiculet</vt:lpstr>
      <vt:lpstr>Target policies in NetPiculet</vt:lpstr>
      <vt:lpstr>Key findings</vt:lpstr>
      <vt:lpstr>Diverse carriers studied</vt:lpstr>
      <vt:lpstr>Outline</vt:lpstr>
      <vt:lpstr>Outline</vt:lpstr>
      <vt:lpstr>Why allowing IP spoofing is bad?</vt:lpstr>
      <vt:lpstr>Test whether IP spoofing is allowed</vt:lpstr>
      <vt:lpstr>4 out of 60 carriers allow IP spoofing</vt:lpstr>
      <vt:lpstr>Outline</vt:lpstr>
      <vt:lpstr>Why short TCP timeout timers are bad?</vt:lpstr>
      <vt:lpstr>Measure the TCP timeout timer</vt:lpstr>
      <vt:lpstr>Short timers identified in a few carriers</vt:lpstr>
      <vt:lpstr>Short timers drain your batteries</vt:lpstr>
      <vt:lpstr>Outline</vt:lpstr>
      <vt:lpstr>TCP out-of-order packet buffering</vt:lpstr>
      <vt:lpstr> Fast Retransmit cannot be triggered</vt:lpstr>
      <vt:lpstr>TCP performance degradation</vt:lpstr>
      <vt:lpstr>Outline</vt:lpstr>
      <vt:lpstr>NAT mapping is critical for NAT traversal</vt:lpstr>
      <vt:lpstr>What is NAT mapping type?</vt:lpstr>
      <vt:lpstr>Behavior of a new NAT mapping type</vt:lpstr>
      <vt:lpstr>Lessons learned</vt:lpstr>
      <vt:lpstr>Conclusion</vt:lpstr>
      <vt:lpstr>PowerPoint Presentation</vt:lpstr>
      <vt:lpstr>Known Attacks against TCP</vt:lpstr>
      <vt:lpstr>Outline</vt:lpstr>
      <vt:lpstr>Outline</vt:lpstr>
      <vt:lpstr>TCP sequence number inference attack</vt:lpstr>
      <vt:lpstr>Req 1 – obtaining target four tuples</vt:lpstr>
      <vt:lpstr>Req 2 – obtaining feedback through side channels ?</vt:lpstr>
      <vt:lpstr>Outline</vt:lpstr>
      <vt:lpstr>TCP sequence-number-checking firewall</vt:lpstr>
      <vt:lpstr>Attack model</vt:lpstr>
      <vt:lpstr>Side-channels: Packet counter and IPID</vt:lpstr>
      <vt:lpstr>Side-channels: Packet counter and IPID</vt:lpstr>
      <vt:lpstr>Sequence number inference – an example</vt:lpstr>
      <vt:lpstr>Binary search on sequence number</vt:lpstr>
      <vt:lpstr>Outline</vt:lpstr>
      <vt:lpstr>Attacks built on top of it</vt:lpstr>
      <vt:lpstr>Attacks built on top of it</vt:lpstr>
      <vt:lpstr>A step further – TCP connection hijack: Reset-the-server</vt:lpstr>
      <vt:lpstr>TCP connection hijacks</vt:lpstr>
      <vt:lpstr>Lessons learned</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Narrowing the Beam: Lowering Complexity in Cellular Networks by Scaling Up</dc:title>
  <dc:creator>OrbitMicrowave</dc:creator>
  <cp:lastModifiedBy>Robert Lee</cp:lastModifiedBy>
  <cp:revision>882</cp:revision>
  <dcterms:created xsi:type="dcterms:W3CDTF">2011-08-08T23:13:16Z</dcterms:created>
  <dcterms:modified xsi:type="dcterms:W3CDTF">2013-03-25T14:12:42Z</dcterms:modified>
</cp:coreProperties>
</file>