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x" ContentType="application/vnd.openxmlformats-officedocument.spreadsheetml.sheet"/>
  <Default Extension="wmv" ContentType="video/unknown"/>
  <Default Extension="jpeg" ContentType="image/jpeg"/>
  <Default Extension="xml" ContentType="application/xml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Default Extension="wmf" ContentType="image/x-wm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1.xml" ContentType="application/vnd.openxmlformats-officedocument.drawingml.chart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charts/chart2.xml" ContentType="application/vnd.openxmlformats-officedocument.drawingml.chart+xml"/>
  <Override PartName="/ppt/notesSlides/notesSlide82.xml" ContentType="application/vnd.openxmlformats-officedocument.presentationml.notesSlide+xml"/>
  <Override PartName="/ppt/charts/chart3.xml" ContentType="application/vnd.openxmlformats-officedocument.drawingml.chart+xml"/>
  <Override PartName="/ppt/notesSlides/notesSlide83.xml" ContentType="application/vnd.openxmlformats-officedocument.presentationml.notesSlide+xml"/>
  <Override PartName="/ppt/charts/chart4.xml" ContentType="application/vnd.openxmlformats-officedocument.drawingml.chart+xml"/>
  <Override PartName="/ppt/notesSlides/notesSlide84.xml" ContentType="application/vnd.openxmlformats-officedocument.presentationml.notesSlide+xml"/>
  <Override PartName="/ppt/charts/chart5.xml" ContentType="application/vnd.openxmlformats-officedocument.drawingml.chart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2"/>
  </p:notesMasterIdLst>
  <p:handoutMasterIdLst>
    <p:handoutMasterId r:id="rId143"/>
  </p:handoutMasterIdLst>
  <p:sldIdLst>
    <p:sldId id="277" r:id="rId2"/>
    <p:sldId id="501" r:id="rId3"/>
    <p:sldId id="502" r:id="rId4"/>
    <p:sldId id="383" r:id="rId5"/>
    <p:sldId id="453" r:id="rId6"/>
    <p:sldId id="454" r:id="rId7"/>
    <p:sldId id="455" r:id="rId8"/>
    <p:sldId id="456" r:id="rId9"/>
    <p:sldId id="457" r:id="rId10"/>
    <p:sldId id="458" r:id="rId11"/>
    <p:sldId id="459" r:id="rId12"/>
    <p:sldId id="460" r:id="rId13"/>
    <p:sldId id="461" r:id="rId14"/>
    <p:sldId id="462" r:id="rId15"/>
    <p:sldId id="463" r:id="rId16"/>
    <p:sldId id="464" r:id="rId17"/>
    <p:sldId id="465" r:id="rId18"/>
    <p:sldId id="466" r:id="rId19"/>
    <p:sldId id="467" r:id="rId20"/>
    <p:sldId id="468" r:id="rId21"/>
    <p:sldId id="469" r:id="rId22"/>
    <p:sldId id="470" r:id="rId23"/>
    <p:sldId id="471" r:id="rId24"/>
    <p:sldId id="472" r:id="rId25"/>
    <p:sldId id="473" r:id="rId26"/>
    <p:sldId id="474" r:id="rId27"/>
    <p:sldId id="475" r:id="rId28"/>
    <p:sldId id="476" r:id="rId29"/>
    <p:sldId id="477" r:id="rId30"/>
    <p:sldId id="478" r:id="rId31"/>
    <p:sldId id="479" r:id="rId32"/>
    <p:sldId id="480" r:id="rId33"/>
    <p:sldId id="481" r:id="rId34"/>
    <p:sldId id="482" r:id="rId35"/>
    <p:sldId id="483" r:id="rId36"/>
    <p:sldId id="484" r:id="rId37"/>
    <p:sldId id="485" r:id="rId38"/>
    <p:sldId id="486" r:id="rId39"/>
    <p:sldId id="487" r:id="rId40"/>
    <p:sldId id="488" r:id="rId41"/>
    <p:sldId id="489" r:id="rId42"/>
    <p:sldId id="490" r:id="rId43"/>
    <p:sldId id="491" r:id="rId44"/>
    <p:sldId id="492" r:id="rId45"/>
    <p:sldId id="493" r:id="rId46"/>
    <p:sldId id="494" r:id="rId47"/>
    <p:sldId id="495" r:id="rId48"/>
    <p:sldId id="496" r:id="rId49"/>
    <p:sldId id="497" r:id="rId50"/>
    <p:sldId id="498" r:id="rId51"/>
    <p:sldId id="499" r:id="rId52"/>
    <p:sldId id="500" r:id="rId53"/>
    <p:sldId id="393" r:id="rId54"/>
    <p:sldId id="394" r:id="rId55"/>
    <p:sldId id="395" r:id="rId56"/>
    <p:sldId id="396" r:id="rId57"/>
    <p:sldId id="397" r:id="rId58"/>
    <p:sldId id="398" r:id="rId59"/>
    <p:sldId id="399" r:id="rId60"/>
    <p:sldId id="400" r:id="rId61"/>
    <p:sldId id="401" r:id="rId62"/>
    <p:sldId id="402" r:id="rId63"/>
    <p:sldId id="403" r:id="rId64"/>
    <p:sldId id="404" r:id="rId65"/>
    <p:sldId id="405" r:id="rId66"/>
    <p:sldId id="406" r:id="rId67"/>
    <p:sldId id="407" r:id="rId68"/>
    <p:sldId id="408" r:id="rId69"/>
    <p:sldId id="409" r:id="rId70"/>
    <p:sldId id="410" r:id="rId71"/>
    <p:sldId id="411" r:id="rId72"/>
    <p:sldId id="412" r:id="rId73"/>
    <p:sldId id="413" r:id="rId74"/>
    <p:sldId id="414" r:id="rId75"/>
    <p:sldId id="415" r:id="rId76"/>
    <p:sldId id="416" r:id="rId77"/>
    <p:sldId id="417" r:id="rId78"/>
    <p:sldId id="418" r:id="rId79"/>
    <p:sldId id="419" r:id="rId80"/>
    <p:sldId id="420" r:id="rId81"/>
    <p:sldId id="421" r:id="rId82"/>
    <p:sldId id="422" r:id="rId83"/>
    <p:sldId id="423" r:id="rId84"/>
    <p:sldId id="424" r:id="rId85"/>
    <p:sldId id="425" r:id="rId86"/>
    <p:sldId id="426" r:id="rId87"/>
    <p:sldId id="427" r:id="rId88"/>
    <p:sldId id="428" r:id="rId89"/>
    <p:sldId id="429" r:id="rId90"/>
    <p:sldId id="331" r:id="rId91"/>
    <p:sldId id="332" r:id="rId92"/>
    <p:sldId id="333" r:id="rId93"/>
    <p:sldId id="334" r:id="rId94"/>
    <p:sldId id="335" r:id="rId95"/>
    <p:sldId id="336" r:id="rId96"/>
    <p:sldId id="337" r:id="rId97"/>
    <p:sldId id="338" r:id="rId98"/>
    <p:sldId id="339" r:id="rId99"/>
    <p:sldId id="340" r:id="rId100"/>
    <p:sldId id="341" r:id="rId101"/>
    <p:sldId id="342" r:id="rId102"/>
    <p:sldId id="343" r:id="rId103"/>
    <p:sldId id="344" r:id="rId104"/>
    <p:sldId id="345" r:id="rId105"/>
    <p:sldId id="346" r:id="rId106"/>
    <p:sldId id="347" r:id="rId107"/>
    <p:sldId id="348" r:id="rId108"/>
    <p:sldId id="349" r:id="rId109"/>
    <p:sldId id="350" r:id="rId110"/>
    <p:sldId id="351" r:id="rId111"/>
    <p:sldId id="352" r:id="rId112"/>
    <p:sldId id="353" r:id="rId113"/>
    <p:sldId id="354" r:id="rId114"/>
    <p:sldId id="355" r:id="rId115"/>
    <p:sldId id="356" r:id="rId116"/>
    <p:sldId id="392" r:id="rId117"/>
    <p:sldId id="357" r:id="rId118"/>
    <p:sldId id="430" r:id="rId119"/>
    <p:sldId id="431" r:id="rId120"/>
    <p:sldId id="432" r:id="rId121"/>
    <p:sldId id="433" r:id="rId122"/>
    <p:sldId id="434" r:id="rId123"/>
    <p:sldId id="435" r:id="rId124"/>
    <p:sldId id="436" r:id="rId125"/>
    <p:sldId id="437" r:id="rId126"/>
    <p:sldId id="438" r:id="rId127"/>
    <p:sldId id="439" r:id="rId128"/>
    <p:sldId id="440" r:id="rId129"/>
    <p:sldId id="441" r:id="rId130"/>
    <p:sldId id="442" r:id="rId131"/>
    <p:sldId id="443" r:id="rId132"/>
    <p:sldId id="444" r:id="rId133"/>
    <p:sldId id="445" r:id="rId134"/>
    <p:sldId id="446" r:id="rId135"/>
    <p:sldId id="447" r:id="rId136"/>
    <p:sldId id="448" r:id="rId137"/>
    <p:sldId id="449" r:id="rId138"/>
    <p:sldId id="450" r:id="rId139"/>
    <p:sldId id="451" r:id="rId140"/>
    <p:sldId id="452" r:id="rId1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39" autoAdjust="0"/>
  </p:normalViewPr>
  <p:slideViewPr>
    <p:cSldViewPr snapToGrid="0" snapToObjects="1">
      <p:cViewPr>
        <p:scale>
          <a:sx n="100" d="100"/>
          <a:sy n="100" d="100"/>
        </p:scale>
        <p:origin x="-1240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notesMaster" Target="notesMasters/notesMaster1.xml"/><Relationship Id="rId143" Type="http://schemas.openxmlformats.org/officeDocument/2006/relationships/handoutMaster" Target="handoutMasters/handoutMaster1.xml"/><Relationship Id="rId144" Type="http://schemas.openxmlformats.org/officeDocument/2006/relationships/printerSettings" Target="printerSettings/printerSettings1.bin"/><Relationship Id="rId145" Type="http://schemas.openxmlformats.org/officeDocument/2006/relationships/presProps" Target="presProps.xml"/><Relationship Id="rId146" Type="http://schemas.openxmlformats.org/officeDocument/2006/relationships/viewProps" Target="viewProps.xml"/><Relationship Id="rId147" Type="http://schemas.openxmlformats.org/officeDocument/2006/relationships/theme" Target="theme/theme1.xml"/><Relationship Id="rId1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eyeon%20Jung\Documents\cse590s\microbenchmark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464767067516"/>
          <c:y val="0.0978571647415673"/>
          <c:w val="0.673429571303593"/>
          <c:h val="0.7924600674915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Android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Sheet1!$D$2:$D$8</c:f>
                <c:numCache>
                  <c:formatCode>General</c:formatCode>
                  <c:ptCount val="7"/>
                  <c:pt idx="0">
                    <c:v>34.84041</c:v>
                  </c:pt>
                  <c:pt idx="1">
                    <c:v>25.69771</c:v>
                  </c:pt>
                  <c:pt idx="2">
                    <c:v>22.6570700000001</c:v>
                  </c:pt>
                  <c:pt idx="3">
                    <c:v>31.74233999999972</c:v>
                  </c:pt>
                  <c:pt idx="4">
                    <c:v>17.08456999999999</c:v>
                  </c:pt>
                  <c:pt idx="5">
                    <c:v>27.15499000000011</c:v>
                  </c:pt>
                  <c:pt idx="6">
                    <c:v>10.80255000000004</c:v>
                  </c:pt>
                </c:numCache>
              </c:numRef>
            </c:plus>
            <c:minus>
              <c:numRef>
                <c:f>Sheet1!$D$2:$D$8</c:f>
                <c:numCache>
                  <c:formatCode>General</c:formatCode>
                  <c:ptCount val="7"/>
                  <c:pt idx="0">
                    <c:v>34.84041</c:v>
                  </c:pt>
                  <c:pt idx="1">
                    <c:v>25.69771</c:v>
                  </c:pt>
                  <c:pt idx="2">
                    <c:v>22.6570700000001</c:v>
                  </c:pt>
                  <c:pt idx="3">
                    <c:v>31.74233999999972</c:v>
                  </c:pt>
                  <c:pt idx="4">
                    <c:v>17.08456999999999</c:v>
                  </c:pt>
                  <c:pt idx="5">
                    <c:v>27.15499000000011</c:v>
                  </c:pt>
                  <c:pt idx="6">
                    <c:v>10.80255000000004</c:v>
                  </c:pt>
                </c:numCache>
              </c:numRef>
            </c:minus>
          </c:errBars>
          <c:cat>
            <c:strRef>
              <c:f>Sheet1!$A$2:$A$8</c:f>
              <c:strCache>
                <c:ptCount val="7"/>
                <c:pt idx="0">
                  <c:v>sieve</c:v>
                </c:pt>
                <c:pt idx="1">
                  <c:v>loop</c:v>
                </c:pt>
                <c:pt idx="2">
                  <c:v>logic</c:v>
                </c:pt>
                <c:pt idx="3">
                  <c:v>string</c:v>
                </c:pt>
                <c:pt idx="4">
                  <c:v>float</c:v>
                </c:pt>
                <c:pt idx="5">
                  <c:v>method</c:v>
                </c:pt>
                <c:pt idx="6">
                  <c:v>total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1035.1</c:v>
                </c:pt>
                <c:pt idx="1">
                  <c:v>1223.2</c:v>
                </c:pt>
                <c:pt idx="2">
                  <c:v>879.1</c:v>
                </c:pt>
                <c:pt idx="3">
                  <c:v>1906.7</c:v>
                </c:pt>
                <c:pt idx="4">
                  <c:v>919.6</c:v>
                </c:pt>
                <c:pt idx="5">
                  <c:v>1023.3</c:v>
                </c:pt>
                <c:pt idx="6">
                  <c:v>1121.0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TaintDroid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Sheet1!$E$2:$E$8</c:f>
                <c:numCache>
                  <c:formatCode>General</c:formatCode>
                  <c:ptCount val="7"/>
                  <c:pt idx="0">
                    <c:v>29.68129</c:v>
                  </c:pt>
                  <c:pt idx="1">
                    <c:v>11.02643000000002</c:v>
                  </c:pt>
                  <c:pt idx="2">
                    <c:v>14.78139</c:v>
                  </c:pt>
                  <c:pt idx="3">
                    <c:v>31.18992</c:v>
                  </c:pt>
                  <c:pt idx="4">
                    <c:v>18.66591</c:v>
                  </c:pt>
                  <c:pt idx="5">
                    <c:v>19.83774</c:v>
                  </c:pt>
                  <c:pt idx="6">
                    <c:v>9.529538</c:v>
                  </c:pt>
                </c:numCache>
              </c:numRef>
            </c:plus>
            <c:minus>
              <c:numRef>
                <c:f>Sheet1!$E$2:$E$8</c:f>
                <c:numCache>
                  <c:formatCode>General</c:formatCode>
                  <c:ptCount val="7"/>
                  <c:pt idx="0">
                    <c:v>29.68129</c:v>
                  </c:pt>
                  <c:pt idx="1">
                    <c:v>11.02643000000002</c:v>
                  </c:pt>
                  <c:pt idx="2">
                    <c:v>14.78139</c:v>
                  </c:pt>
                  <c:pt idx="3">
                    <c:v>31.18992</c:v>
                  </c:pt>
                  <c:pt idx="4">
                    <c:v>18.66591</c:v>
                  </c:pt>
                  <c:pt idx="5">
                    <c:v>19.83774</c:v>
                  </c:pt>
                  <c:pt idx="6">
                    <c:v>9.529538</c:v>
                  </c:pt>
                </c:numCache>
              </c:numRef>
            </c:minus>
          </c:errBars>
          <c:cat>
            <c:strRef>
              <c:f>Sheet1!$A$2:$A$8</c:f>
              <c:strCache>
                <c:ptCount val="7"/>
                <c:pt idx="0">
                  <c:v>sieve</c:v>
                </c:pt>
                <c:pt idx="1">
                  <c:v>loop</c:v>
                </c:pt>
                <c:pt idx="2">
                  <c:v>logic</c:v>
                </c:pt>
                <c:pt idx="3">
                  <c:v>string</c:v>
                </c:pt>
                <c:pt idx="4">
                  <c:v>float</c:v>
                </c:pt>
                <c:pt idx="5">
                  <c:v>method</c:v>
                </c:pt>
                <c:pt idx="6">
                  <c:v>total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905.7</c:v>
                </c:pt>
                <c:pt idx="1">
                  <c:v>1097.5</c:v>
                </c:pt>
                <c:pt idx="2">
                  <c:v>842.1</c:v>
                </c:pt>
                <c:pt idx="3">
                  <c:v>1537.2</c:v>
                </c:pt>
                <c:pt idx="4">
                  <c:v>814.1</c:v>
                </c:pt>
                <c:pt idx="5">
                  <c:v>784.0</c:v>
                </c:pt>
                <c:pt idx="6">
                  <c:v>967.2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6218856"/>
        <c:axId val="-2086215848"/>
      </c:barChart>
      <c:catAx>
        <c:axId val="-20862188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86215848"/>
        <c:crosses val="autoZero"/>
        <c:auto val="1"/>
        <c:lblAlgn val="ctr"/>
        <c:lblOffset val="100"/>
        <c:noMultiLvlLbl val="0"/>
      </c:catAx>
      <c:valAx>
        <c:axId val="-2086215848"/>
        <c:scaling>
          <c:orientation val="minMax"/>
          <c:max val="20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862188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5902366779316"/>
          <c:y val="0.109518061215111"/>
          <c:w val="0.159705994834479"/>
          <c:h val="0.138495868950233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Email Password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default SDOs</c:v>
                </c:pt>
                <c:pt idx="1">
                  <c:v>app SDOs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95.12</c:v>
                </c:pt>
                <c:pt idx="1">
                  <c:v>95.12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Email Contents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default SDOs</c:v>
                </c:pt>
                <c:pt idx="1">
                  <c:v>app SDOs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2.0</c:v>
                </c:pt>
                <c:pt idx="1">
                  <c:v>100.0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4209240"/>
        <c:axId val="-2084206248"/>
      </c:barChart>
      <c:catAx>
        <c:axId val="-2084209240"/>
        <c:scaling>
          <c:orientation val="minMax"/>
        </c:scaling>
        <c:delete val="0"/>
        <c:axPos val="b"/>
        <c:majorTickMark val="out"/>
        <c:minorTickMark val="none"/>
        <c:tickLblPos val="nextTo"/>
        <c:crossAx val="-2084206248"/>
        <c:crosses val="autoZero"/>
        <c:auto val="1"/>
        <c:lblAlgn val="ctr"/>
        <c:lblOffset val="100"/>
        <c:noMultiLvlLbl val="0"/>
      </c:catAx>
      <c:valAx>
        <c:axId val="-2084206248"/>
        <c:scaling>
          <c:orientation val="minMax"/>
          <c:max val="1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42092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7670351302241"/>
          <c:y val="0.145878878839701"/>
          <c:w val="0.247906571774682"/>
          <c:h val="0.5865124329747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Android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Email launch</c:v>
                </c:pt>
                <c:pt idx="1">
                  <c:v>Email read message</c:v>
                </c:pt>
                <c:pt idx="2">
                  <c:v>KeePass launch</c:v>
                </c:pt>
                <c:pt idx="3">
                  <c:v>KeePass read entry</c:v>
                </c:pt>
                <c:pt idx="4">
                  <c:v>Browser launch</c:v>
                </c:pt>
                <c:pt idx="5">
                  <c:v>Browser load GNews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197.0</c:v>
                </c:pt>
                <c:pt idx="1">
                  <c:v>212.0</c:v>
                </c:pt>
                <c:pt idx="2">
                  <c:v>173.0</c:v>
                </c:pt>
                <c:pt idx="3">
                  <c:v>125.0</c:v>
                </c:pt>
                <c:pt idx="4">
                  <c:v>130.0</c:v>
                </c:pt>
                <c:pt idx="5">
                  <c:v>1072.0</c:v>
                </c:pt>
              </c:numCache>
            </c:numRef>
          </c:val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CleanOS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Email launch</c:v>
                </c:pt>
                <c:pt idx="1">
                  <c:v>Email read message</c:v>
                </c:pt>
                <c:pt idx="2">
                  <c:v>KeePass launch</c:v>
                </c:pt>
                <c:pt idx="3">
                  <c:v>KeePass read entry</c:v>
                </c:pt>
                <c:pt idx="4">
                  <c:v>Browser launch</c:v>
                </c:pt>
                <c:pt idx="5">
                  <c:v>Browser load GNews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312.0</c:v>
                </c:pt>
                <c:pt idx="1">
                  <c:v>501.0</c:v>
                </c:pt>
                <c:pt idx="2">
                  <c:v>221.0</c:v>
                </c:pt>
                <c:pt idx="3">
                  <c:v>155.0</c:v>
                </c:pt>
                <c:pt idx="4">
                  <c:v>144.0</c:v>
                </c:pt>
                <c:pt idx="5">
                  <c:v>1160.0</c:v>
                </c:pt>
              </c:numCache>
            </c:numRef>
          </c:val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Optimized CleanOS (evicted)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Email launch</c:v>
                </c:pt>
                <c:pt idx="1">
                  <c:v>Email read message</c:v>
                </c:pt>
                <c:pt idx="2">
                  <c:v>KeePass launch</c:v>
                </c:pt>
                <c:pt idx="3">
                  <c:v>KeePass read entry</c:v>
                </c:pt>
                <c:pt idx="4">
                  <c:v>Browser launch</c:v>
                </c:pt>
                <c:pt idx="5">
                  <c:v>Browser load GNews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4118408"/>
        <c:axId val="-2084115416"/>
      </c:barChart>
      <c:catAx>
        <c:axId val="-2084118408"/>
        <c:scaling>
          <c:orientation val="minMax"/>
        </c:scaling>
        <c:delete val="0"/>
        <c:axPos val="b"/>
        <c:majorTickMark val="out"/>
        <c:minorTickMark val="none"/>
        <c:tickLblPos val="nextTo"/>
        <c:crossAx val="-2084115416"/>
        <c:crosses val="autoZero"/>
        <c:auto val="1"/>
        <c:lblAlgn val="ctr"/>
        <c:lblOffset val="100"/>
        <c:noMultiLvlLbl val="0"/>
      </c:catAx>
      <c:valAx>
        <c:axId val="-2084115416"/>
        <c:scaling>
          <c:logBase val="10.0"/>
          <c:orientation val="minMax"/>
          <c:max val="1200.0"/>
          <c:min val="1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 smtClean="0"/>
                  <a:t>Time (s)</a:t>
                </a:r>
                <a:endParaRPr lang="en-US" b="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084118408"/>
        <c:crosses val="autoZero"/>
        <c:crossBetween val="between"/>
        <c:majorUnit val="10.0"/>
        <c:dispUnits>
          <c:builtInUnit val="thousands"/>
        </c:dispUnits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728157107047379"/>
          <c:y val="0.203904759422082"/>
          <c:w val="0.264126842632308"/>
          <c:h val="0.16338170835707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Android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Email launch</c:v>
                </c:pt>
                <c:pt idx="1">
                  <c:v>Email read message</c:v>
                </c:pt>
                <c:pt idx="2">
                  <c:v>KeePass launch</c:v>
                </c:pt>
                <c:pt idx="3">
                  <c:v>KeePass read entry</c:v>
                </c:pt>
                <c:pt idx="4">
                  <c:v>Browser launch</c:v>
                </c:pt>
                <c:pt idx="5">
                  <c:v>Browser load GNews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197.0</c:v>
                </c:pt>
                <c:pt idx="1">
                  <c:v>212.0</c:v>
                </c:pt>
                <c:pt idx="2">
                  <c:v>173.0</c:v>
                </c:pt>
                <c:pt idx="3">
                  <c:v>125.0</c:v>
                </c:pt>
                <c:pt idx="4">
                  <c:v>130.0</c:v>
                </c:pt>
                <c:pt idx="5">
                  <c:v>1717.0</c:v>
                </c:pt>
              </c:numCache>
            </c:numRef>
          </c:val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CleanOS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Email launch</c:v>
                </c:pt>
                <c:pt idx="1">
                  <c:v>Email read message</c:v>
                </c:pt>
                <c:pt idx="2">
                  <c:v>KeePass launch</c:v>
                </c:pt>
                <c:pt idx="3">
                  <c:v>KeePass read entry</c:v>
                </c:pt>
                <c:pt idx="4">
                  <c:v>Browser launch</c:v>
                </c:pt>
                <c:pt idx="5">
                  <c:v>Browser load GNews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919.0</c:v>
                </c:pt>
                <c:pt idx="1">
                  <c:v>1165.0</c:v>
                </c:pt>
                <c:pt idx="2">
                  <c:v>527.0</c:v>
                </c:pt>
                <c:pt idx="3">
                  <c:v>479.0</c:v>
                </c:pt>
                <c:pt idx="4">
                  <c:v>222.0</c:v>
                </c:pt>
                <c:pt idx="5">
                  <c:v>3536.0</c:v>
                </c:pt>
              </c:numCache>
            </c:numRef>
          </c:val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Optimized CleanOS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Email launch</c:v>
                </c:pt>
                <c:pt idx="1">
                  <c:v>Email read message</c:v>
                </c:pt>
                <c:pt idx="2">
                  <c:v>KeePass launch</c:v>
                </c:pt>
                <c:pt idx="3">
                  <c:v>KeePass read entry</c:v>
                </c:pt>
                <c:pt idx="4">
                  <c:v>Browser launch</c:v>
                </c:pt>
                <c:pt idx="5">
                  <c:v>Browser load GNews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3993224"/>
        <c:axId val="-2083990248"/>
      </c:barChart>
      <c:catAx>
        <c:axId val="-2083993224"/>
        <c:scaling>
          <c:orientation val="minMax"/>
        </c:scaling>
        <c:delete val="0"/>
        <c:axPos val="b"/>
        <c:majorTickMark val="out"/>
        <c:minorTickMark val="none"/>
        <c:tickLblPos val="nextTo"/>
        <c:crossAx val="-2083990248"/>
        <c:crosses val="autoZero"/>
        <c:auto val="1"/>
        <c:lblAlgn val="ctr"/>
        <c:lblOffset val="100"/>
        <c:noMultiLvlLbl val="0"/>
      </c:catAx>
      <c:valAx>
        <c:axId val="-2083990248"/>
        <c:scaling>
          <c:logBase val="10.0"/>
          <c:orientation val="minMax"/>
          <c:min val="1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 smtClean="0"/>
                  <a:t>Time (s)</a:t>
                </a:r>
                <a:endParaRPr lang="en-US" b="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083993224"/>
        <c:crosses val="autoZero"/>
        <c:crossBetween val="between"/>
        <c:dispUnits>
          <c:builtInUnit val="thousands"/>
        </c:dispUnits>
      </c:valAx>
    </c:plotArea>
    <c:legend>
      <c:legendPos val="r"/>
      <c:layout>
        <c:manualLayout>
          <c:xMode val="edge"/>
          <c:yMode val="edge"/>
          <c:x val="0.717346981304921"/>
          <c:y val="0.068900085776601"/>
          <c:w val="0.166912263890379"/>
          <c:h val="0.43339105564803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Android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Email launch</c:v>
                </c:pt>
                <c:pt idx="1">
                  <c:v>Email read message</c:v>
                </c:pt>
                <c:pt idx="2">
                  <c:v>KeePass launch</c:v>
                </c:pt>
                <c:pt idx="3">
                  <c:v>KeePass read entry</c:v>
                </c:pt>
                <c:pt idx="4">
                  <c:v>Browser launch</c:v>
                </c:pt>
                <c:pt idx="5">
                  <c:v>Browser load GNews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197.0</c:v>
                </c:pt>
                <c:pt idx="1">
                  <c:v>212.0</c:v>
                </c:pt>
                <c:pt idx="2">
                  <c:v>173.0</c:v>
                </c:pt>
                <c:pt idx="3">
                  <c:v>125.0</c:v>
                </c:pt>
                <c:pt idx="4">
                  <c:v>130.0</c:v>
                </c:pt>
                <c:pt idx="5">
                  <c:v>1717.0</c:v>
                </c:pt>
              </c:numCache>
            </c:numRef>
          </c:val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CleanOS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Email launch</c:v>
                </c:pt>
                <c:pt idx="1">
                  <c:v>Email read message</c:v>
                </c:pt>
                <c:pt idx="2">
                  <c:v>KeePass launch</c:v>
                </c:pt>
                <c:pt idx="3">
                  <c:v>KeePass read entry</c:v>
                </c:pt>
                <c:pt idx="4">
                  <c:v>Browser launch</c:v>
                </c:pt>
                <c:pt idx="5">
                  <c:v>Browser load GNews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919.0</c:v>
                </c:pt>
                <c:pt idx="1">
                  <c:v>1165.0</c:v>
                </c:pt>
                <c:pt idx="2">
                  <c:v>527.0</c:v>
                </c:pt>
                <c:pt idx="3">
                  <c:v>479.0</c:v>
                </c:pt>
                <c:pt idx="4">
                  <c:v>222.0</c:v>
                </c:pt>
                <c:pt idx="5">
                  <c:v>3536.0</c:v>
                </c:pt>
              </c:numCache>
            </c:numRef>
          </c:val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Optimized CleanOS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Email launch</c:v>
                </c:pt>
                <c:pt idx="1">
                  <c:v>Email read message</c:v>
                </c:pt>
                <c:pt idx="2">
                  <c:v>KeePass launch</c:v>
                </c:pt>
                <c:pt idx="3">
                  <c:v>KeePass read entry</c:v>
                </c:pt>
                <c:pt idx="4">
                  <c:v>Browser launch</c:v>
                </c:pt>
                <c:pt idx="5">
                  <c:v>Browser load GNews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589.0</c:v>
                </c:pt>
                <c:pt idx="1">
                  <c:v>379.0</c:v>
                </c:pt>
                <c:pt idx="2">
                  <c:v>672.0</c:v>
                </c:pt>
                <c:pt idx="3">
                  <c:v>135.0</c:v>
                </c:pt>
                <c:pt idx="4">
                  <c:v>138.0</c:v>
                </c:pt>
                <c:pt idx="5">
                  <c:v>2942.0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6749720"/>
        <c:axId val="-2086746744"/>
      </c:barChart>
      <c:catAx>
        <c:axId val="-2086749720"/>
        <c:scaling>
          <c:orientation val="minMax"/>
        </c:scaling>
        <c:delete val="0"/>
        <c:axPos val="b"/>
        <c:majorTickMark val="out"/>
        <c:minorTickMark val="none"/>
        <c:tickLblPos val="nextTo"/>
        <c:crossAx val="-2086746744"/>
        <c:crosses val="autoZero"/>
        <c:auto val="1"/>
        <c:lblAlgn val="ctr"/>
        <c:lblOffset val="100"/>
        <c:noMultiLvlLbl val="0"/>
      </c:catAx>
      <c:valAx>
        <c:axId val="-2086746744"/>
        <c:scaling>
          <c:logBase val="10.0"/>
          <c:orientation val="minMax"/>
          <c:min val="1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 smtClean="0"/>
                  <a:t>Time (s)</a:t>
                </a:r>
                <a:endParaRPr lang="en-US" b="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086749720"/>
        <c:crosses val="autoZero"/>
        <c:crossBetween val="between"/>
        <c:dispUnits>
          <c:builtInUnit val="thousands"/>
        </c:dispUnits>
      </c:valAx>
    </c:plotArea>
    <c:legend>
      <c:legendPos val="r"/>
      <c:layout>
        <c:manualLayout>
          <c:xMode val="edge"/>
          <c:yMode val="edge"/>
          <c:x val="0.717346981304921"/>
          <c:y val="0.068900085776601"/>
          <c:w val="0.166912263890379"/>
          <c:h val="0.43339105564803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C790E-396E-EC44-A177-4729AFD87B10}" type="datetimeFigureOut">
              <a:rPr lang="en-US" smtClean="0"/>
              <a:t>4/24/13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2D964-746F-514A-9191-F6C5291DF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246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AB1AE-6AF6-154C-97BE-116B49CC9AA8}" type="datetimeFigureOut">
              <a:rPr lang="en-US" smtClean="0"/>
              <a:t>4/24/13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23641-5B1A-5648-A445-C58122B9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896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6C13E-F135-469B-BBAE-2F60FB69471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B21A86-F581-714B-95FE-426E27788F77}" type="slidenum">
              <a:rPr lang="en-US"/>
              <a:pPr/>
              <a:t>12</a:t>
            </a:fld>
            <a:endParaRPr lang="en-US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9F521-CDF6-4F14-A4BB-BCBE1D39DE09}" type="slidenum">
              <a:rPr lang="zh-CN" altLang="en-US" smtClean="0"/>
              <a:pPr/>
              <a:t>119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974838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Somewhere</a:t>
            </a:r>
            <a:r>
              <a:rPr lang="en-US" baseline="0" dirty="0" smtClean="0"/>
              <a:t> along the line, people stopped saying they had an </a:t>
            </a:r>
            <a:r>
              <a:rPr lang="en-US" dirty="0" smtClean="0"/>
              <a:t>“IBM PC” in</a:t>
            </a:r>
            <a:r>
              <a:rPr lang="en-US" baseline="0" dirty="0" smtClean="0"/>
              <a:t> favor of a “Windows PC”.  (And what of Commodore and Acorn and Atari?)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9F521-CDF6-4F14-A4BB-BCBE1D39DE09}" type="slidenum">
              <a:rPr lang="zh-CN" altLang="en-US" smtClean="0"/>
              <a:pPr/>
              <a:t>121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Dell does not compile their own version of Windows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9F521-CDF6-4F14-A4BB-BCBE1D39DE09}" type="slidenum">
              <a:rPr lang="zh-CN" altLang="en-US" smtClean="0"/>
              <a:pPr/>
              <a:t>123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47236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 can we identify capability leaks?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9F521-CDF6-4F14-A4BB-BCBE1D39DE09}" type="slidenum">
              <a:rPr lang="zh-CN" altLang="en-US" smtClean="0"/>
              <a:pPr/>
              <a:t>127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751866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Follows program execution symbolically</a:t>
            </a:r>
          </a:p>
          <a:p>
            <a:endParaRPr lang="en-US" dirty="0" smtClean="0"/>
          </a:p>
          <a:p>
            <a:r>
              <a:rPr lang="en-US" dirty="0" smtClean="0"/>
              <a:t>Program state is modeled as a tuple of (instruction counter, data constraints)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9F521-CDF6-4F14-A4BB-BCBE1D39DE09}" type="slidenum">
              <a:rPr lang="zh-CN" altLang="en-US" smtClean="0"/>
              <a:pPr/>
              <a:t>132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0715678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Some API calls can be defined by parameters, not clear-cut method invocations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9F521-CDF6-4F14-A4BB-BCBE1D39DE09}" type="slidenum">
              <a:rPr lang="zh-CN" altLang="en-US" smtClean="0"/>
              <a:pPr/>
              <a:t>139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0191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E9D0E1-BC04-BB4A-9348-38EF5BF90A5B}" type="slidenum">
              <a:rPr lang="en-US"/>
              <a:pPr/>
              <a:t>13</a:t>
            </a:fld>
            <a:endParaRPr lang="en-US"/>
          </a:p>
        </p:txBody>
      </p:sp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8C930F-7C6A-1F44-A308-7AD97015D5DF}" type="slidenum">
              <a:rPr lang="en-US"/>
              <a:pPr/>
              <a:t>14</a:t>
            </a:fld>
            <a:endParaRPr lang="en-US"/>
          </a:p>
        </p:txBody>
      </p:sp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CB6DDB-2365-F54C-B609-CBFF926DC2F4}" type="slidenum">
              <a:rPr lang="en-US"/>
              <a:pPr/>
              <a:t>15</a:t>
            </a:fld>
            <a:endParaRPr lang="en-US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59436C-C82A-F742-87B6-7DA46CDA595D}" type="slidenum">
              <a:rPr lang="en-US"/>
              <a:pPr/>
              <a:t>16</a:t>
            </a:fld>
            <a:endParaRPr lang="en-US"/>
          </a:p>
        </p:txBody>
      </p:sp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EE7D5D-5060-2942-AD19-1F91C25A0DA4}" type="slidenum">
              <a:rPr lang="en-US"/>
              <a:pPr/>
              <a:t>17</a:t>
            </a:fld>
            <a:endParaRPr lang="en-US"/>
          </a:p>
        </p:txBody>
      </p:sp>
      <p:sp>
        <p:nvSpPr>
          <p:cNvPr id="419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0584" rIns="0" bIns="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US">
                <a:cs typeface="DejaVu Sans" charset="0"/>
              </a:rPr>
              <a:t>First alloc </a:t>
            </a:r>
          </a:p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US">
                <a:cs typeface="DejaVu Sans" charset="0"/>
              </a:rPr>
              <a:t>Then init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7FF490-6E29-F641-BB6A-69ADD9129F9F}" type="slidenum">
              <a:rPr lang="en-US"/>
              <a:pPr/>
              <a:t>18</a:t>
            </a:fld>
            <a:endParaRPr lang="en-US"/>
          </a:p>
        </p:txBody>
      </p:sp>
      <p:sp>
        <p:nvSpPr>
          <p:cNvPr id="430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30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52229E-6490-904B-BD08-09CF4F8CBC72}" type="slidenum">
              <a:rPr lang="en-US"/>
              <a:pPr/>
              <a:t>19</a:t>
            </a:fld>
            <a:endParaRPr lang="en-US"/>
          </a:p>
        </p:txBody>
      </p:sp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A1F1A1-C4B8-4548-9EFE-2B2134BA3C21}" type="slidenum">
              <a:rPr lang="en-US"/>
              <a:pPr/>
              <a:t>20</a:t>
            </a:fld>
            <a:endParaRPr lang="en-US"/>
          </a:p>
        </p:txBody>
      </p:sp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D2A87D-596B-4E4C-9313-D26E27962413}" type="slidenum">
              <a:rPr lang="en-US"/>
              <a:pPr/>
              <a:t>21</a:t>
            </a:fld>
            <a:endParaRPr lang="en-US"/>
          </a:p>
        </p:txBody>
      </p:sp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DroidRanger</a:t>
            </a:r>
            <a:r>
              <a:rPr lang="en-US" dirty="0" smtClean="0"/>
              <a:t>: Non-virtualization-based malware detection</a:t>
            </a:r>
          </a:p>
          <a:p>
            <a:r>
              <a:rPr lang="en-US" dirty="0" smtClean="0"/>
              <a:t>Behavioral footprint matching for known malware</a:t>
            </a:r>
          </a:p>
          <a:p>
            <a:r>
              <a:rPr lang="en-US" dirty="0" smtClean="0"/>
              <a:t>Dynamic execution monitoring for unknown malware</a:t>
            </a:r>
          </a:p>
          <a:p>
            <a:r>
              <a:rPr lang="en-US" dirty="0" err="1" smtClean="0"/>
              <a:t>DroidScope</a:t>
            </a:r>
            <a:r>
              <a:rPr lang="en-US" dirty="0" smtClean="0"/>
              <a:t>: Virtualization-based malware detection</a:t>
            </a:r>
          </a:p>
          <a:p>
            <a:r>
              <a:rPr lang="en-US" dirty="0" smtClean="0"/>
              <a:t>Reconstruct OS, </a:t>
            </a:r>
            <a:r>
              <a:rPr lang="en-US" dirty="0" err="1" smtClean="0"/>
              <a:t>Dalvik</a:t>
            </a:r>
            <a:r>
              <a:rPr lang="en-US" dirty="0" smtClean="0"/>
              <a:t> VM and native 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23641-5B1A-5648-A445-C58122B94C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897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35A8B2-9161-F24A-A053-67B8F0502635}" type="slidenum">
              <a:rPr lang="en-US"/>
              <a:pPr/>
              <a:t>22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7D1809-D5BE-584B-BE59-5A2461DABD33}" type="slidenum">
              <a:rPr lang="en-US"/>
              <a:pPr/>
              <a:t>23</a:t>
            </a:fld>
            <a:endParaRPr lang="en-US"/>
          </a:p>
        </p:txBody>
      </p:sp>
      <p:sp>
        <p:nvSpPr>
          <p:cNvPr id="481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3FDBF9D-58BA-414B-92CC-3BC974B3D26C}" type="slidenum">
              <a:rPr lang="en-US"/>
              <a:pPr/>
              <a:t>24</a:t>
            </a:fld>
            <a:endParaRPr lang="en-US"/>
          </a:p>
        </p:txBody>
      </p:sp>
      <p:sp>
        <p:nvSpPr>
          <p:cNvPr id="501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01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F894B7-86AE-E844-9140-1D5E9CFCFEF1}" type="slidenum">
              <a:rPr lang="en-US"/>
              <a:pPr/>
              <a:t>25</a:t>
            </a:fld>
            <a:endParaRPr lang="en-US"/>
          </a:p>
        </p:txBody>
      </p:sp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1E0420-069D-6746-BDD4-13A1F2A4C613}" type="slidenum">
              <a:rPr lang="en-US"/>
              <a:pPr/>
              <a:t>26</a:t>
            </a:fld>
            <a:endParaRPr lang="en-US"/>
          </a:p>
        </p:txBody>
      </p:sp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726488E-867E-7A44-829D-F051A21BD494}" type="slidenum">
              <a:rPr lang="en-US"/>
              <a:pPr/>
              <a:t>27</a:t>
            </a:fld>
            <a:endParaRPr lang="en-US"/>
          </a:p>
        </p:txBody>
      </p:sp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96DA40-9FEB-FC4D-B1BB-75AC3236D259}" type="slidenum">
              <a:rPr lang="en-US"/>
              <a:pPr/>
              <a:t>28</a:t>
            </a:fld>
            <a:endParaRPr lang="en-US"/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750EB2-D40F-D548-8478-78CE6B7B69A2}" type="slidenum">
              <a:rPr lang="en-US"/>
              <a:pPr/>
              <a:t>5</a:t>
            </a:fld>
            <a:endParaRPr lang="en-US"/>
          </a:p>
        </p:txBody>
      </p:sp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AABD0E-F3F6-4973-9447-6AB61F30BEB4}" type="slidenum">
              <a:rPr lang="en-US"/>
              <a:pPr/>
              <a:t>32</a:t>
            </a:fld>
            <a:endParaRPr lang="en-US"/>
          </a:p>
        </p:txBody>
      </p:sp>
      <p:sp>
        <p:nvSpPr>
          <p:cNvPr id="486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3" y="4342465"/>
            <a:ext cx="5028579" cy="411604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38C254E-7042-794E-8FA2-FFC0B6959359}" type="slidenum">
              <a:rPr lang="en-US"/>
              <a:pPr/>
              <a:t>6</a:t>
            </a:fld>
            <a:endParaRPr lang="en-US"/>
          </a:p>
        </p:txBody>
      </p:sp>
      <p:sp>
        <p:nvSpPr>
          <p:cNvPr id="307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D95DF4-1B80-476A-88EC-DDFAC9CDEAE7}" type="slidenum">
              <a:rPr lang="en-US"/>
              <a:pPr/>
              <a:t>45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3" y="4342465"/>
            <a:ext cx="5028579" cy="411604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5CA53C-154B-4841-90E8-DAA41683CA49}" type="slidenum">
              <a:rPr lang="en-US"/>
              <a:pPr/>
              <a:t>48</a:t>
            </a:fld>
            <a:endParaRPr lang="en-US"/>
          </a:p>
        </p:txBody>
      </p:sp>
      <p:sp>
        <p:nvSpPr>
          <p:cNvPr id="504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3" y="4342465"/>
            <a:ext cx="5028579" cy="411604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40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3F92C5-5F56-C143-9275-98967EBFEE56}" type="slidenum">
              <a:rPr lang="en-US"/>
              <a:pPr/>
              <a:t>7</a:t>
            </a:fld>
            <a:endParaRPr lang="en-US"/>
          </a:p>
        </p:txBody>
      </p:sp>
      <p:sp>
        <p:nvSpPr>
          <p:cNvPr id="317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7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653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454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27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962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962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680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963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6999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476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52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1057F7-4054-8349-AE5B-11AB1F255188}" type="slidenum">
              <a:rPr lang="en-US"/>
              <a:pPr/>
              <a:t>8</a:t>
            </a:fld>
            <a:endParaRPr lang="en-US"/>
          </a:p>
        </p:txBody>
      </p:sp>
      <p:sp>
        <p:nvSpPr>
          <p:cNvPr id="327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082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7856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8786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1935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365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614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614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6144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6144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61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B02BF6-ACBC-E24F-B58C-D0F4B1F11665}" type="slidenum">
              <a:rPr lang="en-US"/>
              <a:pPr/>
              <a:t>9</a:t>
            </a:fld>
            <a:endParaRPr lang="en-US"/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6144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1935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7786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636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1174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7026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9975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637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3981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3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B678BE-1184-7244-86A8-663B8342676E}" type="slidenum">
              <a:rPr lang="en-US"/>
              <a:pPr/>
              <a:t>10</a:t>
            </a:fld>
            <a:endParaRPr lang="en-US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0532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2425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8056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8056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8056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2649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Like a computer, *but*, unlike a computer, with different sensors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Also other information, not from sensors, such as address book, dialed numbers, etc.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Sensory Malware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Different sensors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Different sensors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“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sensory malware can do much more, other people have shown etc.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”</a:t>
            </a: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What can be picked up through the microphone?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Confidential information, trade secrets, negotiations?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003002-6C79-2A4B-9D0A-28484E335A84}" type="slidenum">
              <a:rPr lang="en-US"/>
              <a:pPr/>
              <a:t>11</a:t>
            </a:fld>
            <a:endParaRPr lang="en-US"/>
          </a:p>
        </p:txBody>
      </p:sp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Voice, DTMF tones (side-channel)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not stealthy, lots of network communication, looks anomalous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too much data for the malware master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refer to paper (Kirin) which prevents the installation of applications with certain combinations of permissions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not stealthy, lots of network communication, looks anomalous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too much data for the malware master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separate permissions into two inconspicuous sets of permissions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Soundcomber: phone state, contacts, record audio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Deliverer: network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state machine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DTMF numbers picked up through side-channel (aural feedback of pressed numbers)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file locks are specific to Linux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performance enhancements: DTMF detection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exclusive mode (audio blocked) and non-exclusive mode (audio available)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audio is blocked before command reaches baseband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small overhead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35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52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73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8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75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37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6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45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0CB8B-565C-7D45-8433-495436787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cs.columbia.edu/~coms6998-8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44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27.png"/><Relationship Id="rId9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0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44.png"/><Relationship Id="rId4" Type="http://schemas.openxmlformats.org/officeDocument/2006/relationships/image" Target="../media/image33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27.png"/><Relationship Id="rId8" Type="http://schemas.openxmlformats.org/officeDocument/2006/relationships/image" Target="../media/image63.png"/><Relationship Id="rId9" Type="http://schemas.openxmlformats.org/officeDocument/2006/relationships/image" Target="../media/image53.png"/><Relationship Id="rId10" Type="http://schemas.openxmlformats.org/officeDocument/2006/relationships/image" Target="../media/image6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53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9" Type="http://schemas.openxmlformats.org/officeDocument/2006/relationships/image" Target="../media/image65.png"/><Relationship Id="rId10" Type="http://schemas.openxmlformats.org/officeDocument/2006/relationships/image" Target="../media/image64.png"/><Relationship Id="rId11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71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8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33.png"/><Relationship Id="rId5" Type="http://schemas.openxmlformats.org/officeDocument/2006/relationships/image" Target="../media/image90.png"/><Relationship Id="rId6" Type="http://schemas.openxmlformats.org/officeDocument/2006/relationships/image" Target="../media/image75.png"/><Relationship Id="rId7" Type="http://schemas.openxmlformats.org/officeDocument/2006/relationships/image" Target="../media/image80.png"/><Relationship Id="rId8" Type="http://schemas.openxmlformats.org/officeDocument/2006/relationships/image" Target="../media/image91.png"/><Relationship Id="rId9" Type="http://schemas.openxmlformats.org/officeDocument/2006/relationships/image" Target="../media/image92.png"/><Relationship Id="rId10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3.jpeg"/><Relationship Id="rId12" Type="http://schemas.openxmlformats.org/officeDocument/2006/relationships/image" Target="../media/image104.jpg"/><Relationship Id="rId13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gif"/><Relationship Id="rId3" Type="http://schemas.openxmlformats.org/officeDocument/2006/relationships/image" Target="../media/image95.gif"/><Relationship Id="rId4" Type="http://schemas.openxmlformats.org/officeDocument/2006/relationships/image" Target="../media/image96.jpeg"/><Relationship Id="rId5" Type="http://schemas.openxmlformats.org/officeDocument/2006/relationships/image" Target="../media/image97.jpeg"/><Relationship Id="rId6" Type="http://schemas.openxmlformats.org/officeDocument/2006/relationships/image" Target="../media/image98.png"/><Relationship Id="rId7" Type="http://schemas.openxmlformats.org/officeDocument/2006/relationships/image" Target="../media/image99.jpg"/><Relationship Id="rId8" Type="http://schemas.openxmlformats.org/officeDocument/2006/relationships/image" Target="../media/image100.png"/><Relationship Id="rId9" Type="http://schemas.openxmlformats.org/officeDocument/2006/relationships/image" Target="../media/image101.jpeg"/><Relationship Id="rId10" Type="http://schemas.openxmlformats.org/officeDocument/2006/relationships/image" Target="../media/image102.gif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6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chart" Target="../charts/char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gif"/><Relationship Id="rId5" Type="http://schemas.openxmlformats.org/officeDocument/2006/relationships/image" Target="../media/image11.wmf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microsoft.com/office/2007/relationships/hdphoto" Target="../media/hdphoto1.wdp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8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2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chart" Target="../charts/char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chart" Target="../charts/char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chart" Target="../charts/char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chart" Target="../charts/chart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2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nakedsecurity.sophos.com/2010/07/29/android-malware-steals-info-million-phone-owners/" TargetMode="External"/><Relationship Id="rId4" Type="http://schemas.openxmlformats.org/officeDocument/2006/relationships/hyperlink" Target="http://news.cnet.com/8301-27080_3-20013222-245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9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9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2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2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900" y="533400"/>
            <a:ext cx="8724900" cy="16954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Cellular Networks and Mobile Computing</a:t>
            </a:r>
            <a:br>
              <a:rPr lang="en-US" dirty="0" smtClean="0"/>
            </a:br>
            <a:r>
              <a:rPr lang="en-US" dirty="0" smtClean="0"/>
              <a:t>COMS 6998-10, Spring 2013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7400" y="3307690"/>
            <a:ext cx="8153400" cy="1981200"/>
          </a:xfrm>
        </p:spPr>
        <p:txBody>
          <a:bodyPr>
            <a:noAutofit/>
          </a:bodyPr>
          <a:lstStyle/>
          <a:p>
            <a:pPr algn="r"/>
            <a:r>
              <a:rPr lang="en-US" sz="3400" dirty="0" smtClean="0">
                <a:solidFill>
                  <a:schemeClr val="tx1"/>
                </a:solidFill>
              </a:rPr>
              <a:t>Instructor: Li </a:t>
            </a:r>
            <a:r>
              <a:rPr lang="en-US" sz="3400" dirty="0" err="1" smtClean="0">
                <a:solidFill>
                  <a:schemeClr val="tx1"/>
                </a:solidFill>
              </a:rPr>
              <a:t>Erran</a:t>
            </a:r>
            <a:r>
              <a:rPr lang="en-US" sz="3400" dirty="0" smtClean="0">
                <a:solidFill>
                  <a:schemeClr val="tx1"/>
                </a:solidFill>
              </a:rPr>
              <a:t> Li (</a:t>
            </a:r>
            <a:r>
              <a:rPr lang="en-US" sz="3400" dirty="0" smtClean="0">
                <a:solidFill>
                  <a:srgbClr val="9F8540"/>
                </a:solidFill>
              </a:rPr>
              <a:t>lel2139@columbia.edu</a:t>
            </a:r>
            <a:r>
              <a:rPr lang="en-US" sz="3400" dirty="0" smtClean="0">
                <a:solidFill>
                  <a:schemeClr val="tx1"/>
                </a:solidFill>
              </a:rPr>
              <a:t>)</a:t>
            </a:r>
          </a:p>
          <a:p>
            <a:pPr lvl="0" algn="r"/>
            <a:r>
              <a:rPr lang="en-US" sz="3400" dirty="0">
                <a:solidFill>
                  <a:srgbClr val="9F8540"/>
                </a:solidFill>
                <a:hlinkClick r:id="rId3"/>
              </a:rPr>
              <a:t>http://www.cs.columbia.edu/</a:t>
            </a:r>
            <a:r>
              <a:rPr lang="en-US" sz="3400" dirty="0" smtClean="0">
                <a:solidFill>
                  <a:srgbClr val="9F8540"/>
                </a:solidFill>
                <a:hlinkClick r:id="rId3"/>
              </a:rPr>
              <a:t>~lierranli/coms6998-10Spring2013/</a:t>
            </a:r>
            <a:endParaRPr lang="en-US" sz="3400" dirty="0" smtClean="0">
              <a:solidFill>
                <a:srgbClr val="9F8540"/>
              </a:solidFill>
            </a:endParaRPr>
          </a:p>
          <a:p>
            <a:pPr lvl="0" algn="r"/>
            <a:r>
              <a:rPr lang="en-US" sz="3400" dirty="0" smtClean="0">
                <a:solidFill>
                  <a:schemeClr val="tx1"/>
                </a:solidFill>
              </a:rPr>
              <a:t>Lecture 13: Mobile Privacy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77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14400"/>
          </a:xfrm>
          <a:ln/>
        </p:spPr>
        <p:txBody>
          <a:bodyPr lIns="90000" tIns="78552" rIns="90000" bIns="468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Goals &amp; Challenges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700213"/>
            <a:ext cx="8313738" cy="4419600"/>
          </a:xfrm>
          <a:ln/>
        </p:spPr>
        <p:txBody>
          <a:bodyPr lIns="90000" tIns="46800" rIns="90000" bIns="46800">
            <a:normAutofit fontScale="77500" lnSpcReduction="20000"/>
          </a:bodyPr>
          <a:lstStyle/>
          <a:p>
            <a:pPr marL="341313" indent="-341313">
              <a:spcAft>
                <a:spcPts val="850"/>
              </a:spcAft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Goals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Identify Apps that access privacy sensitive information and transmit this information over the Internet without user intervention or consent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Perform this analysis on a large body of Apps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Gain insight in how Apps handle privacy sensitive data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Challenges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Apps are only available as binary executable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App Store Apps are encrypted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0535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180" y="3964781"/>
            <a:ext cx="991195" cy="49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94" y="2634258"/>
            <a:ext cx="315888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5" name="Group 5"/>
          <p:cNvGrpSpPr>
            <a:grpSpLocks/>
          </p:cNvGrpSpPr>
          <p:nvPr/>
        </p:nvGrpSpPr>
        <p:grpSpPr bwMode="auto">
          <a:xfrm>
            <a:off x="3571875" y="3348633"/>
            <a:ext cx="2501429" cy="1732359"/>
            <a:chOff x="0" y="0"/>
            <a:chExt cx="2241" cy="1552"/>
          </a:xfrm>
        </p:grpSpPr>
        <p:pic>
          <p:nvPicPr>
            <p:cNvPr id="3584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41" cy="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4" name="Rectangle 4"/>
            <p:cNvSpPr>
              <a:spLocks/>
            </p:cNvSpPr>
            <p:nvPr/>
          </p:nvSpPr>
          <p:spPr bwMode="auto">
            <a:xfrm>
              <a:off x="661" y="584"/>
              <a:ext cx="921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ea typeface="ＭＳ Ｐゴシック" charset="0"/>
                  <a:cs typeface="Gill Sans" charset="0"/>
                </a:rPr>
                <a:t>Internet</a:t>
              </a:r>
            </a:p>
          </p:txBody>
        </p:sp>
      </p:grpSp>
      <p:pic>
        <p:nvPicPr>
          <p:cNvPr id="35846" name="Picture 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22" y="4134446"/>
            <a:ext cx="2000250" cy="16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Rectangle 7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Soundcomber approach: </a:t>
            </a:r>
            <a:br>
              <a:rPr lang="en-US" sz="4500"/>
            </a:br>
            <a:r>
              <a:rPr lang="en-US" sz="4500"/>
              <a:t>process and upload</a:t>
            </a:r>
          </a:p>
        </p:txBody>
      </p:sp>
      <p:sp>
        <p:nvSpPr>
          <p:cNvPr id="35848" name="Rectangle 8"/>
          <p:cNvSpPr>
            <a:spLocks/>
          </p:cNvSpPr>
          <p:nvPr/>
        </p:nvSpPr>
        <p:spPr bwMode="auto">
          <a:xfrm>
            <a:off x="6259711" y="4850636"/>
            <a:ext cx="785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Malware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Master</a:t>
            </a:r>
          </a:p>
        </p:txBody>
      </p:sp>
      <p:pic>
        <p:nvPicPr>
          <p:cNvPr id="35849" name="Picture 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140" y="4779615"/>
            <a:ext cx="1384102" cy="73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62" y="2911078"/>
            <a:ext cx="982266" cy="7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53" name="Group 13"/>
          <p:cNvGrpSpPr>
            <a:grpSpLocks/>
          </p:cNvGrpSpPr>
          <p:nvPr/>
        </p:nvGrpSpPr>
        <p:grpSpPr bwMode="auto">
          <a:xfrm>
            <a:off x="-98226" y="3196828"/>
            <a:ext cx="1490142" cy="1509117"/>
            <a:chOff x="0" y="0"/>
            <a:chExt cx="1336" cy="1352"/>
          </a:xfrm>
        </p:grpSpPr>
        <p:pic>
          <p:nvPicPr>
            <p:cNvPr id="35851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2" name="Picture 1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56" name="Group 16"/>
          <p:cNvGrpSpPr>
            <a:grpSpLocks/>
          </p:cNvGrpSpPr>
          <p:nvPr/>
        </p:nvGrpSpPr>
        <p:grpSpPr bwMode="auto">
          <a:xfrm>
            <a:off x="892969" y="1937742"/>
            <a:ext cx="1491258" cy="1509117"/>
            <a:chOff x="0" y="0"/>
            <a:chExt cx="1336" cy="1352"/>
          </a:xfrm>
        </p:grpSpPr>
        <p:pic>
          <p:nvPicPr>
            <p:cNvPr id="35854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5" name="Picture 15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59" name="Group 19"/>
          <p:cNvGrpSpPr>
            <a:grpSpLocks/>
          </p:cNvGrpSpPr>
          <p:nvPr/>
        </p:nvGrpSpPr>
        <p:grpSpPr bwMode="auto">
          <a:xfrm>
            <a:off x="598289" y="4554141"/>
            <a:ext cx="1491258" cy="1509117"/>
            <a:chOff x="0" y="0"/>
            <a:chExt cx="1336" cy="1352"/>
          </a:xfrm>
        </p:grpSpPr>
        <p:pic>
          <p:nvPicPr>
            <p:cNvPr id="35857" name="Picture 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8" name="Picture 18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62" name="Group 22"/>
          <p:cNvGrpSpPr>
            <a:grpSpLocks/>
          </p:cNvGrpSpPr>
          <p:nvPr/>
        </p:nvGrpSpPr>
        <p:grpSpPr bwMode="auto">
          <a:xfrm>
            <a:off x="2062758" y="5170289"/>
            <a:ext cx="1491258" cy="1509117"/>
            <a:chOff x="0" y="0"/>
            <a:chExt cx="1336" cy="1352"/>
          </a:xfrm>
        </p:grpSpPr>
        <p:pic>
          <p:nvPicPr>
            <p:cNvPr id="35860" name="Picture 2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1" name="Picture 21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65" name="Group 25"/>
          <p:cNvGrpSpPr>
            <a:grpSpLocks/>
          </p:cNvGrpSpPr>
          <p:nvPr/>
        </p:nvGrpSpPr>
        <p:grpSpPr bwMode="auto">
          <a:xfrm>
            <a:off x="1803797" y="1526977"/>
            <a:ext cx="1491258" cy="1509117"/>
            <a:chOff x="0" y="0"/>
            <a:chExt cx="1336" cy="1352"/>
          </a:xfrm>
        </p:grpSpPr>
        <p:pic>
          <p:nvPicPr>
            <p:cNvPr id="35863" name="Picture 2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4" name="Picture 24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68" name="Group 28"/>
          <p:cNvGrpSpPr>
            <a:grpSpLocks/>
          </p:cNvGrpSpPr>
          <p:nvPr/>
        </p:nvGrpSpPr>
        <p:grpSpPr bwMode="auto">
          <a:xfrm>
            <a:off x="-392906" y="1491258"/>
            <a:ext cx="1491258" cy="1509117"/>
            <a:chOff x="0" y="0"/>
            <a:chExt cx="1336" cy="1352"/>
          </a:xfrm>
        </p:grpSpPr>
        <p:pic>
          <p:nvPicPr>
            <p:cNvPr id="35866" name="Picture 2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7" name="Picture 27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71" name="Group 31"/>
          <p:cNvGrpSpPr>
            <a:grpSpLocks/>
          </p:cNvGrpSpPr>
          <p:nvPr/>
        </p:nvGrpSpPr>
        <p:grpSpPr bwMode="auto">
          <a:xfrm>
            <a:off x="-392906" y="4777383"/>
            <a:ext cx="1491258" cy="1509117"/>
            <a:chOff x="0" y="0"/>
            <a:chExt cx="1336" cy="1352"/>
          </a:xfrm>
        </p:grpSpPr>
        <p:pic>
          <p:nvPicPr>
            <p:cNvPr id="35869" name="Picture 2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70" name="Picture 30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74" name="Group 34"/>
          <p:cNvGrpSpPr>
            <a:grpSpLocks/>
          </p:cNvGrpSpPr>
          <p:nvPr/>
        </p:nvGrpSpPr>
        <p:grpSpPr bwMode="auto">
          <a:xfrm>
            <a:off x="312539" y="160734"/>
            <a:ext cx="1491258" cy="1509117"/>
            <a:chOff x="0" y="0"/>
            <a:chExt cx="1336" cy="1352"/>
          </a:xfrm>
        </p:grpSpPr>
        <p:pic>
          <p:nvPicPr>
            <p:cNvPr id="35872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73" name="Picture 33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75" name="Rectangle 35"/>
          <p:cNvSpPr>
            <a:spLocks/>
          </p:cNvSpPr>
          <p:nvPr/>
        </p:nvSpPr>
        <p:spPr bwMode="auto">
          <a:xfrm>
            <a:off x="7671719" y="4792593"/>
            <a:ext cx="10565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Valuable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Information</a:t>
            </a:r>
          </a:p>
        </p:txBody>
      </p:sp>
      <p:pic>
        <p:nvPicPr>
          <p:cNvPr id="35876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02" y="5884664"/>
            <a:ext cx="315888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7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52" y="4304109"/>
            <a:ext cx="315888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8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407" y="3053953"/>
            <a:ext cx="315888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9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766" y="1285875"/>
            <a:ext cx="315888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0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266" y="6313290"/>
            <a:ext cx="303609" cy="33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1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586" y="5692676"/>
            <a:ext cx="315888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2" name="Picture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21" y="2625328"/>
            <a:ext cx="315888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3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258" y="3687961"/>
            <a:ext cx="1205508" cy="104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4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443" y="2635374"/>
            <a:ext cx="992311" cy="49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5" name="Picture 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724" y="4801939"/>
            <a:ext cx="992311" cy="49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100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527366"/>
      </p:ext>
    </p:extLst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AutoShape 1"/>
          <p:cNvSpPr>
            <a:spLocks/>
          </p:cNvSpPr>
          <p:nvPr/>
        </p:nvSpPr>
        <p:spPr bwMode="auto">
          <a:xfrm>
            <a:off x="2330648" y="3098601"/>
            <a:ext cx="1884164" cy="2178844"/>
          </a:xfrm>
          <a:prstGeom prst="roundRect">
            <a:avLst>
              <a:gd name="adj" fmla="val 7106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66" name="AutoShape 2"/>
          <p:cNvSpPr>
            <a:spLocks/>
          </p:cNvSpPr>
          <p:nvPr/>
        </p:nvSpPr>
        <p:spPr bwMode="auto">
          <a:xfrm>
            <a:off x="2428875" y="3205758"/>
            <a:ext cx="1687711" cy="723305"/>
          </a:xfrm>
          <a:prstGeom prst="roundRect">
            <a:avLst>
              <a:gd name="adj" fmla="val 18519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67" name="AutoShape 3"/>
          <p:cNvSpPr>
            <a:spLocks/>
          </p:cNvSpPr>
          <p:nvPr/>
        </p:nvSpPr>
        <p:spPr bwMode="auto">
          <a:xfrm>
            <a:off x="2428875" y="4509492"/>
            <a:ext cx="1687711" cy="651867"/>
          </a:xfrm>
          <a:prstGeom prst="roundRect">
            <a:avLst>
              <a:gd name="adj" fmla="val 20546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 rot="10800000" flipH="1">
            <a:off x="3273847" y="3929063"/>
            <a:ext cx="0" cy="582662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 flipH="1">
            <a:off x="4125516" y="4839891"/>
            <a:ext cx="82600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 flipH="1">
            <a:off x="2321719" y="3500437"/>
            <a:ext cx="116086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 flipH="1">
            <a:off x="4196953" y="4839891"/>
            <a:ext cx="1345035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6874" name="Group 10"/>
          <p:cNvGrpSpPr>
            <a:grpSpLocks/>
          </p:cNvGrpSpPr>
          <p:nvPr/>
        </p:nvGrpSpPr>
        <p:grpSpPr bwMode="auto">
          <a:xfrm>
            <a:off x="5402461" y="2196704"/>
            <a:ext cx="1902023" cy="1316013"/>
            <a:chOff x="0" y="0"/>
            <a:chExt cx="1704" cy="1179"/>
          </a:xfrm>
        </p:grpSpPr>
        <p:pic>
          <p:nvPicPr>
            <p:cNvPr id="36872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04" cy="1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3" name="Rectangle 9"/>
            <p:cNvSpPr>
              <a:spLocks/>
            </p:cNvSpPr>
            <p:nvPr/>
          </p:nvSpPr>
          <p:spPr bwMode="auto">
            <a:xfrm>
              <a:off x="502" y="471"/>
              <a:ext cx="655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>
                  <a:ea typeface="ＭＳ Ｐゴシック" charset="0"/>
                  <a:cs typeface="Gill Sans" charset="0"/>
                </a:rPr>
                <a:t>Internet</a:t>
              </a:r>
            </a:p>
          </p:txBody>
        </p:sp>
      </p:grpSp>
      <p:sp>
        <p:nvSpPr>
          <p:cNvPr id="36875" name="Line 11"/>
          <p:cNvSpPr>
            <a:spLocks noChangeShapeType="1"/>
          </p:cNvSpPr>
          <p:nvPr/>
        </p:nvSpPr>
        <p:spPr bwMode="auto">
          <a:xfrm flipH="1">
            <a:off x="1553766" y="3491508"/>
            <a:ext cx="759023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76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Two trojans are stealthier</a:t>
            </a:r>
            <a:br>
              <a:rPr lang="en-US" sz="4500"/>
            </a:br>
            <a:r>
              <a:rPr lang="en-US" sz="4500"/>
              <a:t>than one</a:t>
            </a:r>
          </a:p>
        </p:txBody>
      </p:sp>
      <p:sp>
        <p:nvSpPr>
          <p:cNvPr id="36877" name="Rectangle 13"/>
          <p:cNvSpPr>
            <a:spLocks/>
          </p:cNvSpPr>
          <p:nvPr/>
        </p:nvSpPr>
        <p:spPr bwMode="auto">
          <a:xfrm>
            <a:off x="860599" y="3668777"/>
            <a:ext cx="10866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Microphone</a:t>
            </a:r>
          </a:p>
        </p:txBody>
      </p:sp>
      <p:sp>
        <p:nvSpPr>
          <p:cNvPr id="36878" name="Rectangle 14"/>
          <p:cNvSpPr>
            <a:spLocks/>
          </p:cNvSpPr>
          <p:nvPr/>
        </p:nvSpPr>
        <p:spPr bwMode="auto">
          <a:xfrm>
            <a:off x="2626445" y="5431066"/>
            <a:ext cx="12390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Soundcomber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app</a:t>
            </a:r>
          </a:p>
        </p:txBody>
      </p:sp>
      <p:sp>
        <p:nvSpPr>
          <p:cNvPr id="36879" name="Line 15"/>
          <p:cNvSpPr>
            <a:spLocks noChangeShapeType="1"/>
          </p:cNvSpPr>
          <p:nvPr/>
        </p:nvSpPr>
        <p:spPr bwMode="auto">
          <a:xfrm flipH="1">
            <a:off x="1553766" y="3491508"/>
            <a:ext cx="759023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80" name="AutoShape 16"/>
          <p:cNvSpPr>
            <a:spLocks/>
          </p:cNvSpPr>
          <p:nvPr/>
        </p:nvSpPr>
        <p:spPr bwMode="auto">
          <a:xfrm>
            <a:off x="5549801" y="4473774"/>
            <a:ext cx="1607344" cy="732234"/>
          </a:xfrm>
          <a:prstGeom prst="roundRect">
            <a:avLst>
              <a:gd name="adj" fmla="val 18292"/>
            </a:avLst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81" name="Rectangle 17"/>
          <p:cNvSpPr>
            <a:spLocks/>
          </p:cNvSpPr>
          <p:nvPr/>
        </p:nvSpPr>
        <p:spPr bwMode="auto">
          <a:xfrm>
            <a:off x="5909221" y="5359628"/>
            <a:ext cx="8100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Deliverer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app</a:t>
            </a: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6357938" y="3333006"/>
            <a:ext cx="0" cy="113183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6885" name="Group 21"/>
          <p:cNvGrpSpPr>
            <a:grpSpLocks/>
          </p:cNvGrpSpPr>
          <p:nvPr/>
        </p:nvGrpSpPr>
        <p:grpSpPr bwMode="auto">
          <a:xfrm>
            <a:off x="4491633" y="4263926"/>
            <a:ext cx="705446" cy="1467818"/>
            <a:chOff x="0" y="0"/>
            <a:chExt cx="632" cy="1315"/>
          </a:xfrm>
        </p:grpSpPr>
        <p:sp>
          <p:nvSpPr>
            <p:cNvPr id="36883" name="Line 19"/>
            <p:cNvSpPr>
              <a:spLocks noChangeShapeType="1"/>
            </p:cNvSpPr>
            <p:nvPr/>
          </p:nvSpPr>
          <p:spPr bwMode="auto">
            <a:xfrm flipH="1">
              <a:off x="343" y="0"/>
              <a:ext cx="0" cy="892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884" name="Rectangle 20"/>
            <p:cNvSpPr>
              <a:spLocks/>
            </p:cNvSpPr>
            <p:nvPr/>
          </p:nvSpPr>
          <p:spPr bwMode="auto">
            <a:xfrm>
              <a:off x="0" y="846"/>
              <a:ext cx="632" cy="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>
                  <a:ea typeface="ＭＳ Ｐゴシック" charset="0"/>
                  <a:cs typeface="Gill Sans" charset="0"/>
                </a:rPr>
                <a:t>(c)overt</a:t>
              </a:r>
            </a:p>
            <a:p>
              <a:r>
                <a:rPr lang="en-US" sz="1700">
                  <a:ea typeface="ＭＳ Ｐゴシック" charset="0"/>
                  <a:cs typeface="Gill Sans" charset="0"/>
                </a:rPr>
                <a:t>channel</a:t>
              </a:r>
            </a:p>
          </p:txBody>
        </p:sp>
      </p:grpSp>
      <p:pic>
        <p:nvPicPr>
          <p:cNvPr id="36886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49" y="3259336"/>
            <a:ext cx="473273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7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383" y="4500562"/>
            <a:ext cx="446484" cy="62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8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985" y="4522887"/>
            <a:ext cx="446484" cy="62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9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2330649"/>
            <a:ext cx="1205508" cy="104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0" name="Picture 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20" y="2946797"/>
            <a:ext cx="1035844" cy="144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1" name="Picture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883" y="3330774"/>
            <a:ext cx="429742" cy="47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2" name="Picture 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148" y="3187898"/>
            <a:ext cx="380628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3" name="Picture 2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94" y="4585394"/>
            <a:ext cx="47439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4" name="Picture 3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36" y="4589859"/>
            <a:ext cx="47439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5" name="Picture 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445" y="3429000"/>
            <a:ext cx="562570" cy="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97" name="Oval 33"/>
          <p:cNvSpPr>
            <a:spLocks/>
          </p:cNvSpPr>
          <p:nvPr/>
        </p:nvSpPr>
        <p:spPr bwMode="auto">
          <a:xfrm>
            <a:off x="1902024" y="2402086"/>
            <a:ext cx="2732484" cy="3643313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98" name="Oval 34"/>
          <p:cNvSpPr>
            <a:spLocks/>
          </p:cNvSpPr>
          <p:nvPr/>
        </p:nvSpPr>
        <p:spPr bwMode="auto">
          <a:xfrm>
            <a:off x="5134570" y="3929062"/>
            <a:ext cx="2437805" cy="2178844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101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24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8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7" grpId="0" animBg="1"/>
      <p:bldP spid="36897" grpId="1" animBg="1"/>
      <p:bldP spid="36898" grpId="0" animBg="1"/>
      <p:bldP spid="36898" grpId="1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Soundcomber minimizes the necessary permissions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531" y="1812727"/>
            <a:ext cx="28575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531" y="1812727"/>
            <a:ext cx="28575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531" y="1812727"/>
            <a:ext cx="28575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812727"/>
            <a:ext cx="28575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Rectangle 7"/>
          <p:cNvSpPr>
            <a:spLocks/>
          </p:cNvSpPr>
          <p:nvPr/>
        </p:nvSpPr>
        <p:spPr bwMode="auto">
          <a:xfrm>
            <a:off x="5351115" y="3612832"/>
            <a:ext cx="1805069" cy="67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ea typeface="ＭＳ Ｐゴシック" charset="0"/>
                <a:cs typeface="Gill Sans" charset="0"/>
              </a:rPr>
              <a:t>voice-memo app</a:t>
            </a:r>
          </a:p>
          <a:p>
            <a:pPr algn="l"/>
            <a:endParaRPr lang="en-US" sz="800" dirty="0">
              <a:solidFill>
                <a:srgbClr val="FF0000"/>
              </a:solidFill>
              <a:ea typeface="ＭＳ Ｐゴシック" charset="0"/>
              <a:cs typeface="Gill Sans" charset="0"/>
            </a:endParaRPr>
          </a:p>
          <a:p>
            <a:pPr algn="l"/>
            <a:r>
              <a:rPr lang="en-US" dirty="0">
                <a:solidFill>
                  <a:srgbClr val="FF0000"/>
                </a:solidFill>
                <a:ea typeface="ＭＳ Ｐゴシック" charset="0"/>
                <a:cs typeface="Gill Sans" charset="0"/>
              </a:rPr>
              <a:t>wake-up alarm app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102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07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 autoUpdateAnimBg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Hotline greetings can be fingerprinted easily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2946797"/>
            <a:ext cx="857250" cy="97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/>
          <p:cNvSpPr>
            <a:spLocks/>
          </p:cNvSpPr>
          <p:nvPr/>
        </p:nvSpPr>
        <p:spPr bwMode="auto">
          <a:xfrm>
            <a:off x="7162726" y="3079417"/>
            <a:ext cx="5964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Bank 1</a:t>
            </a:r>
          </a:p>
        </p:txBody>
      </p:sp>
      <p:sp>
        <p:nvSpPr>
          <p:cNvPr id="39940" name="AutoShape 4"/>
          <p:cNvSpPr>
            <a:spLocks/>
          </p:cNvSpPr>
          <p:nvPr/>
        </p:nvSpPr>
        <p:spPr bwMode="auto">
          <a:xfrm>
            <a:off x="2705695" y="2911078"/>
            <a:ext cx="4009430" cy="651867"/>
          </a:xfrm>
          <a:prstGeom prst="wedgeEllipseCallout">
            <a:avLst>
              <a:gd name="adj1" fmla="val 59130"/>
              <a:gd name="adj2" fmla="val 67352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ja-JP" altLang="en-US" sz="1700">
                <a:latin typeface="Arial"/>
                <a:ea typeface="ＭＳ Ｐゴシック" charset="0"/>
                <a:cs typeface="Gill Sans" charset="0"/>
              </a:rPr>
              <a:t>“</a:t>
            </a:r>
            <a:r>
              <a:rPr lang="en-US" sz="1700">
                <a:ea typeface="ＭＳ Ｐゴシック" charset="0"/>
                <a:cs typeface="Gill Sans" charset="0"/>
              </a:rPr>
              <a:t>Thank you for calling...</a:t>
            </a:r>
            <a:r>
              <a:rPr lang="ja-JP" altLang="en-US" sz="1700">
                <a:latin typeface="Arial"/>
                <a:ea typeface="ＭＳ Ｐゴシック" charset="0"/>
                <a:cs typeface="Gill Sans" charset="0"/>
              </a:rPr>
              <a:t>”</a:t>
            </a:r>
            <a:endParaRPr lang="en-US" sz="1700">
              <a:ea typeface="ＭＳ Ｐゴシック" charset="0"/>
              <a:cs typeface="Gill Sans" charset="0"/>
            </a:endParaRP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172" y="4419080"/>
            <a:ext cx="857250" cy="97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Rectangle 6"/>
          <p:cNvSpPr>
            <a:spLocks/>
          </p:cNvSpPr>
          <p:nvPr/>
        </p:nvSpPr>
        <p:spPr bwMode="auto">
          <a:xfrm>
            <a:off x="7179469" y="4557280"/>
            <a:ext cx="5964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Bank 2</a:t>
            </a:r>
          </a:p>
        </p:txBody>
      </p:sp>
      <p:sp>
        <p:nvSpPr>
          <p:cNvPr id="39943" name="AutoShape 7"/>
          <p:cNvSpPr>
            <a:spLocks/>
          </p:cNvSpPr>
          <p:nvPr/>
        </p:nvSpPr>
        <p:spPr bwMode="auto">
          <a:xfrm>
            <a:off x="2723555" y="4384477"/>
            <a:ext cx="4009430" cy="651867"/>
          </a:xfrm>
          <a:prstGeom prst="wedgeEllipseCallout">
            <a:avLst>
              <a:gd name="adj1" fmla="val 59130"/>
              <a:gd name="adj2" fmla="val 67352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ja-JP" altLang="en-US" sz="1700">
                <a:latin typeface="Arial"/>
                <a:ea typeface="ＭＳ Ｐゴシック" charset="0"/>
                <a:cs typeface="Gill Sans" charset="0"/>
              </a:rPr>
              <a:t>“</a:t>
            </a:r>
            <a:r>
              <a:rPr lang="en-US" sz="1700">
                <a:ea typeface="ＭＳ Ｐゴシック" charset="0"/>
                <a:cs typeface="Gill Sans" charset="0"/>
              </a:rPr>
              <a:t>Welcome to ...</a:t>
            </a:r>
            <a:r>
              <a:rPr lang="ja-JP" altLang="en-US" sz="1700">
                <a:latin typeface="Arial"/>
                <a:ea typeface="ＭＳ Ｐゴシック" charset="0"/>
                <a:cs typeface="Gill Sans" charset="0"/>
              </a:rPr>
              <a:t>”</a:t>
            </a:r>
            <a:endParaRPr lang="en-US" sz="1700">
              <a:ea typeface="ＭＳ Ｐゴシック" charset="0"/>
              <a:cs typeface="Gill Sans" charset="0"/>
            </a:endParaRPr>
          </a:p>
        </p:txBody>
      </p:sp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64" y="3018234"/>
            <a:ext cx="58377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Rectangle 9"/>
          <p:cNvSpPr>
            <a:spLocks/>
          </p:cNvSpPr>
          <p:nvPr/>
        </p:nvSpPr>
        <p:spPr bwMode="auto">
          <a:xfrm>
            <a:off x="474390" y="5222542"/>
            <a:ext cx="5964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Bank 1</a:t>
            </a:r>
          </a:p>
        </p:txBody>
      </p:sp>
      <p:sp>
        <p:nvSpPr>
          <p:cNvPr id="39946" name="Rectangle 10"/>
          <p:cNvSpPr>
            <a:spLocks/>
          </p:cNvSpPr>
          <p:nvPr/>
        </p:nvSpPr>
        <p:spPr bwMode="auto">
          <a:xfrm>
            <a:off x="1884164" y="5227007"/>
            <a:ext cx="5964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Bank 2</a:t>
            </a:r>
          </a:p>
        </p:txBody>
      </p:sp>
      <p:pic>
        <p:nvPicPr>
          <p:cNvPr id="3994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6" y="3009305"/>
            <a:ext cx="527967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8" name="Line 12"/>
          <p:cNvSpPr>
            <a:spLocks noChangeShapeType="1"/>
          </p:cNvSpPr>
          <p:nvPr/>
        </p:nvSpPr>
        <p:spPr bwMode="auto">
          <a:xfrm rot="10800000" flipH="1">
            <a:off x="1202160" y="3302869"/>
            <a:ext cx="594940" cy="1116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 rot="10800000" flipH="1">
            <a:off x="809253" y="3898925"/>
            <a:ext cx="0" cy="1178719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50" name="Line 14"/>
          <p:cNvSpPr>
            <a:spLocks noChangeShapeType="1"/>
          </p:cNvSpPr>
          <p:nvPr/>
        </p:nvSpPr>
        <p:spPr bwMode="auto">
          <a:xfrm rot="10800000">
            <a:off x="1189881" y="3904506"/>
            <a:ext cx="1033611" cy="1176486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51" name="Rectangle 15"/>
          <p:cNvSpPr>
            <a:spLocks/>
          </p:cNvSpPr>
          <p:nvPr/>
        </p:nvSpPr>
        <p:spPr bwMode="auto">
          <a:xfrm>
            <a:off x="482203" y="4348668"/>
            <a:ext cx="1069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?</a:t>
            </a:r>
          </a:p>
        </p:txBody>
      </p:sp>
      <p:sp>
        <p:nvSpPr>
          <p:cNvPr id="39952" name="Rectangle 16"/>
          <p:cNvSpPr>
            <a:spLocks/>
          </p:cNvSpPr>
          <p:nvPr/>
        </p:nvSpPr>
        <p:spPr bwMode="auto">
          <a:xfrm>
            <a:off x="1687711" y="4125426"/>
            <a:ext cx="1069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103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360766" y="64902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8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/>
              <a:t>pop-up ad</a:t>
            </a:r>
          </a:p>
          <a:p>
            <a:r>
              <a:rPr lang="en-US"/>
              <a:t>packaged app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Tricking the user into</a:t>
            </a:r>
            <a:br>
              <a:rPr lang="en-US" sz="4500"/>
            </a:br>
            <a:r>
              <a:rPr lang="en-US" sz="4500"/>
              <a:t>installing two apps</a:t>
            </a:r>
          </a:p>
        </p:txBody>
      </p:sp>
      <p:grpSp>
        <p:nvGrpSpPr>
          <p:cNvPr id="40967" name="Group 7"/>
          <p:cNvGrpSpPr>
            <a:grpSpLocks/>
          </p:cNvGrpSpPr>
          <p:nvPr/>
        </p:nvGrpSpPr>
        <p:grpSpPr bwMode="auto">
          <a:xfrm>
            <a:off x="2839641" y="-687586"/>
            <a:ext cx="5313164" cy="7518797"/>
            <a:chOff x="0" y="0"/>
            <a:chExt cx="4760" cy="6736"/>
          </a:xfrm>
        </p:grpSpPr>
        <p:pic>
          <p:nvPicPr>
            <p:cNvPr id="4096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760" cy="6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966" name="Group 6"/>
            <p:cNvGrpSpPr>
              <a:grpSpLocks/>
            </p:cNvGrpSpPr>
            <p:nvPr/>
          </p:nvGrpSpPr>
          <p:grpSpPr bwMode="auto">
            <a:xfrm>
              <a:off x="2672" y="2456"/>
              <a:ext cx="2072" cy="872"/>
              <a:chOff x="0" y="0"/>
              <a:chExt cx="2072" cy="872"/>
            </a:xfrm>
          </p:grpSpPr>
          <p:sp>
            <p:nvSpPr>
              <p:cNvPr id="40964" name="AutoShape 4"/>
              <p:cNvSpPr>
                <a:spLocks/>
              </p:cNvSpPr>
              <p:nvPr/>
            </p:nvSpPr>
            <p:spPr bwMode="auto">
              <a:xfrm>
                <a:off x="280" y="24"/>
                <a:ext cx="1768" cy="800"/>
              </a:xfrm>
              <a:prstGeom prst="wedgeEllipseCallout">
                <a:avLst>
                  <a:gd name="adj1" fmla="val -59051"/>
                  <a:gd name="adj2" fmla="val 50000"/>
                </a:avLst>
              </a:prstGeom>
              <a:solidFill>
                <a:schemeClr val="accent1">
                  <a:alpha val="49803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en-US" sz="1700">
                    <a:ea typeface="ＭＳ Ｐゴシック" charset="0"/>
                    <a:cs typeface="Gill Sans" charset="0"/>
                  </a:rPr>
                  <a:t>Click Here!</a:t>
                </a:r>
              </a:p>
            </p:txBody>
          </p:sp>
          <p:pic>
            <p:nvPicPr>
              <p:cNvPr id="40965" name="Picture 5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072" cy="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3830836"/>
            <a:ext cx="2125266" cy="21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104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9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/>
          </p:cNvSpPr>
          <p:nvPr/>
        </p:nvSpPr>
        <p:spPr bwMode="auto">
          <a:xfrm>
            <a:off x="5885781" y="2086898"/>
            <a:ext cx="6245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700">
                <a:ea typeface="ＭＳ Ｐゴシック" charset="0"/>
                <a:cs typeface="Gill Sans" charset="0"/>
              </a:rPr>
              <a:t>Record</a:t>
            </a:r>
          </a:p>
          <a:p>
            <a:pPr algn="l"/>
            <a:r>
              <a:rPr lang="en-US" sz="1700">
                <a:ea typeface="ＭＳ Ｐゴシック" charset="0"/>
                <a:cs typeface="Gill Sans" charset="0"/>
              </a:rPr>
              <a:t>Audio</a:t>
            </a:r>
          </a:p>
        </p:txBody>
      </p:sp>
      <p:sp>
        <p:nvSpPr>
          <p:cNvPr id="41986" name="Rectangle 2"/>
          <p:cNvSpPr>
            <a:spLocks/>
          </p:cNvSpPr>
          <p:nvPr/>
        </p:nvSpPr>
        <p:spPr bwMode="auto">
          <a:xfrm>
            <a:off x="5870154" y="3238827"/>
            <a:ext cx="6747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700">
                <a:ea typeface="ＭＳ Ｐゴシック" charset="0"/>
                <a:cs typeface="Gill Sans" charset="0"/>
              </a:rPr>
              <a:t>Process</a:t>
            </a:r>
          </a:p>
          <a:p>
            <a:pPr algn="l"/>
            <a:r>
              <a:rPr lang="en-US" sz="1700">
                <a:ea typeface="ＭＳ Ｐゴシック" charset="0"/>
                <a:cs typeface="Gill Sans" charset="0"/>
              </a:rPr>
              <a:t>Audio</a:t>
            </a:r>
          </a:p>
        </p:txBody>
      </p:sp>
      <p:sp>
        <p:nvSpPr>
          <p:cNvPr id="41987" name="Rectangle 3"/>
          <p:cNvSpPr>
            <a:spLocks/>
          </p:cNvSpPr>
          <p:nvPr/>
        </p:nvSpPr>
        <p:spPr bwMode="auto">
          <a:xfrm>
            <a:off x="6833443" y="3109347"/>
            <a:ext cx="8100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To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Deliverer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Soundcomber extracts sensitive information locally</a:t>
            </a:r>
          </a:p>
        </p:txBody>
      </p:sp>
      <p:sp>
        <p:nvSpPr>
          <p:cNvPr id="41989" name="Rectangle 5"/>
          <p:cNvSpPr>
            <a:spLocks/>
          </p:cNvSpPr>
          <p:nvPr/>
        </p:nvSpPr>
        <p:spPr bwMode="auto">
          <a:xfrm>
            <a:off x="1226716" y="2454339"/>
            <a:ext cx="10866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Microphone</a:t>
            </a:r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 flipH="1">
            <a:off x="1919883" y="2277070"/>
            <a:ext cx="759023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1" name="AutoShape 7"/>
          <p:cNvSpPr>
            <a:spLocks/>
          </p:cNvSpPr>
          <p:nvPr/>
        </p:nvSpPr>
        <p:spPr bwMode="auto">
          <a:xfrm>
            <a:off x="2678906" y="1910953"/>
            <a:ext cx="3089672" cy="3893344"/>
          </a:xfrm>
          <a:prstGeom prst="roundRect">
            <a:avLst>
              <a:gd name="adj" fmla="val 4333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 rot="10800000">
            <a:off x="2669977" y="2275955"/>
            <a:ext cx="1741289" cy="1116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4080867" y="4804172"/>
            <a:ext cx="321469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3455789" y="3527226"/>
            <a:ext cx="0" cy="91975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rot="10800000">
            <a:off x="3455790" y="3536156"/>
            <a:ext cx="963290" cy="893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rot="10800000" flipH="1">
            <a:off x="5036344" y="2696765"/>
            <a:ext cx="0" cy="50006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 rot="10800000" flipH="1">
            <a:off x="5036344" y="3893344"/>
            <a:ext cx="0" cy="56257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 flipH="1">
            <a:off x="5804297" y="4804172"/>
            <a:ext cx="866180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9" name="Rectangle 15"/>
          <p:cNvSpPr>
            <a:spLocks/>
          </p:cNvSpPr>
          <p:nvPr/>
        </p:nvSpPr>
        <p:spPr bwMode="auto">
          <a:xfrm>
            <a:off x="3375422" y="5883339"/>
            <a:ext cx="164357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Soundcomber App</a:t>
            </a:r>
          </a:p>
        </p:txBody>
      </p:sp>
      <p:pic>
        <p:nvPicPr>
          <p:cNvPr id="4200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766" y="2044898"/>
            <a:ext cx="473273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003" name="Group 19"/>
          <p:cNvGrpSpPr>
            <a:grpSpLocks/>
          </p:cNvGrpSpPr>
          <p:nvPr/>
        </p:nvGrpSpPr>
        <p:grpSpPr bwMode="auto">
          <a:xfrm>
            <a:off x="2839641" y="4455914"/>
            <a:ext cx="1250156" cy="696516"/>
            <a:chOff x="0" y="0"/>
            <a:chExt cx="1120" cy="624"/>
          </a:xfrm>
        </p:grpSpPr>
        <p:sp>
          <p:nvSpPr>
            <p:cNvPr id="42001" name="AutoShape 17"/>
            <p:cNvSpPr>
              <a:spLocks/>
            </p:cNvSpPr>
            <p:nvPr/>
          </p:nvSpPr>
          <p:spPr bwMode="auto">
            <a:xfrm>
              <a:off x="0" y="0"/>
              <a:ext cx="1120" cy="624"/>
            </a:xfrm>
            <a:prstGeom prst="roundRect">
              <a:avLst>
                <a:gd name="adj" fmla="val 19227"/>
              </a:avLst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2002" name="Picture 1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" y="77"/>
              <a:ext cx="520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004" name="Rectangle 20"/>
          <p:cNvSpPr>
            <a:spLocks/>
          </p:cNvSpPr>
          <p:nvPr/>
        </p:nvSpPr>
        <p:spPr bwMode="auto">
          <a:xfrm>
            <a:off x="3020467" y="5225683"/>
            <a:ext cx="8287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Profile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Database</a:t>
            </a:r>
          </a:p>
        </p:txBody>
      </p:sp>
      <p:grpSp>
        <p:nvGrpSpPr>
          <p:cNvPr id="42007" name="Group 23"/>
          <p:cNvGrpSpPr>
            <a:grpSpLocks/>
          </p:cNvGrpSpPr>
          <p:nvPr/>
        </p:nvGrpSpPr>
        <p:grpSpPr bwMode="auto">
          <a:xfrm>
            <a:off x="4411266" y="3196828"/>
            <a:ext cx="1250156" cy="696516"/>
            <a:chOff x="0" y="0"/>
            <a:chExt cx="1120" cy="624"/>
          </a:xfrm>
        </p:grpSpPr>
        <p:sp>
          <p:nvSpPr>
            <p:cNvPr id="42005" name="AutoShape 21"/>
            <p:cNvSpPr>
              <a:spLocks/>
            </p:cNvSpPr>
            <p:nvPr/>
          </p:nvSpPr>
          <p:spPr bwMode="auto">
            <a:xfrm>
              <a:off x="0" y="0"/>
              <a:ext cx="1120" cy="624"/>
            </a:xfrm>
            <a:prstGeom prst="roundRect">
              <a:avLst>
                <a:gd name="adj" fmla="val 19227"/>
              </a:avLst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2006" name="Picture 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" y="96"/>
              <a:ext cx="385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010" name="Group 26"/>
          <p:cNvGrpSpPr>
            <a:grpSpLocks/>
          </p:cNvGrpSpPr>
          <p:nvPr/>
        </p:nvGrpSpPr>
        <p:grpSpPr bwMode="auto">
          <a:xfrm>
            <a:off x="4411266" y="2000250"/>
            <a:ext cx="1250156" cy="696516"/>
            <a:chOff x="0" y="0"/>
            <a:chExt cx="1120" cy="624"/>
          </a:xfrm>
        </p:grpSpPr>
        <p:sp>
          <p:nvSpPr>
            <p:cNvPr id="42008" name="AutoShape 24"/>
            <p:cNvSpPr>
              <a:spLocks/>
            </p:cNvSpPr>
            <p:nvPr/>
          </p:nvSpPr>
          <p:spPr bwMode="auto">
            <a:xfrm>
              <a:off x="0" y="0"/>
              <a:ext cx="1120" cy="624"/>
            </a:xfrm>
            <a:prstGeom prst="roundRect">
              <a:avLst>
                <a:gd name="adj" fmla="val 19227"/>
              </a:avLst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2009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" y="168"/>
              <a:ext cx="480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013" name="Group 29"/>
          <p:cNvGrpSpPr>
            <a:grpSpLocks/>
          </p:cNvGrpSpPr>
          <p:nvPr/>
        </p:nvGrpSpPr>
        <p:grpSpPr bwMode="auto">
          <a:xfrm>
            <a:off x="4411266" y="4455914"/>
            <a:ext cx="1250156" cy="696516"/>
            <a:chOff x="0" y="0"/>
            <a:chExt cx="1120" cy="624"/>
          </a:xfrm>
        </p:grpSpPr>
        <p:sp>
          <p:nvSpPr>
            <p:cNvPr id="42011" name="AutoShape 27"/>
            <p:cNvSpPr>
              <a:spLocks/>
            </p:cNvSpPr>
            <p:nvPr/>
          </p:nvSpPr>
          <p:spPr bwMode="auto">
            <a:xfrm>
              <a:off x="0" y="0"/>
              <a:ext cx="1120" cy="624"/>
            </a:xfrm>
            <a:prstGeom prst="roundRect">
              <a:avLst>
                <a:gd name="adj" fmla="val 19227"/>
              </a:avLst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2012" name="Picture 2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" y="136"/>
              <a:ext cx="266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016" name="Group 32"/>
          <p:cNvGrpSpPr>
            <a:grpSpLocks/>
          </p:cNvGrpSpPr>
          <p:nvPr/>
        </p:nvGrpSpPr>
        <p:grpSpPr bwMode="auto">
          <a:xfrm>
            <a:off x="3281660" y="2067223"/>
            <a:ext cx="2616398" cy="732234"/>
            <a:chOff x="0" y="0"/>
            <a:chExt cx="2344" cy="656"/>
          </a:xfrm>
        </p:grpSpPr>
        <p:sp>
          <p:nvSpPr>
            <p:cNvPr id="42014" name="Rectangle 30"/>
            <p:cNvSpPr>
              <a:spLocks/>
            </p:cNvSpPr>
            <p:nvPr/>
          </p:nvSpPr>
          <p:spPr bwMode="auto">
            <a:xfrm>
              <a:off x="128" y="131"/>
              <a:ext cx="2078" cy="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>
                  <a:ea typeface="ＭＳ Ｐゴシック" charset="0"/>
                  <a:cs typeface="Gill Sans" charset="0"/>
                </a:rPr>
                <a:t>0111010100110101011....</a:t>
              </a:r>
            </a:p>
          </p:txBody>
        </p:sp>
        <p:pic>
          <p:nvPicPr>
            <p:cNvPr id="42015" name="Picture 31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44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019" name="Group 35"/>
          <p:cNvGrpSpPr>
            <a:grpSpLocks/>
          </p:cNvGrpSpPr>
          <p:nvPr/>
        </p:nvGrpSpPr>
        <p:grpSpPr bwMode="auto">
          <a:xfrm>
            <a:off x="2041550" y="3277196"/>
            <a:ext cx="3848695" cy="732234"/>
            <a:chOff x="0" y="0"/>
            <a:chExt cx="3448" cy="656"/>
          </a:xfrm>
        </p:grpSpPr>
        <p:sp>
          <p:nvSpPr>
            <p:cNvPr id="42017" name="Rectangle 33"/>
            <p:cNvSpPr>
              <a:spLocks/>
            </p:cNvSpPr>
            <p:nvPr/>
          </p:nvSpPr>
          <p:spPr bwMode="auto">
            <a:xfrm>
              <a:off x="128" y="131"/>
              <a:ext cx="3217" cy="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>
                  <a:ea typeface="ＭＳ Ｐゴシック" charset="0"/>
                  <a:cs typeface="Gill Sans" charset="0"/>
                </a:rPr>
                <a:t>982030</a:t>
              </a:r>
              <a:r>
                <a:rPr lang="en-US" sz="1700">
                  <a:solidFill>
                    <a:srgbClr val="1A1A1A"/>
                  </a:solidFill>
                  <a:ea typeface="ＭＳ Ｐゴシック" charset="0"/>
                  <a:cs typeface="Gill Sans" charset="0"/>
                </a:rPr>
                <a:t>5180812615025219029103892...</a:t>
              </a:r>
            </a:p>
          </p:txBody>
        </p:sp>
        <p:pic>
          <p:nvPicPr>
            <p:cNvPr id="42018" name="Picture 34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448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022" name="Group 38"/>
          <p:cNvGrpSpPr>
            <a:grpSpLocks/>
          </p:cNvGrpSpPr>
          <p:nvPr/>
        </p:nvGrpSpPr>
        <p:grpSpPr bwMode="auto">
          <a:xfrm>
            <a:off x="6661547" y="4455914"/>
            <a:ext cx="1250156" cy="696516"/>
            <a:chOff x="0" y="0"/>
            <a:chExt cx="1120" cy="624"/>
          </a:xfrm>
        </p:grpSpPr>
        <p:sp>
          <p:nvSpPr>
            <p:cNvPr id="42020" name="AutoShape 36"/>
            <p:cNvSpPr>
              <a:spLocks/>
            </p:cNvSpPr>
            <p:nvPr/>
          </p:nvSpPr>
          <p:spPr bwMode="auto">
            <a:xfrm>
              <a:off x="0" y="0"/>
              <a:ext cx="1120" cy="624"/>
            </a:xfrm>
            <a:prstGeom prst="roundRect">
              <a:avLst>
                <a:gd name="adj" fmla="val 19227"/>
              </a:avLst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2021" name="Picture 3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" y="84"/>
              <a:ext cx="425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2023" name="Picture 3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281" y="1964531"/>
            <a:ext cx="380628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24" name="Line 40"/>
          <p:cNvSpPr>
            <a:spLocks noChangeShapeType="1"/>
          </p:cNvSpPr>
          <p:nvPr/>
        </p:nvSpPr>
        <p:spPr bwMode="auto">
          <a:xfrm>
            <a:off x="7283277" y="3687961"/>
            <a:ext cx="0" cy="77353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2027" name="Group 43"/>
          <p:cNvGrpSpPr>
            <a:grpSpLocks/>
          </p:cNvGrpSpPr>
          <p:nvPr/>
        </p:nvGrpSpPr>
        <p:grpSpPr bwMode="auto">
          <a:xfrm>
            <a:off x="3606478" y="4482703"/>
            <a:ext cx="2286000" cy="732234"/>
            <a:chOff x="0" y="0"/>
            <a:chExt cx="2048" cy="656"/>
          </a:xfrm>
        </p:grpSpPr>
        <p:sp>
          <p:nvSpPr>
            <p:cNvPr id="42025" name="Rectangle 41"/>
            <p:cNvSpPr>
              <a:spLocks/>
            </p:cNvSpPr>
            <p:nvPr/>
          </p:nvSpPr>
          <p:spPr bwMode="auto">
            <a:xfrm>
              <a:off x="128" y="131"/>
              <a:ext cx="1716" cy="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>
                  <a:solidFill>
                    <a:srgbClr val="1A1A1A"/>
                  </a:solidFill>
                  <a:ea typeface="ＭＳ Ｐゴシック" charset="0"/>
                  <a:cs typeface="Gill Sans" charset="0"/>
                </a:rPr>
                <a:t>5180 8126 1502 5219</a:t>
              </a:r>
            </a:p>
          </p:txBody>
        </p:sp>
        <p:pic>
          <p:nvPicPr>
            <p:cNvPr id="42026" name="Picture 42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48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028" name="Rectangle 44"/>
          <p:cNvSpPr>
            <a:spLocks/>
          </p:cNvSpPr>
          <p:nvPr/>
        </p:nvSpPr>
        <p:spPr bwMode="auto">
          <a:xfrm>
            <a:off x="9054703" y="-458063"/>
            <a:ext cx="6245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Record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Audio</a:t>
            </a:r>
          </a:p>
        </p:txBody>
      </p:sp>
      <p:sp>
        <p:nvSpPr>
          <p:cNvPr id="42029" name="Rectangle 45"/>
          <p:cNvSpPr>
            <a:spLocks/>
          </p:cNvSpPr>
          <p:nvPr/>
        </p:nvSpPr>
        <p:spPr bwMode="auto">
          <a:xfrm>
            <a:off x="4682505" y="5230148"/>
            <a:ext cx="6283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Extract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Data</a:t>
            </a:r>
          </a:p>
        </p:txBody>
      </p:sp>
      <p:sp>
        <p:nvSpPr>
          <p:cNvPr id="42031" name="Oval 47"/>
          <p:cNvSpPr>
            <a:spLocks/>
          </p:cNvSpPr>
          <p:nvPr/>
        </p:nvSpPr>
        <p:spPr bwMode="auto">
          <a:xfrm>
            <a:off x="2643188" y="4161234"/>
            <a:ext cx="1651992" cy="1696641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105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5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6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6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31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Line 1"/>
          <p:cNvSpPr>
            <a:spLocks noChangeShapeType="1"/>
          </p:cNvSpPr>
          <p:nvPr/>
        </p:nvSpPr>
        <p:spPr bwMode="auto">
          <a:xfrm flipH="1">
            <a:off x="5795367" y="4027289"/>
            <a:ext cx="991195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Profiles allow for </a:t>
            </a:r>
            <a:br>
              <a:rPr lang="en-US" sz="4500"/>
            </a:br>
            <a:r>
              <a:rPr lang="en-US" sz="4500"/>
              <a:t>context aware extraction</a:t>
            </a:r>
          </a:p>
        </p:txBody>
      </p:sp>
      <p:cxnSp>
        <p:nvCxnSpPr>
          <p:cNvPr id="43011" name="AutoShape 3"/>
          <p:cNvCxnSpPr>
            <a:cxnSpLocks noChangeShapeType="1"/>
            <a:stCxn id="43015" idx="0"/>
            <a:endCxn id="43013" idx="0"/>
          </p:cNvCxnSpPr>
          <p:nvPr/>
        </p:nvCxnSpPr>
        <p:spPr bwMode="auto">
          <a:xfrm flipH="1">
            <a:off x="1000125" y="2964656"/>
            <a:ext cx="1794867" cy="1062633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12" name="AutoShape 4"/>
          <p:cNvCxnSpPr>
            <a:cxnSpLocks noChangeShapeType="1"/>
            <a:stCxn id="43013" idx="0"/>
            <a:endCxn id="43022" idx="0"/>
          </p:cNvCxnSpPr>
          <p:nvPr/>
        </p:nvCxnSpPr>
        <p:spPr bwMode="auto">
          <a:xfrm>
            <a:off x="1000125" y="4027289"/>
            <a:ext cx="1794867" cy="1393031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3" name="AutoShape 5"/>
          <p:cNvSpPr>
            <a:spLocks/>
          </p:cNvSpPr>
          <p:nvPr/>
        </p:nvSpPr>
        <p:spPr bwMode="auto">
          <a:xfrm>
            <a:off x="294680" y="3714750"/>
            <a:ext cx="1410891" cy="625078"/>
          </a:xfrm>
          <a:prstGeom prst="roundRect">
            <a:avLst>
              <a:gd name="adj" fmla="val 21426"/>
            </a:avLst>
          </a:prstGeom>
          <a:solidFill>
            <a:srgbClr val="D8D8D8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400">
                <a:ea typeface="ＭＳ Ｐゴシック" charset="0"/>
                <a:cs typeface="Gill Sans" charset="0"/>
              </a:rPr>
              <a:t>Initial Menu Options</a:t>
            </a:r>
          </a:p>
        </p:txBody>
      </p:sp>
      <p:cxnSp>
        <p:nvCxnSpPr>
          <p:cNvPr id="43014" name="AutoShape 6"/>
          <p:cNvCxnSpPr>
            <a:cxnSpLocks noChangeShapeType="1"/>
            <a:stCxn id="43015" idx="0"/>
            <a:endCxn id="43019" idx="0"/>
          </p:cNvCxnSpPr>
          <p:nvPr/>
        </p:nvCxnSpPr>
        <p:spPr bwMode="auto">
          <a:xfrm rot="10800000" flipH="1">
            <a:off x="2794992" y="2964656"/>
            <a:ext cx="2286000" cy="0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5" name="AutoShape 7"/>
          <p:cNvSpPr>
            <a:spLocks/>
          </p:cNvSpPr>
          <p:nvPr/>
        </p:nvSpPr>
        <p:spPr bwMode="auto">
          <a:xfrm>
            <a:off x="2089547" y="2652117"/>
            <a:ext cx="1410891" cy="625078"/>
          </a:xfrm>
          <a:prstGeom prst="roundRect">
            <a:avLst>
              <a:gd name="adj" fmla="val 21426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400">
                <a:ea typeface="ＭＳ Ｐゴシック" charset="0"/>
                <a:cs typeface="Gill Sans" charset="0"/>
              </a:rPr>
              <a:t>Prompt for Account Number</a:t>
            </a:r>
          </a:p>
        </p:txBody>
      </p:sp>
      <p:cxnSp>
        <p:nvCxnSpPr>
          <p:cNvPr id="43016" name="AutoShape 8"/>
          <p:cNvCxnSpPr>
            <a:cxnSpLocks noChangeShapeType="1"/>
            <a:stCxn id="43017" idx="0"/>
            <a:endCxn id="43022" idx="0"/>
          </p:cNvCxnSpPr>
          <p:nvPr/>
        </p:nvCxnSpPr>
        <p:spPr bwMode="auto">
          <a:xfrm>
            <a:off x="2794992" y="4027289"/>
            <a:ext cx="0" cy="1393031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7" name="AutoShape 9"/>
          <p:cNvSpPr>
            <a:spLocks/>
          </p:cNvSpPr>
          <p:nvPr/>
        </p:nvSpPr>
        <p:spPr bwMode="auto">
          <a:xfrm>
            <a:off x="2089547" y="3714750"/>
            <a:ext cx="1410891" cy="625078"/>
          </a:xfrm>
          <a:prstGeom prst="roundRect">
            <a:avLst>
              <a:gd name="adj" fmla="val 21426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400">
                <a:ea typeface="ＭＳ Ｐゴシック" charset="0"/>
                <a:cs typeface="Gill Sans" charset="0"/>
              </a:rPr>
              <a:t>Loan &amp; Credit Card</a:t>
            </a:r>
          </a:p>
        </p:txBody>
      </p:sp>
      <p:cxnSp>
        <p:nvCxnSpPr>
          <p:cNvPr id="43018" name="AutoShape 10"/>
          <p:cNvCxnSpPr>
            <a:cxnSpLocks noChangeShapeType="1"/>
            <a:stCxn id="43023" idx="0"/>
            <a:endCxn id="43019" idx="0"/>
          </p:cNvCxnSpPr>
          <p:nvPr/>
        </p:nvCxnSpPr>
        <p:spPr bwMode="auto">
          <a:xfrm flipH="1">
            <a:off x="5080992" y="2964656"/>
            <a:ext cx="2419945" cy="0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9" name="AutoShape 11"/>
          <p:cNvSpPr>
            <a:spLocks/>
          </p:cNvSpPr>
          <p:nvPr/>
        </p:nvSpPr>
        <p:spPr bwMode="auto">
          <a:xfrm>
            <a:off x="4375547" y="2652117"/>
            <a:ext cx="1410891" cy="625078"/>
          </a:xfrm>
          <a:prstGeom prst="roundRect">
            <a:avLst>
              <a:gd name="adj" fmla="val 21426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400">
                <a:ea typeface="ＭＳ Ｐゴシック" charset="0"/>
                <a:cs typeface="Gill Sans" charset="0"/>
              </a:rPr>
              <a:t>Acquire PIN</a:t>
            </a:r>
          </a:p>
        </p:txBody>
      </p:sp>
      <p:cxnSp>
        <p:nvCxnSpPr>
          <p:cNvPr id="43020" name="AutoShape 12"/>
          <p:cNvCxnSpPr>
            <a:cxnSpLocks noChangeShapeType="1"/>
            <a:stCxn id="43021" idx="0"/>
            <a:endCxn id="43022" idx="0"/>
          </p:cNvCxnSpPr>
          <p:nvPr/>
        </p:nvCxnSpPr>
        <p:spPr bwMode="auto">
          <a:xfrm flipH="1">
            <a:off x="2794992" y="4026174"/>
            <a:ext cx="2286000" cy="1394147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21" name="AutoShape 13"/>
          <p:cNvSpPr>
            <a:spLocks/>
          </p:cNvSpPr>
          <p:nvPr/>
        </p:nvSpPr>
        <p:spPr bwMode="auto">
          <a:xfrm>
            <a:off x="4375547" y="3714750"/>
            <a:ext cx="1410891" cy="625078"/>
          </a:xfrm>
          <a:prstGeom prst="roundRect">
            <a:avLst>
              <a:gd name="adj" fmla="val 21426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400">
                <a:ea typeface="ＭＳ Ｐゴシック" charset="0"/>
                <a:cs typeface="Gill Sans" charset="0"/>
              </a:rPr>
              <a:t>Credit Card Information</a:t>
            </a:r>
          </a:p>
        </p:txBody>
      </p:sp>
      <p:sp>
        <p:nvSpPr>
          <p:cNvPr id="43022" name="AutoShape 14"/>
          <p:cNvSpPr>
            <a:spLocks/>
          </p:cNvSpPr>
          <p:nvPr/>
        </p:nvSpPr>
        <p:spPr bwMode="auto">
          <a:xfrm>
            <a:off x="2089547" y="5107781"/>
            <a:ext cx="1410891" cy="625078"/>
          </a:xfrm>
          <a:prstGeom prst="roundRect">
            <a:avLst>
              <a:gd name="adj" fmla="val 21426"/>
            </a:avLst>
          </a:prstGeom>
          <a:solidFill>
            <a:srgbClr val="D8D8D8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400">
                <a:ea typeface="ＭＳ Ｐゴシック" charset="0"/>
                <a:cs typeface="Gill Sans" charset="0"/>
              </a:rPr>
              <a:t>Termination</a:t>
            </a:r>
          </a:p>
        </p:txBody>
      </p:sp>
      <p:sp>
        <p:nvSpPr>
          <p:cNvPr id="43023" name="AutoShape 15"/>
          <p:cNvSpPr>
            <a:spLocks/>
          </p:cNvSpPr>
          <p:nvPr/>
        </p:nvSpPr>
        <p:spPr bwMode="auto">
          <a:xfrm>
            <a:off x="6661547" y="2652117"/>
            <a:ext cx="1678781" cy="625078"/>
          </a:xfrm>
          <a:prstGeom prst="roundRect">
            <a:avLst>
              <a:gd name="adj" fmla="val 21426"/>
            </a:avLst>
          </a:prstGeom>
          <a:solidFill>
            <a:srgbClr val="D8D8D8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400">
                <a:ea typeface="ＭＳ Ｐゴシック" charset="0"/>
                <a:cs typeface="Gill Sans" charset="0"/>
              </a:rPr>
              <a:t>Sensitive Information Acquired</a:t>
            </a:r>
          </a:p>
        </p:txBody>
      </p:sp>
      <p:sp>
        <p:nvSpPr>
          <p:cNvPr id="43024" name="AutoShape 16"/>
          <p:cNvSpPr>
            <a:spLocks/>
          </p:cNvSpPr>
          <p:nvPr/>
        </p:nvSpPr>
        <p:spPr bwMode="auto">
          <a:xfrm>
            <a:off x="6795492" y="3714750"/>
            <a:ext cx="1410891" cy="625078"/>
          </a:xfrm>
          <a:prstGeom prst="roundRect">
            <a:avLst>
              <a:gd name="adj" fmla="val 21426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400">
                <a:ea typeface="ＭＳ Ｐゴシック" charset="0"/>
                <a:cs typeface="Gill Sans" charset="0"/>
              </a:rPr>
              <a:t>Prompt for Credit Card #</a:t>
            </a:r>
          </a:p>
        </p:txBody>
      </p:sp>
      <p:sp>
        <p:nvSpPr>
          <p:cNvPr id="43025" name="Rectangle 17"/>
          <p:cNvSpPr>
            <a:spLocks/>
          </p:cNvSpPr>
          <p:nvPr/>
        </p:nvSpPr>
        <p:spPr bwMode="auto">
          <a:xfrm>
            <a:off x="1634133" y="3200727"/>
            <a:ext cx="9099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ea typeface="ＭＳ Ｐゴシック" charset="0"/>
                <a:cs typeface="Gill Sans" charset="0"/>
              </a:rPr>
              <a:t>1</a:t>
            </a:r>
          </a:p>
        </p:txBody>
      </p:sp>
      <p:sp>
        <p:nvSpPr>
          <p:cNvPr id="43026" name="Rectangle 18"/>
          <p:cNvSpPr>
            <a:spLocks/>
          </p:cNvSpPr>
          <p:nvPr/>
        </p:nvSpPr>
        <p:spPr bwMode="auto">
          <a:xfrm>
            <a:off x="1768078" y="3754368"/>
            <a:ext cx="9099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ea typeface="ＭＳ Ｐゴシック" charset="0"/>
                <a:cs typeface="Gill Sans" charset="0"/>
              </a:rPr>
              <a:t>2</a:t>
            </a:r>
          </a:p>
        </p:txBody>
      </p:sp>
      <p:sp>
        <p:nvSpPr>
          <p:cNvPr id="43027" name="Rectangle 19"/>
          <p:cNvSpPr>
            <a:spLocks/>
          </p:cNvSpPr>
          <p:nvPr/>
        </p:nvSpPr>
        <p:spPr bwMode="auto">
          <a:xfrm>
            <a:off x="3830836" y="3754368"/>
            <a:ext cx="9099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ea typeface="ＭＳ Ｐゴシック" charset="0"/>
                <a:cs typeface="Gill Sans" charset="0"/>
              </a:rPr>
              <a:t>2</a:t>
            </a:r>
          </a:p>
        </p:txBody>
      </p:sp>
      <p:sp>
        <p:nvSpPr>
          <p:cNvPr id="43028" name="Rectangle 20"/>
          <p:cNvSpPr>
            <a:spLocks/>
          </p:cNvSpPr>
          <p:nvPr/>
        </p:nvSpPr>
        <p:spPr bwMode="auto">
          <a:xfrm>
            <a:off x="6161484" y="3754368"/>
            <a:ext cx="9099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ea typeface="ＭＳ Ｐゴシック" charset="0"/>
                <a:cs typeface="Gill Sans" charset="0"/>
              </a:rPr>
              <a:t>1</a:t>
            </a:r>
          </a:p>
        </p:txBody>
      </p:sp>
      <p:sp>
        <p:nvSpPr>
          <p:cNvPr id="43029" name="Rectangle 21"/>
          <p:cNvSpPr>
            <a:spLocks/>
          </p:cNvSpPr>
          <p:nvPr/>
        </p:nvSpPr>
        <p:spPr bwMode="auto">
          <a:xfrm>
            <a:off x="3518297" y="2423279"/>
            <a:ext cx="73096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ea typeface="ＭＳ Ｐゴシック" charset="0"/>
                <a:cs typeface="Gill Sans" charset="0"/>
              </a:rPr>
              <a:t>Enter</a:t>
            </a:r>
          </a:p>
          <a:p>
            <a:r>
              <a:rPr lang="en-US" sz="1400">
                <a:ea typeface="ＭＳ Ｐゴシック" charset="0"/>
                <a:cs typeface="Gill Sans" charset="0"/>
              </a:rPr>
              <a:t>Account #</a:t>
            </a:r>
          </a:p>
        </p:txBody>
      </p:sp>
      <p:sp>
        <p:nvSpPr>
          <p:cNvPr id="43030" name="Rectangle 22"/>
          <p:cNvSpPr>
            <a:spLocks/>
          </p:cNvSpPr>
          <p:nvPr/>
        </p:nvSpPr>
        <p:spPr bwMode="auto">
          <a:xfrm>
            <a:off x="5980658" y="2427744"/>
            <a:ext cx="39754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ea typeface="ＭＳ Ｐゴシック" charset="0"/>
                <a:cs typeface="Gill Sans" charset="0"/>
              </a:rPr>
              <a:t>Enter</a:t>
            </a:r>
          </a:p>
          <a:p>
            <a:r>
              <a:rPr lang="en-US" sz="1400">
                <a:ea typeface="ＭＳ Ｐゴシック" charset="0"/>
                <a:cs typeface="Gill Sans" charset="0"/>
              </a:rPr>
              <a:t>PIN</a:t>
            </a:r>
          </a:p>
        </p:txBody>
      </p:sp>
      <p:sp>
        <p:nvSpPr>
          <p:cNvPr id="43031" name="Rectangle 23"/>
          <p:cNvSpPr>
            <a:spLocks/>
          </p:cNvSpPr>
          <p:nvPr/>
        </p:nvSpPr>
        <p:spPr bwMode="auto">
          <a:xfrm>
            <a:off x="1261318" y="4749463"/>
            <a:ext cx="40106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ea typeface="ＭＳ Ｐゴシック" charset="0"/>
                <a:cs typeface="Gill Sans" charset="0"/>
              </a:rPr>
              <a:t>other</a:t>
            </a:r>
          </a:p>
          <a:p>
            <a:r>
              <a:rPr lang="en-US" sz="1400">
                <a:ea typeface="ＭＳ Ｐゴシック" charset="0"/>
                <a:cs typeface="Gill Sans" charset="0"/>
              </a:rPr>
              <a:t>input</a:t>
            </a:r>
          </a:p>
        </p:txBody>
      </p:sp>
      <p:sp>
        <p:nvSpPr>
          <p:cNvPr id="43032" name="Rectangle 24"/>
          <p:cNvSpPr>
            <a:spLocks/>
          </p:cNvSpPr>
          <p:nvPr/>
        </p:nvSpPr>
        <p:spPr bwMode="auto">
          <a:xfrm>
            <a:off x="3009305" y="4508361"/>
            <a:ext cx="40106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ea typeface="ＭＳ Ｐゴシック" charset="0"/>
                <a:cs typeface="Gill Sans" charset="0"/>
              </a:rPr>
              <a:t>other</a:t>
            </a:r>
          </a:p>
          <a:p>
            <a:r>
              <a:rPr lang="en-US" sz="1400">
                <a:ea typeface="ＭＳ Ｐゴシック" charset="0"/>
                <a:cs typeface="Gill Sans" charset="0"/>
              </a:rPr>
              <a:t>input</a:t>
            </a:r>
          </a:p>
        </p:txBody>
      </p:sp>
      <p:sp>
        <p:nvSpPr>
          <p:cNvPr id="43033" name="Rectangle 25"/>
          <p:cNvSpPr>
            <a:spLocks/>
          </p:cNvSpPr>
          <p:nvPr/>
        </p:nvSpPr>
        <p:spPr bwMode="auto">
          <a:xfrm>
            <a:off x="7572375" y="3284994"/>
            <a:ext cx="39754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ea typeface="ＭＳ Ｐゴシック" charset="0"/>
                <a:cs typeface="Gill Sans" charset="0"/>
              </a:rPr>
              <a:t>Enter</a:t>
            </a:r>
          </a:p>
          <a:p>
            <a:r>
              <a:rPr lang="en-US" sz="1400">
                <a:ea typeface="ＭＳ Ｐゴシック" charset="0"/>
                <a:cs typeface="Gill Sans" charset="0"/>
              </a:rPr>
              <a:t>CC #</a:t>
            </a:r>
          </a:p>
        </p:txBody>
      </p:sp>
      <p:sp>
        <p:nvSpPr>
          <p:cNvPr id="43034" name="Line 26"/>
          <p:cNvSpPr>
            <a:spLocks noChangeShapeType="1"/>
          </p:cNvSpPr>
          <p:nvPr/>
        </p:nvSpPr>
        <p:spPr bwMode="auto">
          <a:xfrm flipH="1">
            <a:off x="1696641" y="4027289"/>
            <a:ext cx="392906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35" name="Line 27"/>
          <p:cNvSpPr>
            <a:spLocks noChangeShapeType="1"/>
          </p:cNvSpPr>
          <p:nvPr/>
        </p:nvSpPr>
        <p:spPr bwMode="auto">
          <a:xfrm flipH="1">
            <a:off x="1714500" y="4027289"/>
            <a:ext cx="375047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36" name="Line 28"/>
          <p:cNvSpPr>
            <a:spLocks noChangeShapeType="1"/>
          </p:cNvSpPr>
          <p:nvPr/>
        </p:nvSpPr>
        <p:spPr bwMode="auto">
          <a:xfrm flipH="1">
            <a:off x="3509367" y="4027289"/>
            <a:ext cx="866180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37" name="Line 29"/>
          <p:cNvSpPr>
            <a:spLocks noChangeShapeType="1"/>
          </p:cNvSpPr>
          <p:nvPr/>
        </p:nvSpPr>
        <p:spPr bwMode="auto">
          <a:xfrm flipH="1">
            <a:off x="3509367" y="4027289"/>
            <a:ext cx="866180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38" name="Line 30"/>
          <p:cNvSpPr>
            <a:spLocks noChangeShapeType="1"/>
          </p:cNvSpPr>
          <p:nvPr/>
        </p:nvSpPr>
        <p:spPr bwMode="auto">
          <a:xfrm flipH="1">
            <a:off x="5795367" y="4027289"/>
            <a:ext cx="991195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39" name="Line 31"/>
          <p:cNvSpPr>
            <a:spLocks noChangeShapeType="1"/>
          </p:cNvSpPr>
          <p:nvPr/>
        </p:nvSpPr>
        <p:spPr bwMode="auto">
          <a:xfrm>
            <a:off x="7500938" y="3286125"/>
            <a:ext cx="0" cy="41969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40" name="Line 32"/>
          <p:cNvSpPr>
            <a:spLocks noChangeShapeType="1"/>
          </p:cNvSpPr>
          <p:nvPr/>
        </p:nvSpPr>
        <p:spPr bwMode="auto">
          <a:xfrm>
            <a:off x="7500938" y="3286125"/>
            <a:ext cx="0" cy="419695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42" name="Line 34"/>
          <p:cNvSpPr>
            <a:spLocks noChangeShapeType="1"/>
          </p:cNvSpPr>
          <p:nvPr/>
        </p:nvSpPr>
        <p:spPr bwMode="auto">
          <a:xfrm flipH="1">
            <a:off x="1540371" y="3290590"/>
            <a:ext cx="709910" cy="41523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43" name="Line 35"/>
          <p:cNvSpPr>
            <a:spLocks noChangeShapeType="1"/>
          </p:cNvSpPr>
          <p:nvPr/>
        </p:nvSpPr>
        <p:spPr bwMode="auto">
          <a:xfrm flipH="1">
            <a:off x="3509367" y="2964656"/>
            <a:ext cx="857250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44" name="Line 36"/>
          <p:cNvSpPr>
            <a:spLocks noChangeShapeType="1"/>
          </p:cNvSpPr>
          <p:nvPr/>
        </p:nvSpPr>
        <p:spPr bwMode="auto">
          <a:xfrm flipH="1">
            <a:off x="5795367" y="2964656"/>
            <a:ext cx="857250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106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1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3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35" grpId="0" animBg="1"/>
      <p:bldP spid="43037" grpId="0" animBg="1"/>
      <p:bldP spid="43038" grpId="0" animBg="1"/>
      <p:bldP spid="43040" grpId="0" animBg="1"/>
      <p:bldP spid="43042" grpId="0" animBg="1"/>
      <p:bldP spid="43043" grpId="0" animBg="1"/>
      <p:bldP spid="4304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/>
              <a:t>DTMF tones are </a:t>
            </a:r>
            <a:br>
              <a:rPr lang="en-US"/>
            </a:br>
            <a:r>
              <a:rPr lang="ja-JP" altLang="en-US">
                <a:latin typeface="Arial"/>
              </a:rPr>
              <a:t>“</a:t>
            </a:r>
            <a:r>
              <a:rPr lang="en-US"/>
              <a:t>dual tones</a:t>
            </a:r>
            <a:r>
              <a:rPr lang="ja-JP" altLang="en-US">
                <a:latin typeface="Arial"/>
              </a:rPr>
              <a:t>”</a:t>
            </a:r>
            <a:endParaRPr lang="en-US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5781" y="1946672"/>
            <a:ext cx="3571875" cy="4018359"/>
          </a:xfrm>
          <a:ln/>
        </p:spPr>
        <p:txBody>
          <a:bodyPr/>
          <a:lstStyle/>
          <a:p>
            <a:r>
              <a:rPr lang="en-US"/>
              <a:t>8 frequencies</a:t>
            </a:r>
          </a:p>
          <a:p>
            <a:r>
              <a:rPr lang="en-US"/>
              <a:t>2 simultaneous frequencies for each digit</a:t>
            </a:r>
          </a:p>
          <a:p>
            <a:r>
              <a:rPr lang="en-US"/>
              <a:t>used to navigate hotline menus</a:t>
            </a:r>
          </a:p>
        </p:txBody>
      </p:sp>
      <p:grpSp>
        <p:nvGrpSpPr>
          <p:cNvPr id="45062" name="Group 6"/>
          <p:cNvGrpSpPr>
            <a:grpSpLocks/>
          </p:cNvGrpSpPr>
          <p:nvPr/>
        </p:nvGrpSpPr>
        <p:grpSpPr bwMode="auto">
          <a:xfrm>
            <a:off x="4991695" y="-2277070"/>
            <a:ext cx="5313164" cy="7518797"/>
            <a:chOff x="0" y="0"/>
            <a:chExt cx="4760" cy="6736"/>
          </a:xfrm>
        </p:grpSpPr>
        <p:pic>
          <p:nvPicPr>
            <p:cNvPr id="4506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824"/>
              <a:ext cx="31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760" cy="6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5063" name="Group 7"/>
          <p:cNvGraphicFramePr>
            <a:graphicFrameLocks noGrp="1"/>
          </p:cNvGraphicFramePr>
          <p:nvPr/>
        </p:nvGraphicFramePr>
        <p:xfrm>
          <a:off x="4661297" y="2696766"/>
          <a:ext cx="4208115" cy="2505895"/>
        </p:xfrm>
        <a:graphic>
          <a:graphicData uri="http://schemas.openxmlformats.org/drawingml/2006/table">
            <a:tbl>
              <a:tblPr/>
              <a:tblGrid>
                <a:gridCol w="841623"/>
                <a:gridCol w="841623"/>
                <a:gridCol w="841623"/>
                <a:gridCol w="841623"/>
                <a:gridCol w="841623"/>
              </a:tblGrid>
              <a:tr h="501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0"/>
                        <a:cs typeface="Heiti SC Light" charset="0"/>
                        <a:sym typeface="Gill Sans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1209 Hz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1336 Hz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1477 Hz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1633 Hz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697 Hz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3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A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770 Hz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4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5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6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B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852 Hz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7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8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9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C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501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941 Hz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*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#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D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4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/>
              <a:t>Soundcomber dynamically adjusts thresholds to detect faint tones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473524"/>
            <a:ext cx="8876109" cy="296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1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Android introduces new</a:t>
            </a:r>
            <a:br>
              <a:rPr lang="en-US" sz="4500"/>
            </a:br>
            <a:r>
              <a:rPr lang="en-US" sz="4500"/>
              <a:t>covert channels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/>
              <a:t>vibration settings (87 bps)</a:t>
            </a:r>
          </a:p>
          <a:p>
            <a:r>
              <a:rPr lang="en-US"/>
              <a:t>volume settings (150 bps)</a:t>
            </a:r>
          </a:p>
          <a:p>
            <a:r>
              <a:rPr lang="en-US"/>
              <a:t>screen (5.3 bps)</a:t>
            </a:r>
          </a:p>
          <a:p>
            <a:r>
              <a:rPr lang="en-US"/>
              <a:t>file locks (685 bps)</a:t>
            </a:r>
          </a:p>
        </p:txBody>
      </p:sp>
      <p:grpSp>
        <p:nvGrpSpPr>
          <p:cNvPr id="48140" name="Group 12"/>
          <p:cNvGrpSpPr>
            <a:grpSpLocks/>
          </p:cNvGrpSpPr>
          <p:nvPr/>
        </p:nvGrpSpPr>
        <p:grpSpPr bwMode="auto">
          <a:xfrm>
            <a:off x="6098977" y="4822031"/>
            <a:ext cx="1455539" cy="910828"/>
            <a:chOff x="0" y="0"/>
            <a:chExt cx="1304" cy="816"/>
          </a:xfrm>
        </p:grpSpPr>
        <p:pic>
          <p:nvPicPr>
            <p:cNvPr id="4813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1"/>
              <a:ext cx="363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" y="251"/>
              <a:ext cx="364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8136" name="Group 8"/>
            <p:cNvGrpSpPr>
              <a:grpSpLocks/>
            </p:cNvGrpSpPr>
            <p:nvPr/>
          </p:nvGrpSpPr>
          <p:grpSpPr bwMode="auto">
            <a:xfrm>
              <a:off x="200" y="-16"/>
              <a:ext cx="888" cy="248"/>
              <a:chOff x="0" y="0"/>
              <a:chExt cx="888" cy="248"/>
            </a:xfrm>
          </p:grpSpPr>
          <p:sp>
            <p:nvSpPr>
              <p:cNvPr id="48134" name="Freeform 6"/>
              <p:cNvSpPr>
                <a:spLocks/>
              </p:cNvSpPr>
              <p:nvPr/>
            </p:nvSpPr>
            <p:spPr bwMode="auto">
              <a:xfrm>
                <a:off x="16" y="16"/>
                <a:ext cx="853" cy="210"/>
              </a:xfrm>
              <a:custGeom>
                <a:avLst/>
                <a:gdLst>
                  <a:gd name="T0" fmla="*/ 0 w 21600"/>
                  <a:gd name="T1" fmla="*/ 21600 h 21600"/>
                  <a:gd name="T2" fmla="*/ 11132 w 21600"/>
                  <a:gd name="T3" fmla="*/ 0 h 21600"/>
                  <a:gd name="T4" fmla="*/ 21600 w 21600"/>
                  <a:gd name="T5" fmla="*/ 2126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0" y="21600"/>
                      <a:pt x="3822" y="0"/>
                      <a:pt x="11132" y="0"/>
                    </a:cubicBezTo>
                    <a:cubicBezTo>
                      <a:pt x="18443" y="0"/>
                      <a:pt x="21600" y="21263"/>
                      <a:pt x="21600" y="21263"/>
                    </a:cubicBez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48135" name="Picture 7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88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8139" name="Group 11"/>
            <p:cNvGrpSpPr>
              <a:grpSpLocks/>
            </p:cNvGrpSpPr>
            <p:nvPr/>
          </p:nvGrpSpPr>
          <p:grpSpPr bwMode="auto">
            <a:xfrm>
              <a:off x="192" y="581"/>
              <a:ext cx="896" cy="256"/>
              <a:chOff x="0" y="0"/>
              <a:chExt cx="896" cy="256"/>
            </a:xfrm>
          </p:grpSpPr>
          <p:sp>
            <p:nvSpPr>
              <p:cNvPr id="48137" name="Freeform 9"/>
              <p:cNvSpPr>
                <a:spLocks/>
              </p:cNvSpPr>
              <p:nvPr/>
            </p:nvSpPr>
            <p:spPr bwMode="auto">
              <a:xfrm rot="10800000">
                <a:off x="23" y="23"/>
                <a:ext cx="854" cy="211"/>
              </a:xfrm>
              <a:custGeom>
                <a:avLst/>
                <a:gdLst>
                  <a:gd name="T0" fmla="*/ 0 w 21600"/>
                  <a:gd name="T1" fmla="*/ 21600 h 21600"/>
                  <a:gd name="T2" fmla="*/ 11132 w 21600"/>
                  <a:gd name="T3" fmla="*/ 0 h 21600"/>
                  <a:gd name="T4" fmla="*/ 21600 w 21600"/>
                  <a:gd name="T5" fmla="*/ 2126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0" y="21600"/>
                      <a:pt x="3822" y="0"/>
                      <a:pt x="11132" y="0"/>
                    </a:cubicBezTo>
                    <a:cubicBezTo>
                      <a:pt x="18443" y="0"/>
                      <a:pt x="21600" y="21263"/>
                      <a:pt x="21600" y="21263"/>
                    </a:cubicBez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48138" name="Picture 10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96" cy="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8141" name="Picture 1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58" y="3125391"/>
            <a:ext cx="1169789" cy="91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2" name="Picture 14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634" y="2330648"/>
            <a:ext cx="1160859" cy="91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3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4098727"/>
            <a:ext cx="786929" cy="6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Approach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6875" y="4335463"/>
            <a:ext cx="8640763" cy="1958975"/>
          </a:xfrm>
          <a:ln/>
        </p:spPr>
        <p:txBody>
          <a:bodyPr>
            <a:normAutofit fontScale="85000" lnSpcReduction="20000"/>
          </a:bodyPr>
          <a:lstStyle/>
          <a:p>
            <a:pPr marL="341313" indent="-341313">
              <a:buFont typeface="Times New Roman" charset="0"/>
              <a:buAutoNum type="arabicPeriod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Extract control flow graph (CFG)</a:t>
            </a:r>
          </a:p>
          <a:p>
            <a:pPr marL="341313" indent="-341313">
              <a:buFont typeface="Times New Roman" charset="0"/>
              <a:buAutoNum type="arabicPeriod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Identify sources of sensitive information and network communication sinks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Perform reachability analysis between sources and sinks</a:t>
            </a:r>
          </a:p>
          <a:p>
            <a:pPr marL="341313" indent="-341313">
              <a:buFont typeface="StarSymbol" charset="0"/>
              <a:buAutoNum type="arabicPeriod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Data flow analysis on detected paths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1868488"/>
            <a:ext cx="4619625" cy="245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460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Vibration settings are broadcast to interested apps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242" y="3339703"/>
            <a:ext cx="446484" cy="62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274" y="3339703"/>
            <a:ext cx="446484" cy="62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Line 4"/>
          <p:cNvSpPr>
            <a:spLocks noChangeShapeType="1"/>
          </p:cNvSpPr>
          <p:nvPr/>
        </p:nvSpPr>
        <p:spPr bwMode="auto">
          <a:xfrm rot="10800000">
            <a:off x="2044899" y="3734842"/>
            <a:ext cx="1868537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 rot="10800000">
            <a:off x="5125641" y="3741539"/>
            <a:ext cx="1868537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2" name="Rectangle 6"/>
          <p:cNvSpPr>
            <a:spLocks/>
          </p:cNvSpPr>
          <p:nvPr/>
        </p:nvSpPr>
        <p:spPr bwMode="auto">
          <a:xfrm>
            <a:off x="2396505" y="3448675"/>
            <a:ext cx="11104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set vibration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setting</a:t>
            </a:r>
          </a:p>
        </p:txBody>
      </p:sp>
      <p:sp>
        <p:nvSpPr>
          <p:cNvPr id="50183" name="Rectangle 7"/>
          <p:cNvSpPr>
            <a:spLocks/>
          </p:cNvSpPr>
          <p:nvPr/>
        </p:nvSpPr>
        <p:spPr bwMode="auto">
          <a:xfrm>
            <a:off x="5099969" y="3462070"/>
            <a:ext cx="18145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vibration setting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changed notification</a:t>
            </a:r>
          </a:p>
        </p:txBody>
      </p:sp>
      <p:graphicFrame>
        <p:nvGraphicFramePr>
          <p:cNvPr id="50184" name="Group 8"/>
          <p:cNvGraphicFramePr>
            <a:graphicFrameLocks noGrp="1"/>
          </p:cNvGraphicFramePr>
          <p:nvPr/>
        </p:nvGraphicFramePr>
        <p:xfrm>
          <a:off x="2971354" y="4420195"/>
          <a:ext cx="3196829" cy="1719204"/>
        </p:xfrm>
        <a:graphic>
          <a:graphicData uri="http://schemas.openxmlformats.org/drawingml/2006/table">
            <a:tbl>
              <a:tblPr/>
              <a:tblGrid>
                <a:gridCol w="2445619"/>
                <a:gridCol w="751210"/>
              </a:tblGrid>
              <a:tr h="5648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Setting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Bit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48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VIBRATE_SETTING_ON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VIBRATE_SETTING_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ONLY_SILENT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208" name="AutoShape 32"/>
          <p:cNvSpPr>
            <a:spLocks/>
          </p:cNvSpPr>
          <p:nvPr/>
        </p:nvSpPr>
        <p:spPr bwMode="auto">
          <a:xfrm>
            <a:off x="4071937" y="3357563"/>
            <a:ext cx="892969" cy="759023"/>
          </a:xfrm>
          <a:prstGeom prst="roundRect">
            <a:avLst>
              <a:gd name="adj" fmla="val 17644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700">
                <a:ea typeface="ＭＳ Ｐゴシック" charset="0"/>
                <a:cs typeface="Gill Sans" charset="0"/>
              </a:rPr>
              <a:t>Audio Manager</a:t>
            </a:r>
          </a:p>
        </p:txBody>
      </p:sp>
      <p:pic>
        <p:nvPicPr>
          <p:cNvPr id="50209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203" y="1964531"/>
            <a:ext cx="446484" cy="62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10" name="Line 34"/>
          <p:cNvSpPr>
            <a:spLocks noChangeShapeType="1"/>
          </p:cNvSpPr>
          <p:nvPr/>
        </p:nvSpPr>
        <p:spPr bwMode="auto">
          <a:xfrm rot="10800000">
            <a:off x="5134571" y="2366367"/>
            <a:ext cx="1868537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1" name="Rectangle 35"/>
          <p:cNvSpPr>
            <a:spLocks/>
          </p:cNvSpPr>
          <p:nvPr/>
        </p:nvSpPr>
        <p:spPr bwMode="auto">
          <a:xfrm>
            <a:off x="5355580" y="2077968"/>
            <a:ext cx="16158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register broadcast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receiver</a:t>
            </a:r>
          </a:p>
        </p:txBody>
      </p:sp>
      <p:sp>
        <p:nvSpPr>
          <p:cNvPr id="50212" name="AutoShape 36"/>
          <p:cNvSpPr>
            <a:spLocks/>
          </p:cNvSpPr>
          <p:nvPr/>
        </p:nvSpPr>
        <p:spPr bwMode="auto">
          <a:xfrm>
            <a:off x="4080867" y="1982391"/>
            <a:ext cx="892969" cy="759023"/>
          </a:xfrm>
          <a:prstGeom prst="roundRect">
            <a:avLst>
              <a:gd name="adj" fmla="val 17644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700">
                <a:ea typeface="ＭＳ Ｐゴシック" charset="0"/>
                <a:cs typeface="Gill Sans" charset="0"/>
              </a:rPr>
              <a:t>Android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OS</a:t>
            </a:r>
          </a:p>
        </p:txBody>
      </p:sp>
      <p:sp>
        <p:nvSpPr>
          <p:cNvPr id="50213" name="Line 37"/>
          <p:cNvSpPr>
            <a:spLocks noChangeShapeType="1"/>
          </p:cNvSpPr>
          <p:nvPr/>
        </p:nvSpPr>
        <p:spPr bwMode="auto">
          <a:xfrm rot="10800000" flipH="1">
            <a:off x="5563195" y="2759273"/>
            <a:ext cx="0" cy="517922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4" name="Rectangle 38"/>
          <p:cNvSpPr>
            <a:spLocks/>
          </p:cNvSpPr>
          <p:nvPr/>
        </p:nvSpPr>
        <p:spPr bwMode="auto">
          <a:xfrm>
            <a:off x="6912695" y="2882964"/>
            <a:ext cx="121458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Deliverer App</a:t>
            </a:r>
          </a:p>
        </p:txBody>
      </p:sp>
      <p:sp>
        <p:nvSpPr>
          <p:cNvPr id="50215" name="Rectangle 39"/>
          <p:cNvSpPr>
            <a:spLocks/>
          </p:cNvSpPr>
          <p:nvPr/>
        </p:nvSpPr>
        <p:spPr bwMode="auto">
          <a:xfrm>
            <a:off x="740048" y="4182234"/>
            <a:ext cx="164357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Soundcomber App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02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/>
              <a:t>Volume settings can be modified and accessed by any app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437805"/>
            <a:ext cx="446484" cy="62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4714875"/>
            <a:ext cx="446484" cy="62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Line 4"/>
          <p:cNvSpPr>
            <a:spLocks noChangeShapeType="1"/>
          </p:cNvSpPr>
          <p:nvPr/>
        </p:nvSpPr>
        <p:spPr bwMode="auto">
          <a:xfrm rot="10800000">
            <a:off x="1893094" y="2832943"/>
            <a:ext cx="1868537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05" name="Line 5"/>
          <p:cNvSpPr>
            <a:spLocks noChangeShapeType="1"/>
          </p:cNvSpPr>
          <p:nvPr/>
        </p:nvSpPr>
        <p:spPr bwMode="auto">
          <a:xfrm rot="10800000">
            <a:off x="5107782" y="5045273"/>
            <a:ext cx="1868537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06" name="Rectangle 6"/>
          <p:cNvSpPr>
            <a:spLocks/>
          </p:cNvSpPr>
          <p:nvPr/>
        </p:nvSpPr>
        <p:spPr bwMode="auto">
          <a:xfrm>
            <a:off x="2313905" y="2546777"/>
            <a:ext cx="9766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set volume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setting</a:t>
            </a:r>
          </a:p>
        </p:txBody>
      </p:sp>
      <p:sp>
        <p:nvSpPr>
          <p:cNvPr id="51207" name="Rectangle 7"/>
          <p:cNvSpPr>
            <a:spLocks/>
          </p:cNvSpPr>
          <p:nvPr/>
        </p:nvSpPr>
        <p:spPr bwMode="auto">
          <a:xfrm>
            <a:off x="5475015" y="4765804"/>
            <a:ext cx="994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get volume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setting</a:t>
            </a:r>
          </a:p>
        </p:txBody>
      </p:sp>
      <p:graphicFrame>
        <p:nvGraphicFramePr>
          <p:cNvPr id="51208" name="Group 8"/>
          <p:cNvGraphicFramePr>
            <a:graphicFrameLocks noGrp="1"/>
          </p:cNvGraphicFramePr>
          <p:nvPr/>
        </p:nvGraphicFramePr>
        <p:xfrm>
          <a:off x="6499697" y="1687711"/>
          <a:ext cx="2134195" cy="2656580"/>
        </p:xfrm>
        <a:graphic>
          <a:graphicData uri="http://schemas.openxmlformats.org/drawingml/2006/table">
            <a:tbl>
              <a:tblPr/>
              <a:tblGrid>
                <a:gridCol w="1122908"/>
                <a:gridCol w="1011287"/>
              </a:tblGrid>
              <a:tr h="5313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Volume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Data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3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000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3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001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3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...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...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3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7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111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246" name="Line 46"/>
          <p:cNvSpPr>
            <a:spLocks noChangeShapeType="1"/>
          </p:cNvSpPr>
          <p:nvPr/>
        </p:nvSpPr>
        <p:spPr bwMode="auto">
          <a:xfrm rot="10800000" flipH="1">
            <a:off x="4402336" y="3514949"/>
            <a:ext cx="0" cy="88069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47" name="Rectangle 47"/>
          <p:cNvSpPr>
            <a:spLocks/>
          </p:cNvSpPr>
          <p:nvPr/>
        </p:nvSpPr>
        <p:spPr bwMode="auto">
          <a:xfrm>
            <a:off x="4524004" y="3618339"/>
            <a:ext cx="4761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small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delay</a:t>
            </a:r>
          </a:p>
        </p:txBody>
      </p:sp>
      <p:sp>
        <p:nvSpPr>
          <p:cNvPr id="51248" name="AutoShape 48"/>
          <p:cNvSpPr>
            <a:spLocks/>
          </p:cNvSpPr>
          <p:nvPr/>
        </p:nvSpPr>
        <p:spPr bwMode="auto">
          <a:xfrm>
            <a:off x="3955851" y="2428875"/>
            <a:ext cx="892969" cy="759023"/>
          </a:xfrm>
          <a:prstGeom prst="roundRect">
            <a:avLst>
              <a:gd name="adj" fmla="val 17644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700">
                <a:ea typeface="ＭＳ Ｐゴシック" charset="0"/>
                <a:cs typeface="Gill Sans" charset="0"/>
              </a:rPr>
              <a:t>Audio Manager</a:t>
            </a:r>
          </a:p>
        </p:txBody>
      </p:sp>
      <p:sp>
        <p:nvSpPr>
          <p:cNvPr id="51249" name="AutoShape 49"/>
          <p:cNvSpPr>
            <a:spLocks/>
          </p:cNvSpPr>
          <p:nvPr/>
        </p:nvSpPr>
        <p:spPr bwMode="auto">
          <a:xfrm>
            <a:off x="3955851" y="4661297"/>
            <a:ext cx="892969" cy="759023"/>
          </a:xfrm>
          <a:prstGeom prst="roundRect">
            <a:avLst>
              <a:gd name="adj" fmla="val 17644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700">
                <a:ea typeface="ＭＳ Ｐゴシック" charset="0"/>
                <a:cs typeface="Gill Sans" charset="0"/>
              </a:rPr>
              <a:t>Audio Manager</a:t>
            </a:r>
          </a:p>
        </p:txBody>
      </p:sp>
      <p:sp>
        <p:nvSpPr>
          <p:cNvPr id="51250" name="Freeform 50"/>
          <p:cNvSpPr>
            <a:spLocks/>
          </p:cNvSpPr>
          <p:nvPr/>
        </p:nvSpPr>
        <p:spPr bwMode="auto">
          <a:xfrm>
            <a:off x="3776142" y="1778125"/>
            <a:ext cx="617264" cy="4310807"/>
          </a:xfrm>
          <a:custGeom>
            <a:avLst/>
            <a:gdLst>
              <a:gd name="T0" fmla="+- 0 20502 2641"/>
              <a:gd name="T1" fmla="*/ T0 w 18959"/>
              <a:gd name="T2" fmla="+- 0 18468 651"/>
              <a:gd name="T3" fmla="*/ 18468 h 20061"/>
              <a:gd name="T4" fmla="+- 0 8420 2641"/>
              <a:gd name="T5" fmla="*/ T4 w 18959"/>
              <a:gd name="T6" fmla="+- 0 20463 651"/>
              <a:gd name="T7" fmla="*/ 20463 h 20061"/>
              <a:gd name="T8" fmla="+- 0 8420 2641"/>
              <a:gd name="T9" fmla="*/ T8 w 18959"/>
              <a:gd name="T10" fmla="+- 0 1127 651"/>
              <a:gd name="T11" fmla="*/ 1127 h 20061"/>
              <a:gd name="T12" fmla="+- 0 21600 2641"/>
              <a:gd name="T13" fmla="*/ T12 w 18959"/>
              <a:gd name="T14" fmla="+- 0 2789 651"/>
              <a:gd name="T15" fmla="*/ 2789 h 2006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8959" h="20061">
                <a:moveTo>
                  <a:pt x="17861" y="17817"/>
                </a:moveTo>
                <a:cubicBezTo>
                  <a:pt x="17861" y="17817"/>
                  <a:pt x="11017" y="20949"/>
                  <a:pt x="5779" y="19812"/>
                </a:cubicBezTo>
                <a:cubicBezTo>
                  <a:pt x="-2641" y="17983"/>
                  <a:pt x="-1177" y="3024"/>
                  <a:pt x="5779" y="476"/>
                </a:cubicBezTo>
                <a:cubicBezTo>
                  <a:pt x="8854" y="-651"/>
                  <a:pt x="17273" y="352"/>
                  <a:pt x="18959" y="2138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51" name="Rectangle 51"/>
          <p:cNvSpPr>
            <a:spLocks/>
          </p:cNvSpPr>
          <p:nvPr/>
        </p:nvSpPr>
        <p:spPr bwMode="auto">
          <a:xfrm>
            <a:off x="3143251" y="3694242"/>
            <a:ext cx="4761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small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delay</a:t>
            </a:r>
          </a:p>
        </p:txBody>
      </p:sp>
      <p:sp>
        <p:nvSpPr>
          <p:cNvPr id="51252" name="Rectangle 52"/>
          <p:cNvSpPr>
            <a:spLocks/>
          </p:cNvSpPr>
          <p:nvPr/>
        </p:nvSpPr>
        <p:spPr bwMode="auto">
          <a:xfrm>
            <a:off x="588243" y="3244616"/>
            <a:ext cx="164357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Soundcomber App</a:t>
            </a:r>
          </a:p>
        </p:txBody>
      </p:sp>
      <p:sp>
        <p:nvSpPr>
          <p:cNvPr id="51253" name="Rectangle 53"/>
          <p:cNvSpPr>
            <a:spLocks/>
          </p:cNvSpPr>
          <p:nvPr/>
        </p:nvSpPr>
        <p:spPr bwMode="auto">
          <a:xfrm>
            <a:off x="6921624" y="5517222"/>
            <a:ext cx="121458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Deliverer App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78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Soundcomber is </a:t>
            </a:r>
            <a:br>
              <a:rPr lang="en-US" sz="4500"/>
            </a:br>
            <a:r>
              <a:rPr lang="en-US" sz="4500"/>
              <a:t>fast and accurate</a:t>
            </a:r>
          </a:p>
        </p:txBody>
      </p:sp>
      <p:graphicFrame>
        <p:nvGraphicFramePr>
          <p:cNvPr id="52226" name="Group 2"/>
          <p:cNvGraphicFramePr>
            <a:graphicFrameLocks noGrp="1"/>
          </p:cNvGraphicFramePr>
          <p:nvPr/>
        </p:nvGraphicFramePr>
        <p:xfrm>
          <a:off x="1044774" y="1857375"/>
          <a:ext cx="7052220" cy="2271713"/>
        </p:xfrm>
        <a:graphic>
          <a:graphicData uri="http://schemas.openxmlformats.org/drawingml/2006/table">
            <a:tbl>
              <a:tblPr/>
              <a:tblGrid>
                <a:gridCol w="1175370"/>
                <a:gridCol w="1175370"/>
                <a:gridCol w="1175370"/>
                <a:gridCol w="1175370"/>
                <a:gridCol w="1175370"/>
                <a:gridCol w="1175370"/>
              </a:tblGrid>
              <a:tr h="842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2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0"/>
                        <a:cs typeface="Heiti SC Light" charset="0"/>
                        <a:sym typeface="Gill Sans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No Error</a:t>
                      </a:r>
                    </a:p>
                  </a:txBody>
                  <a:tcPr marL="35719" marR="35719" marT="35719" marB="35719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 Error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&gt;= 2 Errors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 missing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&gt;= 2 missing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Speech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55 %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12.5 %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15 %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7.5 %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10 %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Tone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85 %</a:t>
                      </a:r>
                    </a:p>
                  </a:txBody>
                  <a:tcPr marL="35719" marR="35719" marT="35719" marB="35719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5 %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10 %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52293" name="Group 69"/>
          <p:cNvGrpSpPr>
            <a:grpSpLocks/>
          </p:cNvGrpSpPr>
          <p:nvPr/>
        </p:nvGrpSpPr>
        <p:grpSpPr bwMode="auto">
          <a:xfrm>
            <a:off x="2294930" y="2669977"/>
            <a:ext cx="991195" cy="660797"/>
            <a:chOff x="0" y="0"/>
            <a:chExt cx="888" cy="592"/>
          </a:xfrm>
        </p:grpSpPr>
        <p:sp>
          <p:nvSpPr>
            <p:cNvPr id="52291" name="Oval 67"/>
            <p:cNvSpPr>
              <a:spLocks/>
            </p:cNvSpPr>
            <p:nvPr/>
          </p:nvSpPr>
          <p:spPr bwMode="auto">
            <a:xfrm>
              <a:off x="24" y="24"/>
              <a:ext cx="840" cy="54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2292" name="Picture 68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88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96" name="Group 72"/>
          <p:cNvGrpSpPr>
            <a:grpSpLocks/>
          </p:cNvGrpSpPr>
          <p:nvPr/>
        </p:nvGrpSpPr>
        <p:grpSpPr bwMode="auto">
          <a:xfrm>
            <a:off x="3393281" y="2669977"/>
            <a:ext cx="1169789" cy="660797"/>
            <a:chOff x="0" y="0"/>
            <a:chExt cx="1048" cy="592"/>
          </a:xfrm>
        </p:grpSpPr>
        <p:sp>
          <p:nvSpPr>
            <p:cNvPr id="52294" name="Oval 70"/>
            <p:cNvSpPr>
              <a:spLocks/>
            </p:cNvSpPr>
            <p:nvPr/>
          </p:nvSpPr>
          <p:spPr bwMode="auto">
            <a:xfrm>
              <a:off x="24" y="24"/>
              <a:ext cx="1000" cy="54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2295" name="Picture 7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48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99" name="Group 75"/>
          <p:cNvGrpSpPr>
            <a:grpSpLocks/>
          </p:cNvGrpSpPr>
          <p:nvPr/>
        </p:nvGrpSpPr>
        <p:grpSpPr bwMode="auto">
          <a:xfrm>
            <a:off x="5741789" y="2669977"/>
            <a:ext cx="1169789" cy="660797"/>
            <a:chOff x="0" y="0"/>
            <a:chExt cx="1048" cy="592"/>
          </a:xfrm>
        </p:grpSpPr>
        <p:sp>
          <p:nvSpPr>
            <p:cNvPr id="52297" name="Oval 73"/>
            <p:cNvSpPr>
              <a:spLocks/>
            </p:cNvSpPr>
            <p:nvPr/>
          </p:nvSpPr>
          <p:spPr bwMode="auto">
            <a:xfrm>
              <a:off x="24" y="24"/>
              <a:ext cx="1000" cy="54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2298" name="Picture 7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48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302" name="Group 78"/>
          <p:cNvGrpSpPr>
            <a:grpSpLocks/>
          </p:cNvGrpSpPr>
          <p:nvPr/>
        </p:nvGrpSpPr>
        <p:grpSpPr bwMode="auto">
          <a:xfrm>
            <a:off x="2294930" y="3402211"/>
            <a:ext cx="991195" cy="660797"/>
            <a:chOff x="0" y="0"/>
            <a:chExt cx="888" cy="592"/>
          </a:xfrm>
        </p:grpSpPr>
        <p:sp>
          <p:nvSpPr>
            <p:cNvPr id="52300" name="Oval 76"/>
            <p:cNvSpPr>
              <a:spLocks/>
            </p:cNvSpPr>
            <p:nvPr/>
          </p:nvSpPr>
          <p:spPr bwMode="auto">
            <a:xfrm>
              <a:off x="24" y="24"/>
              <a:ext cx="840" cy="54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2301" name="Picture 77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88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305" name="Group 81"/>
          <p:cNvGrpSpPr>
            <a:grpSpLocks/>
          </p:cNvGrpSpPr>
          <p:nvPr/>
        </p:nvGrpSpPr>
        <p:grpSpPr bwMode="auto">
          <a:xfrm>
            <a:off x="3402211" y="3402211"/>
            <a:ext cx="1169789" cy="660797"/>
            <a:chOff x="0" y="0"/>
            <a:chExt cx="1048" cy="592"/>
          </a:xfrm>
        </p:grpSpPr>
        <p:sp>
          <p:nvSpPr>
            <p:cNvPr id="52303" name="Oval 79"/>
            <p:cNvSpPr>
              <a:spLocks/>
            </p:cNvSpPr>
            <p:nvPr/>
          </p:nvSpPr>
          <p:spPr bwMode="auto">
            <a:xfrm>
              <a:off x="24" y="24"/>
              <a:ext cx="1000" cy="54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2304" name="Picture 8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48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308" name="Group 84"/>
          <p:cNvGrpSpPr>
            <a:grpSpLocks/>
          </p:cNvGrpSpPr>
          <p:nvPr/>
        </p:nvGrpSpPr>
        <p:grpSpPr bwMode="auto">
          <a:xfrm>
            <a:off x="5750719" y="3402211"/>
            <a:ext cx="1169789" cy="660797"/>
            <a:chOff x="0" y="0"/>
            <a:chExt cx="1048" cy="592"/>
          </a:xfrm>
        </p:grpSpPr>
        <p:sp>
          <p:nvSpPr>
            <p:cNvPr id="52306" name="Oval 82"/>
            <p:cNvSpPr>
              <a:spLocks/>
            </p:cNvSpPr>
            <p:nvPr/>
          </p:nvSpPr>
          <p:spPr bwMode="auto">
            <a:xfrm>
              <a:off x="24" y="24"/>
              <a:ext cx="1000" cy="54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2307" name="Picture 8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48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52309" name="Group 85"/>
          <p:cNvGraphicFramePr>
            <a:graphicFrameLocks noGrp="1"/>
          </p:cNvGraphicFramePr>
          <p:nvPr/>
        </p:nvGraphicFramePr>
        <p:xfrm>
          <a:off x="1393031" y="4223742"/>
          <a:ext cx="6359054" cy="2084190"/>
        </p:xfrm>
        <a:graphic>
          <a:graphicData uri="http://schemas.openxmlformats.org/drawingml/2006/table">
            <a:tbl>
              <a:tblPr/>
              <a:tblGrid>
                <a:gridCol w="2119685"/>
                <a:gridCol w="2119684"/>
                <a:gridCol w="2119685"/>
              </a:tblGrid>
              <a:tr h="842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2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0"/>
                        <a:cs typeface="Heiti SC Light" charset="0"/>
                        <a:sym typeface="Gill Sans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Recording Length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Processing Time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2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Speech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20 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7 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Tone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45 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8 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88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8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Hotlines can be fingerprinted with reasonable accuracy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2969" y="1946672"/>
            <a:ext cx="7358063" cy="1848445"/>
          </a:xfrm>
          <a:ln/>
        </p:spPr>
        <p:txBody>
          <a:bodyPr/>
          <a:lstStyle/>
          <a:p>
            <a:r>
              <a:rPr lang="en-US"/>
              <a:t>20 recorded samples of 5 different hotlines (4 each)</a:t>
            </a:r>
          </a:p>
          <a:p>
            <a:r>
              <a:rPr lang="en-US"/>
              <a:t>20 samples of normal conversation</a:t>
            </a:r>
          </a:p>
        </p:txBody>
      </p:sp>
      <p:graphicFrame>
        <p:nvGraphicFramePr>
          <p:cNvPr id="53251" name="Group 3"/>
          <p:cNvGraphicFramePr>
            <a:graphicFrameLocks noGrp="1"/>
          </p:cNvGraphicFramePr>
          <p:nvPr/>
        </p:nvGraphicFramePr>
        <p:xfrm>
          <a:off x="2214563" y="3973711"/>
          <a:ext cx="4701480" cy="1171575"/>
        </p:xfrm>
        <a:graphic>
          <a:graphicData uri="http://schemas.openxmlformats.org/drawingml/2006/table">
            <a:tbl>
              <a:tblPr/>
              <a:tblGrid>
                <a:gridCol w="1175370"/>
                <a:gridCol w="1175370"/>
                <a:gridCol w="1175370"/>
                <a:gridCol w="117537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2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0"/>
                        <a:cs typeface="Heiti SC Light" charset="0"/>
                        <a:sym typeface="Gill Sans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Correct</a:t>
                      </a:r>
                    </a:p>
                  </a:txBody>
                  <a:tcPr marL="35719" marR="35719" marT="35719" marB="35719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Missed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Wrong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Hotline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55 %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40 %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5 %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3282" name="Group 34"/>
          <p:cNvGraphicFramePr>
            <a:graphicFrameLocks noGrp="1"/>
          </p:cNvGraphicFramePr>
          <p:nvPr/>
        </p:nvGraphicFramePr>
        <p:xfrm>
          <a:off x="2964656" y="5313164"/>
          <a:ext cx="3214687" cy="1171575"/>
        </p:xfrm>
        <a:graphic>
          <a:graphicData uri="http://schemas.openxmlformats.org/drawingml/2006/table">
            <a:tbl>
              <a:tblPr/>
              <a:tblGrid>
                <a:gridCol w="1941091"/>
                <a:gridCol w="1273596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2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0"/>
                        <a:cs typeface="Heiti SC Light" charset="0"/>
                        <a:sym typeface="Gill Sans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Correct</a:t>
                      </a:r>
                    </a:p>
                  </a:txBody>
                  <a:tcPr marL="35719" marR="35719" marT="35719" marB="35719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Conversation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100 %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08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Keeping Soundcomber hidden and undetectable</a:t>
            </a: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/>
              <a:t>defer/throttle processing</a:t>
            </a:r>
          </a:p>
          <a:p>
            <a:r>
              <a:rPr lang="en-US"/>
              <a:t>track user presence</a:t>
            </a:r>
          </a:p>
          <a:p>
            <a:r>
              <a:rPr lang="en-US"/>
              <a:t>performance enhancements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9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/>
          </p:cNvSpPr>
          <p:nvPr/>
        </p:nvSpPr>
        <p:spPr bwMode="auto">
          <a:xfrm>
            <a:off x="5866805" y="4259461"/>
            <a:ext cx="1696641" cy="607219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r>
              <a:rPr lang="en-US" sz="1700">
                <a:ea typeface="ＭＳ Ｐゴシック" charset="0"/>
                <a:cs typeface="Gill Sans" charset="0"/>
              </a:rPr>
              <a:t>Controller</a:t>
            </a:r>
          </a:p>
        </p:txBody>
      </p:sp>
      <p:sp>
        <p:nvSpPr>
          <p:cNvPr id="56322" name="Rectangle 2"/>
          <p:cNvSpPr>
            <a:spLocks/>
          </p:cNvSpPr>
          <p:nvPr/>
        </p:nvSpPr>
        <p:spPr bwMode="auto">
          <a:xfrm>
            <a:off x="5866805" y="4259461"/>
            <a:ext cx="1696641" cy="607219"/>
          </a:xfrm>
          <a:prstGeom prst="rect">
            <a:avLst/>
          </a:prstGeom>
          <a:solidFill>
            <a:srgbClr val="FF0000">
              <a:alpha val="49803"/>
            </a:srgb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700">
                <a:ea typeface="ＭＳ Ｐゴシック" charset="0"/>
                <a:cs typeface="Gill Sans" charset="0"/>
              </a:rPr>
              <a:t>Controller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15" y="5463853"/>
            <a:ext cx="696516" cy="7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4"/>
          <p:cNvSpPr>
            <a:spLocks/>
          </p:cNvSpPr>
          <p:nvPr/>
        </p:nvSpPr>
        <p:spPr bwMode="auto">
          <a:xfrm>
            <a:off x="5688211" y="3259336"/>
            <a:ext cx="2053828" cy="1759148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9294" tIns="89294" rIns="89294" bIns="89294"/>
          <a:lstStyle/>
          <a:p>
            <a:pPr algn="l"/>
            <a:r>
              <a:rPr lang="en-US" sz="1700">
                <a:ea typeface="ＭＳ Ｐゴシック" charset="0"/>
                <a:cs typeface="Gill Sans" charset="0"/>
              </a:rPr>
              <a:t>Audio</a:t>
            </a:r>
            <a:r>
              <a:rPr lang="en-US" sz="170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Gill Sans" charset="0"/>
              </a:rPr>
              <a:t> </a:t>
            </a:r>
            <a:r>
              <a:rPr lang="en-US" sz="1700">
                <a:ea typeface="ＭＳ Ｐゴシック" charset="0"/>
                <a:cs typeface="Gill Sans" charset="0"/>
              </a:rPr>
              <a:t>Service</a:t>
            </a:r>
          </a:p>
        </p:txBody>
      </p:sp>
      <p:sp>
        <p:nvSpPr>
          <p:cNvPr id="56325" name="Rectangle 5"/>
          <p:cNvSpPr>
            <a:spLocks/>
          </p:cNvSpPr>
          <p:nvPr/>
        </p:nvSpPr>
        <p:spPr bwMode="auto">
          <a:xfrm>
            <a:off x="5866805" y="4259461"/>
            <a:ext cx="1696641" cy="607219"/>
          </a:xfrm>
          <a:prstGeom prst="rect">
            <a:avLst/>
          </a:prstGeom>
          <a:solidFill>
            <a:srgbClr val="00FF00">
              <a:alpha val="49803"/>
            </a:srgb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700">
                <a:ea typeface="ＭＳ Ｐゴシック" charset="0"/>
                <a:cs typeface="Gill Sans" charset="0"/>
              </a:rPr>
              <a:t>Controller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200"/>
              <a:t>Defense: disable recording when a sensitive number is called</a:t>
            </a:r>
          </a:p>
        </p:txBody>
      </p:sp>
      <p:sp>
        <p:nvSpPr>
          <p:cNvPr id="56327" name="Rectangle 7"/>
          <p:cNvSpPr>
            <a:spLocks/>
          </p:cNvSpPr>
          <p:nvPr/>
        </p:nvSpPr>
        <p:spPr bwMode="auto">
          <a:xfrm>
            <a:off x="1401961" y="3259336"/>
            <a:ext cx="1910953" cy="1759148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9294" tIns="89294" rIns="89294" bIns="89294"/>
          <a:lstStyle/>
          <a:p>
            <a:pPr algn="l"/>
            <a:r>
              <a:rPr lang="en-US" sz="1700">
                <a:ea typeface="ＭＳ Ｐゴシック" charset="0"/>
                <a:cs typeface="Gill Sans" charset="0"/>
              </a:rPr>
              <a:t>Radio Interface Layer</a:t>
            </a:r>
          </a:p>
        </p:txBody>
      </p:sp>
      <p:sp>
        <p:nvSpPr>
          <p:cNvPr id="56328" name="Rectangle 8"/>
          <p:cNvSpPr>
            <a:spLocks/>
          </p:cNvSpPr>
          <p:nvPr/>
        </p:nvSpPr>
        <p:spPr bwMode="auto">
          <a:xfrm>
            <a:off x="1544836" y="3911203"/>
            <a:ext cx="1625203" cy="928688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 rot="10800000" flipH="1">
            <a:off x="2357438" y="2714625"/>
            <a:ext cx="0" cy="53578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30" name="Line 10"/>
          <p:cNvSpPr>
            <a:spLocks noChangeShapeType="1"/>
          </p:cNvSpPr>
          <p:nvPr/>
        </p:nvSpPr>
        <p:spPr bwMode="auto">
          <a:xfrm rot="10800000" flipH="1">
            <a:off x="2357438" y="5018485"/>
            <a:ext cx="0" cy="53578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31" name="Line 11"/>
          <p:cNvSpPr>
            <a:spLocks noChangeShapeType="1"/>
          </p:cNvSpPr>
          <p:nvPr/>
        </p:nvSpPr>
        <p:spPr bwMode="auto">
          <a:xfrm rot="10800000" flipH="1">
            <a:off x="6715125" y="2723555"/>
            <a:ext cx="0" cy="53578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32" name="Line 12"/>
          <p:cNvSpPr>
            <a:spLocks noChangeShapeType="1"/>
          </p:cNvSpPr>
          <p:nvPr/>
        </p:nvSpPr>
        <p:spPr bwMode="auto">
          <a:xfrm rot="10800000" flipH="1">
            <a:off x="6715125" y="5027414"/>
            <a:ext cx="0" cy="53578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33" name="Line 13"/>
          <p:cNvSpPr>
            <a:spLocks noChangeShapeType="1"/>
          </p:cNvSpPr>
          <p:nvPr/>
        </p:nvSpPr>
        <p:spPr bwMode="auto">
          <a:xfrm flipH="1">
            <a:off x="3178969" y="4572000"/>
            <a:ext cx="2671093" cy="7814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6336" name="Group 16"/>
          <p:cNvGrpSpPr>
            <a:grpSpLocks/>
          </p:cNvGrpSpPr>
          <p:nvPr/>
        </p:nvGrpSpPr>
        <p:grpSpPr bwMode="auto">
          <a:xfrm>
            <a:off x="6474024" y="5027414"/>
            <a:ext cx="473273" cy="276820"/>
            <a:chOff x="0" y="0"/>
            <a:chExt cx="424" cy="248"/>
          </a:xfrm>
        </p:grpSpPr>
        <p:sp>
          <p:nvSpPr>
            <p:cNvPr id="56334" name="Line 14"/>
            <p:cNvSpPr>
              <a:spLocks noChangeShapeType="1"/>
            </p:cNvSpPr>
            <p:nvPr/>
          </p:nvSpPr>
          <p:spPr bwMode="auto">
            <a:xfrm rot="10800000">
              <a:off x="216" y="0"/>
              <a:ext cx="8" cy="24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335" name="Line 15"/>
            <p:cNvSpPr>
              <a:spLocks noChangeShapeType="1"/>
            </p:cNvSpPr>
            <p:nvPr/>
          </p:nvSpPr>
          <p:spPr bwMode="auto">
            <a:xfrm rot="10800000" flipH="1">
              <a:off x="0" y="232"/>
              <a:ext cx="424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56337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024" y="2277070"/>
            <a:ext cx="473273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8" name="Rectangle 18"/>
          <p:cNvSpPr>
            <a:spLocks/>
          </p:cNvSpPr>
          <p:nvPr/>
        </p:nvSpPr>
        <p:spPr bwMode="auto">
          <a:xfrm>
            <a:off x="7075661" y="2373972"/>
            <a:ext cx="10866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Microphone</a:t>
            </a:r>
          </a:p>
        </p:txBody>
      </p:sp>
      <p:pic>
        <p:nvPicPr>
          <p:cNvPr id="56339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" y="-866180"/>
            <a:ext cx="434094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40" name="Rectangle 20"/>
          <p:cNvSpPr>
            <a:spLocks/>
          </p:cNvSpPr>
          <p:nvPr/>
        </p:nvSpPr>
        <p:spPr bwMode="auto">
          <a:xfrm>
            <a:off x="2781598" y="2186448"/>
            <a:ext cx="1948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UI</a:t>
            </a:r>
          </a:p>
        </p:txBody>
      </p:sp>
      <p:pic>
        <p:nvPicPr>
          <p:cNvPr id="56341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430" y="5576590"/>
            <a:ext cx="839391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42" name="Rectangle 22"/>
          <p:cNvSpPr>
            <a:spLocks/>
          </p:cNvSpPr>
          <p:nvPr/>
        </p:nvSpPr>
        <p:spPr bwMode="auto">
          <a:xfrm>
            <a:off x="7206258" y="5633308"/>
            <a:ext cx="80901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Recorder</a:t>
            </a:r>
          </a:p>
        </p:txBody>
      </p:sp>
      <p:sp>
        <p:nvSpPr>
          <p:cNvPr id="56343" name="Rectangle 23"/>
          <p:cNvSpPr>
            <a:spLocks/>
          </p:cNvSpPr>
          <p:nvPr/>
        </p:nvSpPr>
        <p:spPr bwMode="auto">
          <a:xfrm>
            <a:off x="2781598" y="5700280"/>
            <a:ext cx="86479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Baseband</a:t>
            </a:r>
          </a:p>
        </p:txBody>
      </p:sp>
      <p:pic>
        <p:nvPicPr>
          <p:cNvPr id="56344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3473648"/>
            <a:ext cx="348258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5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406" y="4259461"/>
            <a:ext cx="616148" cy="61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6" name="Picture 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195" y="4357688"/>
            <a:ext cx="581546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8" name="Picture 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469" y="4116586"/>
            <a:ext cx="526852" cy="52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49" name="Rectangle 29"/>
          <p:cNvSpPr>
            <a:spLocks/>
          </p:cNvSpPr>
          <p:nvPr/>
        </p:nvSpPr>
        <p:spPr bwMode="auto">
          <a:xfrm>
            <a:off x="1608461" y="4109472"/>
            <a:ext cx="9015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Reference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Service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2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8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8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animBg="1" autoUpdateAnimBg="0"/>
      <p:bldP spid="56325" grpId="0" animBg="1" autoUpdateAnimBg="0"/>
      <p:bldP spid="56325" grpId="1" animBg="1" autoUpdateAnimBg="0"/>
      <p:bldP spid="56332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 </a:t>
            </a:r>
            <a:r>
              <a:rPr lang="en-US" dirty="0" smtClean="0"/>
              <a:t>video</a:t>
            </a:r>
          </a:p>
          <a:p>
            <a:pPr lvl="1"/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=Z8ASb-tQVpU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8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4500" dirty="0"/>
              <a:t>C</a:t>
            </a:r>
            <a:r>
              <a:rPr lang="en-US" sz="4500" dirty="0" smtClean="0"/>
              <a:t>onclusion</a:t>
            </a:r>
            <a:endParaRPr lang="en-US" sz="4500" dirty="0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2969" y="1678781"/>
            <a:ext cx="3545086" cy="4018359"/>
          </a:xfrm>
          <a:ln/>
        </p:spPr>
        <p:txBody>
          <a:bodyPr>
            <a:normAutofit fontScale="92500" lnSpcReduction="10000"/>
          </a:bodyPr>
          <a:lstStyle/>
          <a:p>
            <a:r>
              <a:rPr lang="en-US"/>
              <a:t>stealthy, sensory malware is a real threat</a:t>
            </a:r>
          </a:p>
          <a:p>
            <a:r>
              <a:rPr lang="en-US"/>
              <a:t>need to explore other such threats</a:t>
            </a:r>
          </a:p>
          <a:p>
            <a:r>
              <a:rPr lang="en-US"/>
              <a:t>develop generalized defenses to such attacks</a:t>
            </a:r>
          </a:p>
        </p:txBody>
      </p:sp>
      <p:grpSp>
        <p:nvGrpSpPr>
          <p:cNvPr id="58376" name="Group 8"/>
          <p:cNvGrpSpPr>
            <a:grpSpLocks/>
          </p:cNvGrpSpPr>
          <p:nvPr/>
        </p:nvGrpSpPr>
        <p:grpSpPr bwMode="auto">
          <a:xfrm>
            <a:off x="5152430" y="2473524"/>
            <a:ext cx="2675558" cy="2419945"/>
            <a:chOff x="0" y="0"/>
            <a:chExt cx="2397" cy="2168"/>
          </a:xfrm>
        </p:grpSpPr>
        <p:pic>
          <p:nvPicPr>
            <p:cNvPr id="5837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" y="512"/>
              <a:ext cx="1193" cy="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" y="1504"/>
              <a:ext cx="661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8"/>
              <a:ext cx="424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" y="0"/>
              <a:ext cx="416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648"/>
              <a:ext cx="853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23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848600" cy="2286000"/>
          </a:xfrm>
        </p:spPr>
        <p:txBody>
          <a:bodyPr/>
          <a:lstStyle/>
          <a:p>
            <a:r>
              <a:rPr lang="en-US" sz="3600" b="1" cap="none" dirty="0">
                <a:solidFill>
                  <a:schemeClr val="tx1"/>
                </a:solidFill>
              </a:rPr>
              <a:t>Systematic Detection of Capability Leaks in Stock Android Smartphones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0035" y="4495800"/>
            <a:ext cx="7803931" cy="609600"/>
          </a:xfrm>
        </p:spPr>
        <p:txBody>
          <a:bodyPr>
            <a:normAutofit/>
          </a:bodyPr>
          <a:lstStyle/>
          <a:p>
            <a:r>
              <a:rPr lang="en-US" altLang="zh-CN" sz="2600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Michael Grace</a:t>
            </a:r>
            <a:r>
              <a:rPr lang="en-US" altLang="zh-CN" sz="2600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  </a:t>
            </a:r>
            <a:r>
              <a:rPr lang="en-US" altLang="zh-CN" sz="2600" dirty="0" err="1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Yajin</a:t>
            </a:r>
            <a:r>
              <a:rPr lang="en-US" altLang="zh-CN" sz="2600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 Zhou   </a:t>
            </a:r>
            <a:r>
              <a:rPr lang="en-US" altLang="zh-CN" sz="2600" dirty="0" err="1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Zhi</a:t>
            </a:r>
            <a:r>
              <a:rPr lang="en-US" altLang="zh-CN" sz="2600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 Wang</a:t>
            </a:r>
            <a:r>
              <a:rPr lang="en-US" altLang="zh-CN" sz="2600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   </a:t>
            </a:r>
            <a:r>
              <a:rPr lang="en-US" altLang="zh-CN" sz="2600" dirty="0" err="1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Xuxian</a:t>
            </a:r>
            <a:r>
              <a:rPr lang="en-US" altLang="zh-CN" sz="2600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 Jiang</a:t>
            </a:r>
            <a:endParaRPr lang="en-US" altLang="zh-CN" sz="2600" baseline="30000" dirty="0" smtClean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30529"/>
            <a:ext cx="59436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dirty="0" smtClean="0">
                <a:latin typeface="+mn-lt"/>
              </a:rPr>
              <a:t>NDSS 2012, February 7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2012, San Diego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638300" y="5100935"/>
            <a:ext cx="58674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4400550" algn="l"/>
              </a:tabLst>
            </a:pPr>
            <a:r>
              <a:rPr lang="en-US" altLang="zh-CN" sz="2400" dirty="0" smtClean="0">
                <a:latin typeface="+mn-lt"/>
                <a:ea typeface="宋体" pitchFamily="2" charset="-122"/>
                <a:cs typeface="Calibri" pitchFamily="34" charset="0"/>
              </a:rPr>
              <a:t>North Carolina State University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65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Phones and Computers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48075" y="2644170"/>
            <a:ext cx="76478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+mn-lt"/>
              </a:rPr>
              <a:t>“I have always wished that my computer would be as easy to use as my telephone.  My wish has come true.  I no longer know how to use my telephone.”</a:t>
            </a:r>
          </a:p>
          <a:p>
            <a:pPr lvl="1" algn="r"/>
            <a:r>
              <a:rPr lang="en-US" sz="2400" dirty="0" smtClean="0">
                <a:latin typeface="+mn-lt"/>
              </a:rPr>
              <a:t>– </a:t>
            </a:r>
            <a:r>
              <a:rPr lang="en-US" sz="2400" dirty="0" err="1" smtClean="0">
                <a:latin typeface="+mn-lt"/>
              </a:rPr>
              <a:t>Bjarne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Stroustrup</a:t>
            </a:r>
            <a:r>
              <a:rPr lang="en-US" sz="2400" dirty="0" smtClean="0">
                <a:latin typeface="+mn-lt"/>
              </a:rPr>
              <a:t> (designer of C++)</a:t>
            </a:r>
            <a:endParaRPr lang="en-US" sz="2400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119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3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Background (iOS &amp; DRM)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0363" y="1890713"/>
            <a:ext cx="8604250" cy="4329112"/>
          </a:xfrm>
          <a:ln/>
        </p:spPr>
        <p:txBody>
          <a:bodyPr tIns="0">
            <a:normAutofit fontScale="85000" lnSpcReduction="20000"/>
          </a:bodyPr>
          <a:lstStyle/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App Store apps are encrypted and digitally signed by Apple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Loader verifies signature and performs decryption in memory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Decrypting App Store apps: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/>
              <a:t>Attach with debugger while app is running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/>
              <a:t>Dump decrypted memory regions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/>
              <a:t>Reassemble binary, toggle encrypted flag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Cydia Apps are not encrypted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9242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Phones: the PCs of the Future?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Smartphone shipments increased 42% between 3Q 2010 and 3Q 2011</a:t>
            </a:r>
            <a:r>
              <a:rPr lang="en-US" sz="2000" dirty="0" smtClean="0"/>
              <a:t> (Gartner, 11/15/2011)</a:t>
            </a:r>
          </a:p>
          <a:p>
            <a:endParaRPr lang="en-US" dirty="0" smtClean="0"/>
          </a:p>
          <a:p>
            <a:r>
              <a:rPr lang="en-US" dirty="0" smtClean="0"/>
              <a:t>More </a:t>
            </a:r>
            <a:r>
              <a:rPr lang="en-US" dirty="0" err="1" smtClean="0"/>
              <a:t>smartphones</a:t>
            </a:r>
            <a:r>
              <a:rPr lang="en-US" dirty="0" smtClean="0"/>
              <a:t> shipping than personal computers </a:t>
            </a:r>
            <a:r>
              <a:rPr lang="en-US" sz="2000" dirty="0" smtClean="0"/>
              <a:t>(IDC, 2/7/2011)</a:t>
            </a:r>
            <a:endParaRPr lang="en-US" dirty="0" smtClean="0"/>
          </a:p>
          <a:p>
            <a:pPr lvl="1"/>
            <a:r>
              <a:rPr lang="en-US" dirty="0" smtClean="0"/>
              <a:t>New markets: first computer = </a:t>
            </a:r>
            <a:r>
              <a:rPr lang="en-US" dirty="0" err="1" smtClean="0"/>
              <a:t>smartphone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120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8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Smartphone ≠ Handheld 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Unique abilities specific to the form factor</a:t>
            </a:r>
          </a:p>
          <a:p>
            <a:pPr lvl="1"/>
            <a:r>
              <a:rPr lang="en-US" dirty="0" smtClean="0"/>
              <a:t>Many sensors: “context-aware”</a:t>
            </a:r>
          </a:p>
          <a:p>
            <a:pPr lvl="1"/>
            <a:r>
              <a:rPr lang="en-US" dirty="0" smtClean="0"/>
              <a:t>Dialup </a:t>
            </a:r>
            <a:r>
              <a:rPr lang="en-US" dirty="0" smtClean="0">
                <a:solidFill>
                  <a:srgbClr val="2424EE"/>
                </a:solidFill>
                <a:sym typeface="Wingdings" pitchFamily="2" charset="2"/>
              </a:rPr>
              <a:t> </a:t>
            </a:r>
            <a:r>
              <a:rPr lang="en-US" dirty="0" smtClean="0"/>
              <a:t>always on </a:t>
            </a:r>
            <a:r>
              <a:rPr lang="en-US" dirty="0" smtClean="0">
                <a:solidFill>
                  <a:srgbClr val="2424EE"/>
                </a:solidFill>
                <a:sym typeface="Wingdings" pitchFamily="2" charset="2"/>
              </a:rPr>
              <a:t> </a:t>
            </a:r>
            <a:r>
              <a:rPr lang="en-US" dirty="0" smtClean="0"/>
              <a:t>always with you</a:t>
            </a:r>
          </a:p>
          <a:p>
            <a:endParaRPr lang="en-US" dirty="0" smtClean="0"/>
          </a:p>
          <a:p>
            <a:r>
              <a:rPr lang="en-US" dirty="0" smtClean="0"/>
              <a:t>Resource constrained</a:t>
            </a:r>
          </a:p>
          <a:p>
            <a:endParaRPr lang="en-US" dirty="0" smtClean="0"/>
          </a:p>
          <a:p>
            <a:r>
              <a:rPr lang="en-US" dirty="0" smtClean="0"/>
              <a:t>Different vendor relationships and primacy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121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34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Problems with Permissions</a:t>
            </a:r>
          </a:p>
          <a:p>
            <a:pPr lvl="1"/>
            <a:r>
              <a:rPr lang="en-US" sz="1600" dirty="0" smtClean="0"/>
              <a:t>e.g., </a:t>
            </a:r>
            <a:r>
              <a:rPr lang="en-US" sz="1600" b="1" dirty="0" smtClean="0"/>
              <a:t>Kirin</a:t>
            </a:r>
            <a:r>
              <a:rPr lang="en-US" sz="1600" dirty="0" smtClean="0"/>
              <a:t> [</a:t>
            </a:r>
            <a:r>
              <a:rPr lang="en-US" sz="1600" dirty="0" err="1" smtClean="0"/>
              <a:t>Enck</a:t>
            </a:r>
            <a:r>
              <a:rPr lang="en-US" sz="1600" dirty="0" smtClean="0"/>
              <a:t> </a:t>
            </a:r>
            <a:r>
              <a:rPr lang="en-US" sz="1600" i="1" dirty="0" smtClean="0"/>
              <a:t>et al.</a:t>
            </a:r>
            <a:r>
              <a:rPr lang="en-US" sz="1600" dirty="0" smtClean="0"/>
              <a:t>, CCS ‘09], </a:t>
            </a:r>
            <a:r>
              <a:rPr lang="en-US" sz="1600" b="1" dirty="0" err="1" smtClean="0"/>
              <a:t>Soundcomber</a:t>
            </a:r>
            <a:r>
              <a:rPr lang="en-US" sz="1600" b="1" dirty="0" smtClean="0"/>
              <a:t> </a:t>
            </a:r>
            <a:r>
              <a:rPr lang="en-US" sz="1600" dirty="0" smtClean="0"/>
              <a:t>[Schlegel </a:t>
            </a:r>
            <a:r>
              <a:rPr lang="en-US" sz="1600" i="1" dirty="0" smtClean="0"/>
              <a:t>et al.</a:t>
            </a:r>
            <a:r>
              <a:rPr lang="en-US" sz="1600" dirty="0" smtClean="0"/>
              <a:t>, NDSS ‘11], </a:t>
            </a:r>
            <a:r>
              <a:rPr lang="en-US" sz="1600" b="1" dirty="0" smtClean="0"/>
              <a:t>Stowaway</a:t>
            </a:r>
            <a:r>
              <a:rPr lang="en-US" sz="1600" dirty="0" smtClean="0"/>
              <a:t> [Felt </a:t>
            </a:r>
            <a:r>
              <a:rPr lang="en-US" sz="1600" i="1" dirty="0" smtClean="0"/>
              <a:t>et al.</a:t>
            </a:r>
            <a:r>
              <a:rPr lang="en-US" sz="1600" dirty="0" smtClean="0"/>
              <a:t>, CCS ‘11], </a:t>
            </a:r>
            <a:r>
              <a:rPr lang="en-US" sz="1600" b="1" dirty="0" smtClean="0"/>
              <a:t>Guess Who’s Texting You</a:t>
            </a:r>
            <a:r>
              <a:rPr lang="en-US" sz="1600" dirty="0" smtClean="0"/>
              <a:t> [</a:t>
            </a:r>
            <a:r>
              <a:rPr lang="en-US" sz="1600" dirty="0" err="1" smtClean="0"/>
              <a:t>Schrittwieser</a:t>
            </a:r>
            <a:r>
              <a:rPr lang="en-US" sz="1600" dirty="0"/>
              <a:t> </a:t>
            </a:r>
            <a:r>
              <a:rPr lang="en-US" sz="1600" i="1" dirty="0" smtClean="0"/>
              <a:t>et al</a:t>
            </a:r>
            <a:r>
              <a:rPr lang="en-US" sz="1600" dirty="0" smtClean="0"/>
              <a:t>., NDSS ‘12]…</a:t>
            </a:r>
            <a:endParaRPr lang="en-US" dirty="0" smtClean="0"/>
          </a:p>
          <a:p>
            <a:r>
              <a:rPr lang="en-US" dirty="0" smtClean="0"/>
              <a:t>Information Leak Detection</a:t>
            </a:r>
          </a:p>
          <a:p>
            <a:pPr lvl="1"/>
            <a:r>
              <a:rPr lang="en-US" sz="1600" dirty="0" smtClean="0"/>
              <a:t>e.g., </a:t>
            </a:r>
            <a:r>
              <a:rPr lang="en-US" sz="1600" b="1" dirty="0" err="1" smtClean="0"/>
              <a:t>PiOS</a:t>
            </a:r>
            <a:r>
              <a:rPr lang="en-US" sz="1600" b="1" dirty="0" smtClean="0"/>
              <a:t> </a:t>
            </a:r>
            <a:r>
              <a:rPr lang="en-US" sz="1600" dirty="0" smtClean="0"/>
              <a:t>[</a:t>
            </a:r>
            <a:r>
              <a:rPr lang="en-US" sz="1600" dirty="0" err="1" smtClean="0"/>
              <a:t>Egele</a:t>
            </a:r>
            <a:r>
              <a:rPr lang="en-US" sz="1600" dirty="0" smtClean="0"/>
              <a:t> </a:t>
            </a:r>
            <a:r>
              <a:rPr lang="en-US" sz="1600" i="1" dirty="0" smtClean="0"/>
              <a:t>et al.</a:t>
            </a:r>
            <a:r>
              <a:rPr lang="en-US" sz="1600" dirty="0" smtClean="0"/>
              <a:t>, NDSS ‘11], </a:t>
            </a:r>
            <a:r>
              <a:rPr lang="en-US" sz="1600" b="1" dirty="0" err="1" smtClean="0"/>
              <a:t>TaintDroid</a:t>
            </a:r>
            <a:r>
              <a:rPr lang="en-US" sz="1600" dirty="0" smtClean="0"/>
              <a:t> [</a:t>
            </a:r>
            <a:r>
              <a:rPr lang="en-US" sz="1600" dirty="0" err="1" smtClean="0"/>
              <a:t>Enck</a:t>
            </a:r>
            <a:r>
              <a:rPr lang="en-US" sz="1600" dirty="0" smtClean="0"/>
              <a:t> </a:t>
            </a:r>
            <a:r>
              <a:rPr lang="en-US" sz="1600" i="1" dirty="0" smtClean="0"/>
              <a:t>et al.</a:t>
            </a:r>
            <a:r>
              <a:rPr lang="en-US" sz="1600" dirty="0" smtClean="0"/>
              <a:t>, OSDI ‘10]…</a:t>
            </a:r>
            <a:endParaRPr lang="en-US" dirty="0"/>
          </a:p>
          <a:p>
            <a:r>
              <a:rPr lang="en-US" dirty="0" smtClean="0"/>
              <a:t>Phone Defenses</a:t>
            </a:r>
          </a:p>
          <a:p>
            <a:pPr lvl="1"/>
            <a:r>
              <a:rPr lang="en-US" sz="1600" dirty="0" smtClean="0"/>
              <a:t>e.g., </a:t>
            </a:r>
            <a:r>
              <a:rPr lang="en-US" sz="1600" b="1" dirty="0" err="1" smtClean="0"/>
              <a:t>MockDroid</a:t>
            </a:r>
            <a:r>
              <a:rPr lang="en-US" sz="1600" dirty="0" smtClean="0"/>
              <a:t> [Beresford </a:t>
            </a:r>
            <a:r>
              <a:rPr lang="en-US" sz="1600" i="1" dirty="0" smtClean="0"/>
              <a:t>et al.</a:t>
            </a:r>
            <a:r>
              <a:rPr lang="en-US" sz="1600" dirty="0" smtClean="0"/>
              <a:t>,</a:t>
            </a:r>
            <a:r>
              <a:rPr lang="en-US" sz="1600" dirty="0"/>
              <a:t> </a:t>
            </a:r>
            <a:r>
              <a:rPr lang="en-US" sz="1600" dirty="0" err="1" smtClean="0"/>
              <a:t>HotMobile</a:t>
            </a:r>
            <a:r>
              <a:rPr lang="en-US" sz="1600" dirty="0" smtClean="0"/>
              <a:t> ‘11], </a:t>
            </a:r>
            <a:r>
              <a:rPr lang="en-US" sz="1600" b="1" dirty="0" smtClean="0"/>
              <a:t>TISSA</a:t>
            </a:r>
            <a:r>
              <a:rPr lang="en-US" sz="1600" dirty="0" smtClean="0"/>
              <a:t> [Zhou </a:t>
            </a:r>
            <a:r>
              <a:rPr lang="en-US" sz="1600" i="1" dirty="0" smtClean="0"/>
              <a:t>et al.</a:t>
            </a:r>
            <a:r>
              <a:rPr lang="en-US" sz="1600" dirty="0" smtClean="0"/>
              <a:t>, TRUST ‘11], </a:t>
            </a:r>
            <a:r>
              <a:rPr lang="en-US" sz="1600" b="1" dirty="0" err="1" smtClean="0"/>
              <a:t>AppFence</a:t>
            </a:r>
            <a:r>
              <a:rPr lang="en-US" sz="1600" dirty="0" smtClean="0"/>
              <a:t> [</a:t>
            </a:r>
            <a:r>
              <a:rPr lang="en-US" sz="1600" dirty="0" err="1" smtClean="0"/>
              <a:t>Hornyack</a:t>
            </a:r>
            <a:r>
              <a:rPr lang="en-US" sz="1600" dirty="0" smtClean="0"/>
              <a:t> </a:t>
            </a:r>
            <a:r>
              <a:rPr lang="en-US" sz="1600" i="1" dirty="0" smtClean="0"/>
              <a:t>et al.</a:t>
            </a:r>
            <a:r>
              <a:rPr lang="en-US" sz="1600" dirty="0" smtClean="0"/>
              <a:t>, CCS ‘11], </a:t>
            </a:r>
            <a:r>
              <a:rPr lang="en-US" sz="1600" b="1" dirty="0" smtClean="0"/>
              <a:t>Permission Re-Delegation</a:t>
            </a:r>
            <a:r>
              <a:rPr lang="en-US" sz="1600" dirty="0" smtClean="0"/>
              <a:t> [Felt </a:t>
            </a:r>
            <a:r>
              <a:rPr lang="en-US" sz="1600" i="1" dirty="0" smtClean="0"/>
              <a:t>et al.</a:t>
            </a:r>
            <a:r>
              <a:rPr lang="en-US" sz="1600" dirty="0" smtClean="0"/>
              <a:t>, USENIX Security ‘11], </a:t>
            </a:r>
            <a:r>
              <a:rPr lang="en-US" sz="1600" b="1" dirty="0" smtClean="0"/>
              <a:t>QUIRE</a:t>
            </a:r>
            <a:r>
              <a:rPr lang="en-US" sz="1600" dirty="0" smtClean="0"/>
              <a:t> [Dietz </a:t>
            </a:r>
            <a:r>
              <a:rPr lang="en-US" sz="1600" i="1" dirty="0" smtClean="0"/>
              <a:t>et al.</a:t>
            </a:r>
            <a:r>
              <a:rPr lang="en-US" sz="1600" dirty="0" smtClean="0"/>
              <a:t>, USENIX Security ‘11], </a:t>
            </a:r>
            <a:r>
              <a:rPr lang="en-US" sz="1600" b="1" dirty="0" err="1" smtClean="0"/>
              <a:t>XManDroid</a:t>
            </a:r>
            <a:r>
              <a:rPr lang="en-US" sz="1600" dirty="0" smtClean="0"/>
              <a:t> [</a:t>
            </a:r>
            <a:r>
              <a:rPr lang="en-US" sz="1600" dirty="0" err="1" smtClean="0"/>
              <a:t>Bugiel</a:t>
            </a:r>
            <a:r>
              <a:rPr lang="en-US" sz="1600" dirty="0" smtClean="0"/>
              <a:t> </a:t>
            </a:r>
            <a:r>
              <a:rPr lang="en-US" sz="1600" i="1" dirty="0" smtClean="0"/>
              <a:t>et al.</a:t>
            </a:r>
            <a:r>
              <a:rPr lang="en-US" sz="1600" dirty="0" smtClean="0"/>
              <a:t>, NDSS ‘12], </a:t>
            </a:r>
            <a:r>
              <a:rPr lang="en-US" sz="1600" b="1" dirty="0" err="1" smtClean="0"/>
              <a:t>MoCFI</a:t>
            </a:r>
            <a:r>
              <a:rPr lang="en-US" sz="1600" dirty="0" smtClean="0"/>
              <a:t> [</a:t>
            </a:r>
            <a:r>
              <a:rPr lang="en-US" sz="1600" dirty="0" err="1" smtClean="0"/>
              <a:t>Davi</a:t>
            </a:r>
            <a:r>
              <a:rPr lang="en-US" sz="1600" dirty="0" smtClean="0"/>
              <a:t> </a:t>
            </a:r>
            <a:r>
              <a:rPr lang="en-US" sz="1600" i="1" dirty="0" smtClean="0"/>
              <a:t>et al</a:t>
            </a:r>
            <a:r>
              <a:rPr lang="en-US" sz="1600" dirty="0" smtClean="0"/>
              <a:t>., NDSS ’12]…</a:t>
            </a:r>
          </a:p>
          <a:p>
            <a:r>
              <a:rPr lang="en-US" dirty="0" smtClean="0"/>
              <a:t>Market Issues</a:t>
            </a:r>
          </a:p>
          <a:p>
            <a:pPr lvl="1"/>
            <a:r>
              <a:rPr lang="en-US" sz="1600" dirty="0" smtClean="0"/>
              <a:t>e.g., </a:t>
            </a:r>
            <a:r>
              <a:rPr lang="en-US" sz="1600" b="1" dirty="0" err="1" smtClean="0"/>
              <a:t>DroidMOSS</a:t>
            </a:r>
            <a:r>
              <a:rPr lang="en-US" sz="1600" dirty="0" smtClean="0"/>
              <a:t> [Zhou </a:t>
            </a:r>
            <a:r>
              <a:rPr lang="en-US" sz="1600" i="1" dirty="0" smtClean="0"/>
              <a:t>et al.</a:t>
            </a:r>
            <a:r>
              <a:rPr lang="en-US" sz="1600" dirty="0" smtClean="0"/>
              <a:t>, CODASPY ‘12], </a:t>
            </a:r>
            <a:r>
              <a:rPr lang="en-US" sz="1600" b="1" dirty="0" err="1" smtClean="0"/>
              <a:t>DroidRanger</a:t>
            </a:r>
            <a:r>
              <a:rPr lang="en-US" sz="1600" dirty="0" smtClean="0"/>
              <a:t> [Zhou </a:t>
            </a:r>
            <a:r>
              <a:rPr lang="en-US" sz="1600" i="1" dirty="0" smtClean="0"/>
              <a:t>et al.</a:t>
            </a:r>
            <a:r>
              <a:rPr lang="en-US" sz="1600" dirty="0" smtClean="0"/>
              <a:t>, NDSS ‘12]…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122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6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Firmware and Fragmentation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conspicuous gap in the body of work!</a:t>
            </a:r>
          </a:p>
          <a:p>
            <a:endParaRPr lang="en-US" dirty="0"/>
          </a:p>
          <a:p>
            <a:r>
              <a:rPr lang="en-US" dirty="0"/>
              <a:t>N</a:t>
            </a:r>
            <a:r>
              <a:rPr lang="en-US" dirty="0" smtClean="0"/>
              <a:t>ot like </a:t>
            </a:r>
            <a:r>
              <a:rPr lang="en-US" dirty="0"/>
              <a:t>on desktops, or other smartphone platforms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/>
                </a:solidFill>
              </a:rPr>
              <a:t>Research Goal</a:t>
            </a:r>
            <a:r>
              <a:rPr lang="en-US" dirty="0"/>
              <a:t>: Determine the impact firmware customizations have on security and </a:t>
            </a:r>
            <a:r>
              <a:rPr lang="en-US" dirty="0" smtClean="0"/>
              <a:t>privacy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123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4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Capabilities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Platform defines some APIs</a:t>
            </a:r>
          </a:p>
          <a:p>
            <a:pPr marL="182880" lvl="1"/>
            <a:endParaRPr lang="en-US" sz="2200" dirty="0" smtClean="0"/>
          </a:p>
          <a:p>
            <a:pPr marL="182880" lvl="1"/>
            <a:r>
              <a:rPr lang="en-US" sz="2900" dirty="0" smtClean="0"/>
              <a:t>APIs </a:t>
            </a:r>
            <a:r>
              <a:rPr lang="en-US" sz="2900" i="1" dirty="0"/>
              <a:t>may</a:t>
            </a:r>
            <a:r>
              <a:rPr lang="en-US" sz="2900" dirty="0"/>
              <a:t> </a:t>
            </a:r>
            <a:r>
              <a:rPr lang="en-US" sz="2900" dirty="0" smtClean="0"/>
              <a:t>require capabilities </a:t>
            </a:r>
            <a:r>
              <a:rPr lang="en-US" sz="2900" dirty="0"/>
              <a:t>(called permissions</a:t>
            </a:r>
            <a:r>
              <a:rPr lang="en-US" sz="2900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Applications can define APIs the same way</a:t>
            </a:r>
          </a:p>
          <a:p>
            <a:endParaRPr lang="en-US" dirty="0" smtClean="0"/>
          </a:p>
          <a:p>
            <a:r>
              <a:rPr lang="en-US" dirty="0" smtClean="0"/>
              <a:t>What happens when an application defines a new API based on a restricted old one?</a:t>
            </a:r>
          </a:p>
          <a:p>
            <a:pPr lvl="1"/>
            <a:r>
              <a:rPr lang="en-US" dirty="0" smtClean="0"/>
              <a:t>That’s up to the author!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124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22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Capability Leaks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Capability Leak</a:t>
            </a:r>
            <a:r>
              <a:rPr lang="en-US" dirty="0" smtClean="0"/>
              <a:t>: A situation where an app can gain access to a restricted API without requesting proper permission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Explicit Capability Leak</a:t>
            </a:r>
            <a:r>
              <a:rPr lang="en-US" dirty="0" smtClean="0"/>
              <a:t>: Broadening access to a restricted API by exposing it via another API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2"/>
                </a:solidFill>
              </a:rPr>
              <a:t>Implicit Capability Leak</a:t>
            </a:r>
            <a:r>
              <a:rPr lang="en-US" dirty="0" smtClean="0"/>
              <a:t>: Inheriting permissions from other 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125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3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876300" y="2362200"/>
            <a:ext cx="2438400" cy="1066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Outside Caller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(no permissions)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13" name="Straight Arrow Connector 12"/>
          <p:cNvCxnSpPr>
            <a:stCxn id="5" idx="3"/>
            <a:endCxn id="6" idx="1"/>
          </p:cNvCxnSpPr>
          <p:nvPr/>
        </p:nvCxnSpPr>
        <p:spPr bwMode="auto">
          <a:xfrm>
            <a:off x="3314700" y="2895600"/>
            <a:ext cx="2514600" cy="15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outerShdw dist="107763" dir="2700000" algn="ctr" rotWithShape="0">
              <a:schemeClr val="bg2"/>
            </a:outerShdw>
          </a:effectLst>
        </p:spPr>
      </p:cxnSp>
      <p:sp>
        <p:nvSpPr>
          <p:cNvPr id="6" name="Rectangle 5"/>
          <p:cNvSpPr/>
          <p:nvPr/>
        </p:nvSpPr>
        <p:spPr bwMode="auto">
          <a:xfrm>
            <a:off x="5829300" y="2362200"/>
            <a:ext cx="2438400" cy="1066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Leaking API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(needs no permissions,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has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permission P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11" name="Straight Arrow Connector 10"/>
          <p:cNvCxnSpPr>
            <a:stCxn id="5" idx="2"/>
          </p:cNvCxnSpPr>
          <p:nvPr/>
        </p:nvCxnSpPr>
        <p:spPr bwMode="auto">
          <a:xfrm rot="16200000" flipH="1">
            <a:off x="2762250" y="2762250"/>
            <a:ext cx="1143000" cy="24765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outerShdw dist="107763" dir="2700000" algn="ctr" rotWithShape="0">
              <a:schemeClr val="bg2"/>
            </a:outerShdw>
          </a:effectLst>
        </p:spPr>
      </p:cxnSp>
      <p:cxnSp>
        <p:nvCxnSpPr>
          <p:cNvPr id="15" name="Straight Arrow Connector 14"/>
          <p:cNvCxnSpPr>
            <a:stCxn id="6" idx="2"/>
            <a:endCxn id="7" idx="0"/>
          </p:cNvCxnSpPr>
          <p:nvPr/>
        </p:nvCxnSpPr>
        <p:spPr bwMode="auto">
          <a:xfrm rot="5400000">
            <a:off x="5238750" y="2762250"/>
            <a:ext cx="1143000" cy="24765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outerShdw dist="107763" dir="2700000" algn="ctr" rotWithShape="0">
              <a:schemeClr val="bg2"/>
            </a:outerShdw>
          </a:effec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Explicit Capability Leaks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3352800" y="4572000"/>
            <a:ext cx="2438400" cy="990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Restricted API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(needs permission P)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" name="Multiply 15"/>
          <p:cNvSpPr/>
          <p:nvPr/>
        </p:nvSpPr>
        <p:spPr bwMode="auto">
          <a:xfrm>
            <a:off x="3048000" y="3733800"/>
            <a:ext cx="533400" cy="533400"/>
          </a:xfrm>
          <a:prstGeom prst="mathMultiply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126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39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Capability Leaks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Android SDK gives us no tools!</a:t>
            </a:r>
          </a:p>
          <a:p>
            <a:endParaRPr lang="en-US" dirty="0" smtClean="0"/>
          </a:p>
          <a:p>
            <a:r>
              <a:rPr lang="en-US" dirty="0" smtClean="0"/>
              <a:t>Function composition</a:t>
            </a:r>
          </a:p>
          <a:p>
            <a:pPr lvl="1"/>
            <a:r>
              <a:rPr lang="en-US" dirty="0" smtClean="0"/>
              <a:t>Capability leak: g(x) = f(x) + some other stuff</a:t>
            </a:r>
          </a:p>
          <a:p>
            <a:endParaRPr lang="en-US" dirty="0" smtClean="0"/>
          </a:p>
          <a:p>
            <a:r>
              <a:rPr lang="en-US" dirty="0" smtClean="0"/>
              <a:t>Intuitive algorithm:</a:t>
            </a:r>
          </a:p>
          <a:p>
            <a:pPr marL="928687" lvl="1" indent="-457200">
              <a:buFont typeface="+mj-lt"/>
              <a:buAutoNum type="arabicPeriod"/>
            </a:pPr>
            <a:r>
              <a:rPr lang="en-US" dirty="0" smtClean="0"/>
              <a:t>Find interesting (dangerous) APIs (f(x))</a:t>
            </a:r>
          </a:p>
          <a:p>
            <a:pPr marL="928687" lvl="1" indent="-457200">
              <a:buFont typeface="+mj-lt"/>
              <a:buAutoNum type="arabicPeriod"/>
            </a:pPr>
            <a:r>
              <a:rPr lang="en-US" dirty="0" smtClean="0"/>
              <a:t>Find new API definitions (g(x))</a:t>
            </a:r>
          </a:p>
          <a:p>
            <a:pPr marL="928687" lvl="1" indent="-457200">
              <a:buFont typeface="+mj-lt"/>
              <a:buAutoNum type="arabicPeriod"/>
            </a:pPr>
            <a:r>
              <a:rPr lang="en-US" dirty="0" smtClean="0"/>
              <a:t>Link them!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127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42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3200400" y="2882900"/>
            <a:ext cx="3810000" cy="122872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Overview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43000" y="2406650"/>
            <a:ext cx="1524000" cy="95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Preloaded Apps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3000" y="3606800"/>
            <a:ext cx="1524000" cy="95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Framework Classes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52800" y="3035300"/>
            <a:ext cx="1676400" cy="9525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Possible Path Identification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34000" y="3035300"/>
            <a:ext cx="1524000" cy="9525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Infeasible Path Pruning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467600" y="2911475"/>
            <a:ext cx="1143000" cy="1200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Leak Report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898899" y="4686300"/>
            <a:ext cx="2413000" cy="95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Android Framework Knowledge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990600" y="2268537"/>
            <a:ext cx="1828800" cy="2405063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-60351" y="321521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Phone Image</a:t>
            </a:r>
            <a:endParaRPr lang="en-US" dirty="0"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67537" y="2406650"/>
            <a:ext cx="147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Woodpecker</a:t>
            </a:r>
            <a:endParaRPr lang="en-US" dirty="0">
              <a:latin typeface="+mn-lt"/>
            </a:endParaRPr>
          </a:p>
        </p:txBody>
      </p:sp>
      <p:cxnSp>
        <p:nvCxnSpPr>
          <p:cNvPr id="16" name="Straight Arrow Connector 15"/>
          <p:cNvCxnSpPr>
            <a:stCxn id="9" idx="3"/>
            <a:endCxn id="11" idx="1"/>
          </p:cNvCxnSpPr>
          <p:nvPr/>
        </p:nvCxnSpPr>
        <p:spPr>
          <a:xfrm>
            <a:off x="2667000" y="2882900"/>
            <a:ext cx="685800" cy="62865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" idx="3"/>
            <a:endCxn id="11" idx="1"/>
          </p:cNvCxnSpPr>
          <p:nvPr/>
        </p:nvCxnSpPr>
        <p:spPr>
          <a:xfrm flipV="1">
            <a:off x="2667000" y="3511550"/>
            <a:ext cx="685800" cy="5715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" idx="3"/>
            <a:endCxn id="12" idx="1"/>
          </p:cNvCxnSpPr>
          <p:nvPr/>
        </p:nvCxnSpPr>
        <p:spPr>
          <a:xfrm>
            <a:off x="5029200" y="3511550"/>
            <a:ext cx="30480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3"/>
            <a:endCxn id="13" idx="1"/>
          </p:cNvCxnSpPr>
          <p:nvPr/>
        </p:nvCxnSpPr>
        <p:spPr>
          <a:xfrm>
            <a:off x="6858000" y="3511550"/>
            <a:ext cx="60960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4" idx="0"/>
            <a:endCxn id="24" idx="2"/>
          </p:cNvCxnSpPr>
          <p:nvPr/>
        </p:nvCxnSpPr>
        <p:spPr>
          <a:xfrm flipV="1">
            <a:off x="5105399" y="4111625"/>
            <a:ext cx="1" cy="574675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128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97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Path Identification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Construct a control-flow graph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Find all paths from an IPC entry point to an API of interest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129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98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Analysis (CFG)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419600"/>
          </a:xfrm>
          <a:ln/>
        </p:spPr>
        <p:txBody>
          <a:bodyPr/>
          <a:lstStyle/>
          <a:p>
            <a: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/>
              <a:t>IDA Pro generated CFG for “Bomberman“			</a:t>
            </a:r>
          </a:p>
          <a:p>
            <a: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/>
          </a:p>
          <a:p>
            <a: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114800"/>
            <a:ext cx="7705725" cy="12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343400" y="5486400"/>
            <a:ext cx="23749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latin typeface="Courier 10 Pitch" charset="0"/>
              </a:rPr>
              <a:t>objc_msgSend</a:t>
            </a:r>
            <a:endParaRPr lang="en-US" b="1" dirty="0">
              <a:solidFill>
                <a:srgbClr val="FF0000"/>
              </a:solidFill>
              <a:latin typeface="Courier 10 Pitch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9176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Possible Path Identification: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 references</a:t>
            </a:r>
            <a:endParaRPr lang="en-US" dirty="0"/>
          </a:p>
          <a:p>
            <a:pPr lvl="1"/>
            <a:r>
              <a:rPr lang="en-US" dirty="0"/>
              <a:t>Class hierarchy used to conservatively resolve </a:t>
            </a:r>
            <a:r>
              <a:rPr lang="en-US" dirty="0" smtClean="0"/>
              <a:t>references</a:t>
            </a:r>
          </a:p>
          <a:p>
            <a:r>
              <a:rPr lang="en-US" dirty="0" smtClean="0"/>
              <a:t>Extensive use of callbacks</a:t>
            </a:r>
          </a:p>
          <a:p>
            <a:pPr lvl="1"/>
            <a:r>
              <a:rPr lang="en-US" dirty="0"/>
              <a:t>Use framework knowledge to stitch together </a:t>
            </a:r>
            <a:r>
              <a:rPr lang="en-US" dirty="0" smtClean="0"/>
              <a:t>callbacks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130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17331" y="4787243"/>
            <a:ext cx="1915510" cy="95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Thread.start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14245" y="4310993"/>
            <a:ext cx="1915510" cy="95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UIThread.start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14245" y="5415893"/>
            <a:ext cx="1915510" cy="95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SMSThread.start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498022" y="5415893"/>
            <a:ext cx="1915510" cy="95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SMSThread.run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498022" y="4310993"/>
            <a:ext cx="1915510" cy="95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UIThread.run</a:t>
            </a:r>
            <a:r>
              <a:rPr lang="en-US" dirty="0" smtClean="0"/>
              <a:t>()</a:t>
            </a:r>
            <a:endParaRPr lang="en-US" dirty="0"/>
          </a:p>
        </p:txBody>
      </p:sp>
      <p:cxnSp>
        <p:nvCxnSpPr>
          <p:cNvPr id="11" name="Straight Arrow Connector 10"/>
          <p:cNvCxnSpPr>
            <a:endCxn id="5" idx="1"/>
          </p:cNvCxnSpPr>
          <p:nvPr/>
        </p:nvCxnSpPr>
        <p:spPr>
          <a:xfrm>
            <a:off x="252248" y="5263493"/>
            <a:ext cx="465083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3"/>
            <a:endCxn id="7" idx="1"/>
          </p:cNvCxnSpPr>
          <p:nvPr/>
        </p:nvCxnSpPr>
        <p:spPr>
          <a:xfrm flipV="1">
            <a:off x="2632841" y="4787243"/>
            <a:ext cx="981404" cy="47625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3"/>
            <a:endCxn id="8" idx="1"/>
          </p:cNvCxnSpPr>
          <p:nvPr/>
        </p:nvCxnSpPr>
        <p:spPr>
          <a:xfrm>
            <a:off x="2632841" y="5263493"/>
            <a:ext cx="981404" cy="62865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3"/>
            <a:endCxn id="10" idx="1"/>
          </p:cNvCxnSpPr>
          <p:nvPr/>
        </p:nvCxnSpPr>
        <p:spPr>
          <a:xfrm>
            <a:off x="5529755" y="4787243"/>
            <a:ext cx="968267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8" idx="3"/>
            <a:endCxn id="9" idx="1"/>
          </p:cNvCxnSpPr>
          <p:nvPr/>
        </p:nvCxnSpPr>
        <p:spPr>
          <a:xfrm>
            <a:off x="5529755" y="5892143"/>
            <a:ext cx="968267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97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Infeasible Path Pruning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 smtClean="0"/>
              <a:t>Many</a:t>
            </a:r>
            <a:r>
              <a:rPr lang="en-US" dirty="0" smtClean="0"/>
              <a:t> potential paths exist</a:t>
            </a:r>
          </a:p>
          <a:p>
            <a:pPr lvl="1"/>
            <a:r>
              <a:rPr lang="en-US" dirty="0" smtClean="0"/>
              <a:t>Most are either impossible or uninteresting</a:t>
            </a:r>
          </a:p>
          <a:p>
            <a:endParaRPr lang="en-US" dirty="0"/>
          </a:p>
          <a:p>
            <a:r>
              <a:rPr lang="en-US" dirty="0" smtClean="0"/>
              <a:t>Must prune these uninteresting paths</a:t>
            </a:r>
          </a:p>
          <a:p>
            <a:pPr lvl="1"/>
            <a:r>
              <a:rPr lang="en-US" dirty="0" smtClean="0"/>
              <a:t>Branch conditions need an understanding of program data-flow</a:t>
            </a:r>
            <a:endParaRPr lang="en-US" dirty="0"/>
          </a:p>
          <a:p>
            <a:pPr lvl="1"/>
            <a:r>
              <a:rPr lang="en-US" dirty="0" smtClean="0"/>
              <a:t>Explicit permission checks are “infeasible paths”</a:t>
            </a:r>
          </a:p>
          <a:p>
            <a:endParaRPr lang="en-US" dirty="0" smtClean="0"/>
          </a:p>
          <a:p>
            <a:r>
              <a:rPr lang="en-US" dirty="0" smtClean="0"/>
              <a:t>Our approach: </a:t>
            </a:r>
            <a:r>
              <a:rPr lang="en-US" i="1" dirty="0" smtClean="0"/>
              <a:t>Symbolic Path Simulation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131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53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Symbolic Path Simulation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132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47242" y="2138897"/>
            <a:ext cx="1576551" cy="725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 = 0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47242" y="3352842"/>
            <a:ext cx="1576551" cy="725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If</a:t>
            </a:r>
            <a:r>
              <a:rPr lang="en-US" dirty="0" smtClean="0"/>
              <a:t> X = 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123793" y="4708634"/>
            <a:ext cx="1576551" cy="725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/>
              <a:t>Else</a:t>
            </a:r>
            <a:endParaRPr lang="en-US" b="1" i="1" dirty="0"/>
          </a:p>
        </p:txBody>
      </p:sp>
      <p:sp>
        <p:nvSpPr>
          <p:cNvPr id="10" name="Rectangle 9"/>
          <p:cNvSpPr/>
          <p:nvPr/>
        </p:nvSpPr>
        <p:spPr>
          <a:xfrm>
            <a:off x="1970691" y="4708634"/>
            <a:ext cx="1576551" cy="725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Then</a:t>
            </a:r>
            <a:endParaRPr lang="en-US" i="1" dirty="0"/>
          </a:p>
        </p:txBody>
      </p:sp>
      <p:cxnSp>
        <p:nvCxnSpPr>
          <p:cNvPr id="12" name="Straight Arrow Connector 11"/>
          <p:cNvCxnSpPr>
            <a:endCxn id="6" idx="0"/>
          </p:cNvCxnSpPr>
          <p:nvPr/>
        </p:nvCxnSpPr>
        <p:spPr>
          <a:xfrm>
            <a:off x="4335517" y="1623848"/>
            <a:ext cx="1" cy="515049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2"/>
            <a:endCxn id="8" idx="0"/>
          </p:cNvCxnSpPr>
          <p:nvPr/>
        </p:nvCxnSpPr>
        <p:spPr>
          <a:xfrm>
            <a:off x="4335518" y="2864111"/>
            <a:ext cx="0" cy="488731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8" idx="2"/>
            <a:endCxn id="9" idx="0"/>
          </p:cNvCxnSpPr>
          <p:nvPr/>
        </p:nvCxnSpPr>
        <p:spPr>
          <a:xfrm>
            <a:off x="4335518" y="4078056"/>
            <a:ext cx="1576551" cy="630578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2"/>
            <a:endCxn id="10" idx="0"/>
          </p:cNvCxnSpPr>
          <p:nvPr/>
        </p:nvCxnSpPr>
        <p:spPr>
          <a:xfrm flipH="1">
            <a:off x="2758967" y="4078056"/>
            <a:ext cx="1576551" cy="630578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05924" y="2921847"/>
            <a:ext cx="643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X = 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73198" y="4135829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X ≠ </a:t>
            </a:r>
            <a:r>
              <a:rPr lang="en-US" dirty="0" smtClean="0">
                <a:latin typeface="+mn-lt"/>
              </a:rPr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71664" y="4135829"/>
            <a:ext cx="643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X = 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/>
      <p:bldP spid="28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Based </a:t>
            </a:r>
            <a:r>
              <a:rPr lang="en-US" dirty="0"/>
              <a:t>on the </a:t>
            </a:r>
            <a:r>
              <a:rPr lang="en-US" dirty="0" err="1"/>
              <a:t>baksmali</a:t>
            </a:r>
            <a:r>
              <a:rPr lang="en-US" dirty="0"/>
              <a:t> </a:t>
            </a:r>
            <a:r>
              <a:rPr lang="en-US" dirty="0" err="1"/>
              <a:t>decompiler</a:t>
            </a:r>
            <a:r>
              <a:rPr lang="en-US" dirty="0"/>
              <a:t> (1.2.6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Covers 13 permissions, controlling:</a:t>
            </a:r>
          </a:p>
          <a:p>
            <a:pPr lvl="1"/>
            <a:r>
              <a:rPr lang="en-US" dirty="0" smtClean="0"/>
              <a:t>Phone information</a:t>
            </a:r>
          </a:p>
          <a:p>
            <a:pPr lvl="1"/>
            <a:r>
              <a:rPr lang="en-US" dirty="0" smtClean="0"/>
              <a:t>Location API</a:t>
            </a:r>
          </a:p>
          <a:p>
            <a:pPr lvl="1"/>
            <a:r>
              <a:rPr lang="en-US" dirty="0" smtClean="0"/>
              <a:t>Phone dialing</a:t>
            </a:r>
          </a:p>
          <a:p>
            <a:pPr lvl="1"/>
            <a:r>
              <a:rPr lang="en-US" dirty="0" smtClean="0"/>
              <a:t>Sending text messages</a:t>
            </a:r>
          </a:p>
          <a:p>
            <a:pPr lvl="1"/>
            <a:r>
              <a:rPr lang="en-US" dirty="0" smtClean="0"/>
              <a:t>Camera/microphone</a:t>
            </a:r>
          </a:p>
          <a:p>
            <a:pPr lvl="1"/>
            <a:r>
              <a:rPr lang="en-US" dirty="0" smtClean="0"/>
              <a:t>Rebooting/shutting down the device</a:t>
            </a:r>
          </a:p>
          <a:p>
            <a:pPr lvl="1"/>
            <a:r>
              <a:rPr lang="en-US" dirty="0" smtClean="0"/>
              <a:t>Installing/removing apps</a:t>
            </a:r>
          </a:p>
          <a:p>
            <a:pPr lvl="1"/>
            <a:r>
              <a:rPr lang="en-US" dirty="0" smtClean="0"/>
              <a:t>Factory reset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133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78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3" y="1752583"/>
            <a:ext cx="108585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76" y="1678349"/>
            <a:ext cx="1088136" cy="758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83" y="1751059"/>
            <a:ext cx="1470355" cy="6126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44" y="4717200"/>
            <a:ext cx="1828800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660" y="2598244"/>
            <a:ext cx="1828800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717200"/>
            <a:ext cx="1828800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3" y="3352800"/>
            <a:ext cx="1828800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" y="2366772"/>
            <a:ext cx="944628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4717200"/>
            <a:ext cx="1828800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44" y="2598244"/>
            <a:ext cx="1828800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75" y="2598244"/>
            <a:ext cx="1828800" cy="1828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134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75" y="1689794"/>
            <a:ext cx="1837944" cy="73517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83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Explicit Capability Leaks Found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7228804"/>
              </p:ext>
            </p:extLst>
          </p:nvPr>
        </p:nvGraphicFramePr>
        <p:xfrm>
          <a:off x="1111249" y="2609850"/>
          <a:ext cx="6921501" cy="2857500"/>
        </p:xfrm>
        <a:graphic>
          <a:graphicData uri="http://schemas.openxmlformats.org/drawingml/2006/table">
            <a:tbl>
              <a:tblPr firstRow="1" bandRow="1"/>
              <a:tblGrid>
                <a:gridCol w="1337796"/>
                <a:gridCol w="697565"/>
                <a:gridCol w="697565"/>
                <a:gridCol w="697565"/>
                <a:gridCol w="697565"/>
                <a:gridCol w="697565"/>
                <a:gridCol w="700750"/>
                <a:gridCol w="697565"/>
                <a:gridCol w="697565"/>
              </a:tblGrid>
              <a:tr h="1905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Permission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HTC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Motorola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Samsung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Google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Legend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EVO 4G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Wildfire 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DROID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DROID X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Epic 4G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Nexus One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Nexus 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Coarse Location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Fine Location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Call Phone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Call Privileged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Camera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Delete Packages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Install Packages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Master Clear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Read Phone State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Reboot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Record Audio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Send SMS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Shutdown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1111249" y="4700016"/>
            <a:ext cx="6921501" cy="576072"/>
          </a:xfrm>
          <a:prstGeom prst="rect">
            <a:avLst/>
          </a:prstGeom>
          <a:solidFill>
            <a:schemeClr val="accent2"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135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85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pic>
        <p:nvPicPr>
          <p:cNvPr id="5" name="Dem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571625"/>
            <a:ext cx="8229600" cy="46291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136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76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Implicit Capability Leaks Found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4451005"/>
              </p:ext>
            </p:extLst>
          </p:nvPr>
        </p:nvGraphicFramePr>
        <p:xfrm>
          <a:off x="1111249" y="2609850"/>
          <a:ext cx="6921501" cy="2857500"/>
        </p:xfrm>
        <a:graphic>
          <a:graphicData uri="http://schemas.openxmlformats.org/drawingml/2006/table">
            <a:tbl>
              <a:tblPr firstRow="1" bandRow="1"/>
              <a:tblGrid>
                <a:gridCol w="1337796"/>
                <a:gridCol w="697565"/>
                <a:gridCol w="697565"/>
                <a:gridCol w="697565"/>
                <a:gridCol w="697565"/>
                <a:gridCol w="697565"/>
                <a:gridCol w="700750"/>
                <a:gridCol w="697565"/>
                <a:gridCol w="697565"/>
              </a:tblGrid>
              <a:tr h="1905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Permission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HTC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Motorola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Samsung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Google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Legend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EVO 4G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Wildfire 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DROID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DROID X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Epic 4G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Nexus One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Nexus 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Coarse Location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Fine Location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Call Phone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Call Privileged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Camera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Delete Packages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Install Packages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Master Clear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Read Phone State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Reboot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Record Audio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Send SMS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Shutdown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137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9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Measurement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9934249"/>
              </p:ext>
            </p:extLst>
          </p:nvPr>
        </p:nvGraphicFramePr>
        <p:xfrm>
          <a:off x="2315845" y="2495550"/>
          <a:ext cx="4512311" cy="2914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4468"/>
                <a:gridCol w="1277679"/>
                <a:gridCol w="1035082"/>
                <a:gridCol w="1035082"/>
              </a:tblGrid>
              <a:tr h="323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Vendor</a:t>
                      </a:r>
                      <a:endParaRPr lang="en-US" sz="1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</a:t>
                      </a:r>
                      <a:endParaRPr lang="en-US" sz="1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Time</a:t>
                      </a:r>
                      <a:endParaRPr lang="en-US" sz="1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# Apps</a:t>
                      </a:r>
                      <a:endParaRPr lang="en-US" sz="1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>
                    <a:solidFill>
                      <a:schemeClr val="accent1"/>
                    </a:solidFill>
                  </a:tcPr>
                </a:tc>
              </a:tr>
              <a:tr h="32385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900" u="none" strike="noStrike">
                          <a:effectLst/>
                        </a:rPr>
                        <a:t>HTC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Legend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3366.63s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125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</a:tr>
              <a:tr h="323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EVO 4G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4175.03s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160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</a:tr>
              <a:tr h="323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Wildfire S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3894.37s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144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</a:tr>
              <a:tr h="3238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900" u="none" strike="noStrike">
                          <a:effectLst/>
                        </a:rPr>
                        <a:t>Motorola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DROID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2138.38s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76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</a:tr>
              <a:tr h="323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DROID X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3311.94s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161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</a:tr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u="none" strike="noStrike">
                          <a:effectLst/>
                        </a:rPr>
                        <a:t>Samsung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Epic 4G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3732.56s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138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</a:tr>
              <a:tr h="3238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900" u="none" strike="noStrike">
                          <a:effectLst/>
                        </a:rPr>
                        <a:t>Google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Nexus One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 smtClean="0">
                          <a:effectLst/>
                        </a:rPr>
                        <a:t>2059.47s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76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</a:tr>
              <a:tr h="323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Nexus S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1815.71s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72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138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43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Accuracy</a:t>
            </a:r>
          </a:p>
          <a:p>
            <a:pPr lvl="1"/>
            <a:r>
              <a:rPr lang="en-US" dirty="0" smtClean="0"/>
              <a:t>False negatives: native code, undocumented extensions</a:t>
            </a:r>
          </a:p>
          <a:p>
            <a:pPr lvl="1"/>
            <a:r>
              <a:rPr lang="en-US" dirty="0" smtClean="0"/>
              <a:t>False positives: conservative analysis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Threads and Time</a:t>
            </a:r>
          </a:p>
          <a:p>
            <a:pPr lvl="1"/>
            <a:r>
              <a:rPr lang="en-US" dirty="0" smtClean="0"/>
              <a:t>Instruction interleaving, shared state</a:t>
            </a:r>
          </a:p>
          <a:p>
            <a:pPr lvl="1"/>
            <a:r>
              <a:rPr lang="en-US" dirty="0" smtClean="0"/>
              <a:t>Example: callback handling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139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05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Analysis (CFG)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8134350" cy="4419600"/>
          </a:xfrm>
          <a:ln/>
        </p:spPr>
        <p:txBody>
          <a:bodyPr tIns="0">
            <a:normAutofit fontScale="85000" lnSpcReduction="10000"/>
          </a:bodyPr>
          <a:lstStyle/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Most iOS apps are written in Objective-C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Cornerstone: </a:t>
            </a:r>
            <a:r>
              <a:rPr lang="en-US">
                <a:latin typeface="Courier 10 Pitch" charset="0"/>
              </a:rPr>
              <a:t>objc_msgSend </a:t>
            </a:r>
            <a:r>
              <a:rPr lang="en-US"/>
              <a:t>dispatch function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>
                <a:solidFill>
                  <a:srgbClr val="B3B3B3"/>
                </a:solidFill>
              </a:rPr>
              <a:t>Task: Resolve type of receiver and value of selector for </a:t>
            </a:r>
            <a:r>
              <a:rPr lang="en-US">
                <a:solidFill>
                  <a:srgbClr val="B3B3B3"/>
                </a:solidFill>
                <a:latin typeface="Courier 10 Pitch" charset="0"/>
              </a:rPr>
              <a:t>objc_msgSend</a:t>
            </a:r>
            <a:r>
              <a:rPr lang="en-US">
                <a:solidFill>
                  <a:srgbClr val="B3B3B3"/>
                </a:solidFill>
              </a:rPr>
              <a:t> calls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>
                <a:solidFill>
                  <a:srgbClr val="B3B3B3"/>
                </a:solidFill>
              </a:rPr>
              <a:t>Backwards slicing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>
                <a:solidFill>
                  <a:srgbClr val="B3B3B3"/>
                </a:solidFill>
              </a:rPr>
              <a:t>Forward propagation of constants and types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>
                <a:solidFill>
                  <a:srgbClr val="B3B3B3"/>
                </a:solidFill>
              </a:rPr>
              <a:t>Result: Inter and intra procedural CFG is constructed from successfully resolved </a:t>
            </a:r>
            <a:r>
              <a:rPr lang="en-US">
                <a:solidFill>
                  <a:srgbClr val="B3B3B3"/>
                </a:solidFill>
                <a:latin typeface="Courier 10 Pitch" charset="0"/>
              </a:rPr>
              <a:t>objc_msgSend</a:t>
            </a:r>
            <a:r>
              <a:rPr lang="en-US">
                <a:solidFill>
                  <a:srgbClr val="B3B3B3"/>
                </a:solidFill>
              </a:rPr>
              <a:t> calls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593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Capability leaks present a tangible threat to security and privacy on existing Android smartphones</a:t>
            </a:r>
          </a:p>
          <a:p>
            <a:endParaRPr lang="en-US" dirty="0" smtClean="0"/>
          </a:p>
          <a:p>
            <a:r>
              <a:rPr lang="en-US" dirty="0" smtClean="0"/>
              <a:t>We present a system, Woodpecker, to detect these capability leaks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140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96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Background (objc_msgSend)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419600"/>
          </a:xfrm>
          <a:ln/>
        </p:spPr>
        <p:txBody>
          <a:bodyPr tIns="0"/>
          <a:lstStyle/>
          <a:p>
            <a:pPr marL="341313" indent="-341313">
              <a:lnSpc>
                <a:spcPct val="97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err="1">
                <a:latin typeface="Courier 10 Pitch" charset="0"/>
              </a:rPr>
              <a:t>objc_msgSend</a:t>
            </a:r>
            <a:r>
              <a:rPr lang="en-US" dirty="0"/>
              <a:t> dynamic dispatch function </a:t>
            </a:r>
          </a:p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Arguments: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/>
              <a:t>Receiver (Object)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/>
              <a:t>Selector (Name of method, string)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/>
              <a:t>Arguments (</a:t>
            </a:r>
            <a:r>
              <a:rPr lang="en-US" sz="2400" dirty="0" err="1"/>
              <a:t>vararg</a:t>
            </a:r>
            <a:r>
              <a:rPr lang="en-US" sz="2400" dirty="0"/>
              <a:t>)</a:t>
            </a:r>
          </a:p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Method look-up: 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/>
              <a:t>Dynamically traverses class hierarchy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/>
              <a:t>Calls the method denoted by selector</a:t>
            </a:r>
          </a:p>
          <a:p>
            <a:pPr marL="341313" indent="-341313">
              <a:lnSpc>
                <a:spcPct val="81000"/>
              </a:lnSpc>
              <a:buClrTx/>
              <a:buSz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Non</a:t>
            </a:r>
            <a:r>
              <a:rPr lang="en-US" dirty="0"/>
              <a:t>-trivial to do statically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975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Analysis (CFG)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8134350" cy="4419600"/>
          </a:xfrm>
          <a:ln/>
        </p:spPr>
        <p:txBody>
          <a:bodyPr tIns="0">
            <a:normAutofit fontScale="85000" lnSpcReduction="10000"/>
          </a:bodyPr>
          <a:lstStyle/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Most iOS apps are written in Objective-C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Cornerstone: </a:t>
            </a:r>
            <a:r>
              <a:rPr lang="en-US">
                <a:latin typeface="Courier 10 Pitch" charset="0"/>
              </a:rPr>
              <a:t>objc_msgSend </a:t>
            </a:r>
            <a:r>
              <a:rPr lang="en-US"/>
              <a:t>dispatch function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Task: Resolve type of receiver and value of selector for </a:t>
            </a:r>
            <a:r>
              <a:rPr lang="en-US">
                <a:latin typeface="Courier 10 Pitch" charset="0"/>
              </a:rPr>
              <a:t>objc_msgSend</a:t>
            </a:r>
            <a:r>
              <a:rPr lang="en-US"/>
              <a:t> calls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Backwards slicing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Forward propagation of constants and types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Result: Inter and intra procedural CFG is constructed from successfully resolved </a:t>
            </a:r>
            <a:r>
              <a:rPr lang="en-US">
                <a:latin typeface="Courier 10 Pitch" charset="0"/>
              </a:rPr>
              <a:t>objc_msgSend</a:t>
            </a:r>
            <a:r>
              <a:rPr lang="en-US"/>
              <a:t> calls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899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Example ObjC to ASM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1693863"/>
            <a:ext cx="8228012" cy="3357562"/>
          </a:xfrm>
          <a:ln/>
        </p:spPr>
        <p:txBody>
          <a:bodyPr tIns="6048"/>
          <a:lstStyle/>
          <a:p>
            <a:pPr>
              <a:lnSpc>
                <a:spcPct val="97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600" dirty="0">
                <a:latin typeface="Courier 10 Pitch" charset="0"/>
              </a:rPr>
              <a:t>1  LDR     R0, =off_24C58</a:t>
            </a:r>
          </a:p>
          <a:p>
            <a:pPr>
              <a:lnSpc>
                <a:spcPct val="97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600" dirty="0">
                <a:latin typeface="Courier 10 Pitch" charset="0"/>
              </a:rPr>
              <a:t>2  LDR     R1, =off_247F4</a:t>
            </a:r>
          </a:p>
          <a:p>
            <a:pPr>
              <a:lnSpc>
                <a:spcPct val="97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600" dirty="0">
                <a:latin typeface="Courier 10 Pitch" charset="0"/>
              </a:rPr>
              <a:t>3  LDR     R0, [R0]</a:t>
            </a:r>
          </a:p>
          <a:p>
            <a:pPr>
              <a:lnSpc>
                <a:spcPct val="97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600" dirty="0">
                <a:latin typeface="Courier 10 Pitch" charset="0"/>
              </a:rPr>
              <a:t>4  LDR     R1, [R1]</a:t>
            </a:r>
          </a:p>
          <a:p>
            <a:pPr>
              <a:lnSpc>
                <a:spcPct val="97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600" dirty="0">
                <a:latin typeface="Courier 10 Pitch" charset="0"/>
              </a:rPr>
              <a:t>5  BLX     _</a:t>
            </a:r>
            <a:r>
              <a:rPr lang="en-US" sz="1600" dirty="0" err="1">
                <a:latin typeface="Courier 10 Pitch" charset="0"/>
              </a:rPr>
              <a:t>objc_msgSend</a:t>
            </a:r>
            <a:r>
              <a:rPr lang="en-US" sz="1600" dirty="0">
                <a:latin typeface="Courier 10 Pitch" charset="0"/>
              </a:rPr>
              <a:t>   </a:t>
            </a:r>
          </a:p>
          <a:p>
            <a:pPr>
              <a:lnSpc>
                <a:spcPct val="97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600" dirty="0">
                <a:latin typeface="Courier 10 Pitch" charset="0"/>
              </a:rPr>
              <a:t>6  LDR     R1, =off_247F0</a:t>
            </a:r>
          </a:p>
          <a:p>
            <a:pPr>
              <a:lnSpc>
                <a:spcPct val="97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600" dirty="0">
                <a:latin typeface="Courier 10 Pitch" charset="0"/>
              </a:rPr>
              <a:t>7  LDR     R1, [R1]</a:t>
            </a:r>
          </a:p>
          <a:p>
            <a:pPr>
              <a:lnSpc>
                <a:spcPct val="97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600" dirty="0">
                <a:latin typeface="Courier 10 Pitch" charset="0"/>
              </a:rPr>
              <a:t>8  BLX     _</a:t>
            </a:r>
            <a:r>
              <a:rPr lang="en-US" sz="1600" dirty="0" err="1">
                <a:latin typeface="Courier 10 Pitch" charset="0"/>
              </a:rPr>
              <a:t>objc_msgSend</a:t>
            </a:r>
            <a:endParaRPr lang="en-US" sz="1600" dirty="0">
              <a:latin typeface="Courier 10 Pitch" charset="0"/>
            </a:endParaRPr>
          </a:p>
          <a:p>
            <a:pPr>
              <a:lnSpc>
                <a:spcPct val="97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600" dirty="0">
                <a:latin typeface="Courier 10 Pitch" charset="0"/>
              </a:rPr>
              <a:t>…</a:t>
            </a:r>
          </a:p>
          <a:p>
            <a:pPr>
              <a:lnSpc>
                <a:spcPct val="97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 sz="1600" dirty="0">
              <a:latin typeface="Courier 10 Pitch" charset="0"/>
            </a:endParaRPr>
          </a:p>
          <a:p>
            <a:pPr>
              <a:lnSpc>
                <a:spcPct val="97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 sz="1600" dirty="0">
              <a:latin typeface="Courier 10 Pitch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657600" y="2714625"/>
            <a:ext cx="685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800" b="1">
                <a:solidFill>
                  <a:srgbClr val="FF0000"/>
                </a:solidFill>
                <a:latin typeface="Courier 10 Pitch" charset="0"/>
              </a:rPr>
              <a:t>r0?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016500" y="2730500"/>
            <a:ext cx="685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800" b="1" dirty="0">
                <a:solidFill>
                  <a:srgbClr val="008000"/>
                </a:solidFill>
                <a:latin typeface="Courier 10 Pitch" charset="0"/>
              </a:rPr>
              <a:t>r1?</a:t>
            </a:r>
          </a:p>
        </p:txBody>
      </p:sp>
      <p:sp>
        <p:nvSpPr>
          <p:cNvPr id="15365" name="Oval 5"/>
          <p:cNvSpPr>
            <a:spLocks noChangeArrowheads="1"/>
          </p:cNvSpPr>
          <p:nvPr/>
        </p:nvSpPr>
        <p:spPr bwMode="auto">
          <a:xfrm>
            <a:off x="1828800" y="1600200"/>
            <a:ext cx="2057400" cy="338138"/>
          </a:xfrm>
          <a:prstGeom prst="ellips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AutoShape 6"/>
          <p:cNvSpPr>
            <a:spLocks noChangeArrowheads="1"/>
          </p:cNvSpPr>
          <p:nvPr/>
        </p:nvSpPr>
        <p:spPr bwMode="auto">
          <a:xfrm>
            <a:off x="3886200" y="1709738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noFill/>
          <a:ln w="3672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1865313" y="2235200"/>
            <a:ext cx="2057400" cy="327025"/>
          </a:xfrm>
          <a:prstGeom prst="ellips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4572000" y="1662113"/>
            <a:ext cx="1371600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800" b="1">
                <a:solidFill>
                  <a:srgbClr val="FF0000"/>
                </a:solidFill>
                <a:latin typeface="Courier 10 Pitch" charset="0"/>
              </a:rPr>
              <a:t>UIDevice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3657600" y="2897187"/>
            <a:ext cx="1600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800" b="1" dirty="0" err="1">
                <a:solidFill>
                  <a:srgbClr val="FF0000"/>
                </a:solidFill>
                <a:latin typeface="Courier 10 Pitch" charset="0"/>
              </a:rPr>
              <a:t>UIDevice</a:t>
            </a:r>
            <a:endParaRPr lang="en-US" sz="1800" b="1" dirty="0">
              <a:solidFill>
                <a:srgbClr val="FF0000"/>
              </a:solidFill>
              <a:latin typeface="Courier 10 Pitch" charset="0"/>
            </a:endParaRPr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auto">
          <a:xfrm>
            <a:off x="1828800" y="2514600"/>
            <a:ext cx="2057400" cy="322263"/>
          </a:xfrm>
          <a:prstGeom prst="ellipse">
            <a:avLst/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1"/>
          <p:cNvSpPr>
            <a:spLocks noChangeArrowheads="1"/>
          </p:cNvSpPr>
          <p:nvPr/>
        </p:nvSpPr>
        <p:spPr bwMode="auto">
          <a:xfrm>
            <a:off x="1828800" y="1938338"/>
            <a:ext cx="2057400" cy="347662"/>
          </a:xfrm>
          <a:prstGeom prst="ellipse">
            <a:avLst/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AutoShape 12"/>
          <p:cNvSpPr>
            <a:spLocks noChangeArrowheads="1"/>
          </p:cNvSpPr>
          <p:nvPr/>
        </p:nvSpPr>
        <p:spPr bwMode="auto">
          <a:xfrm>
            <a:off x="3886200" y="20574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4572000" y="1938338"/>
            <a:ext cx="2286000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800" b="1">
                <a:solidFill>
                  <a:srgbClr val="008000"/>
                </a:solidFill>
                <a:latin typeface="Courier 10 Pitch" charset="0"/>
              </a:rPr>
              <a:t>currentDevice</a:t>
            </a:r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4965700" y="2897187"/>
            <a:ext cx="2514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800" b="1" dirty="0">
                <a:solidFill>
                  <a:srgbClr val="008000"/>
                </a:solidFill>
                <a:latin typeface="Courier 10 Pitch" charset="0"/>
              </a:rPr>
              <a:t>::</a:t>
            </a:r>
            <a:r>
              <a:rPr lang="en-US" sz="1800" b="1" dirty="0" err="1">
                <a:solidFill>
                  <a:srgbClr val="008000"/>
                </a:solidFill>
                <a:latin typeface="Courier 10 Pitch" charset="0"/>
              </a:rPr>
              <a:t>currentDevice</a:t>
            </a:r>
            <a:endParaRPr lang="en-US" sz="1800" b="1" dirty="0">
              <a:solidFill>
                <a:srgbClr val="008000"/>
              </a:solidFill>
              <a:latin typeface="Courier 10 Pitch" charset="0"/>
            </a:endParaRP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3657600" y="3684588"/>
            <a:ext cx="1600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800" b="1">
                <a:solidFill>
                  <a:srgbClr val="FF0000"/>
                </a:solidFill>
                <a:latin typeface="Courier 10 Pitch" charset="0"/>
              </a:rPr>
              <a:t>UIDevice</a:t>
            </a: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5029200" y="3567112"/>
            <a:ext cx="20574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800" b="1" dirty="0">
                <a:solidFill>
                  <a:srgbClr val="000080"/>
                </a:solidFill>
                <a:latin typeface="Courier 10 Pitch" charset="0"/>
              </a:rPr>
              <a:t>r1?</a:t>
            </a:r>
          </a:p>
        </p:txBody>
      </p:sp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778000" y="3063875"/>
            <a:ext cx="2057400" cy="685800"/>
          </a:xfrm>
          <a:prstGeom prst="ellipse">
            <a:avLst/>
          </a:prstGeom>
          <a:noFill/>
          <a:ln w="3672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AutoShape 18"/>
          <p:cNvSpPr>
            <a:spLocks noChangeArrowheads="1"/>
          </p:cNvSpPr>
          <p:nvPr/>
        </p:nvSpPr>
        <p:spPr bwMode="auto">
          <a:xfrm>
            <a:off x="3886200" y="3400425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noFill/>
          <a:ln w="3672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4498975" y="3290888"/>
            <a:ext cx="25876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800" b="1">
                <a:solidFill>
                  <a:srgbClr val="000080"/>
                </a:solidFill>
                <a:latin typeface="Courier 10 Pitch" charset="0"/>
              </a:rPr>
              <a:t>uniqueIdentifier</a:t>
            </a:r>
          </a:p>
        </p:txBody>
      </p: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4874866" y="3759200"/>
            <a:ext cx="2971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800" b="1" dirty="0">
                <a:solidFill>
                  <a:srgbClr val="000080"/>
                </a:solidFill>
                <a:latin typeface="Courier 10 Pitch" charset="0"/>
              </a:rPr>
              <a:t>::</a:t>
            </a:r>
            <a:r>
              <a:rPr lang="en-US" sz="1800" b="1" dirty="0" err="1">
                <a:solidFill>
                  <a:srgbClr val="000080"/>
                </a:solidFill>
                <a:latin typeface="Courier 10 Pitch" charset="0"/>
              </a:rPr>
              <a:t>uniqueIdentifier</a:t>
            </a:r>
            <a:endParaRPr lang="en-US" sz="1800" b="1" dirty="0">
              <a:solidFill>
                <a:srgbClr val="000080"/>
              </a:solidFill>
              <a:latin typeface="Courier 10 Pitch" charset="0"/>
            </a:endParaRPr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579438" y="4251325"/>
            <a:ext cx="7999412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600" dirty="0">
                <a:latin typeface="Courier 10 Pitch" charset="0"/>
              </a:rPr>
              <a:t>9  STR     R0, [SP,#0x60+var_34] </a:t>
            </a:r>
          </a:p>
          <a:p>
            <a:r>
              <a:rPr lang="en-US" sz="1600" dirty="0">
                <a:latin typeface="Courier 10 Pitch" charset="0"/>
              </a:rPr>
              <a:t>10 LDR     R3, [SP,#0x60+var_34]</a:t>
            </a:r>
          </a:p>
          <a:p>
            <a:r>
              <a:rPr lang="en-US" sz="1600" dirty="0">
                <a:latin typeface="Courier 10 Pitch" charset="0"/>
              </a:rPr>
              <a:t>…</a:t>
            </a:r>
          </a:p>
          <a:p>
            <a:r>
              <a:rPr lang="en-US" sz="1600" dirty="0">
                <a:latin typeface="Courier 10 Pitch" charset="0"/>
              </a:rPr>
              <a:t>11 BLX     _</a:t>
            </a:r>
            <a:r>
              <a:rPr lang="en-US" sz="1600" dirty="0" err="1">
                <a:latin typeface="Courier 10 Pitch" charset="0"/>
              </a:rPr>
              <a:t>objc_msgSend</a:t>
            </a:r>
            <a:r>
              <a:rPr lang="en-US" sz="1600" dirty="0">
                <a:latin typeface="Courier 10 Pitch" charset="0"/>
              </a:rPr>
              <a:t>   </a:t>
            </a:r>
            <a:r>
              <a:rPr lang="en-US" sz="1600" b="1" dirty="0" err="1">
                <a:solidFill>
                  <a:srgbClr val="FF0000"/>
                </a:solidFill>
                <a:latin typeface="Courier 10 Pitch" charset="0"/>
              </a:rPr>
              <a:t>NSString</a:t>
            </a:r>
            <a:r>
              <a:rPr lang="en-US" sz="1600" dirty="0">
                <a:latin typeface="Courier 10 Pitch" charset="0"/>
              </a:rPr>
              <a:t>  ::</a:t>
            </a:r>
            <a:r>
              <a:rPr lang="en-US" sz="1600" dirty="0" err="1">
                <a:solidFill>
                  <a:srgbClr val="000080"/>
                </a:solidFill>
                <a:latin typeface="Courier 10 Pitch" charset="0"/>
              </a:rPr>
              <a:t>initWithFormat</a:t>
            </a:r>
            <a:r>
              <a:rPr lang="en-US" sz="1600" dirty="0">
                <a:solidFill>
                  <a:srgbClr val="000080"/>
                </a:solidFill>
                <a:latin typeface="Courier 10 Pitch" charset="0"/>
              </a:rPr>
              <a:t>:</a:t>
            </a:r>
            <a:r>
              <a:rPr lang="en-US" sz="1600" dirty="0">
                <a:latin typeface="Courier 10 Pitch" charset="0"/>
              </a:rPr>
              <a:t>(</a:t>
            </a:r>
            <a:r>
              <a:rPr lang="en-US" sz="1600" dirty="0" err="1">
                <a:latin typeface="Courier 10 Pitch" charset="0"/>
              </a:rPr>
              <a:t>fmt</a:t>
            </a:r>
            <a:r>
              <a:rPr lang="en-US" sz="1600" dirty="0">
                <a:latin typeface="Courier 10 Pitch" charset="0"/>
              </a:rPr>
              <a:t>: "</a:t>
            </a:r>
            <a:r>
              <a:rPr lang="en-US" sz="1600" b="1" dirty="0" err="1">
                <a:solidFill>
                  <a:srgbClr val="008000"/>
                </a:solidFill>
                <a:latin typeface="Courier 10 Pitch" charset="0"/>
              </a:rPr>
              <a:t>uniqueid</a:t>
            </a:r>
            <a:r>
              <a:rPr lang="en-US" sz="1600" b="1" dirty="0">
                <a:solidFill>
                  <a:srgbClr val="008000"/>
                </a:solidFill>
                <a:latin typeface="Courier 10 Pitch" charset="0"/>
              </a:rPr>
              <a:t>=%@&amp;username=%@&amp;country=%@&amp;email=%@</a:t>
            </a:r>
            <a:r>
              <a:rPr lang="en-US" sz="1600" dirty="0">
                <a:latin typeface="Courier 10 Pitch" charset="0"/>
              </a:rPr>
              <a:t>")</a:t>
            </a:r>
          </a:p>
          <a:p>
            <a:r>
              <a:rPr lang="en-US" sz="1600" dirty="0">
                <a:latin typeface="Courier 10 Pitch" charset="0"/>
              </a:rPr>
              <a:t>… </a:t>
            </a:r>
          </a:p>
          <a:p>
            <a:r>
              <a:rPr lang="en-US" sz="1600" dirty="0">
                <a:latin typeface="Courier 10 Pitch" charset="0"/>
              </a:rPr>
              <a:t>12 BLX     _</a:t>
            </a:r>
            <a:r>
              <a:rPr lang="en-US" sz="1600" dirty="0" err="1">
                <a:latin typeface="Courier 10 Pitch" charset="0"/>
              </a:rPr>
              <a:t>objc_msgSend</a:t>
            </a:r>
            <a:r>
              <a:rPr lang="en-US" sz="1600" dirty="0">
                <a:latin typeface="Courier 10 Pitch" charset="0"/>
              </a:rPr>
              <a:t>   </a:t>
            </a:r>
            <a:r>
              <a:rPr lang="en-US" sz="1600" b="1" dirty="0" err="1">
                <a:solidFill>
                  <a:srgbClr val="FF0000"/>
                </a:solidFill>
                <a:latin typeface="Courier 10 Pitch" charset="0"/>
              </a:rPr>
              <a:t>POSTScore</a:t>
            </a:r>
            <a:r>
              <a:rPr lang="en-US" sz="1600" dirty="0">
                <a:latin typeface="Courier 10 Pitch" charset="0"/>
              </a:rPr>
              <a:t>  ::</a:t>
            </a:r>
            <a:r>
              <a:rPr lang="en-US" sz="1600" dirty="0" err="1">
                <a:solidFill>
                  <a:srgbClr val="000080"/>
                </a:solidFill>
                <a:latin typeface="Courier 10 Pitch" charset="0"/>
              </a:rPr>
              <a:t>startPostingData:toURL</a:t>
            </a:r>
            <a:r>
              <a:rPr lang="en-US" sz="1600" dirty="0">
                <a:solidFill>
                  <a:srgbClr val="000080"/>
                </a:solidFill>
                <a:latin typeface="Courier 10 Pitch" charset="0"/>
              </a:rPr>
              <a:t>:</a:t>
            </a:r>
            <a:r>
              <a:rPr lang="en-US" sz="1600" dirty="0">
                <a:latin typeface="Courier 10 Pitch" charset="0"/>
              </a:rPr>
              <a:t> (0x1b478)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155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3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8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3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3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5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3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4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43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46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52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57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62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7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4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76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79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82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85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91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96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99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4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7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0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114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8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120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9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123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9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126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  <p:bldP spid="15365" grpId="1" animBg="1"/>
      <p:bldP spid="15366" grpId="0" animBg="1"/>
      <p:bldP spid="15366" grpId="1" animBg="1"/>
      <p:bldP spid="15367" grpId="0" animBg="1"/>
      <p:bldP spid="15367" grpId="1" animBg="1"/>
      <p:bldP spid="15370" grpId="0" animBg="1"/>
      <p:bldP spid="15370" grpId="1" animBg="1"/>
      <p:bldP spid="15371" grpId="0" animBg="1"/>
      <p:bldP spid="15371" grpId="1" animBg="1"/>
      <p:bldP spid="15372" grpId="0" animBg="1"/>
      <p:bldP spid="15372" grpId="1" animBg="1"/>
      <p:bldP spid="15377" grpId="0" animBg="1"/>
      <p:bldP spid="15377" grpId="1" animBg="1"/>
      <p:bldP spid="15378" grpId="0" animBg="1"/>
      <p:bldP spid="1537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Finding Privacy Leaks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20725" y="2052638"/>
            <a:ext cx="7772400" cy="4419600"/>
          </a:xfrm>
          <a:ln/>
        </p:spPr>
        <p:txBody>
          <a:bodyPr tIns="0">
            <a:normAutofit fontScale="92500" lnSpcReduction="20000"/>
          </a:bodyPr>
          <a:lstStyle/>
          <a:p>
            <a:pPr marL="679450" indent="-660400">
              <a:spcBef>
                <a:spcPts val="2163"/>
              </a:spcBef>
              <a:buFont typeface="Arial" charset="0"/>
              <a:buChar char="•"/>
              <a:tabLst>
                <a:tab pos="1249363" algn="l"/>
                <a:tab pos="2163763" algn="l"/>
                <a:tab pos="3078163" algn="l"/>
                <a:tab pos="3992563" algn="l"/>
                <a:tab pos="4906963" algn="l"/>
                <a:tab pos="5821363" algn="l"/>
                <a:tab pos="6735763" algn="l"/>
                <a:tab pos="7650163" algn="l"/>
                <a:tab pos="8564563" algn="l"/>
                <a:tab pos="9478963" algn="l"/>
                <a:tab pos="10393363" algn="l"/>
              </a:tabLst>
            </a:pPr>
            <a:r>
              <a:rPr lang="en-US"/>
              <a:t>Inter and intra procedural Control Flow Graph</a:t>
            </a:r>
          </a:p>
          <a:p>
            <a:pPr marL="679450" indent="-660400">
              <a:lnSpc>
                <a:spcPct val="140000"/>
              </a:lnSpc>
              <a:spcBef>
                <a:spcPts val="2163"/>
              </a:spcBef>
              <a:buFont typeface="Arial" charset="0"/>
              <a:buChar char="•"/>
              <a:tabLst>
                <a:tab pos="1249363" algn="l"/>
                <a:tab pos="2163763" algn="l"/>
                <a:tab pos="3078163" algn="l"/>
                <a:tab pos="3992563" algn="l"/>
                <a:tab pos="4906963" algn="l"/>
                <a:tab pos="5821363" algn="l"/>
                <a:tab pos="6735763" algn="l"/>
                <a:tab pos="7650163" algn="l"/>
                <a:tab pos="8564563" algn="l"/>
                <a:tab pos="9478963" algn="l"/>
                <a:tab pos="10393363" algn="l"/>
              </a:tabLst>
            </a:pPr>
            <a:r>
              <a:rPr lang="en-US"/>
              <a:t>Reachability Analysis (find paths)</a:t>
            </a:r>
          </a:p>
          <a:p>
            <a:pPr marL="741363" lvl="1" indent="-284163">
              <a:buFont typeface="Arial" charset="0"/>
              <a:buChar char="–"/>
              <a:tabLst>
                <a:tab pos="1249363" algn="l"/>
                <a:tab pos="2163763" algn="l"/>
                <a:tab pos="3078163" algn="l"/>
                <a:tab pos="3992563" algn="l"/>
                <a:tab pos="4906963" algn="l"/>
                <a:tab pos="5821363" algn="l"/>
                <a:tab pos="6735763" algn="l"/>
                <a:tab pos="7650163" algn="l"/>
                <a:tab pos="8564563" algn="l"/>
                <a:tab pos="9478963" algn="l"/>
                <a:tab pos="10393363" algn="l"/>
              </a:tabLst>
            </a:pPr>
            <a:r>
              <a:rPr lang="en-US"/>
              <a:t>From interesting </a:t>
            </a:r>
            <a:r>
              <a:rPr lang="en-US" i="1"/>
              <a:t>sources</a:t>
            </a:r>
          </a:p>
          <a:p>
            <a:pPr marL="741363" lvl="1" indent="-284163">
              <a:buFont typeface="Arial" charset="0"/>
              <a:buChar char="–"/>
              <a:tabLst>
                <a:tab pos="1249363" algn="l"/>
                <a:tab pos="2163763" algn="l"/>
                <a:tab pos="3078163" algn="l"/>
                <a:tab pos="3992563" algn="l"/>
                <a:tab pos="4906963" algn="l"/>
                <a:tab pos="5821363" algn="l"/>
                <a:tab pos="6735763" algn="l"/>
                <a:tab pos="7650163" algn="l"/>
                <a:tab pos="8564563" algn="l"/>
                <a:tab pos="9478963" algn="l"/>
                <a:tab pos="10393363" algn="l"/>
              </a:tabLst>
            </a:pPr>
            <a:r>
              <a:rPr lang="en-US"/>
              <a:t>To network</a:t>
            </a:r>
            <a:r>
              <a:rPr lang="en-US" i="1"/>
              <a:t> sinks</a:t>
            </a:r>
          </a:p>
          <a:p>
            <a:pPr marL="679450" indent="-660400">
              <a:spcBef>
                <a:spcPts val="2163"/>
              </a:spcBef>
              <a:buFont typeface="Arial" charset="0"/>
              <a:buChar char="•"/>
              <a:tabLst>
                <a:tab pos="1249363" algn="l"/>
                <a:tab pos="2163763" algn="l"/>
                <a:tab pos="3078163" algn="l"/>
                <a:tab pos="3992563" algn="l"/>
                <a:tab pos="4906963" algn="l"/>
                <a:tab pos="5821363" algn="l"/>
                <a:tab pos="6735763" algn="l"/>
                <a:tab pos="7650163" algn="l"/>
                <a:tab pos="8564563" algn="l"/>
                <a:tab pos="9478963" algn="l"/>
                <a:tab pos="10393363" algn="l"/>
              </a:tabLst>
            </a:pPr>
            <a:r>
              <a:rPr lang="en-US"/>
              <a:t>Implicit interruption of CFG for user-input (e.g., dialog boxes, etc.)</a:t>
            </a:r>
          </a:p>
          <a:p>
            <a:pPr marL="741363" lvl="1" indent="-284163">
              <a:buFont typeface="Arial" charset="0"/>
              <a:buChar char="–"/>
              <a:tabLst>
                <a:tab pos="1249363" algn="l"/>
                <a:tab pos="2163763" algn="l"/>
                <a:tab pos="3078163" algn="l"/>
                <a:tab pos="3992563" algn="l"/>
                <a:tab pos="4906963" algn="l"/>
                <a:tab pos="5821363" algn="l"/>
                <a:tab pos="6735763" algn="l"/>
                <a:tab pos="7650163" algn="l"/>
                <a:tab pos="8564563" algn="l"/>
                <a:tab pos="9478963" algn="l"/>
                <a:tab pos="10393363" algn="l"/>
              </a:tabLst>
            </a:pPr>
            <a:r>
              <a:rPr lang="en-US"/>
              <a:t>Touch events are generated by the OS not in the developer's code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6930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Sources and Sinks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47750" y="1619250"/>
            <a:ext cx="7772400" cy="4751388"/>
          </a:xfrm>
          <a:ln/>
        </p:spPr>
        <p:txBody>
          <a:bodyPr tIns="0">
            <a:normAutofit fontScale="77500" lnSpcReduction="20000"/>
          </a:bodyPr>
          <a:lstStyle/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/>
              <a:t>Sources:</a:t>
            </a:r>
          </a:p>
          <a:p>
            <a:pPr marL="741363" lvl="1" indent="-284163"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/>
              <a:t>Address book</a:t>
            </a:r>
          </a:p>
          <a:p>
            <a:pPr marL="741363" lvl="1" indent="-284163"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/>
              <a:t>GPS coordinates</a:t>
            </a:r>
          </a:p>
          <a:p>
            <a:pPr marL="741363" lvl="1" indent="-284163"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/>
              <a:t>Unique device ID</a:t>
            </a:r>
          </a:p>
          <a:p>
            <a:pPr marL="741363" lvl="1" indent="-284163"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/>
              <a:t>Photos</a:t>
            </a:r>
          </a:p>
          <a:p>
            <a:pPr marL="741363" lvl="1" indent="-284163"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/>
              <a:t>Email account settings</a:t>
            </a:r>
          </a:p>
          <a:p>
            <a:pPr marL="741363" lvl="1" indent="-284163"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/>
              <a:t>WiFi connection information</a:t>
            </a:r>
          </a:p>
          <a:p>
            <a:pPr marL="741363" lvl="1" indent="-284163"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/>
              <a:t>Phone information (phone #, call lists, etc.)</a:t>
            </a:r>
          </a:p>
          <a:p>
            <a:pPr marL="741363" lvl="1" indent="-284163"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/>
              <a:t>YouTube application Settings</a:t>
            </a:r>
          </a:p>
          <a:p>
            <a:pPr marL="741363" lvl="1" indent="-284163"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/>
              <a:t>MobileSafari settings and history</a:t>
            </a:r>
          </a:p>
          <a:p>
            <a:pPr marL="741363" lvl="1" indent="-284163"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/>
              <a:t>Keyboard Cache (every word typed w/o passwords)</a:t>
            </a:r>
          </a:p>
          <a:p>
            <a:pPr>
              <a:lnSpc>
                <a:spcPct val="140000"/>
              </a:lnSpc>
              <a:buClrTx/>
              <a:buSz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/>
              <a:t>Sinks:</a:t>
            </a:r>
          </a:p>
          <a:p>
            <a:pPr marL="741363" lvl="1" indent="-284163">
              <a:lnSpc>
                <a:spcPct val="97000"/>
              </a:lnSpc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1700">
                <a:latin typeface="Courier 10 Pitch" charset="0"/>
              </a:rPr>
              <a:t>NSUrlConnection</a:t>
            </a:r>
            <a:r>
              <a:rPr lang="en-US" sz="1700"/>
              <a:t>, </a:t>
            </a:r>
            <a:r>
              <a:rPr lang="en-US" sz="1700">
                <a:latin typeface="Courier 10 Pitch" charset="0"/>
              </a:rPr>
              <a:t>NSString::initWithContentsOfURL</a:t>
            </a:r>
            <a:r>
              <a:rPr lang="en-US" sz="1700"/>
              <a:t>,</a:t>
            </a:r>
            <a:r>
              <a:rPr lang="en-US"/>
              <a:t> etc.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761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Previous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Malware characterization</a:t>
            </a:r>
            <a:endParaRPr lang="en-US" dirty="0"/>
          </a:p>
          <a:p>
            <a:pPr lvl="1"/>
            <a:r>
              <a:rPr lang="en-US" dirty="0"/>
              <a:t>Installation</a:t>
            </a:r>
          </a:p>
          <a:p>
            <a:pPr lvl="1"/>
            <a:r>
              <a:rPr lang="en-US" dirty="0"/>
              <a:t>Activation</a:t>
            </a:r>
          </a:p>
          <a:p>
            <a:pPr lvl="1"/>
            <a:r>
              <a:rPr lang="en-US" dirty="0"/>
              <a:t>Malicious payloads</a:t>
            </a:r>
          </a:p>
          <a:p>
            <a:pPr lvl="1"/>
            <a:r>
              <a:rPr lang="en-US" dirty="0" smtClean="0"/>
              <a:t>Evolution</a:t>
            </a:r>
          </a:p>
          <a:p>
            <a:endParaRPr lang="en-US" dirty="0" smtClean="0"/>
          </a:p>
          <a:p>
            <a:r>
              <a:rPr lang="en-US" dirty="0" err="1" smtClean="0"/>
              <a:t>DroidRanger</a:t>
            </a:r>
            <a:r>
              <a:rPr lang="en-US" dirty="0" smtClean="0"/>
              <a:t>: Non-virtualization-based malware detection</a:t>
            </a:r>
          </a:p>
          <a:p>
            <a:pPr lvl="1"/>
            <a:r>
              <a:rPr lang="en-US" dirty="0" smtClean="0"/>
              <a:t>Behavioral footprint matching for known malware</a:t>
            </a:r>
          </a:p>
          <a:p>
            <a:pPr lvl="1"/>
            <a:r>
              <a:rPr lang="en-US" dirty="0" smtClean="0"/>
              <a:t>Dynamic execution monitoring for unknown malware</a:t>
            </a:r>
          </a:p>
          <a:p>
            <a:r>
              <a:rPr lang="en-US" dirty="0" err="1" smtClean="0"/>
              <a:t>DroidScope</a:t>
            </a:r>
            <a:r>
              <a:rPr lang="en-US" dirty="0" smtClean="0"/>
              <a:t>: Virtualization-based malware detection</a:t>
            </a:r>
          </a:p>
          <a:p>
            <a:pPr lvl="1"/>
            <a:r>
              <a:rPr lang="en-US" dirty="0" smtClean="0"/>
              <a:t>Reconstruct OS, </a:t>
            </a:r>
            <a:r>
              <a:rPr lang="en-US" dirty="0" err="1" smtClean="0"/>
              <a:t>Dalvik</a:t>
            </a:r>
            <a:r>
              <a:rPr lang="en-US" dirty="0" smtClean="0"/>
              <a:t> VM and native view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4/9/13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04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Data Flow Analysis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060575"/>
            <a:ext cx="8134350" cy="4419600"/>
          </a:xfrm>
          <a:ln/>
        </p:spPr>
        <p:txBody>
          <a:bodyPr>
            <a:normAutofit fontScale="85000" lnSpcReduction="10000"/>
          </a:bodyPr>
          <a:lstStyle/>
          <a:p>
            <a:pPr marL="684213" indent="-682625">
              <a:spcBef>
                <a:spcPts val="288"/>
              </a:spcBef>
              <a:buFont typeface="Arial" charset="0"/>
              <a:buChar char="•"/>
              <a:tabLst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</a:pPr>
            <a:r>
              <a:rPr lang="en-US"/>
              <a:t>For each source/sink pair perform reachability analysis</a:t>
            </a:r>
          </a:p>
          <a:p>
            <a:pPr marL="741363" lvl="1" indent="-284163">
              <a:lnSpc>
                <a:spcPct val="140000"/>
              </a:lnSpc>
              <a:spcBef>
                <a:spcPts val="288"/>
              </a:spcBef>
              <a:buFont typeface="Arial" charset="0"/>
              <a:buChar char="–"/>
              <a:tabLst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</a:pPr>
            <a:r>
              <a:rPr lang="en-US"/>
              <a:t>Is there a path in the CFG that connects the source to the sink?</a:t>
            </a:r>
          </a:p>
          <a:p>
            <a:pPr marL="684213" indent="-682625">
              <a:lnSpc>
                <a:spcPct val="140000"/>
              </a:lnSpc>
              <a:spcBef>
                <a:spcPts val="3600"/>
              </a:spcBef>
              <a:buFont typeface="Arial" charset="0"/>
              <a:buChar char="•"/>
              <a:tabLst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</a:pPr>
            <a:r>
              <a:rPr lang="en-US"/>
              <a:t>Along paths that result from reachability analysis</a:t>
            </a:r>
          </a:p>
          <a:p>
            <a:pPr marL="741363" lvl="1" indent="-284163">
              <a:lnSpc>
                <a:spcPct val="140000"/>
              </a:lnSpc>
              <a:spcBef>
                <a:spcPts val="288"/>
              </a:spcBef>
              <a:buFont typeface="Arial" charset="0"/>
              <a:buChar char="–"/>
              <a:tabLst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</a:pPr>
            <a:r>
              <a:rPr lang="en-US"/>
              <a:t>Taint flow analysis</a:t>
            </a:r>
          </a:p>
          <a:p>
            <a:pPr marL="741363" lvl="1" indent="-284163">
              <a:lnSpc>
                <a:spcPct val="140000"/>
              </a:lnSpc>
              <a:spcBef>
                <a:spcPts val="288"/>
              </a:spcBef>
              <a:buFont typeface="Arial" charset="0"/>
              <a:buChar char="–"/>
              <a:tabLst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</a:pPr>
            <a:r>
              <a:rPr lang="en-US"/>
              <a:t>Conservatively taint results of methods without implementation if at least one input parameter is tainted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913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Evaluation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8313738" cy="4651375"/>
          </a:xfrm>
          <a:ln/>
        </p:spPr>
        <p:txBody>
          <a:bodyPr>
            <a:normAutofit fontScale="92500" lnSpcReduction="10000"/>
          </a:bodyPr>
          <a:lstStyle/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1,407 Applications (825 from App Store, 582 from Cydia)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/>
              <a:t>Resolving calls to </a:t>
            </a:r>
            <a:r>
              <a:rPr lang="en-US" sz="2200">
                <a:latin typeface="Courier 10 Pitch" charset="0"/>
              </a:rPr>
              <a:t>objc_msgSend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/>
              <a:t>4,156,612 calls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/>
              <a:t>3,408,421 identified (82%) </a:t>
            </a:r>
            <a:br>
              <a:rPr lang="en-US" sz="2400"/>
            </a:br>
            <a:r>
              <a:rPr lang="en-US" sz="2400"/>
              <a:t>i.e., class and selector exist and match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Pervasive ad and statistic libraries: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/>
              <a:t>772 Apps (55%) contain at least one such library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/>
              <a:t>Leak UDIDs, GPS coordinates, etc. </a:t>
            </a:r>
          </a:p>
          <a:p>
            <a:pPr marL="341313" indent="-341313">
              <a:lnSpc>
                <a:spcPct val="140000"/>
              </a:lnSpc>
              <a:buClrTx/>
              <a:buSz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0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540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179388" y="471488"/>
            <a:ext cx="882015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Ad and Statistic Libraries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1813" y="1695450"/>
            <a:ext cx="8134350" cy="4419600"/>
          </a:xfrm>
          <a:ln/>
        </p:spPr>
        <p:txBody>
          <a:bodyPr tIns="0">
            <a:normAutofit fontScale="85000" lnSpcReduction="10000"/>
          </a:bodyPr>
          <a:lstStyle/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82% use </a:t>
            </a:r>
            <a:r>
              <a:rPr lang="en-US" dirty="0" err="1"/>
              <a:t>AdMob</a:t>
            </a:r>
            <a:r>
              <a:rPr lang="en-US" dirty="0"/>
              <a:t> (Google)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Transmit UDID and </a:t>
            </a:r>
            <a:r>
              <a:rPr lang="en-US" dirty="0" err="1"/>
              <a:t>AppID</a:t>
            </a:r>
            <a:r>
              <a:rPr lang="en-US" dirty="0"/>
              <a:t> on start-up and ad request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Ad company can build detailed usage profiles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/>
              <a:t>Gets info from all Apps using the ad library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UDIDs cannot be linked to a person directly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Problem: Location based Apps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Access </a:t>
            </a:r>
            <a:r>
              <a:rPr lang="en-US" sz="2400" dirty="0"/>
              <a:t>to GPS is granted per App libraries linked into location based apps have access to GPS too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514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179388" y="471488"/>
            <a:ext cx="882015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Is Leaking UDIDs a Problem?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76438"/>
            <a:ext cx="8134350" cy="4419600"/>
          </a:xfrm>
          <a:ln/>
        </p:spPr>
        <p:txBody>
          <a:bodyPr tIns="0"/>
          <a:lstStyle/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UDIDs cannot be linked to a person directly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But: Combine UDID with additional information e.g.,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/>
              <a:t>Google App can link UDID to a Google account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/>
              <a:t>Social networking app get user's profile (often name)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Linking ICC-ID with UDID is trivial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/>
              <a:t>114,000 iPad 3G users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813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Evaluation Data Flow Analysis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1800225"/>
            <a:ext cx="7951787" cy="4329113"/>
          </a:xfrm>
          <a:ln/>
        </p:spPr>
        <p:txBody>
          <a:bodyPr>
            <a:normAutofit fontScale="77500" lnSpcReduction="20000"/>
          </a:bodyPr>
          <a:lstStyle/>
          <a:p>
            <a:pPr marL="341313" indent="-341313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/>
          </a:p>
          <a:p>
            <a:pPr marL="341313" indent="-341313">
              <a:buFont typeface="Arial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/>
              <a:t>Reachability analysis: 205 apps</a:t>
            </a:r>
          </a:p>
          <a:p>
            <a:pPr marL="341313" indent="-341313">
              <a:buFont typeface="Arial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/>
              <a:t>Enumerate all paths from source to sink with length &lt; 100 basic blocks</a:t>
            </a:r>
          </a:p>
          <a:p>
            <a:pPr marL="341313" indent="-341313">
              <a:buClrTx/>
              <a:buSzTx/>
              <a:buFontTx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/>
          </a:p>
          <a:p>
            <a:pPr marL="341313" indent="-341313">
              <a:buFont typeface="Arial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/>
              <a:t>Perform data flow analysis along these paths</a:t>
            </a:r>
          </a:p>
          <a:p>
            <a:pPr marL="341313" indent="-341313">
              <a:buFont typeface="Arial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/>
              <a:t>PiOS detected flows of sensitive data for 172 apps (TP)</a:t>
            </a:r>
          </a:p>
          <a:p>
            <a:pPr marL="341313" indent="-341313">
              <a:buFont typeface="Arial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/>
              <a:t>6 true negatives, 27 false negatives</a:t>
            </a:r>
          </a:p>
          <a:p>
            <a:pPr marL="741363" lvl="1" indent="-284163">
              <a:buFont typeface="Arial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/>
              <a:t>FN e.g., aliased pointers, format string from config file, JSON library (i.e., invoking JSONRepresentation on each object in a dictionary, PiOS does not track types in aggregates)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343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Evaluation: Leaked Data</a:t>
            </a:r>
          </a:p>
        </p:txBody>
      </p:sp>
      <p:graphicFrame>
        <p:nvGraphicFramePr>
          <p:cNvPr id="24578" name="Group 2"/>
          <p:cNvGraphicFramePr>
            <a:graphicFrameLocks noGrp="1"/>
          </p:cNvGraphicFramePr>
          <p:nvPr/>
        </p:nvGraphicFramePr>
        <p:xfrm>
          <a:off x="1131888" y="2408238"/>
          <a:ext cx="7086600" cy="2849563"/>
        </p:xfrm>
        <a:graphic>
          <a:graphicData uri="http://schemas.openxmlformats.org/drawingml/2006/table">
            <a:tbl>
              <a:tblPr/>
              <a:tblGrid>
                <a:gridCol w="1770062"/>
                <a:gridCol w="2073275"/>
                <a:gridCol w="1470025"/>
                <a:gridCol w="1773238"/>
              </a:tblGrid>
              <a:tr h="638175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Source</a:t>
                      </a:r>
                    </a:p>
                  </a:txBody>
                  <a:tcPr marL="90000" marR="90000" marT="67968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#App Store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</a:b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825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#Cydia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</a:b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582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Total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</a:b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1407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DeviceID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170 (21%)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25(4%)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195(14%)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Location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35(4%)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1(0.2%)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36(3%)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Address book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4(0.5%)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1(0.2%)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5(0.4%)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Phone number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1(0.1%)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0(0%)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1(0.1%)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Safari history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0(0%)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1(0.2%)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1(0.1%)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Photos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0(0%)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1(0.2%)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1(0.1%)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174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Evaluation: Case Studies (1)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8313738" cy="4419600"/>
          </a:xfrm>
          <a:ln/>
        </p:spPr>
        <p:txBody>
          <a:bodyPr>
            <a:normAutofit fontScale="77500" lnSpcReduction="20000"/>
          </a:bodyPr>
          <a:lstStyle/>
          <a:p>
            <a:pPr>
              <a:spcBef>
                <a:spcPts val="1425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/>
              <a:t>Address book contents: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/>
              <a:t>Apps have unrestricted access to the address book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/>
              <a:t>Facebook and </a:t>
            </a:r>
            <a:r>
              <a:rPr lang="en-US" dirty="0" err="1"/>
              <a:t>Gowalla</a:t>
            </a:r>
            <a:r>
              <a:rPr lang="en-US" dirty="0"/>
              <a:t> transmit the complete AB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/>
              <a:t>Facebook: detailed warning that data will be sent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 err="1"/>
              <a:t>Gowalla</a:t>
            </a:r>
            <a:r>
              <a:rPr lang="en-US" dirty="0"/>
              <a:t> (Social networking app): </a:t>
            </a:r>
          </a:p>
          <a:p>
            <a:pPr lvl="2">
              <a:lnSpc>
                <a:spcPct val="140000"/>
              </a:lnSpc>
              <a:buFont typeface="Arial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/>
              <a:t>User can send Invitations to contacts</a:t>
            </a:r>
          </a:p>
          <a:p>
            <a:pPr lvl="2">
              <a:lnSpc>
                <a:spcPct val="140000"/>
              </a:lnSpc>
              <a:buFont typeface="Arial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/>
              <a:t>Complete AB is sent on load (i.e., before the user chooses a contact)</a:t>
            </a:r>
          </a:p>
          <a:p>
            <a:pPr lvl="2">
              <a:lnSpc>
                <a:spcPct val="140000"/>
              </a:lnSpc>
              <a:buFont typeface="Arial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/>
              <a:t>→ </a:t>
            </a:r>
            <a:r>
              <a:rPr lang="en-US" dirty="0" smtClean="0"/>
              <a:t>“We </a:t>
            </a:r>
            <a:r>
              <a:rPr lang="en-US" dirty="0"/>
              <a:t>couldn’t find any friends from your Address Book who use </a:t>
            </a:r>
            <a:r>
              <a:rPr lang="en-US" dirty="0" err="1"/>
              <a:t>Gowalla</a:t>
            </a:r>
            <a:r>
              <a:rPr lang="en-US" dirty="0"/>
              <a:t>. Why don’t you invite some below?”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4337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Evaluation: Case Studies (2)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8229600" cy="4419600"/>
          </a:xfrm>
          <a:ln/>
        </p:spPr>
        <p:txBody>
          <a:bodyPr tIns="0">
            <a:normAutofit fontScale="77500" lnSpcReduction="20000"/>
          </a:bodyPr>
          <a:lstStyle/>
          <a:p>
            <a:pPr marL="341313" indent="-341313">
              <a:spcBef>
                <a:spcPts val="1425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Phone number</a:t>
            </a:r>
          </a:p>
          <a:p>
            <a:pPr marL="341313" indent="-341313">
              <a:lnSpc>
                <a:spcPct val="140000"/>
              </a:lnSpc>
              <a:spcBef>
                <a:spcPts val="1425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Nov. 2009 Apple removed all Storm8 titles (social games) from App Store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because </a:t>
            </a:r>
            <a:r>
              <a:rPr lang="en-US" dirty="0"/>
              <a:t>apps transmitted phone numbers (</a:t>
            </a:r>
            <a:r>
              <a:rPr lang="en-US" sz="1800" dirty="0" err="1">
                <a:latin typeface="Courier 10 Pitch" charset="0"/>
              </a:rPr>
              <a:t>SBFormattedPhoneNumber</a:t>
            </a:r>
            <a:r>
              <a:rPr lang="en-US" dirty="0"/>
              <a:t>)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New versions don't have that code anymore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Old version of “Vampires“ </a:t>
            </a:r>
            <a:r>
              <a:rPr lang="en-US" dirty="0" err="1"/>
              <a:t>PiOS</a:t>
            </a:r>
            <a:r>
              <a:rPr lang="en-US" dirty="0"/>
              <a:t> detected the privacy leak</a:t>
            </a:r>
          </a:p>
          <a:p>
            <a:pPr marL="341313" indent="-341313">
              <a:lnSpc>
                <a:spcPct val="140000"/>
              </a:lnSpc>
              <a:buClrTx/>
              <a:buSz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→ Improvement over Apple vetting process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27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6446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Summary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8134350" cy="4329113"/>
          </a:xfrm>
          <a:ln/>
        </p:spPr>
        <p:txBody>
          <a:bodyPr tIns="0">
            <a:normAutofit fontScale="85000" lnSpcReduction="10000"/>
          </a:bodyPr>
          <a:lstStyle/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PiOS is able to create a CFG from ObjC binaries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82% of the calls to objc_msgSend could be resolved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Data flow analysis is used to identify privacy leaks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PiOS showed how pervasive ad and statistics libraries are used in apps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PiOS identified unknown and known privacy leaks that lead to App Store removal in the past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913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1533525"/>
            <a:ext cx="8153400" cy="1362075"/>
          </a:xfrm>
        </p:spPr>
        <p:txBody>
          <a:bodyPr>
            <a:noAutofit/>
          </a:bodyPr>
          <a:lstStyle/>
          <a:p>
            <a:r>
              <a:rPr lang="en-US" sz="3200" b="0" dirty="0" smtClean="0"/>
              <a:t>Detecting Privacy Leaks in Smartphone Applications </a:t>
            </a:r>
            <a:br>
              <a:rPr lang="en-US" sz="3200" b="0" dirty="0" smtClean="0"/>
            </a:br>
            <a:r>
              <a:rPr lang="en-US" sz="3200" b="0" dirty="0" smtClean="0"/>
              <a:t>at Run Time</a:t>
            </a:r>
            <a:br>
              <a:rPr lang="en-US" sz="3200" b="0" dirty="0" smtClean="0"/>
            </a:br>
            <a:endParaRPr lang="en-US" sz="3000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3429000"/>
            <a:ext cx="7772400" cy="24384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Byung-Gon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Chun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Yahoo! Research</a:t>
            </a:r>
          </a:p>
          <a:p>
            <a:pPr algn="ctr"/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Joint work with William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Enck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Peter Gilbert, </a:t>
            </a:r>
            <a:b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Landon P. Cox,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Jaeyeon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Jung, </a:t>
            </a:r>
            <a:b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Patrick McDaniel,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Anmol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N.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Sheth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7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 of Previous </a:t>
            </a:r>
            <a:r>
              <a:rPr lang="en-US" dirty="0" smtClean="0"/>
              <a:t>Lectures </a:t>
            </a:r>
            <a:r>
              <a:rPr lang="en-US" smtClean="0"/>
              <a:t>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Inter application communication related attacks</a:t>
            </a:r>
            <a:endParaRPr lang="en-US" i="1" dirty="0" smtClean="0"/>
          </a:p>
          <a:p>
            <a:pPr lvl="1"/>
            <a:r>
              <a:rPr lang="en-US" dirty="0" smtClean="0"/>
              <a:t>Permission re-delegation (confused deputy attacks)</a:t>
            </a:r>
          </a:p>
          <a:p>
            <a:pPr lvl="1"/>
            <a:r>
              <a:rPr lang="en-US" dirty="0" smtClean="0"/>
              <a:t> Collusion attacks</a:t>
            </a:r>
          </a:p>
          <a:p>
            <a:r>
              <a:rPr lang="en-US" dirty="0" smtClean="0"/>
              <a:t>System vulnerability based attacks</a:t>
            </a:r>
            <a:endParaRPr lang="en-US" i="1" dirty="0" smtClean="0"/>
          </a:p>
          <a:p>
            <a:pPr lvl="1"/>
            <a:r>
              <a:rPr lang="en-US" dirty="0" smtClean="0"/>
              <a:t>Control flow attacks (code injection attacks)</a:t>
            </a:r>
          </a:p>
          <a:p>
            <a:pPr lvl="1"/>
            <a:r>
              <a:rPr lang="en-US" dirty="0" smtClean="0"/>
              <a:t>Root exploits (e.g. </a:t>
            </a:r>
            <a:r>
              <a:rPr lang="en-US" dirty="0" err="1" smtClean="0"/>
              <a:t>adbd</a:t>
            </a:r>
            <a:r>
              <a:rPr lang="en-US" dirty="0" smtClean="0"/>
              <a:t> bug used by </a:t>
            </a:r>
            <a:r>
              <a:rPr lang="en-US" dirty="0" err="1" smtClean="0"/>
              <a:t>DroidKungfu</a:t>
            </a:r>
            <a:r>
              <a:rPr lang="en-US" dirty="0" smtClean="0"/>
              <a:t> malware)</a:t>
            </a:r>
          </a:p>
          <a:p>
            <a:r>
              <a:rPr lang="en-US" dirty="0" smtClean="0"/>
              <a:t>Application specific attacks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4/16/13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37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pproach</a:t>
            </a:r>
          </a:p>
          <a:p>
            <a:r>
              <a:rPr lang="en-US" dirty="0" err="1" smtClean="0"/>
              <a:t>TaintDroid</a:t>
            </a:r>
            <a:r>
              <a:rPr lang="en-US" dirty="0" smtClean="0"/>
              <a:t> design</a:t>
            </a:r>
          </a:p>
          <a:p>
            <a:r>
              <a:rPr lang="en-US" dirty="0" smtClean="0"/>
              <a:t>Performance study</a:t>
            </a:r>
          </a:p>
          <a:p>
            <a:r>
              <a:rPr lang="en-US" dirty="0" smtClean="0"/>
              <a:t>Application study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902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4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TaintDroid</a:t>
            </a:r>
            <a:r>
              <a:rPr lang="en-US" dirty="0" smtClean="0"/>
              <a:t>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i="1" dirty="0" smtClean="0"/>
          </a:p>
          <a:p>
            <a:pPr marL="0" indent="0" algn="ctr">
              <a:buNone/>
            </a:pPr>
            <a:r>
              <a:rPr lang="en-US" i="1" dirty="0" smtClean="0"/>
              <a:t>Monitor app behavior to determine when privacy sensitive information leaves the phone </a:t>
            </a:r>
            <a:r>
              <a:rPr lang="en-US" i="1" u="sng" dirty="0" smtClean="0"/>
              <a:t>in real time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92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urrent “Best</a:t>
            </a:r>
            <a:r>
              <a:rPr lang="en-US" dirty="0"/>
              <a:t>” </a:t>
            </a:r>
            <a:r>
              <a:rPr lang="en-US" dirty="0" smtClean="0"/>
              <a:t>Practice</a:t>
            </a:r>
            <a:endParaRPr lang="en-US" dirty="0"/>
          </a:p>
        </p:txBody>
      </p:sp>
      <p:pic>
        <p:nvPicPr>
          <p:cNvPr id="15" name="Picture 14" descr="coupon-insta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2464" y="1447800"/>
            <a:ext cx="2743200" cy="4572000"/>
          </a:xfrm>
          <a:prstGeom prst="rect">
            <a:avLst/>
          </a:prstGeom>
        </p:spPr>
      </p:pic>
      <p:pic>
        <p:nvPicPr>
          <p:cNvPr id="17" name="Picture 16" descr="coupon-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1447800"/>
            <a:ext cx="2743200" cy="45720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371600" y="2286000"/>
            <a:ext cx="6172200" cy="190500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9400" indent="-279400" algn="l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Neo Sans Intel"/>
              </a:rPr>
              <a:t>Trust-or-cancel</a:t>
            </a:r>
          </a:p>
          <a:p>
            <a:pPr marL="279400" indent="-279400" algn="l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Neo Sans Intel"/>
              </a:rPr>
              <a:t>Coarse-grained access control</a:t>
            </a:r>
          </a:p>
          <a:p>
            <a:pPr marL="279400" indent="-279400" algn="l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Neo Sans Intel"/>
              </a:rPr>
              <a:t>No visibility into the actual behavior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32</a:t>
            </a:fld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716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TaintDroid</a:t>
            </a:r>
            <a:r>
              <a:rPr lang="en-US" dirty="0" smtClean="0"/>
              <a:t>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 inside of applications to watch how they use privacy sensitive data</a:t>
            </a:r>
          </a:p>
          <a:p>
            <a:endParaRPr lang="en-US" dirty="0" smtClean="0"/>
          </a:p>
          <a:p>
            <a:r>
              <a:rPr lang="en-US" dirty="0" smtClean="0"/>
              <a:t>Trust-or-cancel             Trust-but-verify</a:t>
            </a:r>
          </a:p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3644900" y="3429000"/>
            <a:ext cx="902208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33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40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Smartphones</a:t>
            </a:r>
            <a:r>
              <a:rPr lang="en-US" dirty="0" smtClean="0"/>
              <a:t> are resource constrained</a:t>
            </a:r>
          </a:p>
          <a:p>
            <a:r>
              <a:rPr lang="en-US" dirty="0" smtClean="0"/>
              <a:t>Third-party applications are entrusted with several types of privacy sensitive information</a:t>
            </a:r>
          </a:p>
          <a:p>
            <a:r>
              <a:rPr lang="en-US" dirty="0" smtClean="0"/>
              <a:t>Context-based privacy information is dynamic and can be difficult to identify when sent</a:t>
            </a:r>
          </a:p>
          <a:p>
            <a:r>
              <a:rPr lang="en-US" dirty="0" smtClean="0"/>
              <a:t>Applications can share information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34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255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Taint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technique that tracks information dependencies from an origin</a:t>
            </a:r>
          </a:p>
          <a:p>
            <a:r>
              <a:rPr lang="en-US" dirty="0" smtClean="0"/>
              <a:t>Taint</a:t>
            </a:r>
          </a:p>
          <a:p>
            <a:pPr lvl="1"/>
            <a:r>
              <a:rPr lang="en-US" dirty="0" smtClean="0"/>
              <a:t>Source</a:t>
            </a:r>
          </a:p>
          <a:p>
            <a:pPr lvl="1"/>
            <a:r>
              <a:rPr lang="en-US" dirty="0" smtClean="0"/>
              <a:t>Propagation</a:t>
            </a:r>
          </a:p>
          <a:p>
            <a:pPr lvl="1"/>
            <a:r>
              <a:rPr lang="en-US" dirty="0" smtClean="0"/>
              <a:t>Sink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76800" y="2819400"/>
            <a:ext cx="2895600" cy="2286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C = </a:t>
            </a:r>
            <a:r>
              <a:rPr lang="en-US" sz="2400" b="1" dirty="0" err="1" smtClean="0">
                <a:solidFill>
                  <a:schemeClr val="tx1"/>
                </a:solidFill>
              </a:rPr>
              <a:t>Taint_source</a:t>
            </a:r>
            <a:r>
              <a:rPr lang="en-US" sz="2400" b="1" dirty="0" smtClean="0">
                <a:solidFill>
                  <a:schemeClr val="tx1"/>
                </a:solidFill>
              </a:rPr>
              <a:t>()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…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A = B + C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…</a:t>
            </a:r>
          </a:p>
          <a:p>
            <a:r>
              <a:rPr lang="en-US" sz="2400" b="1" dirty="0" err="1" smtClean="0">
                <a:solidFill>
                  <a:schemeClr val="tx1"/>
                </a:solidFill>
              </a:rPr>
              <a:t>Network_send</a:t>
            </a:r>
            <a:r>
              <a:rPr lang="en-US" sz="2400" b="1" dirty="0" smtClean="0">
                <a:solidFill>
                  <a:schemeClr val="tx1"/>
                </a:solidFill>
              </a:rPr>
              <a:t>(A)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35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45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51"/>
          <p:cNvSpPr>
            <a:spLocks noChangeArrowheads="1"/>
          </p:cNvSpPr>
          <p:nvPr/>
        </p:nvSpPr>
        <p:spPr bwMode="auto">
          <a:xfrm>
            <a:off x="6737599" y="2220130"/>
            <a:ext cx="1743305" cy="2789238"/>
          </a:xfrm>
          <a:prstGeom prst="rect">
            <a:avLst/>
          </a:prstGeom>
          <a:solidFill>
            <a:schemeClr val="accent3"/>
          </a:solidFill>
          <a:ln w="508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Dynamic Taint Analysis in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229600" cy="4419600"/>
          </a:xfrm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Rectangle 51"/>
          <p:cNvSpPr>
            <a:spLocks noChangeArrowheads="1"/>
          </p:cNvSpPr>
          <p:nvPr/>
        </p:nvSpPr>
        <p:spPr bwMode="auto">
          <a:xfrm>
            <a:off x="599297" y="2218448"/>
            <a:ext cx="6021658" cy="2789238"/>
          </a:xfrm>
          <a:prstGeom prst="rect">
            <a:avLst/>
          </a:prstGeom>
          <a:solidFill>
            <a:schemeClr val="bg2"/>
          </a:solidFill>
          <a:ln w="508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33400" y="4536168"/>
            <a:ext cx="3674403" cy="40011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>
                <a:latin typeface="+mn-lt"/>
              </a:rPr>
              <a:t>code snippet from </a:t>
            </a:r>
            <a:r>
              <a:rPr lang="en-US" sz="2000" dirty="0" smtClean="0">
                <a:latin typeface="+mn-lt"/>
              </a:rPr>
              <a:t>iexplore.exe</a:t>
            </a:r>
            <a:endParaRPr lang="en-US" sz="2000" dirty="0">
              <a:latin typeface="+mn-lt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4775661" y="2512134"/>
            <a:ext cx="1547813" cy="3079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4775661" y="2821696"/>
            <a:ext cx="1547813" cy="307975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775661" y="3651959"/>
            <a:ext cx="1547813" cy="3079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4775661" y="3966284"/>
            <a:ext cx="1547813" cy="307975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4775661" y="3121734"/>
            <a:ext cx="1547813" cy="527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5392322" y="2785154"/>
            <a:ext cx="312906" cy="40011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 smtClean="0">
                <a:latin typeface="+mn-lt"/>
              </a:rPr>
              <a:t>k</a:t>
            </a:r>
            <a:endParaRPr lang="en-US" sz="2000" dirty="0">
              <a:latin typeface="+mn-lt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5392322" y="3896404"/>
            <a:ext cx="312906" cy="40011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 smtClean="0">
                <a:latin typeface="+mn-lt"/>
              </a:rPr>
              <a:t>k</a:t>
            </a:r>
            <a:endParaRPr lang="en-US" sz="2000" dirty="0">
              <a:latin typeface="+mn-lt"/>
            </a:endParaRPr>
          </a:p>
        </p:txBody>
      </p:sp>
      <p:sp>
        <p:nvSpPr>
          <p:cNvPr id="30" name="Text Box 49"/>
          <p:cNvSpPr txBox="1">
            <a:spLocks noChangeArrowheads="1"/>
          </p:cNvSpPr>
          <p:nvPr/>
        </p:nvSpPr>
        <p:spPr bwMode="auto">
          <a:xfrm>
            <a:off x="5020398" y="4242252"/>
            <a:ext cx="1109599" cy="40011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 smtClean="0">
                <a:latin typeface="+mn-lt"/>
              </a:rPr>
              <a:t>memory</a:t>
            </a:r>
            <a:endParaRPr lang="en-US" sz="2000" dirty="0">
              <a:latin typeface="+mn-lt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79912" y="2288701"/>
            <a:ext cx="3476624" cy="216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dirty="0" smtClean="0">
                <a:latin typeface="+mn-lt"/>
              </a:rPr>
              <a:t>…</a:t>
            </a:r>
          </a:p>
          <a:p>
            <a:pPr algn="l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</a:rPr>
              <a:t>ret</a:t>
            </a:r>
          </a:p>
          <a:p>
            <a:pPr algn="l"/>
            <a:r>
              <a:rPr lang="en-US" dirty="0" err="1" smtClean="0">
                <a:latin typeface="Courier"/>
              </a:rPr>
              <a:t>mov</a:t>
            </a:r>
            <a:r>
              <a:rPr lang="en-US" dirty="0" smtClean="0">
                <a:latin typeface="Courier"/>
              </a:rPr>
              <a:t> al, byte </a:t>
            </a:r>
            <a:r>
              <a:rPr lang="en-US" dirty="0" err="1" smtClean="0">
                <a:latin typeface="Courier"/>
              </a:rPr>
              <a:t>ptr</a:t>
            </a:r>
            <a:r>
              <a:rPr lang="en-US" dirty="0" smtClean="0">
                <a:latin typeface="Courier"/>
              </a:rPr>
              <a:t> </a:t>
            </a:r>
            <a:r>
              <a:rPr lang="en-US" dirty="0" err="1" smtClean="0">
                <a:latin typeface="Courier"/>
              </a:rPr>
              <a:t>ds</a:t>
            </a:r>
            <a:r>
              <a:rPr lang="en-US" dirty="0" smtClean="0">
                <a:latin typeface="Courier"/>
              </a:rPr>
              <a:t>[</a:t>
            </a:r>
            <a:r>
              <a:rPr lang="en-US" dirty="0" err="1" smtClean="0">
                <a:latin typeface="Courier"/>
              </a:rPr>
              <a:t>esi</a:t>
            </a:r>
            <a:r>
              <a:rPr lang="en-US" dirty="0" smtClean="0">
                <a:latin typeface="Courier"/>
              </a:rPr>
              <a:t>]</a:t>
            </a:r>
          </a:p>
          <a:p>
            <a:pPr algn="l"/>
            <a:r>
              <a:rPr lang="en-US" dirty="0" err="1" smtClean="0">
                <a:latin typeface="Courier"/>
              </a:rPr>
              <a:t>mov</a:t>
            </a:r>
            <a:r>
              <a:rPr lang="en-US" dirty="0" smtClean="0">
                <a:latin typeface="Courier"/>
              </a:rPr>
              <a:t> byte </a:t>
            </a:r>
            <a:r>
              <a:rPr lang="en-US" dirty="0" err="1" smtClean="0">
                <a:latin typeface="Courier"/>
              </a:rPr>
              <a:t>ptr</a:t>
            </a:r>
            <a:r>
              <a:rPr lang="en-US" dirty="0" smtClean="0">
                <a:latin typeface="Courier"/>
              </a:rPr>
              <a:t> </a:t>
            </a:r>
            <a:r>
              <a:rPr lang="en-US" dirty="0" err="1" smtClean="0">
                <a:latin typeface="Courier"/>
              </a:rPr>
              <a:t>ds</a:t>
            </a:r>
            <a:r>
              <a:rPr lang="en-US" dirty="0" smtClean="0">
                <a:latin typeface="Courier"/>
              </a:rPr>
              <a:t>[</a:t>
            </a:r>
            <a:r>
              <a:rPr lang="en-US" dirty="0" err="1" smtClean="0">
                <a:latin typeface="Courier"/>
              </a:rPr>
              <a:t>edi</a:t>
            </a:r>
            <a:r>
              <a:rPr lang="en-US" dirty="0" smtClean="0">
                <a:latin typeface="Courier"/>
              </a:rPr>
              <a:t>], al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Courier"/>
              </a:rPr>
              <a:t>pop </a:t>
            </a:r>
            <a:r>
              <a:rPr lang="en-US" dirty="0" err="1" smtClean="0">
                <a:solidFill>
                  <a:schemeClr val="tx1"/>
                </a:solidFill>
                <a:latin typeface="Courier"/>
              </a:rPr>
              <a:t>esi</a:t>
            </a:r>
            <a:endParaRPr lang="en-US" dirty="0" smtClean="0">
              <a:solidFill>
                <a:schemeClr val="tx1"/>
              </a:solidFill>
              <a:latin typeface="Courier"/>
            </a:endParaRPr>
          </a:p>
          <a:p>
            <a:pPr algn="l"/>
            <a:r>
              <a:rPr lang="en-US" dirty="0" smtClean="0">
                <a:latin typeface="+mn-lt"/>
              </a:rPr>
              <a:t>…</a:t>
            </a:r>
            <a:endParaRPr lang="en-US" dirty="0">
              <a:latin typeface="+mn-lt"/>
            </a:endParaRPr>
          </a:p>
        </p:txBody>
      </p:sp>
      <p:sp>
        <p:nvSpPr>
          <p:cNvPr id="57" name="Rectangle 15"/>
          <p:cNvSpPr>
            <a:spLocks noChangeArrowheads="1"/>
          </p:cNvSpPr>
          <p:nvPr/>
        </p:nvSpPr>
        <p:spPr bwMode="auto">
          <a:xfrm>
            <a:off x="4775661" y="3966284"/>
            <a:ext cx="1547813" cy="3079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 Box 50"/>
          <p:cNvSpPr txBox="1">
            <a:spLocks noChangeArrowheads="1"/>
          </p:cNvSpPr>
          <p:nvPr/>
        </p:nvSpPr>
        <p:spPr bwMode="auto">
          <a:xfrm>
            <a:off x="6990332" y="4561568"/>
            <a:ext cx="1237839" cy="40011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taint map</a:t>
            </a:r>
          </a:p>
        </p:txBody>
      </p:sp>
      <p:grpSp>
        <p:nvGrpSpPr>
          <p:cNvPr id="20" name="Group 58"/>
          <p:cNvGrpSpPr/>
          <p:nvPr/>
        </p:nvGrpSpPr>
        <p:grpSpPr>
          <a:xfrm>
            <a:off x="7022153" y="2474034"/>
            <a:ext cx="336550" cy="396875"/>
            <a:chOff x="6747485" y="4131860"/>
            <a:chExt cx="336550" cy="396875"/>
          </a:xfrm>
        </p:grpSpPr>
        <p:sp>
          <p:nvSpPr>
            <p:cNvPr id="18" name="Rectangle 29"/>
            <p:cNvSpPr>
              <a:spLocks noChangeArrowheads="1"/>
            </p:cNvSpPr>
            <p:nvPr/>
          </p:nvSpPr>
          <p:spPr bwMode="auto">
            <a:xfrm>
              <a:off x="6760979" y="4183454"/>
              <a:ext cx="309563" cy="2936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43"/>
            <p:cNvSpPr txBox="1">
              <a:spLocks noChangeArrowheads="1"/>
            </p:cNvSpPr>
            <p:nvPr/>
          </p:nvSpPr>
          <p:spPr bwMode="auto">
            <a:xfrm>
              <a:off x="6747485" y="4131860"/>
              <a:ext cx="336550" cy="396875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2000" dirty="0">
                  <a:latin typeface="Courier" pitchFamily="1" charset="0"/>
                </a:rPr>
                <a:t>0</a:t>
              </a:r>
            </a:p>
          </p:txBody>
        </p:sp>
      </p:grpSp>
      <p:grpSp>
        <p:nvGrpSpPr>
          <p:cNvPr id="21" name="Group 59"/>
          <p:cNvGrpSpPr/>
          <p:nvPr/>
        </p:nvGrpSpPr>
        <p:grpSpPr>
          <a:xfrm>
            <a:off x="7022153" y="2769309"/>
            <a:ext cx="336550" cy="396875"/>
            <a:chOff x="6356960" y="4427135"/>
            <a:chExt cx="336550" cy="396875"/>
          </a:xfrm>
        </p:grpSpPr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6370454" y="4478728"/>
              <a:ext cx="309563" cy="2936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Text Box 48"/>
            <p:cNvSpPr txBox="1">
              <a:spLocks noChangeArrowheads="1"/>
            </p:cNvSpPr>
            <p:nvPr/>
          </p:nvSpPr>
          <p:spPr bwMode="auto">
            <a:xfrm>
              <a:off x="6356960" y="4427135"/>
              <a:ext cx="3365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2000" dirty="0">
                  <a:latin typeface="Courier" pitchFamily="1" charset="0"/>
                </a:rPr>
                <a:t>1</a:t>
              </a:r>
            </a:p>
          </p:txBody>
        </p:sp>
      </p:grpSp>
      <p:sp>
        <p:nvSpPr>
          <p:cNvPr id="40" name="Text Box 61"/>
          <p:cNvSpPr txBox="1">
            <a:spLocks noChangeArrowheads="1"/>
          </p:cNvSpPr>
          <p:nvPr/>
        </p:nvSpPr>
        <p:spPr bwMode="auto">
          <a:xfrm>
            <a:off x="6675317" y="4244067"/>
            <a:ext cx="1109599" cy="40011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memory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41" name="Text Box 62"/>
          <p:cNvSpPr txBox="1">
            <a:spLocks noChangeArrowheads="1"/>
          </p:cNvSpPr>
          <p:nvPr/>
        </p:nvSpPr>
        <p:spPr bwMode="auto">
          <a:xfrm>
            <a:off x="7506151" y="2133600"/>
            <a:ext cx="1039067" cy="40011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register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42" name="Line 63"/>
          <p:cNvSpPr>
            <a:spLocks noChangeShapeType="1"/>
          </p:cNvSpPr>
          <p:nvPr/>
        </p:nvSpPr>
        <p:spPr bwMode="auto">
          <a:xfrm flipV="1">
            <a:off x="7364260" y="2961799"/>
            <a:ext cx="501833" cy="9122"/>
          </a:xfrm>
          <a:prstGeom prst="lin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prstDash val="sysDot"/>
            <a:round/>
            <a:headEnd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" name="Group 66"/>
          <p:cNvGrpSpPr/>
          <p:nvPr/>
        </p:nvGrpSpPr>
        <p:grpSpPr>
          <a:xfrm>
            <a:off x="7022153" y="3064584"/>
            <a:ext cx="336550" cy="396875"/>
            <a:chOff x="6747485" y="4131860"/>
            <a:chExt cx="336550" cy="396875"/>
          </a:xfrm>
        </p:grpSpPr>
        <p:sp>
          <p:nvSpPr>
            <p:cNvPr id="68" name="Rectangle 29"/>
            <p:cNvSpPr>
              <a:spLocks noChangeArrowheads="1"/>
            </p:cNvSpPr>
            <p:nvPr/>
          </p:nvSpPr>
          <p:spPr bwMode="auto">
            <a:xfrm>
              <a:off x="6760979" y="4183454"/>
              <a:ext cx="309563" cy="2936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Text Box 43"/>
            <p:cNvSpPr txBox="1">
              <a:spLocks noChangeArrowheads="1"/>
            </p:cNvSpPr>
            <p:nvPr/>
          </p:nvSpPr>
          <p:spPr bwMode="auto">
            <a:xfrm>
              <a:off x="6747485" y="4131860"/>
              <a:ext cx="336550" cy="396875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2000" dirty="0">
                  <a:latin typeface="Courier" pitchFamily="1" charset="0"/>
                </a:rPr>
                <a:t>0</a:t>
              </a:r>
            </a:p>
          </p:txBody>
        </p:sp>
      </p:grpSp>
      <p:grpSp>
        <p:nvGrpSpPr>
          <p:cNvPr id="23" name="Group 69"/>
          <p:cNvGrpSpPr/>
          <p:nvPr/>
        </p:nvGrpSpPr>
        <p:grpSpPr>
          <a:xfrm>
            <a:off x="7022153" y="3359859"/>
            <a:ext cx="336550" cy="396875"/>
            <a:chOff x="6747485" y="4131860"/>
            <a:chExt cx="336550" cy="396875"/>
          </a:xfrm>
        </p:grpSpPr>
        <p:sp>
          <p:nvSpPr>
            <p:cNvPr id="71" name="Rectangle 29"/>
            <p:cNvSpPr>
              <a:spLocks noChangeArrowheads="1"/>
            </p:cNvSpPr>
            <p:nvPr/>
          </p:nvSpPr>
          <p:spPr bwMode="auto">
            <a:xfrm>
              <a:off x="6760979" y="4183454"/>
              <a:ext cx="309563" cy="2936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Text Box 43"/>
            <p:cNvSpPr txBox="1">
              <a:spLocks noChangeArrowheads="1"/>
            </p:cNvSpPr>
            <p:nvPr/>
          </p:nvSpPr>
          <p:spPr bwMode="auto">
            <a:xfrm>
              <a:off x="6747485" y="4131860"/>
              <a:ext cx="336550" cy="396875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2000" dirty="0">
                  <a:latin typeface="Courier" pitchFamily="1" charset="0"/>
                </a:rPr>
                <a:t>0</a:t>
              </a:r>
            </a:p>
          </p:txBody>
        </p:sp>
      </p:grpSp>
      <p:grpSp>
        <p:nvGrpSpPr>
          <p:cNvPr id="25" name="Group 72"/>
          <p:cNvGrpSpPr/>
          <p:nvPr/>
        </p:nvGrpSpPr>
        <p:grpSpPr>
          <a:xfrm>
            <a:off x="7022153" y="3655134"/>
            <a:ext cx="336550" cy="396875"/>
            <a:chOff x="6747485" y="4131860"/>
            <a:chExt cx="336550" cy="396875"/>
          </a:xfrm>
        </p:grpSpPr>
        <p:sp>
          <p:nvSpPr>
            <p:cNvPr id="74" name="Rectangle 29"/>
            <p:cNvSpPr>
              <a:spLocks noChangeArrowheads="1"/>
            </p:cNvSpPr>
            <p:nvPr/>
          </p:nvSpPr>
          <p:spPr bwMode="auto">
            <a:xfrm>
              <a:off x="6760979" y="4183454"/>
              <a:ext cx="309563" cy="2936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Text Box 43"/>
            <p:cNvSpPr txBox="1">
              <a:spLocks noChangeArrowheads="1"/>
            </p:cNvSpPr>
            <p:nvPr/>
          </p:nvSpPr>
          <p:spPr bwMode="auto">
            <a:xfrm>
              <a:off x="6747485" y="4131860"/>
              <a:ext cx="336550" cy="396875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2000" dirty="0">
                  <a:latin typeface="Courier" pitchFamily="1" charset="0"/>
                </a:rPr>
                <a:t>0</a:t>
              </a:r>
            </a:p>
          </p:txBody>
        </p:sp>
      </p:grpSp>
      <p:grpSp>
        <p:nvGrpSpPr>
          <p:cNvPr id="26" name="Group 78"/>
          <p:cNvGrpSpPr/>
          <p:nvPr/>
        </p:nvGrpSpPr>
        <p:grpSpPr>
          <a:xfrm>
            <a:off x="7850828" y="2474034"/>
            <a:ext cx="336550" cy="396875"/>
            <a:chOff x="6747485" y="4131860"/>
            <a:chExt cx="336550" cy="396875"/>
          </a:xfrm>
        </p:grpSpPr>
        <p:sp>
          <p:nvSpPr>
            <p:cNvPr id="80" name="Rectangle 29"/>
            <p:cNvSpPr>
              <a:spLocks noChangeArrowheads="1"/>
            </p:cNvSpPr>
            <p:nvPr/>
          </p:nvSpPr>
          <p:spPr bwMode="auto">
            <a:xfrm>
              <a:off x="6760979" y="4183454"/>
              <a:ext cx="309563" cy="2936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Text Box 43"/>
            <p:cNvSpPr txBox="1">
              <a:spLocks noChangeArrowheads="1"/>
            </p:cNvSpPr>
            <p:nvPr/>
          </p:nvSpPr>
          <p:spPr bwMode="auto">
            <a:xfrm>
              <a:off x="6747485" y="4131860"/>
              <a:ext cx="336550" cy="396875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2000" dirty="0">
                  <a:latin typeface="Courier" pitchFamily="1" charset="0"/>
                </a:rPr>
                <a:t>0</a:t>
              </a:r>
            </a:p>
          </p:txBody>
        </p:sp>
      </p:grpSp>
      <p:grpSp>
        <p:nvGrpSpPr>
          <p:cNvPr id="27" name="Group 84"/>
          <p:cNvGrpSpPr/>
          <p:nvPr/>
        </p:nvGrpSpPr>
        <p:grpSpPr>
          <a:xfrm>
            <a:off x="7850828" y="3064584"/>
            <a:ext cx="336550" cy="396875"/>
            <a:chOff x="6747485" y="4131860"/>
            <a:chExt cx="336550" cy="396875"/>
          </a:xfrm>
        </p:grpSpPr>
        <p:sp>
          <p:nvSpPr>
            <p:cNvPr id="86" name="Rectangle 29"/>
            <p:cNvSpPr>
              <a:spLocks noChangeArrowheads="1"/>
            </p:cNvSpPr>
            <p:nvPr/>
          </p:nvSpPr>
          <p:spPr bwMode="auto">
            <a:xfrm>
              <a:off x="6760979" y="4183454"/>
              <a:ext cx="309563" cy="2936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Text Box 43"/>
            <p:cNvSpPr txBox="1">
              <a:spLocks noChangeArrowheads="1"/>
            </p:cNvSpPr>
            <p:nvPr/>
          </p:nvSpPr>
          <p:spPr bwMode="auto">
            <a:xfrm>
              <a:off x="6747485" y="4131860"/>
              <a:ext cx="336550" cy="396875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2000" dirty="0">
                  <a:latin typeface="Courier" pitchFamily="1" charset="0"/>
                </a:rPr>
                <a:t>0</a:t>
              </a:r>
            </a:p>
          </p:txBody>
        </p:sp>
      </p:grpSp>
      <p:grpSp>
        <p:nvGrpSpPr>
          <p:cNvPr id="28" name="Group 88"/>
          <p:cNvGrpSpPr/>
          <p:nvPr/>
        </p:nvGrpSpPr>
        <p:grpSpPr>
          <a:xfrm>
            <a:off x="7022153" y="3950409"/>
            <a:ext cx="336550" cy="396875"/>
            <a:chOff x="6747485" y="4131860"/>
            <a:chExt cx="336550" cy="396875"/>
          </a:xfrm>
        </p:grpSpPr>
        <p:sp>
          <p:nvSpPr>
            <p:cNvPr id="90" name="Rectangle 29"/>
            <p:cNvSpPr>
              <a:spLocks noChangeArrowheads="1"/>
            </p:cNvSpPr>
            <p:nvPr/>
          </p:nvSpPr>
          <p:spPr bwMode="auto">
            <a:xfrm>
              <a:off x="6760979" y="4183454"/>
              <a:ext cx="309563" cy="2936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Text Box 43"/>
            <p:cNvSpPr txBox="1">
              <a:spLocks noChangeArrowheads="1"/>
            </p:cNvSpPr>
            <p:nvPr/>
          </p:nvSpPr>
          <p:spPr bwMode="auto">
            <a:xfrm>
              <a:off x="6747485" y="4131860"/>
              <a:ext cx="336550" cy="396875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2000" dirty="0">
                  <a:latin typeface="Courier" pitchFamily="1" charset="0"/>
                </a:rPr>
                <a:t>0</a:t>
              </a:r>
            </a:p>
          </p:txBody>
        </p:sp>
      </p:grpSp>
      <p:grpSp>
        <p:nvGrpSpPr>
          <p:cNvPr id="34" name="Group 92"/>
          <p:cNvGrpSpPr/>
          <p:nvPr/>
        </p:nvGrpSpPr>
        <p:grpSpPr>
          <a:xfrm>
            <a:off x="7850828" y="2769309"/>
            <a:ext cx="336550" cy="396875"/>
            <a:chOff x="6747485" y="4131860"/>
            <a:chExt cx="336550" cy="396875"/>
          </a:xfrm>
        </p:grpSpPr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6760979" y="4183454"/>
              <a:ext cx="309563" cy="2936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Text Box 43"/>
            <p:cNvSpPr txBox="1">
              <a:spLocks noChangeArrowheads="1"/>
            </p:cNvSpPr>
            <p:nvPr/>
          </p:nvSpPr>
          <p:spPr bwMode="auto">
            <a:xfrm>
              <a:off x="6747485" y="4131860"/>
              <a:ext cx="336550" cy="396875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2000" dirty="0">
                  <a:latin typeface="Courier" pitchFamily="1" charset="0"/>
                </a:rPr>
                <a:t>0</a:t>
              </a:r>
            </a:p>
          </p:txBody>
        </p:sp>
      </p:grpSp>
      <p:grpSp>
        <p:nvGrpSpPr>
          <p:cNvPr id="35" name="Group 63"/>
          <p:cNvGrpSpPr/>
          <p:nvPr/>
        </p:nvGrpSpPr>
        <p:grpSpPr>
          <a:xfrm>
            <a:off x="7022153" y="3950409"/>
            <a:ext cx="336550" cy="396875"/>
            <a:chOff x="6356960" y="4427135"/>
            <a:chExt cx="336550" cy="396875"/>
          </a:xfrm>
        </p:grpSpPr>
        <p:sp>
          <p:nvSpPr>
            <p:cNvPr id="65" name="Rectangle 36"/>
            <p:cNvSpPr>
              <a:spLocks noChangeArrowheads="1"/>
            </p:cNvSpPr>
            <p:nvPr/>
          </p:nvSpPr>
          <p:spPr bwMode="auto">
            <a:xfrm>
              <a:off x="6370454" y="4478728"/>
              <a:ext cx="309563" cy="2936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Text Box 48"/>
            <p:cNvSpPr txBox="1">
              <a:spLocks noChangeArrowheads="1"/>
            </p:cNvSpPr>
            <p:nvPr/>
          </p:nvSpPr>
          <p:spPr bwMode="auto">
            <a:xfrm>
              <a:off x="6356960" y="4427135"/>
              <a:ext cx="3365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2000" dirty="0">
                  <a:latin typeface="Courier" pitchFamily="1" charset="0"/>
                </a:rPr>
                <a:t>1</a:t>
              </a:r>
            </a:p>
          </p:txBody>
        </p:sp>
      </p:grpSp>
      <p:sp>
        <p:nvSpPr>
          <p:cNvPr id="100" name="Line 63"/>
          <p:cNvSpPr>
            <a:spLocks noChangeShapeType="1"/>
          </p:cNvSpPr>
          <p:nvPr/>
        </p:nvSpPr>
        <p:spPr bwMode="auto">
          <a:xfrm flipV="1">
            <a:off x="7342219" y="3047523"/>
            <a:ext cx="514350" cy="1104899"/>
          </a:xfrm>
          <a:prstGeom prst="lin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prstDash val="sysDot"/>
            <a:round/>
            <a:headEnd type="arrow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Rounded Rectangle 104"/>
          <p:cNvSpPr/>
          <p:nvPr/>
        </p:nvSpPr>
        <p:spPr>
          <a:xfrm>
            <a:off x="679912" y="2288701"/>
            <a:ext cx="3476624" cy="216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dirty="0" smtClean="0">
                <a:latin typeface="+mn-lt"/>
              </a:rPr>
              <a:t>…</a:t>
            </a:r>
          </a:p>
          <a:p>
            <a:pPr algn="l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</a:rPr>
              <a:t>ret</a:t>
            </a:r>
          </a:p>
          <a:p>
            <a:pPr algn="l"/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</a:rPr>
              <a:t>mov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</a:rPr>
              <a:t> al, byte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</a:rPr>
              <a:t>ptr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</a:rPr>
              <a:t>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</a:rPr>
              <a:t>ds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</a:rPr>
              <a:t>[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</a:rPr>
              <a:t>esi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</a:rPr>
              <a:t>]</a:t>
            </a:r>
          </a:p>
          <a:p>
            <a:pPr algn="l"/>
            <a:r>
              <a:rPr lang="en-US" dirty="0" err="1" smtClean="0">
                <a:latin typeface="Courier"/>
              </a:rPr>
              <a:t>mov</a:t>
            </a:r>
            <a:r>
              <a:rPr lang="en-US" dirty="0" smtClean="0">
                <a:latin typeface="Courier"/>
              </a:rPr>
              <a:t> byte </a:t>
            </a:r>
            <a:r>
              <a:rPr lang="en-US" dirty="0" err="1" smtClean="0">
                <a:latin typeface="Courier"/>
              </a:rPr>
              <a:t>ptr</a:t>
            </a:r>
            <a:r>
              <a:rPr lang="en-US" dirty="0" smtClean="0">
                <a:latin typeface="Courier"/>
              </a:rPr>
              <a:t> </a:t>
            </a:r>
            <a:r>
              <a:rPr lang="en-US" dirty="0" err="1" smtClean="0">
                <a:latin typeface="Courier"/>
              </a:rPr>
              <a:t>ds</a:t>
            </a:r>
            <a:r>
              <a:rPr lang="en-US" dirty="0" smtClean="0">
                <a:latin typeface="Courier"/>
              </a:rPr>
              <a:t>[</a:t>
            </a:r>
            <a:r>
              <a:rPr lang="en-US" dirty="0" err="1" smtClean="0">
                <a:latin typeface="Courier"/>
              </a:rPr>
              <a:t>edi</a:t>
            </a:r>
            <a:r>
              <a:rPr lang="en-US" dirty="0" smtClean="0">
                <a:latin typeface="Courier"/>
              </a:rPr>
              <a:t>], al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Courier"/>
              </a:rPr>
              <a:t>pop </a:t>
            </a:r>
            <a:r>
              <a:rPr lang="en-US" dirty="0" err="1" smtClean="0">
                <a:solidFill>
                  <a:schemeClr val="tx1"/>
                </a:solidFill>
                <a:latin typeface="Courier"/>
              </a:rPr>
              <a:t>esi</a:t>
            </a:r>
            <a:endParaRPr lang="en-US" dirty="0" smtClean="0">
              <a:solidFill>
                <a:schemeClr val="tx1"/>
              </a:solidFill>
              <a:latin typeface="Courier"/>
            </a:endParaRPr>
          </a:p>
          <a:p>
            <a:pPr algn="l"/>
            <a:r>
              <a:rPr lang="en-US" dirty="0" smtClean="0">
                <a:latin typeface="+mn-lt"/>
              </a:rPr>
              <a:t>…</a:t>
            </a:r>
            <a:endParaRPr lang="en-US" dirty="0">
              <a:latin typeface="+mn-lt"/>
            </a:endParaRPr>
          </a:p>
        </p:txBody>
      </p:sp>
      <p:grpSp>
        <p:nvGrpSpPr>
          <p:cNvPr id="36" name="Group 101"/>
          <p:cNvGrpSpPr/>
          <p:nvPr/>
        </p:nvGrpSpPr>
        <p:grpSpPr>
          <a:xfrm>
            <a:off x="7850828" y="2769309"/>
            <a:ext cx="336550" cy="396875"/>
            <a:chOff x="6747485" y="4131860"/>
            <a:chExt cx="336550" cy="396875"/>
          </a:xfrm>
        </p:grpSpPr>
        <p:sp>
          <p:nvSpPr>
            <p:cNvPr id="103" name="Rectangle 29"/>
            <p:cNvSpPr>
              <a:spLocks noChangeArrowheads="1"/>
            </p:cNvSpPr>
            <p:nvPr/>
          </p:nvSpPr>
          <p:spPr bwMode="auto">
            <a:xfrm>
              <a:off x="6760979" y="4183454"/>
              <a:ext cx="309563" cy="2936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Text Box 43"/>
            <p:cNvSpPr txBox="1">
              <a:spLocks noChangeArrowheads="1"/>
            </p:cNvSpPr>
            <p:nvPr/>
          </p:nvSpPr>
          <p:spPr bwMode="auto">
            <a:xfrm>
              <a:off x="6747485" y="4131860"/>
              <a:ext cx="336550" cy="396875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2000" dirty="0" smtClean="0">
                  <a:latin typeface="Courier" pitchFamily="1" charset="0"/>
                </a:rPr>
                <a:t>1</a:t>
              </a:r>
              <a:endParaRPr lang="en-US" sz="2000" dirty="0">
                <a:latin typeface="Courier" pitchFamily="1" charset="0"/>
              </a:endParaRPr>
            </a:p>
          </p:txBody>
        </p:sp>
      </p:grpSp>
      <p:sp>
        <p:nvSpPr>
          <p:cNvPr id="32" name="Freeform 52"/>
          <p:cNvSpPr>
            <a:spLocks/>
          </p:cNvSpPr>
          <p:nvPr/>
        </p:nvSpPr>
        <p:spPr bwMode="auto">
          <a:xfrm rot="21089213">
            <a:off x="1603310" y="2438230"/>
            <a:ext cx="3215019" cy="692330"/>
          </a:xfrm>
          <a:custGeom>
            <a:avLst/>
            <a:gdLst/>
            <a:ahLst/>
            <a:cxnLst>
              <a:cxn ang="0">
                <a:pos x="2214" y="250"/>
              </a:cxn>
              <a:cxn ang="0">
                <a:pos x="410" y="16"/>
              </a:cxn>
              <a:cxn ang="0">
                <a:pos x="0" y="152"/>
              </a:cxn>
            </a:cxnLst>
            <a:rect l="0" t="0" r="r" b="b"/>
            <a:pathLst>
              <a:path w="2214" h="250">
                <a:moveTo>
                  <a:pt x="2214" y="250"/>
                </a:moveTo>
                <a:cubicBezTo>
                  <a:pt x="1496" y="141"/>
                  <a:pt x="779" y="32"/>
                  <a:pt x="410" y="16"/>
                </a:cubicBezTo>
                <a:cubicBezTo>
                  <a:pt x="41" y="0"/>
                  <a:pt x="20" y="76"/>
                  <a:pt x="0" y="152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ysDot"/>
            <a:round/>
            <a:headEnd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Freeform 53"/>
          <p:cNvSpPr>
            <a:spLocks/>
          </p:cNvSpPr>
          <p:nvPr/>
        </p:nvSpPr>
        <p:spPr bwMode="auto">
          <a:xfrm>
            <a:off x="2319837" y="3627313"/>
            <a:ext cx="2446300" cy="509238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138" y="449"/>
              </a:cxn>
              <a:cxn ang="0">
                <a:pos x="840" y="566"/>
              </a:cxn>
            </a:cxnLst>
            <a:rect l="0" t="0" r="r" b="b"/>
            <a:pathLst>
              <a:path w="840" h="566">
                <a:moveTo>
                  <a:pt x="11" y="0"/>
                </a:moveTo>
                <a:cubicBezTo>
                  <a:pt x="5" y="177"/>
                  <a:pt x="0" y="355"/>
                  <a:pt x="138" y="449"/>
                </a:cubicBezTo>
                <a:cubicBezTo>
                  <a:pt x="276" y="543"/>
                  <a:pt x="558" y="554"/>
                  <a:pt x="840" y="566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ysDot"/>
            <a:round/>
            <a:headEnd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838200" y="2494768"/>
            <a:ext cx="7010400" cy="175260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Neo Sans Intel" pitchFamily="34" charset="0"/>
              </a:rPr>
              <a:t>Expensive! 2-20x slowdown.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Neo Sans Intel" pitchFamily="34" charset="0"/>
              </a:rPr>
              <a:t>Whole-system tracking!</a:t>
            </a:r>
          </a:p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36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426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42" grpId="0" animBg="1"/>
      <p:bldP spid="100" grpId="0" animBg="1"/>
      <p:bldP spid="105" grpId="0" animBg="1"/>
      <p:bldP spid="32" grpId="0" animBg="1"/>
      <p:bldP spid="33" grpId="0" animBg="1"/>
      <p:bldP spid="6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TaintDroid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Leverage Android Platform Virtualization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889827" y="3971698"/>
            <a:ext cx="5486401" cy="9590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Neo Sans Intel"/>
              </a:rPr>
              <a:t>native system libraries</a:t>
            </a:r>
            <a:endParaRPr lang="en-US" sz="2000" dirty="0">
              <a:solidFill>
                <a:schemeClr val="tx1"/>
              </a:solidFill>
              <a:latin typeface="Neo Sans Int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5532" y="3003385"/>
            <a:ext cx="1858535" cy="9590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Neo Sans Intel"/>
              </a:rPr>
              <a:t>Virtual machine</a:t>
            </a:r>
            <a:endParaRPr lang="en-US" sz="2000" dirty="0">
              <a:solidFill>
                <a:schemeClr val="tx1"/>
              </a:solidFill>
              <a:latin typeface="Neo Sans Inte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5532" y="2051836"/>
            <a:ext cx="1858535" cy="959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Neo Sans Intel"/>
              </a:rPr>
              <a:t>Application code</a:t>
            </a:r>
            <a:endParaRPr lang="en-US" sz="2000" dirty="0">
              <a:latin typeface="Neo Sans Inte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23271" y="3003385"/>
            <a:ext cx="1858535" cy="9590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Neo Sans Intel"/>
              </a:rPr>
              <a:t>Virtual machine</a:t>
            </a:r>
            <a:endParaRPr lang="en-US" sz="2000" dirty="0">
              <a:solidFill>
                <a:schemeClr val="tx1"/>
              </a:solidFill>
              <a:latin typeface="Neo Sans Inte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23271" y="2051836"/>
            <a:ext cx="1858535" cy="959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Neo Sans Intel"/>
              </a:rPr>
              <a:t>Application code</a:t>
            </a:r>
            <a:endParaRPr lang="en-US" sz="2000" dirty="0">
              <a:latin typeface="Neo Sans Inte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51769" y="3067389"/>
            <a:ext cx="1792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3"/>
                </a:solidFill>
                <a:latin typeface="Neo Sans Intel"/>
              </a:rPr>
              <a:t>Variable-level </a:t>
            </a:r>
          </a:p>
          <a:p>
            <a:pPr algn="l"/>
            <a:r>
              <a:rPr lang="en-US" sz="2000" dirty="0" smtClean="0">
                <a:solidFill>
                  <a:schemeClr val="accent3"/>
                </a:solidFill>
                <a:latin typeface="Neo Sans Intel"/>
              </a:rPr>
              <a:t>tracking</a:t>
            </a:r>
            <a:endParaRPr lang="en-US" sz="2000" dirty="0">
              <a:solidFill>
                <a:schemeClr val="accent3"/>
              </a:solidFill>
              <a:latin typeface="Neo Sans Inte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51769" y="4035702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3"/>
                </a:solidFill>
                <a:latin typeface="Neo Sans Intel"/>
              </a:rPr>
              <a:t>Method-level </a:t>
            </a:r>
          </a:p>
          <a:p>
            <a:pPr algn="l"/>
            <a:r>
              <a:rPr lang="en-US" sz="2000" dirty="0" smtClean="0">
                <a:solidFill>
                  <a:schemeClr val="accent3"/>
                </a:solidFill>
                <a:latin typeface="Neo Sans Intel"/>
              </a:rPr>
              <a:t>tracking</a:t>
            </a:r>
            <a:endParaRPr lang="en-US" sz="2000" dirty="0">
              <a:solidFill>
                <a:schemeClr val="accent3"/>
              </a:solidFill>
              <a:latin typeface="Neo Sans Inte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61203" y="1447800"/>
            <a:ext cx="3771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3"/>
                </a:solidFill>
                <a:latin typeface="Neo Sans Intel"/>
              </a:rPr>
              <a:t>Message-level tracking</a:t>
            </a:r>
            <a:endParaRPr lang="en-US" sz="2000" dirty="0">
              <a:solidFill>
                <a:schemeClr val="accent3"/>
              </a:solidFill>
              <a:latin typeface="Neo Sans Intel"/>
            </a:endParaRPr>
          </a:p>
        </p:txBody>
      </p:sp>
      <p:sp>
        <p:nvSpPr>
          <p:cNvPr id="23" name="Folded Corner 22"/>
          <p:cNvSpPr/>
          <p:nvPr/>
        </p:nvSpPr>
        <p:spPr>
          <a:xfrm>
            <a:off x="3089383" y="2241406"/>
            <a:ext cx="1115122" cy="579864"/>
          </a:xfrm>
          <a:prstGeom prst="foldedCorner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Neo Sans Intel"/>
              </a:rPr>
              <a:t>msg</a:t>
            </a:r>
            <a:endParaRPr lang="en-US" sz="2000" dirty="0">
              <a:solidFill>
                <a:schemeClr val="tx1"/>
              </a:solidFill>
              <a:latin typeface="Neo Sans Intel"/>
            </a:endParaRPr>
          </a:p>
        </p:txBody>
      </p:sp>
      <p:cxnSp>
        <p:nvCxnSpPr>
          <p:cNvPr id="33" name="Straight Arrow Connector 32"/>
          <p:cNvCxnSpPr>
            <a:stCxn id="13" idx="3"/>
            <a:endCxn id="23" idx="1"/>
          </p:cNvCxnSpPr>
          <p:nvPr/>
        </p:nvCxnSpPr>
        <p:spPr>
          <a:xfrm flipV="1">
            <a:off x="2744067" y="2531338"/>
            <a:ext cx="345316" cy="1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3" idx="3"/>
            <a:endCxn id="18" idx="1"/>
          </p:cNvCxnSpPr>
          <p:nvPr/>
        </p:nvCxnSpPr>
        <p:spPr>
          <a:xfrm>
            <a:off x="4204505" y="2531338"/>
            <a:ext cx="318766" cy="1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1824203" y="3622547"/>
            <a:ext cx="1247775" cy="9525"/>
          </a:xfrm>
          <a:prstGeom prst="straightConnector1">
            <a:avLst/>
          </a:prstGeom>
          <a:ln w="34925" cmpd="sng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4167353" y="3651122"/>
            <a:ext cx="1247775" cy="9525"/>
          </a:xfrm>
          <a:prstGeom prst="straightConnector1">
            <a:avLst/>
          </a:prstGeom>
          <a:ln w="34925" cmpd="sng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0" idx="1"/>
            <a:endCxn id="15" idx="3"/>
          </p:cNvCxnSpPr>
          <p:nvPr/>
        </p:nvCxnSpPr>
        <p:spPr>
          <a:xfrm rot="10800000" flipV="1">
            <a:off x="6381807" y="3421332"/>
            <a:ext cx="369963" cy="61556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1" idx="1"/>
            <a:endCxn id="7" idx="3"/>
          </p:cNvCxnSpPr>
          <p:nvPr/>
        </p:nvCxnSpPr>
        <p:spPr>
          <a:xfrm rot="10800000" flipV="1">
            <a:off x="6376229" y="4389645"/>
            <a:ext cx="375541" cy="61556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2" idx="2"/>
            <a:endCxn id="23" idx="0"/>
          </p:cNvCxnSpPr>
          <p:nvPr/>
        </p:nvCxnSpPr>
        <p:spPr>
          <a:xfrm rot="5400000">
            <a:off x="3450197" y="2044658"/>
            <a:ext cx="393496" cy="1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887103" y="4876800"/>
            <a:ext cx="2756849" cy="9590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Neo Sans Intel"/>
              </a:rPr>
              <a:t>Network interface</a:t>
            </a:r>
            <a:endParaRPr lang="en-US" sz="2000" dirty="0">
              <a:solidFill>
                <a:schemeClr val="tx1"/>
              </a:solidFill>
              <a:latin typeface="Neo Sans Inte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71248" y="4876800"/>
            <a:ext cx="2702257" cy="95900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Neo Sans Intel"/>
              </a:rPr>
              <a:t>Secondary storage</a:t>
            </a:r>
            <a:endParaRPr lang="en-US" sz="2000" dirty="0">
              <a:solidFill>
                <a:schemeClr val="tx1"/>
              </a:solidFill>
              <a:latin typeface="Neo Sans Inte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00141" y="4930914"/>
            <a:ext cx="1284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3"/>
                </a:solidFill>
                <a:latin typeface="Neo Sans Intel"/>
              </a:rPr>
              <a:t>File-level </a:t>
            </a:r>
          </a:p>
          <a:p>
            <a:pPr algn="l"/>
            <a:r>
              <a:rPr lang="en-US" sz="2000" dirty="0" smtClean="0">
                <a:solidFill>
                  <a:schemeClr val="accent3"/>
                </a:solidFill>
                <a:latin typeface="Neo Sans Intel"/>
              </a:rPr>
              <a:t>tracking</a:t>
            </a:r>
            <a:endParaRPr lang="en-US" sz="2000" dirty="0">
              <a:solidFill>
                <a:schemeClr val="accent3"/>
              </a:solidFill>
              <a:latin typeface="Neo Sans Intel"/>
            </a:endParaRPr>
          </a:p>
        </p:txBody>
      </p:sp>
      <p:cxnSp>
        <p:nvCxnSpPr>
          <p:cNvPr id="28" name="Straight Arrow Connector 27"/>
          <p:cNvCxnSpPr>
            <a:stCxn id="27" idx="1"/>
          </p:cNvCxnSpPr>
          <p:nvPr/>
        </p:nvCxnSpPr>
        <p:spPr>
          <a:xfrm rot="10800000" flipV="1">
            <a:off x="6324607" y="5284857"/>
            <a:ext cx="375535" cy="61556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37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2232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 animBg="1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TaintDroid</a:t>
            </a:r>
            <a:r>
              <a:rPr lang="en-US" dirty="0" smtClean="0"/>
              <a:t> Android Architecture in Detail</a:t>
            </a:r>
            <a:endParaRPr lang="en-US" dirty="0"/>
          </a:p>
        </p:txBody>
      </p:sp>
      <p:pic>
        <p:nvPicPr>
          <p:cNvPr id="7" name="Content Placeholder 6" descr="Screen shot 2012-04-23 at 10.44.2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37" r="-7837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5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VM Variable-level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</a:t>
            </a:r>
            <a:r>
              <a:rPr lang="en-US" dirty="0" smtClean="0"/>
              <a:t>odified the </a:t>
            </a:r>
            <a:r>
              <a:rPr lang="en-US" dirty="0" err="1" smtClean="0"/>
              <a:t>Dalvik</a:t>
            </a:r>
            <a:r>
              <a:rPr lang="en-US" dirty="0" smtClean="0"/>
              <a:t> VM interpreter to store and propagate taint tags (a taint </a:t>
            </a:r>
            <a:r>
              <a:rPr lang="en-US" dirty="0" err="1" smtClean="0"/>
              <a:t>bitvector</a:t>
            </a:r>
            <a:r>
              <a:rPr lang="en-US" dirty="0" smtClean="0"/>
              <a:t>) on variables</a:t>
            </a:r>
          </a:p>
          <a:p>
            <a:pPr lvl="1"/>
            <a:r>
              <a:rPr lang="en-US" dirty="0" smtClean="0"/>
              <a:t>Local variables and method </a:t>
            </a:r>
            <a:r>
              <a:rPr lang="en-US" dirty="0" err="1" smtClean="0"/>
              <a:t>args</a:t>
            </a:r>
            <a:r>
              <a:rPr lang="en-US" dirty="0" smtClean="0"/>
              <a:t>: taint tags stored adjacent to variables on the internal execution stack.</a:t>
            </a:r>
          </a:p>
          <a:p>
            <a:pPr lvl="1"/>
            <a:r>
              <a:rPr lang="en-US" dirty="0" smtClean="0"/>
              <a:t>Class fields: similar to locals, but inside static field heap objects</a:t>
            </a:r>
          </a:p>
          <a:p>
            <a:pPr lvl="1"/>
            <a:r>
              <a:rPr lang="en-US" dirty="0" smtClean="0"/>
              <a:t>Arrays: one taint tag per array to minimize overhead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39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21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Privacy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609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000" dirty="0" smtClean="0"/>
              <a:t>Data privacy</a:t>
            </a:r>
            <a:endParaRPr lang="en-US" dirty="0" smtClean="0"/>
          </a:p>
          <a:p>
            <a:r>
              <a:rPr lang="en-US" dirty="0" smtClean="0"/>
              <a:t>Detecting and preventing privacy leaks</a:t>
            </a:r>
          </a:p>
          <a:p>
            <a:pPr lvl="1"/>
            <a:r>
              <a:rPr lang="en-US" dirty="0" err="1" smtClean="0"/>
              <a:t>PiOS</a:t>
            </a:r>
            <a:r>
              <a:rPr lang="en-US" dirty="0"/>
              <a:t> </a:t>
            </a:r>
            <a:r>
              <a:rPr lang="en-US" dirty="0" smtClean="0"/>
              <a:t>for </a:t>
            </a:r>
            <a:r>
              <a:rPr lang="en-US" dirty="0" err="1" smtClean="0"/>
              <a:t>iOS</a:t>
            </a:r>
            <a:r>
              <a:rPr lang="en-US" dirty="0" smtClean="0"/>
              <a:t> by </a:t>
            </a:r>
            <a:r>
              <a:rPr lang="en-US" i="1" dirty="0" err="1" smtClean="0"/>
              <a:t>Anirudh</a:t>
            </a:r>
            <a:r>
              <a:rPr lang="en-US" i="1" dirty="0" smtClean="0"/>
              <a:t> </a:t>
            </a:r>
            <a:r>
              <a:rPr lang="en-US" i="1" dirty="0"/>
              <a:t>Nanda and </a:t>
            </a:r>
            <a:r>
              <a:rPr lang="en-US" i="1" dirty="0" err="1"/>
              <a:t>Nandita</a:t>
            </a:r>
            <a:r>
              <a:rPr lang="en-US" i="1" dirty="0"/>
              <a:t> </a:t>
            </a:r>
            <a:r>
              <a:rPr lang="en-US" i="1" dirty="0" err="1"/>
              <a:t>Rao</a:t>
            </a:r>
            <a:endParaRPr lang="en-US" i="1" dirty="0" smtClean="0"/>
          </a:p>
          <a:p>
            <a:pPr lvl="1"/>
            <a:r>
              <a:rPr lang="en-US" dirty="0" err="1" smtClean="0"/>
              <a:t>TaintDroid</a:t>
            </a:r>
            <a:r>
              <a:rPr lang="en-US" dirty="0" smtClean="0"/>
              <a:t> for Android by </a:t>
            </a:r>
            <a:r>
              <a:rPr lang="en-US" i="1" dirty="0" err="1"/>
              <a:t>Prachi</a:t>
            </a:r>
            <a:r>
              <a:rPr lang="en-US" i="1" dirty="0"/>
              <a:t> </a:t>
            </a:r>
            <a:r>
              <a:rPr lang="en-US" i="1" dirty="0" err="1"/>
              <a:t>Zaveri</a:t>
            </a:r>
            <a:r>
              <a:rPr lang="en-US" i="1" dirty="0"/>
              <a:t> and </a:t>
            </a:r>
            <a:r>
              <a:rPr lang="en-US" i="1" dirty="0" err="1"/>
              <a:t>Gundeep</a:t>
            </a:r>
            <a:r>
              <a:rPr lang="en-US" i="1" dirty="0"/>
              <a:t> </a:t>
            </a:r>
            <a:r>
              <a:rPr lang="en-US" i="1" dirty="0" err="1"/>
              <a:t>Bindra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/>
              <a:t>Limiting mobile data exposure with idle </a:t>
            </a:r>
            <a:r>
              <a:rPr lang="en-US" dirty="0" smtClean="0"/>
              <a:t>eviction [assume device prone to loss]</a:t>
            </a:r>
            <a:endParaRPr lang="en-US" dirty="0"/>
          </a:p>
          <a:p>
            <a:pPr lvl="1"/>
            <a:r>
              <a:rPr lang="en-US" dirty="0" err="1" smtClean="0"/>
              <a:t>CleanOS</a:t>
            </a:r>
            <a:r>
              <a:rPr lang="en-US" dirty="0"/>
              <a:t> by </a:t>
            </a:r>
            <a:r>
              <a:rPr lang="en-US" i="1" dirty="0" err="1"/>
              <a:t>Priyank</a:t>
            </a:r>
            <a:r>
              <a:rPr lang="en-US" i="1" dirty="0"/>
              <a:t> </a:t>
            </a:r>
            <a:r>
              <a:rPr lang="en-US" i="1" dirty="0" err="1"/>
              <a:t>Singhal</a:t>
            </a:r>
            <a:r>
              <a:rPr lang="en-US" i="1" dirty="0"/>
              <a:t> and </a:t>
            </a:r>
            <a:r>
              <a:rPr lang="en-US" i="1" dirty="0" err="1"/>
              <a:t>Rohan</a:t>
            </a:r>
            <a:r>
              <a:rPr lang="en-US" i="1" dirty="0"/>
              <a:t> </a:t>
            </a:r>
            <a:r>
              <a:rPr lang="en-US" i="1" dirty="0" err="1"/>
              <a:t>Agarwal</a:t>
            </a:r>
            <a:endParaRPr lang="en-US" i="1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Stealthy information leaks through covert channels and prevention</a:t>
            </a:r>
          </a:p>
          <a:p>
            <a:pPr lvl="1"/>
            <a:r>
              <a:rPr lang="en-US" dirty="0" err="1" smtClean="0"/>
              <a:t>Soundcomber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4000" dirty="0" smtClean="0"/>
              <a:t>Location privacy [after-class reading] </a:t>
            </a:r>
          </a:p>
          <a:p>
            <a:pPr lvl="1"/>
            <a:r>
              <a:rPr lang="en-US" dirty="0" smtClean="0"/>
              <a:t>Quantifying location privacy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46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Stack Format Example</a:t>
            </a:r>
            <a:endParaRPr lang="en-US" dirty="0"/>
          </a:p>
        </p:txBody>
      </p:sp>
      <p:pic>
        <p:nvPicPr>
          <p:cNvPr id="7" name="Content Placeholder 6" descr="Screen shot 2012-04-23 at 10.46.0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62" r="-36362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17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DEX Taint Propagation Logic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1468120"/>
          <a:ext cx="8763000" cy="447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676400"/>
                <a:gridCol w="22098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 Format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 Semantics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Taint Propagation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Description</a:t>
                      </a:r>
                      <a:endParaRPr lang="en-US" sz="1600" dirty="0"/>
                    </a:p>
                  </a:txBody>
                  <a:tcPr/>
                </a:tc>
              </a:tr>
              <a:tr h="3149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const-op 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baseline="0" dirty="0" smtClean="0"/>
                        <a:t> 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← 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T(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) ← 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Clear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taint</a:t>
                      </a:r>
                      <a:endParaRPr lang="en-US" sz="1600" dirty="0"/>
                    </a:p>
                  </a:txBody>
                  <a:tcPr/>
                </a:tc>
              </a:tr>
              <a:tr h="2844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move-op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vB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←  </a:t>
                      </a:r>
                      <a:r>
                        <a:rPr lang="en-US" sz="1600" dirty="0" err="1" smtClean="0"/>
                        <a:t>vB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T(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) ← T(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Set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taint to 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 taint</a:t>
                      </a:r>
                      <a:endParaRPr lang="en-US" sz="1600" dirty="0"/>
                    </a:p>
                  </a:txBody>
                  <a:tcPr/>
                </a:tc>
              </a:tr>
              <a:tr h="3302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move-op-R </a:t>
                      </a:r>
                      <a:r>
                        <a:rPr lang="en-US" sz="1600" dirty="0" err="1" smtClean="0"/>
                        <a:t>vA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← 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T(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) ← T(R)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Set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taint to return taint</a:t>
                      </a:r>
                      <a:endParaRPr lang="en-US" sz="1600" dirty="0"/>
                    </a:p>
                  </a:txBody>
                  <a:tcPr/>
                </a:tc>
              </a:tr>
              <a:tr h="2997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return-op </a:t>
                      </a:r>
                      <a:r>
                        <a:rPr lang="en-US" sz="1600" dirty="0" err="1" smtClean="0"/>
                        <a:t>vA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 ←  </a:t>
                      </a:r>
                      <a:r>
                        <a:rPr lang="en-US" sz="1600" dirty="0" err="1" smtClean="0"/>
                        <a:t>vA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T(R) ← T(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Set return taint (0 if void)</a:t>
                      </a:r>
                      <a:endParaRPr lang="en-US" sz="1600" dirty="0"/>
                    </a:p>
                  </a:txBody>
                  <a:tcPr/>
                </a:tc>
              </a:tr>
              <a:tr h="3454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move-op-E </a:t>
                      </a:r>
                      <a:r>
                        <a:rPr lang="en-US" sz="1600" dirty="0" err="1" smtClean="0"/>
                        <a:t>vA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← 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T(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) ← T(E)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Set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taint to exception taint</a:t>
                      </a:r>
                      <a:endParaRPr lang="en-US" sz="1600" dirty="0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throw-op </a:t>
                      </a:r>
                      <a:r>
                        <a:rPr lang="en-US" sz="1600" dirty="0" err="1" smtClean="0"/>
                        <a:t>vA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E ←  </a:t>
                      </a:r>
                      <a:r>
                        <a:rPr lang="en-US" sz="1600" dirty="0" err="1" smtClean="0"/>
                        <a:t>vA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T(E) ← T(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Set exception</a:t>
                      </a:r>
                      <a:r>
                        <a:rPr lang="en-US" sz="1600" baseline="0" dirty="0" smtClean="0"/>
                        <a:t> taint</a:t>
                      </a:r>
                      <a:endParaRPr lang="en-US" sz="16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unary-op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vB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← op </a:t>
                      </a:r>
                      <a:r>
                        <a:rPr lang="en-US" sz="1600" dirty="0" err="1" smtClean="0"/>
                        <a:t>vB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T(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) ← T(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Set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taint to 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 taint</a:t>
                      </a:r>
                      <a:endParaRPr lang="en-US" sz="1600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binary-op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vC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← 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 op </a:t>
                      </a:r>
                      <a:r>
                        <a:rPr lang="en-US" sz="1600" dirty="0" err="1" smtClean="0"/>
                        <a:t>vC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T(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) ← T(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)UT(</a:t>
                      </a:r>
                      <a:r>
                        <a:rPr lang="en-US" sz="1600" dirty="0" err="1" smtClean="0"/>
                        <a:t>vC</a:t>
                      </a:r>
                      <a:r>
                        <a:rPr lang="en-US" sz="1600" dirty="0" smtClean="0"/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Set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taint to 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 taint</a:t>
                      </a:r>
                      <a:r>
                        <a:rPr lang="en-US" sz="1600" baseline="0" dirty="0" smtClean="0"/>
                        <a:t> U </a:t>
                      </a:r>
                      <a:r>
                        <a:rPr lang="en-US" sz="1600" baseline="0" dirty="0" err="1" smtClean="0"/>
                        <a:t>vC</a:t>
                      </a:r>
                      <a:r>
                        <a:rPr lang="en-US" sz="1600" baseline="0" dirty="0" smtClean="0"/>
                        <a:t> taint</a:t>
                      </a:r>
                      <a:endParaRPr lang="en-US" sz="1600" dirty="0" smtClean="0"/>
                    </a:p>
                  </a:txBody>
                  <a:tcPr/>
                </a:tc>
              </a:tr>
              <a:tr h="2895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binary-op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vB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←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op </a:t>
                      </a:r>
                      <a:r>
                        <a:rPr lang="en-US" sz="1600" dirty="0" err="1" smtClean="0"/>
                        <a:t>vB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T(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) ← T(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)UT(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Set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taint to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taint</a:t>
                      </a:r>
                      <a:r>
                        <a:rPr lang="en-US" sz="1600" baseline="0" dirty="0" smtClean="0"/>
                        <a:t> U </a:t>
                      </a:r>
                      <a:r>
                        <a:rPr lang="en-US" sz="1600" baseline="0" dirty="0" err="1" smtClean="0"/>
                        <a:t>vB</a:t>
                      </a:r>
                      <a:r>
                        <a:rPr lang="en-US" sz="1600" baseline="0" dirty="0" smtClean="0"/>
                        <a:t> taint</a:t>
                      </a:r>
                      <a:endParaRPr lang="en-US" sz="1600" dirty="0" smtClean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binary-op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 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← 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 op 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T(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) ← T(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Set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taint to 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 taint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aput</a:t>
                      </a:r>
                      <a:r>
                        <a:rPr lang="en-US" sz="1600" dirty="0" smtClean="0"/>
                        <a:t>-op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vC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[</a:t>
                      </a:r>
                      <a:r>
                        <a:rPr lang="en-US" sz="1600" dirty="0" err="1" smtClean="0"/>
                        <a:t>vC</a:t>
                      </a:r>
                      <a:r>
                        <a:rPr lang="en-US" sz="1600" dirty="0" smtClean="0"/>
                        <a:t>] ← </a:t>
                      </a:r>
                      <a:r>
                        <a:rPr lang="en-US" sz="1600" dirty="0" err="1" smtClean="0"/>
                        <a:t>vA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T(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[]) ← T(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[]) UT(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)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Update array 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 taint with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taint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4110335"/>
            <a:ext cx="8534400" cy="461665"/>
          </a:xfrm>
          <a:prstGeom prst="rect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binary-op </a:t>
            </a:r>
            <a:r>
              <a:rPr lang="en-US" sz="2400" dirty="0" err="1" smtClean="0"/>
              <a:t>vA</a:t>
            </a:r>
            <a:r>
              <a:rPr lang="en-US" sz="2400" dirty="0" smtClean="0"/>
              <a:t> </a:t>
            </a:r>
            <a:r>
              <a:rPr lang="en-US" sz="2400" dirty="0" err="1" smtClean="0"/>
              <a:t>vB</a:t>
            </a:r>
            <a:r>
              <a:rPr lang="en-US" sz="2400" dirty="0" smtClean="0"/>
              <a:t> </a:t>
            </a:r>
            <a:r>
              <a:rPr lang="en-US" sz="2400" dirty="0" err="1" smtClean="0"/>
              <a:t>vC</a:t>
            </a:r>
            <a:r>
              <a:rPr lang="en-US" sz="2400" dirty="0" smtClean="0"/>
              <a:t>          </a:t>
            </a:r>
            <a:r>
              <a:rPr lang="en-US" sz="2400" dirty="0" err="1" smtClean="0"/>
              <a:t>vA</a:t>
            </a:r>
            <a:r>
              <a:rPr lang="en-US" sz="2400" dirty="0" smtClean="0"/>
              <a:t> ← </a:t>
            </a:r>
            <a:r>
              <a:rPr lang="en-US" sz="2400" dirty="0" err="1" smtClean="0"/>
              <a:t>vB</a:t>
            </a:r>
            <a:r>
              <a:rPr lang="en-US" sz="2400" dirty="0" smtClean="0"/>
              <a:t> op </a:t>
            </a:r>
            <a:r>
              <a:rPr lang="en-US" sz="2400" dirty="0" err="1" smtClean="0"/>
              <a:t>vC</a:t>
            </a:r>
            <a:r>
              <a:rPr lang="en-US" sz="2400" dirty="0" smtClean="0"/>
              <a:t>            T(</a:t>
            </a:r>
            <a:r>
              <a:rPr lang="en-US" sz="2400" dirty="0" err="1" smtClean="0"/>
              <a:t>vA</a:t>
            </a:r>
            <a:r>
              <a:rPr lang="en-US" sz="2400" dirty="0" smtClean="0"/>
              <a:t>) ← T(</a:t>
            </a:r>
            <a:r>
              <a:rPr lang="en-US" sz="2400" dirty="0" err="1" smtClean="0"/>
              <a:t>vB</a:t>
            </a:r>
            <a:r>
              <a:rPr lang="en-US" sz="2400" dirty="0" smtClean="0"/>
              <a:t>) U T(</a:t>
            </a:r>
            <a:r>
              <a:rPr lang="en-US" sz="2400" dirty="0" err="1" smtClean="0"/>
              <a:t>vC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41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752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Native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Applications execute native methods through the Java Native Interface (JNI)</a:t>
            </a:r>
          </a:p>
          <a:p>
            <a:endParaRPr lang="en-US" dirty="0" smtClean="0"/>
          </a:p>
          <a:p>
            <a:r>
              <a:rPr lang="en-US" dirty="0" err="1" smtClean="0"/>
              <a:t>TaintDroid</a:t>
            </a:r>
            <a:r>
              <a:rPr lang="en-US" dirty="0" smtClean="0"/>
              <a:t> uses a combination of heuristics and method profiles to patch VM tracking state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42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49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IPC and File Taint 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Message-level tracking for IPC</a:t>
            </a:r>
          </a:p>
          <a:p>
            <a:pPr lvl="1"/>
            <a:r>
              <a:rPr lang="en-US" dirty="0" smtClean="0"/>
              <a:t>Marshall data items</a:t>
            </a:r>
          </a:p>
          <a:p>
            <a:pPr lvl="1"/>
            <a:r>
              <a:rPr lang="en-US" dirty="0" err="1" smtClean="0"/>
              <a:t>Unmarshall</a:t>
            </a:r>
            <a:r>
              <a:rPr lang="en-US" dirty="0" smtClean="0"/>
              <a:t> data items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Persistent storage tracked at the file level</a:t>
            </a:r>
          </a:p>
          <a:p>
            <a:pPr lvl="1"/>
            <a:r>
              <a:rPr lang="en-US" dirty="0" smtClean="0"/>
              <a:t>Single taint tag stored in the file system XATTR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43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13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Approach</a:t>
            </a:r>
          </a:p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TaintDroid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design</a:t>
            </a:r>
          </a:p>
          <a:p>
            <a:r>
              <a:rPr lang="en-US" dirty="0" smtClean="0"/>
              <a:t>Performance study</a:t>
            </a:r>
          </a:p>
          <a:p>
            <a:r>
              <a:rPr lang="en-US" dirty="0" smtClean="0"/>
              <a:t>Application study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44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44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Performance Study: </a:t>
            </a:r>
            <a:r>
              <a:rPr lang="en-US" dirty="0" err="1" smtClean="0"/>
              <a:t>Microbenchmark</a:t>
            </a:r>
            <a:endParaRPr lang="en-US" dirty="0"/>
          </a:p>
        </p:txBody>
      </p:sp>
      <p:graphicFrame>
        <p:nvGraphicFramePr>
          <p:cNvPr id="8" name="Chart 7"/>
          <p:cNvGraphicFramePr/>
          <p:nvPr/>
        </p:nvGraphicFramePr>
        <p:xfrm>
          <a:off x="628650" y="1143000"/>
          <a:ext cx="8743950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7"/>
          <p:cNvSpPr>
            <a:spLocks noGrp="1" noChangeArrowheads="1"/>
          </p:cNvSpPr>
          <p:nvPr>
            <p:ph sz="quarter" idx="1"/>
          </p:nvPr>
        </p:nvSpPr>
        <p:spPr>
          <a:xfrm>
            <a:off x="1771650" y="1717675"/>
            <a:ext cx="2362200" cy="873125"/>
          </a:xfrm>
          <a:solidFill>
            <a:schemeClr val="bg1"/>
          </a:solidFill>
          <a:ln/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dirty="0" err="1" smtClean="0"/>
              <a:t>CaffeineMark</a:t>
            </a:r>
            <a:r>
              <a:rPr lang="en-US" sz="2400" dirty="0" smtClean="0"/>
              <a:t> </a:t>
            </a:r>
          </a:p>
          <a:p>
            <a:pPr>
              <a:buNone/>
            </a:pPr>
            <a:r>
              <a:rPr lang="en-US" sz="2400" dirty="0" smtClean="0"/>
              <a:t>3.0 benchmark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6419850" y="2921000"/>
            <a:ext cx="1320800" cy="965200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51826" y="2438400"/>
            <a:ext cx="1539624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14% overhead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45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588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Memory overhead: 4.4%</a:t>
            </a:r>
          </a:p>
          <a:p>
            <a:r>
              <a:rPr lang="en-US" dirty="0" smtClean="0"/>
              <a:t>IPC overhead: 27%</a:t>
            </a:r>
          </a:p>
          <a:p>
            <a:r>
              <a:rPr lang="en-US" dirty="0" smtClean="0"/>
              <a:t>Macro-benchmark</a:t>
            </a:r>
          </a:p>
          <a:p>
            <a:pPr lvl="1"/>
            <a:r>
              <a:rPr lang="en-US" dirty="0" smtClean="0"/>
              <a:t>App load: 3% (2ms)</a:t>
            </a:r>
          </a:p>
          <a:p>
            <a:pPr lvl="1"/>
            <a:r>
              <a:rPr lang="en-US" dirty="0" smtClean="0"/>
              <a:t>Address book: (&lt;20ms) 5.5% create, 18% read</a:t>
            </a:r>
          </a:p>
          <a:p>
            <a:pPr lvl="1"/>
            <a:r>
              <a:rPr lang="en-US" dirty="0" smtClean="0"/>
              <a:t>Phone call: 10% (10ms)</a:t>
            </a:r>
          </a:p>
          <a:p>
            <a:pPr lvl="1"/>
            <a:r>
              <a:rPr lang="en-US" dirty="0" smtClean="0"/>
              <a:t>Take picture: 29% (0.5s)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46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74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Taint Adaptors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Sources</a:t>
            </a:r>
          </a:p>
          <a:p>
            <a:pPr lvl="1"/>
            <a:r>
              <a:rPr lang="en-US" dirty="0" smtClean="0"/>
              <a:t>Low-bandwidth sensors: location, accelerometer</a:t>
            </a:r>
          </a:p>
          <a:p>
            <a:pPr lvl="1"/>
            <a:r>
              <a:rPr lang="en-US" dirty="0" smtClean="0"/>
              <a:t>High-bandwidth sensors: microphone, camera</a:t>
            </a:r>
          </a:p>
          <a:p>
            <a:pPr lvl="1"/>
            <a:r>
              <a:rPr lang="en-US" dirty="0" smtClean="0"/>
              <a:t>Information databases: address book, SMS storage</a:t>
            </a:r>
          </a:p>
          <a:p>
            <a:pPr lvl="1"/>
            <a:r>
              <a:rPr lang="en-US" dirty="0" smtClean="0"/>
              <a:t>Device identifiers: IMEI, IMSI, ICC-ID, Phone number</a:t>
            </a:r>
          </a:p>
          <a:p>
            <a:r>
              <a:rPr lang="en-US" dirty="0" smtClean="0"/>
              <a:t>Sink: network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47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11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Application Study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"/>
          </p:nvPr>
        </p:nvGraphicFramePr>
        <p:xfrm>
          <a:off x="203200" y="1324167"/>
          <a:ext cx="8712200" cy="449277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722720"/>
                <a:gridCol w="939551"/>
                <a:gridCol w="2049929"/>
              </a:tblGrid>
              <a:tr h="50497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Applications (with</a:t>
                      </a:r>
                      <a:r>
                        <a:rPr lang="en-US" sz="2000" baseline="0" dirty="0" smtClean="0"/>
                        <a:t> the Internet permission)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#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Permissions</a:t>
                      </a:r>
                      <a:endParaRPr lang="en-US" sz="2000" dirty="0"/>
                    </a:p>
                  </a:txBody>
                  <a:tcPr/>
                </a:tc>
              </a:tr>
              <a:tr h="76502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The Weather</a:t>
                      </a:r>
                      <a:r>
                        <a:rPr lang="en-US" sz="2000" baseline="0" dirty="0" smtClean="0"/>
                        <a:t> Channel, </a:t>
                      </a:r>
                      <a:r>
                        <a:rPr lang="en-US" sz="2000" baseline="0" dirty="0" err="1" smtClean="0"/>
                        <a:t>Cetos</a:t>
                      </a:r>
                      <a:r>
                        <a:rPr lang="en-US" sz="2000" baseline="0" dirty="0" smtClean="0"/>
                        <a:t>, </a:t>
                      </a:r>
                      <a:r>
                        <a:rPr lang="en-US" sz="2000" baseline="0" dirty="0" err="1" smtClean="0"/>
                        <a:t>Solitarie</a:t>
                      </a:r>
                      <a:r>
                        <a:rPr lang="en-US" sz="2000" baseline="0" dirty="0" smtClean="0"/>
                        <a:t>, Movies, Babble, </a:t>
                      </a:r>
                      <a:r>
                        <a:rPr lang="en-US" sz="2000" baseline="0" dirty="0" err="1" smtClean="0"/>
                        <a:t>Manga</a:t>
                      </a:r>
                      <a:r>
                        <a:rPr lang="en-US" sz="2000" baseline="0" dirty="0" smtClean="0"/>
                        <a:t> Browser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34122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Bump, </a:t>
                      </a:r>
                      <a:r>
                        <a:rPr lang="en-US" sz="2000" dirty="0" err="1" smtClean="0"/>
                        <a:t>Wertago</a:t>
                      </a:r>
                      <a:r>
                        <a:rPr lang="en-US" sz="2000" dirty="0" smtClean="0"/>
                        <a:t>, Antivirus, ABC</a:t>
                      </a:r>
                      <a:r>
                        <a:rPr lang="en-US" sz="2000" baseline="0" dirty="0" smtClean="0"/>
                        <a:t> --- Animals, Traffic Jam, Hearts, Blackjack, Horoscope, 3001 Wisdom Quotes </a:t>
                      </a:r>
                      <a:r>
                        <a:rPr lang="en-US" sz="2000" baseline="0" dirty="0" err="1" smtClean="0"/>
                        <a:t>Lite</a:t>
                      </a:r>
                      <a:r>
                        <a:rPr lang="en-US" sz="2000" baseline="0" dirty="0" smtClean="0"/>
                        <a:t>, Yellow Pages, </a:t>
                      </a:r>
                      <a:r>
                        <a:rPr lang="en-US" sz="2000" baseline="0" dirty="0" err="1" smtClean="0"/>
                        <a:t>Datelefonbuch</a:t>
                      </a:r>
                      <a:r>
                        <a:rPr lang="en-US" sz="2000" baseline="0" dirty="0" smtClean="0"/>
                        <a:t>, Astrid, BBC News Live Stream, Ringtones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71598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Layar</a:t>
                      </a:r>
                      <a:r>
                        <a:rPr lang="en-US" sz="2000" dirty="0" smtClean="0"/>
                        <a:t>, Knocking, Coupons,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Trapster</a:t>
                      </a:r>
                      <a:r>
                        <a:rPr lang="en-US" sz="2000" baseline="0" dirty="0" smtClean="0"/>
                        <a:t>, </a:t>
                      </a:r>
                      <a:r>
                        <a:rPr lang="en-US" sz="2000" baseline="0" dirty="0" err="1" smtClean="0"/>
                        <a:t>Spongebot</a:t>
                      </a:r>
                      <a:r>
                        <a:rPr lang="en-US" sz="2000" baseline="0" dirty="0" smtClean="0"/>
                        <a:t> Slide, </a:t>
                      </a:r>
                      <a:r>
                        <a:rPr lang="en-US" sz="2000" baseline="0" dirty="0" err="1" smtClean="0"/>
                        <a:t>ProBasketBall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0497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MySpace, </a:t>
                      </a:r>
                      <a:r>
                        <a:rPr lang="en-US" sz="2000" dirty="0" err="1" smtClean="0"/>
                        <a:t>ixMAT</a:t>
                      </a:r>
                      <a:r>
                        <a:rPr lang="en-US" sz="2000" dirty="0" smtClean="0"/>
                        <a:t>, Barcode Scanner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04974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Evernote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15" descr="C:\Users\Jaeyeon Jung\AppData\Local\Microsoft\Windows\Temporary Internet Files\Content.IE5\673LRJOT\MCj0433812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0754" y="5336545"/>
            <a:ext cx="462646" cy="53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GPS-Logo-1.gif"/>
          <p:cNvPicPr>
            <a:picLocks noChangeAspect="1"/>
          </p:cNvPicPr>
          <p:nvPr/>
        </p:nvPicPr>
        <p:blipFill>
          <a:blip r:embed="rId4" cstate="print"/>
          <a:srcRect l="20364" t="15534" r="18545" b="30097"/>
          <a:stretch>
            <a:fillRect/>
          </a:stretch>
        </p:blipFill>
        <p:spPr>
          <a:xfrm rot="10800000" flipH="1">
            <a:off x="7084412" y="1942585"/>
            <a:ext cx="459388" cy="473781"/>
          </a:xfrm>
          <a:prstGeom prst="roundRect">
            <a:avLst/>
          </a:prstGeom>
        </p:spPr>
      </p:pic>
      <p:pic>
        <p:nvPicPr>
          <p:cNvPr id="12" name="Picture 17" descr="C:\Users\Jaeyeon Jung\AppData\Local\Microsoft\Windows\Temporary Internet Files\Content.IE5\A0E0NOIP\MCj0397064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3923" y="5386398"/>
            <a:ext cx="545152" cy="43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GPS-Logo-1.gif"/>
          <p:cNvPicPr>
            <a:picLocks noChangeAspect="1"/>
          </p:cNvPicPr>
          <p:nvPr/>
        </p:nvPicPr>
        <p:blipFill>
          <a:blip r:embed="rId4" cstate="print"/>
          <a:srcRect l="20364" t="15534" r="18545" b="30097"/>
          <a:stretch>
            <a:fillRect/>
          </a:stretch>
        </p:blipFill>
        <p:spPr>
          <a:xfrm rot="10800000" flipH="1">
            <a:off x="7010401" y="5377489"/>
            <a:ext cx="459388" cy="473781"/>
          </a:xfrm>
          <a:prstGeom prst="roundRect">
            <a:avLst/>
          </a:prstGeom>
        </p:spPr>
      </p:pic>
      <p:pic>
        <p:nvPicPr>
          <p:cNvPr id="14" name="Picture 2" descr="C:\Users\Jaeyeon Jung\AppData\Local\Microsoft\Windows\Temporary Internet Files\Content.IE5\FIKRLOL4\MCj0441332000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9653" y="2971800"/>
            <a:ext cx="602574" cy="563241"/>
          </a:xfrm>
          <a:prstGeom prst="rect">
            <a:avLst/>
          </a:prstGeom>
          <a:noFill/>
        </p:spPr>
      </p:pic>
      <p:pic>
        <p:nvPicPr>
          <p:cNvPr id="15" name="Picture 14" descr="GPS-Logo-1.gif"/>
          <p:cNvPicPr>
            <a:picLocks noChangeAspect="1"/>
          </p:cNvPicPr>
          <p:nvPr/>
        </p:nvPicPr>
        <p:blipFill>
          <a:blip r:embed="rId4" cstate="print"/>
          <a:srcRect l="20364" t="15534" r="18545" b="30097"/>
          <a:stretch>
            <a:fillRect/>
          </a:stretch>
        </p:blipFill>
        <p:spPr>
          <a:xfrm rot="10800000" flipH="1">
            <a:off x="7084412" y="3016530"/>
            <a:ext cx="459388" cy="473781"/>
          </a:xfrm>
          <a:prstGeom prst="roundRect">
            <a:avLst/>
          </a:prstGeom>
        </p:spPr>
      </p:pic>
      <p:pic>
        <p:nvPicPr>
          <p:cNvPr id="16" name="Picture 15" descr="GPS-Logo-1.gif"/>
          <p:cNvPicPr>
            <a:picLocks noChangeAspect="1"/>
          </p:cNvPicPr>
          <p:nvPr/>
        </p:nvPicPr>
        <p:blipFill>
          <a:blip r:embed="rId4" cstate="print"/>
          <a:srcRect l="20364" t="15534" r="18545" b="30097"/>
          <a:stretch>
            <a:fillRect/>
          </a:stretch>
        </p:blipFill>
        <p:spPr>
          <a:xfrm rot="10800000" flipH="1">
            <a:off x="7061201" y="4159529"/>
            <a:ext cx="459388" cy="473781"/>
          </a:xfrm>
          <a:prstGeom prst="roundRect">
            <a:avLst/>
          </a:prstGeom>
        </p:spPr>
      </p:pic>
      <p:pic>
        <p:nvPicPr>
          <p:cNvPr id="17" name="Picture 15" descr="C:\Users\Jaeyeon Jung\AppData\Local\Microsoft\Windows\Temporary Internet Files\Content.IE5\673LRJOT\MCj0433812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0754" y="4126491"/>
            <a:ext cx="462646" cy="53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C:\Users\Jaeyeon Jung\AppData\Local\Microsoft\Windows\Temporary Internet Files\Content.IE5\FIKRLOL4\MCj0441332000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2826" y="4114800"/>
            <a:ext cx="602574" cy="563241"/>
          </a:xfrm>
          <a:prstGeom prst="rect">
            <a:avLst/>
          </a:prstGeom>
          <a:noFill/>
        </p:spPr>
      </p:pic>
      <p:pic>
        <p:nvPicPr>
          <p:cNvPr id="19" name="Picture 15" descr="C:\Users\Jaeyeon Jung\AppData\Local\Microsoft\Windows\Temporary Internet Files\Content.IE5\673LRJOT\MCj0433812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0754" y="4823982"/>
            <a:ext cx="462646" cy="53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48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873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86400" y="3000376"/>
            <a:ext cx="1752600" cy="381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0" y="4143376"/>
            <a:ext cx="5410200" cy="381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4800" y="3762376"/>
            <a:ext cx="3962400" cy="381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Findings: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7652"/>
            <a:ext cx="8229600" cy="452596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15 of the 30 apps shared physical location with at least an ad server (</a:t>
            </a:r>
            <a:r>
              <a:rPr lang="en-US" sz="2800" dirty="0" smtClean="0"/>
              <a:t>admob.com, ad.qwapi.com, </a:t>
            </a:r>
            <a:br>
              <a:rPr lang="en-US" sz="2800" dirty="0" smtClean="0"/>
            </a:br>
            <a:r>
              <a:rPr lang="en-US" sz="2800" dirty="0" smtClean="0"/>
              <a:t>ads.mobclix.com, data.flurry.com</a:t>
            </a:r>
            <a:r>
              <a:rPr lang="en-US" sz="3000" dirty="0" smtClean="0"/>
              <a:t>)</a:t>
            </a:r>
          </a:p>
          <a:p>
            <a:pPr>
              <a:buNone/>
            </a:pP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e.g., received data with tag 0x411 data=[GET /servernameA1?hello=1&amp;time=1&amp;bumpid=354957030504982&amp;locale=</a:t>
            </a:r>
            <a:r>
              <a:rPr lang="en-US" sz="2600" dirty="0" err="1" smtClean="0">
                <a:latin typeface="Courier New" pitchFamily="49" charset="0"/>
                <a:cs typeface="Courier New" pitchFamily="49" charset="0"/>
              </a:rPr>
              <a:t>en_US&amp;gpslong</a:t>
            </a: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=-122.316&amp;gpslat=47.662&amp;gpsaccuracy=32.000&amp;timezone=0…</a:t>
            </a:r>
          </a:p>
          <a:p>
            <a:r>
              <a:rPr lang="en-US" sz="2800" dirty="0" smtClean="0"/>
              <a:t>In no case was sharing obvious to user or in EULA</a:t>
            </a:r>
          </a:p>
          <a:p>
            <a:pPr lvl="1"/>
            <a:r>
              <a:rPr lang="en-US" sz="2400" dirty="0" smtClean="0"/>
              <a:t>In some cases, periodic and occurred without app use</a:t>
            </a:r>
            <a:endParaRPr lang="en-US" sz="2200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49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42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79388" y="2282825"/>
            <a:ext cx="8820150" cy="183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pPr algn="ctr" eaLnBrk="1" hangingPunct="1">
              <a:lnSpc>
                <a:spcPct val="93000"/>
              </a:lnSpc>
            </a:pPr>
            <a:r>
              <a:rPr lang="en-US" sz="3600">
                <a:solidFill>
                  <a:srgbClr val="330099"/>
                </a:solidFill>
                <a:latin typeface="Arial" charset="0"/>
              </a:rPr>
              <a:t>PiOS: </a:t>
            </a:r>
            <a:br>
              <a:rPr lang="en-US" sz="3600">
                <a:solidFill>
                  <a:srgbClr val="330099"/>
                </a:solidFill>
                <a:latin typeface="Arial" charset="0"/>
              </a:rPr>
            </a:br>
            <a:r>
              <a:rPr lang="en-US" sz="3600">
                <a:solidFill>
                  <a:srgbClr val="330099"/>
                </a:solidFill>
                <a:latin typeface="Arial" charset="0"/>
              </a:rPr>
              <a:t>Detecting Privacy Leaks </a:t>
            </a:r>
            <a:br>
              <a:rPr lang="en-US" sz="3600">
                <a:solidFill>
                  <a:srgbClr val="330099"/>
                </a:solidFill>
                <a:latin typeface="Arial" charset="0"/>
              </a:rPr>
            </a:br>
            <a:r>
              <a:rPr lang="en-US" sz="3600">
                <a:solidFill>
                  <a:srgbClr val="330099"/>
                </a:solidFill>
                <a:latin typeface="Arial" charset="0"/>
              </a:rPr>
              <a:t>in iOS Applications</a:t>
            </a: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4800600"/>
            <a:ext cx="9144000" cy="138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44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ts val="500"/>
              </a:spcBef>
              <a:buFont typeface="Arial" charset="0"/>
              <a:buNone/>
            </a:pPr>
            <a:r>
              <a:rPr lang="en-US" sz="2000" i="1" dirty="0">
                <a:latin typeface="Arial" charset="0"/>
              </a:rPr>
              <a:t>Manuel EGELE</a:t>
            </a:r>
            <a:r>
              <a:rPr lang="en-US" sz="2000" dirty="0">
                <a:latin typeface="Arial" charset="0"/>
              </a:rPr>
              <a:t>, Christopher KRUEGEL, </a:t>
            </a:r>
            <a:r>
              <a:rPr lang="en-US" sz="2000" dirty="0" err="1">
                <a:latin typeface="Arial" charset="0"/>
              </a:rPr>
              <a:t>Engin</a:t>
            </a:r>
            <a:r>
              <a:rPr lang="en-US" sz="2000" dirty="0">
                <a:latin typeface="Arial" charset="0"/>
              </a:rPr>
              <a:t> KIRDA, Giovanni VIGNA</a:t>
            </a:r>
          </a:p>
          <a:p>
            <a:pPr algn="ctr" eaLnBrk="1" hangingPunct="1">
              <a:lnSpc>
                <a:spcPct val="93000"/>
              </a:lnSpc>
              <a:spcBef>
                <a:spcPts val="400"/>
              </a:spcBef>
              <a:buClrTx/>
              <a:buSzTx/>
              <a:buFontTx/>
              <a:buNone/>
            </a:pPr>
            <a:r>
              <a:rPr lang="en-US" sz="2000" dirty="0">
                <a:latin typeface="Arial" charset="0"/>
              </a:rPr>
              <a:t>{</a:t>
            </a:r>
            <a:r>
              <a:rPr lang="en-US" sz="2000" dirty="0" err="1">
                <a:latin typeface="Arial" charset="0"/>
              </a:rPr>
              <a:t>maeg,chris,vigna</a:t>
            </a:r>
            <a:r>
              <a:rPr lang="en-US" sz="2000" dirty="0">
                <a:latin typeface="Arial" charset="0"/>
              </a:rPr>
              <a:t>}@</a:t>
            </a:r>
            <a:r>
              <a:rPr lang="en-US" sz="2000" dirty="0" err="1">
                <a:latin typeface="Arial" charset="0"/>
              </a:rPr>
              <a:t>cs.ucsb.edu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000" dirty="0" err="1">
                <a:latin typeface="Arial" charset="0"/>
              </a:rPr>
              <a:t>ek@ccs.neu.edu</a:t>
            </a:r>
            <a:endParaRPr lang="en-US" sz="2000" dirty="0">
              <a:latin typeface="Arial" charset="0"/>
            </a:endParaRPr>
          </a:p>
          <a:p>
            <a:pPr algn="ctr" eaLnBrk="1" hangingPunct="1">
              <a:lnSpc>
                <a:spcPct val="93000"/>
              </a:lnSpc>
              <a:spcBef>
                <a:spcPts val="400"/>
              </a:spcBef>
              <a:buClrTx/>
              <a:buSzTx/>
              <a:buFontTx/>
              <a:buNone/>
            </a:pPr>
            <a:r>
              <a:rPr lang="en-US" sz="2000" dirty="0">
                <a:latin typeface="Arial" charset="0"/>
              </a:rPr>
              <a:t>Int. Secure Systems Lab, UCSB &amp; TU Vienna &amp; Northeastern University</a:t>
            </a:r>
          </a:p>
          <a:p>
            <a:pPr algn="ctr" eaLnBrk="1" hangingPunct="1">
              <a:lnSpc>
                <a:spcPct val="93000"/>
              </a:lnSpc>
              <a:spcBef>
                <a:spcPts val="400"/>
              </a:spcBef>
              <a:buClrTx/>
              <a:buSzTx/>
              <a:buFontTx/>
              <a:buNone/>
            </a:pPr>
            <a:r>
              <a:rPr lang="en-US" sz="2000" dirty="0">
                <a:latin typeface="Arial" charset="0"/>
              </a:rPr>
              <a:t>SAP Security Info Session, Wed. April 20</a:t>
            </a:r>
            <a:r>
              <a:rPr lang="en-US" sz="2000" baseline="33000" dirty="0">
                <a:latin typeface="Arial" charset="0"/>
              </a:rPr>
              <a:t>th</a:t>
            </a:r>
            <a:r>
              <a:rPr lang="en-US" sz="2000" dirty="0">
                <a:latin typeface="Arial" charset="0"/>
              </a:rPr>
              <a:t> 2011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171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Findings: Phone Identifiers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7 apps sent IMEI and 2 apps sent phone #, IMSI, ICC-ID to remote servers without informing the user</a:t>
            </a:r>
          </a:p>
          <a:p>
            <a:r>
              <a:rPr lang="en-US" sz="3000" dirty="0" smtClean="0"/>
              <a:t>Frequency was app-specific, e.g., one app sent phone information every time the phone booted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50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330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appanalysis.org</a:t>
            </a:r>
            <a:r>
              <a:rPr lang="en-US" dirty="0"/>
              <a:t>/demo/</a:t>
            </a:r>
            <a:r>
              <a:rPr lang="en-US" dirty="0" err="1"/>
              <a:t>index.html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51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53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Efficient, system-wide, dynamic taint tracking for mobile platforms.</a:t>
            </a:r>
          </a:p>
          <a:p>
            <a:pPr lvl="1"/>
            <a:r>
              <a:rPr lang="en-US" dirty="0" smtClean="0"/>
              <a:t>14% overhead for computing-intensive work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Private data leak is prevalent</a:t>
            </a:r>
          </a:p>
          <a:p>
            <a:pPr lvl="1"/>
            <a:r>
              <a:rPr lang="en-US" dirty="0" smtClean="0"/>
              <a:t>20 of the 30 studied applications share information in a way that was not expected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2133600" y="5638800"/>
            <a:ext cx="457048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www.appanalysis.org</a:t>
            </a:r>
            <a:endParaRPr lang="en-US" sz="3000" dirty="0">
              <a:solidFill>
                <a:srgbClr val="0070C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52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84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cap="none" dirty="0" err="1" smtClean="0"/>
              <a:t>CleanOS</a:t>
            </a:r>
            <a:r>
              <a:rPr lang="en-US" sz="4400" cap="none" dirty="0" smtClean="0"/>
              <a:t>: Limiting Mobile Data Exposure with Idle Eviction</a:t>
            </a:r>
            <a:endParaRPr lang="en-US" sz="4400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65036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Yang Tang</a:t>
            </a:r>
            <a:r>
              <a:rPr lang="en-US" dirty="0" smtClean="0"/>
              <a:t>, Phillip Ames, </a:t>
            </a:r>
            <a:r>
              <a:rPr lang="en-US" dirty="0" err="1" smtClean="0"/>
              <a:t>Sravan</a:t>
            </a:r>
            <a:r>
              <a:rPr lang="en-US" dirty="0"/>
              <a:t> </a:t>
            </a:r>
            <a:r>
              <a:rPr lang="en-US" dirty="0" err="1" smtClean="0"/>
              <a:t>Bhamidipati</a:t>
            </a:r>
            <a:r>
              <a:rPr lang="en-US" dirty="0" smtClean="0"/>
              <a:t>, </a:t>
            </a:r>
            <a:r>
              <a:rPr lang="en-US" dirty="0" err="1" smtClean="0"/>
              <a:t>Ashish</a:t>
            </a:r>
            <a:r>
              <a:rPr lang="en-US" dirty="0" smtClean="0"/>
              <a:t> </a:t>
            </a:r>
            <a:r>
              <a:rPr lang="en-US" dirty="0" err="1" smtClean="0"/>
              <a:t>Bijlani</a:t>
            </a:r>
            <a:r>
              <a:rPr lang="en-US" dirty="0" smtClean="0"/>
              <a:t>, Roxana </a:t>
            </a:r>
            <a:r>
              <a:rPr lang="en-US" dirty="0" err="1" smtClean="0"/>
              <a:t>Geambasu</a:t>
            </a:r>
            <a:r>
              <a:rPr lang="en-US" dirty="0" smtClean="0"/>
              <a:t>, Nikhil </a:t>
            </a:r>
            <a:r>
              <a:rPr lang="en-US" dirty="0" err="1" smtClean="0"/>
              <a:t>Sarda</a:t>
            </a:r>
            <a:endParaRPr lang="en-US" dirty="0" smtClean="0"/>
          </a:p>
          <a:p>
            <a:r>
              <a:rPr lang="en-US" dirty="0" smtClean="0"/>
              <a:t>Columbia 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230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307974" y="1627236"/>
            <a:ext cx="8836025" cy="5334000"/>
          </a:xfrm>
        </p:spPr>
        <p:txBody>
          <a:bodyPr>
            <a:normAutofit/>
          </a:bodyPr>
          <a:lstStyle/>
          <a:p>
            <a:r>
              <a:rPr lang="en-US" dirty="0"/>
              <a:t>M</a:t>
            </a:r>
            <a:r>
              <a:rPr lang="en-US" dirty="0" smtClean="0"/>
              <a:t>obiles are replacing desktops as primary computing platform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Transition to Mobile Devices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7" name="computr1"/>
          <p:cNvSpPr>
            <a:spLocks noEditPoints="1" noChangeArrowheads="1"/>
          </p:cNvSpPr>
          <p:nvPr/>
        </p:nvSpPr>
        <p:spPr bwMode="auto">
          <a:xfrm>
            <a:off x="1368851" y="3274996"/>
            <a:ext cx="1102406" cy="1122135"/>
          </a:xfrm>
          <a:custGeom>
            <a:avLst/>
            <a:gdLst>
              <a:gd name="T0" fmla="*/ 19535 w 21600"/>
              <a:gd name="T1" fmla="*/ 0 h 21600"/>
              <a:gd name="T2" fmla="*/ 10800 w 21600"/>
              <a:gd name="T3" fmla="*/ 0 h 21600"/>
              <a:gd name="T4" fmla="*/ 2065 w 21600"/>
              <a:gd name="T5" fmla="*/ 0 h 21600"/>
              <a:gd name="T6" fmla="*/ 0 w 21600"/>
              <a:gd name="T7" fmla="*/ 15388 h 21600"/>
              <a:gd name="T8" fmla="*/ 0 w 21600"/>
              <a:gd name="T9" fmla="*/ 21600 h 21600"/>
              <a:gd name="T10" fmla="*/ 10800 w 21600"/>
              <a:gd name="T11" fmla="*/ 21600 h 21600"/>
              <a:gd name="T12" fmla="*/ 21600 w 21600"/>
              <a:gd name="T13" fmla="*/ 21600 h 21600"/>
              <a:gd name="T14" fmla="*/ 21600 w 21600"/>
              <a:gd name="T15" fmla="*/ 15388 h 21600"/>
              <a:gd name="T16" fmla="*/ 19535 w 21600"/>
              <a:gd name="T17" fmla="*/ 13553 h 21600"/>
              <a:gd name="T18" fmla="*/ 2065 w 21600"/>
              <a:gd name="T19" fmla="*/ 13553 h 21600"/>
              <a:gd name="T20" fmla="*/ 2065 w 21600"/>
              <a:gd name="T21" fmla="*/ 6776 h 21600"/>
              <a:gd name="T22" fmla="*/ 19535 w 21600"/>
              <a:gd name="T23" fmla="*/ 6776 h 21600"/>
              <a:gd name="T24" fmla="*/ 0 w 21600"/>
              <a:gd name="T25" fmla="*/ 18494 h 21600"/>
              <a:gd name="T26" fmla="*/ 21600 w 21600"/>
              <a:gd name="T27" fmla="*/ 18494 h 21600"/>
              <a:gd name="T28" fmla="*/ 4923 w 21600"/>
              <a:gd name="T29" fmla="*/ 2541 h 21600"/>
              <a:gd name="T30" fmla="*/ 16756 w 21600"/>
              <a:gd name="T31" fmla="*/ 1115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404378" y="3627874"/>
            <a:ext cx="754743" cy="42091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://t3.gstatic.com/images?q=tbn:ANd9GcRRZO-_dRhKa38qM2XNFp-tarCGBfMWaXy-6U_IniCMFKu79jK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67" y="3316948"/>
            <a:ext cx="639058" cy="116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" descr="data:image/jpeg;base64,/9j/4AAQSkZJRgABAQAAAQABAAD/2wCEAAkGBhQSEBQUEhQVFRUWFBcUFxQWFBcWFRQVFBYVFxQUFBcXHSYeGRkjGRQUHy8gIycpLCwsFR8xNTAqNSYrLCkBCQoKDgwOFw8PFywkHBwsLCkpLCkpLCkpKSwtKSwsKSwsKSkpKSwpLSwpKSwsLCwsLCksLSwpKSwsKSw1LSwpKf/AABEIAOAAsAMBIgACEQEDEQH/xAAcAAABBAMBAAAAAAAAAAAAAAAHAAMEBQECBgj/xABMEAABAwEEAwkKDQMDBAMAAAABAAIRAwQSITEFQVEHCBMiYXFy0fAGMlOBkZOhsbLSFBUXGCNCQ1JUkqKzwTM1YiTD8SWCg+Fzo8T/xAAYAQEBAQEBAAAAAAAAAAAAAAAAAQIDBP/EACwRAQACAQMCBAQHAQAAAAAAAAABEQIDEjETIQRBUfBhgZGxFCJCcaHB0QX/2gAMAwEAAhEDEQA/ADdUqAAkkADEk4AAZkri9Nbrdhszyx1QOcMwDiPEASPHCjbsvdA+zWA8GSHPIaCNRcQ0HnEk84B1LzQ4+X17Sg9GfLxYf8v1e6s/LxYf8vI73V5vSRHpD5eLDy/q91L5d7Dy/q91eb5SQekPl2sO0/q91Z+Xaw7T+r3V5uSQekfl2sO0/q9xL5drDtP6vcXm5JB6R+XWw7T+r3Evl1sO0/q9xebkkHpD5d7DtP6vdS+Xaw7T+r3F5vSVHpA7u9h2n9XuJDd2sO0/q9xecFhQej/l3sPL+r3Evl4sPL+r3F5xSlB6Kfu8WPVHjNT+KRSZu82KONM/43yPSwLzolKD0/ofdhsNoeGB8OcYAOZ5gQJPIJK7az12vaHNIc0iQRiCF4rXo3cR7oH17IW1HFzmziTmWG6SeUgsJ5ZOtFQt8Ef9HT/+RvrK8/o/b4I/6Sn02etyAKiMFJWXc/ZBVtVJhDXAvxa+brgAXEOu8aDEYbV2x7igcRTs7ZY4fbuF50fSNkiLsGAJGPJjYiZc89THCakN0l37dzx5gB9HEx3jvTj2hYbufOI7+jtm46RyYH0QtbZY6+Hq4EJLvjueOH2lKccODd4hyz4soSO584fXpc9x4GvbzZptk6+Hq4JYRB+Tp336X5HpfJ2779L8j02SdfD1D+EoRIsvcGGh19tnfjILuFbgREcXDAm9jEwAsVu4O8xrWtszHMuhzxwl6oLoBJa4wDMnCM8oCbZOvh6husogfJ2779L8jkw/uIAcWGtQDgCXcV8NgTDnRdaeQkHm13bJ18HDLCIJ3On/AH6X5HY7E3V3P3gDjUjLg0cRwxO0/wAazhrU2ydfD1cGlC7xu5/UvXS6kDdvA3HRAcGkc8ub5eRO1e4ttKk4VDQvOcLjy2peEZta1olxMekzqTbJ18PUPoShEWl3O0S+82hZ3huJol9paSHSATeh12S3Efd5VxndFYhStVVga1oBENbJa0EAgAuxMTrUmJhvHUxymoVqOO96PEq9Kr/+dA6Ebd75WAbUBIBLqsDbAs5MeIEqOifvgz/pqfTZ63oBo9b4M/6el02euogMoLzuGZOkbOMO/OeA7x2coxCzZktkmIMFt0zhHl5oOSC/cpUc22USw3Tei9E3A8XC/wD7Q69swxRmsfc+ym8OaagIPGc+q9wcB33DB7rpbrPe5alvGaeXXxuW4s2wE8gGEayVpWs5ukAgE4TgDnjEkxhMFTtHaRDGU3VGgOfTaS0yQ0kAmL2OvXirW1aQawPvMpgNeGZsdmHYOAJgwMjGtcNTxeOnlMTHHP3ddL/nZ6uOOUfq4+tOapWQDii+MMnGRjiTiS68J26xyJ9tn6pOw7Y1QdiVepVDHVWcHda19Q0y08YNDjxakgtcWBoEgiSAQcxZCgBq8vq5CBAXqjK+7xzp1NK80O3btgkKHbNTrFbWte9r7oDAwnAS41MGgEiI4pPi2lSdMW6m0C4WnjsYcAf6jnNa5pIBzY4eLNbrL0dY8NM42p30BrjHaMCk2xgfVzOcY4metWbaHjz9K24COf8AnDtCzucNiubZ8ctYOr+c1F0do65TaxwMgAPIhwe49+8knG8bzsROMFXWgbQxzcGgwXN+qDdpuDC+o52JJcY7Qm7ZbGms1gABLHOExLbrrr2uLcCMJG2RsK6Tp5RfwZ/LKF8FAwbi0YAkNBujASBgIAA8S0dYwc4iILSGkHGeNM7MtqtmWedXNGsakn2Y5CA4kNBIwDnGGzrzIXLc307lWPp4CQTgGiBkGCBO0AE5486j17Dx2vAmA5hAzuvLDebzGmMNYJzgTZaSbaLLcFRtN4cWsvso1XNc6o+41ph4N6YwAOGKkWjR1WkSKzqTnOxZcDgM4DTezMrljqzM1T1anhMccZyjOJ+U/wCKStYZc12oNJEghwL8HB0gQAAMNcycYgQd3TY0hX52+w1HK0sDRJB5miTjsAz7ZoJbobY0naB/k39ti1lLGhjWUucRq3vpbx5ib9a7z3bNejxSgqUad75Tm+fuurHysso/lZetYb4U/wCnpdNn+4gMEeN8N/Qo9Nv+4gOEHSbnbZ0nZwRILnyIkH6J+BBzzPlRxo2biBpbxZDgLxcNXFk4wIm7lO1BHc2ZOlbMJuy52OofRvzlHYNJaAdkc2Gqchms255xastTGseXvaTejEReERAM/V1561vW05TqYGz1mXnB3GpkCReN0XnYd+50f5FWL7KCIjWfFezA5OtatsDMMJ14ucRhsk7HY68V5dXwunqZTlN9+ft7p20/E6mnjGOM8cItiowwsc1zmucDxiCGGb1wHAluXfXhqywEio+CZBIAkujBs+OSYxUmkyMJ1DZy+jrKxQDjN4ASBtGBk3Hg6wY555wvXHaKeeYvupuENGu511zi4AQ0SSGGRk4EEEA3gcFra7SKxa0MqMhwdxwZcWYNvEmTAwAGU8qu6tlBxOB2gwfQkywgZyeck57F0jVmIp0jUyiKa06eCw9kiQZEZR6Z8voT7HtIkEEY5HPUcs88k4WzsOrk58DsWLctrmqNxjbj6T6jS8uADJAc443SDkY72NWWtO0GCpWa8Mcy60sAcwtDWjMNkkk4nGdeKmaVsN51NrnvZSN4uuvc0OfLeCY5ze9GL3arxgc8uz2ANmmXmpdIHGffc3/BziSXGWzLtRDT3sntOvnMVbzR4XTxy3GLfYy8sa69wfGL7hcCTxbgeGwTTgvJj6zWThKdfZuCADRIpubHGLpuEEiXE4cUQedSgRHF5boJP8iSIIx5oWX0hiTqG2AAJnPVkZOxcLemkW3afp1bTQqOZaQKHCPazgQWVKlRrWMeHXs2NdUga75OoLNo0k201Rda4BgDYe2DLiSCPVOaTGNcRdNSDk4EtYc8ALwdJAkGII15J5tG7iQRrk7NpM+lRqZtUhj38cPInvG4XLoJADxGZiScxOGUEJbojp0naDiJ4MwcxNJhg8uK9AFl0EDIgiIEQc4EYZnDVigBukOB0paYM8ZokbQxoPpBVtcIqXNFGbe/1IcRtfWH/wBdmP8ACDJRs3vGVbnqeqyquiXvhv6FHpt/3ECQEdd8MfoaHTb/ALqBQUHUbmX91s3O/wDbejvTpgfyduMyeXVzIE7mI/6rZ/8AyftvR4aVGcj9notcZLw0AcmM7EzVr075beqEB4Zfa1ty86AJcH4wT2wWvDOiqGEB9wFhc29iHCYa7PDDxqcylTLmVH0mB4GZaDHM6NhC5YzPUmMp7VFVzbVVjExV+d3/AFXv5I7zjAIzzgxHJGU6lkNMmcBqgY4ZTMzPiyjlWLO+ZOok48l4wnl0c0WrbQ14ZBLi28AMSYmYAzyMrFXSF17GFpBc6IdnBJEtGREjHkBXNd05queTRLHFtP6SjLhVqUg573cE5oG1sgOBNzI5GBoR1ofcqkcFRDmFlF94OmlxHvpNc0mm2CBi4BxbhjnVoQf5SDPSQMOfkSYeXGMpGW2M1isYHLB1j0Ijirbunsp1XsbZ3uuPcy/eLS664tOAYYBM69indzHdoLbUdR4N1Jwaal5vekAgOHGGDpLTOuCu60baL1JjgcCxhz2tbPpnxpvS9XisE5vynkMry4a+7KqdssYiOEIk4ARyg6wNgBw24qCbcS4t4IupcLwJqXxJqBwbPBxJYHgCZnXdhWMYbPT5e2taiZ4pF0kOdgDf5ZnA5bZXqcWDWJwIMXi2cJmC4k8nWmrRQcYhxYJMlufemBkcjBITvCXWkvLRB1XoiYbhmTjGGZyzTVGiwu4QEkuOeOLcrpByAOqBEZAqBpwwGOMRI5O+jPCdqAG6SwDSloAyBYPFwbNqPbaTwLz3udg+83OSMWXAAMLsiNcDXJQE3SnTpS0mCJLMDBI+jZraSD4jrVjlrFzBRs3vBwq89T1WVBIo2b3j7Xnq+qyrTSVvh/6NDpt9VVAsI5b4g/RUOm31VUDQoOq3Mf7rZ/8AyftvR2YfX6UCdzD+60Oap+25HZhUlnIxb7AKg1du3pUQaDbMhl3Ge/c8cg4wnZnKuWrYBRGtCmAI/iMsE7CwtkFZa9Gh5JLZMRmWxrwc3XEeXkWtl0O1pENIxJ78uAjpePy6lbNdPiwWWt5zrxQJpAgZE4xhOHNsHqTNpquuwxzMXXXOdxgwQTxgwjGQ1urvp5C+12vHDkx24eT0LWnQAHFF3ixIzA4xGI1guKIqn6HDuM5gJOJh7gAfrQQMecgFaWfQbuFAD30m3QG3HQXOl18OeWzgAyBh3zjiRhdwBhqnWZieU4mFs07ObZkimLOx1yHEuIJhxADnNa7ivcGgAOjYADnAmBijTeHbG33NuQ0NDIcWvY6LziTdnEgTk2FJSH/tBqSCYOYh3Njg7kxC1xjERnlynt5U6TCbqjA8xy60DNQdusLz5unf3a1dJn7bF6DeMNnpj04rz5un/wB2tXSZ+2xI5WHKlGze8fa89X1WVBMo2b3j7XnqeqyrbR/fEf06HTb6qyBwRv3xR+js/THqrIHhFdXuYf3ShzVP23I5sPV/KBm5j/dKPNU/bcjmwrE8sSktWzXc3VzptidCI2bnsx5D40mEwJGOsA5DnMZZQsXc8TmdfqkYLLIyGrDM4a8taBwnt1JROEnxZgcix5e3L/C2jr/5QJsxjE+ie3bFbNGGJnliJ8WorUc/8YbDjJWWjt1ygw0AE4mSci4xjkANWGwLcLVp8naedICdXbMINgUpWFlBkhNmYxg82X8reVo5QNVCvPu6f/drV0mftsXoGoe3/tefd07+7WrpM/bYrHKw5Uo273j7bnqeqzIJEo2b3g/1eep6rKttnd8X/Ts/THqrIHhHDfFd5Z+m32ayB4UHV7mJ/wCp0ejV/bcjex/KgbubGNJUujV/bcjSyoszyzKyY9OCooNOonRURlLa7tIOG1ZFTCRjsyUYVFltRBLDkm1FFFRbcIglB6zfUU1VnhEEhr9kRqhK/Ix9aYD+bxCAkHoJN9K+o3CLPCKCQXptz0yav/CbdV8SDeq9ADdMM6VtPOz9tiOtWsgPujunSlp52ftsVx5WHMlGze8nGrz1fVZUEyjXvec6nPV9myrbZ/fFd5Z+mPZrIHhHDfE95Z+mPZrIHhQdNudOjSFPo1P23IwU6yDncC6LfT6NT2HIq06yzLMrZlVOiqq1tZOisjKeKq3FVV/DrYVkE8VlkVVA4ZZFdBYcMlwnL6seedSg8Ms8OgnColwqg8NHJ2yCzw6CbwqXCqDw3bBI11BNNVNurKI6utH1kDlWsglugmdJWjnb7DEYKtXtn21IOd3bp0hX52+w1XFYc+UbN7znU56vs2VBMo2b3nOrz1PZsy22f3xPeWfpj2ayBwRw3xHeUOm32ayCAUF93EGLazo1PYKJTK6GPck6LWzov9krvW11JZlctrp0VlUMrp1toURafCFtw/bqVWLQsi09pQWgtCyK6rPhErIroLQV0vhKrfhCQtPL22oLMV47HZCXDqt+ELPwhEWPD9pSNft1qt+EJG0ILA2hNurqAbQm3WlBKq10Ke7N026seVvshESraEN+6p02uqeUeyFYWFOjZvevtOlU9mzIKI1b3v7TpVPYs602f3xHeUOmPZrIIBG/fEd5Q6bfYrIIBQWvc26LS0/4v9krsGWlcToV0Vh0XepdCLQiSu22pOC0qlbaE4LSjK4FpWwtKqBaVsLQrQtxae3Us/CVU/CVkWlShbfCVn4Uqyi9zyGtBcSQ0Aa3GYA5TBWnD+kSNeG3DmShbfCVkWlVPwlL4UlC2NpWptKq/hS1NqShaG0pt9pVcbV2/lNOtSUJ77UuF7oXTaX/APb7IXSvtK5bTLprO8XqRYQUat739p0qnsWdBVGve+fadKp7FnVU5viO9odNvsVkEUbt8P3tDpt9isgiFFS9GmKg5j6lbcKqWxHj+I+pWbGE4j1oiWyqnRUKu+4a0cC6tUdTD8KbYhru/qRk7DMALtbVp9tQCnwAF/izwbBmDOWOUlc51Ji+3C1Hb4hgKy2FZaUtGVSBgMh9ZuznTrdD1vuj87etdWT1ns9SpJp06j4wJYxzoPLA5VtWs1Vgl9KowTF59N7ROySI9SI25/pB1KyMouN116o6Gk6zevOcBdAiOMcrpUjurttepY7QH5VWOZTpkknvsC4kQDAvYxAA1yu3Snt8Yt5vxEXMek18/fvgKuFS4dPfENf7o/O3rWr9AV4PEGR+u3Zzrk9J6lY6rmhzaVVzTk5tJ5B5iBBy1Ju0U304D2PZMxfY5sxnF4CUXdL901eyWKhwNJznXaLC0NLrrCxoLw1p4wwGW1U26NbKlrsNnu0+NwrXmXDiONN4cwE5nE5bF5sfEY5anT/ePpy3OnlGEZ+U1/PAa8OsGv29S3Oh6w+qPzN61vYtDVnVabYAvPaJJBglwAMTjjGC9LmQs1U3YpVDfm5DHG/GZZhx45JhRalQgwQQRqOB5udd3V0BWpUadIwW07QbU4y9jjUmQ2lDos7ccbgk7Vxmnnvq2ipVcAHVHl5gFreQNDiScM3Ey4mVds1bnjrYZTUShOrKi0kZqnxK0qtIzVRbjxz4lHUwjXvfPtOlU9izoKI1b3z7TpVPYs6inN8R3tHpN9msgjKNm+IdhQHK0/prIJSoqRYxL/EVdU6jR2CoKdYtMtJadrSQfKE78Z1fC1POP60Hc9zek3Me4U3UwH3A8VTDHhjw9rXGe9JEHKRrC6S1aaqBl5nwFhaTjRP0kFrmlt1zjebDjlrAxhCMaTq+Fqecf1rYaTq+Fq+cf1rE4RM2tu9o6RpCMT5B1qWzStL/AC/KPeQ5+Nq3hqvnX9ayNL1vDVfOv61qmaGPQ2nGFtwNYZkjhH3NhgkG7niJT+l+6P6O5comS53Fql545BcRqvHlM5oLfHFfw1bztT3ln46r+Hreeqe8uu/Kqt558Nhu3V3El2mDqaweMlM1NKuIzaOYD+ZQ8+Oq/h63nanvJfHNfw9bztT3lzp6KG6z6cD2MLmWQ1BwQc41HMcWUgIBvYBsXcG4TOCp+6fTr3sbTmGteXf1C/Egw1rhAuCdcuwGMBCk6Zr+Hreeqe8sfHFfw1bztT3liMKy3eZ5VbsH1z94+U9axZbY5lWm9pF5r2ObeJLZa4EXsctRXIfG9bw1bzr/AHlj43reGq+df1raUOdq7sHVmY07LzfCSwgkxk+OVDvuk0nw1WQ1jAAWgMcXfWJJJOZk+RcedK1vDVfOv61j4zq+Fq+cf1rUTNU5xo4xlurutqpkQqS1jjlbnSVXwtTzj+tMVHlxlxJJzJJJPjKjrTRGve+Zv6dX2LOgojXvfPr9Kr+3Z0VYb4LQ7n0KdZoJFOC6NTQXAnxcI0+VANe0NKaMZXpmnUEg8gMSCMjgcCQQcCDCFOlNwCi95NNz6YJyplrmjmbUxbzXilIAqSN3zeGeHrebo+8sje7s8PW83S95KLBELIRuG93Z+Irebpe8thvd6f4iv5ul7yUWB6yjiN7vT/E1/N0veWfm70vxNfzdL3kosDVlHH5u9L8TX83S61n5u9L8TX83S95CwPovAdjsOoGDqMHA+NKq+XEjAYagOcwMAjgN7tS/FV/N0veS+btS/E1/N0veVANSRy+bvS/E1/N0utL5u1L8TX83S60osDUkc/m7UvxNfzdLrWRvdqP4qv5ul1qFgWkjmN7vR/E1/N0utIb3ej+Jr/ko9aAFlYR2+btR/E1/yUetY+brR/E2j8lHrQAlHzcD0O9lE1HCA688cz+Dazyii88zmnWpWi9wOyU3B1R1WtGMVC0M8bKYl3MXQiXo7R7KLLjBA2wBJ24YZACBgAABgFR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790" y="3188080"/>
            <a:ext cx="946539" cy="120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http://swappa.s3.amazonaws.com/images/dynamic/samsung-epic-touch-4g-sprint-tall_150x27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122" y="3301151"/>
            <a:ext cx="539638" cy="97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46202" y="2660214"/>
            <a:ext cx="174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Desktops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349840" y="2635638"/>
            <a:ext cx="2769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Mobile Devices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23850" y="4483421"/>
            <a:ext cx="354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r>
              <a:rPr lang="en-US" dirty="0" smtClean="0"/>
              <a:t>Linux, OS X, Windows</a:t>
            </a:r>
          </a:p>
          <a:p>
            <a:pPr marL="285750" indent="-285750"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r>
              <a:rPr lang="en-US" dirty="0" smtClean="0"/>
              <a:t>Emails, Web browsers, Office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962741" y="4490092"/>
            <a:ext cx="4181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r>
              <a:rPr lang="en-US" dirty="0" smtClean="0"/>
              <a:t>Android, </a:t>
            </a:r>
            <a:r>
              <a:rPr lang="en-US" dirty="0" err="1" smtClean="0"/>
              <a:t>iOS</a:t>
            </a:r>
            <a:r>
              <a:rPr lang="en-US" dirty="0" smtClean="0"/>
              <a:t>, Windows Phone</a:t>
            </a:r>
          </a:p>
          <a:p>
            <a:pPr marL="285750" indent="-285750"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r>
              <a:rPr lang="en-US" dirty="0" smtClean="0"/>
              <a:t>Emails, Web browsers, G Docs</a:t>
            </a:r>
          </a:p>
          <a:p>
            <a:pPr marL="285750" indent="-285750"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endParaRPr lang="en-US" dirty="0" smtClean="0"/>
          </a:p>
          <a:p>
            <a:pPr marL="285750" indent="-285750">
              <a:buClr>
                <a:srgbClr val="FF0000"/>
              </a:buClr>
              <a:buSzPct val="150000"/>
              <a:buFont typeface="Arial" pitchFamily="34" charset="0"/>
              <a:buChar char="+"/>
            </a:pPr>
            <a:r>
              <a:rPr lang="en-US" dirty="0" smtClean="0"/>
              <a:t>New, fun, mobile apps</a:t>
            </a:r>
          </a:p>
          <a:p>
            <a:pPr marL="285750" indent="-285750">
              <a:buClr>
                <a:srgbClr val="FF0000"/>
              </a:buClr>
              <a:buSzPct val="150000"/>
              <a:buFont typeface="Arial" pitchFamily="34" charset="0"/>
              <a:buChar char="+"/>
            </a:pPr>
            <a:r>
              <a:rPr lang="en-US" dirty="0" smtClean="0"/>
              <a:t>Increased productivity</a:t>
            </a:r>
          </a:p>
          <a:p>
            <a:pPr marL="285750" indent="-285750">
              <a:buClr>
                <a:srgbClr val="FF0000"/>
              </a:buClr>
              <a:buSzPct val="150000"/>
              <a:buFont typeface="Arial" pitchFamily="34" charset="0"/>
              <a:buChar char="+"/>
            </a:pPr>
            <a:r>
              <a:rPr lang="en-US" dirty="0" smtClean="0"/>
              <a:t>Pervasive connectivity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67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http://t1.gstatic.com/images?q=tbn:ANd9GcQh7sTMWgDu2XAmbZ52OK5qRQuQ0jPXo6jNViFDl3BpEQa0q5mjr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930" y="2797810"/>
            <a:ext cx="4229297" cy="174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Mobiles Bring New Challenges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234818" y="3460898"/>
            <a:ext cx="754743" cy="42091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47146" y="2331010"/>
            <a:ext cx="1740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Desktops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504736" y="2335930"/>
            <a:ext cx="2769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Mobile Devices</a:t>
            </a:r>
            <a:endParaRPr lang="en-US" sz="2000" dirty="0"/>
          </a:p>
        </p:txBody>
      </p:sp>
      <p:sp>
        <p:nvSpPr>
          <p:cNvPr id="14" name="Content Placeholder 12"/>
          <p:cNvSpPr txBox="1">
            <a:spLocks/>
          </p:cNvSpPr>
          <p:nvPr/>
        </p:nvSpPr>
        <p:spPr>
          <a:xfrm>
            <a:off x="395796" y="4649008"/>
            <a:ext cx="2900506" cy="796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 smtClean="0">
                <a:solidFill>
                  <a:srgbClr val="0070C0"/>
                </a:solidFill>
              </a:rPr>
              <a:t>Physical security, firewalled networks</a:t>
            </a:r>
          </a:p>
        </p:txBody>
      </p:sp>
      <p:sp>
        <p:nvSpPr>
          <p:cNvPr id="15" name="Content Placeholder 12"/>
          <p:cNvSpPr txBox="1">
            <a:spLocks/>
          </p:cNvSpPr>
          <p:nvPr/>
        </p:nvSpPr>
        <p:spPr>
          <a:xfrm>
            <a:off x="4044684" y="4639180"/>
            <a:ext cx="4649544" cy="80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 smtClean="0">
                <a:solidFill>
                  <a:srgbClr val="FF0000"/>
                </a:solidFill>
              </a:rPr>
              <a:t>Unprotected outdoors, mobiles can be easily stolen, seized, or lost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80004" y="3004067"/>
            <a:ext cx="149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data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4840" y="2783062"/>
            <a:ext cx="1968500" cy="174299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29972" y="2964958"/>
            <a:ext cx="1389709" cy="13809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mputr1"/>
          <p:cNvSpPr>
            <a:spLocks noEditPoints="1" noChangeArrowheads="1"/>
          </p:cNvSpPr>
          <p:nvPr/>
        </p:nvSpPr>
        <p:spPr bwMode="auto">
          <a:xfrm>
            <a:off x="1199291" y="3108020"/>
            <a:ext cx="1102406" cy="1122135"/>
          </a:xfrm>
          <a:custGeom>
            <a:avLst/>
            <a:gdLst>
              <a:gd name="T0" fmla="*/ 19535 w 21600"/>
              <a:gd name="T1" fmla="*/ 0 h 21600"/>
              <a:gd name="T2" fmla="*/ 10800 w 21600"/>
              <a:gd name="T3" fmla="*/ 0 h 21600"/>
              <a:gd name="T4" fmla="*/ 2065 w 21600"/>
              <a:gd name="T5" fmla="*/ 0 h 21600"/>
              <a:gd name="T6" fmla="*/ 0 w 21600"/>
              <a:gd name="T7" fmla="*/ 15388 h 21600"/>
              <a:gd name="T8" fmla="*/ 0 w 21600"/>
              <a:gd name="T9" fmla="*/ 21600 h 21600"/>
              <a:gd name="T10" fmla="*/ 10800 w 21600"/>
              <a:gd name="T11" fmla="*/ 21600 h 21600"/>
              <a:gd name="T12" fmla="*/ 21600 w 21600"/>
              <a:gd name="T13" fmla="*/ 21600 h 21600"/>
              <a:gd name="T14" fmla="*/ 21600 w 21600"/>
              <a:gd name="T15" fmla="*/ 15388 h 21600"/>
              <a:gd name="T16" fmla="*/ 19535 w 21600"/>
              <a:gd name="T17" fmla="*/ 13553 h 21600"/>
              <a:gd name="T18" fmla="*/ 2065 w 21600"/>
              <a:gd name="T19" fmla="*/ 13553 h 21600"/>
              <a:gd name="T20" fmla="*/ 2065 w 21600"/>
              <a:gd name="T21" fmla="*/ 6776 h 21600"/>
              <a:gd name="T22" fmla="*/ 19535 w 21600"/>
              <a:gd name="T23" fmla="*/ 6776 h 21600"/>
              <a:gd name="T24" fmla="*/ 0 w 21600"/>
              <a:gd name="T25" fmla="*/ 18494 h 21600"/>
              <a:gd name="T26" fmla="*/ 21600 w 21600"/>
              <a:gd name="T27" fmla="*/ 18494 h 21600"/>
              <a:gd name="T28" fmla="*/ 4923 w 21600"/>
              <a:gd name="T29" fmla="*/ 2541 h 21600"/>
              <a:gd name="T30" fmla="*/ 16756 w 21600"/>
              <a:gd name="T31" fmla="*/ 1115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670" y="3050600"/>
            <a:ext cx="946539" cy="120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" descr="http://swappa.s3.amazonaws.com/images/dynamic/samsung-epic-touch-4g-sprint-tall_150x27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514" y="3134175"/>
            <a:ext cx="539638" cy="97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136" y="3232111"/>
            <a:ext cx="5143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49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91832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OSes</a:t>
            </a:r>
            <a:r>
              <a:rPr lang="en-US" dirty="0" smtClean="0"/>
              <a:t> Not Designed for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Despite threats, mobile </a:t>
            </a:r>
            <a:r>
              <a:rPr lang="en-US" dirty="0" err="1" smtClean="0"/>
              <a:t>OSes</a:t>
            </a:r>
            <a:r>
              <a:rPr lang="en-US" dirty="0" smtClean="0"/>
              <a:t> have not evolved to protect sensitive data</a:t>
            </a:r>
          </a:p>
          <a:p>
            <a:endParaRPr lang="en-US" dirty="0" smtClean="0"/>
          </a:p>
          <a:p>
            <a:r>
              <a:rPr lang="en-US" dirty="0" smtClean="0"/>
              <a:t>Like desktop </a:t>
            </a:r>
            <a:r>
              <a:rPr lang="en-US" dirty="0" err="1" smtClean="0"/>
              <a:t>OSes</a:t>
            </a:r>
            <a:r>
              <a:rPr lang="en-US" dirty="0" smtClean="0"/>
              <a:t>, mobile </a:t>
            </a:r>
            <a:r>
              <a:rPr lang="en-US" dirty="0" err="1" smtClean="0"/>
              <a:t>OSes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accumulate enormous sensitive data</a:t>
            </a:r>
          </a:p>
          <a:p>
            <a:pPr lvl="1"/>
            <a:r>
              <a:rPr lang="en-US" dirty="0" smtClean="0"/>
              <a:t>OS doesn’t securely erase </a:t>
            </a:r>
            <a:r>
              <a:rPr lang="en-US" dirty="0" err="1" smtClean="0"/>
              <a:t>deallocated</a:t>
            </a:r>
            <a:r>
              <a:rPr lang="en-US" dirty="0" smtClean="0"/>
              <a:t> data</a:t>
            </a:r>
          </a:p>
          <a:p>
            <a:pPr lvl="1"/>
            <a:r>
              <a:rPr lang="en-US" dirty="0" smtClean="0"/>
              <a:t>FS doesn’t securely erase deleted files</a:t>
            </a:r>
          </a:p>
          <a:p>
            <a:pPr lvl="1"/>
            <a:r>
              <a:rPr lang="en-US" dirty="0" smtClean="0"/>
              <a:t>Applications </a:t>
            </a:r>
            <a:r>
              <a:rPr lang="en-US" dirty="0" smtClean="0">
                <a:solidFill>
                  <a:srgbClr val="0070C0"/>
                </a:solidFill>
              </a:rPr>
              <a:t>hoard sensitive data </a:t>
            </a:r>
            <a:r>
              <a:rPr lang="en-US" dirty="0" smtClean="0"/>
              <a:t>for performance or convenience</a:t>
            </a:r>
          </a:p>
          <a:p>
            <a:endParaRPr lang="en-US" dirty="0" smtClean="0"/>
          </a:p>
          <a:p>
            <a:r>
              <a:rPr lang="en-US" dirty="0" smtClean="0"/>
              <a:t>This data is placed at risk if device is stolen or lost</a:t>
            </a:r>
          </a:p>
          <a:p>
            <a:pPr lvl="1"/>
            <a:r>
              <a:rPr lang="en-US" dirty="0" smtClean="0"/>
              <a:t>Thief can dump RAM, flash memory contents</a:t>
            </a:r>
          </a:p>
          <a:p>
            <a:pPr lvl="1"/>
            <a:r>
              <a:rPr lang="en-US" dirty="0" smtClean="0"/>
              <a:t>Thief can break passwords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04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 smtClean="0"/>
              <a:t>Examples of Exposed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600200"/>
            <a:ext cx="4096364" cy="5067300"/>
          </a:xfrm>
        </p:spPr>
        <p:txBody>
          <a:bodyPr>
            <a:normAutofit/>
          </a:bodyPr>
          <a:lstStyle/>
          <a:p>
            <a:r>
              <a:rPr lang="en-US" dirty="0" smtClean="0"/>
              <a:t>We dumped memory and SQLite DB for 14 popular Android apps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57</a:t>
            </a:fld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169670"/>
              </p:ext>
            </p:extLst>
          </p:nvPr>
        </p:nvGraphicFramePr>
        <p:xfrm>
          <a:off x="342900" y="1466850"/>
          <a:ext cx="4083050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900"/>
                <a:gridCol w="1263650"/>
                <a:gridCol w="1333500"/>
              </a:tblGrid>
              <a:tr h="31618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App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Password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Contents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Email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✔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Gmail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Y! Mail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Google Docs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OI Notepad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Dropbox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KeePass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Keeper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Amazon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Pageonce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Mint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Google+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Facebook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LinkedIn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5/14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13/14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527114"/>
              </p:ext>
            </p:extLst>
          </p:nvPr>
        </p:nvGraphicFramePr>
        <p:xfrm>
          <a:off x="57151" y="1844040"/>
          <a:ext cx="4552949" cy="518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3679"/>
                <a:gridCol w="1396051"/>
                <a:gridCol w="1473219"/>
              </a:tblGrid>
              <a:tr h="316189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Email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✔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Rounded Rectangular Callout 18"/>
          <p:cNvSpPr/>
          <p:nvPr/>
        </p:nvSpPr>
        <p:spPr>
          <a:xfrm>
            <a:off x="4895850" y="3371850"/>
            <a:ext cx="3867150" cy="2941320"/>
          </a:xfrm>
          <a:prstGeom prst="wedgeRoundRectCallout">
            <a:avLst>
              <a:gd name="adj1" fmla="val -56652"/>
              <a:gd name="adj2" fmla="val -8638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Default Email App:</a:t>
            </a:r>
          </a:p>
          <a:p>
            <a:pPr algn="ctr"/>
            <a:endParaRPr lang="en-US" sz="1000" b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Password and email snippets are kept in </a:t>
            </a:r>
            <a:r>
              <a:rPr lang="en-US" sz="2400" dirty="0" err="1" smtClean="0">
                <a:solidFill>
                  <a:schemeClr val="tx1"/>
                </a:solidFill>
              </a:rPr>
              <a:t>cleartext</a:t>
            </a:r>
            <a:r>
              <a:rPr lang="en-US" sz="2400" dirty="0" smtClean="0">
                <a:solidFill>
                  <a:schemeClr val="tx1"/>
                </a:solidFill>
              </a:rPr>
              <a:t> RAM at all times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Everything is present in </a:t>
            </a:r>
            <a:r>
              <a:rPr lang="en-US" sz="2400" dirty="0" err="1" smtClean="0">
                <a:solidFill>
                  <a:schemeClr val="tx1"/>
                </a:solidFill>
              </a:rPr>
              <a:t>cleartext</a:t>
            </a:r>
            <a:r>
              <a:rPr lang="en-US" sz="2400" dirty="0" smtClean="0">
                <a:solidFill>
                  <a:schemeClr val="tx1"/>
                </a:solidFill>
              </a:rPr>
              <a:t> SQLite 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82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 smtClean="0"/>
              <a:t>Examples of Exposed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371600"/>
            <a:ext cx="4096364" cy="50673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 dumped memory and SQLite DB for 14 popular Android apps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58</a:t>
            </a:fld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431473"/>
              </p:ext>
            </p:extLst>
          </p:nvPr>
        </p:nvGraphicFramePr>
        <p:xfrm>
          <a:off x="342900" y="1466850"/>
          <a:ext cx="4083050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900"/>
                <a:gridCol w="1263650"/>
                <a:gridCol w="1333500"/>
              </a:tblGrid>
              <a:tr h="31618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App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Password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Contents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Email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✔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Gmail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Y! Mail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Google Docs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OI Notepad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Dropbox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KeePass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Keeper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Amazon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Pageonce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Mint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Google+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Facebook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LinkedIn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5/14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13/14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049288"/>
              </p:ext>
            </p:extLst>
          </p:nvPr>
        </p:nvGraphicFramePr>
        <p:xfrm>
          <a:off x="76201" y="6256020"/>
          <a:ext cx="4514849" cy="518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9590"/>
                <a:gridCol w="1384368"/>
                <a:gridCol w="1460891"/>
              </a:tblGrid>
              <a:tr h="316189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5/14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13/14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Rounded Rectangular Callout 18"/>
          <p:cNvSpPr/>
          <p:nvPr/>
        </p:nvSpPr>
        <p:spPr>
          <a:xfrm>
            <a:off x="4819036" y="2763520"/>
            <a:ext cx="4324964" cy="3821430"/>
          </a:xfrm>
          <a:prstGeom prst="wedgeRoundRectCallout">
            <a:avLst>
              <a:gd name="adj1" fmla="val -55219"/>
              <a:gd name="adj2" fmla="val 475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Overall:</a:t>
            </a:r>
            <a:endParaRPr lang="en-US" sz="1000" b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Captured some sensitive data from 13/14 apps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All 13/14 apps</a:t>
            </a:r>
            <a:r>
              <a:rPr lang="en-US" sz="2400" dirty="0" smtClean="0">
                <a:solidFill>
                  <a:srgbClr val="0070C0"/>
                </a:solidFill>
              </a:rPr>
              <a:t> hoard </a:t>
            </a:r>
            <a:r>
              <a:rPr lang="en-US" sz="2400" dirty="0" smtClean="0">
                <a:solidFill>
                  <a:schemeClr val="tx1"/>
                </a:solidFill>
              </a:rPr>
              <a:t>some sensitive data in </a:t>
            </a:r>
            <a:r>
              <a:rPr lang="en-US" sz="2400" dirty="0" err="1" smtClean="0">
                <a:solidFill>
                  <a:schemeClr val="tx1"/>
                </a:solidFill>
              </a:rPr>
              <a:t>cleartext</a:t>
            </a:r>
            <a:r>
              <a:rPr lang="en-US" sz="2400" dirty="0" smtClean="0">
                <a:solidFill>
                  <a:schemeClr val="tx1"/>
                </a:solidFill>
              </a:rPr>
              <a:t> DB/RAM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9/14 apps</a:t>
            </a:r>
            <a:r>
              <a:rPr lang="en-US" sz="2400" dirty="0" smtClean="0">
                <a:solidFill>
                  <a:srgbClr val="0070C0"/>
                </a:solidFill>
              </a:rPr>
              <a:t> hoard </a:t>
            </a:r>
            <a:r>
              <a:rPr lang="en-US" sz="2400" dirty="0" smtClean="0">
                <a:solidFill>
                  <a:schemeClr val="tx1"/>
                </a:solidFill>
              </a:rPr>
              <a:t>sensitive data in </a:t>
            </a:r>
            <a:r>
              <a:rPr lang="en-US" sz="2400" dirty="0" err="1" smtClean="0">
                <a:solidFill>
                  <a:schemeClr val="tx1"/>
                </a:solidFill>
              </a:rPr>
              <a:t>cleartext</a:t>
            </a:r>
            <a:r>
              <a:rPr lang="en-US" sz="2400" dirty="0" smtClean="0">
                <a:solidFill>
                  <a:schemeClr val="tx1"/>
                </a:solidFill>
              </a:rPr>
              <a:t> RAM at all times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0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Securing Data Is Darn Hard!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Example protection systems:</a:t>
            </a:r>
          </a:p>
          <a:p>
            <a:pPr lvl="1"/>
            <a:r>
              <a:rPr lang="en-US" dirty="0" smtClean="0"/>
              <a:t>Encrypted file systems</a:t>
            </a:r>
          </a:p>
          <a:p>
            <a:pPr lvl="1"/>
            <a:r>
              <a:rPr lang="en-US" dirty="0" smtClean="0"/>
              <a:t>Encrypted RAM</a:t>
            </a:r>
          </a:p>
          <a:p>
            <a:pPr lvl="1"/>
            <a:r>
              <a:rPr lang="en-US" dirty="0" smtClean="0"/>
              <a:t>Remote wipe-out systems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0070C0"/>
                </a:solidFill>
              </a:rPr>
              <a:t>Challenges / limitations:</a:t>
            </a:r>
          </a:p>
          <a:p>
            <a:pPr lvl="1"/>
            <a:r>
              <a:rPr lang="en-US" dirty="0" smtClean="0"/>
              <a:t>Users don’t lock their devices (57%) or configure poor passwords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Physical attacks </a:t>
            </a:r>
            <a:r>
              <a:rPr lang="en-US" dirty="0" smtClean="0"/>
              <a:t>are notoriously difficult to protect against</a:t>
            </a:r>
          </a:p>
          <a:p>
            <a:pPr lvl="2"/>
            <a:r>
              <a:rPr lang="en-US" dirty="0" smtClean="0"/>
              <a:t>E.g., memory dumps, cold boot attacks, breaking trusted</a:t>
            </a:r>
            <a:r>
              <a:rPr lang="en-US" smtClean="0"/>
              <a:t>-hardware </a:t>
            </a:r>
            <a:r>
              <a:rPr lang="en-US" dirty="0" smtClean="0"/>
              <a:t>seals can reveal data or decryption keys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In general, these are imperfect stop-gaps on top </a:t>
            </a:r>
            <a:r>
              <a:rPr lang="en-US" dirty="0" err="1" smtClean="0">
                <a:solidFill>
                  <a:srgbClr val="FF0000"/>
                </a:solidFill>
              </a:rPr>
              <a:t>OSes</a:t>
            </a:r>
            <a:r>
              <a:rPr lang="en-US" dirty="0" smtClean="0">
                <a:solidFill>
                  <a:srgbClr val="FF0000"/>
                </a:solidFill>
              </a:rPr>
              <a:t> that were never designed with </a:t>
            </a:r>
            <a:r>
              <a:rPr lang="en-US" dirty="0" smtClean="0">
                <a:solidFill>
                  <a:srgbClr val="0070C0"/>
                </a:solidFill>
              </a:rPr>
              <a:t>physical insecurity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in mind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83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Motivation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8820150" cy="4364038"/>
          </a:xfrm>
          <a:ln/>
        </p:spPr>
        <p:txBody>
          <a:bodyPr tIns="0">
            <a:normAutofit fontScale="85000" lnSpcReduction="20000"/>
          </a:bodyPr>
          <a:lstStyle/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App Store: 300k apps available, 10 billion apps downloaded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err="1"/>
              <a:t>iOS</a:t>
            </a:r>
            <a:r>
              <a:rPr lang="en-US" dirty="0"/>
              <a:t> apps are created by third party developers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“iPhone </a:t>
            </a:r>
            <a:r>
              <a:rPr lang="en-US" dirty="0"/>
              <a:t>Developer License Agreement“ 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States guidelines (e.g., user's privacy)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Submitted binaries are scrutinized by Apple </a:t>
            </a:r>
            <a:br>
              <a:rPr lang="en-US" dirty="0"/>
            </a:br>
            <a:r>
              <a:rPr lang="en-US" dirty="0"/>
              <a:t>through a secret vetting process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Apps passing the vetting process → App Store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err="1"/>
              <a:t>Cydia</a:t>
            </a:r>
            <a:r>
              <a:rPr lang="en-US" dirty="0"/>
              <a:t>: repository for </a:t>
            </a:r>
            <a:r>
              <a:rPr lang="en-US" dirty="0" err="1"/>
              <a:t>jailbroken</a:t>
            </a:r>
            <a:r>
              <a:rPr lang="en-US" dirty="0"/>
              <a:t> devices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124" y="2844800"/>
            <a:ext cx="1808276" cy="400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Egele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51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for New OS Abstractions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9750"/>
            <a:ext cx="8539316" cy="48768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Mobile </a:t>
            </a:r>
            <a:r>
              <a:rPr lang="en-US" dirty="0" err="1" smtClean="0">
                <a:solidFill>
                  <a:srgbClr val="FF0000"/>
                </a:solidFill>
              </a:rPr>
              <a:t>OSes</a:t>
            </a:r>
            <a:r>
              <a:rPr lang="en-US" dirty="0" smtClean="0">
                <a:solidFill>
                  <a:srgbClr val="FF0000"/>
                </a:solidFill>
              </a:rPr>
              <a:t> should manage sensitive data rigorously, so as to maintain the device </a:t>
            </a:r>
            <a:r>
              <a:rPr lang="en-US" dirty="0">
                <a:solidFill>
                  <a:srgbClr val="0070C0"/>
                </a:solidFill>
              </a:rPr>
              <a:t>“clean” </a:t>
            </a:r>
            <a:r>
              <a:rPr lang="en-US" dirty="0">
                <a:solidFill>
                  <a:srgbClr val="FF0000"/>
                </a:solidFill>
              </a:rPr>
              <a:t>at </a:t>
            </a:r>
            <a:r>
              <a:rPr lang="en-US" dirty="0" smtClean="0">
                <a:solidFill>
                  <a:srgbClr val="FF0000"/>
                </a:solidFill>
              </a:rPr>
              <a:t>any point in </a:t>
            </a:r>
            <a:r>
              <a:rPr lang="en-US" dirty="0">
                <a:solidFill>
                  <a:srgbClr val="FF0000"/>
                </a:solidFill>
              </a:rPr>
              <a:t>time </a:t>
            </a:r>
            <a:r>
              <a:rPr lang="en-US" dirty="0">
                <a:solidFill>
                  <a:srgbClr val="0070C0"/>
                </a:solidFill>
              </a:rPr>
              <a:t>in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anticipation of device </a:t>
            </a:r>
            <a:r>
              <a:rPr lang="en-US" dirty="0" smtClean="0">
                <a:solidFill>
                  <a:srgbClr val="0070C0"/>
                </a:solidFill>
              </a:rPr>
              <a:t>theft/loss</a:t>
            </a:r>
          </a:p>
          <a:p>
            <a:endParaRPr lang="en-US" sz="1000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If device is stolen or lost:</a:t>
            </a:r>
            <a:endParaRPr lang="en-US" dirty="0"/>
          </a:p>
          <a:p>
            <a:pPr marL="731520" lvl="1" indent="-457200">
              <a:buFont typeface="+mj-lt"/>
              <a:buAutoNum type="arabicPeriod"/>
            </a:pPr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0070C0"/>
                </a:solidFill>
              </a:rPr>
              <a:t>minimal </a:t>
            </a:r>
            <a:r>
              <a:rPr lang="en-US" sz="2400" dirty="0"/>
              <a:t>amount of sensitive data </a:t>
            </a:r>
            <a:r>
              <a:rPr lang="en-US" sz="2400" dirty="0" smtClean="0"/>
              <a:t>is exposed</a:t>
            </a:r>
            <a:endParaRPr lang="en-US" sz="2400" dirty="0"/>
          </a:p>
          <a:p>
            <a:pPr marL="731520" lvl="1" indent="-457200">
              <a:buFont typeface="+mj-lt"/>
              <a:buAutoNum type="arabicPeriod"/>
            </a:pPr>
            <a:r>
              <a:rPr lang="en-US" sz="2400" dirty="0" smtClean="0"/>
              <a:t>User retains </a:t>
            </a:r>
            <a:r>
              <a:rPr lang="en-US" sz="2400" dirty="0" smtClean="0">
                <a:solidFill>
                  <a:srgbClr val="0070C0"/>
                </a:solidFill>
              </a:rPr>
              <a:t>post-theft control </a:t>
            </a:r>
            <a:r>
              <a:rPr lang="en-US" sz="2400" dirty="0" smtClean="0"/>
              <a:t>over unexposed data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2600" dirty="0"/>
          </a:p>
          <a:p>
            <a:endParaRPr lang="en-US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14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CleanOS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931" y="1631454"/>
            <a:ext cx="8731045" cy="507414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New Android-based OS that minimizes sensitive data exposure by </a:t>
            </a:r>
            <a:r>
              <a:rPr lang="en-US" dirty="0" smtClean="0">
                <a:solidFill>
                  <a:srgbClr val="FF0000"/>
                </a:solidFill>
              </a:rPr>
              <a:t>evicting it to a trusted cloud whenever not under active use</a:t>
            </a:r>
          </a:p>
          <a:p>
            <a:endParaRPr lang="en-US" sz="2000" dirty="0"/>
          </a:p>
          <a:p>
            <a:r>
              <a:rPr lang="en-US" dirty="0" smtClean="0"/>
              <a:t>Implements </a:t>
            </a:r>
            <a:r>
              <a:rPr lang="en-US" dirty="0" smtClean="0">
                <a:solidFill>
                  <a:srgbClr val="0070C0"/>
                </a:solidFill>
              </a:rPr>
              <a:t>sensitive data objects (SDOs)</a:t>
            </a:r>
          </a:p>
          <a:p>
            <a:pPr lvl="1"/>
            <a:r>
              <a:rPr lang="en-US" dirty="0" smtClean="0"/>
              <a:t>Identifies locations of sensitive data in RAM and stable storage</a:t>
            </a:r>
          </a:p>
          <a:p>
            <a:pPr lvl="1"/>
            <a:r>
              <a:rPr lang="en-US" dirty="0" smtClean="0"/>
              <a:t>Monitors its use by applications</a:t>
            </a:r>
          </a:p>
          <a:p>
            <a:pPr lvl="1"/>
            <a:r>
              <a:rPr lang="en-US" dirty="0" smtClean="0"/>
              <a:t>“Evicts” sensitive data to the cloud whenever it is not under active use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The cloud intermediates all accesses to unused SDOs and can offer a lot of </a:t>
            </a:r>
            <a:r>
              <a:rPr lang="en-US" dirty="0" smtClean="0">
                <a:solidFill>
                  <a:srgbClr val="0070C0"/>
                </a:solidFill>
              </a:rPr>
              <a:t>useful post-loss functions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Disable</a:t>
            </a:r>
            <a:r>
              <a:rPr lang="en-US" dirty="0" smtClean="0"/>
              <a:t> SDO access after theft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Audit</a:t>
            </a:r>
            <a:r>
              <a:rPr lang="en-US" dirty="0" smtClean="0"/>
              <a:t> SDO exposure and access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Rate-limit</a:t>
            </a:r>
            <a:r>
              <a:rPr lang="en-US" dirty="0" smtClean="0"/>
              <a:t> SDO accesses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3037"/>
            <a:ext cx="2895600" cy="365125"/>
          </a:xfrm>
        </p:spPr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1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648" y="1417638"/>
            <a:ext cx="8495682" cy="4876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All layers of current </a:t>
            </a:r>
            <a:r>
              <a:rPr lang="en-US" sz="2800" dirty="0" err="1" smtClean="0"/>
              <a:t>OSes</a:t>
            </a:r>
            <a:r>
              <a:rPr lang="en-US" sz="2800" dirty="0" smtClean="0"/>
              <a:t> require cleanup</a:t>
            </a:r>
          </a:p>
          <a:p>
            <a:r>
              <a:rPr lang="en-US" sz="2800" dirty="0" smtClean="0"/>
              <a:t>As first step, we focus on cleaning up the </a:t>
            </a:r>
            <a:r>
              <a:rPr lang="en-US" sz="2800" dirty="0" smtClean="0">
                <a:solidFill>
                  <a:srgbClr val="0070C0"/>
                </a:solidFill>
              </a:rPr>
              <a:t>application layer</a:t>
            </a:r>
          </a:p>
          <a:p>
            <a:r>
              <a:rPr lang="en-US" sz="2800" dirty="0" smtClean="0"/>
              <a:t>This talk: limit exposure of sensitive data </a:t>
            </a:r>
            <a:r>
              <a:rPr lang="en-US" sz="2800" dirty="0" smtClean="0">
                <a:solidFill>
                  <a:srgbClr val="0070C0"/>
                </a:solidFill>
              </a:rPr>
              <a:t>hoarded by apps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62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03106" y="3337707"/>
            <a:ext cx="3901295" cy="3098315"/>
            <a:chOff x="2985912" y="3470659"/>
            <a:chExt cx="4021440" cy="32562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5912" y="3470659"/>
              <a:ext cx="4021440" cy="3256227"/>
            </a:xfrm>
            <a:prstGeom prst="rect">
              <a:avLst/>
            </a:prstGeom>
          </p:spPr>
        </p:pic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3221856" y="6369000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4111495" y="6010660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6509932" y="6315000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3583931" y="5902660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5895889" y="5956660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3764472" y="5578900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5004794" y="5127021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4896794" y="5470900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6112132" y="5127021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6482432" y="5470900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>
              <a:off x="3409584" y="4406476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3764472" y="3891972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3762732" y="4514476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6455932" y="3998232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6033372" y="3818232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6518432" y="4354400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6147994" y="4487440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2803106" y="3484000"/>
            <a:ext cx="3901295" cy="1402865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50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176"/>
              </a:spcBef>
            </a:pPr>
            <a:r>
              <a:rPr lang="en-US" dirty="0" smtClean="0"/>
              <a:t>Motivation</a:t>
            </a:r>
          </a:p>
          <a:p>
            <a:pPr>
              <a:spcBef>
                <a:spcPts val="1176"/>
              </a:spcBef>
            </a:pPr>
            <a:r>
              <a:rPr lang="en-US" dirty="0" smtClean="0">
                <a:solidFill>
                  <a:srgbClr val="C00000"/>
                </a:solidFill>
              </a:rPr>
              <a:t>Architecture and Prototype</a:t>
            </a:r>
          </a:p>
          <a:p>
            <a:pPr>
              <a:spcBef>
                <a:spcPts val="1176"/>
              </a:spcBef>
            </a:pPr>
            <a:r>
              <a:rPr lang="en-US" dirty="0" smtClean="0"/>
              <a:t>Evaluation</a:t>
            </a:r>
          </a:p>
          <a:p>
            <a:pPr>
              <a:spcBef>
                <a:spcPts val="1176"/>
              </a:spcBef>
            </a:pPr>
            <a:r>
              <a:rPr lang="en-US" dirty="0" smtClean="0"/>
              <a:t>Conclusions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1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OS Insights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630" y="1600200"/>
            <a:ext cx="8686800" cy="4876800"/>
          </a:xfrm>
        </p:spPr>
        <p:txBody>
          <a:bodyPr>
            <a:normAutofit lnSpcReduction="10000"/>
          </a:bodyPr>
          <a:lstStyle/>
          <a:p>
            <a:pPr marL="347663" indent="-347663">
              <a:buFont typeface="+mj-lt"/>
              <a:buAutoNum type="arabicPeriod"/>
            </a:pPr>
            <a:r>
              <a:rPr lang="en-US" dirty="0" smtClean="0"/>
              <a:t>Although </a:t>
            </a:r>
            <a:r>
              <a:rPr lang="en-US" dirty="0" smtClean="0">
                <a:solidFill>
                  <a:srgbClr val="FF0000"/>
                </a:solidFill>
              </a:rPr>
              <a:t>exposed permanently</a:t>
            </a:r>
            <a:r>
              <a:rPr lang="en-US" dirty="0" smtClean="0"/>
              <a:t>, much sensitive data is only actually </a:t>
            </a:r>
            <a:r>
              <a:rPr lang="en-US" dirty="0" smtClean="0">
                <a:solidFill>
                  <a:srgbClr val="0070C0"/>
                </a:solidFill>
              </a:rPr>
              <a:t>used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very rarely</a:t>
            </a:r>
            <a:endParaRPr lang="en-US" dirty="0" smtClean="0"/>
          </a:p>
          <a:p>
            <a:pPr lvl="2"/>
            <a:r>
              <a:rPr lang="en-US" sz="2000" dirty="0" smtClean="0"/>
              <a:t>Email password is constantly </a:t>
            </a:r>
            <a:r>
              <a:rPr lang="en-US" sz="2000" dirty="0" smtClean="0">
                <a:solidFill>
                  <a:srgbClr val="FF0000"/>
                </a:solidFill>
              </a:rPr>
              <a:t>exposed</a:t>
            </a:r>
            <a:r>
              <a:rPr lang="en-US" sz="2000" dirty="0" smtClean="0"/>
              <a:t>, but only </a:t>
            </a:r>
            <a:r>
              <a:rPr lang="en-US" sz="2000" dirty="0" smtClean="0">
                <a:solidFill>
                  <a:srgbClr val="0070C0"/>
                </a:solidFill>
              </a:rPr>
              <a:t>used </a:t>
            </a:r>
            <a:r>
              <a:rPr lang="en-US" sz="2000" dirty="0" smtClean="0"/>
              <a:t>upon refresh</a:t>
            </a:r>
          </a:p>
          <a:p>
            <a:pPr lvl="2"/>
            <a:r>
              <a:rPr lang="en-US" sz="2000" dirty="0" smtClean="0"/>
              <a:t>Subjects are constantly </a:t>
            </a:r>
            <a:r>
              <a:rPr lang="en-US" sz="2000" dirty="0" smtClean="0">
                <a:solidFill>
                  <a:srgbClr val="FF0000"/>
                </a:solidFill>
              </a:rPr>
              <a:t>exposed</a:t>
            </a:r>
            <a:r>
              <a:rPr lang="en-US" sz="2000" dirty="0" smtClean="0"/>
              <a:t>, but only </a:t>
            </a:r>
            <a:r>
              <a:rPr lang="en-US" sz="2000" dirty="0" smtClean="0">
                <a:solidFill>
                  <a:srgbClr val="0070C0"/>
                </a:solidFill>
              </a:rPr>
              <a:t>used</a:t>
            </a:r>
            <a:r>
              <a:rPr lang="en-US" sz="2000" dirty="0" smtClean="0"/>
              <a:t> upon inbox listing</a:t>
            </a:r>
          </a:p>
          <a:p>
            <a:pPr lvl="2"/>
            <a:r>
              <a:rPr lang="en-US" sz="2000" dirty="0" smtClean="0"/>
              <a:t>Contents are often </a:t>
            </a:r>
            <a:r>
              <a:rPr lang="en-US" sz="2000" dirty="0" smtClean="0">
                <a:solidFill>
                  <a:srgbClr val="FF0000"/>
                </a:solidFill>
              </a:rPr>
              <a:t>exposed</a:t>
            </a:r>
            <a:r>
              <a:rPr lang="en-US" sz="2000" dirty="0" smtClean="0"/>
              <a:t>, but only </a:t>
            </a:r>
            <a:r>
              <a:rPr lang="en-US" sz="2000" dirty="0" smtClean="0">
                <a:solidFill>
                  <a:srgbClr val="0070C0"/>
                </a:solidFill>
              </a:rPr>
              <a:t>used</a:t>
            </a:r>
            <a:r>
              <a:rPr lang="en-US" sz="2000" dirty="0" smtClean="0"/>
              <a:t> when user reads email</a:t>
            </a:r>
          </a:p>
          <a:p>
            <a:pPr lvl="1"/>
            <a:endParaRPr lang="en-US" dirty="0"/>
          </a:p>
          <a:p>
            <a:pPr marL="347663" indent="-347663">
              <a:buFont typeface="+mj-lt"/>
              <a:buAutoNum type="arabicPeriod"/>
            </a:pPr>
            <a:r>
              <a:rPr lang="en-US" dirty="0" smtClean="0"/>
              <a:t>Most mobile apps have a </a:t>
            </a:r>
            <a:r>
              <a:rPr lang="en-US" dirty="0" smtClean="0">
                <a:solidFill>
                  <a:srgbClr val="0070C0"/>
                </a:solidFill>
              </a:rPr>
              <a:t>cloud component</a:t>
            </a:r>
            <a:r>
              <a:rPr lang="en-US" dirty="0" smtClean="0"/>
              <a:t>, which already stores the data</a:t>
            </a:r>
          </a:p>
          <a:p>
            <a:pPr marL="347663" indent="-347663">
              <a:buFont typeface="+mj-lt"/>
              <a:buAutoNum type="arabicPeriod"/>
            </a:pPr>
            <a:endParaRPr lang="en-US" sz="2000" dirty="0"/>
          </a:p>
          <a:p>
            <a:pPr marL="347663" indent="-347663">
              <a:buFont typeface="+mj-lt"/>
              <a:buAutoNum type="arabicPeriod"/>
            </a:pPr>
            <a:r>
              <a:rPr lang="en-US" dirty="0" smtClean="0"/>
              <a:t>Mobiles are (becoming) </a:t>
            </a:r>
            <a:r>
              <a:rPr lang="en-US" dirty="0" smtClean="0">
                <a:solidFill>
                  <a:srgbClr val="0070C0"/>
                </a:solidFill>
              </a:rPr>
              <a:t>mostly connected</a:t>
            </a:r>
          </a:p>
          <a:p>
            <a:pPr lvl="1"/>
            <a:r>
              <a:rPr lang="en-US" dirty="0" smtClean="0"/>
              <a:t>Wi-Fi / cellular coverage is becoming pervasive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45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CleanOS</a:t>
            </a:r>
            <a:r>
              <a:rPr lang="en-US" dirty="0" smtClean="0"/>
              <a:t> Basic Functioning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401516"/>
            <a:ext cx="8454573" cy="4876800"/>
          </a:xfrm>
        </p:spPr>
        <p:txBody>
          <a:bodyPr/>
          <a:lstStyle/>
          <a:p>
            <a:r>
              <a:rPr lang="en-US" sz="2800" dirty="0" smtClean="0"/>
              <a:t>Applications </a:t>
            </a:r>
            <a:r>
              <a:rPr lang="en-US" sz="2800" dirty="0" smtClean="0">
                <a:solidFill>
                  <a:srgbClr val="0070C0"/>
                </a:solidFill>
              </a:rPr>
              <a:t>create SDOs </a:t>
            </a:r>
            <a:r>
              <a:rPr lang="en-US" sz="2800" dirty="0" smtClean="0"/>
              <a:t>and </a:t>
            </a:r>
            <a:r>
              <a:rPr lang="en-US" sz="2800" dirty="0" smtClean="0">
                <a:solidFill>
                  <a:srgbClr val="0070C0"/>
                </a:solidFill>
              </a:rPr>
              <a:t>add sensitive data </a:t>
            </a:r>
            <a:r>
              <a:rPr lang="en-US" sz="2800" dirty="0" smtClean="0"/>
              <a:t>to them</a:t>
            </a:r>
            <a:endParaRPr lang="en-US" sz="400" dirty="0" smtClean="0"/>
          </a:p>
          <a:p>
            <a:r>
              <a:rPr lang="en-US" sz="2800" dirty="0" err="1" smtClean="0"/>
              <a:t>CleanOS</a:t>
            </a:r>
            <a:r>
              <a:rPr lang="en-US" sz="2800" dirty="0" smtClean="0"/>
              <a:t> implements three </a:t>
            </a:r>
            <a:r>
              <a:rPr lang="en-US" sz="2800" dirty="0" smtClean="0">
                <a:solidFill>
                  <a:srgbClr val="0070C0"/>
                </a:solidFill>
              </a:rPr>
              <a:t>functions</a:t>
            </a:r>
            <a:r>
              <a:rPr lang="en-US" sz="2800" dirty="0" smtClean="0"/>
              <a:t> for SDOs: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Tracks </a:t>
            </a:r>
            <a:r>
              <a:rPr lang="en-US" sz="2400" dirty="0" smtClean="0"/>
              <a:t>data in SDOs using taint tracking 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Evicts </a:t>
            </a:r>
            <a:r>
              <a:rPr lang="en-US" sz="2400" dirty="0" smtClean="0"/>
              <a:t>SDOs to a trusted cloud whenever </a:t>
            </a:r>
            <a:r>
              <a:rPr lang="en-US" sz="2400" dirty="0" smtClean="0">
                <a:solidFill>
                  <a:srgbClr val="FF0000"/>
                </a:solidFill>
              </a:rPr>
              <a:t>idle</a:t>
            </a:r>
            <a:endParaRPr lang="en-US" sz="2400" dirty="0" smtClean="0"/>
          </a:p>
          <a:p>
            <a:pPr marL="73152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Decrypts</a:t>
            </a:r>
            <a:r>
              <a:rPr lang="en-US" sz="2400" dirty="0" smtClean="0"/>
              <a:t> SDO data when it is accessed again</a:t>
            </a:r>
            <a:endParaRPr lang="en-US" sz="2400" dirty="0"/>
          </a:p>
          <a:p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65</a:t>
            </a:fld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823260" y="4169233"/>
            <a:ext cx="2826415" cy="2090033"/>
            <a:chOff x="926778" y="4719859"/>
            <a:chExt cx="2826415" cy="2090033"/>
          </a:xfrm>
        </p:grpSpPr>
        <p:sp>
          <p:nvSpPr>
            <p:cNvPr id="9" name="Oval 8"/>
            <p:cNvSpPr/>
            <p:nvPr/>
          </p:nvSpPr>
          <p:spPr>
            <a:xfrm>
              <a:off x="2512256" y="5710836"/>
              <a:ext cx="561940" cy="56194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sng">
              <a:prstDash val="dash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00856" y="5710836"/>
              <a:ext cx="561940" cy="56194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 cmpd="sng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Shape 90"/>
            <p:cNvSpPr txBox="1"/>
            <p:nvPr/>
          </p:nvSpPr>
          <p:spPr>
            <a:xfrm>
              <a:off x="1320754" y="5118948"/>
              <a:ext cx="958386" cy="597091"/>
            </a:xfrm>
            <a:prstGeom prst="rect">
              <a:avLst/>
            </a:prstGeom>
          </p:spPr>
          <p:txBody>
            <a:bodyPr wrap="square" lIns="90000" tIns="45000" rIns="90000" bIns="45000"/>
            <a:lstStyle/>
            <a:p>
              <a:pPr algn="ctr"/>
              <a:r>
                <a:rPr lang="en-US" sz="1600" i="1" dirty="0" smtClean="0"/>
                <a:t>Content SDO</a:t>
              </a:r>
              <a:endParaRPr sz="2000" dirty="0"/>
            </a:p>
          </p:txBody>
        </p:sp>
        <p:sp>
          <p:nvSpPr>
            <p:cNvPr id="12" name="TextShape 101"/>
            <p:cNvSpPr txBox="1"/>
            <p:nvPr/>
          </p:nvSpPr>
          <p:spPr>
            <a:xfrm>
              <a:off x="2279140" y="5105269"/>
              <a:ext cx="1073660" cy="588080"/>
            </a:xfrm>
            <a:prstGeom prst="rect">
              <a:avLst/>
            </a:prstGeom>
          </p:spPr>
          <p:txBody>
            <a:bodyPr wrap="none" lIns="90000" tIns="45000" rIns="90000" bIns="45000"/>
            <a:lstStyle/>
            <a:p>
              <a:pPr algn="ctr"/>
              <a:r>
                <a:rPr lang="en-US" sz="1600" i="1" dirty="0" smtClean="0"/>
                <a:t>Password</a:t>
              </a:r>
            </a:p>
            <a:p>
              <a:pPr algn="ctr"/>
              <a:r>
                <a:rPr lang="en-US" sz="1600" i="1" dirty="0" smtClean="0"/>
                <a:t>SDO</a:t>
              </a:r>
              <a:endParaRPr sz="2000" dirty="0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1601459" y="5874001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1853626" y="5861115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712126" y="6063361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2725876" y="5808421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2573236" y="5983681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2930396" y="5918581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2758096" y="6035721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76016" y="4719859"/>
              <a:ext cx="2269958" cy="1673143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31792" y="4719859"/>
              <a:ext cx="1223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Email App</a:t>
              </a:r>
              <a:endParaRPr lang="en-US" dirty="0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176016" y="5089191"/>
              <a:ext cx="226995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926778" y="6440560"/>
              <a:ext cx="2826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when user reads an email</a:t>
              </a:r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467589" y="4169233"/>
            <a:ext cx="4060439" cy="2061005"/>
            <a:chOff x="4277806" y="4719859"/>
            <a:chExt cx="4060439" cy="2061005"/>
          </a:xfrm>
        </p:grpSpPr>
        <p:sp>
          <p:nvSpPr>
            <p:cNvPr id="8" name="Oval 7"/>
            <p:cNvSpPr/>
            <p:nvPr/>
          </p:nvSpPr>
          <p:spPr>
            <a:xfrm>
              <a:off x="5529742" y="5725350"/>
              <a:ext cx="561940" cy="56194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sng">
              <a:prstDash val="dash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541142" y="5710836"/>
              <a:ext cx="561940" cy="56194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sng">
              <a:prstDash val="dash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Shape 90"/>
            <p:cNvSpPr txBox="1"/>
            <p:nvPr/>
          </p:nvSpPr>
          <p:spPr>
            <a:xfrm>
              <a:off x="5349640" y="5118948"/>
              <a:ext cx="828000" cy="437481"/>
            </a:xfrm>
            <a:prstGeom prst="rect">
              <a:avLst/>
            </a:prstGeom>
          </p:spPr>
          <p:txBody>
            <a:bodyPr wrap="none" lIns="90000" tIns="45000" rIns="90000" bIns="45000"/>
            <a:lstStyle/>
            <a:p>
              <a:pPr algn="ctr"/>
              <a:r>
                <a:rPr lang="en-US" sz="1600" i="1" dirty="0" smtClean="0"/>
                <a:t>Content</a:t>
              </a:r>
            </a:p>
            <a:p>
              <a:pPr algn="ctr"/>
              <a:r>
                <a:rPr lang="en-US" sz="1600" i="1" dirty="0" smtClean="0"/>
                <a:t>SDO</a:t>
              </a:r>
              <a:endParaRPr sz="2000" dirty="0"/>
            </a:p>
          </p:txBody>
        </p:sp>
        <p:sp>
          <p:nvSpPr>
            <p:cNvPr id="25" name="TextShape 101"/>
            <p:cNvSpPr txBox="1"/>
            <p:nvPr/>
          </p:nvSpPr>
          <p:spPr>
            <a:xfrm>
              <a:off x="6308026" y="5105268"/>
              <a:ext cx="1021688" cy="451161"/>
            </a:xfrm>
            <a:prstGeom prst="rect">
              <a:avLst/>
            </a:prstGeom>
          </p:spPr>
          <p:txBody>
            <a:bodyPr wrap="none" lIns="90000" tIns="45000" rIns="90000" bIns="45000"/>
            <a:lstStyle/>
            <a:p>
              <a:pPr algn="ctr"/>
              <a:r>
                <a:rPr lang="en-US" sz="1600" i="1" dirty="0" smtClean="0"/>
                <a:t>Password</a:t>
              </a:r>
            </a:p>
            <a:p>
              <a:pPr algn="ctr"/>
              <a:r>
                <a:rPr lang="en-US" sz="1600" i="1" dirty="0" smtClean="0"/>
                <a:t>SDO</a:t>
              </a:r>
              <a:endParaRPr sz="2000" dirty="0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5630345" y="5888515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5882512" y="5875629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5741012" y="6077875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6754762" y="5808421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6602122" y="5983681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6959282" y="5918581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6786982" y="6035721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204902" y="4719859"/>
              <a:ext cx="2269958" cy="1673143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775192" y="4719859"/>
              <a:ext cx="1223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Email App</a:t>
              </a:r>
              <a:endParaRPr lang="en-US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5204902" y="5089191"/>
              <a:ext cx="226995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277806" y="6411532"/>
              <a:ext cx="40604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when the app goes to the background</a:t>
              </a:r>
              <a:endParaRPr lang="en-US" dirty="0"/>
            </a:p>
          </p:txBody>
        </p:sp>
      </p:grpSp>
      <p:cxnSp>
        <p:nvCxnSpPr>
          <p:cNvPr id="40" name="Straight Connector 39"/>
          <p:cNvCxnSpPr>
            <a:stCxn id="9" idx="6"/>
          </p:cNvCxnSpPr>
          <p:nvPr/>
        </p:nvCxnSpPr>
        <p:spPr>
          <a:xfrm flipV="1">
            <a:off x="2970678" y="5257795"/>
            <a:ext cx="678997" cy="1833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611575" y="5040645"/>
            <a:ext cx="1085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evicted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24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17251" y="2964578"/>
            <a:ext cx="9092243" cy="1676433"/>
            <a:chOff x="17251" y="2964578"/>
            <a:chExt cx="9092243" cy="1676433"/>
          </a:xfrm>
        </p:grpSpPr>
        <p:sp>
          <p:nvSpPr>
            <p:cNvPr id="74" name="Rectangle 73"/>
            <p:cNvSpPr/>
            <p:nvPr/>
          </p:nvSpPr>
          <p:spPr>
            <a:xfrm>
              <a:off x="17251" y="2964578"/>
              <a:ext cx="9092243" cy="1676433"/>
            </a:xfrm>
            <a:prstGeom prst="rect">
              <a:avLst/>
            </a:prstGeom>
            <a:solidFill>
              <a:srgbClr val="FF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251" y="3502312"/>
              <a:ext cx="12076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Attacker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934" y="533400"/>
            <a:ext cx="8497019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CleanOS</a:t>
            </a:r>
            <a:r>
              <a:rPr lang="en-US" dirty="0" smtClean="0"/>
              <a:t> Increases Post-Loss Control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66</a:t>
            </a:fld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>
            <a:off x="-20132" y="4911290"/>
            <a:ext cx="9161255" cy="1676433"/>
            <a:chOff x="-20132" y="4911290"/>
            <a:chExt cx="9161255" cy="1676433"/>
          </a:xfrm>
        </p:grpSpPr>
        <p:sp>
          <p:nvSpPr>
            <p:cNvPr id="75" name="Rectangle 74"/>
            <p:cNvSpPr/>
            <p:nvPr/>
          </p:nvSpPr>
          <p:spPr>
            <a:xfrm>
              <a:off x="31627" y="4911290"/>
              <a:ext cx="9109496" cy="1676433"/>
            </a:xfrm>
            <a:prstGeom prst="rect">
              <a:avLst/>
            </a:prstGeom>
            <a:solidFill>
              <a:srgbClr val="E7FF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20132" y="5431771"/>
              <a:ext cx="1245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00B050"/>
                  </a:solidFill>
                </a:rPr>
                <a:t>CleanOS</a:t>
              </a:r>
              <a:endParaRPr lang="en-US" sz="20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293960" y="5014808"/>
            <a:ext cx="1817298" cy="1225590"/>
            <a:chOff x="1293960" y="5014808"/>
            <a:chExt cx="1817298" cy="1225590"/>
          </a:xfrm>
        </p:grpSpPr>
        <p:sp>
          <p:nvSpPr>
            <p:cNvPr id="41" name="TextBox 40"/>
            <p:cNvSpPr txBox="1"/>
            <p:nvPr/>
          </p:nvSpPr>
          <p:spPr>
            <a:xfrm>
              <a:off x="1293960" y="5224735"/>
              <a:ext cx="18172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B050"/>
                  </a:solidFill>
                </a:rPr>
                <a:t>Minimize data on the device</a:t>
              </a:r>
              <a:endParaRPr lang="en-US" sz="20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1410658" y="5014808"/>
              <a:ext cx="164021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1413535" y="3050843"/>
            <a:ext cx="1640216" cy="1467133"/>
            <a:chOff x="1413535" y="2999084"/>
            <a:chExt cx="1640216" cy="1467133"/>
          </a:xfrm>
        </p:grpSpPr>
        <p:sp>
          <p:nvSpPr>
            <p:cNvPr id="35" name="TextBox 34"/>
            <p:cNvSpPr txBox="1"/>
            <p:nvPr/>
          </p:nvSpPr>
          <p:spPr>
            <a:xfrm>
              <a:off x="1431985" y="3450554"/>
              <a:ext cx="16217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No access to device or cloud keys</a:t>
              </a:r>
              <a:endParaRPr lang="en-US" sz="2000" dirty="0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1413535" y="2999084"/>
              <a:ext cx="164021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>
              <a:off x="2012829" y="3105493"/>
              <a:ext cx="379560" cy="362298"/>
              <a:chOff x="241540" y="1846053"/>
              <a:chExt cx="379560" cy="362298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241540" y="1846053"/>
                <a:ext cx="379560" cy="362298"/>
              </a:xfrm>
              <a:prstGeom prst="ellipse">
                <a:avLst/>
              </a:prstGeom>
              <a:noFill/>
              <a:ln w="889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/>
              <p:cNvCxnSpPr>
                <a:stCxn id="56" idx="3"/>
                <a:endCxn id="56" idx="7"/>
              </p:cNvCxnSpPr>
              <p:nvPr/>
            </p:nvCxnSpPr>
            <p:spPr>
              <a:xfrm flipV="1">
                <a:off x="297125" y="1899110"/>
                <a:ext cx="268390" cy="256184"/>
              </a:xfrm>
              <a:prstGeom prst="line">
                <a:avLst/>
              </a:prstGeom>
              <a:ln w="889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6" name="Group 95"/>
          <p:cNvGrpSpPr/>
          <p:nvPr/>
        </p:nvGrpSpPr>
        <p:grpSpPr>
          <a:xfrm>
            <a:off x="1431986" y="1549859"/>
            <a:ext cx="7677508" cy="5036013"/>
            <a:chOff x="1431986" y="1549859"/>
            <a:chExt cx="7677508" cy="5036013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5904805" y="2494772"/>
              <a:ext cx="38802" cy="409110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1431986" y="2518895"/>
              <a:ext cx="7677508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333127" y="1984062"/>
              <a:ext cx="7418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/>
                <a:t>time</a:t>
              </a:r>
              <a:endParaRPr lang="en-US" sz="2000" i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29133" y="1569989"/>
              <a:ext cx="14837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70C0"/>
                  </a:solidFill>
                </a:rPr>
                <a:t>Device lost/stolen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8711" y="1549859"/>
              <a:ext cx="20041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70C0"/>
                  </a:solidFill>
                </a:rPr>
                <a:t>User notices loss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863972" y="2272246"/>
              <a:ext cx="379558" cy="416301"/>
              <a:chOff x="2605177" y="4066558"/>
              <a:chExt cx="379558" cy="416301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2605177" y="4066558"/>
                <a:ext cx="379558" cy="416301"/>
              </a:xfrm>
              <a:prstGeom prst="line">
                <a:avLst/>
              </a:prstGeom>
              <a:ln w="635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H="1">
                <a:off x="2619549" y="4066558"/>
                <a:ext cx="365186" cy="416301"/>
              </a:xfrm>
              <a:prstGeom prst="line">
                <a:avLst/>
              </a:prstGeom>
              <a:ln w="635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5690587" y="2286622"/>
              <a:ext cx="379558" cy="416301"/>
              <a:chOff x="2605177" y="4066558"/>
              <a:chExt cx="379558" cy="416301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2605177" y="4066558"/>
                <a:ext cx="379558" cy="416301"/>
              </a:xfrm>
              <a:prstGeom prst="line">
                <a:avLst/>
              </a:prstGeom>
              <a:ln w="635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2619549" y="4066558"/>
                <a:ext cx="365186" cy="416301"/>
              </a:xfrm>
              <a:prstGeom prst="line">
                <a:avLst/>
              </a:prstGeom>
              <a:ln w="635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/>
            <p:cNvCxnSpPr/>
            <p:nvPr/>
          </p:nvCxnSpPr>
          <p:spPr>
            <a:xfrm flipH="1">
              <a:off x="3053751" y="2543177"/>
              <a:ext cx="17254" cy="401004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3071005" y="3060215"/>
            <a:ext cx="6107500" cy="1670664"/>
            <a:chOff x="3071005" y="3008456"/>
            <a:chExt cx="6107500" cy="1670664"/>
          </a:xfrm>
        </p:grpSpPr>
        <p:sp>
          <p:nvSpPr>
            <p:cNvPr id="88" name="Rectangle 87"/>
            <p:cNvSpPr/>
            <p:nvPr/>
          </p:nvSpPr>
          <p:spPr>
            <a:xfrm>
              <a:off x="3163016" y="3008456"/>
              <a:ext cx="5825708" cy="1670664"/>
            </a:xfrm>
            <a:prstGeom prst="rect">
              <a:avLst/>
            </a:prstGeom>
            <a:solidFill>
              <a:srgbClr val="FF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74514" y="3105493"/>
              <a:ext cx="5814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Tamper with device physically or in software: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67880" y="3506035"/>
              <a:ext cx="3010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/>
                <a:t>break user password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/>
                <a:t>decrypt all </a:t>
              </a:r>
              <a:r>
                <a:rPr lang="en-US" sz="2000" dirty="0" smtClean="0"/>
                <a:t>SDOs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 smtClean="0"/>
                <a:t>…</a:t>
              </a:r>
              <a:endParaRPr lang="en-US" sz="2000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188912" y="3500999"/>
              <a:ext cx="269864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/>
                <a:t>dump RAM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/>
                <a:t>cold boot attacks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/>
                <a:t>disable connectivity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071005" y="3019229"/>
              <a:ext cx="6003991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3071005" y="4997555"/>
            <a:ext cx="6055742" cy="1653600"/>
            <a:chOff x="3071005" y="4997555"/>
            <a:chExt cx="6055742" cy="1653600"/>
          </a:xfrm>
        </p:grpSpPr>
        <p:cxnSp>
          <p:nvCxnSpPr>
            <p:cNvPr id="46" name="Straight Arrow Connector 45"/>
            <p:cNvCxnSpPr/>
            <p:nvPr/>
          </p:nvCxnSpPr>
          <p:spPr>
            <a:xfrm>
              <a:off x="3071005" y="4997555"/>
              <a:ext cx="603848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5950802" y="5519262"/>
              <a:ext cx="317594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3206165" y="5066581"/>
              <a:ext cx="5782558" cy="400110"/>
            </a:xfrm>
            <a:prstGeom prst="rect">
              <a:avLst/>
            </a:prstGeom>
            <a:solidFill>
              <a:srgbClr val="E7FF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B050"/>
                  </a:solidFill>
                </a:rPr>
                <a:t>Control data accesses: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163016" y="5604715"/>
              <a:ext cx="2953105" cy="1046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3838" indent="-223838">
                <a:buFont typeface="Arial" pitchFamily="34" charset="0"/>
                <a:buChar char="•"/>
              </a:pPr>
              <a:r>
                <a:rPr lang="en-US" sz="2000" dirty="0" smtClean="0"/>
                <a:t>audit accesses</a:t>
              </a:r>
            </a:p>
            <a:p>
              <a:pPr marL="223838" indent="-223838">
                <a:buFont typeface="Arial" pitchFamily="34" charset="0"/>
                <a:buChar char="•"/>
              </a:pPr>
              <a:endParaRPr lang="en-US" sz="200" dirty="0" smtClean="0"/>
            </a:p>
            <a:p>
              <a:pPr marL="223838" indent="-223838">
                <a:buFont typeface="Arial" pitchFamily="34" charset="0"/>
                <a:buChar char="•"/>
              </a:pPr>
              <a:r>
                <a:rPr lang="en-US" sz="2000" dirty="0"/>
                <a:t>d</a:t>
              </a:r>
              <a:r>
                <a:rPr lang="en-US" sz="2000" dirty="0" smtClean="0"/>
                <a:t>isable or rate-limit</a:t>
              </a:r>
            </a:p>
            <a:p>
              <a:r>
                <a:rPr lang="en-US" sz="2000" dirty="0"/>
                <a:t> </a:t>
              </a:r>
              <a:r>
                <a:rPr lang="en-US" sz="2000" dirty="0" smtClean="0"/>
                <a:t>   suspicious accesses</a:t>
              </a:r>
              <a:endParaRPr lang="en-US" sz="2000" dirty="0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3071005" y="5519262"/>
              <a:ext cx="287979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/>
            <p:cNvSpPr/>
            <p:nvPr/>
          </p:nvSpPr>
          <p:spPr>
            <a:xfrm>
              <a:off x="6024095" y="5653596"/>
              <a:ext cx="296462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3838" indent="-223838">
                <a:buFont typeface="Arial" pitchFamily="34" charset="0"/>
                <a:buChar char="•"/>
              </a:pPr>
              <a:r>
                <a:rPr lang="en-US" sz="2000" dirty="0"/>
                <a:t>d</a:t>
              </a:r>
              <a:r>
                <a:rPr lang="en-US" sz="2000" dirty="0" smtClean="0"/>
                <a:t>isable all accesses</a:t>
              </a:r>
              <a:endParaRPr lang="en-US" sz="2000" dirty="0"/>
            </a:p>
          </p:txBody>
        </p:sp>
      </p:grpSp>
      <p:sp>
        <p:nvSpPr>
          <p:cNvPr id="98" name="Rectangle 97"/>
          <p:cNvSpPr/>
          <p:nvPr/>
        </p:nvSpPr>
        <p:spPr>
          <a:xfrm>
            <a:off x="3352800" y="5601837"/>
            <a:ext cx="2064589" cy="400110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62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SDO Abstraction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9" y="1600200"/>
            <a:ext cx="8556171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An SDO is a logical collection of Java objects that contain sensitive data and that are related somehow</a:t>
            </a:r>
          </a:p>
          <a:p>
            <a:pPr lvl="1"/>
            <a:r>
              <a:rPr lang="en-US" dirty="0" smtClean="0"/>
              <a:t>Email-password SDO: password string + all objects computed from it</a:t>
            </a:r>
          </a:p>
          <a:p>
            <a:pPr lvl="1"/>
            <a:r>
              <a:rPr lang="en-US" dirty="0" smtClean="0"/>
              <a:t>Email-contents SDO: all emails in a thread</a:t>
            </a:r>
          </a:p>
          <a:p>
            <a:pPr lvl="1"/>
            <a:r>
              <a:rPr lang="en-US" dirty="0" smtClean="0"/>
              <a:t>Bank-account SDO: all transactions in an account</a:t>
            </a:r>
          </a:p>
          <a:p>
            <a:pPr lvl="1"/>
            <a:endParaRPr lang="en-US" dirty="0"/>
          </a:p>
          <a:p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457199" y="4095326"/>
            <a:ext cx="8229601" cy="2031325"/>
          </a:xfrm>
          <a:prstGeom prst="rect">
            <a:avLst/>
          </a:prstGeom>
          <a:solidFill>
            <a:srgbClr val="DFFDD3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nonymous Pro"/>
                <a:cs typeface="Anonymous Pro"/>
              </a:rPr>
              <a:t>c</a:t>
            </a:r>
            <a:r>
              <a:rPr lang="en-US" dirty="0" smtClean="0">
                <a:latin typeface="Anonymous Pro"/>
                <a:cs typeface="Anonymous Pro"/>
              </a:rPr>
              <a:t>lass SDO {</a:t>
            </a:r>
          </a:p>
          <a:p>
            <a:r>
              <a:rPr lang="en-US" dirty="0">
                <a:latin typeface="Anonymous Pro"/>
                <a:cs typeface="Anonymous Pro"/>
              </a:rPr>
              <a:t> </a:t>
            </a:r>
            <a:r>
              <a:rPr lang="en-US" dirty="0" smtClean="0">
                <a:latin typeface="Anonymous Pro"/>
                <a:cs typeface="Anonymous Pro"/>
              </a:rPr>
              <a:t>   SDO(String </a:t>
            </a:r>
            <a:r>
              <a:rPr lang="en-US" b="1" dirty="0" smtClean="0">
                <a:solidFill>
                  <a:srgbClr val="FF0000"/>
                </a:solidFill>
                <a:latin typeface="Anonymous Pro"/>
                <a:cs typeface="Anonymous Pro"/>
              </a:rPr>
              <a:t>description</a:t>
            </a:r>
            <a:r>
              <a:rPr lang="en-US" dirty="0" smtClean="0">
                <a:latin typeface="Anonymous Pro"/>
                <a:cs typeface="Anonymous Pro"/>
              </a:rPr>
              <a:t>, ...);    // create SDO</a:t>
            </a:r>
          </a:p>
          <a:p>
            <a:r>
              <a:rPr lang="en-US" dirty="0">
                <a:latin typeface="Anonymous Pro"/>
                <a:cs typeface="Anonymous Pro"/>
              </a:rPr>
              <a:t> </a:t>
            </a:r>
            <a:r>
              <a:rPr lang="en-US" dirty="0" smtClean="0">
                <a:latin typeface="Anonymous Pro"/>
                <a:cs typeface="Anonymous Pro"/>
              </a:rPr>
              <a:t>   void add(Object o);</a:t>
            </a:r>
            <a:r>
              <a:rPr lang="en-US" dirty="0">
                <a:latin typeface="Anonymous Pro"/>
                <a:cs typeface="Anonymous Pro"/>
              </a:rPr>
              <a:t> </a:t>
            </a:r>
            <a:r>
              <a:rPr lang="en-US" dirty="0" smtClean="0">
                <a:latin typeface="Anonymous Pro"/>
                <a:cs typeface="Anonymous Pro"/>
              </a:rPr>
              <a:t>             // adds object to SDO</a:t>
            </a:r>
          </a:p>
          <a:p>
            <a:r>
              <a:rPr lang="en-US" dirty="0">
                <a:latin typeface="Anonymous Pro"/>
                <a:cs typeface="Anonymous Pro"/>
              </a:rPr>
              <a:t> </a:t>
            </a:r>
            <a:r>
              <a:rPr lang="en-US" dirty="0" smtClean="0">
                <a:latin typeface="Anonymous Pro"/>
                <a:cs typeface="Anonymous Pro"/>
              </a:rPr>
              <a:t>   void remove(Object o);           // removes object from SDO</a:t>
            </a:r>
          </a:p>
          <a:p>
            <a:r>
              <a:rPr lang="en-US" dirty="0" smtClean="0">
                <a:latin typeface="Anonymous Pro"/>
                <a:cs typeface="Anonymous Pro"/>
              </a:rPr>
              <a:t>    …</a:t>
            </a:r>
            <a:endParaRPr lang="en-US" dirty="0">
              <a:latin typeface="Anonymous Pro"/>
              <a:cs typeface="Anonymous Pro"/>
            </a:endParaRPr>
          </a:p>
          <a:p>
            <a:r>
              <a:rPr lang="en-US" dirty="0" smtClean="0">
                <a:latin typeface="Anonymous Pro"/>
                <a:cs typeface="Anonymous Pro"/>
              </a:rPr>
              <a:t>    private </a:t>
            </a:r>
            <a:r>
              <a:rPr lang="en-US" dirty="0" err="1" smtClean="0">
                <a:latin typeface="Anonymous Pro"/>
                <a:cs typeface="Anonymous Pro"/>
              </a:rPr>
              <a:t>int</a:t>
            </a:r>
            <a:r>
              <a:rPr lang="en-US" dirty="0" smtClean="0">
                <a:latin typeface="Anonymous Pro"/>
                <a:cs typeface="Anonymous Pro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nonymous Pro"/>
                <a:cs typeface="Anonymous Pro"/>
              </a:rPr>
              <a:t>sdoID</a:t>
            </a:r>
            <a:r>
              <a:rPr lang="en-US" dirty="0" smtClean="0">
                <a:latin typeface="Anonymous Pro"/>
                <a:cs typeface="Anonymous Pro"/>
              </a:rPr>
              <a:t>;               // unique ID for SDO</a:t>
            </a:r>
          </a:p>
          <a:p>
            <a:r>
              <a:rPr lang="en-US" dirty="0" smtClean="0">
                <a:latin typeface="Anonymous Pro"/>
                <a:cs typeface="Anonymous Pro"/>
              </a:rPr>
              <a:t>}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850558" y="3894799"/>
            <a:ext cx="877939" cy="5899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185343" y="3525467"/>
            <a:ext cx="415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uman-readable and used for auditing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3048000" y="5803062"/>
            <a:ext cx="1241527" cy="676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3870734" y="6109840"/>
            <a:ext cx="536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u</a:t>
            </a:r>
            <a:r>
              <a:rPr lang="en-US" dirty="0" smtClean="0">
                <a:solidFill>
                  <a:srgbClr val="0070C0"/>
                </a:solidFill>
              </a:rPr>
              <a:t>sed for identifying SDOs locally and remotely 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22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5"/>
          <p:cNvSpPr txBox="1">
            <a:spLocks/>
          </p:cNvSpPr>
          <p:nvPr/>
        </p:nvSpPr>
        <p:spPr>
          <a:xfrm>
            <a:off x="457199" y="1600200"/>
            <a:ext cx="8556171" cy="3124200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176"/>
              </a:spcBef>
            </a:pPr>
            <a:r>
              <a:rPr lang="en-US" dirty="0" smtClean="0"/>
              <a:t>Default Email app hoards passwords and subjects</a:t>
            </a:r>
            <a:endParaRPr lang="en-US" sz="1000" dirty="0"/>
          </a:p>
          <a:p>
            <a:pPr>
              <a:spcBef>
                <a:spcPts val="1176"/>
              </a:spcBef>
            </a:pPr>
            <a:r>
              <a:rPr lang="en-US" dirty="0" smtClean="0"/>
              <a:t>Hard for apps to manage sensitive on their own</a:t>
            </a:r>
          </a:p>
          <a:p>
            <a:pPr>
              <a:spcBef>
                <a:spcPts val="1176"/>
              </a:spcBef>
            </a:pPr>
            <a:r>
              <a:rPr lang="en-US" dirty="0" smtClean="0"/>
              <a:t>With </a:t>
            </a:r>
            <a:r>
              <a:rPr lang="en-US" dirty="0" err="1" smtClean="0"/>
              <a:t>CleanOS</a:t>
            </a:r>
            <a:r>
              <a:rPr lang="en-US" dirty="0" smtClean="0"/>
              <a:t>, developers simply create SDOs and place their sensitive data in them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 Clean Email App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23858" y="3710006"/>
            <a:ext cx="5819942" cy="2585323"/>
          </a:xfrm>
          <a:prstGeom prst="rect">
            <a:avLst/>
          </a:prstGeom>
          <a:solidFill>
            <a:srgbClr val="DFFDD3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Anonymous Pro"/>
                <a:cs typeface="Anonymous Pro"/>
              </a:rPr>
              <a:t>SDO </a:t>
            </a:r>
            <a:r>
              <a:rPr lang="en-US" dirty="0" err="1" smtClean="0">
                <a:solidFill>
                  <a:srgbClr val="FF0000"/>
                </a:solidFill>
                <a:latin typeface="Anonymous Pro"/>
                <a:cs typeface="Anonymous Pro"/>
              </a:rPr>
              <a:t>pwSDO</a:t>
            </a:r>
            <a:r>
              <a:rPr lang="en-US" dirty="0" smtClean="0">
                <a:latin typeface="Anonymous Pro"/>
                <a:cs typeface="Anonymous Pro"/>
              </a:rPr>
              <a:t> = new SDO(“Password of ” + user);</a:t>
            </a:r>
          </a:p>
          <a:p>
            <a:r>
              <a:rPr lang="en-US" dirty="0" err="1" smtClean="0">
                <a:solidFill>
                  <a:srgbClr val="FF0000"/>
                </a:solidFill>
                <a:latin typeface="Anonymous Pro"/>
                <a:cs typeface="Anonymous Pro"/>
              </a:rPr>
              <a:t>pwSDO</a:t>
            </a:r>
            <a:r>
              <a:rPr lang="en-US" dirty="0" err="1" smtClean="0">
                <a:latin typeface="Anonymous Pro"/>
                <a:cs typeface="Anonymous Pro"/>
              </a:rPr>
              <a:t>.add</a:t>
            </a:r>
            <a:r>
              <a:rPr lang="en-US" dirty="0" smtClean="0">
                <a:latin typeface="Anonymous Pro"/>
                <a:cs typeface="Anonymous Pro"/>
              </a:rPr>
              <a:t>(password);</a:t>
            </a:r>
          </a:p>
          <a:p>
            <a:r>
              <a:rPr lang="en-US" dirty="0" smtClean="0">
                <a:latin typeface="Anonymous Pro"/>
                <a:cs typeface="Anonymous Pro"/>
              </a:rPr>
              <a:t>...</a:t>
            </a:r>
          </a:p>
          <a:p>
            <a:r>
              <a:rPr lang="en-US" dirty="0" smtClean="0">
                <a:latin typeface="Anonymous Pro"/>
                <a:cs typeface="Anonymous Pro"/>
              </a:rPr>
              <a:t>SDO </a:t>
            </a:r>
            <a:r>
              <a:rPr lang="en-US" dirty="0" err="1" smtClean="0">
                <a:solidFill>
                  <a:srgbClr val="0070C0"/>
                </a:solidFill>
                <a:latin typeface="Anonymous Pro"/>
                <a:cs typeface="Anonymous Pro"/>
              </a:rPr>
              <a:t>emailSDO</a:t>
            </a:r>
            <a:r>
              <a:rPr lang="en-US" dirty="0" smtClean="0">
                <a:latin typeface="Anonymous Pro"/>
                <a:cs typeface="Anonymous Pro"/>
              </a:rPr>
              <a:t> </a:t>
            </a:r>
            <a:r>
              <a:rPr lang="en-US" dirty="0">
                <a:latin typeface="Anonymous Pro"/>
                <a:cs typeface="Anonymous Pro"/>
              </a:rPr>
              <a:t>= new SDO(</a:t>
            </a:r>
            <a:r>
              <a:rPr lang="en-US" dirty="0" smtClean="0">
                <a:latin typeface="Anonymous Pro"/>
                <a:cs typeface="Anonymous Pro"/>
              </a:rPr>
              <a:t>“Email: ” + </a:t>
            </a:r>
            <a:r>
              <a:rPr lang="en-US" dirty="0" err="1" smtClean="0">
                <a:latin typeface="Anonymous Pro"/>
                <a:cs typeface="Anonymous Pro"/>
              </a:rPr>
              <a:t>mSubject</a:t>
            </a:r>
            <a:r>
              <a:rPr lang="en-US" dirty="0" smtClean="0">
                <a:latin typeface="Anonymous Pro"/>
                <a:cs typeface="Anonymous Pro"/>
              </a:rPr>
              <a:t>)</a:t>
            </a:r>
            <a:r>
              <a:rPr lang="en-US" dirty="0">
                <a:latin typeface="Anonymous Pro"/>
                <a:cs typeface="Anonymous Pro"/>
              </a:rPr>
              <a:t>;</a:t>
            </a:r>
          </a:p>
          <a:p>
            <a:r>
              <a:rPr lang="en-US" dirty="0" err="1" smtClean="0">
                <a:solidFill>
                  <a:srgbClr val="0070C0"/>
                </a:solidFill>
                <a:latin typeface="Anonymous Pro"/>
                <a:cs typeface="Anonymous Pro"/>
              </a:rPr>
              <a:t>emailSDO</a:t>
            </a:r>
            <a:r>
              <a:rPr lang="en-US" dirty="0" err="1" smtClean="0">
                <a:latin typeface="Anonymous Pro"/>
                <a:cs typeface="Anonymous Pro"/>
              </a:rPr>
              <a:t>.add</a:t>
            </a:r>
            <a:r>
              <a:rPr lang="en-US" dirty="0">
                <a:latin typeface="Anonymous Pro"/>
                <a:cs typeface="Anonymous Pro"/>
              </a:rPr>
              <a:t>(</a:t>
            </a:r>
            <a:r>
              <a:rPr lang="en-US" dirty="0" err="1">
                <a:latin typeface="Anonymous Pro"/>
                <a:cs typeface="Anonymous Pro"/>
              </a:rPr>
              <a:t>mSubject</a:t>
            </a:r>
            <a:r>
              <a:rPr lang="en-US" dirty="0">
                <a:latin typeface="Anonymous Pro"/>
                <a:cs typeface="Anonymous Pro"/>
              </a:rPr>
              <a:t>);</a:t>
            </a:r>
          </a:p>
          <a:p>
            <a:r>
              <a:rPr lang="en-US" dirty="0" err="1" smtClean="0">
                <a:solidFill>
                  <a:srgbClr val="0070C0"/>
                </a:solidFill>
                <a:latin typeface="Anonymous Pro"/>
                <a:cs typeface="Anonymous Pro"/>
              </a:rPr>
              <a:t>emailSDO</a:t>
            </a:r>
            <a:r>
              <a:rPr lang="en-US" dirty="0" err="1" smtClean="0">
                <a:latin typeface="Anonymous Pro"/>
                <a:cs typeface="Anonymous Pro"/>
              </a:rPr>
              <a:t>.add</a:t>
            </a:r>
            <a:r>
              <a:rPr lang="en-US" dirty="0">
                <a:latin typeface="Anonymous Pro"/>
                <a:cs typeface="Anonymous Pro"/>
              </a:rPr>
              <a:t>(</a:t>
            </a:r>
            <a:r>
              <a:rPr lang="en-US" dirty="0" err="1">
                <a:latin typeface="Anonymous Pro"/>
                <a:cs typeface="Anonymous Pro"/>
              </a:rPr>
              <a:t>mTextContent</a:t>
            </a:r>
            <a:r>
              <a:rPr lang="en-US" dirty="0">
                <a:latin typeface="Anonymous Pro"/>
                <a:cs typeface="Anonymous Pro"/>
              </a:rPr>
              <a:t>);</a:t>
            </a:r>
          </a:p>
          <a:p>
            <a:r>
              <a:rPr lang="en-US" dirty="0" err="1" smtClean="0">
                <a:solidFill>
                  <a:srgbClr val="0070C0"/>
                </a:solidFill>
                <a:latin typeface="Anonymous Pro"/>
                <a:cs typeface="Anonymous Pro"/>
              </a:rPr>
              <a:t>emailSDO</a:t>
            </a:r>
            <a:r>
              <a:rPr lang="en-US" dirty="0" err="1" smtClean="0">
                <a:latin typeface="Anonymous Pro"/>
                <a:cs typeface="Anonymous Pro"/>
              </a:rPr>
              <a:t>.add</a:t>
            </a:r>
            <a:r>
              <a:rPr lang="en-US" dirty="0">
                <a:latin typeface="Anonymous Pro"/>
                <a:cs typeface="Anonymous Pro"/>
              </a:rPr>
              <a:t>(</a:t>
            </a:r>
            <a:r>
              <a:rPr lang="en-US" dirty="0" err="1">
                <a:latin typeface="Anonymous Pro"/>
                <a:cs typeface="Anonymous Pro"/>
              </a:rPr>
              <a:t>mHtmlContent</a:t>
            </a:r>
            <a:r>
              <a:rPr lang="en-US" dirty="0">
                <a:latin typeface="Anonymous Pro"/>
                <a:cs typeface="Anonymous Pro"/>
              </a:rPr>
              <a:t>);</a:t>
            </a:r>
          </a:p>
          <a:p>
            <a:r>
              <a:rPr lang="en-US" dirty="0" err="1" smtClean="0">
                <a:solidFill>
                  <a:srgbClr val="0070C0"/>
                </a:solidFill>
                <a:latin typeface="Anonymous Pro"/>
                <a:cs typeface="Anonymous Pro"/>
              </a:rPr>
              <a:t>emailSDO</a:t>
            </a:r>
            <a:r>
              <a:rPr lang="en-US" dirty="0" err="1" smtClean="0">
                <a:latin typeface="Anonymous Pro"/>
                <a:cs typeface="Anonymous Pro"/>
              </a:rPr>
              <a:t>.add</a:t>
            </a:r>
            <a:r>
              <a:rPr lang="en-US" dirty="0">
                <a:latin typeface="Anonymous Pro"/>
                <a:cs typeface="Anonymous Pro"/>
              </a:rPr>
              <a:t>(</a:t>
            </a:r>
            <a:r>
              <a:rPr lang="en-US" dirty="0" err="1">
                <a:latin typeface="Anonymous Pro"/>
                <a:cs typeface="Anonymous Pro"/>
              </a:rPr>
              <a:t>mTextReply</a:t>
            </a:r>
            <a:r>
              <a:rPr lang="en-US" dirty="0">
                <a:latin typeface="Anonymous Pro"/>
                <a:cs typeface="Anonymous Pro"/>
              </a:rPr>
              <a:t>);</a:t>
            </a:r>
          </a:p>
          <a:p>
            <a:r>
              <a:rPr lang="en-US" dirty="0" err="1" smtClean="0">
                <a:solidFill>
                  <a:srgbClr val="0070C0"/>
                </a:solidFill>
                <a:latin typeface="Anonymous Pro"/>
                <a:cs typeface="Anonymous Pro"/>
              </a:rPr>
              <a:t>emailSDO</a:t>
            </a:r>
            <a:r>
              <a:rPr lang="en-US" dirty="0" err="1" smtClean="0">
                <a:latin typeface="Anonymous Pro"/>
                <a:cs typeface="Anonymous Pro"/>
              </a:rPr>
              <a:t>.add</a:t>
            </a:r>
            <a:r>
              <a:rPr lang="en-US" dirty="0">
                <a:latin typeface="Anonymous Pro"/>
                <a:cs typeface="Anonymous Pro"/>
              </a:rPr>
              <a:t>(</a:t>
            </a:r>
            <a:r>
              <a:rPr lang="en-US" dirty="0" err="1">
                <a:latin typeface="Anonymous Pro"/>
                <a:cs typeface="Anonymous Pro"/>
              </a:rPr>
              <a:t>mHtmlReply</a:t>
            </a:r>
            <a:r>
              <a:rPr lang="en-US" dirty="0" smtClean="0">
                <a:latin typeface="Anonymous Pro"/>
                <a:cs typeface="Anonymous Pro"/>
              </a:rPr>
              <a:t>);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92377" y="6550223"/>
            <a:ext cx="2162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(code adapted for clarity)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17166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1262" y="2050088"/>
            <a:ext cx="4331155" cy="2255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Application (Java)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CleanOS</a:t>
            </a:r>
            <a:r>
              <a:rPr lang="en-US" dirty="0" smtClean="0"/>
              <a:t> Architecture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75479" y="1619958"/>
            <a:ext cx="163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Device</a:t>
            </a:r>
            <a:endParaRPr lang="en-US" dirty="0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609784" y="3620540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999138" y="2573022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1369638" y="3988732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2438543" y="274120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2049805" y="312551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3440098" y="321778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1089571" y="321263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2804458" y="311224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2635478" y="3791644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4041676" y="2403440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21263" y="4303232"/>
            <a:ext cx="4331154" cy="1722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Dalvik</a:t>
            </a:r>
            <a:r>
              <a:rPr lang="en-US" sz="2000" dirty="0" smtClean="0">
                <a:solidFill>
                  <a:schemeClr val="tx1"/>
                </a:solidFill>
              </a:rPr>
              <a:t> VM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1262" y="6025448"/>
            <a:ext cx="4331155" cy="4849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Linux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150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Motivation (cont.)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0363" y="1905000"/>
            <a:ext cx="8640762" cy="4329113"/>
          </a:xfrm>
          <a:ln/>
        </p:spPr>
        <p:txBody>
          <a:bodyPr tIns="0">
            <a:normAutofit fontScale="77500" lnSpcReduction="20000"/>
          </a:bodyPr>
          <a:lstStyle/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Vetting process is not flawless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”Bad apps” </a:t>
            </a:r>
            <a:r>
              <a:rPr lang="en-US" dirty="0"/>
              <a:t>make it to the App Store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Apple removed several apps after they were available e.g.,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Flashlight (enables tethering w/o the network operator's consent)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Storm8 games harvested device phone numbers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err="1"/>
              <a:t>MogoRoad</a:t>
            </a:r>
            <a:r>
              <a:rPr lang="en-US" dirty="0"/>
              <a:t> collect phone numbers of free app users 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→ Telemarketers called and offered the paid full version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i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325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1262" y="2050088"/>
            <a:ext cx="4331155" cy="2255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Application (Java)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21263" y="4303232"/>
            <a:ext cx="4331154" cy="1722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000" b="1" dirty="0" err="1" smtClean="0">
                <a:solidFill>
                  <a:srgbClr val="0070C0"/>
                </a:solidFill>
              </a:rPr>
              <a:t>CleanOS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Dalvik</a:t>
            </a:r>
            <a:r>
              <a:rPr lang="en-US" sz="2000" b="1" dirty="0" smtClean="0">
                <a:solidFill>
                  <a:srgbClr val="0070C0"/>
                </a:solidFill>
              </a:rPr>
              <a:t> VM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985770" y="3098704"/>
            <a:ext cx="561940" cy="5619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98014" y="2723000"/>
            <a:ext cx="103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pwSDO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CleanOS</a:t>
            </a:r>
            <a:r>
              <a:rPr lang="en-US" dirty="0" smtClean="0"/>
              <a:t> Architecture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75479" y="1619958"/>
            <a:ext cx="163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Device</a:t>
            </a:r>
            <a:endParaRPr lang="en-US" dirty="0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609784" y="3620540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999138" y="2573022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1369638" y="3988732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2438543" y="274120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2049805" y="312551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3440098" y="321778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1089571" y="321263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2804458" y="311224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2635478" y="3791644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4041676" y="2403440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29958" y="4752202"/>
            <a:ext cx="1301031" cy="8298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Tracking</a:t>
            </a:r>
          </a:p>
          <a:p>
            <a:pPr algn="ctr"/>
            <a:r>
              <a:rPr lang="en-US" dirty="0" smtClean="0"/>
              <a:t>(modified </a:t>
            </a:r>
            <a:r>
              <a:rPr lang="en-US" dirty="0" err="1" smtClean="0"/>
              <a:t>TaintDroid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38560" y="2403440"/>
            <a:ext cx="23408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nonymous Pro"/>
                <a:cs typeface="Anonymous Pro"/>
              </a:rPr>
              <a:t>registerSDO</a:t>
            </a:r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(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  123,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  “</a:t>
            </a:r>
            <a:r>
              <a:rPr lang="en-US" sz="1400" dirty="0" err="1" smtClean="0">
                <a:solidFill>
                  <a:srgbClr val="FF0000"/>
                </a:solidFill>
                <a:latin typeface="Anonymous Pro"/>
                <a:cs typeface="Anonymous Pro"/>
              </a:rPr>
              <a:t>com.android.email</a:t>
            </a:r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”,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  “Password of Yang”,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  0x1a2b…)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520890" y="3599646"/>
            <a:ext cx="209810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21262" y="6025448"/>
            <a:ext cx="4331155" cy="4849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Linux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655456" y="4752202"/>
            <a:ext cx="1240060" cy="8298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Eviction</a:t>
            </a:r>
            <a:endParaRPr lang="en-US" dirty="0"/>
          </a:p>
          <a:p>
            <a:pPr algn="ctr"/>
            <a:r>
              <a:rPr lang="en-US" dirty="0" smtClean="0"/>
              <a:t>(evict-idle GC)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3022732" y="4752202"/>
            <a:ext cx="1319248" cy="8298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Decryption</a:t>
            </a:r>
            <a:endParaRPr lang="en-US" dirty="0"/>
          </a:p>
          <a:p>
            <a:pPr algn="ctr"/>
            <a:r>
              <a:rPr lang="en-US" dirty="0" smtClean="0"/>
              <a:t>(modified interpreter)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9958" y="4338251"/>
            <a:ext cx="334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(SDO ID: 123, Key: 0x1a2b…)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682144" y="2050087"/>
            <a:ext cx="2363489" cy="44603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916360" y="1610253"/>
            <a:ext cx="189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Trusted Cloud(s)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976788" y="2163508"/>
            <a:ext cx="173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SDO Database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796045" y="2746550"/>
            <a:ext cx="215053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ID: 123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App: </a:t>
            </a:r>
            <a:r>
              <a:rPr lang="en-US" sz="1400" dirty="0" err="1" smtClean="0">
                <a:solidFill>
                  <a:srgbClr val="FF0000"/>
                </a:solidFill>
              </a:rPr>
              <a:t>com.android.email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err="1" smtClean="0">
                <a:solidFill>
                  <a:srgbClr val="FF0000"/>
                </a:solidFill>
              </a:rPr>
              <a:t>Desc</a:t>
            </a:r>
            <a:r>
              <a:rPr lang="en-US" sz="1400" dirty="0" smtClean="0">
                <a:solidFill>
                  <a:srgbClr val="FF0000"/>
                </a:solidFill>
              </a:rPr>
              <a:t>: Password of Yang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Key: 0x1a2b…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96045" y="3700657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47" name="TextBox 46"/>
          <p:cNvSpPr txBox="1"/>
          <p:nvPr/>
        </p:nvSpPr>
        <p:spPr>
          <a:xfrm>
            <a:off x="7258917" y="4202730"/>
            <a:ext cx="1172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Audit Log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6796045" y="4606858"/>
            <a:ext cx="21505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Create SDO 123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App: …	</a:t>
            </a:r>
            <a:r>
              <a:rPr lang="en-US" sz="1400" dirty="0" err="1" smtClean="0">
                <a:solidFill>
                  <a:srgbClr val="FF0000"/>
                </a:solidFill>
              </a:rPr>
              <a:t>Desc</a:t>
            </a:r>
            <a:r>
              <a:rPr lang="en-US" sz="1400" dirty="0" smtClean="0">
                <a:solidFill>
                  <a:srgbClr val="FF0000"/>
                </a:solidFill>
              </a:rPr>
              <a:t>: …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796045" y="3808379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61" name="TextBox 60"/>
          <p:cNvSpPr txBox="1"/>
          <p:nvPr/>
        </p:nvSpPr>
        <p:spPr>
          <a:xfrm>
            <a:off x="6796045" y="2532840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62" name="TextBox 61"/>
          <p:cNvSpPr txBox="1"/>
          <p:nvPr/>
        </p:nvSpPr>
        <p:spPr>
          <a:xfrm>
            <a:off x="6796045" y="2640562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1329510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  <p:bldP spid="49" grpId="1"/>
      <p:bldP spid="17" grpId="0"/>
      <p:bldP spid="7" grpId="0"/>
      <p:bldP spid="7" grpId="1"/>
      <p:bldP spid="45" grpId="0" animBg="1"/>
      <p:bldP spid="46" grpId="0" animBg="1"/>
      <p:bldP spid="54" grpId="0" animBg="1"/>
      <p:bldP spid="60" grpId="0" animBg="1"/>
      <p:bldP spid="61" grpId="0" animBg="1"/>
      <p:bldP spid="6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1262" y="1610253"/>
            <a:ext cx="8924371" cy="4900168"/>
            <a:chOff x="121262" y="1610253"/>
            <a:chExt cx="8924371" cy="4900168"/>
          </a:xfrm>
        </p:grpSpPr>
        <p:sp>
          <p:nvSpPr>
            <p:cNvPr id="86" name="Rectangle 85"/>
            <p:cNvSpPr/>
            <p:nvPr/>
          </p:nvSpPr>
          <p:spPr>
            <a:xfrm>
              <a:off x="121262" y="2050088"/>
              <a:ext cx="4331155" cy="225550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dirty="0" smtClean="0"/>
                <a:t>Application (Java)</a:t>
              </a:r>
              <a:endParaRPr lang="en-US" dirty="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21263" y="4303232"/>
              <a:ext cx="4331154" cy="172221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000" b="1" dirty="0" err="1" smtClean="0">
                  <a:solidFill>
                    <a:srgbClr val="0070C0"/>
                  </a:solidFill>
                </a:rPr>
                <a:t>CleanOS</a:t>
              </a:r>
              <a:r>
                <a:rPr lang="en-US" sz="2000" b="1" dirty="0" smtClean="0">
                  <a:solidFill>
                    <a:srgbClr val="0070C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</a:rPr>
                <a:t>Dalvik</a:t>
              </a:r>
              <a:r>
                <a:rPr lang="en-US" sz="2000" b="1" dirty="0" smtClean="0">
                  <a:solidFill>
                    <a:srgbClr val="0070C0"/>
                  </a:solidFill>
                </a:rPr>
                <a:t> VM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475479" y="1619958"/>
              <a:ext cx="1634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Mobile Device</a:t>
              </a:r>
              <a:endParaRPr lang="en-US" dirty="0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609784" y="3620540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999138" y="2573022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1369638" y="3988732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2438543" y="2741208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2049805" y="3125515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3440098" y="3217788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94"/>
            <p:cNvSpPr>
              <a:spLocks noChangeAspect="1"/>
            </p:cNvSpPr>
            <p:nvPr/>
          </p:nvSpPr>
          <p:spPr>
            <a:xfrm>
              <a:off x="2804458" y="3112248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2635478" y="3791644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96"/>
            <p:cNvSpPr>
              <a:spLocks noChangeAspect="1"/>
            </p:cNvSpPr>
            <p:nvPr/>
          </p:nvSpPr>
          <p:spPr>
            <a:xfrm>
              <a:off x="4041676" y="2403440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29958" y="4752202"/>
              <a:ext cx="1301031" cy="8298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Tracking</a:t>
              </a:r>
            </a:p>
            <a:p>
              <a:pPr algn="ctr"/>
              <a:r>
                <a:rPr lang="en-US" dirty="0" smtClean="0"/>
                <a:t>(modified </a:t>
              </a:r>
              <a:r>
                <a:rPr lang="en-US" dirty="0" err="1" smtClean="0"/>
                <a:t>TaintDroid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438560" y="2403440"/>
              <a:ext cx="2340855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Anonymous Pro"/>
                  <a:cs typeface="Anonymous Pro"/>
                </a:rPr>
                <a:t>registerSDO</a:t>
              </a:r>
              <a:r>
                <a:rPr lang="en-US" sz="1400" dirty="0" smtClean="0">
                  <a:latin typeface="Anonymous Pro"/>
                  <a:cs typeface="Anonymous Pro"/>
                </a:rPr>
                <a:t>(</a:t>
              </a:r>
            </a:p>
            <a:p>
              <a:r>
                <a:rPr lang="en-US" sz="1400" dirty="0" smtClean="0">
                  <a:latin typeface="Anonymous Pro"/>
                  <a:cs typeface="Anonymous Pro"/>
                </a:rPr>
                <a:t>  123,</a:t>
              </a:r>
            </a:p>
            <a:p>
              <a:r>
                <a:rPr lang="en-US" sz="1400" dirty="0" smtClean="0">
                  <a:latin typeface="Anonymous Pro"/>
                  <a:cs typeface="Anonymous Pro"/>
                </a:rPr>
                <a:t>  “</a:t>
              </a:r>
              <a:r>
                <a:rPr lang="en-US" sz="1400" dirty="0" err="1" smtClean="0">
                  <a:latin typeface="Anonymous Pro"/>
                  <a:cs typeface="Anonymous Pro"/>
                </a:rPr>
                <a:t>com.android.email</a:t>
              </a:r>
              <a:r>
                <a:rPr lang="en-US" sz="1400" dirty="0" smtClean="0">
                  <a:latin typeface="Anonymous Pro"/>
                  <a:cs typeface="Anonymous Pro"/>
                </a:rPr>
                <a:t>”,</a:t>
              </a:r>
            </a:p>
            <a:p>
              <a:r>
                <a:rPr lang="en-US" sz="1400" dirty="0" smtClean="0">
                  <a:latin typeface="Anonymous Pro"/>
                  <a:cs typeface="Anonymous Pro"/>
                </a:rPr>
                <a:t>  “Password of Yang”,</a:t>
              </a:r>
            </a:p>
            <a:p>
              <a:r>
                <a:rPr lang="en-US" sz="1400" dirty="0" smtClean="0">
                  <a:latin typeface="Anonymous Pro"/>
                  <a:cs typeface="Anonymous Pro"/>
                </a:rPr>
                <a:t>  0x1a2b…)</a:t>
              </a:r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>
              <a:off x="4520890" y="3599646"/>
              <a:ext cx="2098109" cy="0"/>
            </a:xfrm>
            <a:prstGeom prst="straightConnector1">
              <a:avLst/>
            </a:prstGeom>
            <a:ln>
              <a:solidFill>
                <a:srgbClr val="29293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121262" y="6025448"/>
              <a:ext cx="4331155" cy="48497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Linux</a:t>
              </a:r>
              <a:endParaRPr lang="en-US" dirty="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655456" y="4752202"/>
              <a:ext cx="1240060" cy="8298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Eviction</a:t>
              </a:r>
              <a:endParaRPr lang="en-US" dirty="0"/>
            </a:p>
            <a:p>
              <a:pPr algn="ctr"/>
              <a:r>
                <a:rPr lang="en-US" dirty="0" smtClean="0"/>
                <a:t>(evict-idle GC)</a:t>
              </a:r>
              <a:endParaRPr lang="en-US" dirty="0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3022732" y="4752202"/>
              <a:ext cx="1319248" cy="8298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Decryption</a:t>
              </a:r>
              <a:endParaRPr lang="en-US" dirty="0"/>
            </a:p>
            <a:p>
              <a:pPr algn="ctr"/>
              <a:r>
                <a:rPr lang="en-US" dirty="0" smtClean="0"/>
                <a:t>(modified interpreter)</a:t>
              </a:r>
              <a:endParaRPr lang="en-US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29958" y="4338251"/>
              <a:ext cx="33438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(SDO ID: 123, Key: 0x1a2b…)</a:t>
              </a:r>
              <a:endParaRPr lang="en-US" i="1" dirty="0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6682144" y="2050087"/>
              <a:ext cx="2363489" cy="446033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6916360" y="1610253"/>
              <a:ext cx="18950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Trusted Cloud(s)</a:t>
              </a:r>
              <a:endParaRPr lang="en-US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976788" y="2163508"/>
              <a:ext cx="1737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SDO Database</a:t>
              </a:r>
              <a:endParaRPr lang="en-US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796045" y="2746550"/>
              <a:ext cx="2150536" cy="954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ID: 123</a:t>
              </a:r>
            </a:p>
            <a:p>
              <a:r>
                <a:rPr lang="en-US" sz="1400" dirty="0" smtClean="0"/>
                <a:t>App: </a:t>
              </a:r>
              <a:r>
                <a:rPr lang="en-US" sz="1400" dirty="0" err="1" smtClean="0"/>
                <a:t>com.android.email</a:t>
              </a:r>
              <a:endParaRPr lang="en-US" sz="1400" dirty="0" smtClean="0"/>
            </a:p>
            <a:p>
              <a:r>
                <a:rPr lang="en-US" sz="1400" dirty="0" err="1" smtClean="0"/>
                <a:t>Desc</a:t>
              </a:r>
              <a:r>
                <a:rPr lang="en-US" sz="1400" dirty="0" smtClean="0"/>
                <a:t>: Password of Yang</a:t>
              </a:r>
            </a:p>
            <a:p>
              <a:r>
                <a:rPr lang="en-US" sz="1400" dirty="0" smtClean="0"/>
                <a:t>Key: 0x1a2b…</a:t>
              </a:r>
              <a:endParaRPr lang="en-US" sz="1400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796045" y="3700657"/>
              <a:ext cx="2150536" cy="1077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00" dirty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258917" y="4202730"/>
              <a:ext cx="1172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Audit Log</a:t>
              </a:r>
              <a:endParaRPr lang="en-US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796045" y="4606858"/>
              <a:ext cx="2150536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Create SDO 123</a:t>
              </a:r>
            </a:p>
            <a:p>
              <a:r>
                <a:rPr lang="en-US" sz="1400" dirty="0" smtClean="0"/>
                <a:t>App: …	</a:t>
              </a:r>
              <a:r>
                <a:rPr lang="en-US" sz="1400" dirty="0" err="1" smtClean="0"/>
                <a:t>Desc</a:t>
              </a:r>
              <a:r>
                <a:rPr lang="en-US" sz="1400" dirty="0" smtClean="0"/>
                <a:t>: …</a:t>
              </a:r>
              <a:endParaRPr lang="en-US" sz="1400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796045" y="3808379"/>
              <a:ext cx="2150536" cy="1077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00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796045" y="2532840"/>
              <a:ext cx="2150536" cy="1077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00" dirty="0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6796045" y="2640562"/>
              <a:ext cx="2150536" cy="1077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00" dirty="0"/>
            </a:p>
          </p:txBody>
        </p:sp>
      </p:grpSp>
      <p:sp>
        <p:nvSpPr>
          <p:cNvPr id="48" name="Oval 47"/>
          <p:cNvSpPr/>
          <p:nvPr/>
        </p:nvSpPr>
        <p:spPr>
          <a:xfrm>
            <a:off x="985770" y="3098704"/>
            <a:ext cx="561940" cy="5619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98014" y="2723000"/>
            <a:ext cx="103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pwSDO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CleanOS</a:t>
            </a:r>
            <a:r>
              <a:rPr lang="en-US" dirty="0" smtClean="0"/>
              <a:t> Architecture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1089571" y="321263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ounded Rectangle 39"/>
          <p:cNvSpPr/>
          <p:nvPr/>
        </p:nvSpPr>
        <p:spPr>
          <a:xfrm>
            <a:off x="1964126" y="2380835"/>
            <a:ext cx="5649163" cy="18796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2368189" y="2625903"/>
            <a:ext cx="1440000" cy="37053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password</a:t>
            </a:r>
            <a:endParaRPr lang="en-US" dirty="0"/>
          </a:p>
        </p:txBody>
      </p:sp>
      <p:sp>
        <p:nvSpPr>
          <p:cNvPr id="42" name="Rounded Rectangle 41"/>
          <p:cNvSpPr/>
          <p:nvPr/>
        </p:nvSpPr>
        <p:spPr>
          <a:xfrm>
            <a:off x="2368189" y="3143603"/>
            <a:ext cx="4968000" cy="37053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imap</a:t>
            </a:r>
            <a:r>
              <a:rPr lang="en-US" dirty="0" smtClean="0"/>
              <a:t>://user:password@imap.server.com:143</a:t>
            </a:r>
            <a:endParaRPr lang="en-US" dirty="0"/>
          </a:p>
        </p:txBody>
      </p:sp>
      <p:sp>
        <p:nvSpPr>
          <p:cNvPr id="43" name="Rounded Rectangle 42"/>
          <p:cNvSpPr/>
          <p:nvPr/>
        </p:nvSpPr>
        <p:spPr>
          <a:xfrm>
            <a:off x="2357163" y="3664303"/>
            <a:ext cx="4824000" cy="37053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smtp</a:t>
            </a:r>
            <a:r>
              <a:rPr lang="en-US" dirty="0" smtClean="0"/>
              <a:t>://user:password@smtp.server.com:25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4041676" y="2388356"/>
            <a:ext cx="301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pwSDO</a:t>
            </a:r>
            <a:r>
              <a:rPr lang="en-US" i="1" dirty="0" smtClean="0"/>
              <a:t>: Password of Yang</a:t>
            </a:r>
            <a:endParaRPr lang="en-US" i="1" dirty="0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1353172" y="328312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211672" y="3485371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7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51" grpId="0" animBg="1"/>
      <p:bldP spid="5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1262" y="2050088"/>
            <a:ext cx="4331155" cy="2255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Application (Java)</a:t>
            </a: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985770" y="3098704"/>
            <a:ext cx="561940" cy="5619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98014" y="2723000"/>
            <a:ext cx="103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pwSDO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CleanOS</a:t>
            </a:r>
            <a:r>
              <a:rPr lang="en-US" dirty="0" smtClean="0"/>
              <a:t> Architecture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0421"/>
            <a:ext cx="2895600" cy="365125"/>
          </a:xfrm>
        </p:spPr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75479" y="1619958"/>
            <a:ext cx="163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Device</a:t>
            </a:r>
            <a:endParaRPr lang="en-US" dirty="0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609784" y="3620540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999138" y="2573022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1369638" y="3988732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2438543" y="274120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2049805" y="312551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3440098" y="321778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1089571" y="321263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2804458" y="311224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2635478" y="3791644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4041676" y="2403440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1353172" y="328312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1211672" y="3485371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21263" y="4303232"/>
            <a:ext cx="4331154" cy="1722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000" b="1" dirty="0" err="1" smtClean="0">
                <a:solidFill>
                  <a:srgbClr val="0070C0"/>
                </a:solidFill>
              </a:rPr>
              <a:t>CleanOS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Dalvik</a:t>
            </a:r>
            <a:r>
              <a:rPr lang="en-US" sz="2000" b="1" dirty="0" smtClean="0">
                <a:solidFill>
                  <a:srgbClr val="0070C0"/>
                </a:solidFill>
              </a:rPr>
              <a:t> VM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9958" y="4752202"/>
            <a:ext cx="1301031" cy="8298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Tracking</a:t>
            </a:r>
          </a:p>
          <a:p>
            <a:pPr algn="ctr"/>
            <a:r>
              <a:rPr lang="en-US" dirty="0" smtClean="0"/>
              <a:t>(modified </a:t>
            </a:r>
            <a:r>
              <a:rPr lang="en-US" dirty="0" err="1" smtClean="0"/>
              <a:t>TaintDroid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121262" y="6025448"/>
            <a:ext cx="4331155" cy="4849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Linux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655456" y="4752202"/>
            <a:ext cx="1240060" cy="8298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Eviction</a:t>
            </a:r>
            <a:endParaRPr lang="en-US" dirty="0"/>
          </a:p>
          <a:p>
            <a:pPr algn="ctr"/>
            <a:r>
              <a:rPr lang="en-US" dirty="0" smtClean="0"/>
              <a:t>(evict-idle GC)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3022732" y="4752202"/>
            <a:ext cx="1319248" cy="8298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Decryption</a:t>
            </a:r>
            <a:endParaRPr lang="en-US" dirty="0"/>
          </a:p>
          <a:p>
            <a:pPr algn="ctr"/>
            <a:r>
              <a:rPr lang="en-US" dirty="0" smtClean="0"/>
              <a:t>(modified interpreter)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229958" y="4338251"/>
            <a:ext cx="334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(SDO ID: 123, Key: 0x1a2b…)</a:t>
            </a:r>
            <a:endParaRPr lang="en-US" i="1" dirty="0"/>
          </a:p>
        </p:txBody>
      </p:sp>
      <p:sp>
        <p:nvSpPr>
          <p:cNvPr id="45" name="Rectangle 44"/>
          <p:cNvSpPr/>
          <p:nvPr/>
        </p:nvSpPr>
        <p:spPr>
          <a:xfrm>
            <a:off x="6682144" y="2050087"/>
            <a:ext cx="2363489" cy="44603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6916360" y="1610253"/>
            <a:ext cx="189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Trusted Cloud(s)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976788" y="2163508"/>
            <a:ext cx="173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SDO Database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6796045" y="2746550"/>
            <a:ext cx="215053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ID: 123</a:t>
            </a:r>
          </a:p>
          <a:p>
            <a:r>
              <a:rPr lang="en-US" sz="1400" dirty="0" smtClean="0"/>
              <a:t>App: </a:t>
            </a:r>
            <a:r>
              <a:rPr lang="en-US" sz="1400" dirty="0" err="1" smtClean="0"/>
              <a:t>com.android.email</a:t>
            </a:r>
            <a:endParaRPr lang="en-US" sz="1400" dirty="0" smtClean="0"/>
          </a:p>
          <a:p>
            <a:r>
              <a:rPr lang="en-US" sz="1400" dirty="0" err="1" smtClean="0"/>
              <a:t>Desc</a:t>
            </a:r>
            <a:r>
              <a:rPr lang="en-US" sz="1400" dirty="0" smtClean="0"/>
              <a:t>: Password of Yang</a:t>
            </a:r>
          </a:p>
          <a:p>
            <a:r>
              <a:rPr lang="en-US" sz="1400" dirty="0" smtClean="0"/>
              <a:t>Key: 0x1a2b…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6796045" y="3700657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61" name="TextBox 60"/>
          <p:cNvSpPr txBox="1"/>
          <p:nvPr/>
        </p:nvSpPr>
        <p:spPr>
          <a:xfrm>
            <a:off x="7258917" y="4202730"/>
            <a:ext cx="1172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Audit Log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6796045" y="4606858"/>
            <a:ext cx="21505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Create SDO 123</a:t>
            </a:r>
          </a:p>
          <a:p>
            <a:r>
              <a:rPr lang="en-US" sz="1400" dirty="0" smtClean="0"/>
              <a:t>App: …	</a:t>
            </a:r>
            <a:r>
              <a:rPr lang="en-US" sz="1400" dirty="0" err="1" smtClean="0"/>
              <a:t>Desc</a:t>
            </a:r>
            <a:r>
              <a:rPr lang="en-US" sz="1400" dirty="0" smtClean="0"/>
              <a:t>: …</a:t>
            </a:r>
            <a:endParaRPr lang="en-US" sz="1400" dirty="0"/>
          </a:p>
        </p:txBody>
      </p:sp>
      <p:sp>
        <p:nvSpPr>
          <p:cNvPr id="65" name="TextBox 64"/>
          <p:cNvSpPr txBox="1"/>
          <p:nvPr/>
        </p:nvSpPr>
        <p:spPr>
          <a:xfrm>
            <a:off x="6796045" y="3808379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66" name="TextBox 65"/>
          <p:cNvSpPr txBox="1"/>
          <p:nvPr/>
        </p:nvSpPr>
        <p:spPr>
          <a:xfrm>
            <a:off x="6796045" y="2532840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67" name="TextBox 66"/>
          <p:cNvSpPr txBox="1"/>
          <p:nvPr/>
        </p:nvSpPr>
        <p:spPr>
          <a:xfrm>
            <a:off x="6796045" y="2640562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32421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1262" y="2050088"/>
            <a:ext cx="4331155" cy="2255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Application (Java)</a:t>
            </a: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985770" y="3098704"/>
            <a:ext cx="561940" cy="5619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 cmpd="sng">
            <a:prstDash val="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98014" y="2723000"/>
            <a:ext cx="103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pwSDO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CleanOS</a:t>
            </a:r>
            <a:r>
              <a:rPr lang="en-US" dirty="0" smtClean="0"/>
              <a:t> Architecture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75479" y="1619958"/>
            <a:ext cx="163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Device</a:t>
            </a:r>
            <a:endParaRPr lang="en-US" dirty="0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609784" y="3620540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999138" y="2573022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1369638" y="3988732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2438543" y="274120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2049805" y="312551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3440098" y="321778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1089571" y="321263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2804458" y="311224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2635478" y="3791644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4041676" y="2403440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1353172" y="328312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1211672" y="3485371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21263" y="4303232"/>
            <a:ext cx="4331154" cy="1722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000" b="1" dirty="0" err="1" smtClean="0">
                <a:solidFill>
                  <a:srgbClr val="0070C0"/>
                </a:solidFill>
              </a:rPr>
              <a:t>CleanOS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Dalvik</a:t>
            </a:r>
            <a:r>
              <a:rPr lang="en-US" sz="2000" b="1" dirty="0" smtClean="0">
                <a:solidFill>
                  <a:srgbClr val="0070C0"/>
                </a:solidFill>
              </a:rPr>
              <a:t> VM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29958" y="4752202"/>
            <a:ext cx="1301031" cy="8298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Tracking</a:t>
            </a:r>
          </a:p>
          <a:p>
            <a:pPr algn="ctr"/>
            <a:r>
              <a:rPr lang="en-US" dirty="0" smtClean="0"/>
              <a:t>(modified </a:t>
            </a:r>
            <a:r>
              <a:rPr lang="en-US" dirty="0" err="1" smtClean="0"/>
              <a:t>TaintDroid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121262" y="6025448"/>
            <a:ext cx="4331155" cy="4849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Linux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1655456" y="4752202"/>
            <a:ext cx="1240060" cy="8298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Eviction</a:t>
            </a:r>
            <a:endParaRPr lang="en-US" dirty="0"/>
          </a:p>
          <a:p>
            <a:pPr algn="ctr"/>
            <a:r>
              <a:rPr lang="en-US" dirty="0" smtClean="0"/>
              <a:t>(evict-idle GC)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3022732" y="4752202"/>
            <a:ext cx="1319248" cy="8298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Decryption</a:t>
            </a:r>
            <a:endParaRPr lang="en-US" dirty="0"/>
          </a:p>
          <a:p>
            <a:pPr algn="ctr"/>
            <a:r>
              <a:rPr lang="en-US" dirty="0" smtClean="0"/>
              <a:t>(modified interpreter)</a:t>
            </a:r>
            <a:endParaRPr lang="en-US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4520890" y="4357728"/>
            <a:ext cx="209810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438560" y="3595285"/>
            <a:ext cx="23408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nonymous Pro"/>
                <a:cs typeface="Anonymous Pro"/>
              </a:rPr>
              <a:t>sdoEvicted</a:t>
            </a:r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(</a:t>
            </a:r>
          </a:p>
          <a:p>
            <a:r>
              <a:rPr lang="en-US" sz="1400" dirty="0">
                <a:solidFill>
                  <a:srgbClr val="FF0000"/>
                </a:solidFill>
                <a:latin typeface="Anonymous Pro"/>
                <a:cs typeface="Anonymous Pro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 “</a:t>
            </a:r>
            <a:r>
              <a:rPr lang="en-US" sz="1400" dirty="0" err="1" smtClean="0">
                <a:solidFill>
                  <a:srgbClr val="FF0000"/>
                </a:solidFill>
                <a:latin typeface="Anonymous Pro"/>
                <a:cs typeface="Anonymous Pro"/>
              </a:rPr>
              <a:t>com.android.email</a:t>
            </a:r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”,</a:t>
            </a:r>
          </a:p>
          <a:p>
            <a:r>
              <a:rPr lang="en-US" sz="1400" dirty="0">
                <a:solidFill>
                  <a:srgbClr val="FF0000"/>
                </a:solidFill>
                <a:latin typeface="Anonymous Pro"/>
                <a:cs typeface="Anonymous Pro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 123)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29958" y="4338251"/>
            <a:ext cx="338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(SDO ID: 123, Key:                )</a:t>
            </a:r>
            <a:endParaRPr lang="en-US" i="1" dirty="0"/>
          </a:p>
        </p:txBody>
      </p:sp>
      <p:sp>
        <p:nvSpPr>
          <p:cNvPr id="65" name="TextBox 64"/>
          <p:cNvSpPr txBox="1"/>
          <p:nvPr/>
        </p:nvSpPr>
        <p:spPr>
          <a:xfrm>
            <a:off x="2313018" y="4338038"/>
            <a:ext cx="93599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bg1"/>
                </a:solidFill>
              </a:rPr>
              <a:t>Evicted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682144" y="2050087"/>
            <a:ext cx="2363489" cy="44603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6916360" y="1610253"/>
            <a:ext cx="189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Trusted Cloud(s)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6976788" y="2163508"/>
            <a:ext cx="173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SDO Database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6796045" y="2746550"/>
            <a:ext cx="215053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ID: 123</a:t>
            </a:r>
          </a:p>
          <a:p>
            <a:r>
              <a:rPr lang="en-US" sz="1400" dirty="0" smtClean="0"/>
              <a:t>App: </a:t>
            </a:r>
            <a:r>
              <a:rPr lang="en-US" sz="1400" dirty="0" err="1" smtClean="0"/>
              <a:t>com.android.email</a:t>
            </a:r>
            <a:endParaRPr lang="en-US" sz="1400" dirty="0" smtClean="0"/>
          </a:p>
          <a:p>
            <a:r>
              <a:rPr lang="en-US" sz="1400" dirty="0" err="1" smtClean="0"/>
              <a:t>Desc</a:t>
            </a:r>
            <a:r>
              <a:rPr lang="en-US" sz="1400" dirty="0" smtClean="0"/>
              <a:t>: Password of Yang</a:t>
            </a:r>
          </a:p>
          <a:p>
            <a:r>
              <a:rPr lang="en-US" sz="1400" dirty="0" smtClean="0"/>
              <a:t>Key: 0x1a2b…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6796045" y="3700657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71" name="TextBox 70"/>
          <p:cNvSpPr txBox="1"/>
          <p:nvPr/>
        </p:nvSpPr>
        <p:spPr>
          <a:xfrm>
            <a:off x="7258917" y="4202730"/>
            <a:ext cx="1172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Audit Log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6796045" y="4606858"/>
            <a:ext cx="21505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Create SDO 123</a:t>
            </a:r>
          </a:p>
          <a:p>
            <a:r>
              <a:rPr lang="en-US" sz="1400" dirty="0" smtClean="0"/>
              <a:t>App: …	</a:t>
            </a:r>
            <a:r>
              <a:rPr lang="en-US" sz="1400" dirty="0" err="1" smtClean="0"/>
              <a:t>Desc</a:t>
            </a:r>
            <a:r>
              <a:rPr lang="en-US" sz="1400" dirty="0" smtClean="0"/>
              <a:t>: …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6796045" y="5130078"/>
            <a:ext cx="21505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SDO 123 Evicted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App: …</a:t>
            </a:r>
            <a:r>
              <a:rPr lang="en-US" sz="1400" dirty="0">
                <a:solidFill>
                  <a:srgbClr val="FF0000"/>
                </a:solidFill>
              </a:rPr>
              <a:t>	</a:t>
            </a:r>
            <a:r>
              <a:rPr lang="en-US" sz="1400" dirty="0" err="1" smtClean="0">
                <a:solidFill>
                  <a:srgbClr val="FF0000"/>
                </a:solidFill>
              </a:rPr>
              <a:t>Desc</a:t>
            </a:r>
            <a:r>
              <a:rPr lang="en-US" sz="1400" dirty="0" smtClean="0">
                <a:solidFill>
                  <a:srgbClr val="FF0000"/>
                </a:solidFill>
              </a:rPr>
              <a:t>: …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796045" y="3808379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76" name="TextBox 75"/>
          <p:cNvSpPr txBox="1"/>
          <p:nvPr/>
        </p:nvSpPr>
        <p:spPr>
          <a:xfrm>
            <a:off x="6796045" y="2532840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77" name="TextBox 76"/>
          <p:cNvSpPr txBox="1"/>
          <p:nvPr/>
        </p:nvSpPr>
        <p:spPr>
          <a:xfrm>
            <a:off x="6796045" y="2640562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805265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1262" y="2050088"/>
            <a:ext cx="4331155" cy="2255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Application (Java)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98014" y="2723000"/>
            <a:ext cx="103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pwSDO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CleanOS</a:t>
            </a:r>
            <a:r>
              <a:rPr lang="en-US" dirty="0" smtClean="0"/>
              <a:t> Architecture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75479" y="1619958"/>
            <a:ext cx="163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Device</a:t>
            </a:r>
            <a:endParaRPr lang="en-US" dirty="0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609784" y="3620540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999138" y="2573022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1369638" y="3988732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2049805" y="312551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3440098" y="321778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2804458" y="311224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2635478" y="3791644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4041676" y="2403440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682144" y="2050087"/>
            <a:ext cx="2363489" cy="44603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916360" y="1610253"/>
            <a:ext cx="189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Trusted Cloud(s)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76788" y="2163508"/>
            <a:ext cx="173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SDO Database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96045" y="2746550"/>
            <a:ext cx="215053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ID: 123</a:t>
            </a:r>
          </a:p>
          <a:p>
            <a:r>
              <a:rPr lang="en-US" sz="1400" dirty="0" smtClean="0"/>
              <a:t>App: </a:t>
            </a:r>
            <a:r>
              <a:rPr lang="en-US" sz="1400" dirty="0" err="1" smtClean="0"/>
              <a:t>com.android.email</a:t>
            </a:r>
            <a:endParaRPr lang="en-US" sz="1400" dirty="0" smtClean="0"/>
          </a:p>
          <a:p>
            <a:r>
              <a:rPr lang="en-US" sz="1400" dirty="0" err="1" smtClean="0"/>
              <a:t>Desc</a:t>
            </a:r>
            <a:r>
              <a:rPr lang="en-US" sz="1400" dirty="0" smtClean="0"/>
              <a:t>: Password of Yang</a:t>
            </a:r>
          </a:p>
          <a:p>
            <a:r>
              <a:rPr lang="en-US" sz="1400" dirty="0" smtClean="0"/>
              <a:t>Key: 0x1a2b…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6796045" y="3700657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46" name="TextBox 45"/>
          <p:cNvSpPr txBox="1"/>
          <p:nvPr/>
        </p:nvSpPr>
        <p:spPr>
          <a:xfrm>
            <a:off x="7258917" y="4202730"/>
            <a:ext cx="1172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Audit Log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796045" y="4606858"/>
            <a:ext cx="21505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Create SDO 123</a:t>
            </a:r>
          </a:p>
          <a:p>
            <a:r>
              <a:rPr lang="en-US" sz="1400" dirty="0" smtClean="0"/>
              <a:t>App: …	</a:t>
            </a:r>
            <a:r>
              <a:rPr lang="en-US" sz="1400" dirty="0" err="1" smtClean="0"/>
              <a:t>Desc</a:t>
            </a:r>
            <a:r>
              <a:rPr lang="en-US" sz="1400" dirty="0" smtClean="0"/>
              <a:t>: …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4438560" y="4338038"/>
            <a:ext cx="23408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nonymous Pro"/>
                <a:cs typeface="Anonymous Pro"/>
              </a:rPr>
              <a:t>fetchKey</a:t>
            </a:r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(</a:t>
            </a:r>
          </a:p>
          <a:p>
            <a:r>
              <a:rPr lang="en-US" sz="1400" dirty="0">
                <a:solidFill>
                  <a:srgbClr val="FF0000"/>
                </a:solidFill>
                <a:latin typeface="Anonymous Pro"/>
                <a:cs typeface="Anonymous Pro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 “</a:t>
            </a:r>
            <a:r>
              <a:rPr lang="en-US" sz="1400" dirty="0" err="1" smtClean="0">
                <a:solidFill>
                  <a:srgbClr val="FF0000"/>
                </a:solidFill>
                <a:latin typeface="Anonymous Pro"/>
                <a:cs typeface="Anonymous Pro"/>
              </a:rPr>
              <a:t>com.android.email</a:t>
            </a:r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”,</a:t>
            </a:r>
          </a:p>
          <a:p>
            <a:r>
              <a:rPr lang="en-US" sz="1400" dirty="0">
                <a:solidFill>
                  <a:srgbClr val="FF0000"/>
                </a:solidFill>
                <a:latin typeface="Anonymous Pro"/>
                <a:cs typeface="Anonymous Pro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 123)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796045" y="5130078"/>
            <a:ext cx="21505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SDO 123 Evicted</a:t>
            </a:r>
          </a:p>
          <a:p>
            <a:r>
              <a:rPr lang="en-US" sz="1400" dirty="0" smtClean="0"/>
              <a:t>App: …</a:t>
            </a:r>
            <a:r>
              <a:rPr lang="en-US" sz="1400" dirty="0"/>
              <a:t>	</a:t>
            </a:r>
            <a:r>
              <a:rPr lang="en-US" sz="1400" dirty="0" err="1" smtClean="0"/>
              <a:t>Desc</a:t>
            </a:r>
            <a:r>
              <a:rPr lang="en-US" sz="1400" dirty="0" smtClean="0"/>
              <a:t>: …</a:t>
            </a:r>
            <a:endParaRPr lang="en-US" sz="1400" dirty="0"/>
          </a:p>
        </p:txBody>
      </p:sp>
      <p:sp>
        <p:nvSpPr>
          <p:cNvPr id="50" name="TextBox 49"/>
          <p:cNvSpPr txBox="1"/>
          <p:nvPr/>
        </p:nvSpPr>
        <p:spPr>
          <a:xfrm>
            <a:off x="6796045" y="5653298"/>
            <a:ext cx="21505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Fetch Key for SDO 123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App: …	</a:t>
            </a:r>
            <a:r>
              <a:rPr lang="en-US" sz="1400" dirty="0" err="1" smtClean="0">
                <a:solidFill>
                  <a:srgbClr val="FF0000"/>
                </a:solidFill>
              </a:rPr>
              <a:t>Desc</a:t>
            </a:r>
            <a:r>
              <a:rPr lang="en-US" sz="1400" dirty="0" smtClean="0">
                <a:solidFill>
                  <a:srgbClr val="FF0000"/>
                </a:solidFill>
              </a:rPr>
              <a:t>: …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796045" y="3808379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53" name="TextBox 52"/>
          <p:cNvSpPr txBox="1"/>
          <p:nvPr/>
        </p:nvSpPr>
        <p:spPr>
          <a:xfrm>
            <a:off x="6796045" y="2532840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54" name="TextBox 53"/>
          <p:cNvSpPr txBox="1"/>
          <p:nvPr/>
        </p:nvSpPr>
        <p:spPr>
          <a:xfrm>
            <a:off x="6796045" y="2640562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2438543" y="274120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/>
          <p:cNvSpPr/>
          <p:nvPr/>
        </p:nvSpPr>
        <p:spPr>
          <a:xfrm>
            <a:off x="985770" y="3098704"/>
            <a:ext cx="561940" cy="5619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1089571" y="321263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1353172" y="328312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1211672" y="3485371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4520890" y="5587599"/>
            <a:ext cx="209810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174312" y="5250184"/>
            <a:ext cx="870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0x1a2b…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21263" y="4303232"/>
            <a:ext cx="4331154" cy="1722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000" b="1" dirty="0" err="1" smtClean="0">
                <a:solidFill>
                  <a:srgbClr val="0070C0"/>
                </a:solidFill>
              </a:rPr>
              <a:t>CleanOS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Dalvik</a:t>
            </a:r>
            <a:r>
              <a:rPr lang="en-US" sz="2000" b="1" dirty="0" smtClean="0">
                <a:solidFill>
                  <a:srgbClr val="0070C0"/>
                </a:solidFill>
              </a:rPr>
              <a:t> VM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29958" y="4752202"/>
            <a:ext cx="1301031" cy="8298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Tracking</a:t>
            </a:r>
          </a:p>
          <a:p>
            <a:pPr algn="ctr"/>
            <a:r>
              <a:rPr lang="en-US" dirty="0" smtClean="0"/>
              <a:t>(modified </a:t>
            </a:r>
            <a:r>
              <a:rPr lang="en-US" dirty="0" err="1" smtClean="0"/>
              <a:t>TaintDroid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121262" y="6025448"/>
            <a:ext cx="4331155" cy="4849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Linux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1655456" y="4752202"/>
            <a:ext cx="1240060" cy="8298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Eviction</a:t>
            </a:r>
            <a:endParaRPr lang="en-US" dirty="0"/>
          </a:p>
          <a:p>
            <a:pPr algn="ctr"/>
            <a:r>
              <a:rPr lang="en-US" dirty="0" smtClean="0"/>
              <a:t>(evict-idle GC)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3022732" y="4752202"/>
            <a:ext cx="1319248" cy="8298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Decryption</a:t>
            </a:r>
            <a:endParaRPr lang="en-US" dirty="0"/>
          </a:p>
          <a:p>
            <a:pPr algn="ctr"/>
            <a:r>
              <a:rPr lang="en-US" dirty="0" smtClean="0"/>
              <a:t>(modified interpreter)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229958" y="4338251"/>
            <a:ext cx="334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(SDO ID: 123, Key: </a:t>
            </a:r>
            <a:r>
              <a:rPr lang="en-US" i="1" dirty="0" smtClean="0">
                <a:solidFill>
                  <a:srgbClr val="FF0000"/>
                </a:solidFill>
              </a:rPr>
              <a:t>0x1a2b…</a:t>
            </a:r>
            <a:r>
              <a:rPr lang="en-US" i="1" dirty="0" smtClean="0"/>
              <a:t>)</a:t>
            </a:r>
            <a:endParaRPr lang="en-US" i="1" dirty="0"/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4520890" y="5100481"/>
            <a:ext cx="209810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121263" y="4338251"/>
            <a:ext cx="4317297" cy="16871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6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0" grpId="0" animBg="1"/>
      <p:bldP spid="61" grpId="0"/>
      <p:bldP spid="64" grpId="0"/>
      <p:bldP spid="6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9" y="1600200"/>
            <a:ext cx="8556171" cy="52578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CleanOS</a:t>
            </a:r>
            <a:r>
              <a:rPr lang="en-US" sz="2800" dirty="0" smtClean="0"/>
              <a:t> uses a modified </a:t>
            </a:r>
            <a:r>
              <a:rPr lang="en-US" sz="2800" dirty="0" err="1" smtClean="0"/>
              <a:t>TaintDroid</a:t>
            </a:r>
            <a:r>
              <a:rPr lang="en-US" sz="2800" dirty="0" smtClean="0"/>
              <a:t> version to track SDOs</a:t>
            </a:r>
          </a:p>
          <a:p>
            <a:endParaRPr lang="en-US" sz="900" dirty="0"/>
          </a:p>
          <a:p>
            <a:r>
              <a:rPr lang="en-US" sz="2800" dirty="0" err="1" smtClean="0"/>
              <a:t>TaintDroid</a:t>
            </a:r>
            <a:r>
              <a:rPr lang="en-US" sz="2800" dirty="0"/>
              <a:t> </a:t>
            </a:r>
            <a:r>
              <a:rPr lang="en-US" sz="2800" dirty="0" smtClean="0"/>
              <a:t>uses 32-bit shadow taint tags to mark objects/primitives with one or more taints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sz="1100" dirty="0" smtClean="0"/>
          </a:p>
          <a:p>
            <a:r>
              <a:rPr lang="en-US" sz="2800" dirty="0" err="1" smtClean="0"/>
              <a:t>CleanOS</a:t>
            </a:r>
            <a:r>
              <a:rPr lang="en-US" sz="2800" dirty="0" smtClean="0"/>
              <a:t> imposes a </a:t>
            </a:r>
            <a:r>
              <a:rPr lang="en-US" sz="2800" dirty="0" smtClean="0">
                <a:solidFill>
                  <a:srgbClr val="0070C0"/>
                </a:solidFill>
              </a:rPr>
              <a:t>specific structure on taint tags</a:t>
            </a:r>
          </a:p>
          <a:p>
            <a:pPr lvl="1"/>
            <a:r>
              <a:rPr lang="en-US" sz="2400" dirty="0" smtClean="0"/>
              <a:t>Includes new tainting scheme to propagate one SDO ID (see paper)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 smtClean="0">
              <a:solidFill>
                <a:srgbClr val="0070C0"/>
              </a:solidFill>
            </a:endParaRPr>
          </a:p>
          <a:p>
            <a:endParaRPr lang="en-US" sz="1000" dirty="0" smtClean="0"/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SDO Tracking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75</a:t>
            </a:fld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1126975" y="3562931"/>
            <a:ext cx="6595096" cy="801332"/>
            <a:chOff x="1126975" y="3177655"/>
            <a:chExt cx="6595096" cy="801332"/>
          </a:xfrm>
        </p:grpSpPr>
        <p:sp>
          <p:nvSpPr>
            <p:cNvPr id="8" name="Rectangle 7"/>
            <p:cNvSpPr/>
            <p:nvPr/>
          </p:nvSpPr>
          <p:spPr>
            <a:xfrm>
              <a:off x="4322924" y="3546987"/>
              <a:ext cx="3399147" cy="432000"/>
            </a:xfrm>
            <a:prstGeom prst="rect">
              <a:avLst/>
            </a:prstGeom>
            <a:solidFill>
              <a:srgbClr val="FFFF9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0000000000000010000010</a:t>
              </a:r>
              <a:endParaRPr lang="en-US" sz="20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26975" y="3546987"/>
              <a:ext cx="3195949" cy="43200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Java object / primitive</a:t>
              </a:r>
              <a:endParaRPr lang="en-US" sz="2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70927" y="3191133"/>
              <a:ext cx="191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88302" y="3204372"/>
              <a:ext cx="645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64226" y="3177655"/>
              <a:ext cx="1000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t</a:t>
              </a:r>
              <a:r>
                <a:rPr lang="en-US" i="1" dirty="0" smtClean="0"/>
                <a:t>aint tag</a:t>
              </a:r>
              <a:endParaRPr lang="en-US" i="1" dirty="0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396438" y="3992778"/>
            <a:ext cx="19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295829" y="4019495"/>
            <a:ext cx="64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31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122990" y="5797210"/>
            <a:ext cx="3195949" cy="432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Java object / primitive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4308442" y="5797210"/>
            <a:ext cx="3399147" cy="432000"/>
          </a:xfrm>
          <a:prstGeom prst="rect">
            <a:avLst/>
          </a:prstGeom>
          <a:solidFill>
            <a:srgbClr val="FFFF9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" name="Rectangle 21"/>
          <p:cNvSpPr/>
          <p:nvPr/>
        </p:nvSpPr>
        <p:spPr>
          <a:xfrm>
            <a:off x="4803998" y="5830712"/>
            <a:ext cx="2783944" cy="348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SDO ID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4308442" y="5797210"/>
            <a:ext cx="364272" cy="432000"/>
          </a:xfrm>
          <a:prstGeom prst="rect">
            <a:avLst/>
          </a:prstGeom>
          <a:solidFill>
            <a:srgbClr val="FFFF9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53765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Evict-Idle Garbage Collection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1549" y="1600200"/>
            <a:ext cx="86868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To evict SDOs, we introduce a new type of Java garbage collector: the </a:t>
            </a:r>
            <a:r>
              <a:rPr lang="en-US" dirty="0" smtClean="0">
                <a:solidFill>
                  <a:srgbClr val="0070C0"/>
                </a:solidFill>
              </a:rPr>
              <a:t>evict-idle garbage collector (</a:t>
            </a:r>
            <a:r>
              <a:rPr lang="en-US" dirty="0" err="1" smtClean="0">
                <a:solidFill>
                  <a:srgbClr val="0070C0"/>
                </a:solidFill>
              </a:rPr>
              <a:t>eiGC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endParaRPr lang="en-US" dirty="0" smtClean="0"/>
          </a:p>
          <a:p>
            <a:pPr marL="0" indent="0">
              <a:buNone/>
            </a:pPr>
            <a:endParaRPr lang="en-US" sz="1100" dirty="0"/>
          </a:p>
          <a:p>
            <a:r>
              <a:rPr lang="en-US" dirty="0" smtClean="0">
                <a:solidFill>
                  <a:srgbClr val="FF0000"/>
                </a:solidFill>
              </a:rPr>
              <a:t>A traditional GC: </a:t>
            </a:r>
            <a:r>
              <a:rPr lang="en-US" dirty="0" err="1" smtClean="0"/>
              <a:t>deallocates</a:t>
            </a:r>
            <a:r>
              <a:rPr lang="en-US" dirty="0" smtClean="0"/>
              <a:t> only objects guaranteed to never be used in the future</a:t>
            </a:r>
          </a:p>
          <a:p>
            <a:pPr>
              <a:spcBef>
                <a:spcPts val="1776"/>
              </a:spcBef>
            </a:pPr>
            <a:r>
              <a:rPr lang="en-US" dirty="0" smtClean="0">
                <a:solidFill>
                  <a:srgbClr val="0070C0"/>
                </a:solidFill>
              </a:rPr>
              <a:t>The </a:t>
            </a:r>
            <a:r>
              <a:rPr lang="en-US" dirty="0" err="1" smtClean="0">
                <a:solidFill>
                  <a:srgbClr val="0070C0"/>
                </a:solidFill>
              </a:rPr>
              <a:t>eiGC</a:t>
            </a:r>
            <a:r>
              <a:rPr lang="en-US" dirty="0" smtClean="0">
                <a:solidFill>
                  <a:srgbClr val="0070C0"/>
                </a:solidFill>
              </a:rPr>
              <a:t>: </a:t>
            </a:r>
            <a:r>
              <a:rPr lang="en-US" dirty="0" smtClean="0"/>
              <a:t>evicts objects that have not been used for a period of time, </a:t>
            </a:r>
            <a:r>
              <a:rPr lang="en-US" i="1" dirty="0" smtClean="0"/>
              <a:t>even if</a:t>
            </a:r>
            <a:r>
              <a:rPr lang="en-US" dirty="0" smtClean="0"/>
              <a:t> they might be used again in the future</a:t>
            </a:r>
          </a:p>
          <a:p>
            <a:pPr marL="274320" lvl="1" indent="0">
              <a:buNone/>
            </a:pPr>
            <a:endParaRPr lang="en-US" sz="1100" dirty="0"/>
          </a:p>
          <a:p>
            <a:r>
              <a:rPr lang="en-US" dirty="0" smtClean="0"/>
              <a:t>We run the </a:t>
            </a:r>
            <a:r>
              <a:rPr lang="en-US" dirty="0" err="1" smtClean="0"/>
              <a:t>eiGC</a:t>
            </a:r>
            <a:r>
              <a:rPr lang="en-US" dirty="0" smtClean="0"/>
              <a:t> periodically to evict idle SDOs</a:t>
            </a:r>
          </a:p>
          <a:p>
            <a:pPr lvl="1"/>
            <a:r>
              <a:rPr lang="en-US" dirty="0" smtClean="0"/>
              <a:t>For any Java object that is tainted with an idle-SDO’s ID, the </a:t>
            </a:r>
            <a:r>
              <a:rPr lang="en-US" dirty="0" err="1" smtClean="0"/>
              <a:t>eiGC</a:t>
            </a:r>
            <a:r>
              <a:rPr lang="en-US" dirty="0" smtClean="0"/>
              <a:t> “evicts” that object, setting its E bit in the tag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10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Sensitive Data Encryption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834826" y="3156660"/>
            <a:ext cx="1800000" cy="456173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Counter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834827" y="4069005"/>
            <a:ext cx="1799999" cy="7150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AES</a:t>
            </a:r>
            <a:br>
              <a:rPr lang="en-US" dirty="0" smtClean="0"/>
            </a:br>
            <a:r>
              <a:rPr lang="en-US" dirty="0" smtClean="0"/>
              <a:t>encryption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5135282" y="4204624"/>
            <a:ext cx="1352067" cy="456173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SDO key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2" idx="2"/>
            <a:endCxn id="15" idx="0"/>
          </p:cNvCxnSpPr>
          <p:nvPr/>
        </p:nvCxnSpPr>
        <p:spPr>
          <a:xfrm>
            <a:off x="7734826" y="3612833"/>
            <a:ext cx="1" cy="4561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3"/>
            <a:endCxn id="15" idx="1"/>
          </p:cNvCxnSpPr>
          <p:nvPr/>
        </p:nvCxnSpPr>
        <p:spPr>
          <a:xfrm flipV="1">
            <a:off x="6487349" y="4426546"/>
            <a:ext cx="347478" cy="6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5" idx="2"/>
            <a:endCxn id="22" idx="0"/>
          </p:cNvCxnSpPr>
          <p:nvPr/>
        </p:nvCxnSpPr>
        <p:spPr>
          <a:xfrm>
            <a:off x="7734827" y="4784086"/>
            <a:ext cx="5967" cy="4561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7506794" y="5240258"/>
            <a:ext cx="467999" cy="467999"/>
            <a:chOff x="3890015" y="4315145"/>
            <a:chExt cx="467999" cy="467999"/>
          </a:xfrm>
        </p:grpSpPr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3890015" y="4315145"/>
              <a:ext cx="467999" cy="46799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lus 23"/>
            <p:cNvSpPr/>
            <p:nvPr/>
          </p:nvSpPr>
          <p:spPr>
            <a:xfrm>
              <a:off x="3890015" y="4315145"/>
              <a:ext cx="467999" cy="467999"/>
            </a:xfrm>
            <a:prstGeom prst="mathPlus">
              <a:avLst>
                <a:gd name="adj1" fmla="val 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5135282" y="5252084"/>
            <a:ext cx="1352067" cy="456173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field</a:t>
            </a:r>
            <a:endParaRPr lang="en-US" dirty="0"/>
          </a:p>
        </p:txBody>
      </p:sp>
      <p:cxnSp>
        <p:nvCxnSpPr>
          <p:cNvPr id="28" name="Straight Arrow Connector 27"/>
          <p:cNvCxnSpPr>
            <a:stCxn id="26" idx="3"/>
            <a:endCxn id="22" idx="2"/>
          </p:cNvCxnSpPr>
          <p:nvPr/>
        </p:nvCxnSpPr>
        <p:spPr>
          <a:xfrm flipV="1">
            <a:off x="6487349" y="5474258"/>
            <a:ext cx="1019445" cy="59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4"/>
            <a:endCxn id="32" idx="0"/>
          </p:cNvCxnSpPr>
          <p:nvPr/>
        </p:nvCxnSpPr>
        <p:spPr>
          <a:xfrm flipH="1">
            <a:off x="7734827" y="5708257"/>
            <a:ext cx="5967" cy="4561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6834827" y="6164429"/>
            <a:ext cx="1800000" cy="456173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Ciphertext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29350" y="2859969"/>
            <a:ext cx="160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Primitives: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112279" y="3384747"/>
            <a:ext cx="1042215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0x1234</a:t>
            </a:r>
            <a:endParaRPr lang="en-US" dirty="0"/>
          </a:p>
        </p:txBody>
      </p:sp>
      <p:cxnSp>
        <p:nvCxnSpPr>
          <p:cNvPr id="58" name="Straight Connector 57"/>
          <p:cNvCxnSpPr/>
          <p:nvPr/>
        </p:nvCxnSpPr>
        <p:spPr>
          <a:xfrm>
            <a:off x="4862813" y="2810621"/>
            <a:ext cx="0" cy="40103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3101549" y="3392132"/>
            <a:ext cx="148361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ciphertext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3101549" y="3753270"/>
            <a:ext cx="148361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counter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3101549" y="4113270"/>
            <a:ext cx="148361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2954497" y="3014416"/>
            <a:ext cx="177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Metadata </a:t>
            </a:r>
            <a:r>
              <a:rPr lang="en-US" dirty="0" err="1" smtClean="0"/>
              <a:t>struct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329350" y="4508979"/>
            <a:ext cx="2887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Arrays of primitives: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112280" y="3390618"/>
            <a:ext cx="1037818" cy="3541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pointer</a:t>
            </a:r>
            <a:endParaRPr lang="en-US" dirty="0"/>
          </a:p>
        </p:txBody>
      </p:sp>
      <p:cxnSp>
        <p:nvCxnSpPr>
          <p:cNvPr id="67" name="Straight Arrow Connector 66"/>
          <p:cNvCxnSpPr>
            <a:stCxn id="65" idx="3"/>
            <a:endCxn id="60" idx="1"/>
          </p:cNvCxnSpPr>
          <p:nvPr/>
        </p:nvCxnSpPr>
        <p:spPr>
          <a:xfrm>
            <a:off x="2150098" y="3567683"/>
            <a:ext cx="951451" cy="44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Content Placeholder 5"/>
          <p:cNvSpPr txBox="1">
            <a:spLocks/>
          </p:cNvSpPr>
          <p:nvPr/>
        </p:nvSpPr>
        <p:spPr>
          <a:xfrm>
            <a:off x="166920" y="1571172"/>
            <a:ext cx="8229600" cy="48768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To “evict” a Java object, </a:t>
            </a:r>
            <a:r>
              <a:rPr lang="en-US" dirty="0" err="1" smtClean="0"/>
              <a:t>eiGC</a:t>
            </a:r>
            <a:r>
              <a:rPr lang="en-US" dirty="0" smtClean="0"/>
              <a:t> traverses it down to the </a:t>
            </a:r>
            <a:r>
              <a:rPr lang="en-US" dirty="0" smtClean="0">
                <a:solidFill>
                  <a:srgbClr val="FF0000"/>
                </a:solidFill>
              </a:rPr>
              <a:t>data-bearing fields</a:t>
            </a:r>
            <a:r>
              <a:rPr lang="en-US" dirty="0" smtClean="0"/>
              <a:t> (primitives &amp; arrays of primitives) and encrypt those with a key generated from the SDO’s key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57200" y="4891245"/>
            <a:ext cx="2704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nonymous Pro"/>
                <a:cs typeface="Anonymous Pro"/>
              </a:rPr>
              <a:t>struct</a:t>
            </a:r>
            <a:r>
              <a:rPr lang="en-US" dirty="0" smtClean="0">
                <a:latin typeface="Anonymous Pro"/>
                <a:cs typeface="Anonymous Pro"/>
              </a:rPr>
              <a:t> </a:t>
            </a:r>
            <a:r>
              <a:rPr lang="en-US" dirty="0" err="1" smtClean="0">
                <a:latin typeface="Anonymous Pro"/>
                <a:cs typeface="Anonymous Pro"/>
              </a:rPr>
              <a:t>ArrayObject</a:t>
            </a:r>
            <a:r>
              <a:rPr lang="en-US" dirty="0" smtClean="0">
                <a:latin typeface="Anonymous Pro"/>
                <a:cs typeface="Anonymous Pro"/>
              </a:rPr>
              <a:t> {</a:t>
            </a:r>
          </a:p>
          <a:p>
            <a:pPr lvl="1"/>
            <a:r>
              <a:rPr lang="en-US" dirty="0" smtClean="0">
                <a:latin typeface="Anonymous Pro"/>
                <a:cs typeface="Anonymous Pro"/>
              </a:rPr>
              <a:t>contents[];</a:t>
            </a:r>
          </a:p>
          <a:p>
            <a:pPr lvl="1"/>
            <a:r>
              <a:rPr lang="en-US" dirty="0" smtClean="0">
                <a:latin typeface="Anonymous Pro"/>
                <a:cs typeface="Anonymous Pro"/>
              </a:rPr>
              <a:t>...;</a:t>
            </a:r>
          </a:p>
          <a:p>
            <a:r>
              <a:rPr lang="en-US" dirty="0" smtClean="0">
                <a:latin typeface="Anonymous Pro"/>
                <a:cs typeface="Anonymous Pro"/>
              </a:rPr>
              <a:t>}</a:t>
            </a:r>
            <a:endParaRPr lang="en-US" dirty="0">
              <a:latin typeface="Anonymous Pro"/>
              <a:cs typeface="Anonymous Pro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7200" y="4891245"/>
            <a:ext cx="442666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nonymous Pro"/>
                <a:cs typeface="Anonymous Pro"/>
              </a:rPr>
              <a:t>struct</a:t>
            </a:r>
            <a:r>
              <a:rPr lang="en-US" dirty="0" smtClean="0">
                <a:latin typeface="Anonymous Pro"/>
                <a:cs typeface="Anonymous Pro"/>
              </a:rPr>
              <a:t> </a:t>
            </a:r>
            <a:r>
              <a:rPr lang="en-US" dirty="0" err="1" smtClean="0">
                <a:latin typeface="Anonymous Pro"/>
                <a:cs typeface="Anonymous Pro"/>
              </a:rPr>
              <a:t>ArrayObject</a:t>
            </a:r>
            <a:r>
              <a:rPr lang="en-US" dirty="0" smtClean="0">
                <a:latin typeface="Anonymous Pro"/>
                <a:cs typeface="Anonymous Pro"/>
              </a:rPr>
              <a:t> {</a:t>
            </a:r>
          </a:p>
          <a:p>
            <a:pPr lvl="1"/>
            <a:r>
              <a:rPr lang="en-US" dirty="0" smtClean="0">
                <a:latin typeface="Anonymous Pro"/>
                <a:cs typeface="Anonymous Pro"/>
              </a:rPr>
              <a:t>contents[];  // evict in place</a:t>
            </a:r>
          </a:p>
          <a:p>
            <a:pPr lvl="1"/>
            <a:r>
              <a:rPr lang="en-US" dirty="0" smtClean="0">
                <a:latin typeface="Anonymous Pro"/>
                <a:cs typeface="Anonymous Pro"/>
              </a:rPr>
              <a:t>counter;</a:t>
            </a:r>
          </a:p>
          <a:p>
            <a:pPr lvl="1"/>
            <a:r>
              <a:rPr lang="en-US" dirty="0" err="1" smtClean="0">
                <a:latin typeface="Anonymous Pro"/>
                <a:cs typeface="Anonymous Pro"/>
              </a:rPr>
              <a:t>evicted_lock</a:t>
            </a:r>
            <a:r>
              <a:rPr lang="en-US" dirty="0" smtClean="0">
                <a:latin typeface="Anonymous Pro"/>
                <a:cs typeface="Anonymous Pro"/>
              </a:rPr>
              <a:t>;</a:t>
            </a:r>
          </a:p>
          <a:p>
            <a:pPr lvl="1"/>
            <a:r>
              <a:rPr lang="en-US" dirty="0" smtClean="0">
                <a:latin typeface="Anonymous Pro"/>
                <a:cs typeface="Anonymous Pro"/>
              </a:rPr>
              <a:t>...;</a:t>
            </a:r>
          </a:p>
          <a:p>
            <a:r>
              <a:rPr lang="en-US" dirty="0" smtClean="0">
                <a:latin typeface="Anonymous Pro"/>
                <a:cs typeface="Anonymous Pro"/>
              </a:rPr>
              <a:t>}</a:t>
            </a:r>
            <a:endParaRPr lang="en-US" dirty="0">
              <a:latin typeface="Anonymous Pro"/>
              <a:cs typeface="Anonymous Pro"/>
            </a:endParaRPr>
          </a:p>
        </p:txBody>
      </p:sp>
    </p:spTree>
    <p:extLst>
      <p:ext uri="{BB962C8B-B14F-4D97-AF65-F5344CB8AC3E}">
        <p14:creationId xmlns:p14="http://schemas.microsoft.com/office/powerpoint/2010/main" val="2733820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 animBg="1"/>
      <p:bldP spid="60" grpId="0" animBg="1"/>
      <p:bldP spid="61" grpId="0" animBg="1"/>
      <p:bldP spid="62" grpId="0" animBg="1"/>
      <p:bldP spid="63" grpId="0"/>
      <p:bldP spid="64" grpId="0"/>
      <p:bldP spid="65" grpId="0" animBg="1"/>
      <p:bldP spid="37" grpId="0"/>
      <p:bldP spid="37" grpId="1"/>
      <p:bldP spid="3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CleanOS</a:t>
            </a:r>
            <a:r>
              <a:rPr lang="en-US" dirty="0" smtClean="0"/>
              <a:t> Defaults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47650" y="1638300"/>
            <a:ext cx="8229600" cy="51610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 hope for, but don’t rely upon app modifications</a:t>
            </a:r>
          </a:p>
          <a:p>
            <a:endParaRPr lang="en-US" sz="800" dirty="0" smtClean="0"/>
          </a:p>
          <a:p>
            <a:r>
              <a:rPr lang="en-US" sz="2400" dirty="0" smtClean="0"/>
              <a:t>Hence, we provide a set of </a:t>
            </a:r>
            <a:r>
              <a:rPr lang="en-US" sz="2400" dirty="0" smtClean="0">
                <a:solidFill>
                  <a:srgbClr val="0070C0"/>
                </a:solidFill>
              </a:rPr>
              <a:t>solid defaults</a:t>
            </a:r>
            <a:r>
              <a:rPr lang="en-US" sz="2400" dirty="0" smtClean="0"/>
              <a:t>:</a:t>
            </a:r>
          </a:p>
          <a:p>
            <a:pPr lvl="1"/>
            <a:r>
              <a:rPr lang="en-US" sz="1800" dirty="0" smtClean="0">
                <a:solidFill>
                  <a:srgbClr val="00B050"/>
                </a:solidFill>
              </a:rPr>
              <a:t>“SSL” SDO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“User Input” SDO</a:t>
            </a:r>
          </a:p>
          <a:p>
            <a:pPr lvl="1"/>
            <a:r>
              <a:rPr lang="en-US" sz="1800" dirty="0" smtClean="0">
                <a:solidFill>
                  <a:srgbClr val="7030A0"/>
                </a:solidFill>
              </a:rPr>
              <a:t>“Password” SDO</a:t>
            </a:r>
          </a:p>
          <a:p>
            <a:endParaRPr lang="en-US" sz="1000" dirty="0"/>
          </a:p>
          <a:p>
            <a:r>
              <a:rPr lang="en-US" sz="2400" dirty="0" smtClean="0"/>
              <a:t>Although coarse-grained,</a:t>
            </a:r>
            <a:br>
              <a:rPr lang="en-US" sz="2400" dirty="0" smtClean="0"/>
            </a:br>
            <a:r>
              <a:rPr lang="en-US" sz="2400" dirty="0" smtClean="0"/>
              <a:t>default SDOs limit</a:t>
            </a:r>
            <a:br>
              <a:rPr lang="en-US" sz="2400" dirty="0" smtClean="0"/>
            </a:br>
            <a:r>
              <a:rPr lang="en-US" sz="2400" dirty="0" smtClean="0"/>
              <a:t>exposure of sensitive data</a:t>
            </a:r>
            <a:br>
              <a:rPr lang="en-US" sz="2400" dirty="0" smtClean="0"/>
            </a:br>
            <a:r>
              <a:rPr lang="en-US" sz="2400" dirty="0" smtClean="0"/>
              <a:t>in </a:t>
            </a:r>
            <a:r>
              <a:rPr lang="en-US" sz="2400" dirty="0" smtClean="0">
                <a:solidFill>
                  <a:srgbClr val="0070C0"/>
                </a:solidFill>
              </a:rPr>
              <a:t>unmodified apps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29139" y="2858859"/>
            <a:ext cx="4806765" cy="1077218"/>
          </a:xfrm>
          <a:prstGeom prst="rect">
            <a:avLst/>
          </a:prstGeom>
          <a:solidFill>
            <a:srgbClr val="DFFDD3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nonymous Pro"/>
                <a:cs typeface="Anonymous Pro"/>
              </a:rPr>
              <a:t>In SSL library (Java SDK)</a:t>
            </a:r>
            <a:r>
              <a:rPr lang="en-US" dirty="0" smtClean="0">
                <a:latin typeface="Anonymous Pro"/>
                <a:cs typeface="Anonymous Pro"/>
              </a:rPr>
              <a:t>:</a:t>
            </a:r>
          </a:p>
          <a:p>
            <a:pPr algn="ctr"/>
            <a:endParaRPr lang="en-US" sz="1000" dirty="0">
              <a:latin typeface="Anonymous Pro"/>
              <a:cs typeface="Anonymous Pro"/>
            </a:endParaRPr>
          </a:p>
          <a:p>
            <a:r>
              <a:rPr lang="en-US" dirty="0">
                <a:latin typeface="Anonymous Pro"/>
                <a:cs typeface="Anonymous Pro"/>
              </a:rPr>
              <a:t>SDO </a:t>
            </a:r>
            <a:r>
              <a:rPr lang="en-US" b="1" dirty="0" err="1" smtClean="0">
                <a:solidFill>
                  <a:srgbClr val="00B050"/>
                </a:solidFill>
                <a:latin typeface="Anonymous Pro"/>
                <a:cs typeface="Anonymous Pro"/>
              </a:rPr>
              <a:t>sslSDO</a:t>
            </a:r>
            <a:r>
              <a:rPr lang="en-US" dirty="0" smtClean="0">
                <a:latin typeface="Anonymous Pro"/>
                <a:cs typeface="Anonymous Pro"/>
              </a:rPr>
              <a:t> = </a:t>
            </a:r>
            <a:r>
              <a:rPr lang="en-US" dirty="0">
                <a:latin typeface="Anonymous Pro"/>
                <a:cs typeface="Anonymous Pro"/>
              </a:rPr>
              <a:t>new SDO(“</a:t>
            </a:r>
            <a:r>
              <a:rPr lang="en-US" dirty="0" err="1">
                <a:latin typeface="Anonymous Pro"/>
                <a:cs typeface="Anonymous Pro"/>
              </a:rPr>
              <a:t>ssl</a:t>
            </a:r>
            <a:r>
              <a:rPr lang="en-US" dirty="0" smtClean="0">
                <a:latin typeface="Anonymous Pro"/>
                <a:cs typeface="Anonymous Pro"/>
              </a:rPr>
              <a:t>”);</a:t>
            </a:r>
            <a:endParaRPr lang="en-US" dirty="0">
              <a:latin typeface="Anonymous Pro"/>
              <a:cs typeface="Anonymous Pro"/>
            </a:endParaRPr>
          </a:p>
          <a:p>
            <a:r>
              <a:rPr lang="en-US" b="1" dirty="0" err="1" smtClean="0">
                <a:solidFill>
                  <a:srgbClr val="00B050"/>
                </a:solidFill>
                <a:latin typeface="Anonymous Pro"/>
                <a:cs typeface="Anonymous Pro"/>
              </a:rPr>
              <a:t>sslSDO</a:t>
            </a:r>
            <a:r>
              <a:rPr lang="en-US" dirty="0" err="1" smtClean="0">
                <a:latin typeface="Anonymous Pro"/>
                <a:cs typeface="Anonymous Pro"/>
              </a:rPr>
              <a:t>.add</a:t>
            </a:r>
            <a:r>
              <a:rPr lang="en-US" dirty="0" smtClean="0">
                <a:latin typeface="Anonymous Pro"/>
                <a:cs typeface="Anonymous Pro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Anonymous Pro"/>
                <a:cs typeface="Anonymous Pro"/>
              </a:rPr>
              <a:t>cleartextDataBuffer</a:t>
            </a:r>
            <a:r>
              <a:rPr lang="en-US" dirty="0" smtClean="0">
                <a:latin typeface="Anonymous Pro"/>
                <a:cs typeface="Anonymous Pro"/>
              </a:rPr>
              <a:t>);</a:t>
            </a:r>
            <a:endParaRPr lang="en-US" dirty="0">
              <a:latin typeface="Anonymous Pro"/>
              <a:cs typeface="Anonymous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9139" y="4221255"/>
            <a:ext cx="4806765" cy="2185214"/>
          </a:xfrm>
          <a:prstGeom prst="rect">
            <a:avLst/>
          </a:prstGeom>
          <a:solidFill>
            <a:srgbClr val="DFFDD3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nonymous Pro"/>
                <a:cs typeface="Anonymous Pro"/>
              </a:rPr>
              <a:t>In </a:t>
            </a:r>
            <a:r>
              <a:rPr lang="en-US" b="1" dirty="0" err="1" smtClean="0">
                <a:latin typeface="Anonymous Pro"/>
                <a:cs typeface="Anonymous Pro"/>
              </a:rPr>
              <a:t>InputMethod</a:t>
            </a:r>
            <a:r>
              <a:rPr lang="en-US" b="1" dirty="0" smtClean="0">
                <a:latin typeface="Anonymous Pro"/>
                <a:cs typeface="Anonymous Pro"/>
              </a:rPr>
              <a:t> (Android SDK):</a:t>
            </a:r>
          </a:p>
          <a:p>
            <a:pPr algn="ctr"/>
            <a:endParaRPr lang="en-US" sz="1000" b="1" dirty="0">
              <a:latin typeface="Anonymous Pro"/>
              <a:cs typeface="Anonymous Pro"/>
            </a:endParaRPr>
          </a:p>
          <a:p>
            <a:r>
              <a:rPr lang="en-US" dirty="0">
                <a:latin typeface="Anonymous Pro"/>
                <a:cs typeface="Anonymous Pro"/>
              </a:rPr>
              <a:t>SDO</a:t>
            </a:r>
            <a:r>
              <a:rPr lang="en-US" b="1" dirty="0">
                <a:solidFill>
                  <a:srgbClr val="FF0000"/>
                </a:solidFill>
                <a:latin typeface="Anonymous Pro"/>
                <a:cs typeface="Anonymous Pro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nonymous Pro"/>
                <a:cs typeface="Anonymous Pro"/>
              </a:rPr>
              <a:t>inputSDO</a:t>
            </a:r>
            <a:r>
              <a:rPr lang="en-US" b="1" dirty="0" smtClean="0">
                <a:solidFill>
                  <a:srgbClr val="FF0000"/>
                </a:solidFill>
                <a:latin typeface="Anonymous Pro"/>
                <a:cs typeface="Anonymous Pro"/>
              </a:rPr>
              <a:t> </a:t>
            </a:r>
            <a:r>
              <a:rPr lang="en-US" dirty="0">
                <a:latin typeface="Anonymous Pro"/>
                <a:cs typeface="Anonymous Pro"/>
              </a:rPr>
              <a:t>= new SDO(</a:t>
            </a:r>
            <a:r>
              <a:rPr lang="en-US" dirty="0" smtClean="0">
                <a:latin typeface="Anonymous Pro"/>
                <a:cs typeface="Anonymous Pro"/>
              </a:rPr>
              <a:t>“user input</a:t>
            </a:r>
            <a:r>
              <a:rPr lang="en-US" dirty="0">
                <a:latin typeface="Anonymous Pro"/>
                <a:cs typeface="Anonymous Pro"/>
              </a:rPr>
              <a:t>”);</a:t>
            </a:r>
          </a:p>
          <a:p>
            <a:r>
              <a:rPr lang="en-US" dirty="0">
                <a:latin typeface="Anonymous Pro"/>
                <a:cs typeface="Anonymous Pro"/>
              </a:rPr>
              <a:t>SDO </a:t>
            </a:r>
            <a:r>
              <a:rPr lang="en-US" b="1" dirty="0" err="1">
                <a:solidFill>
                  <a:srgbClr val="7030A0"/>
                </a:solidFill>
                <a:latin typeface="Anonymous Pro"/>
                <a:cs typeface="Anonymous Pro"/>
              </a:rPr>
              <a:t>pwSDO</a:t>
            </a:r>
            <a:r>
              <a:rPr lang="en-US" dirty="0">
                <a:solidFill>
                  <a:srgbClr val="7030A0"/>
                </a:solidFill>
                <a:latin typeface="Anonymous Pro"/>
                <a:cs typeface="Anonymous Pro"/>
              </a:rPr>
              <a:t> </a:t>
            </a:r>
            <a:r>
              <a:rPr lang="en-US" dirty="0">
                <a:latin typeface="Anonymous Pro"/>
                <a:cs typeface="Anonymous Pro"/>
              </a:rPr>
              <a:t>= new SDO(“password</a:t>
            </a:r>
            <a:r>
              <a:rPr lang="en-US" dirty="0" smtClean="0">
                <a:latin typeface="Anonymous Pro"/>
                <a:cs typeface="Anonymous Pro"/>
              </a:rPr>
              <a:t>”);</a:t>
            </a:r>
            <a:endParaRPr lang="en-US" dirty="0">
              <a:latin typeface="Anonymous Pro"/>
              <a:cs typeface="Anonymous Pro"/>
            </a:endParaRPr>
          </a:p>
          <a:p>
            <a:r>
              <a:rPr lang="en-US" dirty="0">
                <a:latin typeface="Anonymous Pro"/>
                <a:cs typeface="Anonymous Pro"/>
              </a:rPr>
              <a:t>if </a:t>
            </a:r>
            <a:r>
              <a:rPr lang="en-US" dirty="0" smtClean="0">
                <a:latin typeface="Anonymous Pro"/>
                <a:cs typeface="Anonymous Pro"/>
              </a:rPr>
              <a:t>(type </a:t>
            </a:r>
            <a:r>
              <a:rPr lang="en-US" dirty="0">
                <a:latin typeface="Anonymous Pro"/>
                <a:cs typeface="Anonymous Pro"/>
              </a:rPr>
              <a:t>== </a:t>
            </a:r>
            <a:r>
              <a:rPr lang="en-US" dirty="0" err="1">
                <a:latin typeface="Anonymous Pro"/>
                <a:cs typeface="Anonymous Pro"/>
              </a:rPr>
              <a:t>InputType.TEXT_PASSWORD</a:t>
            </a:r>
            <a:r>
              <a:rPr lang="en-US" dirty="0">
                <a:latin typeface="Anonymous Pro"/>
                <a:cs typeface="Anonymous Pro"/>
              </a:rPr>
              <a:t>)</a:t>
            </a:r>
          </a:p>
          <a:p>
            <a:pPr lvl="1"/>
            <a:r>
              <a:rPr lang="en-US" b="1" dirty="0" err="1" smtClean="0">
                <a:solidFill>
                  <a:srgbClr val="7030A0"/>
                </a:solidFill>
                <a:latin typeface="Anonymous Pro"/>
                <a:cs typeface="Anonymous Pro"/>
              </a:rPr>
              <a:t>pwSDO</a:t>
            </a:r>
            <a:r>
              <a:rPr lang="en-US" dirty="0" err="1" smtClean="0">
                <a:latin typeface="Anonymous Pro"/>
                <a:cs typeface="Anonymous Pro"/>
              </a:rPr>
              <a:t>.add</a:t>
            </a:r>
            <a:r>
              <a:rPr lang="en-US" dirty="0" smtClean="0">
                <a:latin typeface="Anonymous Pro"/>
                <a:cs typeface="Anonymous Pro"/>
              </a:rPr>
              <a:t>(text);</a:t>
            </a:r>
            <a:endParaRPr lang="en-US" dirty="0">
              <a:latin typeface="Anonymous Pro"/>
              <a:cs typeface="Anonymous Pro"/>
            </a:endParaRPr>
          </a:p>
          <a:p>
            <a:pPr marL="0" lvl="1"/>
            <a:r>
              <a:rPr lang="en-US" dirty="0" smtClean="0">
                <a:latin typeface="Anonymous Pro"/>
                <a:cs typeface="Anonymous Pro"/>
              </a:rPr>
              <a:t>else</a:t>
            </a:r>
            <a:endParaRPr lang="en-US" dirty="0">
              <a:latin typeface="Anonymous Pro"/>
              <a:cs typeface="Anonymous Pro"/>
            </a:endParaRPr>
          </a:p>
          <a:p>
            <a:pPr marL="457200" lvl="2"/>
            <a:r>
              <a:rPr lang="en-US" b="1" dirty="0" err="1" smtClean="0">
                <a:solidFill>
                  <a:srgbClr val="FF0000"/>
                </a:solidFill>
                <a:latin typeface="Anonymous Pro"/>
                <a:cs typeface="Anonymous Pro"/>
              </a:rPr>
              <a:t>inputSDO</a:t>
            </a:r>
            <a:r>
              <a:rPr lang="en-US" dirty="0" err="1" smtClean="0">
                <a:latin typeface="Anonymous Pro"/>
                <a:cs typeface="Anonymous Pro"/>
              </a:rPr>
              <a:t>.add</a:t>
            </a:r>
            <a:r>
              <a:rPr lang="en-US" dirty="0" smtClean="0">
                <a:latin typeface="Anonymous Pro"/>
                <a:cs typeface="Anonymous Pro"/>
              </a:rPr>
              <a:t>(text);</a:t>
            </a:r>
            <a:endParaRPr lang="en-US" dirty="0">
              <a:latin typeface="Anonymous Pro"/>
              <a:cs typeface="Anonymous Pr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2377" y="6550223"/>
            <a:ext cx="2162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(code adapted for clarity)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064168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CleanOS</a:t>
            </a:r>
            <a:r>
              <a:rPr lang="en-US" dirty="0" smtClean="0"/>
              <a:t> includes a number of optimizations, which help with both performance and energy consumption</a:t>
            </a:r>
          </a:p>
          <a:p>
            <a:endParaRPr lang="en-US" sz="1200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Pausing the </a:t>
            </a:r>
            <a:r>
              <a:rPr lang="en-US" dirty="0" err="1" smtClean="0">
                <a:solidFill>
                  <a:srgbClr val="0070C0"/>
                </a:solidFill>
              </a:rPr>
              <a:t>eiGC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/>
              <a:t>After the app becomes idle, we stop running </a:t>
            </a:r>
            <a:r>
              <a:rPr lang="en-US" dirty="0" err="1" smtClean="0"/>
              <a:t>eiGC</a:t>
            </a:r>
            <a:r>
              <a:rPr lang="en-US" dirty="0" smtClean="0"/>
              <a:t>, until the app is active again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Bulk eviction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/>
              <a:t>eiGC</a:t>
            </a:r>
            <a:r>
              <a:rPr lang="en-US" dirty="0"/>
              <a:t> </a:t>
            </a:r>
            <a:r>
              <a:rPr lang="en-US" dirty="0" smtClean="0"/>
              <a:t>evicts all SDOs at once soon after the app becomes idle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Bulk prefetching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eiGC</a:t>
            </a:r>
            <a:r>
              <a:rPr lang="en-US" dirty="0" smtClean="0"/>
              <a:t> remembers which SDO keys were used recently and fetches all those keys at once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62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2003425"/>
            <a:ext cx="3267075" cy="436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Motivation (cont.)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619250"/>
            <a:ext cx="8640762" cy="2154238"/>
          </a:xfrm>
          <a:ln/>
        </p:spPr>
        <p:txBody>
          <a:bodyPr tIns="0"/>
          <a:lstStyle/>
          <a:p>
            <a: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800"/>
              <a:t>How big is the problem?</a:t>
            </a:r>
          </a:p>
          <a:p>
            <a:pPr>
              <a:lnSpc>
                <a:spcPct val="140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/>
          </a:p>
          <a:p>
            <a:pPr>
              <a:lnSpc>
                <a:spcPct val="140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/>
          </a:p>
          <a:p>
            <a:pPr>
              <a:lnSpc>
                <a:spcPct val="140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603750" y="5486400"/>
            <a:ext cx="251460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Arial" charset="0"/>
              </a:rPr>
              <a:t>PiOS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i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755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4444"/>
            <a:ext cx="8515350" cy="504843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Modified Android and </a:t>
            </a:r>
            <a:r>
              <a:rPr lang="en-US" dirty="0" err="1" smtClean="0"/>
              <a:t>TaintDroid</a:t>
            </a:r>
            <a:r>
              <a:rPr lang="en-US" dirty="0" smtClean="0"/>
              <a:t> in significant ways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sz="2800" dirty="0" smtClean="0"/>
              <a:t>Modified </a:t>
            </a:r>
            <a:r>
              <a:rPr lang="en-US" sz="2800" dirty="0"/>
              <a:t>two “dirty” apps to use SDOs: </a:t>
            </a:r>
            <a:r>
              <a:rPr lang="en-US" sz="2800" dirty="0">
                <a:solidFill>
                  <a:srgbClr val="0070C0"/>
                </a:solidFill>
              </a:rPr>
              <a:t>Email and </a:t>
            </a:r>
            <a:r>
              <a:rPr lang="en-US" sz="2800" dirty="0" err="1">
                <a:solidFill>
                  <a:srgbClr val="0070C0"/>
                </a:solidFill>
              </a:rPr>
              <a:t>KeePass</a:t>
            </a:r>
            <a:endParaRPr lang="en-US" sz="2800" dirty="0">
              <a:solidFill>
                <a:srgbClr val="0070C0"/>
              </a:solidFill>
            </a:endParaRPr>
          </a:p>
          <a:p>
            <a:pPr lvl="1"/>
            <a:r>
              <a:rPr lang="en-US" sz="2400" dirty="0"/>
              <a:t>Modifications are trivial: 7 </a:t>
            </a:r>
            <a:r>
              <a:rPr lang="en-US" sz="2400" dirty="0" err="1"/>
              <a:t>LoC</a:t>
            </a:r>
            <a:r>
              <a:rPr lang="en-US" sz="2400" dirty="0"/>
              <a:t> for each application</a:t>
            </a:r>
          </a:p>
          <a:p>
            <a:endParaRPr lang="en-US" sz="1000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3200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327" y="2002146"/>
            <a:ext cx="4770173" cy="315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467814" y="2553415"/>
            <a:ext cx="3950898" cy="232913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67814" y="3326917"/>
            <a:ext cx="3950898" cy="468702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35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Post-Loss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12840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Built a </a:t>
            </a:r>
            <a:r>
              <a:rPr lang="en-US" dirty="0" err="1"/>
              <a:t>CleanOS</a:t>
            </a:r>
            <a:r>
              <a:rPr lang="en-US" dirty="0"/>
              <a:t> service on </a:t>
            </a:r>
            <a:r>
              <a:rPr lang="en-US" dirty="0">
                <a:solidFill>
                  <a:srgbClr val="0070C0"/>
                </a:solidFill>
              </a:rPr>
              <a:t>Google App Engine </a:t>
            </a:r>
            <a:r>
              <a:rPr lang="en-US" dirty="0"/>
              <a:t>that supports </a:t>
            </a:r>
            <a:r>
              <a:rPr lang="en-US" dirty="0" smtClean="0">
                <a:solidFill>
                  <a:srgbClr val="0070C0"/>
                </a:solidFill>
              </a:rPr>
              <a:t>post-loss auditing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3600" dirty="0" smtClean="0"/>
          </a:p>
          <a:p>
            <a:r>
              <a:rPr lang="en-US" dirty="0" smtClean="0"/>
              <a:t>Other services could be supported: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Disable </a:t>
            </a:r>
            <a:r>
              <a:rPr lang="en-US" dirty="0" smtClean="0"/>
              <a:t>keys after user notices theft</a:t>
            </a:r>
          </a:p>
          <a:p>
            <a:pPr lvl="1"/>
            <a:r>
              <a:rPr lang="en-US" dirty="0" smtClean="0"/>
              <a:t>Monitor key accesses, detect anomalies, and </a:t>
            </a:r>
            <a:r>
              <a:rPr lang="en-US" dirty="0" smtClean="0">
                <a:solidFill>
                  <a:srgbClr val="0070C0"/>
                </a:solidFill>
              </a:rPr>
              <a:t>rate-limit/disable access</a:t>
            </a:r>
          </a:p>
          <a:p>
            <a:pPr lvl="1"/>
            <a:r>
              <a:rPr lang="en-US" dirty="0" smtClean="0"/>
              <a:t>Disable accesses to certain SDOs while </a:t>
            </a:r>
            <a:r>
              <a:rPr lang="en-US" dirty="0" smtClean="0">
                <a:solidFill>
                  <a:srgbClr val="0070C0"/>
                </a:solidFill>
              </a:rPr>
              <a:t>outside a trusted network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7" name="Picture 6" descr="log_entri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09" y="2715230"/>
            <a:ext cx="6680200" cy="1574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593854" y="4290030"/>
            <a:ext cx="398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Screenshot of the </a:t>
            </a:r>
            <a:r>
              <a:rPr lang="en-US" i="1" dirty="0" err="1" smtClean="0"/>
              <a:t>CleanOS</a:t>
            </a:r>
            <a:r>
              <a:rPr lang="en-US" i="1" dirty="0" smtClean="0"/>
              <a:t> audit log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35786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176"/>
              </a:spcBef>
            </a:pPr>
            <a:r>
              <a:rPr lang="en-US" dirty="0" smtClean="0"/>
              <a:t>Motivation and Goals</a:t>
            </a:r>
          </a:p>
          <a:p>
            <a:pPr>
              <a:spcBef>
                <a:spcPts val="1176"/>
              </a:spcBef>
            </a:pPr>
            <a:r>
              <a:rPr lang="en-US" dirty="0" smtClean="0"/>
              <a:t>Architecture and Prototype</a:t>
            </a:r>
          </a:p>
          <a:p>
            <a:pPr>
              <a:spcBef>
                <a:spcPts val="1176"/>
              </a:spcBef>
            </a:pPr>
            <a:r>
              <a:rPr lang="en-US" dirty="0" smtClean="0">
                <a:solidFill>
                  <a:schemeClr val="tx2"/>
                </a:solidFill>
              </a:rPr>
              <a:t>Evaluation</a:t>
            </a:r>
          </a:p>
          <a:p>
            <a:pPr>
              <a:spcBef>
                <a:spcPts val="1176"/>
              </a:spcBef>
            </a:pPr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5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5602" y="1600200"/>
            <a:ext cx="6582229" cy="1288143"/>
          </a:xfrm>
          <a:prstGeom prst="rect">
            <a:avLst/>
          </a:prstGeom>
          <a:solidFill>
            <a:srgbClr val="FFF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Does </a:t>
            </a:r>
            <a:r>
              <a:rPr lang="en-US" dirty="0" err="1" smtClean="0"/>
              <a:t>CleanOS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limit data exposure</a:t>
            </a:r>
            <a:r>
              <a:rPr lang="en-US" dirty="0" smtClean="0"/>
              <a:t>?</a:t>
            </a:r>
          </a:p>
          <a:p>
            <a:r>
              <a:rPr lang="en-US" dirty="0" smtClean="0"/>
              <a:t>Does </a:t>
            </a:r>
            <a:r>
              <a:rPr lang="en-US" dirty="0" err="1" smtClean="0"/>
              <a:t>CleanOS</a:t>
            </a:r>
            <a:r>
              <a:rPr lang="en-US" dirty="0" smtClean="0"/>
              <a:t> support effective </a:t>
            </a:r>
            <a:r>
              <a:rPr lang="en-US" dirty="0" smtClean="0">
                <a:solidFill>
                  <a:srgbClr val="0070C0"/>
                </a:solidFill>
              </a:rPr>
              <a:t>auditing</a:t>
            </a:r>
            <a:r>
              <a:rPr lang="en-US" dirty="0" smtClean="0"/>
              <a:t>?</a:t>
            </a:r>
          </a:p>
          <a:p>
            <a:r>
              <a:rPr lang="en-US" dirty="0" smtClean="0"/>
              <a:t>Is </a:t>
            </a:r>
            <a:r>
              <a:rPr lang="en-US" dirty="0" err="1" smtClean="0"/>
              <a:t>CleanOS</a:t>
            </a:r>
            <a:r>
              <a:rPr lang="en-US" dirty="0" smtClean="0"/>
              <a:t>’ </a:t>
            </a:r>
            <a:r>
              <a:rPr lang="en-US" dirty="0" smtClean="0">
                <a:solidFill>
                  <a:srgbClr val="0070C0"/>
                </a:solidFill>
              </a:rPr>
              <a:t>performance</a:t>
            </a:r>
            <a:r>
              <a:rPr lang="en-US" dirty="0" smtClean="0"/>
              <a:t> practical?</a:t>
            </a:r>
          </a:p>
          <a:p>
            <a:r>
              <a:rPr lang="en-US" dirty="0" smtClean="0"/>
              <a:t>Is </a:t>
            </a:r>
            <a:r>
              <a:rPr lang="en-US" dirty="0" err="1" smtClean="0"/>
              <a:t>CleanOS</a:t>
            </a:r>
            <a:r>
              <a:rPr lang="en-US" dirty="0" smtClean="0"/>
              <a:t>’ </a:t>
            </a:r>
            <a:r>
              <a:rPr lang="en-US" dirty="0" smtClean="0">
                <a:solidFill>
                  <a:srgbClr val="0070C0"/>
                </a:solidFill>
              </a:rPr>
              <a:t>energy</a:t>
            </a:r>
            <a:r>
              <a:rPr lang="en-US" dirty="0" smtClean="0"/>
              <a:t> consumption practical?</a:t>
            </a:r>
          </a:p>
          <a:p>
            <a:r>
              <a:rPr lang="en-US" dirty="0" smtClean="0"/>
              <a:t>Is </a:t>
            </a:r>
            <a:r>
              <a:rPr lang="en-US" dirty="0" err="1" smtClean="0"/>
              <a:t>CleanOS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network </a:t>
            </a:r>
            <a:r>
              <a:rPr lang="en-US" dirty="0" smtClean="0"/>
              <a:t>consumption practical?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44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Does </a:t>
            </a:r>
            <a:r>
              <a:rPr lang="en-US" dirty="0" err="1" smtClean="0"/>
              <a:t>CleanOS</a:t>
            </a:r>
            <a:r>
              <a:rPr lang="en-US" dirty="0" smtClean="0"/>
              <a:t> Limit Data Exposure?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199" y="1600200"/>
            <a:ext cx="8556171" cy="5105400"/>
          </a:xfrm>
        </p:spPr>
        <p:txBody>
          <a:bodyPr>
            <a:normAutofit fontScale="92500" lnSpcReduction="20000"/>
          </a:bodyPr>
          <a:lstStyle/>
          <a:p>
            <a:pPr lvl="2"/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4800" dirty="0"/>
          </a:p>
          <a:p>
            <a:r>
              <a:rPr lang="en-US" dirty="0"/>
              <a:t>D</a:t>
            </a:r>
            <a:r>
              <a:rPr lang="en-US" dirty="0" smtClean="0"/>
              <a:t>efault SDOs reduce exposure by 89.6-93.5%</a:t>
            </a:r>
          </a:p>
          <a:p>
            <a:r>
              <a:rPr lang="en-US" dirty="0" smtClean="0"/>
              <a:t>App SDOs further reduce content exposure to 0.3%</a:t>
            </a:r>
          </a:p>
          <a:p>
            <a:r>
              <a:rPr lang="en-US" dirty="0" smtClean="0"/>
              <a:t>Similar results in Facebook and Mint apps</a:t>
            </a:r>
          </a:p>
          <a:p>
            <a:pPr marL="0" indent="0" algn="ctr">
              <a:buNone/>
            </a:pPr>
            <a:endParaRPr lang="en-US" sz="10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Thus, default SDOs drastically curb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sensitive-data exposure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84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981671"/>
              </p:ext>
            </p:extLst>
          </p:nvPr>
        </p:nvGraphicFramePr>
        <p:xfrm>
          <a:off x="1403881" y="1715168"/>
          <a:ext cx="649189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5833"/>
                <a:gridCol w="1538515"/>
                <a:gridCol w="156754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Email App</a:t>
                      </a:r>
                      <a:r>
                        <a:rPr lang="en-US" baseline="0" dirty="0" smtClean="0"/>
                        <a:t> Version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Password SDO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Contents SDO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Email without </a:t>
                      </a:r>
                      <a:r>
                        <a:rPr lang="en-US" dirty="0" err="1" smtClean="0"/>
                        <a:t>CleanOS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95.5%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37202" y="3491364"/>
            <a:ext cx="561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Fraction of time in which sensitive data was exposed</a:t>
            </a:r>
            <a:endParaRPr lang="en-US" i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782131"/>
              </p:ext>
            </p:extLst>
          </p:nvPr>
        </p:nvGraphicFramePr>
        <p:xfrm>
          <a:off x="1403881" y="1715168"/>
          <a:ext cx="649189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5833"/>
                <a:gridCol w="1538515"/>
                <a:gridCol w="156754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Email App</a:t>
                      </a:r>
                      <a:r>
                        <a:rPr lang="en-US" baseline="0" dirty="0" smtClean="0"/>
                        <a:t> Version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Password SDO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Contents SDO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Email without </a:t>
                      </a:r>
                      <a:r>
                        <a:rPr lang="en-US" dirty="0" err="1" smtClean="0"/>
                        <a:t>CleanOS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95.5%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Email with 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default SDOs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5.9%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642575"/>
              </p:ext>
            </p:extLst>
          </p:nvPr>
        </p:nvGraphicFramePr>
        <p:xfrm>
          <a:off x="1403881" y="1715168"/>
          <a:ext cx="649189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5833"/>
                <a:gridCol w="1538515"/>
                <a:gridCol w="156754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Email App</a:t>
                      </a:r>
                      <a:r>
                        <a:rPr lang="en-US" baseline="0" dirty="0" smtClean="0"/>
                        <a:t> Version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Password SDO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Contents SDO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Email without </a:t>
                      </a:r>
                      <a:r>
                        <a:rPr lang="en-US" dirty="0" err="1" smtClean="0"/>
                        <a:t>CleanOS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95.5%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Email with 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default SDOs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5.9%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Cleaned Email with 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app SDOs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99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 Auditing Effective?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631" y="1600200"/>
            <a:ext cx="8759370" cy="4756150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2600" dirty="0" smtClean="0"/>
          </a:p>
          <a:p>
            <a:pPr marL="0" indent="0" algn="ctr">
              <a:buNone/>
            </a:pPr>
            <a:r>
              <a:rPr lang="en-US" sz="3000" dirty="0" smtClean="0">
                <a:solidFill>
                  <a:srgbClr val="C00000"/>
                </a:solidFill>
              </a:rPr>
              <a:t>Thus</a:t>
            </a:r>
            <a:r>
              <a:rPr lang="en-US" sz="3000" dirty="0">
                <a:solidFill>
                  <a:srgbClr val="C00000"/>
                </a:solidFill>
              </a:rPr>
              <a:t>, </a:t>
            </a:r>
            <a:r>
              <a:rPr lang="en-US" sz="3000" dirty="0" smtClean="0">
                <a:solidFill>
                  <a:srgbClr val="C00000"/>
                </a:solidFill>
              </a:rPr>
              <a:t>for best auditing properties,</a:t>
            </a:r>
            <a:endParaRPr lang="en-US" sz="30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3000" dirty="0">
                <a:solidFill>
                  <a:srgbClr val="C00000"/>
                </a:solidFill>
              </a:rPr>
              <a:t>a</a:t>
            </a:r>
            <a:r>
              <a:rPr lang="en-US" sz="3000" dirty="0" smtClean="0">
                <a:solidFill>
                  <a:srgbClr val="C00000"/>
                </a:solidFill>
              </a:rPr>
              <a:t>pplications should define their own SDOs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85</a:t>
            </a:fld>
            <a:endParaRPr lang="en-US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077959915"/>
              </p:ext>
            </p:extLst>
          </p:nvPr>
        </p:nvGraphicFramePr>
        <p:xfrm>
          <a:off x="1207789" y="1789106"/>
          <a:ext cx="7114237" cy="3371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 rot="16200000">
            <a:off x="-59352" y="3162416"/>
            <a:ext cx="2235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Audit Precision (%)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34340" y="1652544"/>
            <a:ext cx="839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95.1%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62272" y="4239823"/>
            <a:ext cx="518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0%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88103" y="1619733"/>
            <a:ext cx="149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95.1% 100%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057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category"/>
        </p:bldSub>
      </p:bldGraphic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9"/>
          <p:cNvSpPr txBox="1">
            <a:spLocks/>
          </p:cNvSpPr>
          <p:nvPr/>
        </p:nvSpPr>
        <p:spPr>
          <a:xfrm>
            <a:off x="457200" y="1600200"/>
            <a:ext cx="7810500" cy="47561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 algn="ctr">
              <a:buNone/>
            </a:pPr>
            <a:endParaRPr lang="en-US" sz="3300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3300" dirty="0" smtClean="0">
                <a:solidFill>
                  <a:srgbClr val="C00000"/>
                </a:solidFill>
              </a:rPr>
              <a:t>Thus, overheads are largely </a:t>
            </a:r>
          </a:p>
          <a:p>
            <a:pPr marL="0" indent="0" algn="ctr">
              <a:buNone/>
            </a:pPr>
            <a:r>
              <a:rPr lang="en-US" sz="3300" dirty="0" smtClean="0">
                <a:solidFill>
                  <a:srgbClr val="C00000"/>
                </a:solidFill>
              </a:rPr>
              <a:t>unnoticeable over Wi-Fi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</a:t>
            </a:r>
            <a:r>
              <a:rPr lang="en-US" dirty="0" err="1" smtClean="0"/>
              <a:t>CleanOS</a:t>
            </a:r>
            <a:r>
              <a:rPr lang="en-US" dirty="0" smtClean="0"/>
              <a:t> Practical (Wi-Fi)?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453729"/>
              </p:ext>
            </p:extLst>
          </p:nvPr>
        </p:nvGraphicFramePr>
        <p:xfrm>
          <a:off x="1309915" y="1343252"/>
          <a:ext cx="7162798" cy="4198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63821" y="2085036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115ms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78259" y="1883622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289ms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70277" y="2204166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48ms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14965" y="2349468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30ms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56843" y="2426054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14ms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18177" y="1496594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88ms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504578" y="2389998"/>
            <a:ext cx="499930" cy="4459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250195" y="2180548"/>
            <a:ext cx="499930" cy="5922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96581" y="2535428"/>
            <a:ext cx="499930" cy="28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743139" y="2678917"/>
            <a:ext cx="499930" cy="28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487827" y="2732446"/>
            <a:ext cx="499930" cy="216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243217" y="1825476"/>
            <a:ext cx="499930" cy="216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26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series"/>
        </p:bldSub>
      </p:bldGraphic>
      <p:bldP spid="6" grpId="0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</a:t>
            </a:r>
            <a:r>
              <a:rPr lang="en-US" dirty="0" err="1" smtClean="0"/>
              <a:t>CleanOS</a:t>
            </a:r>
            <a:r>
              <a:rPr lang="en-US" dirty="0" smtClean="0"/>
              <a:t> Practical (3G)?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3872045"/>
              </p:ext>
            </p:extLst>
          </p:nvPr>
        </p:nvGraphicFramePr>
        <p:xfrm>
          <a:off x="703943" y="1600199"/>
          <a:ext cx="8229599" cy="4027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09844" y="2017486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722ms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39471" y="1976956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953ms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96124" y="2125566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354ms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12240" y="2193116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354ms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90518" y="2418339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92ms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44471" y="1720205"/>
            <a:ext cx="1000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1819ms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905141" y="2328216"/>
            <a:ext cx="499930" cy="806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59959" y="2294499"/>
            <a:ext cx="499930" cy="806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393336" y="2499399"/>
            <a:ext cx="499930" cy="6011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128450" y="2494898"/>
            <a:ext cx="499930" cy="701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871590" y="2758401"/>
            <a:ext cx="499930" cy="3894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614730" y="2019853"/>
            <a:ext cx="499930" cy="3894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09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series"/>
        </p:bldSub>
      </p:bldGraphic>
      <p:bldP spid="9" grpId="0"/>
      <p:bldP spid="10" grpId="0"/>
      <p:bldP spid="11" grpId="0"/>
      <p:bldP spid="12" grpId="0"/>
      <p:bldP spid="13" grpId="0"/>
      <p:bldP spid="14" grpId="0"/>
      <p:bldP spid="6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8470952"/>
              </p:ext>
            </p:extLst>
          </p:nvPr>
        </p:nvGraphicFramePr>
        <p:xfrm>
          <a:off x="703943" y="1600199"/>
          <a:ext cx="8229599" cy="4027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ontent Placeholder 9"/>
          <p:cNvSpPr txBox="1">
            <a:spLocks/>
          </p:cNvSpPr>
          <p:nvPr/>
        </p:nvSpPr>
        <p:spPr>
          <a:xfrm>
            <a:off x="457200" y="1600199"/>
            <a:ext cx="7950200" cy="48768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sz="2800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Optimizations improve 3G performance</a:t>
            </a:r>
            <a:br>
              <a:rPr lang="en-US" sz="2800" dirty="0" smtClean="0">
                <a:solidFill>
                  <a:srgbClr val="C00000"/>
                </a:solidFill>
              </a:rPr>
            </a:br>
            <a:r>
              <a:rPr lang="en-US" sz="2800" dirty="0" smtClean="0">
                <a:solidFill>
                  <a:srgbClr val="C00000"/>
                </a:solidFill>
              </a:rPr>
              <a:t>significantly, making </a:t>
            </a:r>
            <a:r>
              <a:rPr lang="en-US" sz="2800" dirty="0" err="1" smtClean="0">
                <a:solidFill>
                  <a:srgbClr val="C00000"/>
                </a:solidFill>
              </a:rPr>
              <a:t>CleanOS</a:t>
            </a:r>
            <a:r>
              <a:rPr lang="en-US" sz="2800" dirty="0" smtClean="0">
                <a:solidFill>
                  <a:srgbClr val="C00000"/>
                </a:solidFill>
              </a:rPr>
              <a:t> practical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</a:t>
            </a:r>
            <a:r>
              <a:rPr lang="en-US" dirty="0" err="1" smtClean="0"/>
              <a:t>CleanOS</a:t>
            </a:r>
            <a:r>
              <a:rPr lang="en-US" dirty="0" smtClean="0"/>
              <a:t> Practical (3G)?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09844" y="2098546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392ms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39471" y="2058016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167ms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96124" y="2085036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499ms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66288" y="2328216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10ms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98614" y="2526419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8ms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44471" y="1720205"/>
            <a:ext cx="1000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1225ms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891629" y="2521919"/>
            <a:ext cx="684000" cy="450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379824" y="2404828"/>
            <a:ext cx="684000" cy="7294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871590" y="2918155"/>
            <a:ext cx="684000" cy="1846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628241" y="2085036"/>
            <a:ext cx="668181" cy="28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625636" y="2602979"/>
            <a:ext cx="684000" cy="3692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106518" y="2877625"/>
            <a:ext cx="684000" cy="2566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64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series"/>
        </p:bldSub>
      </p:bldGraphic>
      <p:bldP spid="9" grpId="0"/>
      <p:bldP spid="10" grpId="0"/>
      <p:bldP spid="11" grpId="0"/>
      <p:bldP spid="12" grpId="0"/>
      <p:bldP spid="13" grpId="0"/>
      <p:bldP spid="14" grpId="0"/>
      <p:bldP spid="6" grpId="0" animBg="1"/>
      <p:bldP spid="16" grpId="0" animBg="1"/>
      <p:bldP spid="22" grpId="0" animBg="1"/>
      <p:bldP spid="19" grpId="0" animBg="1"/>
      <p:bldP spid="20" grpId="0" animBg="1"/>
      <p:bldP spid="21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31525" cy="4876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Mobile </a:t>
            </a:r>
            <a:r>
              <a:rPr lang="en-US" dirty="0" err="1" smtClean="0"/>
              <a:t>OSes</a:t>
            </a:r>
            <a:r>
              <a:rPr lang="en-US" dirty="0" smtClean="0"/>
              <a:t> and apps </a:t>
            </a:r>
            <a:r>
              <a:rPr lang="en-US" dirty="0" smtClean="0">
                <a:solidFill>
                  <a:srgbClr val="0070C0"/>
                </a:solidFill>
              </a:rPr>
              <a:t>accumulate</a:t>
            </a:r>
            <a:r>
              <a:rPr lang="en-US" dirty="0" smtClean="0"/>
              <a:t> a lot of sensitive data, exposing it to attacks if device is stolen or lost</a:t>
            </a:r>
          </a:p>
          <a:p>
            <a:endParaRPr lang="en-US" sz="2000" dirty="0"/>
          </a:p>
          <a:p>
            <a:r>
              <a:rPr lang="en-US" dirty="0" err="1" smtClean="0">
                <a:solidFill>
                  <a:srgbClr val="0070C0"/>
                </a:solidFill>
              </a:rPr>
              <a:t>CleanOS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is a new Android-based OS design that </a:t>
            </a:r>
            <a:r>
              <a:rPr lang="en-US" dirty="0" smtClean="0">
                <a:solidFill>
                  <a:srgbClr val="0070C0"/>
                </a:solidFill>
              </a:rPr>
              <a:t>minimizes</a:t>
            </a:r>
            <a:r>
              <a:rPr lang="en-US" dirty="0" smtClean="0"/>
              <a:t> amount of sensitive data exposed on device at any time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SDO</a:t>
            </a:r>
            <a:r>
              <a:rPr lang="en-US" dirty="0" smtClean="0"/>
              <a:t>: new OS abstraction for managing sensitive data</a:t>
            </a:r>
            <a:endParaRPr lang="en-US" dirty="0"/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eiGC</a:t>
            </a:r>
            <a:r>
              <a:rPr lang="en-US" dirty="0" smtClean="0"/>
              <a:t>: garbage-collector that evicts unused SDO data</a:t>
            </a:r>
          </a:p>
          <a:p>
            <a:pPr marL="274320" lvl="1" indent="0">
              <a:buNone/>
            </a:pPr>
            <a:endParaRPr lang="en-US" dirty="0"/>
          </a:p>
          <a:p>
            <a:r>
              <a:rPr lang="en-US" dirty="0" err="1" smtClean="0"/>
              <a:t>CleanOS</a:t>
            </a:r>
            <a:r>
              <a:rPr lang="en-US" dirty="0" smtClean="0"/>
              <a:t> brings new view on data security: </a:t>
            </a:r>
            <a:r>
              <a:rPr lang="en-US" dirty="0" smtClean="0">
                <a:solidFill>
                  <a:srgbClr val="0070C0"/>
                </a:solidFill>
              </a:rPr>
              <a:t>minimize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70C0"/>
                </a:solidFill>
              </a:rPr>
              <a:t>audit</a:t>
            </a:r>
            <a:r>
              <a:rPr lang="en-US" dirty="0" smtClean="0"/>
              <a:t> exposure of sensitive data to attack</a:t>
            </a:r>
          </a:p>
          <a:p>
            <a:pPr lvl="1"/>
            <a:r>
              <a:rPr lang="en-US" dirty="0" smtClean="0"/>
              <a:t>We believe that this view is applicable more broadly to other domains, such as datacenter and Web data security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81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14400"/>
          </a:xfrm>
          <a:ln/>
        </p:spPr>
        <p:txBody>
          <a:bodyPr lIns="90000" tIns="78552" rIns="90000" bIns="468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Overview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41513"/>
            <a:ext cx="8313738" cy="4419600"/>
          </a:xfrm>
          <a:ln/>
        </p:spPr>
        <p:txBody>
          <a:bodyPr lIns="90000" tIns="67968" rIns="90000" bIns="46800">
            <a:normAutofit fontScale="92500" lnSpcReduction="10000"/>
          </a:bodyPr>
          <a:lstStyle/>
          <a:p>
            <a:pPr marL="341313" indent="-341313">
              <a:spcAft>
                <a:spcPts val="850"/>
              </a:spcAft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>
                <a:solidFill>
                  <a:srgbClr val="999999"/>
                </a:solidFill>
              </a:rPr>
              <a:t>Motivation</a:t>
            </a:r>
          </a:p>
          <a:p>
            <a:pPr marL="341313" indent="-341313">
              <a:spcAft>
                <a:spcPts val="850"/>
              </a:spcAft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Goals &amp; Challenges</a:t>
            </a:r>
          </a:p>
          <a:p>
            <a:pPr marL="341313" indent="-341313">
              <a:spcAft>
                <a:spcPts val="850"/>
              </a:spcAft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PiOS Analysis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Extract CFG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Reach ability analysis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Data Flow analysis</a:t>
            </a:r>
          </a:p>
          <a:p>
            <a:pPr marL="341313" indent="-341313">
              <a:spcAft>
                <a:spcPts val="850"/>
              </a:spcAft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Evaluation</a:t>
            </a:r>
          </a:p>
          <a:p>
            <a:pPr marL="341313" indent="-341313">
              <a:spcAft>
                <a:spcPts val="850"/>
              </a:spcAft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Summary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3033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/>
              <a:t>Soundcomber</a:t>
            </a:r>
            <a:br>
              <a:rPr lang="en-US"/>
            </a:br>
            <a:r>
              <a:rPr lang="en-US" sz="3400"/>
              <a:t>A Stealthy and Context-Aware </a:t>
            </a:r>
            <a:br>
              <a:rPr lang="en-US" sz="3400"/>
            </a:br>
            <a:r>
              <a:rPr lang="en-US" sz="3400"/>
              <a:t>Sound Trojan for Smartphones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2969" y="3714750"/>
            <a:ext cx="7358063" cy="2321719"/>
          </a:xfrm>
          <a:ln/>
        </p:spPr>
        <p:txBody>
          <a:bodyPr>
            <a:normAutofit fontScale="85000" lnSpcReduction="10000"/>
          </a:bodyPr>
          <a:lstStyle/>
          <a:p>
            <a:r>
              <a:rPr lang="en-US"/>
              <a:t>Roman Schlegel</a:t>
            </a:r>
          </a:p>
          <a:p>
            <a:r>
              <a:rPr lang="en-US" sz="1700"/>
              <a:t>City University of Hong Kong</a:t>
            </a:r>
          </a:p>
          <a:p>
            <a:endParaRPr lang="en-US"/>
          </a:p>
          <a:p>
            <a:r>
              <a:rPr lang="en-US"/>
              <a:t>Kehuan Zhang, Xiaoyong Zhou, Mehool Intwala, </a:t>
            </a:r>
          </a:p>
          <a:p>
            <a:r>
              <a:rPr lang="en-US"/>
              <a:t>Apu Kapadia, XiaoFeng Wang</a:t>
            </a:r>
          </a:p>
          <a:p>
            <a:r>
              <a:rPr lang="en-US" sz="1700"/>
              <a:t>Indiana University Bloomington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90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9" r="12529"/>
          <a:stretch>
            <a:fillRect/>
          </a:stretch>
        </p:blipFill>
        <p:spPr bwMode="auto">
          <a:xfrm>
            <a:off x="5045273" y="2027039"/>
            <a:ext cx="2884289" cy="384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The smartphone in your pocket is really a computer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/>
              <a:t>1 GHz Processor</a:t>
            </a:r>
          </a:p>
          <a:p>
            <a:r>
              <a:rPr lang="en-US"/>
              <a:t>512MB / 16GB</a:t>
            </a:r>
          </a:p>
          <a:p>
            <a:r>
              <a:rPr lang="en-US"/>
              <a:t>Android OS (Linux)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91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60766" y="64902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0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No surprise malware targets smartphones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9695" y="1946672"/>
            <a:ext cx="8295680" cy="2794992"/>
          </a:xfrm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700"/>
              <a:t>Android malware steals info from 1</a:t>
            </a:r>
            <a:r>
              <a:rPr lang="ja-JP" altLang="en-US" sz="2700">
                <a:latin typeface="Arial"/>
              </a:rPr>
              <a:t>’</a:t>
            </a:r>
            <a:r>
              <a:rPr lang="en-US" sz="2700"/>
              <a:t>000</a:t>
            </a:r>
            <a:r>
              <a:rPr lang="ja-JP" altLang="en-US" sz="2700">
                <a:latin typeface="Arial"/>
              </a:rPr>
              <a:t>’</a:t>
            </a:r>
            <a:r>
              <a:rPr lang="en-US" sz="2700"/>
              <a:t>000 users¹</a:t>
            </a:r>
          </a:p>
          <a:p>
            <a:pPr>
              <a:lnSpc>
                <a:spcPct val="80000"/>
              </a:lnSpc>
            </a:pPr>
            <a:r>
              <a:rPr lang="en-US" sz="2700"/>
              <a:t>Trojan sends premium-rate text messages²</a:t>
            </a:r>
          </a:p>
          <a:p>
            <a:pPr>
              <a:lnSpc>
                <a:spcPct val="80000"/>
              </a:lnSpc>
            </a:pPr>
            <a:r>
              <a:rPr lang="en-US" sz="2700"/>
              <a:t>Security experts release Android root-kit³</a:t>
            </a:r>
          </a:p>
        </p:txBody>
      </p:sp>
      <p:sp>
        <p:nvSpPr>
          <p:cNvPr id="20483" name="Rectangle 3"/>
          <p:cNvSpPr>
            <a:spLocks/>
          </p:cNvSpPr>
          <p:nvPr/>
        </p:nvSpPr>
        <p:spPr bwMode="auto">
          <a:xfrm>
            <a:off x="1160859" y="4795242"/>
            <a:ext cx="7358063" cy="130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60000"/>
              </a:lnSpc>
              <a:spcBef>
                <a:spcPts val="1687"/>
              </a:spcBef>
            </a:pPr>
            <a:r>
              <a:rPr lang="en-US" sz="1300">
                <a:ea typeface="ＭＳ Ｐゴシック" charset="0"/>
                <a:cs typeface="Gill Sans" charset="0"/>
              </a:rPr>
              <a:t>1. </a:t>
            </a:r>
            <a:r>
              <a:rPr lang="en-US" sz="1300" u="sng">
                <a:ea typeface="ＭＳ Ｐゴシック" charset="0"/>
                <a:cs typeface="Gill Sans" charset="0"/>
                <a:hlinkClick r:id="rId3"/>
              </a:rPr>
              <a:t>http://nakedsecurity.sophos.com/2010/07/29/android-malware-steals-info-million-phone-owners/</a:t>
            </a:r>
            <a:endParaRPr lang="en-US" sz="1300">
              <a:ea typeface="ＭＳ Ｐゴシック" charset="0"/>
              <a:cs typeface="Gill Sans" charset="0"/>
            </a:endParaRPr>
          </a:p>
          <a:p>
            <a:pPr>
              <a:lnSpc>
                <a:spcPct val="60000"/>
              </a:lnSpc>
              <a:spcBef>
                <a:spcPts val="1687"/>
              </a:spcBef>
            </a:pPr>
            <a:r>
              <a:rPr lang="en-US" sz="1300">
                <a:ea typeface="ＭＳ Ｐゴシック" charset="0"/>
                <a:cs typeface="Gill Sans" charset="0"/>
              </a:rPr>
              <a:t>2. </a:t>
            </a:r>
            <a:r>
              <a:rPr lang="en-US" sz="1300" u="sng">
                <a:ea typeface="ＭＳ Ｐゴシック" charset="0"/>
                <a:cs typeface="Gill Sans" charset="0"/>
              </a:rPr>
              <a:t>http://news.cnet.com/8301-27080_3-20013222-245.html</a:t>
            </a:r>
            <a:endParaRPr lang="en-US" sz="1300">
              <a:ea typeface="ＭＳ Ｐゴシック" charset="0"/>
              <a:cs typeface="Gill Sans" charset="0"/>
            </a:endParaRPr>
          </a:p>
          <a:p>
            <a:pPr>
              <a:lnSpc>
                <a:spcPct val="60000"/>
              </a:lnSpc>
              <a:spcBef>
                <a:spcPts val="1687"/>
              </a:spcBef>
            </a:pPr>
            <a:r>
              <a:rPr lang="en-US" sz="1300">
                <a:ea typeface="ＭＳ Ｐゴシック" charset="0"/>
                <a:cs typeface="Gill Sans" charset="0"/>
              </a:rPr>
              <a:t>3. </a:t>
            </a:r>
            <a:r>
              <a:rPr lang="en-US" sz="1300" u="sng">
                <a:ea typeface="ＭＳ Ｐゴシック" charset="0"/>
                <a:cs typeface="Gill Sans" charset="0"/>
              </a:rPr>
              <a:t>http://www.reuters.com/article/idUSTR</a:t>
            </a:r>
            <a:r>
              <a:rPr lang="en-US" sz="1300" u="sng">
                <a:ea typeface="ＭＳ Ｐゴシック" charset="0"/>
                <a:cs typeface="Gill Sans" charset="0"/>
                <a:hlinkClick r:id="rId4"/>
              </a:rPr>
              <a:t>E66T52O20100730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92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60766" y="64902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7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But </a:t>
            </a:r>
            <a:r>
              <a:rPr lang="ja-JP" altLang="en-US" sz="4500">
                <a:latin typeface="Arial"/>
              </a:rPr>
              <a:t>“</a:t>
            </a:r>
            <a:r>
              <a:rPr lang="en-US" sz="4500"/>
              <a:t>sensory malware</a:t>
            </a:r>
            <a:r>
              <a:rPr lang="ja-JP" altLang="en-US" sz="4500">
                <a:latin typeface="Arial"/>
              </a:rPr>
              <a:t>”</a:t>
            </a:r>
            <a:r>
              <a:rPr lang="en-US" sz="4500"/>
              <a:t> can do much more</a:t>
            </a:r>
          </a:p>
        </p:txBody>
      </p:sp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4375547" y="1687712"/>
            <a:ext cx="3991570" cy="1886396"/>
            <a:chOff x="0" y="0"/>
            <a:chExt cx="3575" cy="1690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75" cy="1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1" name="Rectangle 3"/>
            <p:cNvSpPr>
              <a:spLocks/>
            </p:cNvSpPr>
            <p:nvPr/>
          </p:nvSpPr>
          <p:spPr bwMode="auto">
            <a:xfrm>
              <a:off x="2010" y="1199"/>
              <a:ext cx="712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>
                  <a:ea typeface="ＭＳ Ｐゴシック" charset="0"/>
                  <a:cs typeface="Gill Sans" charset="0"/>
                </a:rPr>
                <a:t>Compass</a:t>
              </a:r>
            </a:p>
          </p:txBody>
        </p:sp>
        <p:sp>
          <p:nvSpPr>
            <p:cNvPr id="22532" name="Line 4"/>
            <p:cNvSpPr>
              <a:spLocks noChangeShapeType="1"/>
            </p:cNvSpPr>
            <p:nvPr/>
          </p:nvSpPr>
          <p:spPr bwMode="auto">
            <a:xfrm flipH="1">
              <a:off x="2437" y="656"/>
              <a:ext cx="96" cy="554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2539" name="Group 11"/>
          <p:cNvGrpSpPr>
            <a:grpSpLocks/>
          </p:cNvGrpSpPr>
          <p:nvPr/>
        </p:nvGrpSpPr>
        <p:grpSpPr bwMode="auto">
          <a:xfrm>
            <a:off x="4402337" y="4482703"/>
            <a:ext cx="3944689" cy="1821656"/>
            <a:chOff x="0" y="0"/>
            <a:chExt cx="3534" cy="1632"/>
          </a:xfrm>
        </p:grpSpPr>
        <p:pic>
          <p:nvPicPr>
            <p:cNvPr id="2253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34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5" name="Rectangle 7"/>
            <p:cNvSpPr>
              <a:spLocks/>
            </p:cNvSpPr>
            <p:nvPr/>
          </p:nvSpPr>
          <p:spPr bwMode="auto">
            <a:xfrm>
              <a:off x="2393" y="283"/>
              <a:ext cx="322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>
                  <a:ea typeface="ＭＳ Ｐゴシック" charset="0"/>
                  <a:cs typeface="Gill Sans" charset="0"/>
                </a:rPr>
                <a:t>GPS</a:t>
              </a:r>
            </a:p>
          </p:txBody>
        </p:sp>
        <p:sp>
          <p:nvSpPr>
            <p:cNvPr id="22536" name="Line 8"/>
            <p:cNvSpPr>
              <a:spLocks noChangeShapeType="1"/>
            </p:cNvSpPr>
            <p:nvPr/>
          </p:nvSpPr>
          <p:spPr bwMode="auto">
            <a:xfrm rot="10800000">
              <a:off x="2656" y="512"/>
              <a:ext cx="160" cy="27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537" name="Rectangle 9"/>
            <p:cNvSpPr>
              <a:spLocks/>
            </p:cNvSpPr>
            <p:nvPr/>
          </p:nvSpPr>
          <p:spPr bwMode="auto">
            <a:xfrm>
              <a:off x="1232" y="283"/>
              <a:ext cx="844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>
                  <a:ea typeface="ＭＳ Ｐゴシック" charset="0"/>
                  <a:cs typeface="Gill Sans" charset="0"/>
                </a:rPr>
                <a:t>Gyroscope</a:t>
              </a:r>
            </a:p>
          </p:txBody>
        </p:sp>
        <p:sp>
          <p:nvSpPr>
            <p:cNvPr id="22538" name="Line 10"/>
            <p:cNvSpPr>
              <a:spLocks noChangeShapeType="1"/>
            </p:cNvSpPr>
            <p:nvPr/>
          </p:nvSpPr>
          <p:spPr bwMode="auto">
            <a:xfrm rot="10800000">
              <a:off x="1744" y="552"/>
              <a:ext cx="146" cy="41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2544" name="Group 16"/>
          <p:cNvGrpSpPr>
            <a:grpSpLocks/>
          </p:cNvGrpSpPr>
          <p:nvPr/>
        </p:nvGrpSpPr>
        <p:grpSpPr bwMode="auto">
          <a:xfrm>
            <a:off x="1973461" y="5191498"/>
            <a:ext cx="1553766" cy="1312664"/>
            <a:chOff x="0" y="27"/>
            <a:chExt cx="1392" cy="1176"/>
          </a:xfrm>
        </p:grpSpPr>
        <p:pic>
          <p:nvPicPr>
            <p:cNvPr id="22540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9"/>
              <a:ext cx="1392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43" name="Group 15"/>
            <p:cNvGrpSpPr>
              <a:grpSpLocks/>
            </p:cNvGrpSpPr>
            <p:nvPr/>
          </p:nvGrpSpPr>
          <p:grpSpPr bwMode="auto">
            <a:xfrm>
              <a:off x="390" y="27"/>
              <a:ext cx="974" cy="653"/>
              <a:chOff x="0" y="27"/>
              <a:chExt cx="974" cy="653"/>
            </a:xfrm>
          </p:grpSpPr>
          <p:sp>
            <p:nvSpPr>
              <p:cNvPr id="22541" name="Rectangle 13"/>
              <p:cNvSpPr>
                <a:spLocks/>
              </p:cNvSpPr>
              <p:nvPr/>
            </p:nvSpPr>
            <p:spPr bwMode="auto">
              <a:xfrm>
                <a:off x="0" y="27"/>
                <a:ext cx="974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700">
                    <a:ea typeface="ＭＳ Ｐゴシック" charset="0"/>
                    <a:cs typeface="Gill Sans" charset="0"/>
                  </a:rPr>
                  <a:t>Microphone</a:t>
                </a:r>
              </a:p>
            </p:txBody>
          </p:sp>
          <p:sp>
            <p:nvSpPr>
              <p:cNvPr id="22542" name="Line 14"/>
              <p:cNvSpPr>
                <a:spLocks noChangeShapeType="1"/>
              </p:cNvSpPr>
              <p:nvPr/>
            </p:nvSpPr>
            <p:spPr bwMode="auto">
              <a:xfrm rot="10800000" flipH="1">
                <a:off x="305" y="306"/>
                <a:ext cx="142" cy="374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22550" name="Group 22"/>
          <p:cNvGrpSpPr>
            <a:grpSpLocks/>
          </p:cNvGrpSpPr>
          <p:nvPr/>
        </p:nvGrpSpPr>
        <p:grpSpPr bwMode="auto">
          <a:xfrm>
            <a:off x="267891" y="1664271"/>
            <a:ext cx="2969121" cy="3345284"/>
            <a:chOff x="0" y="27"/>
            <a:chExt cx="2660" cy="2997"/>
          </a:xfrm>
        </p:grpSpPr>
        <p:pic>
          <p:nvPicPr>
            <p:cNvPr id="22545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" y="584"/>
              <a:ext cx="1228" cy="2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6" name="Rectangle 18"/>
            <p:cNvSpPr>
              <a:spLocks/>
            </p:cNvSpPr>
            <p:nvPr/>
          </p:nvSpPr>
          <p:spPr bwMode="auto">
            <a:xfrm>
              <a:off x="953" y="27"/>
              <a:ext cx="613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>
                  <a:ea typeface="ＭＳ Ｐゴシック" charset="0"/>
                  <a:cs typeface="Gill Sans" charset="0"/>
                </a:rPr>
                <a:t>Camera</a:t>
              </a:r>
            </a:p>
          </p:txBody>
        </p:sp>
        <p:sp>
          <p:nvSpPr>
            <p:cNvPr id="22547" name="Line 19"/>
            <p:cNvSpPr>
              <a:spLocks noChangeShapeType="1"/>
            </p:cNvSpPr>
            <p:nvPr/>
          </p:nvSpPr>
          <p:spPr bwMode="auto">
            <a:xfrm rot="10800000">
              <a:off x="1448" y="263"/>
              <a:ext cx="272" cy="449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22548" name="Picture 2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8"/>
              <a:ext cx="1208" cy="2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9" name="Line 21"/>
            <p:cNvSpPr>
              <a:spLocks noChangeShapeType="1"/>
            </p:cNvSpPr>
            <p:nvPr/>
          </p:nvSpPr>
          <p:spPr bwMode="auto">
            <a:xfrm rot="10800000" flipH="1">
              <a:off x="464" y="255"/>
              <a:ext cx="671" cy="52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22551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273" y="3527226"/>
            <a:ext cx="1331640" cy="115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24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430" y="2949030"/>
            <a:ext cx="1518047" cy="47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2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631160"/>
            <a:ext cx="1187648" cy="68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26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461" y="4500562"/>
            <a:ext cx="910828" cy="66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5" name="Picture 27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398" y="2556123"/>
            <a:ext cx="1232297" cy="77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6" name="Picture 2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2" y="4634508"/>
            <a:ext cx="737816" cy="74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2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633" y="3679031"/>
            <a:ext cx="473273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Picture 3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164" y="2955726"/>
            <a:ext cx="46434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9" name="Picture 3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679031"/>
            <a:ext cx="95212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61" name="Rectangle 33"/>
          <p:cNvSpPr>
            <a:spLocks/>
          </p:cNvSpPr>
          <p:nvPr/>
        </p:nvSpPr>
        <p:spPr bwMode="auto">
          <a:xfrm>
            <a:off x="395139" y="5695816"/>
            <a:ext cx="136627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[15] </a:t>
            </a:r>
            <a:r>
              <a:rPr lang="en-US" sz="1700">
                <a:solidFill>
                  <a:srgbClr val="141413"/>
                </a:solidFill>
                <a:ea typeface="ＭＳ Ｐゴシック" charset="0"/>
                <a:cs typeface="Gill Sans" charset="0"/>
              </a:rPr>
              <a:t>N. Xu et al.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93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5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4500"/>
              <a:t>What can malware overhear?</a:t>
            </a:r>
          </a:p>
        </p:txBody>
      </p:sp>
      <p:sp>
        <p:nvSpPr>
          <p:cNvPr id="24578" name="AutoShape 2"/>
          <p:cNvSpPr>
            <a:spLocks/>
          </p:cNvSpPr>
          <p:nvPr/>
        </p:nvSpPr>
        <p:spPr bwMode="auto">
          <a:xfrm>
            <a:off x="6625828" y="1428750"/>
            <a:ext cx="2027039" cy="812602"/>
          </a:xfrm>
          <a:prstGeom prst="wedgeEllipseCallout">
            <a:avLst>
              <a:gd name="adj1" fmla="val -58810"/>
              <a:gd name="adj2" fmla="val 59889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400">
                <a:ea typeface="ＭＳ Ｐゴシック" charset="0"/>
                <a:cs typeface="Gill Sans" charset="0"/>
              </a:rPr>
              <a:t>Nah, how would anybody ever find out?</a:t>
            </a:r>
          </a:p>
        </p:txBody>
      </p:sp>
      <p:sp>
        <p:nvSpPr>
          <p:cNvPr id="24579" name="AutoShape 3"/>
          <p:cNvSpPr>
            <a:spLocks/>
          </p:cNvSpPr>
          <p:nvPr/>
        </p:nvSpPr>
        <p:spPr bwMode="auto">
          <a:xfrm>
            <a:off x="101600" y="1428750"/>
            <a:ext cx="3302595" cy="1077319"/>
          </a:xfrm>
          <a:custGeom>
            <a:avLst/>
            <a:gdLst/>
            <a:ahLst/>
            <a:cxnLst/>
            <a:rect l="0" t="0" r="r" b="b"/>
            <a:pathLst>
              <a:path w="21600" h="16162">
                <a:moveTo>
                  <a:pt x="3034" y="0"/>
                </a:moveTo>
                <a:cubicBezTo>
                  <a:pt x="1358" y="0"/>
                  <a:pt x="0" y="3381"/>
                  <a:pt x="0" y="7552"/>
                </a:cubicBezTo>
                <a:lnTo>
                  <a:pt x="0" y="8610"/>
                </a:lnTo>
                <a:cubicBezTo>
                  <a:pt x="0" y="12781"/>
                  <a:pt x="1358" y="16162"/>
                  <a:pt x="3034" y="16162"/>
                </a:cubicBezTo>
                <a:lnTo>
                  <a:pt x="14566" y="16162"/>
                </a:lnTo>
                <a:lnTo>
                  <a:pt x="19638" y="21600"/>
                </a:lnTo>
                <a:lnTo>
                  <a:pt x="17021" y="16162"/>
                </a:lnTo>
                <a:lnTo>
                  <a:pt x="18566" y="16162"/>
                </a:lnTo>
                <a:cubicBezTo>
                  <a:pt x="20242" y="16162"/>
                  <a:pt x="21600" y="12781"/>
                  <a:pt x="21600" y="8610"/>
                </a:cubicBezTo>
                <a:lnTo>
                  <a:pt x="21600" y="7552"/>
                </a:lnTo>
                <a:cubicBezTo>
                  <a:pt x="21600" y="3381"/>
                  <a:pt x="20242" y="0"/>
                  <a:pt x="18566" y="0"/>
                </a:cubicBezTo>
                <a:lnTo>
                  <a:pt x="3034" y="0"/>
                </a:lnTo>
                <a:close/>
                <a:moveTo>
                  <a:pt x="3034" y="0"/>
                </a:moveTo>
              </a:path>
            </a:pathLst>
          </a:cu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400" dirty="0" smtClean="0">
                <a:ea typeface="ＭＳ Ｐゴシック" charset="0"/>
                <a:cs typeface="Gill Sans" charset="0"/>
              </a:rPr>
              <a:t>   Do </a:t>
            </a:r>
            <a:r>
              <a:rPr lang="en-US" sz="1400" dirty="0">
                <a:ea typeface="ＭＳ Ｐゴシック" charset="0"/>
                <a:cs typeface="Gill Sans" charset="0"/>
              </a:rPr>
              <a:t>you think anybody will ever figure out 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 </a:t>
            </a:r>
          </a:p>
          <a:p>
            <a:r>
              <a:rPr lang="en-US" sz="1400" dirty="0">
                <a:ea typeface="ＭＳ Ｐゴシック" charset="0"/>
                <a:cs typeface="Gill Sans" charset="0"/>
              </a:rPr>
              <a:t> 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  that </a:t>
            </a:r>
            <a:r>
              <a:rPr lang="en-US" sz="1400" dirty="0">
                <a:ea typeface="ＭＳ Ｐゴシック" charset="0"/>
                <a:cs typeface="Gill Sans" charset="0"/>
              </a:rPr>
              <a:t>I keep a spare door key in the flower </a:t>
            </a:r>
            <a:endParaRPr lang="en-US" sz="1400" dirty="0" smtClean="0">
              <a:ea typeface="ＭＳ Ｐゴシック" charset="0"/>
              <a:cs typeface="Gill Sans" charset="0"/>
            </a:endParaRPr>
          </a:p>
          <a:p>
            <a:r>
              <a:rPr lang="en-US" sz="1400" dirty="0">
                <a:ea typeface="ＭＳ Ｐゴシック" charset="0"/>
                <a:cs typeface="Gill Sans" charset="0"/>
              </a:rPr>
              <a:t> 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  pot </a:t>
            </a:r>
            <a:r>
              <a:rPr lang="en-US" sz="1400" dirty="0">
                <a:ea typeface="ＭＳ Ｐゴシック" charset="0"/>
                <a:cs typeface="Gill Sans" charset="0"/>
              </a:rPr>
              <a:t>on my front porch?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7" y="2518172"/>
            <a:ext cx="982266" cy="370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743" y="2134195"/>
            <a:ext cx="1307083" cy="365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384352"/>
            <a:ext cx="1385218" cy="170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>
                    <a:alpha val="50000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94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3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617" y="1678781"/>
            <a:ext cx="2876476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Some situations are easy</a:t>
            </a:r>
            <a:br>
              <a:rPr lang="en-US" sz="4500"/>
            </a:br>
            <a:r>
              <a:rPr lang="en-US" sz="4500"/>
              <a:t>to recognize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027040"/>
            <a:ext cx="1526977" cy="386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102" y="2411016"/>
            <a:ext cx="1428750" cy="162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3027164"/>
            <a:ext cx="4420195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6"/>
          <p:cNvSpPr>
            <a:spLocks/>
          </p:cNvSpPr>
          <p:nvPr/>
        </p:nvSpPr>
        <p:spPr bwMode="auto">
          <a:xfrm>
            <a:off x="7399363" y="4277230"/>
            <a:ext cx="4623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Bank</a:t>
            </a:r>
          </a:p>
        </p:txBody>
      </p:sp>
      <p:pic>
        <p:nvPicPr>
          <p:cNvPr id="26631" name="Picture 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227" y="3911203"/>
            <a:ext cx="4420195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AutoShape 8"/>
          <p:cNvSpPr>
            <a:spLocks/>
          </p:cNvSpPr>
          <p:nvPr/>
        </p:nvSpPr>
        <p:spPr bwMode="auto">
          <a:xfrm>
            <a:off x="2455664" y="2107406"/>
            <a:ext cx="4009430" cy="937617"/>
          </a:xfrm>
          <a:prstGeom prst="wedgeEllipseCallout">
            <a:avLst>
              <a:gd name="adj1" fmla="val 58241"/>
              <a:gd name="adj2" fmla="val 43333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ja-JP" altLang="en-US" sz="1700">
                <a:latin typeface="Arial"/>
                <a:ea typeface="ＭＳ Ｐゴシック" charset="0"/>
                <a:cs typeface="Gill Sans" charset="0"/>
              </a:rPr>
              <a:t>“</a:t>
            </a:r>
            <a:r>
              <a:rPr lang="en-US" sz="1700">
                <a:ea typeface="ＭＳ Ｐゴシック" charset="0"/>
                <a:cs typeface="Gill Sans" charset="0"/>
              </a:rPr>
              <a:t>Please enter or speak your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credit card number now.</a:t>
            </a:r>
            <a:r>
              <a:rPr lang="ja-JP" altLang="en-US" sz="1700">
                <a:latin typeface="Arial"/>
                <a:ea typeface="ＭＳ Ｐゴシック" charset="0"/>
                <a:cs typeface="Gill Sans" charset="0"/>
              </a:rPr>
              <a:t>”</a:t>
            </a:r>
            <a:endParaRPr lang="en-US" sz="1700">
              <a:ea typeface="ＭＳ Ｐゴシック" charset="0"/>
              <a:cs typeface="Gill Sans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95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5" name="Group 3"/>
          <p:cNvGrpSpPr>
            <a:grpSpLocks/>
          </p:cNvGrpSpPr>
          <p:nvPr/>
        </p:nvGrpSpPr>
        <p:grpSpPr bwMode="auto">
          <a:xfrm>
            <a:off x="3571875" y="3348633"/>
            <a:ext cx="2501429" cy="1732359"/>
            <a:chOff x="0" y="0"/>
            <a:chExt cx="2241" cy="1552"/>
          </a:xfrm>
        </p:grpSpPr>
        <p:pic>
          <p:nvPicPr>
            <p:cNvPr id="28673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41" cy="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4" name="Rectangle 2"/>
            <p:cNvSpPr>
              <a:spLocks/>
            </p:cNvSpPr>
            <p:nvPr/>
          </p:nvSpPr>
          <p:spPr bwMode="auto">
            <a:xfrm>
              <a:off x="661" y="584"/>
              <a:ext cx="921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ea typeface="ＭＳ Ｐゴシック" charset="0"/>
                  <a:cs typeface="Gill Sans" charset="0"/>
                </a:rPr>
                <a:t>Internet</a:t>
              </a:r>
            </a:p>
          </p:txBody>
        </p:sp>
      </p:grp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4080868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3741540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3411141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2" y="4071937"/>
            <a:ext cx="2035969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22" y="4152305"/>
            <a:ext cx="2000250" cy="12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83" name="Group 11"/>
          <p:cNvGrpSpPr>
            <a:grpSpLocks/>
          </p:cNvGrpSpPr>
          <p:nvPr/>
        </p:nvGrpSpPr>
        <p:grpSpPr bwMode="auto">
          <a:xfrm>
            <a:off x="-98226" y="3196828"/>
            <a:ext cx="1490142" cy="1509117"/>
            <a:chOff x="0" y="0"/>
            <a:chExt cx="1336" cy="1352"/>
          </a:xfrm>
        </p:grpSpPr>
        <p:pic>
          <p:nvPicPr>
            <p:cNvPr id="28681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2" name="Picture 10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84" name="Rectangle 12"/>
          <p:cNvSpPr>
            <a:spLocks/>
          </p:cNvSpPr>
          <p:nvPr/>
        </p:nvSpPr>
        <p:spPr bwMode="auto">
          <a:xfrm>
            <a:off x="6259711" y="4850636"/>
            <a:ext cx="785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Malware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Master</a:t>
            </a:r>
          </a:p>
        </p:txBody>
      </p:sp>
      <p:sp>
        <p:nvSpPr>
          <p:cNvPr id="28685" name="Rectangle 13"/>
          <p:cNvSpPr>
            <a:spLocks/>
          </p:cNvSpPr>
          <p:nvPr/>
        </p:nvSpPr>
        <p:spPr bwMode="auto">
          <a:xfrm>
            <a:off x="7971978" y="4981441"/>
            <a:ext cx="41600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Data</a:t>
            </a:r>
          </a:p>
        </p:txBody>
      </p:sp>
      <p:grpSp>
        <p:nvGrpSpPr>
          <p:cNvPr id="28688" name="Group 16"/>
          <p:cNvGrpSpPr>
            <a:grpSpLocks/>
          </p:cNvGrpSpPr>
          <p:nvPr/>
        </p:nvGrpSpPr>
        <p:grpSpPr bwMode="auto">
          <a:xfrm>
            <a:off x="892969" y="1937742"/>
            <a:ext cx="1491258" cy="1509117"/>
            <a:chOff x="0" y="0"/>
            <a:chExt cx="1336" cy="1352"/>
          </a:xfrm>
        </p:grpSpPr>
        <p:pic>
          <p:nvPicPr>
            <p:cNvPr id="28686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7" name="Picture 15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91" name="Group 19"/>
          <p:cNvGrpSpPr>
            <a:grpSpLocks/>
          </p:cNvGrpSpPr>
          <p:nvPr/>
        </p:nvGrpSpPr>
        <p:grpSpPr bwMode="auto">
          <a:xfrm>
            <a:off x="598289" y="4554141"/>
            <a:ext cx="1491258" cy="1509117"/>
            <a:chOff x="0" y="0"/>
            <a:chExt cx="1336" cy="1352"/>
          </a:xfrm>
        </p:grpSpPr>
        <p:pic>
          <p:nvPicPr>
            <p:cNvPr id="28689" name="Picture 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0" name="Picture 18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94" name="Group 22"/>
          <p:cNvGrpSpPr>
            <a:grpSpLocks/>
          </p:cNvGrpSpPr>
          <p:nvPr/>
        </p:nvGrpSpPr>
        <p:grpSpPr bwMode="auto">
          <a:xfrm>
            <a:off x="2062758" y="5170289"/>
            <a:ext cx="1491258" cy="1509117"/>
            <a:chOff x="0" y="0"/>
            <a:chExt cx="1336" cy="1352"/>
          </a:xfrm>
        </p:grpSpPr>
        <p:pic>
          <p:nvPicPr>
            <p:cNvPr id="28692" name="Picture 2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3" name="Picture 2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695" name="Picture 23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391" y="4598789"/>
            <a:ext cx="1687711" cy="7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Picture 24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81" y="4884539"/>
            <a:ext cx="598289" cy="109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7" name="Picture 25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227" y="3070696"/>
            <a:ext cx="1509117" cy="72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180" y="5866805"/>
            <a:ext cx="991195" cy="49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9" name="Line 27"/>
          <p:cNvSpPr>
            <a:spLocks noChangeShapeType="1"/>
          </p:cNvSpPr>
          <p:nvPr/>
        </p:nvSpPr>
        <p:spPr bwMode="auto">
          <a:xfrm rot="10800000" flipH="1">
            <a:off x="8220894" y="5288607"/>
            <a:ext cx="0" cy="50006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00" name="Rectangle 28"/>
          <p:cNvSpPr>
            <a:spLocks/>
          </p:cNvSpPr>
          <p:nvPr/>
        </p:nvSpPr>
        <p:spPr bwMode="auto">
          <a:xfrm>
            <a:off x="6600156" y="5855226"/>
            <a:ext cx="10565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Valuable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Information</a:t>
            </a:r>
          </a:p>
        </p:txBody>
      </p:sp>
      <p:sp>
        <p:nvSpPr>
          <p:cNvPr id="28701" name="Rectangle 29"/>
          <p:cNvSpPr>
            <a:spLocks/>
          </p:cNvSpPr>
          <p:nvPr/>
        </p:nvSpPr>
        <p:spPr bwMode="auto">
          <a:xfrm>
            <a:off x="3267150" y="2016785"/>
            <a:ext cx="264174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Lucida Grande" charset="0"/>
              </a:rPr>
              <a:t>1</a:t>
            </a:r>
            <a:r>
              <a:rPr lang="ja-JP" altLang="en-US" sz="1700">
                <a:latin typeface="Arial"/>
                <a:ea typeface="ＭＳ Ｐゴシック" charset="0"/>
                <a:cs typeface="Lucida Grande" charset="0"/>
              </a:rPr>
              <a:t>’</a:t>
            </a:r>
            <a:r>
              <a:rPr lang="en-US" sz="1700">
                <a:ea typeface="ＭＳ Ｐゴシック" charset="0"/>
                <a:cs typeface="Lucida Grande" charset="0"/>
              </a:rPr>
              <a:t>000</a:t>
            </a:r>
            <a:r>
              <a:rPr lang="ja-JP" altLang="en-US" sz="1700">
                <a:latin typeface="Arial"/>
                <a:ea typeface="ＭＳ Ｐゴシック" charset="0"/>
                <a:cs typeface="Lucida Grande" charset="0"/>
              </a:rPr>
              <a:t>’</a:t>
            </a:r>
            <a:r>
              <a:rPr lang="en-US" sz="1700">
                <a:ea typeface="ＭＳ Ｐゴシック" charset="0"/>
                <a:cs typeface="Lucida Grande" charset="0"/>
              </a:rPr>
              <a:t>000 phones ≈ 1TB/day</a:t>
            </a:r>
          </a:p>
        </p:txBody>
      </p:sp>
      <p:grpSp>
        <p:nvGrpSpPr>
          <p:cNvPr id="28704" name="Group 32"/>
          <p:cNvGrpSpPr>
            <a:grpSpLocks/>
          </p:cNvGrpSpPr>
          <p:nvPr/>
        </p:nvGrpSpPr>
        <p:grpSpPr bwMode="auto">
          <a:xfrm>
            <a:off x="1803797" y="1526977"/>
            <a:ext cx="1491258" cy="1509117"/>
            <a:chOff x="0" y="0"/>
            <a:chExt cx="1336" cy="1352"/>
          </a:xfrm>
        </p:grpSpPr>
        <p:pic>
          <p:nvPicPr>
            <p:cNvPr id="28702" name="Picture 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3" name="Picture 3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07" name="Group 35"/>
          <p:cNvGrpSpPr>
            <a:grpSpLocks/>
          </p:cNvGrpSpPr>
          <p:nvPr/>
        </p:nvGrpSpPr>
        <p:grpSpPr bwMode="auto">
          <a:xfrm>
            <a:off x="-392906" y="1491258"/>
            <a:ext cx="1491258" cy="1509117"/>
            <a:chOff x="0" y="0"/>
            <a:chExt cx="1336" cy="1352"/>
          </a:xfrm>
        </p:grpSpPr>
        <p:pic>
          <p:nvPicPr>
            <p:cNvPr id="28705" name="Picture 3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6" name="Picture 34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10" name="Group 38"/>
          <p:cNvGrpSpPr>
            <a:grpSpLocks/>
          </p:cNvGrpSpPr>
          <p:nvPr/>
        </p:nvGrpSpPr>
        <p:grpSpPr bwMode="auto">
          <a:xfrm>
            <a:off x="-392906" y="4777383"/>
            <a:ext cx="1491258" cy="1509117"/>
            <a:chOff x="0" y="0"/>
            <a:chExt cx="1336" cy="1352"/>
          </a:xfrm>
        </p:grpSpPr>
        <p:pic>
          <p:nvPicPr>
            <p:cNvPr id="28708" name="Picture 3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9" name="Picture 37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13" name="Group 41"/>
          <p:cNvGrpSpPr>
            <a:grpSpLocks/>
          </p:cNvGrpSpPr>
          <p:nvPr/>
        </p:nvGrpSpPr>
        <p:grpSpPr bwMode="auto">
          <a:xfrm>
            <a:off x="312539" y="160734"/>
            <a:ext cx="1491258" cy="1509117"/>
            <a:chOff x="0" y="0"/>
            <a:chExt cx="1336" cy="1352"/>
          </a:xfrm>
        </p:grpSpPr>
        <p:pic>
          <p:nvPicPr>
            <p:cNvPr id="28711" name="Picture 3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12" name="Picture 40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714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4078635"/>
            <a:ext cx="1134070" cy="71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15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3750469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16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3420071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17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3089672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18" name="Picture 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2759274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19" name="Picture 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2428876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0" name="Picture 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2098477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1" name="Picture 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1768079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2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1437680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3" name="Picture 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1107282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4" name="Picture 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776883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5" name="Picture 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446485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6" name="Picture 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116086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7" name="Picture 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-214312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8" name="Picture 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-544710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9" name="Picture 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3080743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30" name="Picture 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2741415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31" name="Picture 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2411016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32" name="Picture 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2080618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33" name="Picture 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1741290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34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1410891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35" name="Picture 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1080493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36" name="Picture 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741165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37" name="Picture 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410766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38" name="Picture 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80368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39" name="Picture 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-258960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40" name="Rectangle 68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Naive approach: </a:t>
            </a:r>
            <a:br>
              <a:rPr lang="en-US" sz="4500"/>
            </a:br>
            <a:r>
              <a:rPr lang="en-US" sz="4500"/>
              <a:t>record and upload</a:t>
            </a:r>
          </a:p>
        </p:txBody>
      </p:sp>
      <p:pic>
        <p:nvPicPr>
          <p:cNvPr id="28741" name="Picture 6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414" y="5331023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42" name="Picture 7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414" y="3786187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43" name="Picture 7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414" y="2687836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44" name="Picture 7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414" y="1589484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45" name="Picture 7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414" y="491133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46" name="Picture 7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14" y="3786187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47" name="Picture 7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14" y="2687836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48" name="Picture 7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14" y="1625203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49" name="Picture 7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14" y="491133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50" name="Picture 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258" y="3687961"/>
            <a:ext cx="1205508" cy="104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51" name="Rectangle 79"/>
          <p:cNvSpPr>
            <a:spLocks/>
          </p:cNvSpPr>
          <p:nvPr/>
        </p:nvSpPr>
        <p:spPr bwMode="auto">
          <a:xfrm>
            <a:off x="2038202" y="3874160"/>
            <a:ext cx="11285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Lucida Grande" charset="0"/>
              </a:rPr>
              <a:t>≈ 500KB/day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96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95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8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8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8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8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8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8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8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8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8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28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8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2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8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28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28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28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28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28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2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28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8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28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28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8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28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28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8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2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28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20" presetID="2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1" dur="500"/>
                                        <p:tgtEl>
                                          <p:spTgt spid="28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22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5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4" grpId="0" autoUpdateAnimBg="0"/>
      <p:bldP spid="28699" grpId="0" animBg="1"/>
      <p:bldP spid="28700" grpId="0" autoUpdateAnimBg="0"/>
      <p:bldP spid="28701" grpId="0" autoUpdateAnimBg="0"/>
      <p:bldP spid="28751" grpId="0" autoUpdateAnimBg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Certain combinations of permissions are suspicious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812727"/>
            <a:ext cx="28575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133" y="4213697"/>
            <a:ext cx="1857375" cy="33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992" y="4347642"/>
            <a:ext cx="1902023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734" y="3330774"/>
            <a:ext cx="1401961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6"/>
          <p:cNvSpPr>
            <a:spLocks/>
          </p:cNvSpPr>
          <p:nvPr/>
        </p:nvSpPr>
        <p:spPr bwMode="auto">
          <a:xfrm>
            <a:off x="410766" y="4460379"/>
            <a:ext cx="3178969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Can easily be recognized and disallowed</a:t>
            </a:r>
          </a:p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([5] </a:t>
            </a:r>
            <a:r>
              <a:rPr lang="en-US">
                <a:solidFill>
                  <a:srgbClr val="141413"/>
                </a:solidFill>
                <a:ea typeface="ＭＳ Ｐゴシック" charset="0"/>
                <a:cs typeface="Gill Sans" charset="0"/>
              </a:rPr>
              <a:t>W. Enck et al.</a:t>
            </a:r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97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0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>
                <a:latin typeface="Helvetica" charset="0"/>
                <a:cs typeface="Helvetica" charset="0"/>
                <a:sym typeface="Helvetica" charset="0"/>
              </a:rPr>
              <a:t>Our contributions over</a:t>
            </a:r>
            <a:r>
              <a:rPr lang="en-US" sz="4500">
                <a:latin typeface="Helvetica" charset="0"/>
                <a:sym typeface="Helvetica" charset="0"/>
              </a:rPr>
              <a:t/>
            </a:r>
            <a:br>
              <a:rPr lang="en-US" sz="4500">
                <a:latin typeface="Helvetica" charset="0"/>
                <a:sym typeface="Helvetica" charset="0"/>
              </a:rPr>
            </a:br>
            <a:r>
              <a:rPr lang="en-US" sz="4500">
                <a:latin typeface="Helvetica" charset="0"/>
                <a:cs typeface="Helvetica" charset="0"/>
                <a:sym typeface="Helvetica" charset="0"/>
              </a:rPr>
              <a:t>the naive approach</a:t>
            </a:r>
            <a:endParaRPr lang="en-US" sz="4500">
              <a:latin typeface="Helvetica" charset="0"/>
              <a:sym typeface="Helvetica" charset="0"/>
            </a:endParaRP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1"/>
            <a:r>
              <a:rPr lang="en-US" i="1"/>
              <a:t>targeted</a:t>
            </a:r>
            <a:r>
              <a:rPr lang="en-US"/>
              <a:t> and </a:t>
            </a:r>
            <a:r>
              <a:rPr lang="en-US" i="1"/>
              <a:t>local</a:t>
            </a:r>
            <a:r>
              <a:rPr lang="en-US"/>
              <a:t> extraction of valuable data</a:t>
            </a:r>
          </a:p>
          <a:p>
            <a:r>
              <a:rPr lang="en-US"/>
              <a:t>inconspicuous permissions</a:t>
            </a:r>
          </a:p>
          <a:p>
            <a:r>
              <a:rPr lang="en-US"/>
              <a:t>stealthiness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98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5" name="Group 3"/>
          <p:cNvGrpSpPr>
            <a:grpSpLocks/>
          </p:cNvGrpSpPr>
          <p:nvPr/>
        </p:nvGrpSpPr>
        <p:grpSpPr bwMode="auto">
          <a:xfrm>
            <a:off x="3571875" y="3348633"/>
            <a:ext cx="2501429" cy="1732359"/>
            <a:chOff x="0" y="0"/>
            <a:chExt cx="2241" cy="1552"/>
          </a:xfrm>
        </p:grpSpPr>
        <p:pic>
          <p:nvPicPr>
            <p:cNvPr id="33793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41" cy="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4" name="Rectangle 2"/>
            <p:cNvSpPr>
              <a:spLocks/>
            </p:cNvSpPr>
            <p:nvPr/>
          </p:nvSpPr>
          <p:spPr bwMode="auto">
            <a:xfrm>
              <a:off x="661" y="584"/>
              <a:ext cx="921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ea typeface="ＭＳ Ｐゴシック" charset="0"/>
                  <a:cs typeface="Gill Sans" charset="0"/>
                </a:rPr>
                <a:t>Internet</a:t>
              </a:r>
            </a:p>
          </p:txBody>
        </p:sp>
      </p:grp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4080868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3741540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3411141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2" y="4071937"/>
            <a:ext cx="2035969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22" y="4152305"/>
            <a:ext cx="2000250" cy="12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803" name="Group 11"/>
          <p:cNvGrpSpPr>
            <a:grpSpLocks/>
          </p:cNvGrpSpPr>
          <p:nvPr/>
        </p:nvGrpSpPr>
        <p:grpSpPr bwMode="auto">
          <a:xfrm>
            <a:off x="-98226" y="3196828"/>
            <a:ext cx="1490142" cy="1509117"/>
            <a:chOff x="0" y="0"/>
            <a:chExt cx="1336" cy="1352"/>
          </a:xfrm>
        </p:grpSpPr>
        <p:pic>
          <p:nvPicPr>
            <p:cNvPr id="33801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2" name="Picture 10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804" name="Rectangle 12"/>
          <p:cNvSpPr>
            <a:spLocks/>
          </p:cNvSpPr>
          <p:nvPr/>
        </p:nvSpPr>
        <p:spPr bwMode="auto">
          <a:xfrm>
            <a:off x="6259711" y="4850636"/>
            <a:ext cx="785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Malware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Master</a:t>
            </a:r>
          </a:p>
        </p:txBody>
      </p:sp>
      <p:sp>
        <p:nvSpPr>
          <p:cNvPr id="33805" name="Rectangle 13"/>
          <p:cNvSpPr>
            <a:spLocks/>
          </p:cNvSpPr>
          <p:nvPr/>
        </p:nvSpPr>
        <p:spPr bwMode="auto">
          <a:xfrm>
            <a:off x="7971978" y="4981441"/>
            <a:ext cx="41600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Data</a:t>
            </a:r>
          </a:p>
        </p:txBody>
      </p:sp>
      <p:grpSp>
        <p:nvGrpSpPr>
          <p:cNvPr id="33808" name="Group 16"/>
          <p:cNvGrpSpPr>
            <a:grpSpLocks/>
          </p:cNvGrpSpPr>
          <p:nvPr/>
        </p:nvGrpSpPr>
        <p:grpSpPr bwMode="auto">
          <a:xfrm>
            <a:off x="892969" y="1937742"/>
            <a:ext cx="1491258" cy="1509117"/>
            <a:chOff x="0" y="0"/>
            <a:chExt cx="1336" cy="1352"/>
          </a:xfrm>
        </p:grpSpPr>
        <p:pic>
          <p:nvPicPr>
            <p:cNvPr id="33806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7" name="Picture 15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11" name="Group 19"/>
          <p:cNvGrpSpPr>
            <a:grpSpLocks/>
          </p:cNvGrpSpPr>
          <p:nvPr/>
        </p:nvGrpSpPr>
        <p:grpSpPr bwMode="auto">
          <a:xfrm>
            <a:off x="598289" y="4554141"/>
            <a:ext cx="1491258" cy="1509117"/>
            <a:chOff x="0" y="0"/>
            <a:chExt cx="1336" cy="1352"/>
          </a:xfrm>
        </p:grpSpPr>
        <p:pic>
          <p:nvPicPr>
            <p:cNvPr id="33809" name="Picture 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0" name="Picture 18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14" name="Group 22"/>
          <p:cNvGrpSpPr>
            <a:grpSpLocks/>
          </p:cNvGrpSpPr>
          <p:nvPr/>
        </p:nvGrpSpPr>
        <p:grpSpPr bwMode="auto">
          <a:xfrm>
            <a:off x="2062758" y="5170289"/>
            <a:ext cx="1491258" cy="1509117"/>
            <a:chOff x="0" y="0"/>
            <a:chExt cx="1336" cy="1352"/>
          </a:xfrm>
        </p:grpSpPr>
        <p:pic>
          <p:nvPicPr>
            <p:cNvPr id="33812" name="Picture 2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3" name="Picture 2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815" name="Picture 23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391" y="4598789"/>
            <a:ext cx="1687711" cy="7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6" name="Picture 24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81" y="4884539"/>
            <a:ext cx="598289" cy="109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7" name="Picture 25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227" y="3070696"/>
            <a:ext cx="1509117" cy="72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8" name="Picture 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180" y="5866805"/>
            <a:ext cx="991195" cy="49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9" name="Line 27"/>
          <p:cNvSpPr>
            <a:spLocks noChangeShapeType="1"/>
          </p:cNvSpPr>
          <p:nvPr/>
        </p:nvSpPr>
        <p:spPr bwMode="auto">
          <a:xfrm rot="10800000" flipH="1">
            <a:off x="8220894" y="5288607"/>
            <a:ext cx="0" cy="50006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20" name="Rectangle 28"/>
          <p:cNvSpPr>
            <a:spLocks/>
          </p:cNvSpPr>
          <p:nvPr/>
        </p:nvSpPr>
        <p:spPr bwMode="auto">
          <a:xfrm>
            <a:off x="6600156" y="5855226"/>
            <a:ext cx="10565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Valuable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Information</a:t>
            </a:r>
          </a:p>
        </p:txBody>
      </p:sp>
      <p:grpSp>
        <p:nvGrpSpPr>
          <p:cNvPr id="33823" name="Group 31"/>
          <p:cNvGrpSpPr>
            <a:grpSpLocks/>
          </p:cNvGrpSpPr>
          <p:nvPr/>
        </p:nvGrpSpPr>
        <p:grpSpPr bwMode="auto">
          <a:xfrm>
            <a:off x="1803797" y="1526977"/>
            <a:ext cx="1491258" cy="1509117"/>
            <a:chOff x="0" y="0"/>
            <a:chExt cx="1336" cy="1352"/>
          </a:xfrm>
        </p:grpSpPr>
        <p:pic>
          <p:nvPicPr>
            <p:cNvPr id="33821" name="Picture 2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2" name="Picture 30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26" name="Group 34"/>
          <p:cNvGrpSpPr>
            <a:grpSpLocks/>
          </p:cNvGrpSpPr>
          <p:nvPr/>
        </p:nvGrpSpPr>
        <p:grpSpPr bwMode="auto">
          <a:xfrm>
            <a:off x="-392906" y="1491258"/>
            <a:ext cx="1491258" cy="1509117"/>
            <a:chOff x="0" y="0"/>
            <a:chExt cx="1336" cy="1352"/>
          </a:xfrm>
        </p:grpSpPr>
        <p:pic>
          <p:nvPicPr>
            <p:cNvPr id="33824" name="Picture 3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5" name="Picture 33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29" name="Group 37"/>
          <p:cNvGrpSpPr>
            <a:grpSpLocks/>
          </p:cNvGrpSpPr>
          <p:nvPr/>
        </p:nvGrpSpPr>
        <p:grpSpPr bwMode="auto">
          <a:xfrm>
            <a:off x="-392906" y="4777383"/>
            <a:ext cx="1491258" cy="1509117"/>
            <a:chOff x="0" y="0"/>
            <a:chExt cx="1336" cy="1352"/>
          </a:xfrm>
        </p:grpSpPr>
        <p:pic>
          <p:nvPicPr>
            <p:cNvPr id="33827" name="Picture 3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8" name="Picture 36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32" name="Group 40"/>
          <p:cNvGrpSpPr>
            <a:grpSpLocks/>
          </p:cNvGrpSpPr>
          <p:nvPr/>
        </p:nvGrpSpPr>
        <p:grpSpPr bwMode="auto">
          <a:xfrm>
            <a:off x="312539" y="160734"/>
            <a:ext cx="1491258" cy="1509117"/>
            <a:chOff x="0" y="0"/>
            <a:chExt cx="1336" cy="1352"/>
          </a:xfrm>
        </p:grpSpPr>
        <p:pic>
          <p:nvPicPr>
            <p:cNvPr id="33830" name="Picture 3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31" name="Picture 39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833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4078635"/>
            <a:ext cx="1134070" cy="71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4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3750469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5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3420071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6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3089672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7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2759274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8" name="Picture 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2428876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9" name="Picture 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2098477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0" name="Picture 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1768079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1" name="Picture 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1437680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2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1107282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3" name="Picture 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776883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4" name="Picture 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446485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5" name="Picture 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116086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6" name="Picture 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-214312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7" name="Picture 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-544710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8" name="Picture 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3080743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9" name="Picture 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2741415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0" name="Picture 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2411016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1" name="Picture 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2080618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2" name="Picture 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1741290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3" name="Picture 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1410891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4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1080493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5" name="Picture 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741165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6" name="Picture 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410766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7" name="Picture 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80368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8" name="Picture 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-258960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9" name="Picture 6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414" y="5331023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0" name="Picture 6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414" y="3786187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1" name="Picture 6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414" y="2687836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2" name="Picture 7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414" y="1589484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3" name="Picture 7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414" y="491133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4" name="Picture 7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14" y="3786187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5" name="Picture 7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14" y="2687836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6" name="Picture 7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14" y="1625203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7" name="Picture 7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14" y="491133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8" name="Picture 7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258" y="3687961"/>
            <a:ext cx="1205508" cy="104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69" name="Rectangle 77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Naive approach: </a:t>
            </a:r>
            <a:br>
              <a:rPr lang="en-US" sz="4500"/>
            </a:br>
            <a:r>
              <a:rPr lang="en-US" sz="4500"/>
              <a:t>record and upload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4/23/13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99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6998-10)</a:t>
            </a:r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4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12017</TotalTime>
  <Words>10072</Words>
  <Application>Microsoft Macintosh PowerPoint</Application>
  <PresentationFormat>On-screen Show (4:3)</PresentationFormat>
  <Paragraphs>2264</Paragraphs>
  <Slides>140</Slides>
  <Notes>105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41" baseType="lpstr">
      <vt:lpstr>Office Theme</vt:lpstr>
      <vt:lpstr>Cellular Networks and Mobile Computing COMS 6998-10, Spring 2013</vt:lpstr>
      <vt:lpstr>Review of Previous Lectures</vt:lpstr>
      <vt:lpstr>Review of Previous Lectures (Cont’d)</vt:lpstr>
      <vt:lpstr>Mobile Privacy</vt:lpstr>
      <vt:lpstr>PowerPoint Presentation</vt:lpstr>
      <vt:lpstr>Motivation</vt:lpstr>
      <vt:lpstr>Motivation (cont.)</vt:lpstr>
      <vt:lpstr>Motivation (cont.)</vt:lpstr>
      <vt:lpstr>Overview</vt:lpstr>
      <vt:lpstr>Goals &amp; Challenges</vt:lpstr>
      <vt:lpstr>Approach</vt:lpstr>
      <vt:lpstr>Background (iOS &amp; DRM)</vt:lpstr>
      <vt:lpstr>Analysis (CFG)</vt:lpstr>
      <vt:lpstr>Analysis (CFG)</vt:lpstr>
      <vt:lpstr>Background (objc_msgSend)</vt:lpstr>
      <vt:lpstr>Analysis (CFG)</vt:lpstr>
      <vt:lpstr>Example ObjC to ASM</vt:lpstr>
      <vt:lpstr>Finding Privacy Leaks</vt:lpstr>
      <vt:lpstr>Sources and Sinks</vt:lpstr>
      <vt:lpstr>Data Flow Analysis</vt:lpstr>
      <vt:lpstr>Evaluation</vt:lpstr>
      <vt:lpstr>Ad and Statistic Libraries</vt:lpstr>
      <vt:lpstr>Is Leaking UDIDs a Problem?</vt:lpstr>
      <vt:lpstr>Evaluation Data Flow Analysis</vt:lpstr>
      <vt:lpstr>Evaluation: Leaked Data</vt:lpstr>
      <vt:lpstr>Evaluation: Case Studies (1)</vt:lpstr>
      <vt:lpstr>Evaluation: Case Studies (2)</vt:lpstr>
      <vt:lpstr>Summary</vt:lpstr>
      <vt:lpstr>Detecting Privacy Leaks in Smartphone Applications  at Run Time </vt:lpstr>
      <vt:lpstr>Roadmap</vt:lpstr>
      <vt:lpstr>TaintDroid Goal</vt:lpstr>
      <vt:lpstr>Current “Best” Practice</vt:lpstr>
      <vt:lpstr>TaintDroid Approach</vt:lpstr>
      <vt:lpstr>Challenges</vt:lpstr>
      <vt:lpstr>Dynamic Taint Analysis</vt:lpstr>
      <vt:lpstr>Dynamic Taint Analysis in Action</vt:lpstr>
      <vt:lpstr>TaintDroid Leverage Android Platform Virtualization</vt:lpstr>
      <vt:lpstr>TaintDroid Android Architecture in Detail</vt:lpstr>
      <vt:lpstr>VM Variable-level Tracking</vt:lpstr>
      <vt:lpstr>Modified Stack Format Example</vt:lpstr>
      <vt:lpstr>DEX Taint Propagation Logic</vt:lpstr>
      <vt:lpstr>Native Methods</vt:lpstr>
      <vt:lpstr>IPC and File Taint Propagation</vt:lpstr>
      <vt:lpstr>Roadmap</vt:lpstr>
      <vt:lpstr>Performance Study: Microbenchmark</vt:lpstr>
      <vt:lpstr>Performance Study</vt:lpstr>
      <vt:lpstr>Taint Adaptors</vt:lpstr>
      <vt:lpstr>Application Study</vt:lpstr>
      <vt:lpstr>Findings: Location</vt:lpstr>
      <vt:lpstr>Findings: Phone Identifiers</vt:lpstr>
      <vt:lpstr>Demo</vt:lpstr>
      <vt:lpstr>Conclusion</vt:lpstr>
      <vt:lpstr>CleanOS: Limiting Mobile Data Exposure with Idle Eviction</vt:lpstr>
      <vt:lpstr>The Transition to Mobile Devices</vt:lpstr>
      <vt:lpstr>Mobiles Bring New Challenges</vt:lpstr>
      <vt:lpstr>OSes Not Designed for Challenges</vt:lpstr>
      <vt:lpstr>Examples of Exposed Data</vt:lpstr>
      <vt:lpstr>Examples of Exposed Data</vt:lpstr>
      <vt:lpstr>Securing Data Is Darn Hard!</vt:lpstr>
      <vt:lpstr>Time for New OS Abstractions</vt:lpstr>
      <vt:lpstr>CleanOS</vt:lpstr>
      <vt:lpstr>This Talk</vt:lpstr>
      <vt:lpstr>Outline</vt:lpstr>
      <vt:lpstr>Mobile OS Insights</vt:lpstr>
      <vt:lpstr>CleanOS Basic Functioning</vt:lpstr>
      <vt:lpstr>CleanOS Increases Post-Loss Control</vt:lpstr>
      <vt:lpstr>The SDO Abstraction</vt:lpstr>
      <vt:lpstr>Example: A Clean Email App</vt:lpstr>
      <vt:lpstr>The CleanOS Architecture</vt:lpstr>
      <vt:lpstr>The CleanOS Architecture</vt:lpstr>
      <vt:lpstr>The CleanOS Architecture</vt:lpstr>
      <vt:lpstr>The CleanOS Architecture</vt:lpstr>
      <vt:lpstr>The CleanOS Architecture</vt:lpstr>
      <vt:lpstr>The CleanOS Architecture</vt:lpstr>
      <vt:lpstr>SDO Tracking</vt:lpstr>
      <vt:lpstr>Evict-Idle Garbage Collection</vt:lpstr>
      <vt:lpstr>Sensitive Data Encryption</vt:lpstr>
      <vt:lpstr>CleanOS Defaults</vt:lpstr>
      <vt:lpstr>Optimizations</vt:lpstr>
      <vt:lpstr>Prototype</vt:lpstr>
      <vt:lpstr>Post-Loss Services</vt:lpstr>
      <vt:lpstr>Outline</vt:lpstr>
      <vt:lpstr>Questions</vt:lpstr>
      <vt:lpstr>Does CleanOS Limit Data Exposure?</vt:lpstr>
      <vt:lpstr>Is Auditing Effective?</vt:lpstr>
      <vt:lpstr>Is CleanOS Practical (Wi-Fi)?</vt:lpstr>
      <vt:lpstr>Is CleanOS Practical (3G)?</vt:lpstr>
      <vt:lpstr>Is CleanOS Practical (3G)?</vt:lpstr>
      <vt:lpstr>Conclusions</vt:lpstr>
      <vt:lpstr>Soundcomber A Stealthy and Context-Aware  Sound Trojan for Smartphones</vt:lpstr>
      <vt:lpstr>The smartphone in your pocket is really a computer</vt:lpstr>
      <vt:lpstr>No surprise malware targets smartphones</vt:lpstr>
      <vt:lpstr>But “sensory malware” can do much more</vt:lpstr>
      <vt:lpstr>What can malware overhear?</vt:lpstr>
      <vt:lpstr>Some situations are easy to recognize</vt:lpstr>
      <vt:lpstr>Naive approach:  record and upload</vt:lpstr>
      <vt:lpstr>Certain combinations of permissions are suspicious</vt:lpstr>
      <vt:lpstr>Our contributions over the naive approach</vt:lpstr>
      <vt:lpstr>Naive approach:  record and upload</vt:lpstr>
      <vt:lpstr>Soundcomber approach:  process and upload</vt:lpstr>
      <vt:lpstr>Two trojans are stealthier than one</vt:lpstr>
      <vt:lpstr>Soundcomber minimizes the necessary permissions</vt:lpstr>
      <vt:lpstr>Hotline greetings can be fingerprinted easily</vt:lpstr>
      <vt:lpstr>Tricking the user into installing two apps</vt:lpstr>
      <vt:lpstr>Soundcomber extracts sensitive information locally</vt:lpstr>
      <vt:lpstr>Profiles allow for  context aware extraction</vt:lpstr>
      <vt:lpstr>DTMF tones are  “dual tones”</vt:lpstr>
      <vt:lpstr>Soundcomber dynamically adjusts thresholds to detect faint tones</vt:lpstr>
      <vt:lpstr>Android introduces new covert channels</vt:lpstr>
      <vt:lpstr>Vibration settings are broadcast to interested apps</vt:lpstr>
      <vt:lpstr>Volume settings can be modified and accessed by any app</vt:lpstr>
      <vt:lpstr>Soundcomber is  fast and accurate</vt:lpstr>
      <vt:lpstr>Hotlines can be fingerprinted with reasonable accuracy</vt:lpstr>
      <vt:lpstr>Keeping Soundcomber hidden and undetectable</vt:lpstr>
      <vt:lpstr>Defense: disable recording when a sensitive number is called</vt:lpstr>
      <vt:lpstr>Demo</vt:lpstr>
      <vt:lpstr>Conclusion</vt:lpstr>
      <vt:lpstr>Systematic Detection of Capability Leaks in Stock Android Smartphones</vt:lpstr>
      <vt:lpstr>Phones and Computers</vt:lpstr>
      <vt:lpstr>Phones: the PCs of the Future?</vt:lpstr>
      <vt:lpstr>Smartphone ≠ Handheld PC</vt:lpstr>
      <vt:lpstr>Related Work</vt:lpstr>
      <vt:lpstr>Firmware and Fragmentation</vt:lpstr>
      <vt:lpstr>Android Capabilities</vt:lpstr>
      <vt:lpstr>Capability Leaks</vt:lpstr>
      <vt:lpstr>Explicit Capability Leaks</vt:lpstr>
      <vt:lpstr>Detecting Capability Leaks</vt:lpstr>
      <vt:lpstr>System Overview</vt:lpstr>
      <vt:lpstr>Possible Path Identification</vt:lpstr>
      <vt:lpstr>Possible Path Identification: Challenges</vt:lpstr>
      <vt:lpstr>Infeasible Path Pruning</vt:lpstr>
      <vt:lpstr>Symbolic Path Simulation</vt:lpstr>
      <vt:lpstr>Implementation</vt:lpstr>
      <vt:lpstr>Evaluation</vt:lpstr>
      <vt:lpstr>Explicit Capability Leaks Found</vt:lpstr>
      <vt:lpstr>Demo</vt:lpstr>
      <vt:lpstr>Implicit Capability Leaks Found</vt:lpstr>
      <vt:lpstr>Performance Measurement</vt:lpstr>
      <vt:lpstr>Discussion</vt:lpstr>
      <vt:lpstr>Conclusions</vt:lpstr>
    </vt:vector>
  </TitlesOfParts>
  <Company>SaraLee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Cellular Networks and Mobile Computing COMS 6998-8, Spring 2012</dc:title>
  <dc:creator>Robert Lee</dc:creator>
  <cp:lastModifiedBy>Robert Lee</cp:lastModifiedBy>
  <cp:revision>168</cp:revision>
  <dcterms:created xsi:type="dcterms:W3CDTF">2012-01-02T06:16:13Z</dcterms:created>
  <dcterms:modified xsi:type="dcterms:W3CDTF">2013-04-24T05:17:08Z</dcterms:modified>
</cp:coreProperties>
</file>