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3.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tags/tag23.xml" ContentType="application/vnd.openxmlformats-officedocument.presentationml.tags+xml"/>
  <Override PartName="/ppt/charts/chart5.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handoutMasterIdLst>
    <p:handoutMasterId r:id="rId99"/>
  </p:handoutMasterIdLst>
  <p:sldIdLst>
    <p:sldId id="277" r:id="rId2"/>
    <p:sldId id="477" r:id="rId3"/>
    <p:sldId id="478" r:id="rId4"/>
    <p:sldId id="479" r:id="rId5"/>
    <p:sldId id="480" r:id="rId6"/>
    <p:sldId id="481" r:id="rId7"/>
    <p:sldId id="482" r:id="rId8"/>
    <p:sldId id="483" r:id="rId9"/>
    <p:sldId id="484" r:id="rId10"/>
    <p:sldId id="485" r:id="rId11"/>
    <p:sldId id="486" r:id="rId12"/>
    <p:sldId id="487" r:id="rId13"/>
    <p:sldId id="488" r:id="rId14"/>
    <p:sldId id="489" r:id="rId15"/>
    <p:sldId id="492" r:id="rId16"/>
    <p:sldId id="491" r:id="rId17"/>
    <p:sldId id="490" r:id="rId18"/>
    <p:sldId id="428"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475"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 id="441" r:id="rId62"/>
    <p:sldId id="442" r:id="rId63"/>
    <p:sldId id="443" r:id="rId64"/>
    <p:sldId id="444" r:id="rId65"/>
    <p:sldId id="476"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3" r:id="rId95"/>
    <p:sldId id="404" r:id="rId96"/>
    <p:sldId id="402"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32" autoAdjust="0"/>
  </p:normalViewPr>
  <p:slideViewPr>
    <p:cSldViewPr snapToGrid="0" snapToObjects="1">
      <p:cViewPr>
        <p:scale>
          <a:sx n="100" d="100"/>
          <a:sy n="100" d="100"/>
        </p:scale>
        <p:origin x="-133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92"/>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Cumulative Android</a:t>
            </a:r>
            <a:r>
              <a:rPr lang="en-US" baseline="0" dirty="0" smtClean="0"/>
              <a:t> </a:t>
            </a:r>
            <a:r>
              <a:rPr lang="en-US" dirty="0" smtClean="0"/>
              <a:t>Malware Increase</a:t>
            </a:r>
            <a:endParaRPr lang="en-US" dirty="0"/>
          </a:p>
        </c:rich>
      </c:tx>
      <c:layout/>
      <c:overlay val="0"/>
    </c:title>
    <c:autoTitleDeleted val="0"/>
    <c:plotArea>
      <c:layout/>
      <c:lineChart>
        <c:grouping val="standard"/>
        <c:varyColors val="0"/>
        <c:ser>
          <c:idx val="0"/>
          <c:order val="0"/>
          <c:tx>
            <c:strRef>
              <c:f>Sheet1!$B$1</c:f>
              <c:strCache>
                <c:ptCount val="1"/>
                <c:pt idx="0">
                  <c:v>Series 1</c:v>
                </c:pt>
              </c:strCache>
            </c:strRef>
          </c:tx>
          <c:marker>
            <c:symbol val="circle"/>
            <c:size val="7"/>
          </c:marker>
          <c:dLbls>
            <c:dLbl>
              <c:idx val="0"/>
              <c:layout>
                <c:manualLayout>
                  <c:x val="-0.0511057044324885"/>
                  <c:y val="-0.069005117897689"/>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layout>
                <c:manualLayout>
                  <c:x val="-0.0280258386910811"/>
                  <c:y val="-0.0607245037499663"/>
                </c:manualLayout>
              </c:layout>
              <c:tx>
                <c:rich>
                  <a:bodyPr/>
                  <a:lstStyle/>
                  <a:p>
                    <a:r>
                      <a:rPr lang="en-US" dirty="0" smtClean="0">
                        <a:solidFill>
                          <a:srgbClr val="FF0000"/>
                        </a:solidFill>
                      </a:rPr>
                      <a:t>3,320</a:t>
                    </a:r>
                    <a:r>
                      <a:rPr lang="en-US" dirty="0">
                        <a:solidFill>
                          <a:srgbClr val="FF0000"/>
                        </a:solidFill>
                      </a:rPr>
                      <a:t>%</a:t>
                    </a:r>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Sheet1!$A$2:$A$8</c:f>
              <c:numCache>
                <c:formatCode>mmm\-yy</c:formatCode>
                <c:ptCount val="7"/>
                <c:pt idx="0">
                  <c:v>40695.0</c:v>
                </c:pt>
                <c:pt idx="1">
                  <c:v>40725.0</c:v>
                </c:pt>
                <c:pt idx="2">
                  <c:v>40756.0</c:v>
                </c:pt>
                <c:pt idx="3">
                  <c:v>40787.0</c:v>
                </c:pt>
                <c:pt idx="4">
                  <c:v>40817.0</c:v>
                </c:pt>
                <c:pt idx="5">
                  <c:v>40848.0</c:v>
                </c:pt>
                <c:pt idx="6">
                  <c:v>40878.0</c:v>
                </c:pt>
              </c:numCache>
            </c:numRef>
          </c:cat>
          <c:val>
            <c:numRef>
              <c:f>Sheet1!$B$2:$B$8</c:f>
              <c:numCache>
                <c:formatCode>General</c:formatCode>
                <c:ptCount val="7"/>
                <c:pt idx="0" formatCode="0%">
                  <c:v>1.0</c:v>
                </c:pt>
                <c:pt idx="1">
                  <c:v>1.1</c:v>
                </c:pt>
                <c:pt idx="2">
                  <c:v>1.2</c:v>
                </c:pt>
                <c:pt idx="3">
                  <c:v>1.4</c:v>
                </c:pt>
                <c:pt idx="4">
                  <c:v>2.0</c:v>
                </c:pt>
                <c:pt idx="5">
                  <c:v>10.0</c:v>
                </c:pt>
                <c:pt idx="6">
                  <c:v>33.2</c:v>
                </c:pt>
              </c:numCache>
            </c:numRef>
          </c:val>
          <c:smooth val="0"/>
        </c:ser>
        <c:ser>
          <c:idx val="1"/>
          <c:order val="1"/>
          <c:tx>
            <c:strRef>
              <c:f>Sheet1!$C$1</c:f>
              <c:strCache>
                <c:ptCount val="1"/>
                <c:pt idx="0">
                  <c:v>Series 2</c:v>
                </c:pt>
              </c:strCache>
            </c:strRef>
          </c:tx>
          <c:cat>
            <c:numRef>
              <c:f>Sheet1!$A$2:$A$8</c:f>
              <c:numCache>
                <c:formatCode>mmm\-yy</c:formatCode>
                <c:ptCount val="7"/>
                <c:pt idx="0">
                  <c:v>40695.0</c:v>
                </c:pt>
                <c:pt idx="1">
                  <c:v>40725.0</c:v>
                </c:pt>
                <c:pt idx="2">
                  <c:v>40756.0</c:v>
                </c:pt>
                <c:pt idx="3">
                  <c:v>40787.0</c:v>
                </c:pt>
                <c:pt idx="4">
                  <c:v>40817.0</c:v>
                </c:pt>
                <c:pt idx="5">
                  <c:v>40848.0</c:v>
                </c:pt>
                <c:pt idx="6">
                  <c:v>40878.0</c:v>
                </c:pt>
              </c:numCache>
            </c:numRef>
          </c:cat>
          <c:val>
            <c:numRef>
              <c:f>Sheet1!$C$2:$C$8</c:f>
            </c:numRef>
          </c:val>
          <c:smooth val="0"/>
        </c:ser>
        <c:ser>
          <c:idx val="2"/>
          <c:order val="2"/>
          <c:tx>
            <c:strRef>
              <c:f>Sheet1!$D$1</c:f>
              <c:strCache>
                <c:ptCount val="1"/>
                <c:pt idx="0">
                  <c:v>Series 3</c:v>
                </c:pt>
              </c:strCache>
            </c:strRef>
          </c:tx>
          <c:cat>
            <c:numRef>
              <c:f>Sheet1!$A$2:$A$8</c:f>
              <c:numCache>
                <c:formatCode>mmm\-yy</c:formatCode>
                <c:ptCount val="7"/>
                <c:pt idx="0">
                  <c:v>40695.0</c:v>
                </c:pt>
                <c:pt idx="1">
                  <c:v>40725.0</c:v>
                </c:pt>
                <c:pt idx="2">
                  <c:v>40756.0</c:v>
                </c:pt>
                <c:pt idx="3">
                  <c:v>40787.0</c:v>
                </c:pt>
                <c:pt idx="4">
                  <c:v>40817.0</c:v>
                </c:pt>
                <c:pt idx="5">
                  <c:v>40848.0</c:v>
                </c:pt>
                <c:pt idx="6">
                  <c:v>40878.0</c:v>
                </c:pt>
              </c:numCache>
            </c:numRef>
          </c:cat>
          <c:val>
            <c:numRef>
              <c:f>Sheet1!$D$2:$D$8</c:f>
            </c:numRef>
          </c:val>
          <c:smooth val="0"/>
        </c:ser>
        <c:dLbls>
          <c:showLegendKey val="0"/>
          <c:showVal val="0"/>
          <c:showCatName val="0"/>
          <c:showSerName val="0"/>
          <c:showPercent val="0"/>
          <c:showBubbleSize val="0"/>
        </c:dLbls>
        <c:marker val="1"/>
        <c:smooth val="0"/>
        <c:axId val="2091797192"/>
        <c:axId val="2091781080"/>
      </c:lineChart>
      <c:catAx>
        <c:axId val="2091797192"/>
        <c:scaling>
          <c:orientation val="minMax"/>
        </c:scaling>
        <c:delete val="0"/>
        <c:axPos val="b"/>
        <c:numFmt formatCode="mmm\-yy" sourceLinked="1"/>
        <c:majorTickMark val="out"/>
        <c:minorTickMark val="none"/>
        <c:tickLblPos val="nextTo"/>
        <c:crossAx val="2091781080"/>
        <c:crosses val="autoZero"/>
        <c:auto val="0"/>
        <c:lblAlgn val="ctr"/>
        <c:lblOffset val="100"/>
        <c:noMultiLvlLbl val="0"/>
      </c:catAx>
      <c:valAx>
        <c:axId val="2091781080"/>
        <c:scaling>
          <c:orientation val="minMax"/>
          <c:max val="40.0"/>
          <c:min val="0.0"/>
        </c:scaling>
        <c:delete val="0"/>
        <c:axPos val="l"/>
        <c:majorGridlines>
          <c:spPr>
            <a:ln>
              <a:noFill/>
            </a:ln>
          </c:spPr>
        </c:majorGridlines>
        <c:numFmt formatCode="0%" sourceLinked="0"/>
        <c:majorTickMark val="out"/>
        <c:minorTickMark val="none"/>
        <c:tickLblPos val="nextTo"/>
        <c:crossAx val="2091797192"/>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effectLst/>
              </a:rPr>
              <a:t>Cumulative Growth of Malware Samples in Our Collection</a:t>
            </a:r>
            <a:endParaRPr lang="en-US" sz="1600" dirty="0">
              <a:effectLst/>
            </a:endParaRPr>
          </a:p>
        </c:rich>
      </c:tx>
      <c:layout/>
      <c:overlay val="1"/>
    </c:title>
    <c:autoTitleDeleted val="0"/>
    <c:plotArea>
      <c:layout>
        <c:manualLayout>
          <c:layoutTarget val="inner"/>
          <c:xMode val="edge"/>
          <c:yMode val="edge"/>
          <c:x val="0.140309649109282"/>
          <c:y val="0.237252769251301"/>
          <c:w val="0.849881588923886"/>
          <c:h val="0.650030695315628"/>
        </c:manualLayout>
      </c:layout>
      <c:barChart>
        <c:barDir val="col"/>
        <c:grouping val="clustered"/>
        <c:varyColors val="0"/>
        <c:ser>
          <c:idx val="0"/>
          <c:order val="0"/>
          <c:tx>
            <c:strRef>
              <c:f>Sheet1!$B$1</c:f>
              <c:strCache>
                <c:ptCount val="1"/>
                <c:pt idx="0">
                  <c:v>Series 1</c:v>
                </c:pt>
              </c:strCache>
            </c:strRef>
          </c:tx>
          <c:spPr>
            <a:solidFill>
              <a:schemeClr val="accent1">
                <a:lumMod val="75000"/>
              </a:schemeClr>
            </a:solidFill>
            <a:effectLst>
              <a:outerShdw blurRad="50800" dist="38100" dir="2700000" algn="tl" rotWithShape="0">
                <a:prstClr val="black">
                  <a:alpha val="40000"/>
                </a:prstClr>
              </a:outerShdw>
            </a:effectLst>
          </c:spPr>
          <c:invertIfNegative val="0"/>
          <c:dLbls>
            <c:txPr>
              <a:bodyPr/>
              <a:lstStyle/>
              <a:p>
                <a:pPr>
                  <a:defRPr sz="1400"/>
                </a:pPr>
                <a:endParaRPr lang="en-US"/>
              </a:p>
            </c:txPr>
            <c:showLegendKey val="0"/>
            <c:showVal val="1"/>
            <c:showCatName val="0"/>
            <c:showSerName val="0"/>
            <c:showPercent val="0"/>
            <c:showBubbleSize val="0"/>
            <c:showLeaderLines val="0"/>
          </c:dLbls>
          <c:cat>
            <c:numRef>
              <c:f>Sheet1!$A$2:$A$16</c:f>
              <c:numCache>
                <c:formatCode>General</c:formatCode>
                <c:ptCount val="15"/>
                <c:pt idx="0">
                  <c:v>8.0</c:v>
                </c:pt>
                <c:pt idx="1">
                  <c:v>9.0</c:v>
                </c:pt>
                <c:pt idx="2">
                  <c:v>10.0</c:v>
                </c:pt>
                <c:pt idx="3">
                  <c:v>11.0</c:v>
                </c:pt>
                <c:pt idx="4">
                  <c:v>12.0</c:v>
                </c:pt>
                <c:pt idx="5">
                  <c:v>1.0</c:v>
                </c:pt>
                <c:pt idx="6">
                  <c:v>2.0</c:v>
                </c:pt>
                <c:pt idx="7">
                  <c:v>3.0</c:v>
                </c:pt>
                <c:pt idx="8">
                  <c:v>4.0</c:v>
                </c:pt>
                <c:pt idx="9">
                  <c:v>5.0</c:v>
                </c:pt>
                <c:pt idx="10">
                  <c:v>6.0</c:v>
                </c:pt>
                <c:pt idx="11">
                  <c:v>7.0</c:v>
                </c:pt>
                <c:pt idx="12">
                  <c:v>8.0</c:v>
                </c:pt>
                <c:pt idx="13">
                  <c:v>9.0</c:v>
                </c:pt>
                <c:pt idx="14">
                  <c:v>10.0</c:v>
                </c:pt>
              </c:numCache>
            </c:numRef>
          </c:cat>
          <c:val>
            <c:numRef>
              <c:f>Sheet1!$B$2:$B$16</c:f>
              <c:numCache>
                <c:formatCode>General</c:formatCode>
                <c:ptCount val="15"/>
                <c:pt idx="0">
                  <c:v>13.0</c:v>
                </c:pt>
                <c:pt idx="1">
                  <c:v>13.0</c:v>
                </c:pt>
                <c:pt idx="2">
                  <c:v>13.0</c:v>
                </c:pt>
                <c:pt idx="3">
                  <c:v>14.0</c:v>
                </c:pt>
                <c:pt idx="4">
                  <c:v>18.0</c:v>
                </c:pt>
                <c:pt idx="5">
                  <c:v>23.0</c:v>
                </c:pt>
                <c:pt idx="6">
                  <c:v>33.0</c:v>
                </c:pt>
                <c:pt idx="7">
                  <c:v>66.0</c:v>
                </c:pt>
                <c:pt idx="8">
                  <c:v>66.0</c:v>
                </c:pt>
                <c:pt idx="9">
                  <c:v>115.0</c:v>
                </c:pt>
                <c:pt idx="10">
                  <c:v>209.0</c:v>
                </c:pt>
                <c:pt idx="11">
                  <c:v>403.0</c:v>
                </c:pt>
                <c:pt idx="12">
                  <c:v>527.0</c:v>
                </c:pt>
                <c:pt idx="13">
                  <c:v>678.0</c:v>
                </c:pt>
                <c:pt idx="14">
                  <c:v>1260.0</c:v>
                </c:pt>
              </c:numCache>
            </c:numRef>
          </c:val>
        </c:ser>
        <c:ser>
          <c:idx val="1"/>
          <c:order val="1"/>
          <c:tx>
            <c:strRef>
              <c:f>Sheet1!$C$1</c:f>
              <c:strCache>
                <c:ptCount val="1"/>
                <c:pt idx="0">
                  <c:v>Column1</c:v>
                </c:pt>
              </c:strCache>
            </c:strRef>
          </c:tx>
          <c:invertIfNegative val="0"/>
          <c:cat>
            <c:numRef>
              <c:f>Sheet1!$A$2:$A$16</c:f>
              <c:numCache>
                <c:formatCode>General</c:formatCode>
                <c:ptCount val="15"/>
                <c:pt idx="0">
                  <c:v>8.0</c:v>
                </c:pt>
                <c:pt idx="1">
                  <c:v>9.0</c:v>
                </c:pt>
                <c:pt idx="2">
                  <c:v>10.0</c:v>
                </c:pt>
                <c:pt idx="3">
                  <c:v>11.0</c:v>
                </c:pt>
                <c:pt idx="4">
                  <c:v>12.0</c:v>
                </c:pt>
                <c:pt idx="5">
                  <c:v>1.0</c:v>
                </c:pt>
                <c:pt idx="6">
                  <c:v>2.0</c:v>
                </c:pt>
                <c:pt idx="7">
                  <c:v>3.0</c:v>
                </c:pt>
                <c:pt idx="8">
                  <c:v>4.0</c:v>
                </c:pt>
                <c:pt idx="9">
                  <c:v>5.0</c:v>
                </c:pt>
                <c:pt idx="10">
                  <c:v>6.0</c:v>
                </c:pt>
                <c:pt idx="11">
                  <c:v>7.0</c:v>
                </c:pt>
                <c:pt idx="12">
                  <c:v>8.0</c:v>
                </c:pt>
                <c:pt idx="13">
                  <c:v>9.0</c:v>
                </c:pt>
                <c:pt idx="14">
                  <c:v>10.0</c:v>
                </c:pt>
              </c:numCache>
            </c:numRef>
          </c:cat>
          <c:val>
            <c:numRef>
              <c:f>Sheet1!$C$2:$C$16</c:f>
              <c:numCache>
                <c:formatCode>General</c:formatCode>
                <c:ptCount val="15"/>
              </c:numCache>
            </c:numRef>
          </c:val>
        </c:ser>
        <c:dLbls>
          <c:showLegendKey val="0"/>
          <c:showVal val="0"/>
          <c:showCatName val="0"/>
          <c:showSerName val="0"/>
          <c:showPercent val="0"/>
          <c:showBubbleSize val="0"/>
        </c:dLbls>
        <c:gapWidth val="150"/>
        <c:axId val="2113958264"/>
        <c:axId val="2114208360"/>
      </c:barChart>
      <c:catAx>
        <c:axId val="2113958264"/>
        <c:scaling>
          <c:orientation val="minMax"/>
        </c:scaling>
        <c:delete val="0"/>
        <c:axPos val="b"/>
        <c:numFmt formatCode="General" sourceLinked="1"/>
        <c:majorTickMark val="out"/>
        <c:minorTickMark val="none"/>
        <c:tickLblPos val="nextTo"/>
        <c:crossAx val="2114208360"/>
        <c:crosses val="autoZero"/>
        <c:auto val="1"/>
        <c:lblAlgn val="ctr"/>
        <c:lblOffset val="100"/>
        <c:noMultiLvlLbl val="0"/>
      </c:catAx>
      <c:valAx>
        <c:axId val="2114208360"/>
        <c:scaling>
          <c:orientation val="minMax"/>
        </c:scaling>
        <c:delete val="0"/>
        <c:axPos val="l"/>
        <c:majorGridlines>
          <c:spPr>
            <a:ln>
              <a:noFill/>
            </a:ln>
          </c:spPr>
        </c:majorGridlines>
        <c:numFmt formatCode="General" sourceLinked="1"/>
        <c:majorTickMark val="out"/>
        <c:minorTickMark val="none"/>
        <c:tickLblPos val="nextTo"/>
        <c:crossAx val="21139582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Distribution</a:t>
            </a:r>
            <a:r>
              <a:rPr lang="en-US" baseline="0" dirty="0" smtClean="0"/>
              <a:t> of Malware Activation Events</a:t>
            </a:r>
            <a:endParaRPr lang="en-US" dirty="0"/>
          </a:p>
        </c:rich>
      </c:tx>
      <c:layout/>
      <c:overlay val="0"/>
    </c:title>
    <c:autoTitleDeleted val="0"/>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Lbls>
            <c:dLbl>
              <c:idx val="0"/>
              <c:layout>
                <c:manualLayout>
                  <c:x val="0.00158912885707849"/>
                  <c:y val="-0.3383125"/>
                </c:manualLayout>
              </c:layout>
              <c:dLblPos val="ctr"/>
              <c:showLegendKey val="0"/>
              <c:showVal val="1"/>
              <c:showCatName val="0"/>
              <c:showSerName val="0"/>
              <c:showPercent val="0"/>
              <c:showBubbleSize val="0"/>
            </c:dLbl>
            <c:dLbl>
              <c:idx val="1"/>
              <c:layout>
                <c:manualLayout>
                  <c:x val="0.0"/>
                  <c:y val="-0.15133218503937"/>
                </c:manualLayout>
              </c:layout>
              <c:dLblPos val="ctr"/>
              <c:showLegendKey val="0"/>
              <c:showVal val="1"/>
              <c:showCatName val="0"/>
              <c:showSerName val="0"/>
              <c:showPercent val="0"/>
              <c:showBubbleSize val="0"/>
            </c:dLbl>
            <c:dLbl>
              <c:idx val="2"/>
              <c:layout>
                <c:manualLayout>
                  <c:x val="0.0"/>
                  <c:y val="-0.129688484251968"/>
                </c:manualLayout>
              </c:layout>
              <c:dLblPos val="ctr"/>
              <c:showLegendKey val="0"/>
              <c:showVal val="1"/>
              <c:showCatName val="0"/>
              <c:showSerName val="0"/>
              <c:showPercent val="0"/>
              <c:showBubbleSize val="0"/>
            </c:dLbl>
            <c:dLbl>
              <c:idx val="3"/>
              <c:layout>
                <c:manualLayout>
                  <c:x val="0.0"/>
                  <c:y val="-0.0738090551181102"/>
                </c:manualLayout>
              </c:layout>
              <c:dLblPos val="ctr"/>
              <c:showLegendKey val="0"/>
              <c:showVal val="1"/>
              <c:showCatName val="0"/>
              <c:showSerName val="0"/>
              <c:showPercent val="0"/>
              <c:showBubbleSize val="0"/>
            </c:dLbl>
            <c:dLbl>
              <c:idx val="4"/>
              <c:layout>
                <c:manualLayout>
                  <c:x val="-5.82673849830755E-17"/>
                  <c:y val="-0.0949579232283465"/>
                </c:manualLayout>
              </c:layout>
              <c:dLblPos val="ctr"/>
              <c:showLegendKey val="0"/>
              <c:showVal val="1"/>
              <c:showCatName val="0"/>
              <c:showSerName val="0"/>
              <c:showPercent val="0"/>
              <c:showBubbleSize val="0"/>
            </c:dLbl>
            <c:dLbl>
              <c:idx val="5"/>
              <c:layout>
                <c:manualLayout>
                  <c:x val="0.0"/>
                  <c:y val="-0.0563951771653543"/>
                </c:manualLayout>
              </c:layout>
              <c:dLblPos val="ctr"/>
              <c:showLegendKey val="0"/>
              <c:showVal val="1"/>
              <c:showCatName val="0"/>
              <c:showSerName val="0"/>
              <c:showPercent val="0"/>
              <c:showBubbleSize val="0"/>
            </c:dLbl>
            <c:dLbl>
              <c:idx val="6"/>
              <c:layout>
                <c:manualLayout>
                  <c:x val="-0.00158912885707851"/>
                  <c:y val="-0.252916830708661"/>
                </c:manualLayout>
              </c:layout>
              <c:dLblPos val="ctr"/>
              <c:showLegendKey val="0"/>
              <c:showVal val="1"/>
              <c:showCatName val="0"/>
              <c:showSerName val="0"/>
              <c:showPercent val="0"/>
              <c:showBubbleSize val="0"/>
            </c:dLbl>
            <c:dLbl>
              <c:idx val="7"/>
              <c:layout>
                <c:manualLayout>
                  <c:x val="-0.00158912885707851"/>
                  <c:y val="-0.265864911417323"/>
                </c:manualLayout>
              </c:layout>
              <c:dLblPos val="ctr"/>
              <c:showLegendKey val="0"/>
              <c:showVal val="1"/>
              <c:showCatName val="0"/>
              <c:showSerName val="0"/>
              <c:showPercent val="0"/>
              <c:showBubbleSize val="0"/>
            </c:dLbl>
            <c:dLbl>
              <c:idx val="8"/>
              <c:layout>
                <c:manualLayout>
                  <c:x val="0.0"/>
                  <c:y val="-0.0611427165354332"/>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Sheet1!$A$2:$A$10</c:f>
              <c:strCache>
                <c:ptCount val="9"/>
                <c:pt idx="0">
                  <c:v>BOOT</c:v>
                </c:pt>
                <c:pt idx="1">
                  <c:v>SMS</c:v>
                </c:pt>
                <c:pt idx="2">
                  <c:v>NET</c:v>
                </c:pt>
                <c:pt idx="3">
                  <c:v>CALL</c:v>
                </c:pt>
                <c:pt idx="4">
                  <c:v>USB</c:v>
                </c:pt>
                <c:pt idx="5">
                  <c:v>PKG</c:v>
                </c:pt>
                <c:pt idx="6">
                  <c:v>BAT</c:v>
                </c:pt>
                <c:pt idx="7">
                  <c:v>SYS</c:v>
                </c:pt>
                <c:pt idx="8">
                  <c:v>MAIN</c:v>
                </c:pt>
              </c:strCache>
            </c:strRef>
          </c:cat>
          <c:val>
            <c:numRef>
              <c:f>Sheet1!$B$2:$B$10</c:f>
              <c:numCache>
                <c:formatCode>General</c:formatCode>
                <c:ptCount val="9"/>
                <c:pt idx="0">
                  <c:v>1050.0</c:v>
                </c:pt>
                <c:pt idx="1">
                  <c:v>398.0</c:v>
                </c:pt>
                <c:pt idx="2">
                  <c:v>288.0</c:v>
                </c:pt>
                <c:pt idx="3">
                  <c:v>112.0</c:v>
                </c:pt>
                <c:pt idx="4">
                  <c:v>187.0</c:v>
                </c:pt>
                <c:pt idx="5">
                  <c:v>17.0</c:v>
                </c:pt>
                <c:pt idx="6">
                  <c:v>725.0</c:v>
                </c:pt>
                <c:pt idx="7">
                  <c:v>782.0</c:v>
                </c:pt>
                <c:pt idx="8">
                  <c:v>56.0</c:v>
                </c:pt>
              </c:numCache>
            </c:numRef>
          </c:val>
        </c:ser>
        <c:dLbls>
          <c:showLegendKey val="0"/>
          <c:showVal val="0"/>
          <c:showCatName val="0"/>
          <c:showSerName val="0"/>
          <c:showPercent val="0"/>
          <c:showBubbleSize val="0"/>
        </c:dLbls>
        <c:gapWidth val="150"/>
        <c:overlap val="100"/>
        <c:axId val="2083806568"/>
        <c:axId val="2083821464"/>
      </c:barChart>
      <c:catAx>
        <c:axId val="2083806568"/>
        <c:scaling>
          <c:orientation val="minMax"/>
        </c:scaling>
        <c:delete val="0"/>
        <c:axPos val="b"/>
        <c:majorTickMark val="out"/>
        <c:minorTickMark val="none"/>
        <c:tickLblPos val="nextTo"/>
        <c:crossAx val="2083821464"/>
        <c:crosses val="autoZero"/>
        <c:auto val="1"/>
        <c:lblAlgn val="ctr"/>
        <c:lblOffset val="100"/>
        <c:noMultiLvlLbl val="0"/>
      </c:catAx>
      <c:valAx>
        <c:axId val="2083821464"/>
        <c:scaling>
          <c:orientation val="minMax"/>
          <c:max val="1260.0"/>
          <c:min val="0.0"/>
        </c:scaling>
        <c:delete val="0"/>
        <c:axPos val="l"/>
        <c:majorGridlines>
          <c:spPr>
            <a:ln>
              <a:noFill/>
            </a:ln>
          </c:spPr>
        </c:majorGridlines>
        <c:numFmt formatCode="General" sourceLinked="1"/>
        <c:majorTickMark val="out"/>
        <c:minorTickMark val="none"/>
        <c:tickLblPos val="nextTo"/>
        <c:crossAx val="2083806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 of Apps Collecting User Information</a:t>
            </a:r>
            <a:endParaRPr lang="en-US" dirty="0"/>
          </a:p>
        </c:rich>
      </c:tx>
      <c:layout/>
      <c:overlay val="0"/>
    </c:title>
    <c:autoTitleDeleted val="0"/>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Lbls>
            <c:dLblPos val="ctr"/>
            <c:showLegendKey val="0"/>
            <c:showVal val="1"/>
            <c:showCatName val="0"/>
            <c:showSerName val="0"/>
            <c:showPercent val="0"/>
            <c:showBubbleSize val="0"/>
            <c:showLeaderLines val="0"/>
          </c:dLbls>
          <c:cat>
            <c:strRef>
              <c:f>Sheet1!$A$2:$A$4</c:f>
              <c:strCache>
                <c:ptCount val="3"/>
                <c:pt idx="0">
                  <c:v>SMS</c:v>
                </c:pt>
                <c:pt idx="1">
                  <c:v>Phone number</c:v>
                </c:pt>
                <c:pt idx="2">
                  <c:v>User account</c:v>
                </c:pt>
              </c:strCache>
            </c:strRef>
          </c:cat>
          <c:val>
            <c:numRef>
              <c:f>Sheet1!$B$2:$B$4</c:f>
              <c:numCache>
                <c:formatCode>General</c:formatCode>
                <c:ptCount val="3"/>
                <c:pt idx="0">
                  <c:v>138.0</c:v>
                </c:pt>
                <c:pt idx="1">
                  <c:v>563.0</c:v>
                </c:pt>
                <c:pt idx="2">
                  <c:v>43.0</c:v>
                </c:pt>
              </c:numCache>
            </c:numRef>
          </c:val>
        </c:ser>
        <c:ser>
          <c:idx val="1"/>
          <c:order val="1"/>
          <c:tx>
            <c:strRef>
              <c:f>Sheet1!$C$1</c:f>
              <c:strCache>
                <c:ptCount val="1"/>
                <c:pt idx="0">
                  <c:v>Column1</c:v>
                </c:pt>
              </c:strCache>
            </c:strRef>
          </c:tx>
          <c:invertIfNegative val="0"/>
          <c:cat>
            <c:strRef>
              <c:f>Sheet1!$A$2:$A$4</c:f>
              <c:strCache>
                <c:ptCount val="3"/>
                <c:pt idx="0">
                  <c:v>SMS</c:v>
                </c:pt>
                <c:pt idx="1">
                  <c:v>Phone number</c:v>
                </c:pt>
                <c:pt idx="2">
                  <c:v>User account</c:v>
                </c:pt>
              </c:strCache>
            </c:strRef>
          </c:cat>
          <c:val>
            <c:numRef>
              <c:f>Sheet1!$C$2:$C$4</c:f>
            </c:numRef>
          </c:val>
        </c:ser>
        <c:ser>
          <c:idx val="2"/>
          <c:order val="2"/>
          <c:tx>
            <c:strRef>
              <c:f>Sheet1!$D$1</c:f>
              <c:strCache>
                <c:ptCount val="1"/>
                <c:pt idx="0">
                  <c:v>Column2</c:v>
                </c:pt>
              </c:strCache>
            </c:strRef>
          </c:tx>
          <c:invertIfNegative val="0"/>
          <c:cat>
            <c:strRef>
              <c:f>Sheet1!$A$2:$A$4</c:f>
              <c:strCache>
                <c:ptCount val="3"/>
                <c:pt idx="0">
                  <c:v>SMS</c:v>
                </c:pt>
                <c:pt idx="1">
                  <c:v>Phone number</c:v>
                </c:pt>
                <c:pt idx="2">
                  <c:v>User account</c:v>
                </c:pt>
              </c:strCache>
            </c:strRef>
          </c:cat>
          <c:val>
            <c:numRef>
              <c:f>Sheet1!$D$2:$D$4</c:f>
            </c:numRef>
          </c:val>
        </c:ser>
        <c:dLbls>
          <c:showLegendKey val="0"/>
          <c:showVal val="0"/>
          <c:showCatName val="0"/>
          <c:showSerName val="0"/>
          <c:showPercent val="0"/>
          <c:showBubbleSize val="0"/>
        </c:dLbls>
        <c:gapWidth val="150"/>
        <c:overlap val="100"/>
        <c:axId val="2113990664"/>
        <c:axId val="2113998760"/>
      </c:barChart>
      <c:catAx>
        <c:axId val="2113990664"/>
        <c:scaling>
          <c:orientation val="minMax"/>
        </c:scaling>
        <c:delete val="0"/>
        <c:axPos val="b"/>
        <c:majorTickMark val="out"/>
        <c:minorTickMark val="none"/>
        <c:tickLblPos val="nextTo"/>
        <c:crossAx val="2113998760"/>
        <c:crosses val="autoZero"/>
        <c:auto val="1"/>
        <c:lblAlgn val="ctr"/>
        <c:lblOffset val="100"/>
        <c:noMultiLvlLbl val="0"/>
      </c:catAx>
      <c:valAx>
        <c:axId val="2113998760"/>
        <c:scaling>
          <c:orientation val="minMax"/>
          <c:min val="0.0"/>
        </c:scaling>
        <c:delete val="0"/>
        <c:axPos val="l"/>
        <c:majorGridlines>
          <c:spPr>
            <a:ln>
              <a:noFill/>
            </a:ln>
          </c:spPr>
        </c:majorGridlines>
        <c:numFmt formatCode="General" sourceLinked="1"/>
        <c:majorTickMark val="out"/>
        <c:minorTickMark val="none"/>
        <c:tickLblPos val="nextTo"/>
        <c:crossAx val="2113990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810829047553"/>
          <c:y val="0.0310734463276836"/>
          <c:w val="0.74550861171354"/>
          <c:h val="0.856210018239246"/>
        </c:manualLayout>
      </c:layout>
      <c:barChart>
        <c:barDir val="bar"/>
        <c:grouping val="clustered"/>
        <c:varyColors val="0"/>
        <c:ser>
          <c:idx val="0"/>
          <c:order val="0"/>
          <c:tx>
            <c:strRef>
              <c:f>Sheet1!$B$1</c:f>
              <c:strCache>
                <c:ptCount val="1"/>
                <c:pt idx="0">
                  <c:v>Malware</c:v>
                </c:pt>
              </c:strCache>
            </c:strRef>
          </c:tx>
          <c:spPr>
            <a:solidFill>
              <a:srgbClr val="FFC000"/>
            </a:solidFill>
            <a:effectLst>
              <a:outerShdw blurRad="50800" dist="38100" dir="2700000" algn="tl" rotWithShape="0">
                <a:prstClr val="black">
                  <a:alpha val="40000"/>
                </a:prstClr>
              </a:outerShdw>
            </a:effectLst>
          </c:spPr>
          <c:invertIfNegative val="0"/>
          <c:dLbls>
            <c:txPr>
              <a:bodyPr/>
              <a:lstStyle/>
              <a:p>
                <a:pPr>
                  <a:defRPr sz="1600" b="1">
                    <a:solidFill>
                      <a:srgbClr val="FFC000"/>
                    </a:solidFill>
                  </a:defRPr>
                </a:pPr>
                <a:endParaRPr lang="en-US"/>
              </a:p>
            </c:txPr>
            <c:showLegendKey val="0"/>
            <c:showVal val="1"/>
            <c:showCatName val="0"/>
            <c:showSerName val="0"/>
            <c:showPercent val="0"/>
            <c:showBubbleSize val="0"/>
            <c:showLeaderLines val="0"/>
          </c:dLbls>
          <c:cat>
            <c:strRef>
              <c:f>Sheet1!$A$2:$A$7</c:f>
              <c:strCache>
                <c:ptCount val="6"/>
                <c:pt idx="0">
                  <c:v>CHANGE_WIFI_STATE</c:v>
                </c:pt>
                <c:pt idx="1">
                  <c:v>READ_SMS</c:v>
                </c:pt>
                <c:pt idx="2">
                  <c:v>WRITE_SMS</c:v>
                </c:pt>
                <c:pt idx="3">
                  <c:v>SEND_SMS</c:v>
                </c:pt>
                <c:pt idx="4">
                  <c:v>RECEIVE_SMS</c:v>
                </c:pt>
                <c:pt idx="5">
                  <c:v>RECEIVE_BOOT_COMPLETED</c:v>
                </c:pt>
              </c:strCache>
            </c:strRef>
          </c:cat>
          <c:val>
            <c:numRef>
              <c:f>Sheet1!$B$2:$B$7</c:f>
              <c:numCache>
                <c:formatCode>General</c:formatCode>
                <c:ptCount val="6"/>
                <c:pt idx="0">
                  <c:v>398.0</c:v>
                </c:pt>
                <c:pt idx="1">
                  <c:v>790.0</c:v>
                </c:pt>
                <c:pt idx="2">
                  <c:v>658.0</c:v>
                </c:pt>
                <c:pt idx="3">
                  <c:v>553.0</c:v>
                </c:pt>
                <c:pt idx="4">
                  <c:v>499.0</c:v>
                </c:pt>
                <c:pt idx="5">
                  <c:v>688.0</c:v>
                </c:pt>
              </c:numCache>
            </c:numRef>
          </c:val>
        </c:ser>
        <c:ser>
          <c:idx val="1"/>
          <c:order val="1"/>
          <c:tx>
            <c:strRef>
              <c:f>Sheet1!$C$1</c:f>
              <c:strCache>
                <c:ptCount val="1"/>
                <c:pt idx="0">
                  <c:v>Benign Apps</c:v>
                </c:pt>
              </c:strCache>
            </c:strRef>
          </c:tx>
          <c:spPr>
            <a:solidFill>
              <a:srgbClr val="99CCFF"/>
            </a:solidFill>
            <a:effectLst>
              <a:outerShdw blurRad="50800" dist="38100" dir="2700000" algn="tl" rotWithShape="0">
                <a:prstClr val="black">
                  <a:alpha val="40000"/>
                </a:prstClr>
              </a:outerShdw>
            </a:effectLst>
          </c:spPr>
          <c:invertIfNegative val="0"/>
          <c:dLbls>
            <c:txPr>
              <a:bodyPr/>
              <a:lstStyle/>
              <a:p>
                <a:pPr>
                  <a:defRPr sz="1600" b="1">
                    <a:solidFill>
                      <a:srgbClr val="99CCFF"/>
                    </a:solidFill>
                  </a:defRPr>
                </a:pPr>
                <a:endParaRPr lang="en-US"/>
              </a:p>
            </c:txPr>
            <c:showLegendKey val="0"/>
            <c:showVal val="1"/>
            <c:showCatName val="0"/>
            <c:showSerName val="0"/>
            <c:showPercent val="0"/>
            <c:showBubbleSize val="0"/>
            <c:showLeaderLines val="0"/>
          </c:dLbls>
          <c:cat>
            <c:strRef>
              <c:f>Sheet1!$A$2:$A$7</c:f>
              <c:strCache>
                <c:ptCount val="6"/>
                <c:pt idx="0">
                  <c:v>CHANGE_WIFI_STATE</c:v>
                </c:pt>
                <c:pt idx="1">
                  <c:v>READ_SMS</c:v>
                </c:pt>
                <c:pt idx="2">
                  <c:v>WRITE_SMS</c:v>
                </c:pt>
                <c:pt idx="3">
                  <c:v>SEND_SMS</c:v>
                </c:pt>
                <c:pt idx="4">
                  <c:v>RECEIVE_SMS</c:v>
                </c:pt>
                <c:pt idx="5">
                  <c:v>RECEIVE_BOOT_COMPLETED</c:v>
                </c:pt>
              </c:strCache>
            </c:strRef>
          </c:cat>
          <c:val>
            <c:numRef>
              <c:f>Sheet1!$C$2:$C$7</c:f>
              <c:numCache>
                <c:formatCode>General</c:formatCode>
                <c:ptCount val="6"/>
                <c:pt idx="0">
                  <c:v>34.0</c:v>
                </c:pt>
                <c:pt idx="1">
                  <c:v>17.0</c:v>
                </c:pt>
                <c:pt idx="2">
                  <c:v>9.0</c:v>
                </c:pt>
                <c:pt idx="3">
                  <c:v>43.0</c:v>
                </c:pt>
                <c:pt idx="4">
                  <c:v>24.0</c:v>
                </c:pt>
                <c:pt idx="5">
                  <c:v>137.0</c:v>
                </c:pt>
              </c:numCache>
            </c:numRef>
          </c:val>
        </c:ser>
        <c:dLbls>
          <c:showLegendKey val="0"/>
          <c:showVal val="0"/>
          <c:showCatName val="0"/>
          <c:showSerName val="0"/>
          <c:showPercent val="0"/>
          <c:showBubbleSize val="0"/>
        </c:dLbls>
        <c:gapWidth val="150"/>
        <c:axId val="2094821432"/>
        <c:axId val="2115734312"/>
      </c:barChart>
      <c:catAx>
        <c:axId val="2094821432"/>
        <c:scaling>
          <c:orientation val="minMax"/>
        </c:scaling>
        <c:delete val="0"/>
        <c:axPos val="l"/>
        <c:numFmt formatCode="General" sourceLinked="1"/>
        <c:majorTickMark val="out"/>
        <c:minorTickMark val="none"/>
        <c:tickLblPos val="nextTo"/>
        <c:txPr>
          <a:bodyPr/>
          <a:lstStyle/>
          <a:p>
            <a:pPr>
              <a:defRPr sz="1200"/>
            </a:pPr>
            <a:endParaRPr lang="en-US"/>
          </a:p>
        </c:txPr>
        <c:crossAx val="2115734312"/>
        <c:crosses val="autoZero"/>
        <c:auto val="1"/>
        <c:lblAlgn val="ctr"/>
        <c:lblOffset val="100"/>
        <c:noMultiLvlLbl val="0"/>
      </c:catAx>
      <c:valAx>
        <c:axId val="2115734312"/>
        <c:scaling>
          <c:orientation val="minMax"/>
          <c:max val="1260.0"/>
          <c:min val="0.0"/>
        </c:scaling>
        <c:delete val="0"/>
        <c:axPos val="b"/>
        <c:majorGridlines>
          <c:spPr>
            <a:ln>
              <a:noFill/>
            </a:ln>
          </c:spPr>
        </c:majorGridlines>
        <c:numFmt formatCode="General" sourceLinked="1"/>
        <c:majorTickMark val="out"/>
        <c:minorTickMark val="none"/>
        <c:tickLblPos val="nextTo"/>
        <c:crossAx val="2094821432"/>
        <c:crosses val="autoZero"/>
        <c:crossBetween val="between"/>
      </c:valAx>
    </c:plotArea>
    <c:legend>
      <c:legendPos val="r"/>
      <c:layout>
        <c:manualLayout>
          <c:xMode val="edge"/>
          <c:yMode val="edge"/>
          <c:x val="0.783518567751374"/>
          <c:y val="0.574137862004538"/>
          <c:w val="0.161767734226568"/>
          <c:h val="0.1568090217536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373609159587"/>
          <c:y val="0.128772108625404"/>
          <c:w val="0.417944458649384"/>
          <c:h val="0.709238752066207"/>
        </c:manualLayout>
      </c:layout>
      <c:pieChart>
        <c:varyColors val="1"/>
        <c:ser>
          <c:idx val="0"/>
          <c:order val="0"/>
          <c:tx>
            <c:strRef>
              <c:f>Sheet1!$B$1</c:f>
              <c:strCache>
                <c:ptCount val="1"/>
                <c:pt idx="0">
                  <c:v>App Distribution</c:v>
                </c:pt>
              </c:strCache>
            </c:strRef>
          </c:tx>
          <c:spPr>
            <a:effectLst>
              <a:outerShdw blurRad="50800" dist="38100" dir="2700000" algn="tl" rotWithShape="0">
                <a:prstClr val="black">
                  <a:alpha val="40000"/>
                </a:prstClr>
              </a:outerShdw>
            </a:effectLst>
          </c:spPr>
          <c:explosion val="8"/>
          <c:dPt>
            <c:idx val="0"/>
            <c:bubble3D val="0"/>
            <c:spPr>
              <a:solidFill>
                <a:srgbClr val="92D050"/>
              </a:solidFill>
              <a:effectLst>
                <a:outerShdw blurRad="50800" dist="38100" dir="2700000" algn="tl" rotWithShape="0">
                  <a:prstClr val="black">
                    <a:alpha val="40000"/>
                  </a:prstClr>
                </a:outerShdw>
              </a:effectLst>
            </c:spPr>
          </c:dPt>
          <c:dPt>
            <c:idx val="1"/>
            <c:bubble3D val="0"/>
            <c:spPr>
              <a:solidFill>
                <a:schemeClr val="bg1">
                  <a:lumMod val="50000"/>
                </a:schemeClr>
              </a:solidFill>
              <a:effectLst>
                <a:outerShdw blurRad="50800" dist="38100" dir="2700000" algn="tl" rotWithShape="0">
                  <a:prstClr val="black">
                    <a:alpha val="40000"/>
                  </a:prstClr>
                </a:outerShdw>
              </a:effectLst>
            </c:spPr>
          </c:dPt>
          <c:dPt>
            <c:idx val="2"/>
            <c:bubble3D val="0"/>
            <c:spPr>
              <a:solidFill>
                <a:schemeClr val="bg1">
                  <a:lumMod val="65000"/>
                </a:schemeClr>
              </a:solidFill>
              <a:effectLst>
                <a:outerShdw blurRad="50800" dist="38100" dir="2700000" algn="tl" rotWithShape="0">
                  <a:prstClr val="black">
                    <a:alpha val="40000"/>
                  </a:prstClr>
                </a:outerShdw>
              </a:effectLst>
            </c:spPr>
          </c:dPt>
          <c:dPt>
            <c:idx val="3"/>
            <c:bubble3D val="0"/>
            <c:spPr>
              <a:solidFill>
                <a:schemeClr val="bg1">
                  <a:lumMod val="75000"/>
                </a:schemeClr>
              </a:solidFill>
              <a:effectLst>
                <a:outerShdw blurRad="50800" dist="38100" dir="2700000" algn="tl" rotWithShape="0">
                  <a:prstClr val="black">
                    <a:alpha val="40000"/>
                  </a:prstClr>
                </a:outerShdw>
              </a:effectLst>
            </c:spPr>
          </c:dPt>
          <c:dPt>
            <c:idx val="4"/>
            <c:bubble3D val="0"/>
            <c:spPr>
              <a:solidFill>
                <a:schemeClr val="bg1">
                  <a:lumMod val="85000"/>
                </a:schemeClr>
              </a:solidFill>
              <a:effectLst>
                <a:outerShdw blurRad="50800" dist="38100" dir="2700000" algn="tl" rotWithShape="0">
                  <a:prstClr val="black">
                    <a:alpha val="40000"/>
                  </a:prstClr>
                </a:outerShdw>
              </a:effectLst>
            </c:spPr>
          </c:dPt>
          <c:dLbls>
            <c:dLbl>
              <c:idx val="0"/>
              <c:layout/>
              <c:numFmt formatCode="General" sourceLinked="0"/>
              <c:spPr/>
              <c:txPr>
                <a:bodyPr/>
                <a:lstStyle/>
                <a:p>
                  <a:pPr>
                    <a:defRPr sz="1600" b="1"/>
                  </a:pPr>
                  <a:endParaRPr lang="en-US"/>
                </a:p>
              </c:txPr>
              <c:dLblPos val="outEnd"/>
              <c:showLegendKey val="0"/>
              <c:showVal val="1"/>
              <c:showCatName val="1"/>
              <c:showSerName val="0"/>
              <c:showPercent val="0"/>
              <c:showBubbleSize val="0"/>
            </c:dLbl>
            <c:numFmt formatCode="General" sourceLinked="0"/>
            <c:txPr>
              <a:bodyPr/>
              <a:lstStyle/>
              <a:p>
                <a:pPr>
                  <a:defRPr sz="1600"/>
                </a:pPr>
                <a:endParaRPr lang="en-US"/>
              </a:p>
            </c:txPr>
            <c:dLblPos val="outEnd"/>
            <c:showLegendKey val="0"/>
            <c:showVal val="1"/>
            <c:showCatName val="1"/>
            <c:showSerName val="0"/>
            <c:showPercent val="0"/>
            <c:showBubbleSize val="0"/>
            <c:separator>, </c:separator>
            <c:showLeaderLines val="1"/>
          </c:dLbls>
          <c:cat>
            <c:strRef>
              <c:f>Sheet1!$A$2:$A$6</c:f>
              <c:strCache>
                <c:ptCount val="5"/>
                <c:pt idx="0">
                  <c:v>Offical Market</c:v>
                </c:pt>
                <c:pt idx="1">
                  <c:v>eoeMarket</c:v>
                </c:pt>
                <c:pt idx="2">
                  <c:v>alcatelclub</c:v>
                </c:pt>
                <c:pt idx="3">
                  <c:v>gfan</c:v>
                </c:pt>
                <c:pt idx="4">
                  <c:v>mmoovv</c:v>
                </c:pt>
              </c:strCache>
            </c:strRef>
          </c:cat>
          <c:val>
            <c:numRef>
              <c:f>Sheet1!$B$2:$B$6</c:f>
              <c:numCache>
                <c:formatCode>#,##0</c:formatCode>
                <c:ptCount val="5"/>
                <c:pt idx="0">
                  <c:v>153002.0</c:v>
                </c:pt>
                <c:pt idx="1">
                  <c:v>17229.0</c:v>
                </c:pt>
                <c:pt idx="2">
                  <c:v>14943.0</c:v>
                </c:pt>
                <c:pt idx="3">
                  <c:v>10385.0</c:v>
                </c:pt>
                <c:pt idx="4">
                  <c:v>8481.0</c:v>
                </c:pt>
              </c:numCache>
            </c:numRef>
          </c:val>
        </c:ser>
        <c:dLbls>
          <c:showLegendKey val="0"/>
          <c:showVal val="0"/>
          <c:showCatName val="1"/>
          <c:showSerName val="0"/>
          <c:showPercent val="1"/>
          <c:showBubbleSize val="0"/>
          <c:showLeaderLines val="1"/>
        </c:dLbls>
        <c:firstSliceAng val="128"/>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36732699954"/>
          <c:y val="0.0668094528478448"/>
          <c:w val="0.806873763004512"/>
          <c:h val="0.884020685412386"/>
        </c:manualLayout>
      </c:layout>
      <c:barChart>
        <c:barDir val="bar"/>
        <c:grouping val="clustered"/>
        <c:varyColors val="0"/>
        <c:ser>
          <c:idx val="0"/>
          <c:order val="0"/>
          <c:tx>
            <c:strRef>
              <c:f>Sheet1!$B$1</c:f>
              <c:strCache>
                <c:ptCount val="1"/>
                <c:pt idx="0">
                  <c:v>mmoovv</c:v>
                </c:pt>
              </c:strCache>
            </c:strRef>
          </c:tx>
          <c:spPr>
            <a:solidFill>
              <a:schemeClr val="bg1">
                <a:lumMod val="85000"/>
              </a:schemeClr>
            </a:solidFill>
          </c:spPr>
          <c:invertIfNegative val="0"/>
          <c:cat>
            <c:strRef>
              <c:f>Sheet1!$A$2:$A$11</c:f>
              <c:strCache>
                <c:ptCount val="10"/>
                <c:pt idx="0">
                  <c:v>jSMSHider</c:v>
                </c:pt>
                <c:pt idx="1">
                  <c:v>Zsone</c:v>
                </c:pt>
                <c:pt idx="2">
                  <c:v>DroidDreamLight</c:v>
                </c:pt>
                <c:pt idx="3">
                  <c:v>BaseBridge</c:v>
                </c:pt>
                <c:pt idx="4">
                  <c:v>zHash</c:v>
                </c:pt>
                <c:pt idx="5">
                  <c:v>DroidDream</c:v>
                </c:pt>
                <c:pt idx="6">
                  <c:v>Bgserv</c:v>
                </c:pt>
                <c:pt idx="7">
                  <c:v>Pjapps</c:v>
                </c:pt>
                <c:pt idx="8">
                  <c:v>ADRD</c:v>
                </c:pt>
                <c:pt idx="9">
                  <c:v>Geinimi</c:v>
                </c:pt>
              </c:strCache>
            </c:strRef>
          </c:cat>
          <c:val>
            <c:numRef>
              <c:f>Sheet1!$B$2:$B$11</c:f>
              <c:numCache>
                <c:formatCode>General</c:formatCode>
                <c:ptCount val="10"/>
                <c:pt idx="0">
                  <c:v>6.0</c:v>
                </c:pt>
                <c:pt idx="1">
                  <c:v>0.0</c:v>
                </c:pt>
                <c:pt idx="2">
                  <c:v>0.0</c:v>
                </c:pt>
                <c:pt idx="3">
                  <c:v>2.0</c:v>
                </c:pt>
                <c:pt idx="4">
                  <c:v>1.0</c:v>
                </c:pt>
                <c:pt idx="5">
                  <c:v>0.0</c:v>
                </c:pt>
                <c:pt idx="6">
                  <c:v>1.0</c:v>
                </c:pt>
                <c:pt idx="7">
                  <c:v>8.0</c:v>
                </c:pt>
                <c:pt idx="8">
                  <c:v>3.0</c:v>
                </c:pt>
                <c:pt idx="9">
                  <c:v>10.0</c:v>
                </c:pt>
              </c:numCache>
            </c:numRef>
          </c:val>
        </c:ser>
        <c:ser>
          <c:idx val="1"/>
          <c:order val="1"/>
          <c:tx>
            <c:strRef>
              <c:f>Sheet1!$C$1</c:f>
              <c:strCache>
                <c:ptCount val="1"/>
                <c:pt idx="0">
                  <c:v>gfan</c:v>
                </c:pt>
              </c:strCache>
            </c:strRef>
          </c:tx>
          <c:spPr>
            <a:solidFill>
              <a:schemeClr val="bg1">
                <a:lumMod val="75000"/>
              </a:schemeClr>
            </a:solidFill>
          </c:spPr>
          <c:invertIfNegative val="0"/>
          <c:cat>
            <c:strRef>
              <c:f>Sheet1!$A$2:$A$11</c:f>
              <c:strCache>
                <c:ptCount val="10"/>
                <c:pt idx="0">
                  <c:v>jSMSHider</c:v>
                </c:pt>
                <c:pt idx="1">
                  <c:v>Zsone</c:v>
                </c:pt>
                <c:pt idx="2">
                  <c:v>DroidDreamLight</c:v>
                </c:pt>
                <c:pt idx="3">
                  <c:v>BaseBridge</c:v>
                </c:pt>
                <c:pt idx="4">
                  <c:v>zHash</c:v>
                </c:pt>
                <c:pt idx="5">
                  <c:v>DroidDream</c:v>
                </c:pt>
                <c:pt idx="6">
                  <c:v>Bgserv</c:v>
                </c:pt>
                <c:pt idx="7">
                  <c:v>Pjapps</c:v>
                </c:pt>
                <c:pt idx="8">
                  <c:v>ADRD</c:v>
                </c:pt>
                <c:pt idx="9">
                  <c:v>Geinimi</c:v>
                </c:pt>
              </c:strCache>
            </c:strRef>
          </c:cat>
          <c:val>
            <c:numRef>
              <c:f>Sheet1!$C$2:$C$11</c:f>
              <c:numCache>
                <c:formatCode>General</c:formatCode>
                <c:ptCount val="10"/>
                <c:pt idx="0">
                  <c:v>0.0</c:v>
                </c:pt>
                <c:pt idx="1">
                  <c:v>0.0</c:v>
                </c:pt>
                <c:pt idx="2">
                  <c:v>0.0</c:v>
                </c:pt>
                <c:pt idx="3">
                  <c:v>0.0</c:v>
                </c:pt>
                <c:pt idx="4">
                  <c:v>0.0</c:v>
                </c:pt>
                <c:pt idx="5">
                  <c:v>0.0</c:v>
                </c:pt>
                <c:pt idx="6">
                  <c:v>0.0</c:v>
                </c:pt>
                <c:pt idx="7">
                  <c:v>14.0</c:v>
                </c:pt>
                <c:pt idx="8">
                  <c:v>4.0</c:v>
                </c:pt>
                <c:pt idx="9">
                  <c:v>2.0</c:v>
                </c:pt>
              </c:numCache>
            </c:numRef>
          </c:val>
        </c:ser>
        <c:ser>
          <c:idx val="2"/>
          <c:order val="2"/>
          <c:tx>
            <c:strRef>
              <c:f>Sheet1!$D$1</c:f>
              <c:strCache>
                <c:ptCount val="1"/>
                <c:pt idx="0">
                  <c:v>alcatelclub</c:v>
                </c:pt>
              </c:strCache>
            </c:strRef>
          </c:tx>
          <c:spPr>
            <a:solidFill>
              <a:schemeClr val="bg1">
                <a:lumMod val="65000"/>
              </a:schemeClr>
            </a:solidFill>
          </c:spPr>
          <c:invertIfNegative val="0"/>
          <c:cat>
            <c:strRef>
              <c:f>Sheet1!$A$2:$A$11</c:f>
              <c:strCache>
                <c:ptCount val="10"/>
                <c:pt idx="0">
                  <c:v>jSMSHider</c:v>
                </c:pt>
                <c:pt idx="1">
                  <c:v>Zsone</c:v>
                </c:pt>
                <c:pt idx="2">
                  <c:v>DroidDreamLight</c:v>
                </c:pt>
                <c:pt idx="3">
                  <c:v>BaseBridge</c:v>
                </c:pt>
                <c:pt idx="4">
                  <c:v>zHash</c:v>
                </c:pt>
                <c:pt idx="5">
                  <c:v>DroidDream</c:v>
                </c:pt>
                <c:pt idx="6">
                  <c:v>Bgserv</c:v>
                </c:pt>
                <c:pt idx="7">
                  <c:v>Pjapps</c:v>
                </c:pt>
                <c:pt idx="8">
                  <c:v>ADRD</c:v>
                </c:pt>
                <c:pt idx="9">
                  <c:v>Geinimi</c:v>
                </c:pt>
              </c:strCache>
            </c:strRef>
          </c:cat>
          <c:val>
            <c:numRef>
              <c:f>Sheet1!$D$2:$D$11</c:f>
              <c:numCache>
                <c:formatCode>General</c:formatCode>
                <c:ptCount val="10"/>
                <c:pt idx="0">
                  <c:v>3.0</c:v>
                </c:pt>
                <c:pt idx="1">
                  <c:v>0.0</c:v>
                </c:pt>
                <c:pt idx="2">
                  <c:v>0.0</c:v>
                </c:pt>
                <c:pt idx="3">
                  <c:v>2.0</c:v>
                </c:pt>
                <c:pt idx="4">
                  <c:v>1.0</c:v>
                </c:pt>
                <c:pt idx="5">
                  <c:v>6.0</c:v>
                </c:pt>
                <c:pt idx="6">
                  <c:v>0.0</c:v>
                </c:pt>
                <c:pt idx="7">
                  <c:v>9.0</c:v>
                </c:pt>
                <c:pt idx="8">
                  <c:v>1.0</c:v>
                </c:pt>
                <c:pt idx="9">
                  <c:v>26.0</c:v>
                </c:pt>
              </c:numCache>
            </c:numRef>
          </c:val>
        </c:ser>
        <c:ser>
          <c:idx val="3"/>
          <c:order val="3"/>
          <c:tx>
            <c:strRef>
              <c:f>Sheet1!$E$1</c:f>
              <c:strCache>
                <c:ptCount val="1"/>
                <c:pt idx="0">
                  <c:v>eoeMarket</c:v>
                </c:pt>
              </c:strCache>
            </c:strRef>
          </c:tx>
          <c:spPr>
            <a:solidFill>
              <a:schemeClr val="bg1">
                <a:lumMod val="50000"/>
              </a:schemeClr>
            </a:solidFill>
          </c:spPr>
          <c:invertIfNegative val="0"/>
          <c:cat>
            <c:strRef>
              <c:f>Sheet1!$A$2:$A$11</c:f>
              <c:strCache>
                <c:ptCount val="10"/>
                <c:pt idx="0">
                  <c:v>jSMSHider</c:v>
                </c:pt>
                <c:pt idx="1">
                  <c:v>Zsone</c:v>
                </c:pt>
                <c:pt idx="2">
                  <c:v>DroidDreamLight</c:v>
                </c:pt>
                <c:pt idx="3">
                  <c:v>BaseBridge</c:v>
                </c:pt>
                <c:pt idx="4">
                  <c:v>zHash</c:v>
                </c:pt>
                <c:pt idx="5">
                  <c:v>DroidDream</c:v>
                </c:pt>
                <c:pt idx="6">
                  <c:v>Bgserv</c:v>
                </c:pt>
                <c:pt idx="7">
                  <c:v>Pjapps</c:v>
                </c:pt>
                <c:pt idx="8">
                  <c:v>ADRD</c:v>
                </c:pt>
                <c:pt idx="9">
                  <c:v>Geinimi</c:v>
                </c:pt>
              </c:strCache>
            </c:strRef>
          </c:cat>
          <c:val>
            <c:numRef>
              <c:f>Sheet1!$E$2:$E$11</c:f>
              <c:numCache>
                <c:formatCode>General</c:formatCode>
                <c:ptCount val="10"/>
                <c:pt idx="0">
                  <c:v>3.0</c:v>
                </c:pt>
                <c:pt idx="1">
                  <c:v>0.0</c:v>
                </c:pt>
                <c:pt idx="2">
                  <c:v>0.0</c:v>
                </c:pt>
                <c:pt idx="3">
                  <c:v>2.0</c:v>
                </c:pt>
                <c:pt idx="4">
                  <c:v>1.0</c:v>
                </c:pt>
                <c:pt idx="5">
                  <c:v>6.0</c:v>
                </c:pt>
                <c:pt idx="6">
                  <c:v>0.0</c:v>
                </c:pt>
                <c:pt idx="7">
                  <c:v>12.0</c:v>
                </c:pt>
                <c:pt idx="8">
                  <c:v>1.0</c:v>
                </c:pt>
                <c:pt idx="9">
                  <c:v>26.0</c:v>
                </c:pt>
              </c:numCache>
            </c:numRef>
          </c:val>
        </c:ser>
        <c:ser>
          <c:idx val="4"/>
          <c:order val="4"/>
          <c:tx>
            <c:strRef>
              <c:f>Sheet1!$F$1</c:f>
              <c:strCache>
                <c:ptCount val="1"/>
                <c:pt idx="0">
                  <c:v>Official Market</c:v>
                </c:pt>
              </c:strCache>
            </c:strRef>
          </c:tx>
          <c:spPr>
            <a:solidFill>
              <a:srgbClr val="92D050"/>
            </a:solidFill>
          </c:spPr>
          <c:invertIfNegative val="0"/>
          <c:cat>
            <c:strRef>
              <c:f>Sheet1!$A$2:$A$11</c:f>
              <c:strCache>
                <c:ptCount val="10"/>
                <c:pt idx="0">
                  <c:v>jSMSHider</c:v>
                </c:pt>
                <c:pt idx="1">
                  <c:v>Zsone</c:v>
                </c:pt>
                <c:pt idx="2">
                  <c:v>DroidDreamLight</c:v>
                </c:pt>
                <c:pt idx="3">
                  <c:v>BaseBridge</c:v>
                </c:pt>
                <c:pt idx="4">
                  <c:v>zHash</c:v>
                </c:pt>
                <c:pt idx="5">
                  <c:v>DroidDream</c:v>
                </c:pt>
                <c:pt idx="6">
                  <c:v>Bgserv</c:v>
                </c:pt>
                <c:pt idx="7">
                  <c:v>Pjapps</c:v>
                </c:pt>
                <c:pt idx="8">
                  <c:v>ADRD</c:v>
                </c:pt>
                <c:pt idx="9">
                  <c:v>Geinimi</c:v>
                </c:pt>
              </c:strCache>
            </c:strRef>
          </c:cat>
          <c:val>
            <c:numRef>
              <c:f>Sheet1!$F$2:$F$11</c:f>
              <c:numCache>
                <c:formatCode>General</c:formatCode>
                <c:ptCount val="10"/>
                <c:pt idx="0">
                  <c:v>0.0</c:v>
                </c:pt>
                <c:pt idx="1">
                  <c:v>9.0</c:v>
                </c:pt>
                <c:pt idx="2">
                  <c:v>12.0</c:v>
                </c:pt>
                <c:pt idx="3">
                  <c:v>0.0</c:v>
                </c:pt>
                <c:pt idx="4">
                  <c:v>0.0</c:v>
                </c:pt>
                <c:pt idx="5">
                  <c:v>0.0</c:v>
                </c:pt>
                <c:pt idx="6">
                  <c:v>0.0</c:v>
                </c:pt>
                <c:pt idx="7">
                  <c:v>0.0</c:v>
                </c:pt>
                <c:pt idx="8">
                  <c:v>0.0</c:v>
                </c:pt>
                <c:pt idx="9">
                  <c:v>0.0</c:v>
                </c:pt>
              </c:numCache>
            </c:numRef>
          </c:val>
        </c:ser>
        <c:dLbls>
          <c:showLegendKey val="0"/>
          <c:showVal val="0"/>
          <c:showCatName val="0"/>
          <c:showSerName val="0"/>
          <c:showPercent val="0"/>
          <c:showBubbleSize val="0"/>
        </c:dLbls>
        <c:gapWidth val="150"/>
        <c:axId val="2084637800"/>
        <c:axId val="2084642744"/>
      </c:barChart>
      <c:catAx>
        <c:axId val="2084637800"/>
        <c:scaling>
          <c:orientation val="minMax"/>
        </c:scaling>
        <c:delete val="0"/>
        <c:axPos val="l"/>
        <c:majorTickMark val="out"/>
        <c:minorTickMark val="none"/>
        <c:tickLblPos val="nextTo"/>
        <c:txPr>
          <a:bodyPr/>
          <a:lstStyle/>
          <a:p>
            <a:pPr>
              <a:defRPr sz="1400"/>
            </a:pPr>
            <a:endParaRPr lang="en-US"/>
          </a:p>
        </c:txPr>
        <c:crossAx val="2084642744"/>
        <c:crosses val="autoZero"/>
        <c:auto val="1"/>
        <c:lblAlgn val="ctr"/>
        <c:lblOffset val="100"/>
        <c:noMultiLvlLbl val="0"/>
      </c:catAx>
      <c:valAx>
        <c:axId val="2084642744"/>
        <c:scaling>
          <c:orientation val="minMax"/>
        </c:scaling>
        <c:delete val="0"/>
        <c:axPos val="b"/>
        <c:numFmt formatCode="General" sourceLinked="1"/>
        <c:majorTickMark val="none"/>
        <c:minorTickMark val="none"/>
        <c:tickLblPos val="high"/>
        <c:txPr>
          <a:bodyPr/>
          <a:lstStyle/>
          <a:p>
            <a:pPr>
              <a:defRPr sz="1400"/>
            </a:pPr>
            <a:endParaRPr lang="en-US"/>
          </a:p>
        </c:txPr>
        <c:crossAx val="2084637800"/>
        <c:crosses val="autoZero"/>
        <c:crossBetween val="between"/>
      </c:valAx>
      <c:spPr>
        <a:effectLst>
          <a:outerShdw blurRad="50800" dist="38100" dir="2700000" algn="tl" rotWithShape="0">
            <a:prstClr val="black">
              <a:alpha val="40000"/>
            </a:prstClr>
          </a:outerShdw>
        </a:effectLst>
      </c:spPr>
    </c:plotArea>
    <c:legend>
      <c:legendPos val="r"/>
      <c:layout>
        <c:manualLayout>
          <c:xMode val="edge"/>
          <c:yMode val="edge"/>
          <c:x val="0.809991490597266"/>
          <c:y val="0.674370074060653"/>
          <c:w val="0.163505924543674"/>
          <c:h val="0.20450887632153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76451848544111"/>
          <c:y val="0.0"/>
          <c:w val="0.821988436989255"/>
          <c:h val="0.945027564075273"/>
        </c:manualLayout>
      </c:layout>
      <c:barChart>
        <c:barDir val="bar"/>
        <c:grouping val="clustered"/>
        <c:varyColors val="0"/>
        <c:ser>
          <c:idx val="0"/>
          <c:order val="0"/>
          <c:tx>
            <c:strRef>
              <c:f>Sheet1!$B$1</c:f>
              <c:strCache>
                <c:ptCount val="1"/>
                <c:pt idx="0">
                  <c:v>LookOut Ver 6.3 (08/2011)</c:v>
                </c:pt>
              </c:strCache>
            </c:strRef>
          </c:tx>
          <c:spPr>
            <a:solidFill>
              <a:schemeClr val="bg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ADRD</c:v>
                </c:pt>
                <c:pt idx="1">
                  <c:v>Bgserv</c:v>
                </c:pt>
                <c:pt idx="2">
                  <c:v>jSMSHider</c:v>
                </c:pt>
                <c:pt idx="3">
                  <c:v>BaseBridge</c:v>
                </c:pt>
                <c:pt idx="4">
                  <c:v>Pjapps</c:v>
                </c:pt>
              </c:strCache>
            </c:strRef>
          </c:cat>
          <c:val>
            <c:numRef>
              <c:f>Sheet1!$B$2:$B$6</c:f>
              <c:numCache>
                <c:formatCode>General</c:formatCode>
                <c:ptCount val="5"/>
                <c:pt idx="0">
                  <c:v>3.0</c:v>
                </c:pt>
                <c:pt idx="1">
                  <c:v>0.0</c:v>
                </c:pt>
                <c:pt idx="2">
                  <c:v>6.0</c:v>
                </c:pt>
                <c:pt idx="3">
                  <c:v>1.0</c:v>
                </c:pt>
                <c:pt idx="4">
                  <c:v>15.0</c:v>
                </c:pt>
              </c:numCache>
            </c:numRef>
          </c:val>
        </c:ser>
        <c:ser>
          <c:idx val="1"/>
          <c:order val="1"/>
          <c:tx>
            <c:strRef>
              <c:f>Sheet1!$C$1</c:f>
              <c:strCache>
                <c:ptCount val="1"/>
                <c:pt idx="0">
                  <c:v>Lookout Ver 6.11 (11/2011)</c:v>
                </c:pt>
              </c:strCache>
            </c:strRef>
          </c:tx>
          <c:spPr>
            <a:solidFill>
              <a:schemeClr val="bg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ADRD</c:v>
                </c:pt>
                <c:pt idx="1">
                  <c:v>Bgserv</c:v>
                </c:pt>
                <c:pt idx="2">
                  <c:v>jSMSHider</c:v>
                </c:pt>
                <c:pt idx="3">
                  <c:v>BaseBridge</c:v>
                </c:pt>
                <c:pt idx="4">
                  <c:v>Pjapps</c:v>
                </c:pt>
              </c:strCache>
            </c:strRef>
          </c:cat>
          <c:val>
            <c:numRef>
              <c:f>Sheet1!$C$2:$C$6</c:f>
              <c:numCache>
                <c:formatCode>General</c:formatCode>
                <c:ptCount val="5"/>
                <c:pt idx="0">
                  <c:v>3.0</c:v>
                </c:pt>
                <c:pt idx="1">
                  <c:v>0.0</c:v>
                </c:pt>
                <c:pt idx="2">
                  <c:v>9.0</c:v>
                </c:pt>
                <c:pt idx="3">
                  <c:v>4.0</c:v>
                </c:pt>
                <c:pt idx="4">
                  <c:v>31.0</c:v>
                </c:pt>
              </c:numCache>
            </c:numRef>
          </c:val>
        </c:ser>
        <c:ser>
          <c:idx val="2"/>
          <c:order val="2"/>
          <c:tx>
            <c:strRef>
              <c:f>Sheet1!$D$1</c:f>
              <c:strCache>
                <c:ptCount val="1"/>
                <c:pt idx="0">
                  <c:v>DroidRanger</c:v>
                </c:pt>
              </c:strCache>
            </c:strRef>
          </c:tx>
          <c:spPr>
            <a:solidFill>
              <a:schemeClr val="tx2"/>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ADRD</c:v>
                </c:pt>
                <c:pt idx="1">
                  <c:v>Bgserv</c:v>
                </c:pt>
                <c:pt idx="2">
                  <c:v>jSMSHider</c:v>
                </c:pt>
                <c:pt idx="3">
                  <c:v>BaseBridge</c:v>
                </c:pt>
                <c:pt idx="4">
                  <c:v>Pjapps</c:v>
                </c:pt>
              </c:strCache>
            </c:strRef>
          </c:cat>
          <c:val>
            <c:numRef>
              <c:f>Sheet1!$D$2:$D$6</c:f>
              <c:numCache>
                <c:formatCode>General</c:formatCode>
                <c:ptCount val="5"/>
                <c:pt idx="0">
                  <c:v>8.0</c:v>
                </c:pt>
                <c:pt idx="1">
                  <c:v>1.0</c:v>
                </c:pt>
                <c:pt idx="2">
                  <c:v>9.0</c:v>
                </c:pt>
                <c:pt idx="3">
                  <c:v>4.0</c:v>
                </c:pt>
                <c:pt idx="4">
                  <c:v>31.0</c:v>
                </c:pt>
              </c:numCache>
            </c:numRef>
          </c:val>
        </c:ser>
        <c:dLbls>
          <c:showLegendKey val="0"/>
          <c:showVal val="1"/>
          <c:showCatName val="0"/>
          <c:showSerName val="0"/>
          <c:showPercent val="0"/>
          <c:showBubbleSize val="0"/>
        </c:dLbls>
        <c:gapWidth val="75"/>
        <c:axId val="2084573720"/>
        <c:axId val="2084570648"/>
      </c:barChart>
      <c:valAx>
        <c:axId val="2084570648"/>
        <c:scaling>
          <c:orientation val="minMax"/>
        </c:scaling>
        <c:delete val="1"/>
        <c:axPos val="b"/>
        <c:numFmt formatCode="General" sourceLinked="1"/>
        <c:majorTickMark val="none"/>
        <c:minorTickMark val="none"/>
        <c:tickLblPos val="none"/>
        <c:crossAx val="2084573720"/>
        <c:crosses val="autoZero"/>
        <c:crossBetween val="between"/>
      </c:valAx>
      <c:catAx>
        <c:axId val="2084573720"/>
        <c:scaling>
          <c:orientation val="minMax"/>
        </c:scaling>
        <c:delete val="0"/>
        <c:axPos val="l"/>
        <c:numFmt formatCode="General" sourceLinked="1"/>
        <c:majorTickMark val="none"/>
        <c:minorTickMark val="none"/>
        <c:tickLblPos val="nextTo"/>
        <c:txPr>
          <a:bodyPr/>
          <a:lstStyle/>
          <a:p>
            <a:pPr>
              <a:defRPr sz="1600"/>
            </a:pPr>
            <a:endParaRPr lang="en-US"/>
          </a:p>
        </c:txPr>
        <c:crossAx val="2084570648"/>
        <c:crosses val="autoZero"/>
        <c:auto val="1"/>
        <c:lblAlgn val="ctr"/>
        <c:lblOffset val="100"/>
        <c:noMultiLvlLbl val="0"/>
      </c:catAx>
    </c:plotArea>
    <c:legend>
      <c:legendPos val="b"/>
      <c:layout>
        <c:manualLayout>
          <c:xMode val="edge"/>
          <c:yMode val="edge"/>
          <c:x val="0.612958820099341"/>
          <c:y val="0.744748689068718"/>
          <c:w val="0.357219316486452"/>
          <c:h val="0.18459999918989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36009-E8EE-4C99-9E45-57593CBEA475}"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pt>
    <dgm:pt modelId="{875E2409-FA49-4152-B481-848D84B0BFE0}">
      <dgm:prSet phldrT="[Text]" custT="1"/>
      <dgm:spPr>
        <a:solidFill>
          <a:schemeClr val="accent1">
            <a:lumMod val="75000"/>
            <a:lumOff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Pre-filter tracks</a:t>
          </a:r>
          <a:endParaRPr lang="en-US" sz="2000" dirty="0">
            <a:latin typeface="Calibri" pitchFamily="34" charset="0"/>
            <a:ea typeface="Segoe UI" pitchFamily="34" charset="0"/>
            <a:cs typeface="Calibri" pitchFamily="34" charset="0"/>
          </a:endParaRPr>
        </a:p>
      </dgm:t>
    </dgm:pt>
    <dgm:pt modelId="{0E233BEC-14AF-465F-9AC5-079EA1C25106}" type="par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C542E52-436A-4F93-B013-E729E2063A55}" type="sib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420DF5B-EB50-4666-B607-E023F01B4858}">
      <dgm:prSet phldrT="[Text]" custT="1"/>
      <dgm:spPr>
        <a:solidFill>
          <a:schemeClr val="accent1">
            <a:lumMod val="90000"/>
            <a:lumOff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spcAft>
              <a:spcPts val="0"/>
            </a:spcAft>
          </a:pPr>
          <a:r>
            <a:rPr lang="en-US" sz="2000" dirty="0" smtClean="0">
              <a:latin typeface="Calibri" pitchFamily="34" charset="0"/>
              <a:ea typeface="Segoe UI" pitchFamily="34" charset="0"/>
              <a:cs typeface="Calibri" pitchFamily="34" charset="0"/>
            </a:rPr>
            <a:t>Manipulate  tracks</a:t>
          </a:r>
          <a:endParaRPr lang="en-US" sz="2000" dirty="0">
            <a:latin typeface="Calibri" pitchFamily="34" charset="0"/>
            <a:ea typeface="Segoe UI" pitchFamily="34" charset="0"/>
            <a:cs typeface="Calibri" pitchFamily="34" charset="0"/>
          </a:endParaRPr>
        </a:p>
      </dgm:t>
    </dgm:pt>
    <dgm:pt modelId="{80A26053-1420-4A11-B97F-7005405A1898}" type="par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1369D178-74C8-4FC4-AC3E-795A81E7FECA}" type="sib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47AB1E74-B1FD-422A-A9D4-046C8E825AD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Fetch tracks</a:t>
          </a:r>
          <a:endParaRPr lang="en-US" sz="2000" dirty="0">
            <a:latin typeface="Calibri" pitchFamily="34" charset="0"/>
            <a:ea typeface="Segoe UI" pitchFamily="34" charset="0"/>
            <a:cs typeface="Calibri" pitchFamily="34" charset="0"/>
          </a:endParaRPr>
        </a:p>
      </dgm:t>
    </dgm:pt>
    <dgm:pt modelId="{285CB3C5-DD05-4CB0-A54C-66AAF2641257}" type="par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CFB3C478-5B54-49B9-9039-0884AB65B594}" type="sib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BBFEEFF0-C5D0-45B3-BCE4-368E10A6B74E}" type="pres">
      <dgm:prSet presAssocID="{07036009-E8EE-4C99-9E45-57593CBEA475}" presName="Name0" presStyleCnt="0">
        <dgm:presLayoutVars>
          <dgm:dir/>
          <dgm:animLvl val="lvl"/>
          <dgm:resizeHandles val="exact"/>
        </dgm:presLayoutVars>
      </dgm:prSet>
      <dgm:spPr/>
    </dgm:pt>
    <dgm:pt modelId="{8F9FEAB8-C14E-4FCA-B2C7-928BD7B0FF61}" type="pres">
      <dgm:prSet presAssocID="{875E2409-FA49-4152-B481-848D84B0BFE0}" presName="parTxOnly" presStyleLbl="node1" presStyleIdx="0" presStyleCnt="3" custScaleX="92946">
        <dgm:presLayoutVars>
          <dgm:chMax val="0"/>
          <dgm:chPref val="0"/>
          <dgm:bulletEnabled val="1"/>
        </dgm:presLayoutVars>
      </dgm:prSet>
      <dgm:spPr/>
      <dgm:t>
        <a:bodyPr/>
        <a:lstStyle/>
        <a:p>
          <a:endParaRPr lang="en-US"/>
        </a:p>
      </dgm:t>
    </dgm:pt>
    <dgm:pt modelId="{2771EADE-0642-4297-BFC1-B8683F9D0A59}" type="pres">
      <dgm:prSet presAssocID="{EC542E52-436A-4F93-B013-E729E2063A55}"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CD4C597B-5EDA-42E3-9A3E-169A2C72EE09}" type="pres">
      <dgm:prSet presAssocID="{E420DF5B-EB50-4666-B607-E023F01B4858}" presName="parTxOnly" presStyleLbl="node1" presStyleIdx="1" presStyleCnt="3" custScaleX="108372">
        <dgm:presLayoutVars>
          <dgm:chMax val="0"/>
          <dgm:chPref val="0"/>
          <dgm:bulletEnabled val="1"/>
        </dgm:presLayoutVars>
      </dgm:prSet>
      <dgm:spPr/>
      <dgm:t>
        <a:bodyPr/>
        <a:lstStyle/>
        <a:p>
          <a:endParaRPr lang="en-US"/>
        </a:p>
      </dgm:t>
    </dgm:pt>
    <dgm:pt modelId="{D5EF242B-136E-4F87-B90E-3359DA6795BF}" type="pres">
      <dgm:prSet presAssocID="{1369D178-74C8-4FC4-AC3E-795A81E7FECA}"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98A2CB8B-D39C-4EC0-AFEE-9A1B9C560DE3}" type="pres">
      <dgm:prSet presAssocID="{47AB1E74-B1FD-422A-A9D4-046C8E825AD6}" presName="parTxOnly" presStyleLbl="node1" presStyleIdx="2" presStyleCnt="3" custScaleX="100302">
        <dgm:presLayoutVars>
          <dgm:chMax val="0"/>
          <dgm:chPref val="0"/>
          <dgm:bulletEnabled val="1"/>
        </dgm:presLayoutVars>
      </dgm:prSet>
      <dgm:spPr/>
      <dgm:t>
        <a:bodyPr/>
        <a:lstStyle/>
        <a:p>
          <a:endParaRPr lang="en-US"/>
        </a:p>
      </dgm:t>
    </dgm:pt>
  </dgm:ptLst>
  <dgm:cxnLst>
    <dgm:cxn modelId="{4F0A1680-9E88-4B4B-BF62-EA2BD341C5B1}" type="presOf" srcId="{875E2409-FA49-4152-B481-848D84B0BFE0}" destId="{8F9FEAB8-C14E-4FCA-B2C7-928BD7B0FF61}" srcOrd="0" destOrd="0" presId="urn:microsoft.com/office/officeart/2005/8/layout/chevron1"/>
    <dgm:cxn modelId="{500DC8E5-8C40-9B40-9E6D-F5DB7864D752}" type="presOf" srcId="{E420DF5B-EB50-4666-B607-E023F01B4858}" destId="{CD4C597B-5EDA-42E3-9A3E-169A2C72EE09}" srcOrd="0" destOrd="0" presId="urn:microsoft.com/office/officeart/2005/8/layout/chevron1"/>
    <dgm:cxn modelId="{F2959BA5-7761-47E4-ACDE-3420609FA7D8}" srcId="{07036009-E8EE-4C99-9E45-57593CBEA475}" destId="{E420DF5B-EB50-4666-B607-E023F01B4858}" srcOrd="1" destOrd="0" parTransId="{80A26053-1420-4A11-B97F-7005405A1898}" sibTransId="{1369D178-74C8-4FC4-AC3E-795A81E7FECA}"/>
    <dgm:cxn modelId="{C90D479C-533C-D341-91AB-9EF46E7C6A60}" type="presOf" srcId="{07036009-E8EE-4C99-9E45-57593CBEA475}" destId="{BBFEEFF0-C5D0-45B3-BCE4-368E10A6B74E}" srcOrd="0" destOrd="0" presId="urn:microsoft.com/office/officeart/2005/8/layout/chevron1"/>
    <dgm:cxn modelId="{F023FD2F-9EFA-4425-A360-4C79F96E8313}" srcId="{07036009-E8EE-4C99-9E45-57593CBEA475}" destId="{47AB1E74-B1FD-422A-A9D4-046C8E825AD6}" srcOrd="2" destOrd="0" parTransId="{285CB3C5-DD05-4CB0-A54C-66AAF2641257}" sibTransId="{CFB3C478-5B54-49B9-9039-0884AB65B594}"/>
    <dgm:cxn modelId="{73822332-9A0D-4B0C-A12F-EBB5057014E8}" srcId="{07036009-E8EE-4C99-9E45-57593CBEA475}" destId="{875E2409-FA49-4152-B481-848D84B0BFE0}" srcOrd="0" destOrd="0" parTransId="{0E233BEC-14AF-465F-9AC5-079EA1C25106}" sibTransId="{EC542E52-436A-4F93-B013-E729E2063A55}"/>
    <dgm:cxn modelId="{7B2ED07F-CDED-6642-B063-F93CE9C5C019}" type="presOf" srcId="{47AB1E74-B1FD-422A-A9D4-046C8E825AD6}" destId="{98A2CB8B-D39C-4EC0-AFEE-9A1B9C560DE3}" srcOrd="0" destOrd="0" presId="urn:microsoft.com/office/officeart/2005/8/layout/chevron1"/>
    <dgm:cxn modelId="{001703E7-797C-BC4F-95B0-0E264675504B}" type="presParOf" srcId="{BBFEEFF0-C5D0-45B3-BCE4-368E10A6B74E}" destId="{8F9FEAB8-C14E-4FCA-B2C7-928BD7B0FF61}" srcOrd="0" destOrd="0" presId="urn:microsoft.com/office/officeart/2005/8/layout/chevron1"/>
    <dgm:cxn modelId="{22268077-8463-5441-BE31-7B3E4FD4D29B}" type="presParOf" srcId="{BBFEEFF0-C5D0-45B3-BCE4-368E10A6B74E}" destId="{2771EADE-0642-4297-BFC1-B8683F9D0A59}" srcOrd="1" destOrd="0" presId="urn:microsoft.com/office/officeart/2005/8/layout/chevron1"/>
    <dgm:cxn modelId="{D038775A-FFED-884E-8908-ADBEBA18404E}" type="presParOf" srcId="{BBFEEFF0-C5D0-45B3-BCE4-368E10A6B74E}" destId="{CD4C597B-5EDA-42E3-9A3E-169A2C72EE09}" srcOrd="2" destOrd="0" presId="urn:microsoft.com/office/officeart/2005/8/layout/chevron1"/>
    <dgm:cxn modelId="{DCC1C90E-B04C-2845-84EB-DC2ED7A770A8}" type="presParOf" srcId="{BBFEEFF0-C5D0-45B3-BCE4-368E10A6B74E}" destId="{D5EF242B-136E-4F87-B90E-3359DA6795BF}" srcOrd="3" destOrd="0" presId="urn:microsoft.com/office/officeart/2005/8/layout/chevron1"/>
    <dgm:cxn modelId="{712A93A3-534B-AB4F-8D47-F50FA7E25426}" type="presParOf" srcId="{BBFEEFF0-C5D0-45B3-BCE4-368E10A6B74E}" destId="{98A2CB8B-D39C-4EC0-AFEE-9A1B9C560DE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EAB8-C14E-4FCA-B2C7-928BD7B0FF61}">
      <dsp:nvSpPr>
        <dsp:cNvPr id="0" name=""/>
        <dsp:cNvSpPr/>
      </dsp:nvSpPr>
      <dsp:spPr>
        <a:xfrm>
          <a:off x="1262" y="0"/>
          <a:ext cx="2740416" cy="685799"/>
        </a:xfrm>
        <a:prstGeom prst="chevron">
          <a:avLst/>
        </a:prstGeom>
        <a:solidFill>
          <a:schemeClr val="accent1">
            <a:lumMod val="75000"/>
            <a:lumOff val="25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Pre-filter tracks</a:t>
          </a:r>
          <a:endParaRPr lang="en-US" sz="2000" kern="1200" dirty="0">
            <a:latin typeface="Calibri" pitchFamily="34" charset="0"/>
            <a:ea typeface="Segoe UI" pitchFamily="34" charset="0"/>
            <a:cs typeface="Calibri" pitchFamily="34" charset="0"/>
          </a:endParaRPr>
        </a:p>
      </dsp:txBody>
      <dsp:txXfrm>
        <a:off x="344162" y="0"/>
        <a:ext cx="2054617" cy="685799"/>
      </dsp:txXfrm>
    </dsp:sp>
    <dsp:sp modelId="{CD4C597B-5EDA-42E3-9A3E-169A2C72EE09}">
      <dsp:nvSpPr>
        <dsp:cNvPr id="0" name=""/>
        <dsp:cNvSpPr/>
      </dsp:nvSpPr>
      <dsp:spPr>
        <a:xfrm>
          <a:off x="2446839" y="0"/>
          <a:ext cx="3195236" cy="685799"/>
        </a:xfrm>
        <a:prstGeom prst="chevron">
          <a:avLst/>
        </a:prstGeom>
        <a:solidFill>
          <a:schemeClr val="accent1">
            <a:lumMod val="90000"/>
            <a:lumOff val="10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0"/>
            </a:spcAft>
          </a:pPr>
          <a:r>
            <a:rPr lang="en-US" sz="2000" kern="1200" dirty="0" smtClean="0">
              <a:latin typeface="Calibri" pitchFamily="34" charset="0"/>
              <a:ea typeface="Segoe UI" pitchFamily="34" charset="0"/>
              <a:cs typeface="Calibri" pitchFamily="34" charset="0"/>
            </a:rPr>
            <a:t>Manipulate  tracks</a:t>
          </a:r>
          <a:endParaRPr lang="en-US" sz="2000" kern="1200" dirty="0">
            <a:latin typeface="Calibri" pitchFamily="34" charset="0"/>
            <a:ea typeface="Segoe UI" pitchFamily="34" charset="0"/>
            <a:cs typeface="Calibri" pitchFamily="34" charset="0"/>
          </a:endParaRPr>
        </a:p>
      </dsp:txBody>
      <dsp:txXfrm>
        <a:off x="2789739" y="0"/>
        <a:ext cx="2509437" cy="685799"/>
      </dsp:txXfrm>
    </dsp:sp>
    <dsp:sp modelId="{98A2CB8B-D39C-4EC0-AFEE-9A1B9C560DE3}">
      <dsp:nvSpPr>
        <dsp:cNvPr id="0" name=""/>
        <dsp:cNvSpPr/>
      </dsp:nvSpPr>
      <dsp:spPr>
        <a:xfrm>
          <a:off x="5347236" y="0"/>
          <a:ext cx="2957300" cy="685799"/>
        </a:xfrm>
        <a:prstGeom prst="chevron">
          <a:avLst/>
        </a:prstGeom>
        <a:solidFill>
          <a:schemeClr val="accent1">
            <a:hueOff val="0"/>
            <a:satOff val="0"/>
            <a:lumOff val="0"/>
            <a:alphaOff val="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Fetch tracks</a:t>
          </a:r>
          <a:endParaRPr lang="en-US" sz="2000" kern="1200" dirty="0">
            <a:latin typeface="Calibri" pitchFamily="34" charset="0"/>
            <a:ea typeface="Segoe UI" pitchFamily="34" charset="0"/>
            <a:cs typeface="Calibri" pitchFamily="34" charset="0"/>
          </a:endParaRPr>
        </a:p>
      </dsp:txBody>
      <dsp:txXfrm>
        <a:off x="5690136" y="0"/>
        <a:ext cx="2271501" cy="685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0.08243</cdr:x>
      <cdr:y>0.03839</cdr:y>
    </cdr:from>
    <cdr:to>
      <cdr:x>0.94953</cdr:x>
      <cdr:y>0.12649</cdr:y>
    </cdr:to>
    <cdr:sp macro="" textlink="">
      <cdr:nvSpPr>
        <cdr:cNvPr id="2" name="TextBox 1"/>
        <cdr:cNvSpPr txBox="1"/>
      </cdr:nvSpPr>
      <cdr:spPr>
        <a:xfrm xmlns:a="http://schemas.openxmlformats.org/drawingml/2006/main">
          <a:off x="646857" y="172616"/>
          <a:ext cx="6804756" cy="396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3C790E-396E-EC44-A177-4729AFD87B10}" type="datetimeFigureOut">
              <a:rPr lang="en-US" smtClean="0"/>
              <a:t>4/9/13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2D964-746F-514A-9191-F6C5291DF219}" type="slidenum">
              <a:rPr lang="en-US" smtClean="0"/>
              <a:t>‹#›</a:t>
            </a:fld>
            <a:endParaRPr lang="en-US"/>
          </a:p>
        </p:txBody>
      </p:sp>
    </p:spTree>
    <p:extLst>
      <p:ext uri="{BB962C8B-B14F-4D97-AF65-F5344CB8AC3E}">
        <p14:creationId xmlns:p14="http://schemas.microsoft.com/office/powerpoint/2010/main" val="1376324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AB1AE-6AF6-154C-97BE-116B49CC9AA8}" type="datetimeFigureOut">
              <a:rPr lang="en-US" smtClean="0"/>
              <a:t>4/9/13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23641-5B1A-5648-A445-C58122B94CAC}" type="slidenum">
              <a:rPr lang="en-US" smtClean="0"/>
              <a:t>‹#›</a:t>
            </a:fld>
            <a:endParaRPr lang="en-US"/>
          </a:p>
        </p:txBody>
      </p:sp>
    </p:spTree>
    <p:extLst>
      <p:ext uri="{BB962C8B-B14F-4D97-AF65-F5344CB8AC3E}">
        <p14:creationId xmlns:p14="http://schemas.microsoft.com/office/powerpoint/2010/main" val="286198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client starts its interaction with StarTrack through</a:t>
            </a:r>
            <a:r>
              <a:rPr lang="en-US" baseline="0" dirty="0" smtClean="0"/>
              <a:t> a call to MakeCollection. MakeCollection takes as input a set of criteria, which can involve properties on users, time or geography, and creates a track collection that matches the given criteria. It also takes a second argument, which allows applications to specify if they want duplicates to be ommitted from the returned collection. </a:t>
            </a:r>
          </a:p>
          <a:p>
            <a:endParaRPr lang="en-US" dirty="0" smtClean="0"/>
          </a:p>
          <a:p>
            <a:r>
              <a:rPr lang="en-US" dirty="0" smtClean="0"/>
              <a:t>Once an application</a:t>
            </a:r>
            <a:r>
              <a:rPr lang="en-US" baseline="0" dirty="0" smtClean="0"/>
              <a:t> has created a track collection, it can pass the track collection as argument to a set of StarTrack operations that further manipulate them – here are common examples. Each of these operations, in turn, returns a new track collection.</a:t>
            </a:r>
          </a:p>
          <a:p>
            <a:r>
              <a:rPr lang="en-US" baseline="0" dirty="0" smtClean="0"/>
              <a:t>As an example, consider the GetSimilarTracks operation. It takes a collection, a reference track, and a threshold, and returns all tracks in the collection that are at least as similar to the reference track as the given threshold.</a:t>
            </a:r>
          </a:p>
          <a:p>
            <a:endParaRPr lang="en-US" baseline="0" dirty="0" smtClean="0"/>
          </a:p>
          <a:p>
            <a:r>
              <a:rPr lang="en-US" baseline="0" dirty="0" smtClean="0"/>
              <a:t>And finally, we have an operation to fetch tracks from a given track collection.</a:t>
            </a:r>
          </a:p>
        </p:txBody>
      </p:sp>
      <p:sp>
        <p:nvSpPr>
          <p:cNvPr id="4" name="Slide Number Placeholder 3"/>
          <p:cNvSpPr>
            <a:spLocks noGrp="1"/>
          </p:cNvSpPr>
          <p:nvPr>
            <p:ph type="sldNum" sz="quarter" idx="10"/>
          </p:nvPr>
        </p:nvSpPr>
        <p:spPr/>
        <p:txBody>
          <a:bodyPr/>
          <a:lstStyle/>
          <a:p>
            <a:fld id="{2D220B59-C79C-449A-AACB-43183F99C27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of how this API is used, let’s consider how a ride</a:t>
            </a:r>
            <a:r>
              <a:rPr lang="en-US" baseline="0" dirty="0" smtClean="0"/>
              <a:t> sharing application could be implemented. The application tries to find the best share partners for a given user. There are three main parts in this application.</a:t>
            </a:r>
          </a:p>
          <a:p>
            <a:endParaRPr lang="en-US" baseline="0" dirty="0" smtClean="0"/>
          </a:p>
          <a:p>
            <a:r>
              <a:rPr lang="en-US" baseline="0" dirty="0" smtClean="0"/>
              <a:t>First, the application tries to fetch the user’s typical commute track in the morning. To do that, it first calls MakeCollection, giving the user’s name and times as criteria, and requesting duplicates to be ommitted. Then it sorts the resulting track collection based on the frequency of each of the tracks. Finally, it fetches the first track in the collection. The returned track should be typical of the person’s morning commute.  </a:t>
            </a:r>
          </a:p>
          <a:p>
            <a:endParaRPr lang="en-US" baseline="0" dirty="0" smtClean="0"/>
          </a:p>
          <a:p>
            <a:r>
              <a:rPr lang="en-US" baseline="0" dirty="0" smtClean="0"/>
              <a:t>The application then creates a second TrackCollection to fetch all tracks for employees of the company where the user works, again between 8 and 10, and again omitting duplicates. This track collection, together with the user’s morning commute track are then passed to a call to GetSimilarTracks, which will return a new track collection containing only tracks similar to the user’s morning commute. Again it finishes with a call to </a:t>
            </a:r>
            <a:r>
              <a:rPr lang="en-US" baseline="0" dirty="0" err="1" smtClean="0"/>
              <a:t>GetTracks</a:t>
            </a:r>
            <a:r>
              <a:rPr lang="en-US" baseline="0" dirty="0" smtClean="0"/>
              <a:t>, to fetch the first 20 tracks, which should be the most similar tracks. </a:t>
            </a:r>
          </a:p>
          <a:p>
            <a:endParaRPr lang="en-US" baseline="0" dirty="0" smtClean="0"/>
          </a:p>
          <a:p>
            <a:r>
              <a:rPr lang="en-US" baseline="0" dirty="0" smtClean="0"/>
              <a:t>There is a final step, that I’ve ommitted in the interest of time – the application needs to iterate over the 20 matches, and each of them is in fact a regular commute track for another person for its owner.</a:t>
            </a:r>
          </a:p>
          <a:p>
            <a:endParaRPr lang="en-US" baseline="0" dirty="0" smtClean="0"/>
          </a:p>
          <a:p>
            <a:r>
              <a:rPr lang="en-US" baseline="0" dirty="0" smtClean="0"/>
              <a:t>Let’s focus for a bit on this second part of the application. Evaluation of the MakeCollection and GetSimilarTracks is delayed until </a:t>
            </a:r>
            <a:r>
              <a:rPr lang="en-US" baseline="0" dirty="0" err="1" smtClean="0"/>
              <a:t>GetTracks</a:t>
            </a:r>
            <a:r>
              <a:rPr lang="en-US" baseline="0" dirty="0" smtClean="0"/>
              <a:t> is called. All calls up until </a:t>
            </a:r>
            <a:r>
              <a:rPr lang="en-US" baseline="0" dirty="0" err="1" smtClean="0"/>
              <a:t>GetTracks</a:t>
            </a:r>
            <a:r>
              <a:rPr lang="en-US" baseline="0" dirty="0" smtClean="0"/>
              <a:t> can occur at the client side. When </a:t>
            </a:r>
            <a:r>
              <a:rPr lang="en-US" baseline="0" dirty="0" err="1" smtClean="0"/>
              <a:t>GetTracks</a:t>
            </a:r>
            <a:r>
              <a:rPr lang="en-US" baseline="0" dirty="0" smtClean="0"/>
              <a:t> is called, it will trigger the evaluation of the chain of operations, starting with the </a:t>
            </a:r>
            <a:r>
              <a:rPr lang="en-US" baseline="0" dirty="0" err="1" smtClean="0"/>
              <a:t>MakeCollection</a:t>
            </a:r>
            <a:r>
              <a:rPr lang="en-US" baseline="0" dirty="0" smtClean="0"/>
              <a:t> operation.  </a:t>
            </a:r>
            <a:r>
              <a:rPr lang="en-US" baseline="0" dirty="0" err="1" smtClean="0"/>
              <a:t>MakeCollection</a:t>
            </a:r>
            <a:r>
              <a:rPr lang="en-US" baseline="0" dirty="0" smtClean="0"/>
              <a:t> gets mapped to a query to the database. Once the tracks are in memory, GetSimilarTracks is executed. In order to accelerate calls to GetSimilarTracks, StarTrack builds a specialized in-memory data-structure called a Track Tree on all tracks in the </a:t>
            </a:r>
            <a:r>
              <a:rPr lang="en-US" baseline="0" dirty="0" err="1" smtClean="0"/>
              <a:t>msTC</a:t>
            </a:r>
            <a:r>
              <a:rPr lang="en-US" baseline="0" dirty="0" smtClean="0"/>
              <a:t> collection, that are now in memory. </a:t>
            </a:r>
          </a:p>
          <a:p>
            <a:endParaRPr lang="en-US" baseline="0" dirty="0" smtClean="0"/>
          </a:p>
          <a:p>
            <a:r>
              <a:rPr lang="en-US" baseline="0" dirty="0" smtClean="0"/>
              <a:t>This data structure can be cached in memory and reused in further calls from the same application, when searching for ride-sharing partners for other users. </a:t>
            </a:r>
          </a:p>
          <a:p>
            <a:endParaRPr lang="en-US" baseline="0" dirty="0" smtClean="0"/>
          </a:p>
          <a:p>
            <a:r>
              <a:rPr lang="en-US" baseline="0" dirty="0" smtClean="0"/>
              <a:t>The key message here is that the new API  and the introduction of track collections makes it easier for applications to interact with StarTrack, in order to narrow down the set of tracks that it is really interested in.</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9F521-CDF6-4F14-A4BB-BCBE1D39DE09}" type="slidenum">
              <a:rPr lang="zh-CN" altLang="en-US" smtClean="0"/>
              <a:pPr/>
              <a:t>21</a:t>
            </a:fld>
            <a:endParaRPr lang="en-US" altLang="zh-CN"/>
          </a:p>
        </p:txBody>
      </p:sp>
    </p:spTree>
    <p:extLst>
      <p:ext uri="{BB962C8B-B14F-4D97-AF65-F5344CB8AC3E}">
        <p14:creationId xmlns:p14="http://schemas.microsoft.com/office/powerpoint/2010/main" val="150567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The Cumulative Growth of New Malware Samples in Our Collection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E19F521-CDF6-4F14-A4BB-BCBE1D39DE09}" type="slidenum">
              <a:rPr lang="zh-CN" altLang="en-US" smtClean="0"/>
              <a:pPr/>
              <a:t>24</a:t>
            </a:fld>
            <a:endParaRPr lang="en-US" altLang="zh-CN"/>
          </a:p>
        </p:txBody>
      </p:sp>
    </p:spTree>
    <p:extLst>
      <p:ext uri="{BB962C8B-B14F-4D97-AF65-F5344CB8AC3E}">
        <p14:creationId xmlns:p14="http://schemas.microsoft.com/office/powerpoint/2010/main" val="328253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Zsone</a:t>
            </a:r>
            <a:r>
              <a:rPr lang="en-US" baseline="0" dirty="0" smtClean="0"/>
              <a:t> 12 </a:t>
            </a:r>
            <a:r>
              <a:rPr lang="en-US" baseline="0" dirty="0" err="1" smtClean="0"/>
              <a:t>GGTracker</a:t>
            </a:r>
            <a:r>
              <a:rPr lang="en-US" baseline="0" dirty="0" smtClean="0"/>
              <a:t>: 1 RogueLemon:2  </a:t>
            </a:r>
            <a:r>
              <a:rPr lang="en-US" baseline="0" dirty="0" err="1" smtClean="0"/>
              <a:t>SPPush</a:t>
            </a:r>
            <a:r>
              <a:rPr lang="en-US" baseline="0" dirty="0" smtClean="0"/>
              <a:t> 9  -&gt;auto reply</a:t>
            </a:r>
            <a:endParaRPr lang="en-US" dirty="0"/>
          </a:p>
        </p:txBody>
      </p:sp>
      <p:sp>
        <p:nvSpPr>
          <p:cNvPr id="4" name="Slide Number Placeholder 3"/>
          <p:cNvSpPr>
            <a:spLocks noGrp="1"/>
          </p:cNvSpPr>
          <p:nvPr>
            <p:ph type="sldNum" sz="quarter" idx="10"/>
          </p:nvPr>
        </p:nvSpPr>
        <p:spPr/>
        <p:txBody>
          <a:bodyPr/>
          <a:lstStyle/>
          <a:p>
            <a:fld id="{3E19F521-CDF6-4F14-A4BB-BCBE1D39DE09}" type="slidenum">
              <a:rPr lang="zh-CN" altLang="en-US" smtClean="0"/>
              <a:pPr/>
              <a:t>39</a:t>
            </a:fld>
            <a:endParaRPr lang="en-US" altLang="zh-CN"/>
          </a:p>
        </p:txBody>
      </p:sp>
    </p:spTree>
    <p:extLst>
      <p:ext uri="{BB962C8B-B14F-4D97-AF65-F5344CB8AC3E}">
        <p14:creationId xmlns:p14="http://schemas.microsoft.com/office/powerpoint/2010/main" val="408847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Zsone</a:t>
            </a:r>
            <a:r>
              <a:rPr lang="en-US" dirty="0" smtClean="0"/>
              <a:t> is an SMS </a:t>
            </a:r>
            <a:r>
              <a:rPr lang="en-US" dirty="0" err="1" smtClean="0"/>
              <a:t>trojan</a:t>
            </a:r>
            <a:r>
              <a:rPr lang="en-US" dirty="0" smtClean="0"/>
              <a:t>.</a:t>
            </a:r>
            <a:r>
              <a:rPr lang="en-US" baseline="0" dirty="0" smtClean="0"/>
              <a:t> It sends short message to premium numbers and removes billing related notifications messages from service providers. </a:t>
            </a:r>
            <a:endParaRPr lang="en-US" dirty="0"/>
          </a:p>
        </p:txBody>
      </p:sp>
      <p:sp>
        <p:nvSpPr>
          <p:cNvPr id="4" name="Slide Number Placeholder 3"/>
          <p:cNvSpPr>
            <a:spLocks noGrp="1"/>
          </p:cNvSpPr>
          <p:nvPr>
            <p:ph type="sldNum" sz="quarter" idx="10"/>
          </p:nvPr>
        </p:nvSpPr>
        <p:spPr/>
        <p:txBody>
          <a:bodyPr/>
          <a:lstStyle/>
          <a:p>
            <a:fld id="{3E19F521-CDF6-4F14-A4BB-BCBE1D39DE09}" type="slidenum">
              <a:rPr lang="zh-CN" altLang="en-US" smtClean="0"/>
              <a:pPr/>
              <a:t>52</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Exploid</a:t>
            </a:r>
            <a:r>
              <a:rPr lang="en-US" baseline="0" dirty="0" smtClean="0"/>
              <a:t>: </a:t>
            </a:r>
            <a:r>
              <a:rPr lang="en-US" baseline="0" dirty="0" err="1" smtClean="0"/>
              <a:t>udev</a:t>
            </a:r>
            <a:r>
              <a:rPr lang="en-US" baseline="0" dirty="0" smtClean="0"/>
              <a:t> daemon, CHANGE_WIFI_STATE, </a:t>
            </a:r>
            <a:r>
              <a:rPr lang="en-US" baseline="0" dirty="0" err="1" smtClean="0"/>
              <a:t>Rageagainstthecage</a:t>
            </a:r>
            <a:r>
              <a:rPr lang="en-US" baseline="0" dirty="0" smtClean="0"/>
              <a:t>: </a:t>
            </a:r>
            <a:r>
              <a:rPr lang="en-US" baseline="0" dirty="0" err="1" smtClean="0"/>
              <a:t>adbd</a:t>
            </a:r>
            <a:r>
              <a:rPr lang="en-US" baseline="0" dirty="0" smtClean="0"/>
              <a:t>, </a:t>
            </a:r>
            <a:r>
              <a:rPr lang="en-US" baseline="0" dirty="0" err="1" smtClean="0"/>
              <a:t>Zimperlich</a:t>
            </a:r>
            <a:r>
              <a:rPr lang="en-US" baseline="0" dirty="0" smtClean="0"/>
              <a:t>: zygote</a:t>
            </a:r>
            <a:endParaRPr lang="en-US" dirty="0"/>
          </a:p>
        </p:txBody>
      </p:sp>
      <p:sp>
        <p:nvSpPr>
          <p:cNvPr id="4" name="Slide Number Placeholder 3"/>
          <p:cNvSpPr>
            <a:spLocks noGrp="1"/>
          </p:cNvSpPr>
          <p:nvPr>
            <p:ph type="sldNum" sz="quarter" idx="10"/>
          </p:nvPr>
        </p:nvSpPr>
        <p:spPr/>
        <p:txBody>
          <a:bodyPr/>
          <a:lstStyle/>
          <a:p>
            <a:fld id="{3E19F521-CDF6-4F14-A4BB-BCBE1D39DE09}" type="slidenum">
              <a:rPr lang="zh-CN" altLang="en-US" smtClean="0"/>
              <a:pPr/>
              <a:t>56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DroidDream</a:t>
            </a:r>
            <a:r>
              <a:rPr lang="en-US" baseline="0" dirty="0" smtClean="0"/>
              <a:t> was reported to have infected 260,000 users before Google removed them. Possible limitations: free app only. More heuristics. </a:t>
            </a:r>
            <a:endParaRPr lang="en-US" dirty="0"/>
          </a:p>
        </p:txBody>
      </p:sp>
      <p:sp>
        <p:nvSpPr>
          <p:cNvPr id="4" name="Slide Number Placeholder 3"/>
          <p:cNvSpPr>
            <a:spLocks noGrp="1"/>
          </p:cNvSpPr>
          <p:nvPr>
            <p:ph type="sldNum" sz="quarter" idx="10"/>
          </p:nvPr>
        </p:nvSpPr>
        <p:spPr/>
        <p:txBody>
          <a:bodyPr/>
          <a:lstStyle/>
          <a:p>
            <a:fld id="{3E19F521-CDF6-4F14-A4BB-BCBE1D39DE09}" type="slidenum">
              <a:rPr lang="zh-CN" altLang="en-US" smtClean="0"/>
              <a:pPr/>
              <a:t>62</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A254D-AF36-4CAF-BA7F-199CD06E13B2}" type="slidenum">
              <a:rPr lang="en-US" smtClean="0"/>
              <a:pPr/>
              <a:t>69</a:t>
            </a:fld>
            <a:endParaRPr lang="en-US"/>
          </a:p>
        </p:txBody>
      </p:sp>
    </p:spTree>
    <p:extLst>
      <p:ext uri="{BB962C8B-B14F-4D97-AF65-F5344CB8AC3E}">
        <p14:creationId xmlns:p14="http://schemas.microsoft.com/office/powerpoint/2010/main" val="107168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C2DM and APNS are essentially messaging channels - they don't have a concept of allowing applications to register for multiple objects with each object being shared by multiple users. They simply allow a cloud service to send a message to mobile phone. That's it.</a:t>
            </a:r>
          </a:p>
          <a:p>
            <a:endParaRPr lang="en-US" dirty="0" smtClean="0"/>
          </a:p>
          <a:p>
            <a:r>
              <a:rPr lang="en-US" dirty="0" smtClean="0"/>
              <a:t>(2) We did start out with a one table design but quickly realized that we need the second table to be partitioned on client ids so that we can store a client's registrations, pending  notifications, etc. </a:t>
            </a:r>
            <a:r>
              <a:rPr lang="en-US" smtClean="0"/>
              <a:t>Otherwise, a client that comes back online has to (potentially) read 1000s of rows in the Matcher table to determine if there is a new notification for it.</a:t>
            </a:r>
          </a:p>
          <a:p>
            <a:endParaRPr lang="en-US" dirty="0"/>
          </a:p>
        </p:txBody>
      </p:sp>
      <p:sp>
        <p:nvSpPr>
          <p:cNvPr id="4" name="Slide Number Placeholder 3"/>
          <p:cNvSpPr>
            <a:spLocks noGrp="1"/>
          </p:cNvSpPr>
          <p:nvPr>
            <p:ph type="sldNum" sz="quarter" idx="10"/>
          </p:nvPr>
        </p:nvSpPr>
        <p:spPr/>
        <p:txBody>
          <a:bodyPr/>
          <a:lstStyle/>
          <a:p>
            <a:fld id="{94823641-5B1A-5648-A445-C58122B94CAC}" type="slidenum">
              <a:rPr lang="en-US" smtClean="0"/>
              <a:t>4</a:t>
            </a:fld>
            <a:endParaRPr lang="en-US"/>
          </a:p>
        </p:txBody>
      </p:sp>
    </p:spTree>
    <p:extLst>
      <p:ext uri="{BB962C8B-B14F-4D97-AF65-F5344CB8AC3E}">
        <p14:creationId xmlns:p14="http://schemas.microsoft.com/office/powerpoint/2010/main" val="100714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Use an internal Google infrastructure publish/subscribe service to disseminate messages to data centers.</a:t>
            </a:r>
          </a:p>
        </p:txBody>
      </p:sp>
      <p:sp>
        <p:nvSpPr>
          <p:cNvPr id="4" name="Slide Number Placeholder 3"/>
          <p:cNvSpPr>
            <a:spLocks noGrp="1"/>
          </p:cNvSpPr>
          <p:nvPr>
            <p:ph type="sldNum" sz="quarter" idx="10"/>
          </p:nvPr>
        </p:nvSpPr>
        <p:spPr/>
        <p:txBody>
          <a:bodyPr/>
          <a:lstStyle/>
          <a:p>
            <a:fld id="{1BE3B551-6643-4593-866A-F742D6F9A3B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We can classify these applications based on the amount of data that they access. </a:t>
            </a:r>
          </a:p>
          <a:p>
            <a:pPr defTabSz="914318">
              <a:defRPr/>
            </a:pPr>
            <a:r>
              <a:rPr lang="en-US" baseline="0" dirty="0" smtClean="0"/>
              <a:t>And finally, we can also classify applications based on whether they access data for a single user at a time,  or if they access data across a group of users.</a:t>
            </a:r>
          </a:p>
          <a:p>
            <a:r>
              <a:rPr lang="en-US" baseline="0" dirty="0" smtClean="0"/>
              <a:t>Some applications only use the current location of users to provide some service. Others use not only the current location, but also location instances in the past.</a:t>
            </a:r>
          </a:p>
          <a:p>
            <a:r>
              <a:rPr lang="en-US" baseline="0" dirty="0" smtClean="0"/>
              <a:t>In the last row, we show examples of potential track-based applications, that access historical track information. Personalized Driving Directions, that I described in the last slide, is an example. An application that automatically identifies ride-sharing partners based on user’s track histories is another example.</a:t>
            </a:r>
          </a:p>
          <a:p>
            <a:pPr defTabSz="914318">
              <a:defRPr/>
            </a:pPr>
            <a:endParaRPr lang="en-US" baseline="0" dirty="0" smtClean="0"/>
          </a:p>
          <a:p>
            <a:pPr defTabSz="914318">
              <a:defRPr/>
            </a:pPr>
            <a:r>
              <a:rPr lang="en-US" baseline="0" dirty="0" smtClean="0"/>
              <a:t>StarTrack was designed to facilitate the construction of this last row of applications.</a:t>
            </a:r>
          </a:p>
          <a:p>
            <a:pPr defTabSz="914318">
              <a:defRPr/>
            </a:pPr>
            <a:r>
              <a:rPr lang="en-US" baseline="0" dirty="0" smtClean="0"/>
              <a:t>Currently, location-based applications have to collect and maintain their own set of location data. StarTrack provides a centralized infrastructure to collect location data in the form of tracks, and enables sharing of this data across applications.</a:t>
            </a:r>
          </a:p>
          <a:p>
            <a:pPr defTabSz="914318">
              <a:defRPr/>
            </a:pPr>
            <a:endParaRPr lang="en-US" dirty="0" smtClean="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18">
              <a:defRPr/>
            </a:pPr>
            <a:r>
              <a:rPr lang="en-US" dirty="0" smtClean="0"/>
              <a:t>Here is a high level overview of the</a:t>
            </a:r>
            <a:r>
              <a:rPr lang="en-US" baseline="0" dirty="0" smtClean="0"/>
              <a:t> StarTrack System. StarTrack servers handle requests from clients and store tracks in a set of database servers. Modern database systems provide some form of geospatial support – meaning that they provide special data types for storing geometries and specialized indices for accessing such objects.</a:t>
            </a:r>
          </a:p>
          <a:p>
            <a:pPr defTabSz="914318">
              <a:defRPr/>
            </a:pPr>
            <a:endParaRPr lang="en-US" baseline="0" dirty="0" smtClean="0"/>
          </a:p>
          <a:p>
            <a:pPr defTabSz="914318">
              <a:defRPr/>
            </a:pPr>
            <a:r>
              <a:rPr lang="en-US" baseline="0" dirty="0" smtClean="0"/>
              <a:t>The StarTrack API exposes a number of track-based operations. An insertion application, for example may pass samples to an insertion operation. StarTrack will break the samples into tracks, do some pre-processing, and insert them into the database. Once tracks are in the database, different applications may use and combine a number of operations to fetch the information that they’re interested in. They may retrieve tracks based on different criteria, they may compare two tracks for similarity, or they may pass a track as an argument and fetch the most similar tracks.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Despite the simplicity of the architecture, handling</a:t>
            </a:r>
            <a:r>
              <a:rPr lang="en-US" baseline="0" dirty="0" smtClean="0"/>
              <a:t> tracks and providing a track-based infrastructure proved to be harder than we originally antecipated. </a:t>
            </a:r>
          </a:p>
          <a:p>
            <a:endParaRPr lang="en-US" dirty="0" smtClean="0"/>
          </a:p>
          <a:p>
            <a:pPr defTabSz="914318">
              <a:defRPr/>
            </a:pPr>
            <a:r>
              <a:rPr lang="en-US" dirty="0" smtClean="0"/>
              <a:t>The first very basic</a:t>
            </a:r>
            <a:r>
              <a:rPr lang="en-US" baseline="0" dirty="0" smtClean="0"/>
              <a:t> problem with tracks has to do we how we represent them. </a:t>
            </a:r>
            <a:r>
              <a:rPr lang="en-US" dirty="0" smtClean="0"/>
              <a:t>Coordinates</a:t>
            </a:r>
            <a:r>
              <a:rPr lang="en-US" baseline="0" dirty="0" smtClean="0"/>
              <a:t> in a track are a sample of a path, and s</a:t>
            </a:r>
            <a:r>
              <a:rPr lang="en-US" dirty="0" smtClean="0"/>
              <a:t>ampling is inherently error prone. That makes it</a:t>
            </a:r>
            <a:r>
              <a:rPr lang="en-US" baseline="0" dirty="0" smtClean="0"/>
              <a:t> difficult to c</a:t>
            </a:r>
            <a:r>
              <a:rPr lang="en-US" sz="1600" dirty="0"/>
              <a:t>ompare two tracks for equality, which is one of the most important operations involving tracks.</a:t>
            </a:r>
          </a:p>
          <a:p>
            <a:endParaRPr lang="en-US" dirty="0" smtClean="0"/>
          </a:p>
          <a:p>
            <a:pPr defTabSz="914318">
              <a:defRPr/>
            </a:pPr>
            <a:r>
              <a:rPr lang="en-US" baseline="0" dirty="0" smtClean="0"/>
              <a:t>Another issue was related to the API. When we studied the needs of track-based applications, we realized that apps have a need to combine a number of operations in order to get the information they are interested in. </a:t>
            </a:r>
          </a:p>
          <a:p>
            <a:pPr defTabSz="914318">
              <a:defRPr/>
            </a:pPr>
            <a:endParaRPr lang="en-US" sz="1600" dirty="0"/>
          </a:p>
          <a:p>
            <a:r>
              <a:rPr lang="en-US" sz="1600" dirty="0"/>
              <a:t>Efficiently implementing the set of complex track-based operations was also a major challenge we faces. Even though spatial databases have come a long way, tracks are complex geographic objects, often containing hundreds of coordinates. When handling large numbers of tracks, relying solely on the database proved to be insufficient. </a:t>
            </a:r>
          </a:p>
          <a:p>
            <a:endParaRPr lang="en-US" sz="1600" dirty="0"/>
          </a:p>
          <a:p>
            <a:r>
              <a:rPr lang="en-US" sz="1600" dirty="0"/>
              <a:t>Finally, StarTrack should be scalable and fault tolerant, and we employed well known techniques to ensure so. These techniques are not particular to tracks, so for the rest of the talk, I’ll focus on the first three challenges and how we address them in StarTrack.</a:t>
            </a:r>
          </a:p>
          <a:p>
            <a:endParaRPr lang="en-US" sz="1600"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the most</a:t>
            </a:r>
            <a:r>
              <a:rPr lang="en-US" baseline="0" dirty="0" smtClean="0"/>
              <a:t> basic difficulties with handling tracks arises from the fact that tracks are sets of discrete locations, sampled over time. </a:t>
            </a:r>
          </a:p>
          <a:p>
            <a:endParaRPr lang="en-US" baseline="0" dirty="0" smtClean="0"/>
          </a:p>
          <a:p>
            <a:r>
              <a:rPr lang="en-US" baseline="0" dirty="0" smtClean="0"/>
              <a:t>Consider the track, that I presented earlier in the talk. Here is a second track, taken while following the same path on a different day. A path taken multiple times leads to completely different samples, and comparing tracks for equality, at this raw form, although possible, becomes easily expensive. </a:t>
            </a:r>
          </a:p>
          <a:p>
            <a:endParaRPr lang="en-US" baseline="0" dirty="0" smtClean="0"/>
          </a:p>
          <a:p>
            <a:r>
              <a:rPr lang="en-US" baseline="0" dirty="0" smtClean="0"/>
              <a:t>In the new system, StarTrack canonicalizes tracks based on road networks. Canonicalization here means that the raw track is converted to another one that only passes through a set of standard points on roads or highways in the underlying network. Here in this example, the two tracks, after canonicalization, share the exact same coordinates. </a:t>
            </a:r>
            <a:endParaRPr lang="en-US" dirty="0" smtClean="0"/>
          </a:p>
          <a:p>
            <a:endParaRPr lang="en-US" baseline="0" dirty="0" smtClean="0"/>
          </a:p>
          <a:p>
            <a:r>
              <a:rPr lang="en-US" baseline="0" dirty="0" smtClean="0"/>
              <a:t>Canonicalization presents several advantages: By drawing samples from a standard set of coordinates, we can employ additional techniques to make retrieval more efficient, and comparing tracks becomes simpler and less error-prone.</a:t>
            </a:r>
          </a:p>
          <a:p>
            <a:endParaRPr lang="en-US" baseline="0" dirty="0" smtClean="0"/>
          </a:p>
          <a:p>
            <a:r>
              <a:rPr lang="en-US" baseline="0" dirty="0" smtClean="0"/>
              <a:t>More effective comparison making it easier to identify highly similar tracks, and thanks to that now also maintains a separate list of non-duplicate tracks per user, or tracks that only differ in time. It is a well known fact users have repetitive travel patterns. Most people, for example, take the same path between home and work. This leads to a large number of duplicate tracks. By keeping this smaller list of non-duplicate tracks, StarTrack can often accelerate operations by not having to work on the entire larger collection.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A second major</a:t>
            </a:r>
            <a:r>
              <a:rPr lang="en-US" baseline="0" dirty="0" smtClean="0"/>
              <a:t> challenge we faced involved designing a flexible programming interface.</a:t>
            </a:r>
          </a:p>
          <a:p>
            <a:pPr lvl="0"/>
            <a:endParaRPr lang="en-US" dirty="0" smtClean="0"/>
          </a:p>
          <a:p>
            <a:pPr defTabSz="914318">
              <a:defRPr/>
            </a:pPr>
            <a:r>
              <a:rPr lang="en-US" baseline="0" dirty="0" smtClean="0"/>
              <a:t>As we identified and studied the need of track-based applications, we realized that they typically operate in three steps: they first narrow down a set of tracks based on some simple criteria; Next they manipulate these sets, for example sorting them based on length or frequency, and narrowing them further by applying some similarity criteria. And In the end, they end up fetching only a small number of these tracks.</a:t>
            </a:r>
          </a:p>
          <a:p>
            <a:pPr lvl="0"/>
            <a:endParaRPr lang="en-US" dirty="0" smtClean="0"/>
          </a:p>
          <a:p>
            <a:pPr lvl="0"/>
            <a:r>
              <a:rPr lang="en-US" dirty="0" smtClean="0"/>
              <a:t>So we introduced the concept of a </a:t>
            </a:r>
            <a:r>
              <a:rPr lang="en-US" baseline="0" dirty="0" smtClean="0"/>
              <a:t>track collection, which is an abstract grouping of tracks. TCs have two main advantages: </a:t>
            </a:r>
          </a:p>
          <a:p>
            <a:pPr lvl="0"/>
            <a:r>
              <a:rPr lang="en-US" baseline="0" dirty="0" smtClean="0"/>
              <a:t>First, </a:t>
            </a:r>
            <a:r>
              <a:rPr lang="en-US" baseline="0" smtClean="0"/>
              <a:t>it better matches </a:t>
            </a:r>
            <a:r>
              <a:rPr lang="en-US" baseline="0" dirty="0" smtClean="0"/>
              <a:t>the application needs – and this set of three steps. Applications can now create an aggregation of tracks, can manipulate and further narrow down this collection, and then only fetch the tracks that it’s actually interested in.</a:t>
            </a:r>
          </a:p>
          <a:p>
            <a:pPr lvl="0"/>
            <a:endParaRPr lang="en-US" baseline="0" dirty="0" smtClean="0"/>
          </a:p>
          <a:p>
            <a:pPr lvl="0"/>
            <a:r>
              <a:rPr lang="en-US" baseline="0" dirty="0" smtClean="0"/>
              <a:t>Another important benefit is that it leads to performance enhancements. Allowing the application to combine a number of operations before retrieving tracks prevents unnecessary message exchanges between the client and the server, and enables StarTrack to delay the evaluation of these operations until tracks are actually fetched. A third advantage is that they allow the server to treat the set of tracks that are repeatedly accessed together as a single entity for the purposes of caching. It also allows the server to construct specialized data structures that operate exclusively on these tracks. </a:t>
            </a:r>
          </a:p>
          <a:p>
            <a:pPr lvl="0"/>
            <a:endParaRPr lang="en-US" baseline="0" dirty="0" smtClean="0"/>
          </a:p>
          <a:p>
            <a:pPr lvl="0"/>
            <a:r>
              <a:rPr lang="en-US" baseline="0" dirty="0" smtClean="0"/>
              <a:t>Next, I’ll tell you more about the API and how it matches this set of three phases.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228033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6495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88467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83479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198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4/9/13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50547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4/9/13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52793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4/9/13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3963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4/9/13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5805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4/9/13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795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4/9/13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09445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4/9/13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0CB8B-565C-7D45-8433-495436787A1A}" type="slidenum">
              <a:rPr lang="en-US" smtClean="0"/>
              <a:t>‹#›</a:t>
            </a:fld>
            <a:endParaRPr lang="en-US"/>
          </a:p>
        </p:txBody>
      </p:sp>
    </p:spTree>
    <p:extLst>
      <p:ext uri="{BB962C8B-B14F-4D97-AF65-F5344CB8AC3E}">
        <p14:creationId xmlns:p14="http://schemas.microsoft.com/office/powerpoint/2010/main" val="39814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coms6998-8/" TargetMode="External"/></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2.xml"/><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chart" Target="../charts/char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4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chart" Target="../charts/char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em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google.com/imgres?imgurl=http://www.iconarchive.com/icons/icons-land/vista-hardware-devices/256/Computer-icon.png&amp;imgrefurl=http://www.iconarchive.com/category/business/vista-hardware-devices-icons-by-icons-land.html&amp;usg=__Ni7PshA-i9QGgAwmDI_3y4j0VPU=&amp;h=256&amp;w=256&amp;sz=48&amp;hl=en&amp;start=6&amp;zoom=1&amp;um=1&amp;itbs=1&amp;tbnid=iU9O3OB53R_79M:&amp;tbnh=111&amp;tbnw=111&amp;prev=/images?q=computer+icon&amp;um=1&amp;hl=en&amp;sa=N&amp;rls=com.microsoft:en-us:IE-SearchBox&amp;tbs=isch:1"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99500" cy="1695450"/>
          </a:xfrm>
        </p:spPr>
        <p:txBody>
          <a:bodyPr>
            <a:normAutofit fontScale="90000"/>
          </a:bodyPr>
          <a:lstStyle/>
          <a:p>
            <a:pPr algn="l"/>
            <a:r>
              <a:rPr lang="en-US" dirty="0" smtClean="0"/>
              <a:t>Cellular Networks and Mobile Computing</a:t>
            </a:r>
            <a:br>
              <a:rPr lang="en-US" dirty="0" smtClean="0"/>
            </a:br>
            <a:r>
              <a:rPr lang="en-US" dirty="0" smtClean="0"/>
              <a:t>COMS 6998-10, Spring 2013</a:t>
            </a:r>
            <a:endParaRPr lang="en-US" dirty="0"/>
          </a:p>
        </p:txBody>
      </p:sp>
      <p:sp>
        <p:nvSpPr>
          <p:cNvPr id="3" name="Subtitle 2"/>
          <p:cNvSpPr>
            <a:spLocks noGrp="1"/>
          </p:cNvSpPr>
          <p:nvPr>
            <p:ph type="subTitle" idx="1"/>
          </p:nvPr>
        </p:nvSpPr>
        <p:spPr>
          <a:xfrm>
            <a:off x="609600" y="3311195"/>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smtClean="0">
                <a:solidFill>
                  <a:srgbClr val="9F8540"/>
                </a:solidFill>
              </a:rPr>
              <a:t>lel2139@columbia.edu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~lierranli/coms6998-10Spring2013/</a:t>
            </a:r>
            <a:endParaRPr lang="en-US" sz="3400" dirty="0" smtClean="0">
              <a:solidFill>
                <a:srgbClr val="9F8540"/>
              </a:solidFill>
            </a:endParaRPr>
          </a:p>
          <a:p>
            <a:pPr lvl="0" algn="r"/>
            <a:r>
              <a:rPr lang="en-US" sz="3400" dirty="0" smtClean="0">
                <a:solidFill>
                  <a:schemeClr val="tx1"/>
                </a:solidFill>
              </a:rPr>
              <a:t>Lecture 10: Mobile Malware</a:t>
            </a:r>
          </a:p>
        </p:txBody>
      </p:sp>
      <p:sp>
        <p:nvSpPr>
          <p:cNvPr id="7" name="Slide Number Placeholder 6"/>
          <p:cNvSpPr>
            <a:spLocks noGrp="1"/>
          </p:cNvSpPr>
          <p:nvPr>
            <p:ph type="sldNum" sz="quarter" idx="12"/>
          </p:nvPr>
        </p:nvSpPr>
        <p:spPr/>
        <p:txBody>
          <a:bodyPr/>
          <a:lstStyle/>
          <a:p>
            <a:fld id="{68C0CB8B-565C-7D45-8433-495436787A1A}" type="slidenum">
              <a:rPr lang="en-US" smtClean="0"/>
              <a:t>1</a:t>
            </a:fld>
            <a:endParaRPr lang="en-US"/>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403427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What are System Challenges of Track Service?</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533400" y="1752600"/>
            <a:ext cx="7924800" cy="4572000"/>
          </a:xfrm>
        </p:spPr>
        <p:txBody>
          <a:bodyPr>
            <a:normAutofit/>
          </a:bodyPr>
          <a:lstStyle/>
          <a:p>
            <a:pPr marL="514350" indent="-514350">
              <a:buFont typeface="+mj-lt"/>
              <a:buAutoNum type="arabicPeriod"/>
            </a:pPr>
            <a:r>
              <a:rPr lang="en-US" dirty="0" smtClean="0">
                <a:latin typeface="Calibri" pitchFamily="34" charset="0"/>
                <a:cs typeface="Calibri" pitchFamily="34" charset="0"/>
              </a:rPr>
              <a:t>Handling error-prone tracks</a:t>
            </a:r>
          </a:p>
          <a:p>
            <a:pPr marL="514350" indent="-51435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Flexible programming interface</a:t>
            </a:r>
            <a:endParaRPr lang="en-US" dirty="0">
              <a:latin typeface="Calibri" pitchFamily="34" charset="0"/>
              <a:cs typeface="Calibri" pitchFamily="34" charset="0"/>
            </a:endParaRPr>
          </a:p>
          <a:p>
            <a:pPr marL="731520" lvl="1" indent="-457200">
              <a:buFont typeface="+mj-lt"/>
              <a:buAutoNum type="arabicPeriod"/>
            </a:pPr>
            <a:endParaRPr lang="en-US" dirty="0" smtClean="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Efficient implementation of operations on tracks</a:t>
            </a:r>
          </a:p>
          <a:p>
            <a:pPr marL="731520" lvl="1" indent="-45720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Scalability and </a:t>
            </a:r>
            <a:r>
              <a:rPr lang="en-US" dirty="0">
                <a:latin typeface="Calibri" pitchFamily="34" charset="0"/>
                <a:cs typeface="Calibri" pitchFamily="34" charset="0"/>
              </a:rPr>
              <a:t>f</a:t>
            </a:r>
            <a:r>
              <a:rPr lang="en-US" dirty="0" smtClean="0">
                <a:latin typeface="Calibri" pitchFamily="34" charset="0"/>
                <a:cs typeface="Calibri" pitchFamily="34" charset="0"/>
              </a:rPr>
              <a:t>ault tolerance</a:t>
            </a:r>
          </a:p>
        </p:txBody>
      </p:sp>
      <p:sp>
        <p:nvSpPr>
          <p:cNvPr id="9" name="Slide Number Placeholder 8"/>
          <p:cNvSpPr>
            <a:spLocks noGrp="1"/>
          </p:cNvSpPr>
          <p:nvPr>
            <p:ph type="sldNum" sz="quarter" idx="12"/>
          </p:nvPr>
        </p:nvSpPr>
        <p:spPr/>
        <p:txBody>
          <a:bodyPr/>
          <a:lstStyle/>
          <a:p>
            <a:fld id="{6563A305-4DB9-4515-9625-D37A5744C327}" type="slidenum">
              <a:rPr lang="en-US" smtClean="0"/>
              <a:pPr/>
              <a:t>10</a:t>
            </a:fld>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88434828"/>
      </p:ext>
    </p:extLst>
  </p:cSld>
  <p:clrMapOvr>
    <a:masterClrMapping/>
  </p:clrMapOvr>
  <mc:AlternateContent xmlns:mc="http://schemas.openxmlformats.org/markup-compatibility/2006" xmlns:p14="http://schemas.microsoft.com/office/powerpoint/2010/main">
    <mc:Choice Requires="p14">
      <p:transition spd="slow" p14:dur="2000" advTm="112657"/>
    </mc:Choice>
    <mc:Fallback xmlns="">
      <p:transition spd="slow" advTm="1126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4400" cy="758952"/>
          </a:xfrm>
        </p:spPr>
        <p:txBody>
          <a:bodyPr>
            <a:normAutofit fontScale="90000"/>
          </a:bodyPr>
          <a:lstStyle/>
          <a:p>
            <a:r>
              <a:rPr lang="en-US" dirty="0" smtClean="0">
                <a:latin typeface="Calibri" pitchFamily="34" charset="0"/>
                <a:cs typeface="Calibri" pitchFamily="34" charset="0"/>
              </a:rPr>
              <a:t>Challenges of Using Raw Tracks</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381000" y="990600"/>
            <a:ext cx="8610600" cy="5489448"/>
          </a:xfrm>
        </p:spPr>
        <p:txBody>
          <a:bodyPr>
            <a:normAutofit fontScale="92500" lnSpcReduction="10000"/>
          </a:bodyPr>
          <a:lstStyle/>
          <a:p>
            <a:pPr lvl="2"/>
            <a:endParaRPr lang="en-US" dirty="0" smtClean="0">
              <a:latin typeface="Calibri" pitchFamily="34" charset="0"/>
              <a:cs typeface="Calibri" pitchFamily="34" charset="0"/>
            </a:endParaRPr>
          </a:p>
          <a:p>
            <a:pPr lvl="2"/>
            <a:endParaRPr lang="en-US" dirty="0">
              <a:latin typeface="Calibri" pitchFamily="34" charset="0"/>
              <a:cs typeface="Calibri" pitchFamily="34" charset="0"/>
            </a:endParaRPr>
          </a:p>
          <a:p>
            <a:pPr lvl="2"/>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Advantages of Canonicalization:</a:t>
            </a:r>
          </a:p>
          <a:p>
            <a:pPr lvl="1"/>
            <a:r>
              <a:rPr lang="en-US" dirty="0" smtClean="0">
                <a:latin typeface="Calibri" pitchFamily="34" charset="0"/>
                <a:cs typeface="Calibri" pitchFamily="34" charset="0"/>
              </a:rPr>
              <a:t>More efficient retrieval and comparison operations</a:t>
            </a:r>
          </a:p>
          <a:p>
            <a:pPr lvl="1"/>
            <a:r>
              <a:rPr lang="en-US" dirty="0" smtClean="0">
                <a:latin typeface="Calibri" pitchFamily="34" charset="0"/>
                <a:cs typeface="Calibri" pitchFamily="34" charset="0"/>
              </a:rPr>
              <a:t>Enables StarTrack to maintain a list of non-duplicate tracks</a:t>
            </a:r>
          </a:p>
        </p:txBody>
      </p:sp>
      <p:pic>
        <p:nvPicPr>
          <p:cNvPr id="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47800"/>
            <a:ext cx="4991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71700" y="1601774"/>
            <a:ext cx="4191000" cy="2209800"/>
            <a:chOff x="2133600" y="1906574"/>
            <a:chExt cx="4191000" cy="2209800"/>
          </a:xfrm>
        </p:grpSpPr>
        <p:sp>
          <p:nvSpPr>
            <p:cNvPr id="74" name="Oval 73"/>
            <p:cNvSpPr/>
            <p:nvPr/>
          </p:nvSpPr>
          <p:spPr>
            <a:xfrm>
              <a:off x="2209800" y="1906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5" name="Oval 74"/>
            <p:cNvSpPr/>
            <p:nvPr/>
          </p:nvSpPr>
          <p:spPr>
            <a:xfrm>
              <a:off x="2209800" y="2058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Oval 75"/>
            <p:cNvSpPr/>
            <p:nvPr/>
          </p:nvSpPr>
          <p:spPr>
            <a:xfrm>
              <a:off x="2133600" y="2211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Oval 76"/>
            <p:cNvSpPr/>
            <p:nvPr/>
          </p:nvSpPr>
          <p:spPr>
            <a:xfrm>
              <a:off x="2438400" y="2287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Oval 96"/>
            <p:cNvSpPr/>
            <p:nvPr/>
          </p:nvSpPr>
          <p:spPr>
            <a:xfrm>
              <a:off x="2819400" y="2516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Oval 97"/>
            <p:cNvSpPr/>
            <p:nvPr/>
          </p:nvSpPr>
          <p:spPr>
            <a:xfrm>
              <a:off x="3276600" y="2592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9" name="Oval 98"/>
            <p:cNvSpPr/>
            <p:nvPr/>
          </p:nvSpPr>
          <p:spPr>
            <a:xfrm>
              <a:off x="36576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Oval 99"/>
            <p:cNvSpPr/>
            <p:nvPr/>
          </p:nvSpPr>
          <p:spPr>
            <a:xfrm>
              <a:off x="41148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1" name="Oval 100"/>
            <p:cNvSpPr/>
            <p:nvPr/>
          </p:nvSpPr>
          <p:spPr>
            <a:xfrm>
              <a:off x="44958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2" name="Oval 101"/>
            <p:cNvSpPr/>
            <p:nvPr/>
          </p:nvSpPr>
          <p:spPr>
            <a:xfrm>
              <a:off x="49530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3" name="Oval 102"/>
            <p:cNvSpPr/>
            <p:nvPr/>
          </p:nvSpPr>
          <p:spPr>
            <a:xfrm>
              <a:off x="5410200" y="3201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4" name="Oval 103"/>
            <p:cNvSpPr/>
            <p:nvPr/>
          </p:nvSpPr>
          <p:spPr>
            <a:xfrm>
              <a:off x="5791200" y="3354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5" name="Oval 104"/>
            <p:cNvSpPr/>
            <p:nvPr/>
          </p:nvSpPr>
          <p:spPr>
            <a:xfrm>
              <a:off x="60198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Oval 105"/>
            <p:cNvSpPr/>
            <p:nvPr/>
          </p:nvSpPr>
          <p:spPr>
            <a:xfrm>
              <a:off x="5791200" y="3506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Oval 106"/>
            <p:cNvSpPr/>
            <p:nvPr/>
          </p:nvSpPr>
          <p:spPr>
            <a:xfrm>
              <a:off x="5791200" y="3735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8" name="Oval 107"/>
            <p:cNvSpPr/>
            <p:nvPr/>
          </p:nvSpPr>
          <p:spPr>
            <a:xfrm>
              <a:off x="56388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9" name="Oval 108"/>
            <p:cNvSpPr/>
            <p:nvPr/>
          </p:nvSpPr>
          <p:spPr>
            <a:xfrm>
              <a:off x="57912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0" name="Oval 109"/>
            <p:cNvSpPr/>
            <p:nvPr/>
          </p:nvSpPr>
          <p:spPr>
            <a:xfrm>
              <a:off x="62484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1" name="Oval 110"/>
            <p:cNvSpPr/>
            <p:nvPr/>
          </p:nvSpPr>
          <p:spPr>
            <a:xfrm>
              <a:off x="62484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171700" y="1524000"/>
            <a:ext cx="4343400" cy="2362200"/>
            <a:chOff x="2133600" y="1828800"/>
            <a:chExt cx="4343400" cy="2362200"/>
          </a:xfrm>
          <a:solidFill>
            <a:schemeClr val="accent1">
              <a:lumMod val="75000"/>
              <a:lumOff val="25000"/>
            </a:schemeClr>
          </a:solidFill>
        </p:grpSpPr>
        <p:sp>
          <p:nvSpPr>
            <p:cNvPr id="114" name="Oval 113"/>
            <p:cNvSpPr/>
            <p:nvPr/>
          </p:nvSpPr>
          <p:spPr>
            <a:xfrm>
              <a:off x="5562600" y="3344849"/>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5" name="Oval 114"/>
            <p:cNvSpPr/>
            <p:nvPr/>
          </p:nvSpPr>
          <p:spPr>
            <a:xfrm>
              <a:off x="5867400" y="3429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Oval 115"/>
            <p:cNvSpPr/>
            <p:nvPr/>
          </p:nvSpPr>
          <p:spPr>
            <a:xfrm>
              <a:off x="5715000" y="3733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Oval 116"/>
            <p:cNvSpPr/>
            <p:nvPr/>
          </p:nvSpPr>
          <p:spPr>
            <a:xfrm>
              <a:off x="5943600" y="3962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8" name="Oval 117"/>
            <p:cNvSpPr/>
            <p:nvPr/>
          </p:nvSpPr>
          <p:spPr>
            <a:xfrm>
              <a:off x="6324600" y="4114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9" name="Oval 118"/>
            <p:cNvSpPr/>
            <p:nvPr/>
          </p:nvSpPr>
          <p:spPr>
            <a:xfrm>
              <a:off x="4953000" y="31242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0" name="Oval 119"/>
            <p:cNvSpPr/>
            <p:nvPr/>
          </p:nvSpPr>
          <p:spPr>
            <a:xfrm>
              <a:off x="4572000" y="3048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1" name="Oval 120"/>
            <p:cNvSpPr/>
            <p:nvPr/>
          </p:nvSpPr>
          <p:spPr>
            <a:xfrm>
              <a:off x="3962400" y="2819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2" name="Oval 121"/>
            <p:cNvSpPr/>
            <p:nvPr/>
          </p:nvSpPr>
          <p:spPr>
            <a:xfrm>
              <a:off x="3657600" y="2590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3" name="Oval 122"/>
            <p:cNvSpPr/>
            <p:nvPr/>
          </p:nvSpPr>
          <p:spPr>
            <a:xfrm>
              <a:off x="3124200" y="2514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Oval 123"/>
            <p:cNvSpPr/>
            <p:nvPr/>
          </p:nvSpPr>
          <p:spPr>
            <a:xfrm>
              <a:off x="2590800" y="2438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5" name="Oval 124"/>
            <p:cNvSpPr/>
            <p:nvPr/>
          </p:nvSpPr>
          <p:spPr>
            <a:xfrm>
              <a:off x="2286000" y="2286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6" name="Oval 125"/>
            <p:cNvSpPr/>
            <p:nvPr/>
          </p:nvSpPr>
          <p:spPr>
            <a:xfrm>
              <a:off x="2133600" y="2133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7" name="Oval 126"/>
            <p:cNvSpPr/>
            <p:nvPr/>
          </p:nvSpPr>
          <p:spPr>
            <a:xfrm>
              <a:off x="2209800" y="1828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8" name="Oval 127"/>
            <p:cNvSpPr/>
            <p:nvPr/>
          </p:nvSpPr>
          <p:spPr>
            <a:xfrm>
              <a:off x="64008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9" name="Oval 128"/>
            <p:cNvSpPr/>
            <p:nvPr/>
          </p:nvSpPr>
          <p:spPr>
            <a:xfrm>
              <a:off x="62484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30" name="Freeform 129"/>
          <p:cNvSpPr/>
          <p:nvPr/>
        </p:nvSpPr>
        <p:spPr>
          <a:xfrm>
            <a:off x="2266950" y="1562100"/>
            <a:ext cx="4105275" cy="2247900"/>
          </a:xfrm>
          <a:custGeom>
            <a:avLst/>
            <a:gdLst>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495675 w 3895725"/>
              <a:gd name="connsiteY9" fmla="*/ 228600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543300 w 3895725"/>
              <a:gd name="connsiteY9" fmla="*/ 207645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4067175"/>
              <a:gd name="connsiteY0" fmla="*/ 0 h 2543175"/>
              <a:gd name="connsiteX1" fmla="*/ 9525 w 4067175"/>
              <a:gd name="connsiteY1" fmla="*/ 323850 h 2543175"/>
              <a:gd name="connsiteX2" fmla="*/ 66675 w 4067175"/>
              <a:gd name="connsiteY2" fmla="*/ 400050 h 2543175"/>
              <a:gd name="connsiteX3" fmla="*/ 647700 w 4067175"/>
              <a:gd name="connsiteY3" fmla="*/ 676275 h 2543175"/>
              <a:gd name="connsiteX4" fmla="*/ 1790700 w 4067175"/>
              <a:gd name="connsiteY4" fmla="*/ 990600 h 2543175"/>
              <a:gd name="connsiteX5" fmla="*/ 2047875 w 4067175"/>
              <a:gd name="connsiteY5" fmla="*/ 1085850 h 2543175"/>
              <a:gd name="connsiteX6" fmla="*/ 2228850 w 4067175"/>
              <a:gd name="connsiteY6" fmla="*/ 1123950 h 2543175"/>
              <a:gd name="connsiteX7" fmla="*/ 3552825 w 4067175"/>
              <a:gd name="connsiteY7" fmla="*/ 1514475 h 2543175"/>
              <a:gd name="connsiteX8" fmla="*/ 3648075 w 4067175"/>
              <a:gd name="connsiteY8" fmla="*/ 1647825 h 2543175"/>
              <a:gd name="connsiteX9" fmla="*/ 3543300 w 4067175"/>
              <a:gd name="connsiteY9" fmla="*/ 2076450 h 2543175"/>
              <a:gd name="connsiteX10" fmla="*/ 4067175 w 4067175"/>
              <a:gd name="connsiteY10" fmla="*/ 2247900 h 2543175"/>
              <a:gd name="connsiteX11" fmla="*/ 3810000 w 4067175"/>
              <a:gd name="connsiteY11" fmla="*/ 2543175 h 2543175"/>
              <a:gd name="connsiteX12" fmla="*/ 3895725 w 4067175"/>
              <a:gd name="connsiteY12" fmla="*/ 2276475 h 2543175"/>
              <a:gd name="connsiteX0" fmla="*/ 0 w 4105275"/>
              <a:gd name="connsiteY0" fmla="*/ 0 h 2276475"/>
              <a:gd name="connsiteX1" fmla="*/ 9525 w 4105275"/>
              <a:gd name="connsiteY1" fmla="*/ 323850 h 2276475"/>
              <a:gd name="connsiteX2" fmla="*/ 66675 w 4105275"/>
              <a:gd name="connsiteY2" fmla="*/ 400050 h 2276475"/>
              <a:gd name="connsiteX3" fmla="*/ 647700 w 4105275"/>
              <a:gd name="connsiteY3" fmla="*/ 676275 h 2276475"/>
              <a:gd name="connsiteX4" fmla="*/ 1790700 w 4105275"/>
              <a:gd name="connsiteY4" fmla="*/ 990600 h 2276475"/>
              <a:gd name="connsiteX5" fmla="*/ 2047875 w 4105275"/>
              <a:gd name="connsiteY5" fmla="*/ 1085850 h 2276475"/>
              <a:gd name="connsiteX6" fmla="*/ 2228850 w 4105275"/>
              <a:gd name="connsiteY6" fmla="*/ 1123950 h 2276475"/>
              <a:gd name="connsiteX7" fmla="*/ 3552825 w 4105275"/>
              <a:gd name="connsiteY7" fmla="*/ 1514475 h 2276475"/>
              <a:gd name="connsiteX8" fmla="*/ 3648075 w 4105275"/>
              <a:gd name="connsiteY8" fmla="*/ 1647825 h 2276475"/>
              <a:gd name="connsiteX9" fmla="*/ 3543300 w 4105275"/>
              <a:gd name="connsiteY9" fmla="*/ 2076450 h 2276475"/>
              <a:gd name="connsiteX10" fmla="*/ 4067175 w 4105275"/>
              <a:gd name="connsiteY10" fmla="*/ 2247900 h 2276475"/>
              <a:gd name="connsiteX11" fmla="*/ 4105275 w 4105275"/>
              <a:gd name="connsiteY11" fmla="*/ 2009775 h 2276475"/>
              <a:gd name="connsiteX12" fmla="*/ 3895725 w 4105275"/>
              <a:gd name="connsiteY12" fmla="*/ 2276475 h 2276475"/>
              <a:gd name="connsiteX0" fmla="*/ 0 w 4105275"/>
              <a:gd name="connsiteY0" fmla="*/ 0 h 2247900"/>
              <a:gd name="connsiteX1" fmla="*/ 9525 w 4105275"/>
              <a:gd name="connsiteY1" fmla="*/ 323850 h 2247900"/>
              <a:gd name="connsiteX2" fmla="*/ 66675 w 4105275"/>
              <a:gd name="connsiteY2" fmla="*/ 400050 h 2247900"/>
              <a:gd name="connsiteX3" fmla="*/ 647700 w 4105275"/>
              <a:gd name="connsiteY3" fmla="*/ 676275 h 2247900"/>
              <a:gd name="connsiteX4" fmla="*/ 1790700 w 4105275"/>
              <a:gd name="connsiteY4" fmla="*/ 990600 h 2247900"/>
              <a:gd name="connsiteX5" fmla="*/ 2047875 w 4105275"/>
              <a:gd name="connsiteY5" fmla="*/ 1085850 h 2247900"/>
              <a:gd name="connsiteX6" fmla="*/ 2228850 w 4105275"/>
              <a:gd name="connsiteY6" fmla="*/ 1123950 h 2247900"/>
              <a:gd name="connsiteX7" fmla="*/ 3552825 w 4105275"/>
              <a:gd name="connsiteY7" fmla="*/ 1514475 h 2247900"/>
              <a:gd name="connsiteX8" fmla="*/ 3648075 w 4105275"/>
              <a:gd name="connsiteY8" fmla="*/ 1647825 h 2247900"/>
              <a:gd name="connsiteX9" fmla="*/ 3543300 w 4105275"/>
              <a:gd name="connsiteY9" fmla="*/ 2076450 h 2247900"/>
              <a:gd name="connsiteX10" fmla="*/ 4067175 w 4105275"/>
              <a:gd name="connsiteY10" fmla="*/ 2247900 h 2247900"/>
              <a:gd name="connsiteX11" fmla="*/ 4105275 w 4105275"/>
              <a:gd name="connsiteY11" fmla="*/ 2009775 h 2247900"/>
              <a:gd name="connsiteX12" fmla="*/ 3943350 w 4105275"/>
              <a:gd name="connsiteY12" fmla="*/ 19812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275" h="2247900">
                <a:moveTo>
                  <a:pt x="0" y="0"/>
                </a:moveTo>
                <a:lnTo>
                  <a:pt x="9525" y="323850"/>
                </a:lnTo>
                <a:cubicBezTo>
                  <a:pt x="59760" y="394179"/>
                  <a:pt x="37837" y="371212"/>
                  <a:pt x="66675" y="400050"/>
                </a:cubicBezTo>
                <a:lnTo>
                  <a:pt x="647700" y="676275"/>
                </a:lnTo>
                <a:lnTo>
                  <a:pt x="1790700" y="990600"/>
                </a:lnTo>
                <a:lnTo>
                  <a:pt x="2047875" y="1085850"/>
                </a:lnTo>
                <a:lnTo>
                  <a:pt x="2228850" y="1123950"/>
                </a:lnTo>
                <a:lnTo>
                  <a:pt x="3552825" y="1514475"/>
                </a:lnTo>
                <a:lnTo>
                  <a:pt x="3648075" y="1647825"/>
                </a:lnTo>
                <a:lnTo>
                  <a:pt x="3543300" y="2076450"/>
                </a:lnTo>
                <a:lnTo>
                  <a:pt x="4067175" y="2247900"/>
                </a:lnTo>
                <a:lnTo>
                  <a:pt x="4105275" y="2009775"/>
                </a:lnTo>
                <a:lnTo>
                  <a:pt x="3943350" y="198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6563A305-4DB9-4515-9625-D37A5744C327}" type="slidenum">
              <a:rPr lang="en-US" smtClean="0"/>
              <a:pPr/>
              <a:t>11</a:t>
            </a:fld>
            <a:endParaRPr lang="en-US"/>
          </a:p>
        </p:txBody>
      </p:sp>
      <p:sp>
        <p:nvSpPr>
          <p:cNvPr id="2" name="Date Placeholder 1"/>
          <p:cNvSpPr>
            <a:spLocks noGrp="1"/>
          </p:cNvSpPr>
          <p:nvPr>
            <p:ph type="dt" sz="half" idx="10"/>
          </p:nvPr>
        </p:nvSpPr>
        <p:spPr/>
        <p:txBody>
          <a:bodyPr/>
          <a:lstStyle/>
          <a:p>
            <a:r>
              <a:rPr lang="en-US" smtClean="0"/>
              <a:t>4/9/13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46" name="TextBox 4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4048287744"/>
      </p:ext>
    </p:extLst>
  </p:cSld>
  <p:clrMapOvr>
    <a:masterClrMapping/>
  </p:clrMapOvr>
  <mc:AlternateContent xmlns:mc="http://schemas.openxmlformats.org/markup-compatibility/2006" xmlns:p14="http://schemas.microsoft.com/office/powerpoint/2010/main">
    <mc:Choice Requires="p14">
      <p:transition spd="slow" p14:dur="2000" advTm="113746"/>
    </mc:Choice>
    <mc:Fallback xmlns="">
      <p:transition spd="slow" advTm="113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1001018"/>
          </a:xfrm>
          <a:prstGeom prst="rect">
            <a:avLst/>
          </a:prstGeom>
          <a:solidFill>
            <a:schemeClr val="bg1">
              <a:lumMod val="75000"/>
              <a:alpha val="3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01752" y="1371600"/>
            <a:ext cx="8537448" cy="5181600"/>
          </a:xfrm>
        </p:spPr>
        <p:txBody>
          <a:bodyPr>
            <a:normAutofit/>
          </a:bodyPr>
          <a:lstStyle/>
          <a:p>
            <a:pPr lvl="1"/>
            <a:endParaRPr lang="en-US" dirty="0">
              <a:latin typeface="Calibri" pitchFamily="34" charset="0"/>
              <a:cs typeface="Calibri" pitchFamily="34" charset="0"/>
            </a:endParaRPr>
          </a:p>
          <a:p>
            <a:pPr marL="274320" lvl="1" indent="0">
              <a:buNone/>
            </a:pPr>
            <a:endParaRPr lang="en-US" dirty="0">
              <a:latin typeface="Calibri" pitchFamily="34" charset="0"/>
              <a:cs typeface="Calibri" pitchFamily="34" charset="0"/>
            </a:endParaRPr>
          </a:p>
          <a:p>
            <a:pPr marL="274320" lvl="1" indent="0">
              <a:buNone/>
            </a:pPr>
            <a:endParaRPr lang="en-US" dirty="0" smtClean="0">
              <a:latin typeface="Calibri" pitchFamily="34" charset="0"/>
              <a:cs typeface="Calibri" pitchFamily="34" charset="0"/>
            </a:endParaRPr>
          </a:p>
          <a:p>
            <a:pPr marL="0" indent="0">
              <a:buNone/>
            </a:pPr>
            <a:endParaRPr lang="en-US" sz="2600" dirty="0" smtClean="0">
              <a:latin typeface="Calibri" pitchFamily="34" charset="0"/>
              <a:cs typeface="Calibri" pitchFamily="34" charset="0"/>
            </a:endParaRPr>
          </a:p>
          <a:p>
            <a:pPr marL="0" indent="0">
              <a:buNone/>
            </a:pPr>
            <a:r>
              <a:rPr lang="en-US" sz="2600" dirty="0" smtClean="0">
                <a:latin typeface="Calibri" pitchFamily="34" charset="0"/>
                <a:cs typeface="Calibri" pitchFamily="34" charset="0"/>
              </a:rPr>
              <a:t>Track Collections (TC): Abstract grouping of tracks</a:t>
            </a:r>
            <a:endParaRPr lang="en-US" dirty="0" smtClean="0">
              <a:solidFill>
                <a:srgbClr val="000000"/>
              </a:solidFill>
              <a:latin typeface="Calibri" pitchFamily="34" charset="0"/>
              <a:cs typeface="Calibri" pitchFamily="34" charset="0"/>
            </a:endParaRPr>
          </a:p>
          <a:p>
            <a:pPr lvl="1"/>
            <a:r>
              <a:rPr lang="en-US" sz="2000" dirty="0" smtClean="0">
                <a:solidFill>
                  <a:srgbClr val="000000"/>
                </a:solidFill>
                <a:latin typeface="Calibri" pitchFamily="34" charset="0"/>
                <a:cs typeface="Calibri" pitchFamily="34" charset="0"/>
              </a:rPr>
              <a:t>Programming Convenience</a:t>
            </a:r>
          </a:p>
          <a:p>
            <a:pPr lvl="1"/>
            <a:r>
              <a:rPr lang="en-US" sz="2000" dirty="0" smtClean="0">
                <a:solidFill>
                  <a:srgbClr val="000000"/>
                </a:solidFill>
                <a:latin typeface="Calibri" pitchFamily="34" charset="0"/>
                <a:cs typeface="Calibri" pitchFamily="34" charset="0"/>
              </a:rPr>
              <a:t>Implementation Efficiency</a:t>
            </a:r>
          </a:p>
          <a:p>
            <a:pPr lvl="2"/>
            <a:r>
              <a:rPr lang="en-US" dirty="0">
                <a:solidFill>
                  <a:srgbClr val="000000"/>
                </a:solidFill>
                <a:latin typeface="Calibri" pitchFamily="34" charset="0"/>
                <a:cs typeface="Calibri" pitchFamily="34" charset="0"/>
              </a:rPr>
              <a:t>Prevent unnecessary client-server message exchanges</a:t>
            </a:r>
          </a:p>
          <a:p>
            <a:pPr lvl="2">
              <a:buFont typeface="Arial" pitchFamily="34" charset="0"/>
              <a:buChar char="−"/>
            </a:pPr>
            <a:r>
              <a:rPr lang="en-US" dirty="0" smtClean="0">
                <a:solidFill>
                  <a:srgbClr val="000000"/>
                </a:solidFill>
                <a:latin typeface="Calibri" pitchFamily="34" charset="0"/>
                <a:cs typeface="Calibri" pitchFamily="34" charset="0"/>
              </a:rPr>
              <a:t>Enable </a:t>
            </a:r>
            <a:r>
              <a:rPr lang="en-US" dirty="0">
                <a:solidFill>
                  <a:srgbClr val="000000"/>
                </a:solidFill>
                <a:latin typeface="Calibri" pitchFamily="34" charset="0"/>
                <a:cs typeface="Calibri" pitchFamily="34" charset="0"/>
              </a:rPr>
              <a:t>delayed </a:t>
            </a:r>
            <a:r>
              <a:rPr lang="en-US" dirty="0" smtClean="0">
                <a:solidFill>
                  <a:srgbClr val="000000"/>
                </a:solidFill>
                <a:latin typeface="Calibri" pitchFamily="34" charset="0"/>
                <a:cs typeface="Calibri" pitchFamily="34" charset="0"/>
              </a:rPr>
              <a:t>evaluation</a:t>
            </a:r>
          </a:p>
          <a:p>
            <a:pPr lvl="2">
              <a:buFont typeface="Arial" pitchFamily="34" charset="0"/>
              <a:buChar char="−"/>
            </a:pPr>
            <a:r>
              <a:rPr lang="en-US" dirty="0" smtClean="0">
                <a:solidFill>
                  <a:srgbClr val="000000"/>
                </a:solidFill>
                <a:latin typeface="Calibri" pitchFamily="34" charset="0"/>
                <a:cs typeface="Calibri" pitchFamily="34" charset="0"/>
              </a:rPr>
              <a:t>Enable caching and use of in-memory data structures</a:t>
            </a:r>
          </a:p>
          <a:p>
            <a:pPr lvl="1"/>
            <a:endParaRPr lang="en-US" dirty="0" smtClean="0">
              <a:latin typeface="Calibri" pitchFamily="34" charset="0"/>
              <a:cs typeface="Calibri" pitchFamily="34" charset="0"/>
            </a:endParaRPr>
          </a:p>
          <a:p>
            <a:pPr lvl="2">
              <a:buNone/>
            </a:pPr>
            <a:endParaRPr lang="en-US"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1313729417"/>
              </p:ext>
            </p:extLst>
          </p:nvPr>
        </p:nvGraphicFramePr>
        <p:xfrm>
          <a:off x="381000" y="1915419"/>
          <a:ext cx="8305800" cy="68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p:cNvSpPr>
            <a:spLocks noGrp="1"/>
          </p:cNvSpPr>
          <p:nvPr>
            <p:ph type="sldNum" sz="quarter" idx="12"/>
          </p:nvPr>
        </p:nvSpPr>
        <p:spPr/>
        <p:txBody>
          <a:bodyPr/>
          <a:lstStyle/>
          <a:p>
            <a:fld id="{6563A305-4DB9-4515-9625-D37A5744C327}" type="slidenum">
              <a:rPr lang="en-US" smtClean="0"/>
              <a:pPr/>
              <a:t>12</a:t>
            </a:fld>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719385640"/>
      </p:ext>
    </p:extLst>
  </p:cSld>
  <p:clrMapOvr>
    <a:masterClrMapping/>
  </p:clrMapOvr>
  <mc:AlternateContent xmlns:mc="http://schemas.openxmlformats.org/markup-compatibility/2006" xmlns:p14="http://schemas.microsoft.com/office/powerpoint/2010/main">
    <mc:Choice Requires="p14">
      <p:transition spd="slow" p14:dur="2000" advTm="109283"/>
    </mc:Choice>
    <mc:Fallback xmlns="">
      <p:transition spd="slow" advTm="1092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962400"/>
            <a:ext cx="9144000" cy="329184"/>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 Track Collections</a:t>
            </a:r>
            <a:endParaRPr lang="en-US" dirty="0">
              <a:latin typeface="Calibri" pitchFamily="34" charset="0"/>
              <a:cs typeface="Calibri" pitchFamily="34" charset="0"/>
            </a:endParaRPr>
          </a:p>
        </p:txBody>
      </p:sp>
      <p:sp>
        <p:nvSpPr>
          <p:cNvPr id="4" name="Content Placeholder 2"/>
          <p:cNvSpPr txBox="1">
            <a:spLocks/>
          </p:cNvSpPr>
          <p:nvPr/>
        </p:nvSpPr>
        <p:spPr>
          <a:xfrm>
            <a:off x="685800" y="2819400"/>
            <a:ext cx="7772400" cy="2286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JoinTrack</a:t>
            </a:r>
            <a:r>
              <a:rPr lang="en-US" sz="2000" dirty="0" smtClean="0">
                <a:solidFill>
                  <a:srgbClr val="000000"/>
                </a:solidFill>
                <a:latin typeface="Calibri" pitchFamily="34" charset="0"/>
                <a:ea typeface="Segoe UI" pitchFamily="34" charset="0"/>
                <a:cs typeface="Calibri" pitchFamily="34" charset="0"/>
              </a:rPr>
              <a:t>Collections (TC </a:t>
            </a:r>
            <a:r>
              <a:rPr lang="en-US" sz="2000" dirty="0" err="1" smtClean="0">
                <a:solidFill>
                  <a:srgbClr val="000000"/>
                </a:solidFill>
                <a:latin typeface="Calibri" pitchFamily="34" charset="0"/>
                <a:ea typeface="Segoe UI" pitchFamily="34" charset="0"/>
                <a:cs typeface="Calibri" pitchFamily="34" charset="0"/>
              </a:rPr>
              <a:t>tCs</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SortAttribute</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attr</a:t>
            </a:r>
            <a:r>
              <a:rPr lang="en-US" sz="2000" dirty="0" smtClean="0">
                <a:solidFill>
                  <a:srgbClr val="000000"/>
                </a:solidFill>
                <a:latin typeface="Calibri" pitchFamily="34" charset="0"/>
                <a:ea typeface="Segoe UI" pitchFamily="34" charset="0"/>
                <a:cs typeface="Calibri" pitchFamily="34" charset="0"/>
              </a:rPr>
              <a:t>)</a:t>
            </a:r>
          </a:p>
          <a:p>
            <a:pPr marL="548640" lvl="1" indent="-274320">
              <a:spcBef>
                <a:spcPct val="20000"/>
              </a:spcBef>
              <a:buClr>
                <a:schemeClr val="accent2"/>
              </a:buClr>
              <a:buSzPct val="70000"/>
              <a:buFont typeface="Wingdings"/>
              <a:buChar cha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TakeTracks</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a:t>
            </a:r>
            <a:r>
              <a:rPr kumimoji="0" lang="en-US" sz="2000" b="0" i="0" u="none" strike="noStrike" kern="1200" cap="none" spc="0" normalizeH="0" noProof="0" dirty="0" err="1" smtClean="0">
                <a:ln>
                  <a:noFill/>
                </a:ln>
                <a:solidFill>
                  <a:srgbClr val="000000"/>
                </a:solidFill>
                <a:effectLst/>
                <a:uLnTx/>
                <a:uFillTx/>
                <a:latin typeface="Calibri" pitchFamily="34" charset="0"/>
                <a:ea typeface="Segoe UI" pitchFamily="34" charset="0"/>
                <a:cs typeface="Calibri" pitchFamily="34" charset="0"/>
              </a:rPr>
              <a:t>int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GetSimilarTracks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Track refTrack, float simThreshold)</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GetPassByTracks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Area[] areas)</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GetCommonSegments(TC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float </a:t>
            </a:r>
            <a:r>
              <a:rPr lang="en-US" sz="2000" dirty="0" err="1" smtClean="0">
                <a:solidFill>
                  <a:srgbClr val="000000"/>
                </a:solidFill>
                <a:latin typeface="Calibri" pitchFamily="34" charset="0"/>
                <a:ea typeface="Segoe UI" pitchFamily="34" charset="0"/>
                <a:cs typeface="Calibri" pitchFamily="34" charset="0"/>
              </a:rPr>
              <a:t>freqThreshold</a:t>
            </a:r>
            <a:r>
              <a:rPr lang="en-US" sz="2000" dirty="0" smtClean="0">
                <a:solidFill>
                  <a:srgbClr val="000000"/>
                </a:solidFill>
                <a:latin typeface="Calibri" pitchFamily="34" charset="0"/>
                <a:ea typeface="Segoe UI" pitchFamily="34" charset="0"/>
                <a:cs typeface="Calibri" pitchFamily="34" charset="0"/>
              </a:rPr>
              <a:t>)</a:t>
            </a:r>
          </a:p>
        </p:txBody>
      </p:sp>
      <p:sp>
        <p:nvSpPr>
          <p:cNvPr id="5" name="Content Placeholder 2"/>
          <p:cNvSpPr txBox="1">
            <a:spLocks/>
          </p:cNvSpPr>
          <p:nvPr/>
        </p:nvSpPr>
        <p:spPr>
          <a:xfrm>
            <a:off x="685800" y="5638800"/>
            <a:ext cx="7772400" cy="12192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Track[] GetTracks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int start, int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p:txBody>
      </p:sp>
      <p:sp>
        <p:nvSpPr>
          <p:cNvPr id="9" name="TextBox 8"/>
          <p:cNvSpPr txBox="1"/>
          <p:nvPr/>
        </p:nvSpPr>
        <p:spPr>
          <a:xfrm>
            <a:off x="533400" y="2362200"/>
            <a:ext cx="1586525"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Manipulation</a:t>
            </a:r>
            <a:endParaRPr lang="en-US" sz="2000" dirty="0">
              <a:solidFill>
                <a:srgbClr val="000000"/>
              </a:solidFill>
              <a:latin typeface="Calibri" pitchFamily="34" charset="0"/>
              <a:ea typeface="Segoe UI" pitchFamily="34" charset="0"/>
              <a:cs typeface="Calibri" pitchFamily="34" charset="0"/>
            </a:endParaRPr>
          </a:p>
        </p:txBody>
      </p:sp>
      <p:sp>
        <p:nvSpPr>
          <p:cNvPr id="10" name="TextBox 9"/>
          <p:cNvSpPr txBox="1"/>
          <p:nvPr/>
        </p:nvSpPr>
        <p:spPr>
          <a:xfrm>
            <a:off x="533400" y="5257800"/>
            <a:ext cx="2642070" cy="400110"/>
          </a:xfrm>
          <a:prstGeom prst="rect">
            <a:avLst/>
          </a:prstGeom>
          <a:noFill/>
        </p:spPr>
        <p:txBody>
          <a:bodyPr wrap="square" rtlCol="0">
            <a:spAutoFit/>
          </a:bodyPr>
          <a:lstStyle/>
          <a:p>
            <a:pPr lvl="0"/>
            <a:r>
              <a:rPr lang="en-US" sz="2000" dirty="0" smtClean="0">
                <a:solidFill>
                  <a:srgbClr val="000000"/>
                </a:solidFill>
                <a:latin typeface="Calibri" pitchFamily="34" charset="0"/>
                <a:ea typeface="Segoe UI" pitchFamily="34" charset="0"/>
                <a:cs typeface="Calibri" pitchFamily="34" charset="0"/>
              </a:rPr>
              <a:t>Retrieval</a:t>
            </a:r>
            <a:endParaRPr lang="en-US" sz="2000" dirty="0">
              <a:solidFill>
                <a:srgbClr val="000000"/>
              </a:solidFill>
              <a:latin typeface="Calibri" pitchFamily="34" charset="0"/>
              <a:ea typeface="Segoe UI" pitchFamily="34" charset="0"/>
              <a:cs typeface="Calibri" pitchFamily="34" charset="0"/>
            </a:endParaRPr>
          </a:p>
        </p:txBody>
      </p:sp>
      <p:sp>
        <p:nvSpPr>
          <p:cNvPr id="19" name="TextBox 18"/>
          <p:cNvSpPr txBox="1"/>
          <p:nvPr/>
        </p:nvSpPr>
        <p:spPr>
          <a:xfrm>
            <a:off x="533400" y="1295400"/>
            <a:ext cx="1071768"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Creation</a:t>
            </a:r>
            <a:endParaRPr lang="en-US" sz="2000" dirty="0">
              <a:solidFill>
                <a:srgbClr val="000000"/>
              </a:solidFill>
              <a:latin typeface="Calibri" pitchFamily="34" charset="0"/>
              <a:ea typeface="Segoe UI" pitchFamily="34" charset="0"/>
              <a:cs typeface="Calibri" pitchFamily="34" charset="0"/>
            </a:endParaRPr>
          </a:p>
        </p:txBody>
      </p:sp>
      <p:sp>
        <p:nvSpPr>
          <p:cNvPr id="23" name="Content Placeholder 2"/>
          <p:cNvSpPr txBox="1">
            <a:spLocks/>
          </p:cNvSpPr>
          <p:nvPr/>
        </p:nvSpPr>
        <p:spPr>
          <a:xfrm>
            <a:off x="685800" y="1676400"/>
            <a:ext cx="8077200" cy="3810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lnSpcReduction="10000"/>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lang="en-US" sz="2000" dirty="0" smtClean="0">
                <a:solidFill>
                  <a:srgbClr val="000000"/>
                </a:solidFill>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uLnTx/>
                <a:uFillTx/>
                <a:latin typeface="Calibri" pitchFamily="34" charset="0"/>
                <a:ea typeface="Segoe UI" pitchFamily="34" charset="0"/>
                <a:cs typeface="Calibri" pitchFamily="34" charset="0"/>
              </a:rPr>
              <a:t> </a:t>
            </a:r>
            <a:r>
              <a:rPr kumimoji="0" lang="en-US" sz="2000" b="0" i="0" u="none" strike="noStrike" kern="1200" cap="none" spc="0" normalizeH="0" baseline="0" noProof="0" dirty="0" err="1" smtClean="0">
                <a:ln>
                  <a:noFill/>
                </a:ln>
                <a:solidFill>
                  <a:srgbClr val="000000"/>
                </a:solidFill>
                <a:uLnTx/>
                <a:uFillTx/>
                <a:latin typeface="Calibri" pitchFamily="34" charset="0"/>
                <a:ea typeface="Segoe UI" pitchFamily="34" charset="0"/>
                <a:cs typeface="Calibri" pitchFamily="34" charset="0"/>
              </a:rPr>
              <a:t>MakeCollection</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GroupCriteria</a:t>
            </a:r>
            <a:r>
              <a:rPr lang="en-US" sz="2000" dirty="0" smtClean="0">
                <a:solidFill>
                  <a:srgbClr val="000000"/>
                </a:solidFill>
                <a:latin typeface="Calibri" pitchFamily="34" charset="0"/>
                <a:ea typeface="Segoe UI" pitchFamily="34" charset="0"/>
                <a:cs typeface="Calibri" pitchFamily="34" charset="0"/>
              </a:rPr>
              <a:t> criteria,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p>
        </p:txBody>
      </p:sp>
      <p:sp>
        <p:nvSpPr>
          <p:cNvPr id="12" name="Slide Number Placeholder 11"/>
          <p:cNvSpPr>
            <a:spLocks noGrp="1"/>
          </p:cNvSpPr>
          <p:nvPr>
            <p:ph type="sldNum" sz="quarter" idx="12"/>
          </p:nvPr>
        </p:nvSpPr>
        <p:spPr/>
        <p:txBody>
          <a:bodyPr/>
          <a:lstStyle/>
          <a:p>
            <a:fld id="{6563A305-4DB9-4515-9625-D37A5744C327}" type="slidenum">
              <a:rPr lang="en-US" smtClean="0"/>
              <a:pPr/>
              <a:t>13</a:t>
            </a:fld>
            <a:endParaRPr lang="en-US"/>
          </a:p>
        </p:txBody>
      </p:sp>
      <p:sp>
        <p:nvSpPr>
          <p:cNvPr id="3" name="Date Placeholder 2"/>
          <p:cNvSpPr>
            <a:spLocks noGrp="1"/>
          </p:cNvSpPr>
          <p:nvPr>
            <p:ph type="dt" sz="half" idx="10"/>
          </p:nvPr>
        </p:nvSpPr>
        <p:spPr/>
        <p:txBody>
          <a:bodyPr/>
          <a:lstStyle/>
          <a:p>
            <a:r>
              <a:rPr lang="en-US" smtClean="0"/>
              <a:t>4/9/13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471059348"/>
      </p:ext>
    </p:extLst>
  </p:cSld>
  <p:clrMapOvr>
    <a:masterClrMapping/>
  </p:clrMapOvr>
  <mc:AlternateContent xmlns:mc="http://schemas.openxmlformats.org/markup-compatibility/2006" xmlns:p14="http://schemas.microsoft.com/office/powerpoint/2010/main">
    <mc:Choice Requires="p14">
      <p:transition spd="slow" p14:dur="2000" advTm="72942"/>
    </mc:Choice>
    <mc:Fallback xmlns="">
      <p:transition spd="slow" advTm="729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5"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0"/>
            <a:ext cx="9144000" cy="1981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a:xfrm>
            <a:off x="0" y="1524000"/>
            <a:ext cx="9144000" cy="13716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normAutofit fontScale="90000"/>
          </a:bodyPr>
          <a:lstStyle/>
          <a:p>
            <a:r>
              <a:rPr lang="en-US" dirty="0" smtClean="0">
                <a:latin typeface="Calibri" pitchFamily="34" charset="0"/>
                <a:cs typeface="Calibri" pitchFamily="34" charset="0"/>
              </a:rPr>
              <a:t>API Usage: Ride-Sharing Application</a:t>
            </a:r>
            <a:endParaRPr lang="en-US" dirty="0">
              <a:latin typeface="Calibri" pitchFamily="34" charset="0"/>
              <a:cs typeface="Calibri" pitchFamily="34" charset="0"/>
            </a:endParaRPr>
          </a:p>
        </p:txBody>
      </p:sp>
      <p:sp>
        <p:nvSpPr>
          <p:cNvPr id="5" name="TextBox 4"/>
          <p:cNvSpPr txBox="1"/>
          <p:nvPr/>
        </p:nvSpPr>
        <p:spPr>
          <a:xfrm>
            <a:off x="381000" y="1524000"/>
            <a:ext cx="8610600" cy="4401205"/>
          </a:xfrm>
          <a:prstGeom prst="rect">
            <a:avLst/>
          </a:prstGeom>
          <a:noFill/>
        </p:spPr>
        <p:txBody>
          <a:bodyPr wrap="square" rtlCol="0">
            <a:spAutoFit/>
          </a:bodyPr>
          <a:lstStyle/>
          <a:p>
            <a:pPr lvl="0" defTabSz="914363">
              <a:defRPr/>
            </a:pPr>
            <a:r>
              <a:rPr lang="en-US" sz="2000" dirty="0" smtClean="0">
                <a:solidFill>
                  <a:srgbClr val="000000"/>
                </a:solidFill>
                <a:latin typeface="Calibri" pitchFamily="34" charset="0"/>
                <a:ea typeface="Segoe UI" pitchFamily="34" charset="0"/>
                <a:cs typeface="Calibri" pitchFamily="34" charset="0"/>
              </a:rPr>
              <a:t>// get user’s most popular track in the morning</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 MakeCollection(“name = Maya”, [0800 1000], true);</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FREQ);</a:t>
            </a:r>
          </a:p>
          <a:p>
            <a:pPr lvl="1"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track</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0, 1);</a:t>
            </a:r>
          </a:p>
          <a:p>
            <a:pPr lvl="0" defTabSz="914363">
              <a:defRPr/>
            </a:pPr>
            <a:endParaRPr lang="en-US" sz="2000" dirty="0" smtClean="0">
              <a:solidFill>
                <a:srgbClr val="000000"/>
              </a:solidFill>
              <a:latin typeface="Calibri" pitchFamily="34" charset="0"/>
              <a:ea typeface="Segoe UI" pitchFamily="34" charset="0"/>
              <a:cs typeface="Calibri" pitchFamily="34" charset="0"/>
            </a:endParaRPr>
          </a:p>
          <a:p>
            <a:pPr defTabSz="914363">
              <a:defRPr/>
            </a:pPr>
            <a:r>
              <a:rPr lang="en-US" sz="2000" dirty="0" smtClean="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find tracks of all fellow employees</a:t>
            </a:r>
            <a:endParaRPr lang="en-US" sz="2000" dirty="0" smtClean="0">
              <a:solidFill>
                <a:srgbClr val="000000"/>
              </a:solidFill>
              <a:latin typeface="Calibri" pitchFamily="34" charset="0"/>
              <a:ea typeface="Segoe UI" pitchFamily="34" charset="0"/>
              <a:cs typeface="Calibri" pitchFamily="34" charset="0"/>
            </a:endParaRP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 MakeCollection(“name.Employer = MS”, [0800 1000], true);</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pick tracks from the community most similar to user’s popular track</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 GetSimilarTracks(</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track, 0.8);</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0, 20);</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Verify if each track is frequently traveled by its respective owner</a:t>
            </a:r>
            <a:endParaRPr lang="en-US" sz="2000" dirty="0" smtClean="0">
              <a:solidFill>
                <a:srgbClr val="000000"/>
              </a:solidFill>
              <a:latin typeface="Calibri" pitchFamily="34" charset="0"/>
              <a:ea typeface="Segoe UI" pitchFamily="34" charset="0"/>
              <a:cs typeface="Calibri" pitchFamily="34" charset="0"/>
            </a:endParaRP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User[] result = </a:t>
            </a:r>
            <a:r>
              <a:rPr lang="en-US" sz="2000" dirty="0" err="1" smtClean="0">
                <a:solidFill>
                  <a:srgbClr val="000000"/>
                </a:solidFill>
                <a:latin typeface="Calibri" pitchFamily="34" charset="0"/>
                <a:ea typeface="Segoe UI" pitchFamily="34" charset="0"/>
                <a:cs typeface="Calibri" pitchFamily="34" charset="0"/>
              </a:rPr>
              <a:t>FindOwnersOfFrequentTracks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a:t>
            </a:r>
          </a:p>
        </p:txBody>
      </p:sp>
      <p:sp>
        <p:nvSpPr>
          <p:cNvPr id="10" name="Slide Number Placeholder 9"/>
          <p:cNvSpPr>
            <a:spLocks noGrp="1"/>
          </p:cNvSpPr>
          <p:nvPr>
            <p:ph type="sldNum" sz="quarter" idx="12"/>
          </p:nvPr>
        </p:nvSpPr>
        <p:spPr/>
        <p:txBody>
          <a:bodyPr/>
          <a:lstStyle/>
          <a:p>
            <a:fld id="{6563A305-4DB9-4515-9625-D37A5744C327}" type="slidenum">
              <a:rPr lang="en-US" smtClean="0"/>
              <a:pPr/>
              <a:t>14</a:t>
            </a:fld>
            <a:endParaRPr lang="en-US"/>
          </a:p>
        </p:txBody>
      </p:sp>
      <p:sp>
        <p:nvSpPr>
          <p:cNvPr id="2" name="Date Placeholder 1"/>
          <p:cNvSpPr>
            <a:spLocks noGrp="1"/>
          </p:cNvSpPr>
          <p:nvPr>
            <p:ph type="dt" sz="half" idx="10"/>
          </p:nvPr>
        </p:nvSpPr>
        <p:spPr/>
        <p:txBody>
          <a:bodyPr/>
          <a:lstStyle/>
          <a:p>
            <a:r>
              <a:rPr lang="en-US" smtClean="0"/>
              <a:t>4/9/13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705760813"/>
      </p:ext>
    </p:extLst>
  </p:cSld>
  <p:clrMapOvr>
    <a:masterClrMapping/>
  </p:clrMapOvr>
  <mc:AlternateContent xmlns:mc="http://schemas.openxmlformats.org/markup-compatibility/2006" xmlns:p14="http://schemas.microsoft.com/office/powerpoint/2010/main">
    <mc:Choice Requires="p14">
      <p:transition spd="slow" p14:dur="2000" advTm="154504"/>
    </mc:Choice>
    <mc:Fallback xmlns="">
      <p:transition spd="slow" advTm="1545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Lectures on Mobile Cloud </a:t>
            </a:r>
            <a:r>
              <a:rPr lang="en-US" dirty="0" smtClean="0">
                <a:latin typeface="Calibri" charset="0"/>
                <a:ea typeface="ＭＳ Ｐゴシック" charset="0"/>
                <a:cs typeface="ＭＳ Ｐゴシック" charset="0"/>
              </a:rPr>
              <a:t>Computing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are the different programming models for computation offloading?</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4/9/13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18208641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mCloud</a:t>
            </a:r>
            <a:r>
              <a:rPr lang="en-US" dirty="0" smtClean="0"/>
              <a:t> Programming Model</a:t>
            </a:r>
            <a:endParaRPr lang="en-US" dirty="0"/>
          </a:p>
        </p:txBody>
      </p:sp>
      <p:sp>
        <p:nvSpPr>
          <p:cNvPr id="3" name="Content Placeholder 2"/>
          <p:cNvSpPr>
            <a:spLocks noGrp="1"/>
          </p:cNvSpPr>
          <p:nvPr>
            <p:ph idx="1"/>
          </p:nvPr>
        </p:nvSpPr>
        <p:spPr>
          <a:xfrm>
            <a:off x="457199" y="1533339"/>
            <a:ext cx="8447741" cy="4869329"/>
          </a:xfrm>
        </p:spPr>
        <p:txBody>
          <a:bodyPr>
            <a:normAutofit/>
          </a:bodyPr>
          <a:lstStyle/>
          <a:p>
            <a:r>
              <a:rPr lang="en-US" sz="2600" dirty="0" smtClean="0"/>
              <a:t>MAUI: RPC based offloading architecture</a:t>
            </a:r>
          </a:p>
          <a:p>
            <a:r>
              <a:rPr lang="en-US" sz="2600" dirty="0" err="1" smtClean="0"/>
              <a:t>CloneCloud</a:t>
            </a:r>
            <a:r>
              <a:rPr lang="en-US" sz="2600" dirty="0" smtClean="0"/>
              <a:t>: tight synchronization between cloud and phone</a:t>
            </a:r>
          </a:p>
          <a:p>
            <a:r>
              <a:rPr lang="en-US" sz="2600" dirty="0"/>
              <a:t>Odessa: data-flow graph to exploit parallelism in perception </a:t>
            </a:r>
            <a:r>
              <a:rPr lang="en-US" sz="2600" dirty="0" smtClean="0"/>
              <a:t>applications</a:t>
            </a:r>
          </a:p>
          <a:p>
            <a:r>
              <a:rPr lang="en-US" sz="2600" dirty="0" smtClean="0"/>
              <a:t>COMET: distributed shared memory</a:t>
            </a:r>
          </a:p>
          <a:p>
            <a:r>
              <a:rPr lang="en-US" sz="2600" dirty="0" smtClean="0"/>
              <a:t>MAUI, </a:t>
            </a:r>
            <a:r>
              <a:rPr lang="en-US" sz="2600" dirty="0" err="1" smtClean="0"/>
              <a:t>CloneCloud</a:t>
            </a:r>
            <a:r>
              <a:rPr lang="en-US" sz="2600" dirty="0" smtClean="0"/>
              <a:t> , Odessa all have profiler, solver</a:t>
            </a:r>
            <a:endParaRPr lang="en-US" sz="2600"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252131131"/>
              </p:ext>
            </p:extLst>
          </p:nvPr>
        </p:nvGraphicFramePr>
        <p:xfrm>
          <a:off x="1030940" y="4837339"/>
          <a:ext cx="6411260" cy="1369599"/>
        </p:xfrm>
        <a:graphic>
          <a:graphicData uri="http://schemas.openxmlformats.org/drawingml/2006/table">
            <a:tbl>
              <a:tblPr firstRow="1" bandRow="1">
                <a:tableStyleId>{5C22544A-7EE6-4342-B048-85BDC9FD1C3A}</a:tableStyleId>
              </a:tblPr>
              <a:tblGrid>
                <a:gridCol w="1282252"/>
                <a:gridCol w="1282252"/>
                <a:gridCol w="1360757"/>
                <a:gridCol w="1203747"/>
                <a:gridCol w="1282252"/>
              </a:tblGrid>
              <a:tr h="455200">
                <a:tc>
                  <a:txBody>
                    <a:bodyPr/>
                    <a:lstStyle/>
                    <a:p>
                      <a:endParaRPr lang="en-US" dirty="0"/>
                    </a:p>
                  </a:txBody>
                  <a:tcPr/>
                </a:tc>
                <a:tc>
                  <a:txBody>
                    <a:bodyPr/>
                    <a:lstStyle/>
                    <a:p>
                      <a:r>
                        <a:rPr lang="en-US" dirty="0" smtClean="0"/>
                        <a:t>MAUI</a:t>
                      </a:r>
                      <a:endParaRPr lang="en-US" dirty="0"/>
                    </a:p>
                  </a:txBody>
                  <a:tcPr/>
                </a:tc>
                <a:tc>
                  <a:txBody>
                    <a:bodyPr/>
                    <a:lstStyle/>
                    <a:p>
                      <a:r>
                        <a:rPr lang="en-US" dirty="0" err="1" smtClean="0"/>
                        <a:t>CloneCloud</a:t>
                      </a:r>
                      <a:endParaRPr lang="en-US" dirty="0"/>
                    </a:p>
                  </a:txBody>
                  <a:tcPr/>
                </a:tc>
                <a:tc>
                  <a:txBody>
                    <a:bodyPr/>
                    <a:lstStyle/>
                    <a:p>
                      <a:r>
                        <a:rPr lang="en-US" dirty="0" smtClean="0"/>
                        <a:t>Odessa</a:t>
                      </a:r>
                      <a:endParaRPr lang="en-US" dirty="0"/>
                    </a:p>
                  </a:txBody>
                  <a:tcPr/>
                </a:tc>
                <a:tc>
                  <a:txBody>
                    <a:bodyPr/>
                    <a:lstStyle/>
                    <a:p>
                      <a:r>
                        <a:rPr lang="en-US" dirty="0" smtClean="0"/>
                        <a:t>COMET</a:t>
                      </a:r>
                      <a:endParaRPr lang="en-US" dirty="0"/>
                    </a:p>
                  </a:txBody>
                  <a:tcPr/>
                </a:tc>
              </a:tr>
              <a:tr h="586359">
                <a:tc>
                  <a:txBody>
                    <a:bodyPr/>
                    <a:lstStyle/>
                    <a:p>
                      <a:r>
                        <a:rPr lang="en-US" dirty="0" smtClean="0"/>
                        <a:t>Remote</a:t>
                      </a:r>
                      <a:r>
                        <a:rPr lang="en-US" baseline="0" dirty="0" smtClean="0"/>
                        <a:t> execution unit</a:t>
                      </a:r>
                    </a:p>
                  </a:txBody>
                  <a:tcPr/>
                </a:tc>
                <a:tc>
                  <a:txBody>
                    <a:bodyPr/>
                    <a:lstStyle/>
                    <a:p>
                      <a:r>
                        <a:rPr lang="en-US" dirty="0" smtClean="0"/>
                        <a:t>Methods (RMI)</a:t>
                      </a:r>
                      <a:endParaRPr lang="en-US" dirty="0"/>
                    </a:p>
                  </a:txBody>
                  <a:tcPr/>
                </a:tc>
                <a:tc>
                  <a:txBody>
                    <a:bodyPr/>
                    <a:lstStyle/>
                    <a:p>
                      <a:r>
                        <a:rPr lang="en-US" dirty="0" smtClean="0"/>
                        <a:t>Threads (method entry/exit)</a:t>
                      </a:r>
                      <a:endParaRPr lang="en-US" dirty="0"/>
                    </a:p>
                  </a:txBody>
                  <a:tcPr/>
                </a:tc>
                <a:tc>
                  <a:txBody>
                    <a:bodyPr/>
                    <a:lstStyle/>
                    <a:p>
                      <a:r>
                        <a:rPr lang="en-US" dirty="0" smtClean="0"/>
                        <a:t>Tasks</a:t>
                      </a:r>
                      <a:endParaRPr lang="en-US" dirty="0"/>
                    </a:p>
                  </a:txBody>
                  <a:tcPr/>
                </a:tc>
                <a:tc>
                  <a:txBody>
                    <a:bodyPr/>
                    <a:lstStyle/>
                    <a:p>
                      <a:r>
                        <a:rPr lang="en-US" dirty="0" smtClean="0"/>
                        <a:t>Threads (</a:t>
                      </a:r>
                      <a:r>
                        <a:rPr lang="en-US" smtClean="0"/>
                        <a:t>any place)</a:t>
                      </a:r>
                      <a:endParaRPr lang="en-US" dirty="0"/>
                    </a:p>
                  </a:txBody>
                  <a:tcPr/>
                </a:tc>
              </a:tr>
            </a:tbl>
          </a:graphicData>
        </a:graphic>
      </p:graphicFrame>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4/9/13</a:t>
            </a:r>
            <a:endParaRPr lang="en-US" dirty="0">
              <a:solidFill>
                <a:prstClr val="black">
                  <a:tint val="75000"/>
                </a:prstClr>
              </a:solidFill>
              <a:latin typeface="Calibri"/>
            </a:endParaRPr>
          </a:p>
        </p:txBody>
      </p:sp>
    </p:spTree>
    <p:extLst>
      <p:ext uri="{BB962C8B-B14F-4D97-AF65-F5344CB8AC3E}">
        <p14:creationId xmlns:p14="http://schemas.microsoft.com/office/powerpoint/2010/main" val="2080480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ea typeface="ＭＳ Ｐゴシック" charset="0"/>
                <a:cs typeface="ＭＳ Ｐゴシック" charset="0"/>
              </a:rPr>
              <a:t>Syllabus</a:t>
            </a:r>
          </a:p>
        </p:txBody>
      </p:sp>
      <p:sp>
        <p:nvSpPr>
          <p:cNvPr id="3" name="Content Placeholder 2"/>
          <p:cNvSpPr>
            <a:spLocks noGrp="1"/>
          </p:cNvSpPr>
          <p:nvPr>
            <p:ph idx="1"/>
          </p:nvPr>
        </p:nvSpPr>
        <p:spPr>
          <a:xfrm>
            <a:off x="457200" y="1295400"/>
            <a:ext cx="8382000" cy="5029200"/>
          </a:xfrm>
        </p:spPr>
        <p:txBody>
          <a:bodyPr>
            <a:normAutofit fontScale="47500" lnSpcReduction="20000"/>
          </a:bodyPr>
          <a:lstStyle/>
          <a:p>
            <a:pPr>
              <a:defRPr/>
            </a:pPr>
            <a:r>
              <a:rPr lang="en-US" sz="5100" dirty="0"/>
              <a:t>Mobile App </a:t>
            </a:r>
            <a:r>
              <a:rPr lang="en-US" sz="5100" dirty="0" smtClean="0"/>
              <a:t>Development (lecture 1,2,3)</a:t>
            </a:r>
          </a:p>
          <a:p>
            <a:pPr lvl="1">
              <a:defRPr/>
            </a:pPr>
            <a:r>
              <a:rPr lang="en-US" sz="3400" dirty="0" smtClean="0"/>
              <a:t>Mobile </a:t>
            </a:r>
            <a:r>
              <a:rPr lang="en-US" sz="3400" dirty="0"/>
              <a:t>operating systems: </a:t>
            </a:r>
            <a:r>
              <a:rPr lang="en-US" sz="3400" dirty="0" err="1"/>
              <a:t>iOS</a:t>
            </a:r>
            <a:r>
              <a:rPr lang="en-US" sz="3400" dirty="0"/>
              <a:t> and </a:t>
            </a:r>
            <a:r>
              <a:rPr lang="en-US" sz="3400" dirty="0" smtClean="0"/>
              <a:t>Android </a:t>
            </a:r>
            <a:endParaRPr lang="en-US" sz="3400" dirty="0"/>
          </a:p>
          <a:p>
            <a:pPr lvl="1">
              <a:defRPr/>
            </a:pPr>
            <a:r>
              <a:rPr lang="en-US" sz="3400" dirty="0"/>
              <a:t>Development environments: </a:t>
            </a:r>
            <a:r>
              <a:rPr lang="en-US" sz="3400" dirty="0" err="1"/>
              <a:t>Xcode</a:t>
            </a:r>
            <a:r>
              <a:rPr lang="en-US" sz="3400" dirty="0"/>
              <a:t>, Eclipse with Android SDK</a:t>
            </a:r>
          </a:p>
          <a:p>
            <a:pPr lvl="1">
              <a:defRPr/>
            </a:pPr>
            <a:r>
              <a:rPr lang="en-US" sz="3400" dirty="0"/>
              <a:t>Programming: Objective-C and android programming</a:t>
            </a:r>
          </a:p>
          <a:p>
            <a:pPr>
              <a:defRPr/>
            </a:pPr>
            <a:r>
              <a:rPr lang="en-US" sz="5100" dirty="0"/>
              <a:t>System Support for Mobile App </a:t>
            </a:r>
            <a:r>
              <a:rPr lang="en-US" sz="5100" dirty="0" smtClean="0"/>
              <a:t>Optimization (lecture 4,5)</a:t>
            </a:r>
            <a:endParaRPr lang="en-US" sz="5100" dirty="0"/>
          </a:p>
          <a:p>
            <a:pPr lvl="1">
              <a:defRPr/>
            </a:pPr>
            <a:r>
              <a:rPr lang="en-US" sz="3400" dirty="0"/>
              <a:t>Mobile device power models, energy profiling and </a:t>
            </a:r>
            <a:r>
              <a:rPr lang="en-US" sz="3400" dirty="0" err="1"/>
              <a:t>ebug</a:t>
            </a:r>
            <a:r>
              <a:rPr lang="en-US" sz="3400" dirty="0"/>
              <a:t> debugging</a:t>
            </a:r>
          </a:p>
          <a:p>
            <a:pPr lvl="1">
              <a:defRPr/>
            </a:pPr>
            <a:r>
              <a:rPr lang="en-US" sz="3400" dirty="0"/>
              <a:t>Core OS topics: virtualization, storage and OS support for power and context management</a:t>
            </a:r>
          </a:p>
          <a:p>
            <a:pPr>
              <a:defRPr/>
            </a:pPr>
            <a:r>
              <a:rPr lang="en-US" sz="5100" dirty="0"/>
              <a:t>Interaction with Cellular </a:t>
            </a:r>
            <a:r>
              <a:rPr lang="en-US" sz="5100" dirty="0" smtClean="0"/>
              <a:t>Networks (lecture 6,7,8) </a:t>
            </a:r>
            <a:endParaRPr lang="en-US" sz="5100" dirty="0"/>
          </a:p>
          <a:p>
            <a:pPr lvl="1">
              <a:defRPr/>
            </a:pPr>
            <a:r>
              <a:rPr lang="en-US" sz="3400" dirty="0"/>
              <a:t>Basics of 3G/LTE cellular networks</a:t>
            </a:r>
          </a:p>
          <a:p>
            <a:pPr lvl="1">
              <a:defRPr/>
            </a:pPr>
            <a:r>
              <a:rPr lang="en-US" sz="3400" dirty="0"/>
              <a:t>Mobile application cellular radio resource usage profiling</a:t>
            </a:r>
          </a:p>
          <a:p>
            <a:pPr lvl="1">
              <a:defRPr/>
            </a:pPr>
            <a:r>
              <a:rPr lang="en-US" sz="3400" dirty="0"/>
              <a:t>Measurement-based cellular network and traffic characterization</a:t>
            </a:r>
          </a:p>
          <a:p>
            <a:pPr>
              <a:defRPr/>
            </a:pPr>
            <a:r>
              <a:rPr lang="en-US" sz="5100" dirty="0"/>
              <a:t>Interaction with the </a:t>
            </a:r>
            <a:r>
              <a:rPr lang="en-US" sz="5100" dirty="0" smtClean="0"/>
              <a:t>Cloud (lecture 9,10)</a:t>
            </a:r>
            <a:endParaRPr lang="en-US" sz="5100" dirty="0"/>
          </a:p>
          <a:p>
            <a:pPr lvl="1">
              <a:defRPr/>
            </a:pPr>
            <a:r>
              <a:rPr lang="en-US" sz="3400" dirty="0"/>
              <a:t>Mobile cloud computing platform services: push notification, </a:t>
            </a:r>
            <a:r>
              <a:rPr lang="en-US" sz="3400" dirty="0" err="1"/>
              <a:t>iCloud</a:t>
            </a:r>
            <a:r>
              <a:rPr lang="en-US" sz="3400" dirty="0"/>
              <a:t> and Google Cloud Messaging</a:t>
            </a:r>
          </a:p>
          <a:p>
            <a:pPr lvl="1">
              <a:defRPr/>
            </a:pPr>
            <a:r>
              <a:rPr lang="en-US" sz="3400" dirty="0"/>
              <a:t>Mobile cloud computing architecture and programming models</a:t>
            </a:r>
          </a:p>
          <a:p>
            <a:pPr>
              <a:defRPr/>
            </a:pPr>
            <a:r>
              <a:rPr lang="en-US" sz="5100" dirty="0">
                <a:solidFill>
                  <a:srgbClr val="FF0000"/>
                </a:solidFill>
              </a:rPr>
              <a:t>Mobile Platform Security and </a:t>
            </a:r>
            <a:r>
              <a:rPr lang="en-US" sz="5100" dirty="0" smtClean="0">
                <a:solidFill>
                  <a:srgbClr val="FF0000"/>
                </a:solidFill>
              </a:rPr>
              <a:t>Privacy </a:t>
            </a:r>
            <a:r>
              <a:rPr lang="en-US" sz="5100" dirty="0" smtClean="0"/>
              <a:t>(lecture 11,12,13)</a:t>
            </a:r>
            <a:endParaRPr lang="en-US" sz="5100" dirty="0"/>
          </a:p>
          <a:p>
            <a:pPr lvl="1">
              <a:defRPr/>
            </a:pPr>
            <a:r>
              <a:rPr lang="en-US" sz="3400" dirty="0"/>
              <a:t>Mobile platform security: malware </a:t>
            </a:r>
            <a:r>
              <a:rPr lang="en-US" sz="3400" dirty="0" smtClean="0"/>
              <a:t>detection and characterization, </a:t>
            </a:r>
            <a:r>
              <a:rPr lang="en-US" sz="3400" dirty="0"/>
              <a:t>attacks and defenses</a:t>
            </a:r>
          </a:p>
          <a:p>
            <a:pPr lvl="1">
              <a:defRPr/>
            </a:pPr>
            <a:r>
              <a:rPr lang="en-US" sz="3400" dirty="0"/>
              <a:t>Mobile data and location privacy: attacks, monitoring tools and defenses</a:t>
            </a:r>
            <a:endParaRPr lang="en-US" dirty="0"/>
          </a:p>
        </p:txBody>
      </p:sp>
      <p:sp>
        <p:nvSpPr>
          <p:cNvPr id="337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F50D3AA-48A4-604F-9111-223FC418F2F1}" type="slidenum">
              <a:rPr lang="en-US" sz="1200">
                <a:solidFill>
                  <a:srgbClr val="898989"/>
                </a:solidFill>
              </a:rPr>
              <a:pPr eaLnBrk="1" hangingPunct="1"/>
              <a:t>17</a:t>
            </a:fld>
            <a:endParaRPr lang="en-US" sz="1200">
              <a:solidFill>
                <a:srgbClr val="898989"/>
              </a:solidFill>
            </a:endParaRPr>
          </a:p>
        </p:txBody>
      </p:sp>
      <p:sp>
        <p:nvSpPr>
          <p:cNvPr id="2" name="Date Placeholder 1"/>
          <p:cNvSpPr>
            <a:spLocks noGrp="1"/>
          </p:cNvSpPr>
          <p:nvPr>
            <p:ph type="dt" sz="half" idx="10"/>
          </p:nvPr>
        </p:nvSpPr>
        <p:spPr/>
        <p:txBody>
          <a:bodyPr/>
          <a:lstStyle/>
          <a:p>
            <a:r>
              <a:rPr lang="en-US" smtClean="0"/>
              <a:t>4/9/13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47526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r>
              <a:rPr lang="en-US" dirty="0" smtClean="0"/>
              <a:t>Non-malware (</a:t>
            </a:r>
            <a:r>
              <a:rPr lang="en-US" i="1" dirty="0" err="1"/>
              <a:t>Yunjia</a:t>
            </a:r>
            <a:r>
              <a:rPr lang="en-US" i="1" dirty="0"/>
              <a:t> Dai and David </a:t>
            </a:r>
            <a:r>
              <a:rPr lang="en-US" i="1" dirty="0" err="1"/>
              <a:t>Engelhardt</a:t>
            </a:r>
            <a:r>
              <a:rPr lang="en-US" dirty="0" smtClean="0"/>
              <a:t>)</a:t>
            </a:r>
          </a:p>
          <a:p>
            <a:pPr lvl="1"/>
            <a:r>
              <a:rPr lang="en-US" dirty="0"/>
              <a:t>M</a:t>
            </a:r>
            <a:r>
              <a:rPr lang="en-US" dirty="0" smtClean="0"/>
              <a:t>isuse </a:t>
            </a:r>
            <a:r>
              <a:rPr lang="en-US" dirty="0"/>
              <a:t>of personal/phone identiﬁers, and deep penetration of </a:t>
            </a:r>
            <a:r>
              <a:rPr lang="en-US" dirty="0" smtClean="0"/>
              <a:t>advertising and </a:t>
            </a:r>
            <a:r>
              <a:rPr lang="en-US" dirty="0"/>
              <a:t>analytics </a:t>
            </a:r>
            <a:r>
              <a:rPr lang="en-US" dirty="0" smtClean="0"/>
              <a:t>networks</a:t>
            </a:r>
          </a:p>
          <a:p>
            <a:r>
              <a:rPr lang="en-US" dirty="0"/>
              <a:t>Malware characterization (</a:t>
            </a:r>
            <a:r>
              <a:rPr lang="en-US" i="1" dirty="0" err="1"/>
              <a:t>Hao</a:t>
            </a:r>
            <a:r>
              <a:rPr lang="en-US" i="1" dirty="0"/>
              <a:t> Hu and </a:t>
            </a:r>
            <a:r>
              <a:rPr lang="en-US" i="1" dirty="0" err="1"/>
              <a:t>Chaoteng</a:t>
            </a:r>
            <a:r>
              <a:rPr lang="en-US" i="1" dirty="0"/>
              <a:t> Cheng</a:t>
            </a:r>
            <a:r>
              <a:rPr lang="en-US" dirty="0"/>
              <a:t>)</a:t>
            </a:r>
          </a:p>
          <a:p>
            <a:pPr lvl="1"/>
            <a:r>
              <a:rPr lang="en-US" dirty="0"/>
              <a:t>Installation</a:t>
            </a:r>
          </a:p>
          <a:p>
            <a:pPr lvl="1"/>
            <a:r>
              <a:rPr lang="en-US" dirty="0"/>
              <a:t>Activation</a:t>
            </a:r>
          </a:p>
          <a:p>
            <a:pPr lvl="1"/>
            <a:r>
              <a:rPr lang="en-US" dirty="0"/>
              <a:t>Malicious payloads</a:t>
            </a:r>
          </a:p>
          <a:p>
            <a:pPr lvl="1"/>
            <a:r>
              <a:rPr lang="en-US" dirty="0" smtClean="0"/>
              <a:t>Evolution</a:t>
            </a:r>
            <a:endParaRPr lang="en-US" dirty="0" smtClean="0"/>
          </a:p>
          <a:p>
            <a:endParaRPr lang="en-US" dirty="0" smtClean="0"/>
          </a:p>
          <a:p>
            <a:r>
              <a:rPr lang="en-US" dirty="0" err="1" smtClean="0"/>
              <a:t>DroidRanger</a:t>
            </a:r>
            <a:r>
              <a:rPr lang="en-US" dirty="0" smtClean="0"/>
              <a:t>: Non-virtualization-based malware </a:t>
            </a:r>
            <a:r>
              <a:rPr lang="en-US" dirty="0"/>
              <a:t>detection (</a:t>
            </a:r>
            <a:r>
              <a:rPr lang="en-US" i="1" dirty="0" err="1"/>
              <a:t>Yibo</a:t>
            </a:r>
            <a:r>
              <a:rPr lang="en-US" i="1" dirty="0"/>
              <a:t> Zhu and Li Yan</a:t>
            </a:r>
            <a:r>
              <a:rPr lang="en-US" dirty="0"/>
              <a:t>)</a:t>
            </a:r>
            <a:endParaRPr lang="en-US" dirty="0" smtClean="0"/>
          </a:p>
          <a:p>
            <a:pPr lvl="1"/>
            <a:r>
              <a:rPr lang="en-US" dirty="0" smtClean="0"/>
              <a:t>Behavioral footprint matching for known malware</a:t>
            </a:r>
          </a:p>
          <a:p>
            <a:pPr lvl="1"/>
            <a:r>
              <a:rPr lang="en-US" dirty="0" smtClean="0"/>
              <a:t>Dynamic execution monitoring for unknown malware</a:t>
            </a:r>
          </a:p>
          <a:p>
            <a:r>
              <a:rPr lang="en-US" dirty="0" err="1" smtClean="0"/>
              <a:t>DroidScope</a:t>
            </a:r>
            <a:r>
              <a:rPr lang="en-US" dirty="0" smtClean="0"/>
              <a:t> Virtualization-based malware detection</a:t>
            </a:r>
          </a:p>
          <a:p>
            <a:pPr lvl="1"/>
            <a:r>
              <a:rPr lang="en-US" dirty="0" smtClean="0"/>
              <a:t>Reconstruct OS, </a:t>
            </a:r>
            <a:r>
              <a:rPr lang="en-US" dirty="0" err="1" smtClean="0"/>
              <a:t>Dalvik</a:t>
            </a:r>
            <a:r>
              <a:rPr lang="en-US" dirty="0" smtClean="0"/>
              <a:t> VM and native </a:t>
            </a:r>
            <a:r>
              <a:rPr lang="en-US" dirty="0" smtClean="0"/>
              <a:t>view</a:t>
            </a:r>
            <a:endParaRPr lang="en-US" dirty="0" smtClean="0"/>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18</a:t>
            </a:fld>
            <a:endParaRPr lang="en-US"/>
          </a:p>
        </p:txBody>
      </p:sp>
      <p:sp>
        <p:nvSpPr>
          <p:cNvPr id="6" name="Date Placeholder 5"/>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0374466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Android </a:t>
            </a:r>
            <a:r>
              <a:rPr lang="en-US" altLang="zh-CN" dirty="0"/>
              <a:t>Malware: </a:t>
            </a:r>
            <a:br>
              <a:rPr lang="en-US" altLang="zh-CN" dirty="0"/>
            </a:br>
            <a:r>
              <a:rPr lang="en-US" altLang="zh-CN" dirty="0"/>
              <a:t>Characterization and Evolution</a:t>
            </a:r>
            <a:endParaRPr lang="en-US" dirty="0"/>
          </a:p>
        </p:txBody>
      </p:sp>
      <p:sp>
        <p:nvSpPr>
          <p:cNvPr id="3" name="Content Placeholder 2"/>
          <p:cNvSpPr>
            <a:spLocks noGrp="1"/>
          </p:cNvSpPr>
          <p:nvPr>
            <p:ph idx="1"/>
          </p:nvPr>
        </p:nvSpPr>
        <p:spPr/>
        <p:txBody>
          <a:bodyPr/>
          <a:lstStyle/>
          <a:p>
            <a:r>
              <a:rPr lang="en-US" dirty="0"/>
              <a:t>Malware characterization</a:t>
            </a:r>
          </a:p>
          <a:p>
            <a:pPr lvl="1"/>
            <a:r>
              <a:rPr lang="en-US" dirty="0"/>
              <a:t>Installation</a:t>
            </a:r>
          </a:p>
          <a:p>
            <a:pPr lvl="1"/>
            <a:r>
              <a:rPr lang="en-US" dirty="0"/>
              <a:t>Activation</a:t>
            </a:r>
          </a:p>
          <a:p>
            <a:pPr lvl="1"/>
            <a:r>
              <a:rPr lang="en-US" dirty="0"/>
              <a:t>Malicious payloads</a:t>
            </a:r>
          </a:p>
          <a:p>
            <a:r>
              <a:rPr lang="en-US" dirty="0"/>
              <a:t>Evolution</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19</a:t>
            </a:fld>
            <a:endParaRPr lang="en-US"/>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8068265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dirty="0" smtClean="0">
                <a:latin typeface="Calibri" charset="0"/>
                <a:ea typeface="ＭＳ Ｐゴシック" charset="0"/>
                <a:cs typeface="ＭＳ Ｐゴシック" charset="0"/>
              </a:rPr>
              <a:t>Announcement </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Lab sessions on </a:t>
            </a:r>
            <a:r>
              <a:rPr lang="en-US" dirty="0" err="1" smtClean="0">
                <a:latin typeface="Calibri" charset="0"/>
                <a:ea typeface="ＭＳ Ｐゴシック" charset="0"/>
                <a:cs typeface="ＭＳ Ｐゴシック" charset="0"/>
              </a:rPr>
              <a:t>iOS</a:t>
            </a:r>
            <a:r>
              <a:rPr lang="en-US" dirty="0" smtClean="0">
                <a:latin typeface="Calibri" charset="0"/>
                <a:ea typeface="ＭＳ Ｐゴシック" charset="0"/>
                <a:cs typeface="ＭＳ Ｐゴシック" charset="0"/>
              </a:rPr>
              <a:t> and Android</a:t>
            </a:r>
          </a:p>
          <a:p>
            <a:pPr lvl="1"/>
            <a:r>
              <a:rPr lang="en-US" dirty="0" smtClean="0">
                <a:latin typeface="Calibri" charset="0"/>
                <a:ea typeface="ＭＳ Ｐゴシック" charset="0"/>
                <a:cs typeface="ＭＳ Ｐゴシック" charset="0"/>
              </a:rPr>
              <a:t>Send in your suggested topics</a:t>
            </a:r>
          </a:p>
          <a:p>
            <a:r>
              <a:rPr lang="en-US" dirty="0" smtClean="0">
                <a:latin typeface="Calibri" charset="0"/>
                <a:ea typeface="ＭＳ Ｐゴシック" charset="0"/>
                <a:cs typeface="ＭＳ Ｐゴシック" charset="0"/>
              </a:rPr>
              <a:t>Next lecture by </a:t>
            </a:r>
            <a:r>
              <a:rPr lang="en-US" dirty="0" err="1" smtClean="0">
                <a:latin typeface="Calibri" charset="0"/>
                <a:ea typeface="ＭＳ Ｐゴシック" charset="0"/>
                <a:cs typeface="ＭＳ Ｐゴシック" charset="0"/>
              </a:rPr>
              <a:t>Akhila</a:t>
            </a:r>
            <a:r>
              <a:rPr lang="en-US" dirty="0" smtClean="0">
                <a:latin typeface="Calibri" charset="0"/>
                <a:ea typeface="ＭＳ Ｐゴシック" charset="0"/>
                <a:cs typeface="ＭＳ Ｐゴシック" charset="0"/>
              </a:rPr>
              <a:t> </a:t>
            </a:r>
          </a:p>
          <a:p>
            <a:pPr lvl="1"/>
            <a:r>
              <a:rPr lang="en-US" dirty="0" smtClean="0">
                <a:latin typeface="Calibri" charset="0"/>
                <a:ea typeface="ＭＳ Ｐゴシック" charset="0"/>
                <a:cs typeface="ＭＳ Ｐゴシック" charset="0"/>
              </a:rPr>
              <a:t>instructor out of town</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4/9/13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30533480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20</a:t>
            </a:fld>
            <a:endParaRPr kumimoji="0" lang="en-US" dirty="0">
              <a:solidFill>
                <a:srgbClr val="FFFFFF"/>
              </a:solidFill>
            </a:endParaRP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83668" y="1736812"/>
            <a:ext cx="5220580" cy="4591207"/>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684" y="1524586"/>
            <a:ext cx="5582952" cy="506957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8840" y="1736812"/>
            <a:ext cx="6600639" cy="4657672"/>
          </a:xfrm>
          <a:prstGeom prst="rect">
            <a:avLst/>
          </a:prstGeom>
        </p:spPr>
      </p:pic>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8" name="TextBox 7"/>
          <p:cNvSpPr txBox="1"/>
          <p:nvPr/>
        </p:nvSpPr>
        <p:spPr>
          <a:xfrm>
            <a:off x="6019800" y="64413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223916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21</a:t>
            </a:fld>
            <a:endParaRPr kumimoji="0" lang="en-US" dirty="0">
              <a:solidFill>
                <a:srgbClr val="FFFFFF"/>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67981381"/>
              </p:ext>
            </p:extLst>
          </p:nvPr>
        </p:nvGraphicFramePr>
        <p:xfrm>
          <a:off x="612775" y="1600200"/>
          <a:ext cx="7703641" cy="460110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987824" y="6477000"/>
            <a:ext cx="6156176" cy="369332"/>
          </a:xfrm>
          <a:prstGeom prst="rect">
            <a:avLst/>
          </a:prstGeom>
          <a:noFill/>
        </p:spPr>
        <p:txBody>
          <a:bodyPr wrap="square" rtlCol="0">
            <a:spAutoFit/>
          </a:bodyPr>
          <a:lstStyle/>
          <a:p>
            <a:r>
              <a:rPr lang="en-US" dirty="0" smtClean="0">
                <a:latin typeface="+mj-lt"/>
              </a:rPr>
              <a:t> Source: Juniper Networks 2011 Mobile Threats </a:t>
            </a:r>
            <a:r>
              <a:rPr lang="en-US" dirty="0">
                <a:latin typeface="+mj-lt"/>
              </a:rPr>
              <a:t>Report</a:t>
            </a:r>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6" name="Date Placeholder 5"/>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98278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22</a:t>
            </a:fld>
            <a:endParaRPr kumimoji="0" lang="en-US" dirty="0">
              <a:solidFill>
                <a:srgbClr val="FFFFFF"/>
              </a:solidFill>
            </a:endParaRPr>
          </a:p>
        </p:txBody>
      </p:sp>
      <p:sp>
        <p:nvSpPr>
          <p:cNvPr id="4" name="Content Placeholder 3"/>
          <p:cNvSpPr>
            <a:spLocks noGrp="1"/>
          </p:cNvSpPr>
          <p:nvPr>
            <p:ph sz="quarter" idx="1"/>
          </p:nvPr>
        </p:nvSpPr>
        <p:spPr>
          <a:xfrm>
            <a:off x="612648" y="1600200"/>
            <a:ext cx="8153400" cy="4421088"/>
          </a:xfrm>
        </p:spPr>
        <p:txBody>
          <a:bodyPr>
            <a:normAutofit/>
          </a:bodyPr>
          <a:lstStyle/>
          <a:p>
            <a:r>
              <a:rPr lang="en-US" dirty="0" smtClean="0"/>
              <a:t>Develop effective defense solutions</a:t>
            </a:r>
          </a:p>
          <a:p>
            <a:r>
              <a:rPr lang="en-US" dirty="0" smtClean="0"/>
              <a:t>Know your enemy</a:t>
            </a:r>
          </a:p>
          <a:p>
            <a:pPr lvl="1"/>
            <a:r>
              <a:rPr lang="en-US" dirty="0" smtClean="0"/>
              <a:t>Insightful understanding of Android malware</a:t>
            </a:r>
          </a:p>
          <a:p>
            <a:pPr lvl="1"/>
            <a:r>
              <a:rPr lang="en-US" dirty="0" smtClean="0"/>
              <a:t>Comprehensive Android malware samples</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67628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23</a:t>
            </a:fld>
            <a:endParaRPr kumimoji="0" lang="en-US" dirty="0">
              <a:solidFill>
                <a:srgbClr val="FFFFFF"/>
              </a:solidFill>
            </a:endParaRPr>
          </a:p>
        </p:txBody>
      </p:sp>
      <p:sp>
        <p:nvSpPr>
          <p:cNvPr id="4" name="Content Placeholder 3"/>
          <p:cNvSpPr>
            <a:spLocks noGrp="1"/>
          </p:cNvSpPr>
          <p:nvPr>
            <p:ph sz="quarter" idx="1"/>
          </p:nvPr>
        </p:nvSpPr>
        <p:spPr>
          <a:xfrm>
            <a:off x="612648" y="1600200"/>
            <a:ext cx="8153400" cy="4925144"/>
          </a:xfrm>
        </p:spPr>
        <p:txBody>
          <a:bodyPr>
            <a:normAutofit lnSpcReduction="10000"/>
          </a:bodyPr>
          <a:lstStyle/>
          <a:p>
            <a:r>
              <a:rPr lang="en-US" dirty="0" smtClean="0"/>
              <a:t>Present the first largest public collection of Android malware samples </a:t>
            </a:r>
          </a:p>
          <a:p>
            <a:pPr lvl="1"/>
            <a:r>
              <a:rPr lang="en-US" dirty="0" smtClean="0"/>
              <a:t>There are total </a:t>
            </a:r>
            <a:r>
              <a:rPr lang="en-US" b="1" dirty="0" smtClean="0">
                <a:solidFill>
                  <a:srgbClr val="FF0000"/>
                </a:solidFill>
              </a:rPr>
              <a:t>52</a:t>
            </a:r>
            <a:r>
              <a:rPr lang="en-US" dirty="0" smtClean="0"/>
              <a:t> families publicly reported between Aug 2010 and Oct 2011</a:t>
            </a:r>
          </a:p>
          <a:p>
            <a:pPr lvl="1"/>
            <a:r>
              <a:rPr lang="en-US" dirty="0" smtClean="0"/>
              <a:t>Our dataset has </a:t>
            </a:r>
            <a:r>
              <a:rPr lang="en-US" b="1" dirty="0" smtClean="0">
                <a:solidFill>
                  <a:srgbClr val="FF0000"/>
                </a:solidFill>
              </a:rPr>
              <a:t>1260</a:t>
            </a:r>
            <a:r>
              <a:rPr lang="en-US" dirty="0" smtClean="0"/>
              <a:t> </a:t>
            </a:r>
            <a:r>
              <a:rPr lang="en-US" dirty="0"/>
              <a:t>samples in </a:t>
            </a:r>
            <a:r>
              <a:rPr lang="en-US" b="1" dirty="0">
                <a:solidFill>
                  <a:srgbClr val="FF0000"/>
                </a:solidFill>
              </a:rPr>
              <a:t>49</a:t>
            </a:r>
            <a:r>
              <a:rPr lang="en-US" dirty="0"/>
              <a:t> </a:t>
            </a:r>
            <a:r>
              <a:rPr lang="en-US" dirty="0" smtClean="0"/>
              <a:t>families</a:t>
            </a:r>
          </a:p>
          <a:p>
            <a:r>
              <a:rPr lang="en-US" dirty="0" smtClean="0"/>
              <a:t>Share the dataset with research community</a:t>
            </a:r>
          </a:p>
          <a:p>
            <a:pPr lvl="1"/>
            <a:r>
              <a:rPr lang="en-US" dirty="0" smtClean="0"/>
              <a:t>Google “Android Malware Genome Project”</a:t>
            </a:r>
          </a:p>
          <a:p>
            <a:r>
              <a:rPr lang="en-US" dirty="0" smtClean="0"/>
              <a:t>Provide </a:t>
            </a:r>
            <a:r>
              <a:rPr lang="en-US" dirty="0"/>
              <a:t>initial </a:t>
            </a:r>
            <a:r>
              <a:rPr lang="en-US" dirty="0" smtClean="0"/>
              <a:t>insights about Android malware</a:t>
            </a:r>
          </a:p>
          <a:p>
            <a:pPr lvl="1"/>
            <a:r>
              <a:rPr lang="en-US" dirty="0" smtClean="0"/>
              <a:t>Characterization</a:t>
            </a:r>
          </a:p>
          <a:p>
            <a:pPr lvl="1"/>
            <a:r>
              <a:rPr lang="en-US" dirty="0" smtClean="0"/>
              <a:t>Evolution</a:t>
            </a:r>
          </a:p>
          <a:p>
            <a:pPr lvl="2"/>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41143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Trends</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24</a:t>
            </a:fld>
            <a:endParaRPr kumimoji="0" lang="en-US" dirty="0">
              <a:solidFill>
                <a:srgbClr val="FFFFFF"/>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76026294"/>
              </p:ext>
            </p:extLst>
          </p:nvPr>
        </p:nvGraphicFramePr>
        <p:xfrm>
          <a:off x="696404" y="1600200"/>
          <a:ext cx="7908044"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19572" y="2096852"/>
            <a:ext cx="369332" cy="3744416"/>
          </a:xfrm>
          <a:prstGeom prst="rect">
            <a:avLst/>
          </a:prstGeom>
          <a:noFill/>
        </p:spPr>
        <p:txBody>
          <a:bodyPr vert="vert270" wrap="square" rtlCol="0">
            <a:spAutoFit/>
          </a:bodyPr>
          <a:lstStyle/>
          <a:p>
            <a:r>
              <a:rPr lang="en-US" sz="1200" b="1" dirty="0" smtClean="0">
                <a:latin typeface="+mn-lt"/>
              </a:rPr>
              <a:t>The Cumulative Number of New </a:t>
            </a:r>
            <a:r>
              <a:rPr lang="en-US" sz="1200" b="1" dirty="0">
                <a:latin typeface="+mn-lt"/>
              </a:rPr>
              <a:t>M</a:t>
            </a:r>
            <a:r>
              <a:rPr lang="en-US" sz="1200" b="1" dirty="0" smtClean="0">
                <a:latin typeface="+mn-lt"/>
              </a:rPr>
              <a:t>alware Samples</a:t>
            </a:r>
            <a:endParaRPr lang="en-US" sz="1200" b="1" dirty="0">
              <a:latin typeface="+mn-lt"/>
            </a:endParaRPr>
          </a:p>
        </p:txBody>
      </p:sp>
      <p:sp>
        <p:nvSpPr>
          <p:cNvPr id="7" name="Oval 6"/>
          <p:cNvSpPr/>
          <p:nvPr/>
        </p:nvSpPr>
        <p:spPr>
          <a:xfrm rot="19400733">
            <a:off x="6098676" y="4079104"/>
            <a:ext cx="2155173" cy="682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7212434">
            <a:off x="7157049" y="3061025"/>
            <a:ext cx="1737356" cy="671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55433" y="3901628"/>
            <a:ext cx="2008755" cy="584775"/>
          </a:xfrm>
          <a:prstGeom prst="rect">
            <a:avLst/>
          </a:prstGeom>
          <a:noFill/>
        </p:spPr>
        <p:txBody>
          <a:bodyPr wrap="none" rtlCol="0">
            <a:spAutoFit/>
          </a:bodyPr>
          <a:lstStyle/>
          <a:p>
            <a:r>
              <a:rPr lang="en-US" sz="1600" dirty="0" err="1" smtClean="0">
                <a:latin typeface="+mn-lt"/>
              </a:rPr>
              <a:t>DroidKungFu</a:t>
            </a:r>
            <a:endParaRPr lang="en-US" sz="1600" dirty="0" smtClean="0">
              <a:latin typeface="+mn-lt"/>
            </a:endParaRPr>
          </a:p>
          <a:p>
            <a:r>
              <a:rPr lang="en-US" sz="1600" dirty="0" smtClean="0">
                <a:latin typeface="+mn-lt"/>
              </a:rPr>
              <a:t>(including its variants)</a:t>
            </a:r>
            <a:endParaRPr lang="en-US" sz="1600" dirty="0">
              <a:latin typeface="+mn-lt"/>
            </a:endParaRPr>
          </a:p>
        </p:txBody>
      </p:sp>
      <p:sp>
        <p:nvSpPr>
          <p:cNvPr id="10" name="TextBox 9"/>
          <p:cNvSpPr txBox="1"/>
          <p:nvPr/>
        </p:nvSpPr>
        <p:spPr>
          <a:xfrm>
            <a:off x="5556548" y="2852936"/>
            <a:ext cx="1223348" cy="338554"/>
          </a:xfrm>
          <a:prstGeom prst="rect">
            <a:avLst/>
          </a:prstGeom>
          <a:noFill/>
        </p:spPr>
        <p:txBody>
          <a:bodyPr wrap="none" rtlCol="0">
            <a:spAutoFit/>
          </a:bodyPr>
          <a:lstStyle/>
          <a:p>
            <a:r>
              <a:rPr lang="en-US" sz="1600" dirty="0" err="1" smtClean="0">
                <a:latin typeface="+mn-lt"/>
              </a:rPr>
              <a:t>AnserverBot</a:t>
            </a:r>
            <a:endParaRPr lang="en-US" sz="1600" dirty="0">
              <a:latin typeface="+mn-lt"/>
            </a:endParaRPr>
          </a:p>
        </p:txBody>
      </p:sp>
      <p:cxnSp>
        <p:nvCxnSpPr>
          <p:cNvPr id="12" name="Straight Arrow Connector 11"/>
          <p:cNvCxnSpPr/>
          <p:nvPr/>
        </p:nvCxnSpPr>
        <p:spPr>
          <a:xfrm>
            <a:off x="6840252" y="3022213"/>
            <a:ext cx="92432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92496" y="4099439"/>
            <a:ext cx="1055768"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31940" y="2744924"/>
            <a:ext cx="0" cy="2844316"/>
          </a:xfrm>
          <a:prstGeom prst="line">
            <a:avLst/>
          </a:prstGeom>
          <a:ln w="12700">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38320" y="2769940"/>
            <a:ext cx="712054" cy="369332"/>
          </a:xfrm>
          <a:prstGeom prst="rect">
            <a:avLst/>
          </a:prstGeom>
          <a:noFill/>
        </p:spPr>
        <p:txBody>
          <a:bodyPr wrap="none" rtlCol="0">
            <a:spAutoFit/>
          </a:bodyPr>
          <a:lstStyle/>
          <a:p>
            <a:r>
              <a:rPr lang="en-US" altLang="zh-CN" dirty="0" smtClean="0"/>
              <a:t>2010</a:t>
            </a:r>
            <a:endParaRPr lang="en-US" dirty="0"/>
          </a:p>
        </p:txBody>
      </p:sp>
      <p:sp>
        <p:nvSpPr>
          <p:cNvPr id="16" name="TextBox 15"/>
          <p:cNvSpPr txBox="1"/>
          <p:nvPr/>
        </p:nvSpPr>
        <p:spPr>
          <a:xfrm>
            <a:off x="4050374" y="2755479"/>
            <a:ext cx="675186" cy="369332"/>
          </a:xfrm>
          <a:prstGeom prst="rect">
            <a:avLst/>
          </a:prstGeom>
          <a:noFill/>
        </p:spPr>
        <p:txBody>
          <a:bodyPr wrap="none" rtlCol="0">
            <a:spAutoFit/>
          </a:bodyPr>
          <a:lstStyle/>
          <a:p>
            <a:r>
              <a:rPr lang="en-US" altLang="zh-CN" dirty="0" smtClean="0"/>
              <a:t>2011</a:t>
            </a:r>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17" name="TextBox 1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11" name="Date Placeholder 10"/>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418881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Characterization</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25</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Installation methods</a:t>
            </a:r>
          </a:p>
          <a:p>
            <a:r>
              <a:rPr lang="en-US" dirty="0" smtClean="0"/>
              <a:t>Activation mechanisms </a:t>
            </a:r>
          </a:p>
          <a:p>
            <a:r>
              <a:rPr lang="en-US" dirty="0" smtClean="0"/>
              <a:t>Malicious payloads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43349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Installation</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26</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Users tend not to install malware intentionally</a:t>
            </a:r>
          </a:p>
          <a:p>
            <a:r>
              <a:rPr lang="en-US" dirty="0" smtClean="0"/>
              <a:t>Attackers trick users into installing malware</a:t>
            </a:r>
          </a:p>
          <a:p>
            <a:pPr lvl="1"/>
            <a:r>
              <a:rPr lang="en-US" dirty="0" smtClean="0"/>
              <a:t>Repackaging</a:t>
            </a:r>
          </a:p>
          <a:p>
            <a:pPr lvl="1"/>
            <a:r>
              <a:rPr lang="en-US" dirty="0" smtClean="0"/>
              <a:t>Update attack</a:t>
            </a:r>
          </a:p>
          <a:p>
            <a:pPr lvl="1"/>
            <a:r>
              <a:rPr lang="en-US" dirty="0" smtClean="0"/>
              <a:t>Drive-by download</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47039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Repackaging</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27</a:t>
            </a:fld>
            <a:endParaRPr kumimoji="0" lang="en-US" dirty="0">
              <a:solidFill>
                <a:srgbClr val="FFFFFF"/>
              </a:solidFill>
            </a:endParaRPr>
          </a:p>
        </p:txBody>
      </p:sp>
      <p:sp>
        <p:nvSpPr>
          <p:cNvPr id="34" name="Content Placeholder 3"/>
          <p:cNvSpPr>
            <a:spLocks noGrp="1"/>
          </p:cNvSpPr>
          <p:nvPr>
            <p:ph sz="quarter" idx="1"/>
          </p:nvPr>
        </p:nvSpPr>
        <p:spPr>
          <a:xfrm>
            <a:off x="612648" y="1567498"/>
            <a:ext cx="8153400" cy="4495800"/>
          </a:xfrm>
        </p:spPr>
        <p:txBody>
          <a:bodyPr/>
          <a:lstStyle/>
          <a:p>
            <a:pPr marL="0" indent="0">
              <a:buNone/>
            </a:pPr>
            <a:r>
              <a:rPr lang="en-US" dirty="0" smtClean="0"/>
              <a:t> </a:t>
            </a:r>
            <a:endParaRPr lang="en-US"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644" y="2421705"/>
            <a:ext cx="955740" cy="95574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955" y="2021001"/>
            <a:ext cx="881549" cy="80140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4283" y="3512934"/>
            <a:ext cx="432048" cy="432048"/>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6867" y="3452922"/>
            <a:ext cx="547690" cy="552072"/>
          </a:xfrm>
          <a:prstGeom prst="rect">
            <a:avLst/>
          </a:prstGeom>
        </p:spPr>
      </p:pic>
      <p:sp>
        <p:nvSpPr>
          <p:cNvPr id="40" name="Rectangle 39"/>
          <p:cNvSpPr/>
          <p:nvPr/>
        </p:nvSpPr>
        <p:spPr>
          <a:xfrm>
            <a:off x="3927015" y="3339962"/>
            <a:ext cx="1692188" cy="756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575087" y="3447974"/>
            <a:ext cx="381836" cy="584775"/>
          </a:xfrm>
          <a:prstGeom prst="rect">
            <a:avLst/>
          </a:prstGeom>
          <a:noFill/>
        </p:spPr>
        <p:txBody>
          <a:bodyPr wrap="none" rtlCol="0">
            <a:spAutoFit/>
          </a:bodyPr>
          <a:lstStyle/>
          <a:p>
            <a:r>
              <a:rPr lang="en-US" sz="3200" dirty="0" smtClean="0"/>
              <a:t>+</a:t>
            </a:r>
            <a:endParaRPr lang="en-US" sz="3200" dirty="0"/>
          </a:p>
        </p:txBody>
      </p:sp>
      <p:cxnSp>
        <p:nvCxnSpPr>
          <p:cNvPr id="42" name="Curved Connector 41"/>
          <p:cNvCxnSpPr>
            <a:stCxn id="35" idx="3"/>
            <a:endCxn id="40" idx="1"/>
          </p:cNvCxnSpPr>
          <p:nvPr/>
        </p:nvCxnSpPr>
        <p:spPr>
          <a:xfrm>
            <a:off x="2323384" y="2899575"/>
            <a:ext cx="1603631" cy="818429"/>
          </a:xfrm>
          <a:prstGeom prst="curvedConnector3">
            <a:avLst>
              <a:gd name="adj1" fmla="val 50000"/>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40" idx="3"/>
            <a:endCxn id="36" idx="1"/>
          </p:cNvCxnSpPr>
          <p:nvPr/>
        </p:nvCxnSpPr>
        <p:spPr>
          <a:xfrm flipV="1">
            <a:off x="5619203" y="2421705"/>
            <a:ext cx="953752" cy="1296299"/>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292913" y="4208781"/>
            <a:ext cx="960391" cy="1236443"/>
            <a:chOff x="3824861" y="5080587"/>
            <a:chExt cx="960391" cy="1236443"/>
          </a:xfrm>
        </p:grpSpPr>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512" y="5080587"/>
              <a:ext cx="777148" cy="833276"/>
            </a:xfrm>
            <a:prstGeom prst="rect">
              <a:avLst/>
            </a:prstGeom>
          </p:spPr>
        </p:pic>
        <p:sp>
          <p:nvSpPr>
            <p:cNvPr id="45" name="TextBox 44"/>
            <p:cNvSpPr txBox="1"/>
            <p:nvPr/>
          </p:nvSpPr>
          <p:spPr>
            <a:xfrm>
              <a:off x="3824861" y="5947698"/>
              <a:ext cx="960391" cy="369332"/>
            </a:xfrm>
            <a:prstGeom prst="rect">
              <a:avLst/>
            </a:prstGeom>
            <a:noFill/>
          </p:spPr>
          <p:txBody>
            <a:bodyPr wrap="none" rtlCol="0">
              <a:spAutoFit/>
            </a:bodyPr>
            <a:lstStyle/>
            <a:p>
              <a:r>
                <a:rPr lang="en-US" dirty="0" smtClean="0">
                  <a:latin typeface="+mn-lt"/>
                </a:rPr>
                <a:t>Attacker</a:t>
              </a:r>
              <a:endParaRPr lang="en-US" dirty="0">
                <a:latin typeface="+mn-lt"/>
              </a:endParaRPr>
            </a:p>
          </p:txBody>
        </p:sp>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4551" y="2834506"/>
            <a:ext cx="916966" cy="916966"/>
          </a:xfrm>
          <a:prstGeom prst="rect">
            <a:avLst/>
          </a:prstGeom>
        </p:spPr>
      </p:pic>
      <p:cxnSp>
        <p:nvCxnSpPr>
          <p:cNvPr id="23" name="Curved Connector 22"/>
          <p:cNvCxnSpPr>
            <a:stCxn id="40" idx="3"/>
          </p:cNvCxnSpPr>
          <p:nvPr/>
        </p:nvCxnSpPr>
        <p:spPr>
          <a:xfrm flipV="1">
            <a:off x="5619203" y="3351056"/>
            <a:ext cx="1077033" cy="366948"/>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9432" y="5832465"/>
            <a:ext cx="7133146" cy="461665"/>
          </a:xfrm>
          <a:prstGeom prst="rect">
            <a:avLst/>
          </a:prstGeom>
          <a:noFill/>
        </p:spPr>
        <p:txBody>
          <a:bodyPr wrap="square" rtlCol="0">
            <a:spAutoFit/>
          </a:bodyPr>
          <a:lstStyle/>
          <a:p>
            <a:r>
              <a:rPr lang="en-US" sz="2400" b="1" dirty="0">
                <a:solidFill>
                  <a:srgbClr val="FF0000"/>
                </a:solidFill>
                <a:latin typeface="+mn-lt"/>
              </a:rPr>
              <a:t>86%</a:t>
            </a:r>
            <a:r>
              <a:rPr lang="en-US" sz="2400" b="1" dirty="0">
                <a:latin typeface="+mn-lt"/>
              </a:rPr>
              <a:t> of samples in our dataset are </a:t>
            </a:r>
            <a:r>
              <a:rPr lang="en-US" sz="2400" b="1" dirty="0" smtClean="0">
                <a:latin typeface="+mn-lt"/>
              </a:rPr>
              <a:t>repackaged</a:t>
            </a:r>
            <a:endParaRPr lang="en-US" sz="2400" b="1" dirty="0">
              <a:latin typeface="+mn-lt"/>
            </a:endParaRPr>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20" name="TextBox 19"/>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5" name="Date Placeholder 4"/>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426876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Repackaging</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28</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Victim apps</a:t>
            </a:r>
          </a:p>
          <a:p>
            <a:pPr lvl="1"/>
            <a:r>
              <a:rPr lang="en-US" dirty="0" smtClean="0"/>
              <a:t>Popular games</a:t>
            </a:r>
          </a:p>
          <a:p>
            <a:pPr lvl="1"/>
            <a:r>
              <a:rPr lang="en-US" dirty="0" smtClean="0"/>
              <a:t>Utility apps</a:t>
            </a:r>
          </a:p>
          <a:p>
            <a:pPr lvl="1"/>
            <a:r>
              <a:rPr lang="en-US" dirty="0" smtClean="0"/>
              <a:t>Entertainment apps</a:t>
            </a:r>
          </a:p>
          <a:p>
            <a:r>
              <a:rPr lang="en-US" dirty="0" smtClean="0"/>
              <a:t>“Trustworthy” </a:t>
            </a:r>
            <a:r>
              <a:rPr lang="en-US" smtClean="0"/>
              <a:t>package names</a:t>
            </a:r>
            <a:endParaRPr lang="en-US" dirty="0" smtClean="0"/>
          </a:p>
          <a:p>
            <a:pPr lvl="1"/>
            <a:r>
              <a:rPr lang="en-US" dirty="0" err="1" smtClean="0"/>
              <a:t>com.google.ssearch</a:t>
            </a:r>
            <a:r>
              <a:rPr lang="en-US" dirty="0" smtClean="0"/>
              <a:t>, </a:t>
            </a:r>
            <a:r>
              <a:rPr lang="en-US" dirty="0" err="1" smtClean="0"/>
              <a:t>com.google.update</a:t>
            </a:r>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34983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Repackaging</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29</a:t>
            </a:fld>
            <a:endParaRPr kumimoji="0" lang="en-US" dirty="0">
              <a:solidFill>
                <a:srgbClr val="FFFFFF"/>
              </a:solidFill>
            </a:endParaRP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91680" y="1600200"/>
            <a:ext cx="2697480" cy="4495800"/>
          </a:xfrm>
        </p:spPr>
      </p:pic>
      <p:sp>
        <p:nvSpPr>
          <p:cNvPr id="11" name="Rectangle 10"/>
          <p:cNvSpPr/>
          <p:nvPr/>
        </p:nvSpPr>
        <p:spPr>
          <a:xfrm>
            <a:off x="2159732" y="2600908"/>
            <a:ext cx="9001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500" y="4357190"/>
            <a:ext cx="1502206" cy="307777"/>
          </a:xfrm>
          <a:prstGeom prst="rect">
            <a:avLst/>
          </a:prstGeom>
          <a:noFill/>
          <a:ln>
            <a:solidFill>
              <a:srgbClr val="FF0000"/>
            </a:solidFill>
          </a:ln>
        </p:spPr>
        <p:txBody>
          <a:bodyPr wrap="none" rtlCol="0">
            <a:spAutoFit/>
          </a:bodyPr>
          <a:lstStyle/>
          <a:p>
            <a:r>
              <a:rPr lang="en-US" sz="1400" dirty="0" smtClean="0">
                <a:latin typeface="+mn-lt"/>
              </a:rPr>
              <a:t>Malicious payload</a:t>
            </a:r>
            <a:endParaRPr lang="en-US" sz="1400" dirty="0">
              <a:latin typeface="+mn-lt"/>
            </a:endParaRPr>
          </a:p>
        </p:txBody>
      </p:sp>
      <p:cxnSp>
        <p:nvCxnSpPr>
          <p:cNvPr id="13" name="Straight Arrow Connector 12"/>
          <p:cNvCxnSpPr>
            <a:stCxn id="11" idx="1"/>
            <a:endCxn id="12" idx="3"/>
          </p:cNvCxnSpPr>
          <p:nvPr/>
        </p:nvCxnSpPr>
        <p:spPr>
          <a:xfrm flipH="1">
            <a:off x="1573706" y="2744924"/>
            <a:ext cx="586026" cy="17661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986" y="3620094"/>
            <a:ext cx="4707522" cy="1468747"/>
          </a:xfrm>
          <a:prstGeom prst="rect">
            <a:avLst/>
          </a:prstGeom>
        </p:spPr>
      </p:pic>
      <p:cxnSp>
        <p:nvCxnSpPr>
          <p:cNvPr id="27" name="Straight Arrow Connector 26"/>
          <p:cNvCxnSpPr>
            <a:stCxn id="11" idx="3"/>
            <a:endCxn id="25" idx="0"/>
          </p:cNvCxnSpPr>
          <p:nvPr/>
        </p:nvCxnSpPr>
        <p:spPr>
          <a:xfrm>
            <a:off x="3059832" y="2744924"/>
            <a:ext cx="3730915" cy="8751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90000" y="5167014"/>
            <a:ext cx="4593052" cy="369332"/>
          </a:xfrm>
          <a:prstGeom prst="rect">
            <a:avLst/>
          </a:prstGeom>
          <a:noFill/>
        </p:spPr>
        <p:txBody>
          <a:bodyPr wrap="none" rtlCol="0">
            <a:spAutoFit/>
          </a:bodyPr>
          <a:lstStyle/>
          <a:p>
            <a:r>
              <a:rPr lang="en-US" dirty="0" smtClean="0">
                <a:latin typeface="+mn-lt"/>
              </a:rPr>
              <a:t>Based on public-available code on Google code</a:t>
            </a:r>
            <a:endParaRPr lang="en-US" dirty="0">
              <a:latin typeface="+mn-lt"/>
            </a:endParaRPr>
          </a:p>
        </p:txBody>
      </p:sp>
      <p:sp>
        <p:nvSpPr>
          <p:cNvPr id="32" name="Rectangle 31"/>
          <p:cNvSpPr/>
          <p:nvPr/>
        </p:nvSpPr>
        <p:spPr>
          <a:xfrm>
            <a:off x="458542" y="6201308"/>
            <a:ext cx="5157574" cy="461665"/>
          </a:xfrm>
          <a:prstGeom prst="rect">
            <a:avLst/>
          </a:prstGeom>
          <a:ln>
            <a:noFill/>
          </a:ln>
        </p:spPr>
        <p:txBody>
          <a:bodyPr wrap="square">
            <a:spAutoFit/>
          </a:bodyPr>
          <a:lstStyle/>
          <a:p>
            <a:r>
              <a:rPr lang="en-US" sz="2400" dirty="0">
                <a:latin typeface="+mn-lt"/>
              </a:rPr>
              <a:t>Repackaged </a:t>
            </a:r>
            <a:r>
              <a:rPr lang="en-US" sz="2400" dirty="0" smtClean="0">
                <a:latin typeface="+mn-lt"/>
              </a:rPr>
              <a:t>security tool</a:t>
            </a:r>
            <a:endParaRPr lang="en-US" sz="2400" dirty="0">
              <a:latin typeface="+mn-lt"/>
            </a:endParaRPr>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14" name="TextBox 13"/>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6" name="Date Placeholder 5"/>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73800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Lectures on Mobile Cloud </a:t>
            </a:r>
            <a:r>
              <a:rPr lang="en-US" dirty="0" smtClean="0">
                <a:latin typeface="Calibri" charset="0"/>
                <a:ea typeface="ＭＳ Ｐゴシック" charset="0"/>
                <a:cs typeface="ＭＳ Ｐゴシック" charset="0"/>
              </a:rPr>
              <a:t>Computing</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is the difference between APNS, GCM and </a:t>
            </a:r>
            <a:r>
              <a:rPr lang="en-US" dirty="0" err="1" smtClean="0">
                <a:latin typeface="Calibri" charset="0"/>
                <a:ea typeface="ＭＳ Ｐゴシック" charset="0"/>
                <a:cs typeface="ＭＳ Ｐゴシック" charset="0"/>
              </a:rPr>
              <a:t>Thialfi</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4/9/13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470025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Update Attack</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30</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Ask user to update to the “latest” version</a:t>
            </a:r>
          </a:p>
          <a:p>
            <a:pPr lvl="1"/>
            <a:r>
              <a:rPr lang="en-US" dirty="0" smtClean="0"/>
              <a:t>Child app: </a:t>
            </a:r>
            <a:r>
              <a:rPr lang="en-US" dirty="0" err="1" smtClean="0"/>
              <a:t>BaseBridge</a:t>
            </a:r>
            <a:endParaRPr lang="en-US" dirty="0" smtClean="0"/>
          </a:p>
          <a:p>
            <a:pPr lvl="1"/>
            <a:r>
              <a:rPr lang="en-US" dirty="0" smtClean="0"/>
              <a:t>Downloaded app:</a:t>
            </a:r>
            <a:r>
              <a:rPr lang="en-US" dirty="0"/>
              <a:t> </a:t>
            </a:r>
            <a:r>
              <a:rPr lang="en-US" dirty="0" err="1" smtClean="0"/>
              <a:t>DroidKungFuUpdate</a:t>
            </a:r>
            <a:endParaRPr lang="en-US" dirty="0" smtClean="0"/>
          </a:p>
          <a:p>
            <a:r>
              <a:rPr lang="en-US" dirty="0" smtClean="0"/>
              <a:t>Dynamically load and execute </a:t>
            </a:r>
            <a:r>
              <a:rPr lang="en-US" dirty="0" err="1" smtClean="0"/>
              <a:t>bytecode</a:t>
            </a:r>
            <a:endParaRPr lang="en-US" dirty="0" smtClean="0"/>
          </a:p>
          <a:p>
            <a:pPr lvl="1"/>
            <a:r>
              <a:rPr lang="en-US" dirty="0" smtClean="0"/>
              <a:t>Plankton, </a:t>
            </a:r>
            <a:r>
              <a:rPr lang="en-US" dirty="0" err="1" smtClean="0"/>
              <a:t>AnserverBot</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180002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Update Attack</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31</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err="1" smtClean="0"/>
              <a:t>DroidKungFuUpdate</a:t>
            </a:r>
            <a:endParaRPr lang="en-US" dirty="0" smtClean="0"/>
          </a:p>
          <a:p>
            <a:pPr lvl="1"/>
            <a:r>
              <a:rPr lang="en-US" dirty="0" smtClean="0"/>
              <a:t>Download the “latest” version from remote server</a:t>
            </a:r>
          </a:p>
          <a:p>
            <a:pPr lvl="1"/>
            <a:r>
              <a:rPr lang="en-US" dirty="0" smtClean="0"/>
              <a:t>The downloaded app is </a:t>
            </a:r>
            <a:r>
              <a:rPr lang="en-US" dirty="0" err="1" smtClean="0"/>
              <a:t>DroidKungFu</a:t>
            </a:r>
            <a:r>
              <a:rPr lang="en-US" dirty="0" smtClean="0"/>
              <a:t> malware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25" y="3032956"/>
            <a:ext cx="2332344" cy="3825044"/>
          </a:xfrm>
          <a:prstGeom prst="rect">
            <a:avLst/>
          </a:prstGeom>
        </p:spPr>
      </p:pic>
      <p:sp>
        <p:nvSpPr>
          <p:cNvPr id="6" name="TextBox 5"/>
          <p:cNvSpPr txBox="1"/>
          <p:nvPr/>
        </p:nvSpPr>
        <p:spPr>
          <a:xfrm>
            <a:off x="467544" y="5877272"/>
            <a:ext cx="2354106" cy="923330"/>
          </a:xfrm>
          <a:prstGeom prst="rect">
            <a:avLst/>
          </a:prstGeom>
          <a:noFill/>
          <a:ln>
            <a:noFill/>
          </a:ln>
        </p:spPr>
        <p:txBody>
          <a:bodyPr wrap="none" rtlCol="0">
            <a:spAutoFit/>
          </a:bodyPr>
          <a:lstStyle/>
          <a:p>
            <a:r>
              <a:rPr lang="en-US" dirty="0" smtClean="0">
                <a:solidFill>
                  <a:schemeClr val="bg1"/>
                </a:solidFill>
                <a:latin typeface="+mn-lt"/>
              </a:rPr>
              <a:t>New version 2.2 found.</a:t>
            </a:r>
          </a:p>
          <a:p>
            <a:r>
              <a:rPr lang="en-US" dirty="0" smtClean="0">
                <a:solidFill>
                  <a:schemeClr val="bg1"/>
                </a:solidFill>
                <a:latin typeface="+mn-lt"/>
              </a:rPr>
              <a:t>Do you want </a:t>
            </a:r>
          </a:p>
          <a:p>
            <a:r>
              <a:rPr lang="en-US" dirty="0" smtClean="0">
                <a:solidFill>
                  <a:schemeClr val="bg1"/>
                </a:solidFill>
                <a:latin typeface="+mn-lt"/>
              </a:rPr>
              <a:t>to download?</a:t>
            </a:r>
            <a:endParaRPr lang="en-US" dirty="0">
              <a:solidFill>
                <a:schemeClr val="bg1"/>
              </a:solidFill>
              <a:latin typeface="+mn-lt"/>
            </a:endParaRPr>
          </a:p>
        </p:txBody>
      </p:sp>
      <p:cxnSp>
        <p:nvCxnSpPr>
          <p:cNvPr id="7" name="Straight Arrow Connector 6"/>
          <p:cNvCxnSpPr/>
          <p:nvPr/>
        </p:nvCxnSpPr>
        <p:spPr>
          <a:xfrm flipH="1" flipV="1">
            <a:off x="1414529" y="5229200"/>
            <a:ext cx="230068" cy="64807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8445" y="4879573"/>
            <a:ext cx="1512168"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20273" y="3474286"/>
            <a:ext cx="2263697" cy="369332"/>
          </a:xfrm>
          <a:prstGeom prst="rect">
            <a:avLst/>
          </a:prstGeom>
          <a:noFill/>
          <a:ln w="28575">
            <a:solidFill>
              <a:srgbClr val="FF0000"/>
            </a:solidFill>
          </a:ln>
        </p:spPr>
        <p:txBody>
          <a:bodyPr wrap="none" rtlCol="0">
            <a:spAutoFit/>
          </a:bodyPr>
          <a:lstStyle/>
          <a:p>
            <a:r>
              <a:rPr lang="en-US" dirty="0" err="1" smtClean="0">
                <a:latin typeface="+mn-lt"/>
              </a:rPr>
              <a:t>DroidKungFu</a:t>
            </a:r>
            <a:r>
              <a:rPr lang="en-US" dirty="0" smtClean="0">
                <a:latin typeface="+mn-lt"/>
              </a:rPr>
              <a:t> malware</a:t>
            </a:r>
            <a:endParaRPr lang="en-US" dirty="0">
              <a:latin typeface="+mn-lt"/>
            </a:endParaRPr>
          </a:p>
        </p:txBody>
      </p:sp>
      <p:cxnSp>
        <p:nvCxnSpPr>
          <p:cNvPr id="17" name="Straight Arrow Connector 16"/>
          <p:cNvCxnSpPr>
            <a:stCxn id="15" idx="2"/>
          </p:cNvCxnSpPr>
          <p:nvPr/>
        </p:nvCxnSpPr>
        <p:spPr>
          <a:xfrm>
            <a:off x="5652122" y="3843618"/>
            <a:ext cx="0" cy="748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220" y="4586561"/>
            <a:ext cx="6049280" cy="1933350"/>
          </a:xfrm>
          <a:prstGeom prst="rect">
            <a:avLst/>
          </a:prstGeom>
        </p:spPr>
      </p:pic>
      <p:sp>
        <p:nvSpPr>
          <p:cNvPr id="14" name="Rectangle 13"/>
          <p:cNvSpPr/>
          <p:nvPr/>
        </p:nvSpPr>
        <p:spPr>
          <a:xfrm>
            <a:off x="3023828" y="4591767"/>
            <a:ext cx="5256584" cy="133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Cellular Networks and Mobile Computing (COMS 6998-10)</a:t>
            </a:r>
            <a:endParaRPr lang="en-US"/>
          </a:p>
        </p:txBody>
      </p:sp>
      <p:sp>
        <p:nvSpPr>
          <p:cNvPr id="16" name="TextBox 1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10" name="Date Placeholder 9"/>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7247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Drive-by Download</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32</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Trick users into downloading “interesting” apps</a:t>
            </a:r>
          </a:p>
          <a:p>
            <a:pPr lvl="1"/>
            <a:r>
              <a:rPr lang="en-US" dirty="0"/>
              <a:t>QR code: </a:t>
            </a:r>
            <a:r>
              <a:rPr lang="en-US" dirty="0" err="1" smtClean="0"/>
              <a:t>Jifake</a:t>
            </a:r>
            <a:endParaRPr lang="en-US" dirty="0" smtClean="0"/>
          </a:p>
          <a:p>
            <a:pPr lvl="1"/>
            <a:r>
              <a:rPr lang="en-US" dirty="0" smtClean="0"/>
              <a:t>In-app advertisement: </a:t>
            </a:r>
            <a:r>
              <a:rPr lang="en-US" dirty="0" err="1" smtClean="0"/>
              <a:t>GGTracker</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364376"/>
            <a:ext cx="2700300" cy="2731624"/>
          </a:xfrm>
          <a:prstGeom prst="rect">
            <a:avLst/>
          </a:prstGeom>
        </p:spPr>
      </p:pic>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8" name="Date Placeholder 7"/>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218227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1665521"/>
            <a:ext cx="7005325" cy="4337599"/>
          </a:xfrm>
        </p:spPr>
      </p:pic>
      <p:sp>
        <p:nvSpPr>
          <p:cNvPr id="2" name="Title 1"/>
          <p:cNvSpPr>
            <a:spLocks noGrp="1"/>
          </p:cNvSpPr>
          <p:nvPr>
            <p:ph type="title"/>
          </p:nvPr>
        </p:nvSpPr>
        <p:spPr/>
        <p:txBody>
          <a:bodyPr/>
          <a:lstStyle/>
          <a:p>
            <a:r>
              <a:rPr lang="en-US" dirty="0"/>
              <a:t>Installation: </a:t>
            </a:r>
            <a:r>
              <a:rPr lang="en-US" dirty="0" smtClean="0"/>
              <a:t>Drive-by </a:t>
            </a:r>
            <a:r>
              <a:rPr lang="en-US" dirty="0"/>
              <a:t>Download</a:t>
            </a:r>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33</a:t>
            </a:fld>
            <a:endParaRPr kumimoji="0" lang="en-US" dirty="0">
              <a:solidFill>
                <a:srgbClr val="FFFFFF"/>
              </a:solidFill>
            </a:endParaRPr>
          </a:p>
        </p:txBody>
      </p:sp>
      <p:sp>
        <p:nvSpPr>
          <p:cNvPr id="7" name="TextBox 6"/>
          <p:cNvSpPr txBox="1"/>
          <p:nvPr/>
        </p:nvSpPr>
        <p:spPr>
          <a:xfrm>
            <a:off x="4139952" y="6246102"/>
            <a:ext cx="3016083" cy="369332"/>
          </a:xfrm>
          <a:prstGeom prst="rect">
            <a:avLst/>
          </a:prstGeom>
          <a:noFill/>
          <a:ln>
            <a:solidFill>
              <a:srgbClr val="FF0000"/>
            </a:solidFill>
          </a:ln>
        </p:spPr>
        <p:txBody>
          <a:bodyPr wrap="none" rtlCol="0">
            <a:spAutoFit/>
          </a:bodyPr>
          <a:lstStyle/>
          <a:p>
            <a:r>
              <a:rPr lang="en-US" dirty="0" smtClean="0">
                <a:latin typeface="+mn-lt"/>
              </a:rPr>
              <a:t>Biker69 seems to like this app.</a:t>
            </a:r>
            <a:endParaRPr lang="en-US" dirty="0">
              <a:latin typeface="+mn-lt"/>
            </a:endParaRPr>
          </a:p>
        </p:txBody>
      </p:sp>
      <p:sp>
        <p:nvSpPr>
          <p:cNvPr id="8" name="Rectangle 7"/>
          <p:cNvSpPr/>
          <p:nvPr/>
        </p:nvSpPr>
        <p:spPr>
          <a:xfrm>
            <a:off x="1295636" y="4658072"/>
            <a:ext cx="3845223" cy="684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7" idx="0"/>
            <a:endCxn id="8" idx="2"/>
          </p:cNvCxnSpPr>
          <p:nvPr/>
        </p:nvCxnSpPr>
        <p:spPr>
          <a:xfrm flipH="1" flipV="1">
            <a:off x="3218248" y="5342148"/>
            <a:ext cx="2429746" cy="9039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64829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Activation</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34</a:t>
            </a:fld>
            <a:endParaRPr kumimoji="0" lang="en-US" dirty="0">
              <a:solidFill>
                <a:srgbClr val="FFFFFF"/>
              </a:solidFill>
            </a:endParaRPr>
          </a:p>
        </p:txBody>
      </p:sp>
      <p:sp>
        <p:nvSpPr>
          <p:cNvPr id="4" name="Content Placeholder 3"/>
          <p:cNvSpPr>
            <a:spLocks noGrp="1"/>
          </p:cNvSpPr>
          <p:nvPr>
            <p:ph sz="quarter" idx="1"/>
          </p:nvPr>
        </p:nvSpPr>
        <p:spPr>
          <a:xfrm>
            <a:off x="533400" y="1417638"/>
            <a:ext cx="8153400" cy="1008062"/>
          </a:xfrm>
        </p:spPr>
        <p:txBody>
          <a:bodyPr>
            <a:normAutofit fontScale="92500" lnSpcReduction="10000"/>
          </a:bodyPr>
          <a:lstStyle/>
          <a:p>
            <a:r>
              <a:rPr lang="en-US" altLang="zh-CN" dirty="0" smtClean="0"/>
              <a:t>By listening to various system events</a:t>
            </a:r>
            <a:endParaRPr lang="en-US" dirty="0" smtClean="0"/>
          </a:p>
          <a:p>
            <a:r>
              <a:rPr lang="en-US" dirty="0" smtClean="0"/>
              <a:t>By hijacking the main activity</a:t>
            </a:r>
          </a:p>
        </p:txBody>
      </p:sp>
      <p:sp>
        <p:nvSpPr>
          <p:cNvPr id="6" name="Rectangle 5"/>
          <p:cNvSpPr/>
          <p:nvPr/>
        </p:nvSpPr>
        <p:spPr>
          <a:xfrm>
            <a:off x="1503760" y="3300524"/>
            <a:ext cx="547960" cy="2876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20272" y="3978436"/>
            <a:ext cx="612068" cy="2198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28184" y="4146983"/>
            <a:ext cx="612068" cy="2019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67744" y="4869160"/>
            <a:ext cx="576064" cy="1296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50983" y="2279847"/>
            <a:ext cx="8489469" cy="4064000"/>
            <a:chOff x="150983" y="2600908"/>
            <a:chExt cx="8489469" cy="4064000"/>
          </a:xfrm>
        </p:grpSpPr>
        <p:graphicFrame>
          <p:nvGraphicFramePr>
            <p:cNvPr id="5" name="Chart 4"/>
            <p:cNvGraphicFramePr/>
            <p:nvPr>
              <p:extLst>
                <p:ext uri="{D42A27DB-BD31-4B8C-83A1-F6EECF244321}">
                  <p14:modId xmlns:p14="http://schemas.microsoft.com/office/powerpoint/2010/main" val="1650185495"/>
                </p:ext>
              </p:extLst>
            </p:nvPr>
          </p:nvGraphicFramePr>
          <p:xfrm>
            <a:off x="612648" y="2600908"/>
            <a:ext cx="802780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50983" y="3133220"/>
              <a:ext cx="461665" cy="3210627"/>
            </a:xfrm>
            <a:prstGeom prst="rect">
              <a:avLst/>
            </a:prstGeom>
            <a:noFill/>
          </p:spPr>
          <p:txBody>
            <a:bodyPr vert="vert270" wrap="square" rtlCol="0">
              <a:spAutoFit/>
            </a:bodyPr>
            <a:lstStyle/>
            <a:p>
              <a:r>
                <a:rPr lang="en-US" dirty="0" smtClean="0">
                  <a:latin typeface="+mn-lt"/>
                </a:rPr>
                <a:t>The # of malware samples</a:t>
              </a:r>
              <a:endParaRPr lang="en-US" dirty="0">
                <a:latin typeface="+mn-lt"/>
              </a:endParaRPr>
            </a:p>
          </p:txBody>
        </p:sp>
      </p:grpSp>
      <p:sp>
        <p:nvSpPr>
          <p:cNvPr id="10" name="Footer Placeholder 9"/>
          <p:cNvSpPr>
            <a:spLocks noGrp="1"/>
          </p:cNvSpPr>
          <p:nvPr>
            <p:ph type="ftr" sz="quarter" idx="11"/>
          </p:nvPr>
        </p:nvSpPr>
        <p:spPr/>
        <p:txBody>
          <a:bodyPr/>
          <a:lstStyle/>
          <a:p>
            <a:r>
              <a:rPr lang="en-US" smtClean="0"/>
              <a:t>Cellular Networks and Mobile Computing (COMS 6998-10)</a:t>
            </a:r>
            <a:endParaRPr lang="en-US"/>
          </a:p>
        </p:txBody>
      </p:sp>
      <p:sp>
        <p:nvSpPr>
          <p:cNvPr id="11" name="Date Placeholder 10"/>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37418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Payloads</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35</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Privilege escalation</a:t>
            </a:r>
          </a:p>
          <a:p>
            <a:r>
              <a:rPr lang="en-US" dirty="0" smtClean="0"/>
              <a:t>Remote control</a:t>
            </a:r>
          </a:p>
          <a:p>
            <a:r>
              <a:rPr lang="en-US" dirty="0" smtClean="0"/>
              <a:t>Financial charges</a:t>
            </a:r>
          </a:p>
          <a:p>
            <a:r>
              <a:rPr lang="en-US" dirty="0" smtClean="0"/>
              <a:t>Information collection</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774845" cy="276999"/>
          </a:xfrm>
          <a:prstGeom prst="rect">
            <a:avLst/>
          </a:prstGeom>
          <a:noFill/>
        </p:spPr>
        <p:txBody>
          <a:bodyPr wrap="none" rtlCol="0">
            <a:spAutoFit/>
          </a:bodyPr>
          <a:lstStyle/>
          <a:p>
            <a:r>
              <a:rPr lang="en-US" sz="1200" dirty="0" smtClean="0">
                <a:solidFill>
                  <a:srgbClr val="A6A6A6"/>
                </a:solidFill>
              </a:rPr>
              <a:t>Courtesy </a:t>
            </a:r>
            <a:r>
              <a:rPr lang="en-US" sz="1200" dirty="0" err="1" smtClean="0">
                <a:solidFill>
                  <a:srgbClr val="A6A6A6"/>
                </a:solidFill>
              </a:rPr>
              <a:t>Yajin</a:t>
            </a:r>
            <a:r>
              <a:rPr lang="en-US" sz="1200" dirty="0" smtClean="0">
                <a:solidFill>
                  <a:srgbClr val="A6A6A6"/>
                </a:solidFill>
              </a:rPr>
              <a:t> Zhou et al.</a:t>
            </a:r>
            <a:endParaRPr lang="en-US" sz="12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00492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Payloads: Privilege </a:t>
            </a:r>
            <a:r>
              <a:rPr lang="en-US" dirty="0"/>
              <a:t>Escalation</a:t>
            </a:r>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36</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a:t>Use </a:t>
            </a:r>
            <a:r>
              <a:rPr lang="en-US" dirty="0" smtClean="0"/>
              <a:t>publicly </a:t>
            </a:r>
            <a:r>
              <a:rPr lang="en-US" dirty="0"/>
              <a:t>available root exploits to </a:t>
            </a:r>
            <a:r>
              <a:rPr lang="en-US" dirty="0" smtClean="0"/>
              <a:t>gain root privilege</a:t>
            </a:r>
          </a:p>
          <a:p>
            <a:pPr lvl="1"/>
            <a:r>
              <a:rPr lang="en-US" dirty="0" err="1" smtClean="0"/>
              <a:t>Exploid</a:t>
            </a:r>
            <a:r>
              <a:rPr lang="en-US" dirty="0" smtClean="0"/>
              <a:t>, RATC, </a:t>
            </a:r>
            <a:r>
              <a:rPr lang="en-US" dirty="0" err="1" smtClean="0"/>
              <a:t>Zimperlich</a:t>
            </a:r>
            <a:r>
              <a:rPr lang="en-US" dirty="0" smtClean="0"/>
              <a:t>, </a:t>
            </a:r>
            <a:r>
              <a:rPr lang="en-US" dirty="0" err="1" smtClean="0"/>
              <a:t>KillingInTheNameOf</a:t>
            </a:r>
            <a:r>
              <a:rPr lang="en-US" dirty="0" smtClean="0"/>
              <a:t>, </a:t>
            </a:r>
            <a:r>
              <a:rPr lang="en-US" dirty="0" err="1" smtClean="0"/>
              <a:t>GingerBreak</a:t>
            </a:r>
            <a:r>
              <a:rPr lang="en-US" dirty="0" smtClean="0"/>
              <a:t>, </a:t>
            </a:r>
            <a:r>
              <a:rPr lang="en-US" dirty="0" err="1" smtClean="0"/>
              <a:t>zergRush</a:t>
            </a:r>
            <a:endParaRPr lang="en-US" dirty="0"/>
          </a:p>
          <a:p>
            <a:endParaRPr lang="en-US" dirty="0"/>
          </a:p>
        </p:txBody>
      </p:sp>
      <p:sp>
        <p:nvSpPr>
          <p:cNvPr id="5" name="TextBox 4"/>
          <p:cNvSpPr txBox="1"/>
          <p:nvPr/>
        </p:nvSpPr>
        <p:spPr>
          <a:xfrm>
            <a:off x="1565052" y="4077072"/>
            <a:ext cx="6048672" cy="830997"/>
          </a:xfrm>
          <a:prstGeom prst="rect">
            <a:avLst/>
          </a:prstGeom>
          <a:noFill/>
          <a:ln>
            <a:solidFill>
              <a:schemeClr val="bg1">
                <a:lumMod val="50000"/>
              </a:schemeClr>
            </a:solidFill>
            <a:prstDash val="dash"/>
          </a:ln>
        </p:spPr>
        <p:txBody>
          <a:bodyPr wrap="square" rtlCol="0">
            <a:spAutoFit/>
          </a:bodyPr>
          <a:lstStyle/>
          <a:p>
            <a:r>
              <a:rPr lang="en-US" sz="2400" b="1" dirty="0" smtClean="0">
                <a:solidFill>
                  <a:srgbClr val="FF0000"/>
                </a:solidFill>
                <a:latin typeface="+mn-lt"/>
              </a:rPr>
              <a:t>37%</a:t>
            </a:r>
            <a:r>
              <a:rPr lang="en-US" sz="2400" b="1" dirty="0" smtClean="0">
                <a:latin typeface="+mn-lt"/>
              </a:rPr>
              <a:t> of malware samples use root exploits </a:t>
            </a:r>
          </a:p>
          <a:p>
            <a:r>
              <a:rPr lang="en-US" sz="2400" b="1" dirty="0" smtClean="0">
                <a:solidFill>
                  <a:srgbClr val="FF0000"/>
                </a:solidFill>
                <a:latin typeface="+mn-lt"/>
              </a:rPr>
              <a:t>30%</a:t>
            </a:r>
            <a:r>
              <a:rPr lang="en-US" sz="2400" b="1" dirty="0">
                <a:latin typeface="+mn-lt"/>
              </a:rPr>
              <a:t> </a:t>
            </a:r>
            <a:r>
              <a:rPr lang="en-US" sz="2400" b="1" dirty="0" smtClean="0">
                <a:latin typeface="+mn-lt"/>
              </a:rPr>
              <a:t>use more than one root exploit</a:t>
            </a:r>
            <a:endParaRPr lang="en-US" sz="2400" b="1" dirty="0">
              <a:latin typeface="+mn-lt"/>
            </a:endParaRPr>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8" name="Date Placeholder 7"/>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122096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Payloads: Privilege </a:t>
            </a:r>
            <a:r>
              <a:rPr lang="en-US" dirty="0"/>
              <a:t>Escalation</a:t>
            </a:r>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37</a:t>
            </a:fld>
            <a:endParaRPr kumimoji="0" lang="en-US" dirty="0">
              <a:solidFill>
                <a:srgbClr val="FFFFFF"/>
              </a:solidFill>
            </a:endParaRPr>
          </a:p>
        </p:txBody>
      </p:sp>
      <p:sp>
        <p:nvSpPr>
          <p:cNvPr id="4" name="Content Placeholder 3"/>
          <p:cNvSpPr>
            <a:spLocks noGrp="1"/>
          </p:cNvSpPr>
          <p:nvPr>
            <p:ph sz="quarter" idx="1"/>
          </p:nvPr>
        </p:nvSpPr>
        <p:spPr>
          <a:xfrm>
            <a:off x="612648" y="1600200"/>
            <a:ext cx="8153400" cy="4889140"/>
          </a:xfrm>
        </p:spPr>
        <p:txBody>
          <a:bodyPr>
            <a:normAutofit/>
          </a:bodyPr>
          <a:lstStyle/>
          <a:p>
            <a:r>
              <a:rPr lang="en-US" dirty="0" smtClean="0"/>
              <a:t>Malware is getting smarter</a:t>
            </a:r>
          </a:p>
          <a:p>
            <a:pPr lvl="1"/>
            <a:r>
              <a:rPr lang="en-US" dirty="0" err="1" smtClean="0"/>
              <a:t>DroidDream</a:t>
            </a:r>
            <a:r>
              <a:rPr lang="en-US" dirty="0" smtClean="0"/>
              <a:t>: unencrypted root exploits</a:t>
            </a:r>
          </a:p>
          <a:p>
            <a:pPr lvl="2"/>
            <a:r>
              <a:rPr lang="en-US" dirty="0" smtClean="0"/>
              <a:t>Exploit name as its file name</a:t>
            </a:r>
          </a:p>
          <a:p>
            <a:pPr lvl="1"/>
            <a:r>
              <a:rPr lang="en-US" dirty="0" err="1" smtClean="0"/>
              <a:t>DroidKungFu</a:t>
            </a:r>
            <a:r>
              <a:rPr lang="en-US" dirty="0" smtClean="0"/>
              <a:t>: encrypted root exploits</a:t>
            </a:r>
          </a:p>
          <a:p>
            <a:pPr lvl="2"/>
            <a:r>
              <a:rPr lang="en-US" dirty="0" err="1"/>
              <a:t>m</a:t>
            </a:r>
            <a:r>
              <a:rPr lang="en-US" dirty="0" err="1" smtClean="0"/>
              <a:t>yicon</a:t>
            </a:r>
            <a:r>
              <a:rPr lang="en-US" dirty="0" smtClean="0"/>
              <a:t>, </a:t>
            </a:r>
            <a:r>
              <a:rPr lang="en-US" dirty="0" err="1" smtClean="0"/>
              <a:t>secbino</a:t>
            </a:r>
            <a:endParaRPr lang="en-US" dirty="0" smtClean="0"/>
          </a:p>
          <a:p>
            <a:pPr lvl="1"/>
            <a:r>
              <a:rPr lang="en-US" dirty="0" err="1" smtClean="0"/>
              <a:t>DroidCoupon</a:t>
            </a:r>
            <a:r>
              <a:rPr lang="en-US" dirty="0" smtClean="0"/>
              <a:t>: root exploit with obfuscated file name</a:t>
            </a:r>
          </a:p>
          <a:p>
            <a:pPr lvl="2"/>
            <a:r>
              <a:rPr lang="en-US" dirty="0" smtClean="0"/>
              <a:t>ratc.png</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220" y="3016064"/>
            <a:ext cx="4024047" cy="15815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509" y="3892340"/>
            <a:ext cx="3383467" cy="17131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769" y="5180856"/>
            <a:ext cx="3459110" cy="1677144"/>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6" name="Date Placeholder 5"/>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410073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Payloads: Remote </a:t>
            </a:r>
            <a:r>
              <a:rPr lang="en-US" dirty="0"/>
              <a:t>C</a:t>
            </a:r>
            <a:r>
              <a:rPr lang="en-US" dirty="0" smtClean="0"/>
              <a:t>ontrol</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38</a:t>
            </a:fld>
            <a:endParaRPr kumimoji="0" lang="en-US" dirty="0">
              <a:solidFill>
                <a:srgbClr val="FFFFFF"/>
              </a:solidFill>
            </a:endParaRPr>
          </a:p>
        </p:txBody>
      </p:sp>
      <p:sp>
        <p:nvSpPr>
          <p:cNvPr id="4" name="Content Placeholder 3"/>
          <p:cNvSpPr>
            <a:spLocks noGrp="1"/>
          </p:cNvSpPr>
          <p:nvPr>
            <p:ph sz="quarter" idx="1"/>
          </p:nvPr>
        </p:nvSpPr>
        <p:spPr>
          <a:xfrm>
            <a:off x="612648" y="1600200"/>
            <a:ext cx="8153400" cy="3304964"/>
          </a:xfrm>
        </p:spPr>
        <p:txBody>
          <a:bodyPr/>
          <a:lstStyle/>
          <a:p>
            <a:r>
              <a:rPr lang="en-US" dirty="0" smtClean="0"/>
              <a:t>92% of them use HTTP based C&amp;C servers</a:t>
            </a:r>
          </a:p>
          <a:p>
            <a:r>
              <a:rPr lang="en-US" dirty="0"/>
              <a:t>C&amp;C </a:t>
            </a:r>
            <a:r>
              <a:rPr lang="en-US" dirty="0" smtClean="0"/>
              <a:t>server URLs can be encrypted</a:t>
            </a:r>
          </a:p>
          <a:p>
            <a:pPr lvl="1"/>
            <a:r>
              <a:rPr lang="en-US" dirty="0" err="1" smtClean="0"/>
              <a:t>Pjapps</a:t>
            </a:r>
            <a:r>
              <a:rPr lang="en-US" dirty="0" smtClean="0"/>
              <a:t>: custom encoding scheme</a:t>
            </a:r>
          </a:p>
          <a:p>
            <a:pPr lvl="1"/>
            <a:r>
              <a:rPr lang="en-US" dirty="0" smtClean="0"/>
              <a:t>DroidKungFu3: AES encryption</a:t>
            </a:r>
          </a:p>
          <a:p>
            <a:pPr lvl="1"/>
            <a:r>
              <a:rPr lang="en-US" dirty="0" err="1" smtClean="0"/>
              <a:t>Geinimi</a:t>
            </a:r>
            <a:r>
              <a:rPr lang="en-US" dirty="0" smtClean="0"/>
              <a:t>: DES encryption</a:t>
            </a:r>
          </a:p>
          <a:p>
            <a:pPr lvl="1"/>
            <a:r>
              <a:rPr lang="en-US" dirty="0" err="1" smtClean="0"/>
              <a:t>AnserverBot</a:t>
            </a:r>
            <a:r>
              <a:rPr lang="en-US" dirty="0" smtClean="0"/>
              <a:t>: Base64</a:t>
            </a:r>
          </a:p>
          <a:p>
            <a:pPr lvl="1"/>
            <a:endParaRPr lang="en-US" dirty="0"/>
          </a:p>
        </p:txBody>
      </p:sp>
      <p:sp>
        <p:nvSpPr>
          <p:cNvPr id="6" name="Rectangle 5"/>
          <p:cNvSpPr/>
          <p:nvPr/>
        </p:nvSpPr>
        <p:spPr>
          <a:xfrm>
            <a:off x="1079612" y="3126287"/>
            <a:ext cx="6768244" cy="1015663"/>
          </a:xfrm>
          <a:prstGeom prst="rect">
            <a:avLst/>
          </a:prstGeom>
          <a:ln>
            <a:solidFill>
              <a:srgbClr val="FF0000"/>
            </a:solidFill>
            <a:prstDash val="sysDash"/>
          </a:ln>
        </p:spPr>
        <p:txBody>
          <a:bodyPr wrap="square">
            <a:spAutoFit/>
          </a:bodyPr>
          <a:lstStyle/>
          <a:p>
            <a:r>
              <a:rPr lang="en-US" dirty="0">
                <a:latin typeface="+mn-lt"/>
              </a:rPr>
              <a:t>2</a:t>
            </a:r>
            <a:r>
              <a:rPr lang="en-US" dirty="0">
                <a:solidFill>
                  <a:srgbClr val="FF0000"/>
                </a:solidFill>
                <a:latin typeface="+mn-lt"/>
              </a:rPr>
              <a:t>m</a:t>
            </a:r>
            <a:r>
              <a:rPr lang="en-US" dirty="0">
                <a:latin typeface="+mn-lt"/>
              </a:rPr>
              <a:t>a</a:t>
            </a:r>
            <a:r>
              <a:rPr lang="en-US" dirty="0">
                <a:solidFill>
                  <a:srgbClr val="FF0000"/>
                </a:solidFill>
                <a:latin typeface="+mn-lt"/>
              </a:rPr>
              <a:t>o</a:t>
            </a:r>
            <a:r>
              <a:rPr lang="en-US" dirty="0">
                <a:latin typeface="+mn-lt"/>
              </a:rPr>
              <a:t>d</a:t>
            </a:r>
            <a:r>
              <a:rPr lang="en-US" dirty="0">
                <a:solidFill>
                  <a:srgbClr val="FF0000"/>
                </a:solidFill>
                <a:latin typeface="+mn-lt"/>
              </a:rPr>
              <a:t>b</a:t>
            </a:r>
            <a:r>
              <a:rPr lang="en-US" dirty="0">
                <a:latin typeface="+mn-lt"/>
              </a:rPr>
              <a:t>3</a:t>
            </a:r>
            <a:r>
              <a:rPr lang="en-US" dirty="0">
                <a:solidFill>
                  <a:srgbClr val="FF0000"/>
                </a:solidFill>
                <a:latin typeface="+mn-lt"/>
              </a:rPr>
              <a:t>i</a:t>
            </a:r>
            <a:r>
              <a:rPr lang="en-US" dirty="0">
                <a:latin typeface="+mn-lt"/>
              </a:rPr>
              <a:t>a</a:t>
            </a:r>
            <a:r>
              <a:rPr lang="en-US" dirty="0">
                <a:solidFill>
                  <a:srgbClr val="FF0000"/>
                </a:solidFill>
                <a:latin typeface="+mn-lt"/>
              </a:rPr>
              <a:t>l</a:t>
            </a:r>
            <a:r>
              <a:rPr lang="en-US" dirty="0">
                <a:latin typeface="+mn-lt"/>
              </a:rPr>
              <a:t>k</a:t>
            </a:r>
            <a:r>
              <a:rPr lang="en-US" dirty="0">
                <a:solidFill>
                  <a:srgbClr val="FF0000"/>
                </a:solidFill>
                <a:latin typeface="+mn-lt"/>
              </a:rPr>
              <a:t>e</a:t>
            </a:r>
            <a:r>
              <a:rPr lang="en-US" dirty="0">
                <a:latin typeface="+mn-lt"/>
              </a:rPr>
              <a:t>8</a:t>
            </a:r>
            <a:r>
              <a:rPr lang="en-US" dirty="0">
                <a:solidFill>
                  <a:srgbClr val="FF0000"/>
                </a:solidFill>
                <a:latin typeface="+mn-lt"/>
              </a:rPr>
              <a:t>m</a:t>
            </a:r>
            <a:r>
              <a:rPr lang="en-US" dirty="0">
                <a:latin typeface="+mn-lt"/>
              </a:rPr>
              <a:t>d</a:t>
            </a:r>
            <a:r>
              <a:rPr lang="en-US" dirty="0">
                <a:solidFill>
                  <a:srgbClr val="FF0000"/>
                </a:solidFill>
                <a:latin typeface="+mn-lt"/>
              </a:rPr>
              <a:t>e</a:t>
            </a:r>
            <a:r>
              <a:rPr lang="en-US" dirty="0">
                <a:latin typeface="+mn-lt"/>
              </a:rPr>
              <a:t>m</a:t>
            </a:r>
            <a:r>
              <a:rPr lang="en-US" dirty="0">
                <a:solidFill>
                  <a:srgbClr val="FF0000"/>
                </a:solidFill>
                <a:latin typeface="+mn-lt"/>
              </a:rPr>
              <a:t>e</a:t>
            </a:r>
            <a:r>
              <a:rPr lang="en-US" dirty="0">
                <a:latin typeface="+mn-lt"/>
              </a:rPr>
              <a:t>3</a:t>
            </a:r>
            <a:r>
              <a:rPr lang="en-US" dirty="0">
                <a:solidFill>
                  <a:srgbClr val="FF0000"/>
                </a:solidFill>
                <a:latin typeface="+mn-lt"/>
              </a:rPr>
              <a:t>g</a:t>
            </a:r>
            <a:r>
              <a:rPr lang="en-US" dirty="0">
                <a:latin typeface="+mn-lt"/>
              </a:rPr>
              <a:t>k</a:t>
            </a:r>
            <a:r>
              <a:rPr lang="en-US" dirty="0">
                <a:solidFill>
                  <a:srgbClr val="FF0000"/>
                </a:solidFill>
                <a:latin typeface="+mn-lt"/>
              </a:rPr>
              <a:t>o</a:t>
            </a:r>
            <a:r>
              <a:rPr lang="en-US" dirty="0">
                <a:latin typeface="+mn-lt"/>
              </a:rPr>
              <a:t>s</a:t>
            </a:r>
            <a:r>
              <a:rPr lang="en-US" dirty="0">
                <a:solidFill>
                  <a:srgbClr val="FF0000"/>
                </a:solidFill>
                <a:latin typeface="+mn-lt"/>
              </a:rPr>
              <a:t>9</a:t>
            </a:r>
            <a:r>
              <a:rPr lang="en-US" dirty="0">
                <a:latin typeface="+mn-lt"/>
              </a:rPr>
              <a:t>g</a:t>
            </a:r>
            <a:r>
              <a:rPr lang="en-US" dirty="0">
                <a:solidFill>
                  <a:srgbClr val="FF0000"/>
                </a:solidFill>
                <a:latin typeface="+mn-lt"/>
              </a:rPr>
              <a:t>1</a:t>
            </a:r>
            <a:r>
              <a:rPr lang="en-US" dirty="0">
                <a:latin typeface="+mn-lt"/>
              </a:rPr>
              <a:t>i</a:t>
            </a:r>
            <a:r>
              <a:rPr lang="en-US" dirty="0">
                <a:solidFill>
                  <a:srgbClr val="FF0000"/>
                </a:solidFill>
                <a:latin typeface="+mn-lt"/>
              </a:rPr>
              <a:t>c</a:t>
            </a:r>
            <a:r>
              <a:rPr lang="en-US" dirty="0">
                <a:latin typeface="+mn-lt"/>
              </a:rPr>
              <a:t>a</a:t>
            </a:r>
            <a:r>
              <a:rPr lang="en-US" dirty="0">
                <a:solidFill>
                  <a:srgbClr val="FF0000"/>
                </a:solidFill>
                <a:latin typeface="+mn-lt"/>
              </a:rPr>
              <a:t>o</a:t>
            </a:r>
            <a:r>
              <a:rPr lang="en-US" dirty="0">
                <a:latin typeface="+mn-lt"/>
              </a:rPr>
              <a:t>f</a:t>
            </a:r>
            <a:r>
              <a:rPr lang="en-US" dirty="0">
                <a:solidFill>
                  <a:srgbClr val="FF0000"/>
                </a:solidFill>
                <a:latin typeface="+mn-lt"/>
              </a:rPr>
              <a:t>m</a:t>
            </a:r>
            <a:r>
              <a:rPr lang="en-US" sz="2400" dirty="0">
                <a:latin typeface="+mn-lt"/>
              </a:rPr>
              <a:t> </a:t>
            </a:r>
            <a:endParaRPr lang="en-US" sz="2400" dirty="0" smtClean="0">
              <a:latin typeface="+mn-lt"/>
            </a:endParaRPr>
          </a:p>
          <a:p>
            <a:r>
              <a:rPr lang="en-US" dirty="0"/>
              <a:t>-&gt;</a:t>
            </a:r>
            <a:r>
              <a:rPr lang="en-US" dirty="0" smtClean="0">
                <a:latin typeface="+mn-lt"/>
              </a:rPr>
              <a:t> </a:t>
            </a:r>
          </a:p>
          <a:p>
            <a:r>
              <a:rPr lang="en-US" dirty="0" smtClean="0">
                <a:solidFill>
                  <a:srgbClr val="FF0000"/>
                </a:solidFill>
                <a:latin typeface="+mn-lt"/>
              </a:rPr>
              <a:t>mobilemeego91.com</a:t>
            </a:r>
            <a:endParaRPr lang="en-US" dirty="0">
              <a:solidFill>
                <a:srgbClr val="FF0000"/>
              </a:solidFill>
              <a:latin typeface="+mn-lt"/>
            </a:endParaRPr>
          </a:p>
        </p:txBody>
      </p:sp>
      <p:sp>
        <p:nvSpPr>
          <p:cNvPr id="8" name="Rectangle 7"/>
          <p:cNvSpPr/>
          <p:nvPr/>
        </p:nvSpPr>
        <p:spPr>
          <a:xfrm>
            <a:off x="1079612" y="3682399"/>
            <a:ext cx="6768244" cy="1200329"/>
          </a:xfrm>
          <a:prstGeom prst="rect">
            <a:avLst/>
          </a:prstGeom>
          <a:ln>
            <a:solidFill>
              <a:srgbClr val="FF0000"/>
            </a:solidFill>
            <a:prstDash val="sysDash"/>
          </a:ln>
        </p:spPr>
        <p:txBody>
          <a:bodyPr wrap="square">
            <a:spAutoFit/>
          </a:bodyPr>
          <a:lstStyle/>
          <a:p>
            <a:r>
              <a:rPr lang="en-US" dirty="0" smtClean="0">
                <a:latin typeface="+mn-lt"/>
              </a:rPr>
              <a:t>29BB083B93AE6DD6FB4E2F353586C56218DA99F2421B4B12C6FC74FF3E8E8FF2295907534814906FE15A460C3BA03E78</a:t>
            </a:r>
          </a:p>
          <a:p>
            <a:r>
              <a:rPr lang="en-US" dirty="0"/>
              <a:t>-&gt;</a:t>
            </a:r>
            <a:endParaRPr lang="en-US" dirty="0" smtClean="0">
              <a:latin typeface="+mn-lt"/>
            </a:endParaRPr>
          </a:p>
          <a:p>
            <a:r>
              <a:rPr lang="en-US" dirty="0">
                <a:solidFill>
                  <a:srgbClr val="FF0000"/>
                </a:solidFill>
                <a:latin typeface="+mn-lt"/>
              </a:rPr>
              <a:t>http://search.zi18.com:8511/search/</a:t>
            </a:r>
          </a:p>
        </p:txBody>
      </p:sp>
      <p:sp>
        <p:nvSpPr>
          <p:cNvPr id="9" name="Rectangle 8"/>
          <p:cNvSpPr/>
          <p:nvPr/>
        </p:nvSpPr>
        <p:spPr>
          <a:xfrm>
            <a:off x="1079612" y="4149080"/>
            <a:ext cx="6768244" cy="923330"/>
          </a:xfrm>
          <a:prstGeom prst="rect">
            <a:avLst/>
          </a:prstGeom>
          <a:ln>
            <a:solidFill>
              <a:srgbClr val="FF0000"/>
            </a:solidFill>
            <a:prstDash val="sysDash"/>
          </a:ln>
        </p:spPr>
        <p:txBody>
          <a:bodyPr wrap="square">
            <a:spAutoFit/>
          </a:bodyPr>
          <a:lstStyle/>
          <a:p>
            <a:r>
              <a:rPr lang="en-US" dirty="0" smtClean="0">
                <a:latin typeface="+mn-lt"/>
              </a:rPr>
              <a:t>5ee24082afa27568f4f1e0acc961d767dd7e9ad2131ec4c3</a:t>
            </a:r>
          </a:p>
          <a:p>
            <a:r>
              <a:rPr lang="en-US" dirty="0" smtClean="0"/>
              <a:t>-&gt; </a:t>
            </a:r>
          </a:p>
          <a:p>
            <a:r>
              <a:rPr lang="en-US" dirty="0" smtClean="0">
                <a:solidFill>
                  <a:srgbClr val="FF0000"/>
                </a:solidFill>
                <a:latin typeface="+mn-lt"/>
              </a:rPr>
              <a:t>117.135.134.185:8080</a:t>
            </a:r>
            <a:endParaRPr lang="en-US" dirty="0">
              <a:solidFill>
                <a:srgbClr val="FF0000"/>
              </a:solidFill>
              <a:latin typeface="+mn-lt"/>
            </a:endParaRPr>
          </a:p>
        </p:txBody>
      </p:sp>
      <p:sp>
        <p:nvSpPr>
          <p:cNvPr id="10" name="Rectangle 9"/>
          <p:cNvSpPr/>
          <p:nvPr/>
        </p:nvSpPr>
        <p:spPr>
          <a:xfrm>
            <a:off x="1079612" y="4610745"/>
            <a:ext cx="6768244" cy="923330"/>
          </a:xfrm>
          <a:prstGeom prst="rect">
            <a:avLst/>
          </a:prstGeom>
          <a:ln>
            <a:solidFill>
              <a:srgbClr val="FF0000"/>
            </a:solidFill>
            <a:prstDash val="sysDash"/>
          </a:ln>
        </p:spPr>
        <p:txBody>
          <a:bodyPr wrap="square">
            <a:spAutoFit/>
          </a:bodyPr>
          <a:lstStyle/>
          <a:p>
            <a:r>
              <a:rPr lang="en-US" dirty="0">
                <a:latin typeface="+mn-lt"/>
              </a:rPr>
              <a:t>HoiprJbh9CVp9I0h8Cg1zKVO7CAO7CfaPJSQfvMUH2B574i18CQ_</a:t>
            </a:r>
          </a:p>
          <a:p>
            <a:r>
              <a:rPr lang="en-US" dirty="0"/>
              <a:t>-&gt; </a:t>
            </a:r>
            <a:endParaRPr lang="en-US" dirty="0" smtClean="0"/>
          </a:p>
          <a:p>
            <a:r>
              <a:rPr lang="en-US" dirty="0" smtClean="0">
                <a:solidFill>
                  <a:srgbClr val="FF0000"/>
                </a:solidFill>
                <a:latin typeface="+mn-lt"/>
              </a:rPr>
              <a:t>http://b4.cookier.co.cc:8080/jk.action</a:t>
            </a:r>
            <a:endParaRPr lang="en-US" dirty="0">
              <a:solidFill>
                <a:srgbClr val="FF0000"/>
              </a:solidFill>
              <a:latin typeface="+mn-lt"/>
            </a:endParaRP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175735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6" grpId="1" animBg="1"/>
      <p:bldP spid="8" grpId="0" animBg="1"/>
      <p:bldP spid="8" grpId="1" animBg="1"/>
      <p:bldP spid="9" grpId="0" animBg="1"/>
      <p:bldP spid="9" grpId="1"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Payloads: Financial Charges</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39</a:t>
            </a:fld>
            <a:endParaRPr kumimoji="0" lang="en-US" dirty="0">
              <a:solidFill>
                <a:srgbClr val="FFFFFF"/>
              </a:solidFill>
            </a:endParaRPr>
          </a:p>
        </p:txBody>
      </p:sp>
      <p:sp>
        <p:nvSpPr>
          <p:cNvPr id="4" name="Content Placeholder 3"/>
          <p:cNvSpPr>
            <a:spLocks noGrp="1"/>
          </p:cNvSpPr>
          <p:nvPr>
            <p:ph sz="quarter" idx="1"/>
          </p:nvPr>
        </p:nvSpPr>
        <p:spPr>
          <a:xfrm>
            <a:off x="612648" y="1600200"/>
            <a:ext cx="8153400" cy="4997152"/>
          </a:xfrm>
        </p:spPr>
        <p:txBody>
          <a:bodyPr>
            <a:normAutofit fontScale="92500" lnSpcReduction="10000"/>
          </a:bodyPr>
          <a:lstStyle/>
          <a:p>
            <a:r>
              <a:rPr lang="en-US" dirty="0" smtClean="0"/>
              <a:t>Send SMS</a:t>
            </a:r>
          </a:p>
          <a:p>
            <a:pPr lvl="1"/>
            <a:r>
              <a:rPr lang="en-US" dirty="0" smtClean="0"/>
              <a:t>to hardcoded premium-rate numbers</a:t>
            </a:r>
          </a:p>
          <a:p>
            <a:pPr lvl="2"/>
            <a:r>
              <a:rPr lang="en-US" dirty="0" err="1" smtClean="0"/>
              <a:t>FakePlayer</a:t>
            </a:r>
            <a:r>
              <a:rPr lang="en-US" dirty="0" smtClean="0"/>
              <a:t>, YZHC …</a:t>
            </a:r>
          </a:p>
          <a:p>
            <a:pPr lvl="1"/>
            <a:r>
              <a:rPr lang="en-US" dirty="0"/>
              <a:t>t</a:t>
            </a:r>
            <a:r>
              <a:rPr lang="en-US" dirty="0" smtClean="0"/>
              <a:t>o other numbers controlled by remote servers</a:t>
            </a:r>
          </a:p>
          <a:p>
            <a:pPr lvl="2"/>
            <a:r>
              <a:rPr lang="en-US" dirty="0" err="1" smtClean="0"/>
              <a:t>AnserverBot</a:t>
            </a:r>
            <a:r>
              <a:rPr lang="en-US" dirty="0" smtClean="0"/>
              <a:t>, </a:t>
            </a:r>
            <a:r>
              <a:rPr lang="en-US" dirty="0" err="1" smtClean="0"/>
              <a:t>BeanBot</a:t>
            </a:r>
            <a:endParaRPr lang="en-US" dirty="0" smtClean="0"/>
          </a:p>
          <a:p>
            <a:r>
              <a:rPr lang="en-US" dirty="0" smtClean="0"/>
              <a:t>Delete/Block SMS </a:t>
            </a:r>
          </a:p>
          <a:p>
            <a:pPr lvl="1"/>
            <a:r>
              <a:rPr lang="en-US" dirty="0"/>
              <a:t>t</a:t>
            </a:r>
            <a:r>
              <a:rPr lang="en-US" dirty="0" smtClean="0"/>
              <a:t>o remove fee charge information</a:t>
            </a:r>
          </a:p>
          <a:p>
            <a:pPr lvl="2"/>
            <a:r>
              <a:rPr lang="en-US" dirty="0" err="1" smtClean="0"/>
              <a:t>Z</a:t>
            </a:r>
            <a:r>
              <a:rPr lang="en-US" dirty="0" err="1"/>
              <a:t>s</a:t>
            </a:r>
            <a:r>
              <a:rPr lang="en-US" dirty="0" err="1" smtClean="0"/>
              <a:t>one</a:t>
            </a:r>
            <a:r>
              <a:rPr lang="en-US" dirty="0" smtClean="0"/>
              <a:t>, </a:t>
            </a:r>
            <a:r>
              <a:rPr lang="en-US" dirty="0" err="1" smtClean="0"/>
              <a:t>RogueSPPush</a:t>
            </a:r>
            <a:r>
              <a:rPr lang="en-US" dirty="0" smtClean="0"/>
              <a:t> …</a:t>
            </a:r>
          </a:p>
          <a:p>
            <a:r>
              <a:rPr lang="en-US" dirty="0" smtClean="0"/>
              <a:t>Reply SMS</a:t>
            </a:r>
          </a:p>
          <a:p>
            <a:pPr lvl="1"/>
            <a:r>
              <a:rPr lang="en-US" dirty="0"/>
              <a:t>t</a:t>
            </a:r>
            <a:r>
              <a:rPr lang="en-US" dirty="0" smtClean="0"/>
              <a:t>o confirm subscription to premium services</a:t>
            </a:r>
          </a:p>
          <a:p>
            <a:pPr lvl="2"/>
            <a:r>
              <a:rPr lang="en-US" dirty="0" err="1" smtClean="0"/>
              <a:t>GGTracker</a:t>
            </a:r>
            <a:r>
              <a:rPr lang="en-US" dirty="0"/>
              <a:t>, </a:t>
            </a:r>
            <a:r>
              <a:rPr lang="en-US" dirty="0" err="1" smtClean="0"/>
              <a:t>RogueLemon</a:t>
            </a: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427378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Lectures on Mobile Cloud Computing (Cont’d)</a:t>
            </a: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Push notification service</a:t>
            </a:r>
          </a:p>
          <a:p>
            <a:pPr lvl="1"/>
            <a:r>
              <a:rPr lang="en-US" dirty="0" smtClean="0">
                <a:latin typeface="Calibri" charset="0"/>
                <a:ea typeface="ＭＳ Ｐゴシック" charset="0"/>
                <a:cs typeface="ＭＳ Ｐゴシック" charset="0"/>
              </a:rPr>
              <a:t>Unreliable: APNS, GCM</a:t>
            </a:r>
          </a:p>
          <a:p>
            <a:pPr lvl="1"/>
            <a:r>
              <a:rPr lang="en-US" dirty="0" smtClean="0">
                <a:latin typeface="Calibri" charset="0"/>
                <a:ea typeface="ＭＳ Ｐゴシック" charset="0"/>
                <a:cs typeface="ＭＳ Ｐゴシック" charset="0"/>
              </a:rPr>
              <a:t>Reliable: </a:t>
            </a:r>
            <a:r>
              <a:rPr lang="en-US" dirty="0" err="1" smtClean="0">
                <a:latin typeface="Calibri" charset="0"/>
                <a:ea typeface="ＭＳ Ｐゴシック" charset="0"/>
                <a:cs typeface="ＭＳ Ｐゴシック" charset="0"/>
              </a:rPr>
              <a:t>Thialfi</a:t>
            </a:r>
            <a:r>
              <a:rPr lang="en-US" dirty="0" smtClean="0">
                <a:latin typeface="Calibri" charset="0"/>
                <a:ea typeface="ＭＳ Ｐゴシック" charset="0"/>
                <a:cs typeface="ＭＳ Ｐゴシック" charset="0"/>
              </a:rPr>
              <a:t> (has a notion of objects)</a:t>
            </a:r>
          </a:p>
        </p:txBody>
      </p:sp>
      <p:sp>
        <p:nvSpPr>
          <p:cNvPr id="2" name="Date Placeholder 1"/>
          <p:cNvSpPr>
            <a:spLocks noGrp="1"/>
          </p:cNvSpPr>
          <p:nvPr>
            <p:ph type="dt" sz="half" idx="10"/>
          </p:nvPr>
        </p:nvSpPr>
        <p:spPr/>
        <p:txBody>
          <a:bodyPr/>
          <a:lstStyle/>
          <a:p>
            <a:r>
              <a:rPr lang="en-US" smtClean="0"/>
              <a:t>4/9/13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40077957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Payloads: Information Collection</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40</a:t>
            </a:fld>
            <a:endParaRPr kumimoji="0" lang="en-US" dirty="0">
              <a:solidFill>
                <a:srgbClr val="FFFFFF"/>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3100813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1110" y="2132856"/>
            <a:ext cx="461665" cy="3462655"/>
          </a:xfrm>
          <a:prstGeom prst="rect">
            <a:avLst/>
          </a:prstGeom>
          <a:noFill/>
        </p:spPr>
        <p:txBody>
          <a:bodyPr vert="vert270" wrap="square" rtlCol="0">
            <a:spAutoFit/>
          </a:bodyPr>
          <a:lstStyle/>
          <a:p>
            <a:r>
              <a:rPr lang="en-US" dirty="0" smtClean="0">
                <a:latin typeface="+mn-lt"/>
              </a:rPr>
              <a:t>The # of apps</a:t>
            </a:r>
            <a:endParaRPr lang="en-US" dirty="0">
              <a:latin typeface="+mn-lt"/>
            </a:endParaRPr>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8" name="Date Placeholder 7"/>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53822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Usage</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41</a:t>
            </a:fld>
            <a:endParaRPr kumimoji="0" lang="en-US" dirty="0">
              <a:solidFill>
                <a:srgbClr val="FFFFFF"/>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537147959"/>
              </p:ext>
            </p:extLst>
          </p:nvPr>
        </p:nvGraphicFramePr>
        <p:xfrm>
          <a:off x="0" y="1600200"/>
          <a:ext cx="9143999"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1772816"/>
            <a:ext cx="6264188" cy="61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60" y="2384884"/>
            <a:ext cx="6689576" cy="2664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60" y="5049180"/>
            <a:ext cx="5069396" cy="540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96236" y="1665674"/>
            <a:ext cx="2232248" cy="646331"/>
          </a:xfrm>
          <a:prstGeom prst="rect">
            <a:avLst/>
          </a:prstGeom>
          <a:noFill/>
          <a:ln w="19050">
            <a:solidFill>
              <a:srgbClr val="FF0000"/>
            </a:solidFill>
          </a:ln>
        </p:spPr>
        <p:txBody>
          <a:bodyPr wrap="square" rtlCol="0">
            <a:spAutoFit/>
          </a:bodyPr>
          <a:lstStyle/>
          <a:p>
            <a:r>
              <a:rPr lang="en-US" dirty="0" smtClean="0">
                <a:latin typeface="+mn-lt"/>
              </a:rPr>
              <a:t>Get started as soon</a:t>
            </a:r>
          </a:p>
          <a:p>
            <a:r>
              <a:rPr lang="en-US" dirty="0" smtClean="0">
                <a:latin typeface="+mn-lt"/>
              </a:rPr>
              <a:t>as possible</a:t>
            </a:r>
            <a:endParaRPr lang="en-US" dirty="0">
              <a:latin typeface="+mn-lt"/>
            </a:endParaRPr>
          </a:p>
        </p:txBody>
      </p:sp>
      <p:sp>
        <p:nvSpPr>
          <p:cNvPr id="12" name="TextBox 11"/>
          <p:cNvSpPr txBox="1"/>
          <p:nvPr/>
        </p:nvSpPr>
        <p:spPr>
          <a:xfrm>
            <a:off x="6912260" y="3522510"/>
            <a:ext cx="2016224" cy="369332"/>
          </a:xfrm>
          <a:prstGeom prst="rect">
            <a:avLst/>
          </a:prstGeom>
          <a:noFill/>
          <a:ln w="19050">
            <a:solidFill>
              <a:srgbClr val="FF0000"/>
            </a:solidFill>
          </a:ln>
        </p:spPr>
        <p:txBody>
          <a:bodyPr wrap="square" rtlCol="0">
            <a:spAutoFit/>
          </a:bodyPr>
          <a:lstStyle/>
          <a:p>
            <a:r>
              <a:rPr lang="en-US" dirty="0" smtClean="0">
                <a:latin typeface="+mn-lt"/>
              </a:rPr>
              <a:t>Manipulate SMS</a:t>
            </a:r>
            <a:endParaRPr lang="en-US" dirty="0">
              <a:latin typeface="+mn-lt"/>
            </a:endParaRPr>
          </a:p>
        </p:txBody>
      </p:sp>
      <p:sp>
        <p:nvSpPr>
          <p:cNvPr id="14" name="TextBox 13"/>
          <p:cNvSpPr txBox="1"/>
          <p:nvPr/>
        </p:nvSpPr>
        <p:spPr>
          <a:xfrm>
            <a:off x="6696236" y="5134916"/>
            <a:ext cx="2232248" cy="369332"/>
          </a:xfrm>
          <a:prstGeom prst="rect">
            <a:avLst/>
          </a:prstGeom>
          <a:noFill/>
          <a:ln w="19050">
            <a:solidFill>
              <a:srgbClr val="FF0000"/>
            </a:solidFill>
          </a:ln>
        </p:spPr>
        <p:txBody>
          <a:bodyPr wrap="square" rtlCol="0">
            <a:spAutoFit/>
          </a:bodyPr>
          <a:lstStyle/>
          <a:p>
            <a:r>
              <a:rPr lang="en-US" dirty="0" smtClean="0">
                <a:latin typeface="+mn-lt"/>
              </a:rPr>
              <a:t>Trigger root exploit</a:t>
            </a:r>
            <a:endParaRPr lang="en-US" dirty="0">
              <a:latin typeface="+mn-lt"/>
            </a:endParaRPr>
          </a:p>
        </p:txBody>
      </p:sp>
      <p:sp>
        <p:nvSpPr>
          <p:cNvPr id="6" name="TextBox 5"/>
          <p:cNvSpPr txBox="1"/>
          <p:nvPr/>
        </p:nvSpPr>
        <p:spPr>
          <a:xfrm>
            <a:off x="1835696" y="6096000"/>
            <a:ext cx="5688632" cy="369332"/>
          </a:xfrm>
          <a:prstGeom prst="rect">
            <a:avLst/>
          </a:prstGeom>
          <a:noFill/>
        </p:spPr>
        <p:txBody>
          <a:bodyPr wrap="square" rtlCol="0">
            <a:spAutoFit/>
          </a:bodyPr>
          <a:lstStyle/>
          <a:p>
            <a:r>
              <a:rPr lang="en-US" dirty="0" smtClean="0">
                <a:latin typeface="+mn-lt"/>
              </a:rPr>
              <a:t># of malware samples and benign apps</a:t>
            </a:r>
            <a:endParaRPr lang="en-US" dirty="0">
              <a:latin typeface="+mn-lt"/>
            </a:endParaRPr>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13" name="TextBox 12"/>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9" name="Date Placeholder 8"/>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08004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4" grpId="0" animBg="1"/>
      <p:bldP spid="4" grpId="1" animBg="1"/>
      <p:bldP spid="12" grpId="0" animBg="1"/>
      <p:bldP spid="12" grpId="1"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t>
            </a:r>
            <a:r>
              <a:rPr lang="en-US" dirty="0" err="1"/>
              <a:t>AnserverBot</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42</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err="1"/>
              <a:t>Basebridge</a:t>
            </a:r>
            <a:r>
              <a:rPr lang="en-US" dirty="0"/>
              <a:t> + Plankton</a:t>
            </a:r>
          </a:p>
          <a:p>
            <a:pPr lvl="1"/>
            <a:r>
              <a:rPr lang="en-US" dirty="0"/>
              <a:t>Malicious payload: </a:t>
            </a:r>
            <a:r>
              <a:rPr lang="en-US" dirty="0" err="1"/>
              <a:t>BaseBridge</a:t>
            </a:r>
            <a:endParaRPr lang="en-US" dirty="0"/>
          </a:p>
          <a:p>
            <a:pPr lvl="1"/>
            <a:r>
              <a:rPr lang="en-US" dirty="0"/>
              <a:t>Dynamic loading: Plankton</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57080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12648" y="1600200"/>
            <a:ext cx="8153400" cy="4925144"/>
          </a:xfrm>
        </p:spPr>
        <p:txBody>
          <a:bodyPr/>
          <a:lstStyle/>
          <a:p>
            <a:r>
              <a:rPr lang="en-US" dirty="0" smtClean="0"/>
              <a:t>Heavy use of encryption</a:t>
            </a:r>
          </a:p>
          <a:p>
            <a:r>
              <a:rPr lang="en-US" dirty="0" smtClean="0"/>
              <a:t>Heavy use of obfuscation</a:t>
            </a:r>
          </a:p>
          <a:p>
            <a:r>
              <a:rPr lang="en-US" dirty="0" smtClean="0"/>
              <a:t>Anti-analysis</a:t>
            </a:r>
          </a:p>
          <a:p>
            <a:r>
              <a:rPr lang="en-US" dirty="0" smtClean="0"/>
              <a:t>Security software detection</a:t>
            </a:r>
          </a:p>
          <a:p>
            <a:r>
              <a:rPr lang="en-US" dirty="0" smtClean="0"/>
              <a:t>C&amp;C servers</a:t>
            </a:r>
          </a:p>
          <a:p>
            <a:pPr lvl="1"/>
            <a:r>
              <a:rPr lang="en-US" dirty="0" smtClean="0"/>
              <a:t>Address is encrypted</a:t>
            </a:r>
          </a:p>
          <a:p>
            <a:pPr lvl="1"/>
            <a:r>
              <a:rPr lang="en-US" dirty="0" smtClean="0"/>
              <a:t>Public blog</a:t>
            </a:r>
            <a:endParaRPr lang="en-US" dirty="0"/>
          </a:p>
        </p:txBody>
      </p:sp>
      <p:sp>
        <p:nvSpPr>
          <p:cNvPr id="2" name="Title 1"/>
          <p:cNvSpPr>
            <a:spLocks noGrp="1"/>
          </p:cNvSpPr>
          <p:nvPr>
            <p:ph type="title"/>
          </p:nvPr>
        </p:nvSpPr>
        <p:spPr/>
        <p:txBody>
          <a:bodyPr/>
          <a:lstStyle/>
          <a:p>
            <a:r>
              <a:rPr lang="en-US" dirty="0" smtClean="0"/>
              <a:t>Evolution: </a:t>
            </a:r>
            <a:r>
              <a:rPr lang="en-US" dirty="0" err="1" smtClean="0"/>
              <a:t>AnserverBot</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43</a:t>
            </a:fld>
            <a:endParaRPr kumimoji="0" lang="en-US"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273" y="1705397"/>
            <a:ext cx="6135030" cy="4433012"/>
          </a:xfrm>
          <a:prstGeom prst="rect">
            <a:avLst/>
          </a:prstGeom>
        </p:spPr>
      </p:pic>
      <p:grpSp>
        <p:nvGrpSpPr>
          <p:cNvPr id="10" name="Group 9"/>
          <p:cNvGrpSpPr/>
          <p:nvPr/>
        </p:nvGrpSpPr>
        <p:grpSpPr>
          <a:xfrm>
            <a:off x="4006158" y="2243790"/>
            <a:ext cx="2427828" cy="794703"/>
            <a:chOff x="3383868" y="2600908"/>
            <a:chExt cx="2427828" cy="794703"/>
          </a:xfrm>
        </p:grpSpPr>
        <p:sp>
          <p:nvSpPr>
            <p:cNvPr id="9" name="TextBox 8"/>
            <p:cNvSpPr txBox="1"/>
            <p:nvPr/>
          </p:nvSpPr>
          <p:spPr>
            <a:xfrm>
              <a:off x="4427984" y="3026279"/>
              <a:ext cx="1383712" cy="369332"/>
            </a:xfrm>
            <a:prstGeom prst="rect">
              <a:avLst/>
            </a:prstGeom>
            <a:noFill/>
            <a:ln w="19050">
              <a:solidFill>
                <a:srgbClr val="FF0000"/>
              </a:solidFill>
            </a:ln>
          </p:spPr>
          <p:txBody>
            <a:bodyPr wrap="none" rtlCol="0">
              <a:spAutoFit/>
            </a:bodyPr>
            <a:lstStyle/>
            <a:p>
              <a:r>
                <a:rPr lang="en-US" dirty="0" err="1" smtClean="0">
                  <a:latin typeface="+mn-lt"/>
                </a:rPr>
                <a:t>Svvdrz’s</a:t>
              </a:r>
              <a:r>
                <a:rPr lang="en-US" dirty="0" smtClean="0">
                  <a:latin typeface="+mn-lt"/>
                </a:rPr>
                <a:t> blog</a:t>
              </a:r>
              <a:endParaRPr lang="en-US" dirty="0">
                <a:latin typeface="+mn-lt"/>
              </a:endParaRPr>
            </a:p>
          </p:txBody>
        </p:sp>
        <p:cxnSp>
          <p:nvCxnSpPr>
            <p:cNvPr id="11" name="Straight Arrow Connector 10"/>
            <p:cNvCxnSpPr>
              <a:stCxn id="9" idx="1"/>
            </p:cNvCxnSpPr>
            <p:nvPr/>
          </p:nvCxnSpPr>
          <p:spPr>
            <a:xfrm flipH="1" flipV="1">
              <a:off x="3383868" y="2600908"/>
              <a:ext cx="1044116" cy="6100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493990" y="2665269"/>
            <a:ext cx="5112568" cy="3533492"/>
            <a:chOff x="1907704" y="2987660"/>
            <a:chExt cx="5112568" cy="3533492"/>
          </a:xfrm>
        </p:grpSpPr>
        <p:sp>
          <p:nvSpPr>
            <p:cNvPr id="17" name="Rectangle 16"/>
            <p:cNvSpPr/>
            <p:nvPr/>
          </p:nvSpPr>
          <p:spPr>
            <a:xfrm>
              <a:off x="2411760" y="4041068"/>
              <a:ext cx="4608512" cy="2480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7704" y="2987660"/>
              <a:ext cx="1926874" cy="369332"/>
            </a:xfrm>
            <a:prstGeom prst="rect">
              <a:avLst/>
            </a:prstGeom>
            <a:noFill/>
            <a:ln w="19050">
              <a:solidFill>
                <a:srgbClr val="FF0000"/>
              </a:solidFill>
            </a:ln>
          </p:spPr>
          <p:txBody>
            <a:bodyPr wrap="none" rtlCol="0">
              <a:spAutoFit/>
            </a:bodyPr>
            <a:lstStyle/>
            <a:p>
              <a:r>
                <a:rPr lang="en-US" dirty="0" smtClean="0">
                  <a:latin typeface="+mn-lt"/>
                </a:rPr>
                <a:t>Encrypted payload</a:t>
              </a:r>
              <a:endParaRPr lang="en-US" dirty="0">
                <a:latin typeface="+mn-lt"/>
              </a:endParaRPr>
            </a:p>
          </p:txBody>
        </p:sp>
        <p:cxnSp>
          <p:nvCxnSpPr>
            <p:cNvPr id="19" name="Straight Arrow Connector 18"/>
            <p:cNvCxnSpPr>
              <a:stCxn id="18" idx="2"/>
              <a:endCxn id="17" idx="0"/>
            </p:cNvCxnSpPr>
            <p:nvPr/>
          </p:nvCxnSpPr>
          <p:spPr>
            <a:xfrm>
              <a:off x="2871141" y="3356992"/>
              <a:ext cx="1844875" cy="6840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0592" y="2111271"/>
            <a:ext cx="9324528" cy="923330"/>
          </a:xfrm>
          <a:prstGeom prst="rect">
            <a:avLst/>
          </a:prstGeom>
          <a:ln>
            <a:solidFill>
              <a:srgbClr val="FF0000"/>
            </a:solidFill>
            <a:prstDash val="sysDash"/>
          </a:ln>
        </p:spPr>
        <p:txBody>
          <a:bodyPr wrap="square">
            <a:spAutoFit/>
          </a:bodyPr>
          <a:lstStyle/>
          <a:p>
            <a:pPr algn="l"/>
            <a:r>
              <a:rPr lang="en-US" dirty="0" smtClean="0">
                <a:latin typeface="+mn-lt"/>
              </a:rPr>
              <a:t>String e=</a:t>
            </a:r>
            <a:r>
              <a:rPr lang="en-US" dirty="0" err="1" smtClean="0">
                <a:latin typeface="+mn-lt"/>
              </a:rPr>
              <a:t>Xmlns.d</a:t>
            </a:r>
            <a:r>
              <a:rPr lang="en-US" dirty="0">
                <a:latin typeface="+mn-lt"/>
              </a:rPr>
              <a:t>("</a:t>
            </a:r>
            <a:r>
              <a:rPr lang="en-US" dirty="0">
                <a:solidFill>
                  <a:srgbClr val="FF0000"/>
                </a:solidFill>
                <a:latin typeface="+mn-lt"/>
              </a:rPr>
              <a:t>8CB9zKRj84uO</a:t>
            </a:r>
            <a:r>
              <a:rPr lang="en-US" dirty="0" smtClean="0">
                <a:latin typeface="+mn-lt"/>
              </a:rPr>
              <a:t>"); </a:t>
            </a:r>
            <a:r>
              <a:rPr lang="en-US" dirty="0" smtClean="0">
                <a:solidFill>
                  <a:srgbClr val="FF0000"/>
                </a:solidFill>
              </a:rPr>
              <a:t>-&gt;</a:t>
            </a:r>
            <a:r>
              <a:rPr lang="en-US" dirty="0">
                <a:latin typeface="+mn-lt"/>
              </a:rPr>
              <a:t> </a:t>
            </a:r>
            <a:r>
              <a:rPr lang="en-US" dirty="0" err="1" smtClean="0">
                <a:solidFill>
                  <a:srgbClr val="FF0000"/>
                </a:solidFill>
                <a:latin typeface="+mn-lt"/>
              </a:rPr>
              <a:t>onKeyDown</a:t>
            </a:r>
            <a:endParaRPr lang="en-US" dirty="0">
              <a:solidFill>
                <a:srgbClr val="FF0000"/>
              </a:solidFill>
              <a:latin typeface="+mn-lt"/>
            </a:endParaRPr>
          </a:p>
          <a:p>
            <a:pPr algn="l"/>
            <a:r>
              <a:rPr lang="en-US" dirty="0" smtClean="0">
                <a:latin typeface="+mn-lt"/>
              </a:rPr>
              <a:t>String f=</a:t>
            </a:r>
            <a:r>
              <a:rPr lang="en-US" dirty="0" err="1" smtClean="0">
                <a:latin typeface="+mn-lt"/>
              </a:rPr>
              <a:t>Xmlns.d</a:t>
            </a:r>
            <a:r>
              <a:rPr lang="en-US" dirty="0">
                <a:latin typeface="+mn-lt"/>
              </a:rPr>
              <a:t>("</a:t>
            </a:r>
            <a:r>
              <a:rPr lang="en-US" dirty="0">
                <a:solidFill>
                  <a:srgbClr val="FF0000"/>
                </a:solidFill>
                <a:latin typeface="+mn-lt"/>
              </a:rPr>
              <a:t>8CBozKiTrtgdcxBNutkE8kMCzKFNHxMOKCRD</a:t>
            </a:r>
            <a:r>
              <a:rPr lang="en-US" dirty="0" smtClean="0">
                <a:latin typeface="+mn-lt"/>
              </a:rPr>
              <a:t>") </a:t>
            </a:r>
            <a:r>
              <a:rPr lang="en-US" dirty="0">
                <a:solidFill>
                  <a:srgbClr val="FF0000"/>
                </a:solidFill>
              </a:rPr>
              <a:t>-&gt; </a:t>
            </a:r>
            <a:r>
              <a:rPr lang="en-US" dirty="0" err="1" smtClean="0">
                <a:solidFill>
                  <a:srgbClr val="FF0000"/>
                </a:solidFill>
                <a:latin typeface="+mn-lt"/>
              </a:rPr>
              <a:t>onGetApk_Install_version_id</a:t>
            </a:r>
            <a:endParaRPr lang="en-US" dirty="0">
              <a:solidFill>
                <a:srgbClr val="FF0000"/>
              </a:solidFill>
              <a:latin typeface="+mn-lt"/>
            </a:endParaRPr>
          </a:p>
          <a:p>
            <a:pPr algn="l"/>
            <a:r>
              <a:rPr lang="en-US" dirty="0" smtClean="0">
                <a:latin typeface="+mn-lt"/>
              </a:rPr>
              <a:t>String g=</a:t>
            </a:r>
            <a:r>
              <a:rPr lang="en-US" dirty="0" err="1" smtClean="0">
                <a:latin typeface="+mn-lt"/>
              </a:rPr>
              <a:t>Xmlns.d</a:t>
            </a:r>
            <a:r>
              <a:rPr lang="en-US" dirty="0">
                <a:latin typeface="+mn-lt"/>
              </a:rPr>
              <a:t>("</a:t>
            </a:r>
            <a:r>
              <a:rPr lang="en-US" dirty="0" err="1">
                <a:solidFill>
                  <a:srgbClr val="FF0000"/>
                </a:solidFill>
                <a:latin typeface="+mn-lt"/>
              </a:rPr>
              <a:t>uIkEuxy</a:t>
            </a:r>
            <a:r>
              <a:rPr lang="en-US" dirty="0" smtClean="0">
                <a:solidFill>
                  <a:srgbClr val="FF0000"/>
                </a:solidFill>
                <a:latin typeface="+mn-lt"/>
              </a:rPr>
              <a:t>_</a:t>
            </a:r>
            <a:r>
              <a:rPr lang="en-US" dirty="0" smtClean="0">
                <a:latin typeface="+mn-lt"/>
              </a:rPr>
              <a:t>");</a:t>
            </a:r>
            <a:r>
              <a:rPr lang="en-US" dirty="0">
                <a:solidFill>
                  <a:srgbClr val="FF0000"/>
                </a:solidFill>
              </a:rPr>
              <a:t> -&gt; </a:t>
            </a:r>
            <a:r>
              <a:rPr lang="en-US" dirty="0" smtClean="0">
                <a:solidFill>
                  <a:srgbClr val="FF0000"/>
                </a:solidFill>
                <a:latin typeface="+mn-lt"/>
              </a:rPr>
              <a:t>value</a:t>
            </a:r>
            <a:endParaRPr lang="en-US" dirty="0">
              <a:solidFill>
                <a:srgbClr val="FF0000"/>
              </a:solidFill>
              <a:latin typeface="+mn-lt"/>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058" y="2665269"/>
            <a:ext cx="2880320" cy="2657856"/>
          </a:xfrm>
          <a:prstGeom prst="rect">
            <a:avLst/>
          </a:prstGeom>
          <a:ln>
            <a:solidFill>
              <a:srgbClr val="FF0000"/>
            </a:solidFill>
          </a:ln>
        </p:spPr>
      </p:pic>
      <p:sp>
        <p:nvSpPr>
          <p:cNvPr id="20" name="Rectangle 19"/>
          <p:cNvSpPr/>
          <p:nvPr/>
        </p:nvSpPr>
        <p:spPr>
          <a:xfrm>
            <a:off x="107504" y="4761148"/>
            <a:ext cx="8928992" cy="923330"/>
          </a:xfrm>
          <a:prstGeom prst="rect">
            <a:avLst/>
          </a:prstGeom>
          <a:ln>
            <a:solidFill>
              <a:srgbClr val="FF0000"/>
            </a:solidFill>
            <a:prstDash val="sysDash"/>
          </a:ln>
        </p:spPr>
        <p:txBody>
          <a:bodyPr wrap="square">
            <a:spAutoFit/>
          </a:bodyPr>
          <a:lstStyle/>
          <a:p>
            <a:r>
              <a:rPr lang="en-US" dirty="0">
                <a:latin typeface="+mn-lt"/>
              </a:rPr>
              <a:t>HoiprJbh9CFE8CrOrCRO7cBw8CpO7CQhr2MW8tMeKNnp0JT57wrQfJjYfoFOXxyOHoig8S</a:t>
            </a:r>
            <a:r>
              <a:rPr lang="en-US" dirty="0" smtClean="0">
                <a:latin typeface="+mn-lt"/>
              </a:rPr>
              <a:t>__</a:t>
            </a:r>
          </a:p>
          <a:p>
            <a:r>
              <a:rPr lang="en-US" dirty="0" smtClean="0"/>
              <a:t>-&gt; </a:t>
            </a:r>
          </a:p>
          <a:p>
            <a:r>
              <a:rPr lang="en-US" dirty="0">
                <a:solidFill>
                  <a:srgbClr val="FF0000"/>
                </a:solidFill>
                <a:latin typeface="+mn-lt"/>
              </a:rPr>
              <a:t>http://blog.sina.com.cn/s/blog_8440ab780100rnye.html</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21" name="TextBox 20"/>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6" name="Date Placeholder 5"/>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253082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5" grpId="0" animBg="1"/>
      <p:bldP spid="15" grpId="1" animBg="1"/>
      <p:bldP spid="20" grpId="0" animBg="1"/>
      <p:bldP spid="2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44</a:t>
            </a:fld>
            <a:endParaRPr kumimoji="0" lang="en-US" dirty="0">
              <a:solidFill>
                <a:srgbClr val="FFFFFF"/>
              </a:solidFill>
            </a:endParaRPr>
          </a:p>
        </p:txBody>
      </p:sp>
      <p:sp>
        <p:nvSpPr>
          <p:cNvPr id="4" name="Content Placeholder 3"/>
          <p:cNvSpPr>
            <a:spLocks noGrp="1"/>
          </p:cNvSpPr>
          <p:nvPr>
            <p:ph sz="quarter" idx="1"/>
          </p:nvPr>
        </p:nvSpPr>
        <p:spPr>
          <a:xfrm>
            <a:off x="612648" y="1430338"/>
            <a:ext cx="8153400" cy="5141168"/>
          </a:xfrm>
        </p:spPr>
        <p:txBody>
          <a:bodyPr>
            <a:normAutofit lnSpcReduction="10000"/>
          </a:bodyPr>
          <a:lstStyle/>
          <a:p>
            <a:r>
              <a:rPr lang="en-US" dirty="0" smtClean="0"/>
              <a:t>Most samples are repackaged</a:t>
            </a:r>
          </a:p>
          <a:p>
            <a:pPr lvl="1"/>
            <a:r>
              <a:rPr lang="en-US" dirty="0" smtClean="0"/>
              <a:t>Police the Android markets </a:t>
            </a:r>
          </a:p>
          <a:p>
            <a:r>
              <a:rPr lang="en-US" dirty="0" smtClean="0"/>
              <a:t>More than one third samples enclose root exploits</a:t>
            </a:r>
          </a:p>
          <a:p>
            <a:pPr lvl="1"/>
            <a:r>
              <a:rPr lang="en-US" dirty="0" smtClean="0"/>
              <a:t>Apply patches timely</a:t>
            </a:r>
          </a:p>
          <a:p>
            <a:r>
              <a:rPr lang="en-US" dirty="0" smtClean="0"/>
              <a:t>Nearly half of the samples subscribe to premium-rate services with background SMS</a:t>
            </a:r>
          </a:p>
          <a:p>
            <a:pPr lvl="1"/>
            <a:r>
              <a:rPr lang="en-US" dirty="0" smtClean="0"/>
              <a:t>Enhance Android framework</a:t>
            </a:r>
          </a:p>
          <a:p>
            <a:r>
              <a:rPr lang="en-US" dirty="0" smtClean="0"/>
              <a:t>Mobile security apps can be improved</a:t>
            </a:r>
          </a:p>
          <a:p>
            <a:pPr lvl="1"/>
            <a:r>
              <a:rPr lang="en-US" dirty="0" smtClean="0"/>
              <a:t>Develop new defense solutions</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custDataLst>
      <p:tags r:id="rId1"/>
    </p:custDataLst>
    <p:extLst>
      <p:ext uri="{BB962C8B-B14F-4D97-AF65-F5344CB8AC3E}">
        <p14:creationId xmlns:p14="http://schemas.microsoft.com/office/powerpoint/2010/main" val="385663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45</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Identify privacy leakage problems</a:t>
            </a:r>
          </a:p>
          <a:p>
            <a:pPr lvl="1"/>
            <a:r>
              <a:rPr lang="en-US" sz="1800" dirty="0" err="1" smtClean="0"/>
              <a:t>TaintDroid</a:t>
            </a:r>
            <a:r>
              <a:rPr lang="en-US" sz="1800" dirty="0" smtClean="0"/>
              <a:t> </a:t>
            </a:r>
            <a:r>
              <a:rPr lang="en-US" sz="1800" dirty="0"/>
              <a:t>[</a:t>
            </a:r>
            <a:r>
              <a:rPr lang="en-US" sz="1800" dirty="0" err="1"/>
              <a:t>Enck</a:t>
            </a:r>
            <a:r>
              <a:rPr lang="en-US" sz="1800" dirty="0"/>
              <a:t> et al., OSDI 10</a:t>
            </a:r>
            <a:r>
              <a:rPr lang="en-US" sz="1800" dirty="0" smtClean="0"/>
              <a:t>], </a:t>
            </a:r>
            <a:r>
              <a:rPr lang="en-US" sz="1800" dirty="0" err="1"/>
              <a:t>Comdroid</a:t>
            </a:r>
            <a:r>
              <a:rPr lang="en-US" sz="1800" dirty="0"/>
              <a:t> [Chin et al., </a:t>
            </a:r>
            <a:r>
              <a:rPr lang="en-US" sz="1800" dirty="0" err="1"/>
              <a:t>MobiSys</a:t>
            </a:r>
            <a:r>
              <a:rPr lang="en-US" sz="1800" dirty="0"/>
              <a:t> 11</a:t>
            </a:r>
            <a:r>
              <a:rPr lang="en-US" sz="1800" dirty="0" smtClean="0"/>
              <a:t>], Stowaway [Felt </a:t>
            </a:r>
            <a:r>
              <a:rPr lang="en-US" sz="1800" dirty="0"/>
              <a:t>et al., CCS </a:t>
            </a:r>
            <a:r>
              <a:rPr lang="en-US" sz="1800" dirty="0" smtClean="0"/>
              <a:t>11], </a:t>
            </a:r>
            <a:r>
              <a:rPr lang="en-US" sz="1800" dirty="0" err="1" smtClean="0"/>
              <a:t>AdRisk</a:t>
            </a:r>
            <a:r>
              <a:rPr lang="en-US" sz="1800" dirty="0" smtClean="0"/>
              <a:t> [Grace et al., </a:t>
            </a:r>
            <a:r>
              <a:rPr lang="en-US" sz="1800" dirty="0" err="1" smtClean="0"/>
              <a:t>WiSec</a:t>
            </a:r>
            <a:r>
              <a:rPr lang="en-US" sz="1800" dirty="0" smtClean="0"/>
              <a:t> 12], Woodpecker [Grace et al., NDSS 12], </a:t>
            </a:r>
            <a:r>
              <a:rPr lang="en-US" sz="1800" dirty="0" err="1" smtClean="0"/>
              <a:t>DroidMOSS</a:t>
            </a:r>
            <a:r>
              <a:rPr lang="en-US" sz="1800" dirty="0" smtClean="0"/>
              <a:t> [Zhou et al., CODASPY 12], …</a:t>
            </a:r>
          </a:p>
          <a:p>
            <a:r>
              <a:rPr lang="en-US" dirty="0" smtClean="0"/>
              <a:t>Enhance Android framework</a:t>
            </a:r>
          </a:p>
          <a:p>
            <a:pPr lvl="1"/>
            <a:r>
              <a:rPr lang="en-US" sz="1800" dirty="0" smtClean="0"/>
              <a:t>Kirin [</a:t>
            </a:r>
            <a:r>
              <a:rPr lang="en-US" sz="1800" dirty="0" err="1" smtClean="0"/>
              <a:t>Enck</a:t>
            </a:r>
            <a:r>
              <a:rPr lang="en-US" sz="1800" dirty="0" smtClean="0"/>
              <a:t> </a:t>
            </a:r>
            <a:r>
              <a:rPr lang="en-US" sz="1800" dirty="0"/>
              <a:t>et al, CCS 09], TISSA </a:t>
            </a:r>
            <a:r>
              <a:rPr lang="en-US" sz="1800" dirty="0" smtClean="0"/>
              <a:t>[Zhou et al., TRUST 11</a:t>
            </a:r>
            <a:r>
              <a:rPr lang="en-US" sz="1800" dirty="0"/>
              <a:t>], QUIRE [</a:t>
            </a:r>
            <a:r>
              <a:rPr lang="en-US" sz="1800" dirty="0" smtClean="0"/>
              <a:t>Dietz et al., USENIX Security 11], Cells </a:t>
            </a:r>
            <a:r>
              <a:rPr lang="en-US" sz="1800" dirty="0"/>
              <a:t>[</a:t>
            </a:r>
            <a:r>
              <a:rPr lang="en-US" sz="1800" dirty="0" smtClean="0"/>
              <a:t>Andrus et al., SOSP 11] …</a:t>
            </a:r>
            <a:endParaRPr lang="en-US" sz="1800" dirty="0"/>
          </a:p>
          <a:p>
            <a:r>
              <a:rPr lang="en-US" dirty="0" smtClean="0"/>
              <a:t>Assess/survey mobile apps</a:t>
            </a:r>
          </a:p>
          <a:p>
            <a:pPr lvl="1"/>
            <a:r>
              <a:rPr lang="en-US" sz="1800" dirty="0" smtClean="0"/>
              <a:t>App Security [</a:t>
            </a:r>
            <a:r>
              <a:rPr lang="en-US" sz="1800" dirty="0" err="1" smtClean="0"/>
              <a:t>Enck</a:t>
            </a:r>
            <a:r>
              <a:rPr lang="en-US" sz="1800" dirty="0" smtClean="0"/>
              <a:t> et al., USENIX Security 11], Malware </a:t>
            </a:r>
            <a:r>
              <a:rPr lang="en-US" sz="1800" dirty="0" err="1" smtClean="0"/>
              <a:t>Survery</a:t>
            </a:r>
            <a:r>
              <a:rPr lang="en-US" sz="1800" dirty="0" smtClean="0"/>
              <a:t> [Felt et al., CCS-SPSM 11], </a:t>
            </a:r>
            <a:r>
              <a:rPr lang="en-US" sz="1800" dirty="0" err="1" smtClean="0"/>
              <a:t>DroidRanger</a:t>
            </a:r>
            <a:r>
              <a:rPr lang="en-US" sz="1800" dirty="0"/>
              <a:t> </a:t>
            </a:r>
            <a:r>
              <a:rPr lang="en-US" sz="1800" dirty="0" smtClean="0"/>
              <a:t>[Zhou </a:t>
            </a:r>
            <a:r>
              <a:rPr lang="en-US" sz="1800" dirty="0"/>
              <a:t>et al., </a:t>
            </a:r>
            <a:r>
              <a:rPr lang="en-US" sz="1800" dirty="0" smtClean="0"/>
              <a:t>NDSS 11], </a:t>
            </a:r>
            <a:r>
              <a:rPr lang="en-US" sz="1800" dirty="0" err="1" smtClean="0"/>
              <a:t>RiskRanker</a:t>
            </a:r>
            <a:r>
              <a:rPr lang="en-US" sz="1800" dirty="0" smtClean="0"/>
              <a:t> [Grace et al., </a:t>
            </a:r>
            <a:r>
              <a:rPr lang="en-US" sz="1800" dirty="0" err="1" smtClean="0"/>
              <a:t>MobiSys</a:t>
            </a:r>
            <a:r>
              <a:rPr lang="en-US" sz="1800" dirty="0" smtClean="0"/>
              <a:t> 12] …</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76868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46</a:t>
            </a:fld>
            <a:endParaRPr kumimoji="0" lang="en-US" dirty="0">
              <a:solidFill>
                <a:srgbClr val="FFFFFF"/>
              </a:solidFill>
            </a:endParaRPr>
          </a:p>
        </p:txBody>
      </p:sp>
      <p:sp>
        <p:nvSpPr>
          <p:cNvPr id="4" name="Content Placeholder 3"/>
          <p:cNvSpPr>
            <a:spLocks noGrp="1"/>
          </p:cNvSpPr>
          <p:nvPr>
            <p:ph sz="quarter" idx="1"/>
          </p:nvPr>
        </p:nvSpPr>
        <p:spPr>
          <a:xfrm>
            <a:off x="612648" y="1600200"/>
            <a:ext cx="8153400" cy="4673116"/>
          </a:xfrm>
        </p:spPr>
        <p:txBody>
          <a:bodyPr/>
          <a:lstStyle/>
          <a:p>
            <a:r>
              <a:rPr lang="en-US" dirty="0" smtClean="0"/>
              <a:t>Present the first largest public Android malware collection</a:t>
            </a:r>
          </a:p>
          <a:p>
            <a:pPr lvl="1"/>
            <a:r>
              <a:rPr lang="en-US" dirty="0" smtClean="0"/>
              <a:t>Share with whole research community</a:t>
            </a:r>
          </a:p>
          <a:p>
            <a:r>
              <a:rPr lang="en-US" dirty="0" smtClean="0"/>
              <a:t>Characterize the malware samples</a:t>
            </a:r>
          </a:p>
          <a:p>
            <a:r>
              <a:rPr lang="en-US" dirty="0" smtClean="0"/>
              <a:t>Study the evolution of Android malware</a:t>
            </a:r>
          </a:p>
          <a:p>
            <a:r>
              <a:rPr lang="en-US" dirty="0" smtClean="0"/>
              <a:t>Call for better anti-mobile-malware solutions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45228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Release</a:t>
            </a:r>
            <a:endParaRPr lang="en-US" dirty="0"/>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47</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a:t>Android Malware Genome </a:t>
            </a:r>
            <a:r>
              <a:rPr lang="en-US" dirty="0" smtClean="0"/>
              <a:t>Project</a:t>
            </a:r>
          </a:p>
          <a:p>
            <a:pPr lvl="1"/>
            <a:r>
              <a:rPr lang="en-US" dirty="0" smtClean="0"/>
              <a:t>http</a:t>
            </a:r>
            <a:r>
              <a:rPr lang="en-US" dirty="0"/>
              <a:t>://malgenomeproject.org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80" y="3092735"/>
            <a:ext cx="8162925" cy="2676525"/>
          </a:xfrm>
          <a:prstGeom prst="rect">
            <a:avLst/>
          </a:prstGeom>
          <a:ln>
            <a:solidFill>
              <a:schemeClr val="accent1">
                <a:lumMod val="75000"/>
              </a:schemeClr>
            </a:solidFill>
          </a:ln>
        </p:spPr>
      </p:pic>
      <p:sp>
        <p:nvSpPr>
          <p:cNvPr id="6" name="Rectangle 5"/>
          <p:cNvSpPr/>
          <p:nvPr/>
        </p:nvSpPr>
        <p:spPr>
          <a:xfrm>
            <a:off x="533400" y="4509120"/>
            <a:ext cx="6270848" cy="1260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8" name="TextBox 7"/>
          <p:cNvSpPr txBox="1"/>
          <p:nvPr/>
        </p:nvSpPr>
        <p:spPr>
          <a:xfrm>
            <a:off x="6019800" y="6428601"/>
            <a:ext cx="1507519" cy="246221"/>
          </a:xfrm>
          <a:prstGeom prst="rect">
            <a:avLst/>
          </a:prstGeom>
          <a:noFill/>
        </p:spPr>
        <p:txBody>
          <a:bodyPr wrap="none" rtlCol="0">
            <a:spAutoFit/>
          </a:bodyPr>
          <a:lstStyle/>
          <a:p>
            <a:r>
              <a:rPr lang="en-US" sz="1000" dirty="0" smtClean="0">
                <a:solidFill>
                  <a:schemeClr val="bg1">
                    <a:lumMod val="65000"/>
                  </a:schemeClr>
                </a:solidFill>
              </a:rPr>
              <a:t>Courtesy </a:t>
            </a:r>
            <a:r>
              <a:rPr lang="en-US" sz="1000" dirty="0" err="1" smtClean="0">
                <a:solidFill>
                  <a:schemeClr val="bg1">
                    <a:lumMod val="65000"/>
                  </a:schemeClr>
                </a:solidFill>
              </a:rPr>
              <a:t>Yajin</a:t>
            </a:r>
            <a:r>
              <a:rPr lang="en-US" sz="1000" dirty="0" smtClean="0">
                <a:solidFill>
                  <a:schemeClr val="bg1">
                    <a:lumMod val="65000"/>
                  </a:schemeClr>
                </a:solidFill>
              </a:rPr>
              <a:t> Zhou et al.</a:t>
            </a:r>
            <a:endParaRPr lang="en-US" sz="1000" dirty="0">
              <a:solidFill>
                <a:schemeClr val="bg1">
                  <a:lumMod val="65000"/>
                </a:schemeClr>
              </a:solidFill>
            </a:endParaRPr>
          </a:p>
        </p:txBody>
      </p:sp>
      <p:sp>
        <p:nvSpPr>
          <p:cNvPr id="9" name="Date Placeholder 8"/>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23794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DroidRanger</a:t>
            </a:r>
            <a:endParaRPr lang="en-US" dirty="0"/>
          </a:p>
        </p:txBody>
      </p:sp>
      <p:sp>
        <p:nvSpPr>
          <p:cNvPr id="3" name="Content Placeholder 2"/>
          <p:cNvSpPr>
            <a:spLocks noGrp="1"/>
          </p:cNvSpPr>
          <p:nvPr>
            <p:ph idx="1"/>
          </p:nvPr>
        </p:nvSpPr>
        <p:spPr/>
        <p:txBody>
          <a:bodyPr>
            <a:normAutofit fontScale="92500"/>
          </a:bodyPr>
          <a:lstStyle/>
          <a:p>
            <a:r>
              <a:rPr lang="en-US" dirty="0" err="1"/>
              <a:t>DroidRanger</a:t>
            </a:r>
            <a:r>
              <a:rPr lang="en-US" dirty="0"/>
              <a:t>: Non-virtualization-based malware </a:t>
            </a:r>
            <a:r>
              <a:rPr lang="en-US" dirty="0" smtClean="0"/>
              <a:t>detection</a:t>
            </a:r>
          </a:p>
          <a:p>
            <a:r>
              <a:rPr lang="en-US" dirty="0" smtClean="0"/>
              <a:t>Known malware</a:t>
            </a:r>
            <a:endParaRPr lang="en-US" dirty="0"/>
          </a:p>
          <a:p>
            <a:pPr lvl="1"/>
            <a:r>
              <a:rPr lang="en-US" dirty="0" smtClean="0"/>
              <a:t>Permission-based filtering</a:t>
            </a:r>
          </a:p>
          <a:p>
            <a:pPr lvl="1"/>
            <a:r>
              <a:rPr lang="en-US" dirty="0" smtClean="0"/>
              <a:t>Behavioral </a:t>
            </a:r>
            <a:r>
              <a:rPr lang="en-US" dirty="0"/>
              <a:t>footprint matching for known malware</a:t>
            </a:r>
          </a:p>
          <a:p>
            <a:r>
              <a:rPr lang="en-US" dirty="0" smtClean="0"/>
              <a:t>Unknown malware</a:t>
            </a:r>
          </a:p>
          <a:p>
            <a:pPr lvl="1"/>
            <a:r>
              <a:rPr lang="en-US" dirty="0" smtClean="0"/>
              <a:t>Heuristic based filtering, e.g. dynamic loading new code</a:t>
            </a:r>
          </a:p>
          <a:p>
            <a:pPr lvl="1"/>
            <a:r>
              <a:rPr lang="en-US" dirty="0" smtClean="0"/>
              <a:t>Dynamic </a:t>
            </a:r>
            <a:r>
              <a:rPr lang="en-US" dirty="0"/>
              <a:t>execution monitoring for unknown </a:t>
            </a:r>
            <a:r>
              <a:rPr lang="en-US" dirty="0" smtClean="0"/>
              <a:t>malware</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48</a:t>
            </a:fld>
            <a:endParaRPr lang="en-US" dirty="0"/>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5170397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a:t>
            </a:r>
            <a:endParaRPr lang="en-US" dirty="0"/>
          </a:p>
        </p:txBody>
      </p:sp>
      <p:sp>
        <p:nvSpPr>
          <p:cNvPr id="3" name="Content Placeholder 2"/>
          <p:cNvSpPr>
            <a:spLocks noGrp="1"/>
          </p:cNvSpPr>
          <p:nvPr>
            <p:ph idx="1"/>
          </p:nvPr>
        </p:nvSpPr>
        <p:spPr/>
        <p:txBody>
          <a:bodyPr/>
          <a:lstStyle/>
          <a:p>
            <a:r>
              <a:rPr lang="en-US" dirty="0" smtClean="0"/>
              <a:t>Scalability</a:t>
            </a:r>
          </a:p>
          <a:p>
            <a:pPr lvl="1">
              <a:buFont typeface="Wingdings" pitchFamily="2" charset="2"/>
              <a:buChar char="Ø"/>
            </a:pPr>
            <a:r>
              <a:rPr lang="en-US" dirty="0" smtClean="0">
                <a:sym typeface="Wingdings" pitchFamily="2" charset="2"/>
              </a:rPr>
              <a:t>Permission based filtering</a:t>
            </a:r>
            <a:endParaRPr lang="en-US" dirty="0" smtClean="0"/>
          </a:p>
          <a:p>
            <a:r>
              <a:rPr lang="en-US" dirty="0" smtClean="0"/>
              <a:t>Accuracy</a:t>
            </a:r>
          </a:p>
          <a:p>
            <a:pPr lvl="1">
              <a:buFont typeface="Wingdings" pitchFamily="2" charset="2"/>
              <a:buChar char="Ø"/>
            </a:pPr>
            <a:r>
              <a:rPr lang="en-US" dirty="0" smtClean="0">
                <a:sym typeface="Wingdings" pitchFamily="2" charset="2"/>
              </a:rPr>
              <a:t>Behavioral footprint matching</a:t>
            </a:r>
          </a:p>
          <a:p>
            <a:r>
              <a:rPr lang="en-US" dirty="0" smtClean="0"/>
              <a:t>Zero-day malware detection</a:t>
            </a:r>
          </a:p>
          <a:p>
            <a:pPr lvl="1">
              <a:buFont typeface="Wingdings" pitchFamily="2" charset="2"/>
              <a:buChar char="Ø"/>
            </a:pPr>
            <a:r>
              <a:rPr lang="en-US" dirty="0" smtClean="0">
                <a:sym typeface="Wingdings" pitchFamily="2" charset="2"/>
              </a:rPr>
              <a:t>Heuristics based detection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lvl="0" algn="r"/>
            <a:r>
              <a:rPr lang="en-US" dirty="0" smtClean="0">
                <a:solidFill>
                  <a:prstClr val="black">
                    <a:tint val="75000"/>
                  </a:prstClr>
                </a:solidFill>
              </a:rPr>
              <a:t>20</a:t>
            </a:r>
            <a:endParaRPr lang="en-US" sz="1200"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Date Placeholder 5"/>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736523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95400" y="2667000"/>
            <a:ext cx="4062060" cy="2521138"/>
          </a:xfrm>
          <a:prstGeom prst="roundRect">
            <a:avLst>
              <a:gd name="adj" fmla="val 7142"/>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457200" y="152400"/>
            <a:ext cx="8229600" cy="1143000"/>
          </a:xfrm>
        </p:spPr>
        <p:txBody>
          <a:bodyPr>
            <a:normAutofit/>
          </a:bodyPr>
          <a:lstStyle/>
          <a:p>
            <a:r>
              <a:rPr lang="en-US" dirty="0" err="1" smtClean="0"/>
              <a:t>Thialfi</a:t>
            </a:r>
            <a:r>
              <a:rPr lang="en-US" dirty="0" smtClean="0"/>
              <a:t> Architecture</a:t>
            </a:r>
            <a:endParaRPr lang="en-US" dirty="0"/>
          </a:p>
        </p:txBody>
      </p:sp>
      <p:sp>
        <p:nvSpPr>
          <p:cNvPr id="9" name="Can 8"/>
          <p:cNvSpPr/>
          <p:nvPr/>
        </p:nvSpPr>
        <p:spPr>
          <a:xfrm>
            <a:off x="1447800" y="28259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56" name="TextBox 55"/>
          <p:cNvSpPr txBox="1"/>
          <p:nvPr/>
        </p:nvSpPr>
        <p:spPr>
          <a:xfrm>
            <a:off x="457200" y="5370493"/>
            <a:ext cx="8305800" cy="954107"/>
          </a:xfrm>
          <a:prstGeom prst="rect">
            <a:avLst/>
          </a:prstGeom>
          <a:noFill/>
        </p:spPr>
        <p:txBody>
          <a:bodyPr wrap="square" rtlCol="0">
            <a:spAutoFit/>
          </a:bodyPr>
          <a:lstStyle/>
          <a:p>
            <a:pPr marL="233363" indent="-233363">
              <a:buFont typeface="Arial" pitchFamily="34" charset="0"/>
              <a:buChar char="•"/>
            </a:pPr>
            <a:r>
              <a:rPr lang="en-US" sz="2800" i="1" dirty="0" smtClean="0"/>
              <a:t>Matcher:</a:t>
            </a:r>
            <a:r>
              <a:rPr lang="en-US" sz="2800" dirty="0" smtClean="0"/>
              <a:t> Object ID </a:t>
            </a:r>
            <a:r>
              <a:rPr lang="en-US" sz="2800" dirty="0" smtClean="0">
                <a:sym typeface="Wingdings" pitchFamily="2" charset="2"/>
              </a:rPr>
              <a:t></a:t>
            </a:r>
            <a:r>
              <a:rPr lang="en-US" sz="2800" dirty="0" smtClean="0"/>
              <a:t> registered clients, version</a:t>
            </a:r>
          </a:p>
          <a:p>
            <a:pPr marL="233363" indent="-233363">
              <a:buFont typeface="Arial" pitchFamily="34" charset="0"/>
              <a:buChar char="•"/>
            </a:pPr>
            <a:r>
              <a:rPr lang="en-US" sz="2800" i="1" dirty="0" smtClean="0"/>
              <a:t>Registrar:</a:t>
            </a:r>
            <a:r>
              <a:rPr lang="en-US" sz="2800" dirty="0" smtClean="0"/>
              <a:t> Client ID </a:t>
            </a:r>
            <a:r>
              <a:rPr lang="en-US" sz="2800" dirty="0" smtClean="0">
                <a:sym typeface="Wingdings" pitchFamily="2" charset="2"/>
              </a:rPr>
              <a:t></a:t>
            </a:r>
            <a:r>
              <a:rPr lang="en-US" sz="2800" dirty="0" smtClean="0"/>
              <a:t> registered objects, notifications</a:t>
            </a:r>
          </a:p>
        </p:txBody>
      </p:sp>
      <p:sp>
        <p:nvSpPr>
          <p:cNvPr id="66" name="TextBox 65"/>
          <p:cNvSpPr txBox="1"/>
          <p:nvPr/>
        </p:nvSpPr>
        <p:spPr>
          <a:xfrm>
            <a:off x="7782065" y="1905000"/>
            <a:ext cx="923971" cy="461665"/>
          </a:xfrm>
          <a:prstGeom prst="rect">
            <a:avLst/>
          </a:prstGeom>
          <a:noFill/>
        </p:spPr>
        <p:txBody>
          <a:bodyPr wrap="none" rtlCol="0">
            <a:spAutoFit/>
          </a:bodyPr>
          <a:lstStyle/>
          <a:p>
            <a:r>
              <a:rPr lang="en-US" sz="2400" b="1" dirty="0" smtClean="0"/>
              <a:t>Client</a:t>
            </a:r>
          </a:p>
        </p:txBody>
      </p:sp>
      <p:sp>
        <p:nvSpPr>
          <p:cNvPr id="35" name="Rounded Rectangle 34"/>
          <p:cNvSpPr/>
          <p:nvPr/>
        </p:nvSpPr>
        <p:spPr>
          <a:xfrm>
            <a:off x="3810000" y="2818515"/>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6" name="Rounded Rectangle 35"/>
          <p:cNvSpPr/>
          <p:nvPr/>
        </p:nvSpPr>
        <p:spPr>
          <a:xfrm>
            <a:off x="3810000" y="4349938"/>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447800" y="42737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3622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00099" y="2357735"/>
            <a:ext cx="1667701" cy="461665"/>
          </a:xfrm>
          <a:prstGeom prst="rect">
            <a:avLst/>
          </a:prstGeom>
          <a:noFill/>
        </p:spPr>
        <p:txBody>
          <a:bodyPr wrap="none" rtlCol="0">
            <a:spAutoFit/>
          </a:bodyPr>
          <a:lstStyle/>
          <a:p>
            <a:r>
              <a:rPr lang="en-US" sz="2400" b="1" dirty="0" smtClean="0"/>
              <a:t>Data center</a:t>
            </a:r>
          </a:p>
        </p:txBody>
      </p:sp>
      <p:sp>
        <p:nvSpPr>
          <p:cNvPr id="46" name="Left-Right Arrow 45"/>
          <p:cNvSpPr/>
          <p:nvPr/>
        </p:nvSpPr>
        <p:spPr>
          <a:xfrm rot="5400000">
            <a:off x="4046009" y="3778438"/>
            <a:ext cx="838200"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rot="20303303">
            <a:off x="4455829" y="2121945"/>
            <a:ext cx="2308804"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p:cNvSpPr/>
          <p:nvPr/>
        </p:nvSpPr>
        <p:spPr>
          <a:xfrm>
            <a:off x="5195090" y="4472378"/>
            <a:ext cx="1814523" cy="3618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86400" y="4191000"/>
            <a:ext cx="1568058" cy="400110"/>
          </a:xfrm>
          <a:prstGeom prst="rect">
            <a:avLst/>
          </a:prstGeom>
          <a:noFill/>
        </p:spPr>
        <p:txBody>
          <a:bodyPr wrap="none" rtlCol="0">
            <a:spAutoFit/>
          </a:bodyPr>
          <a:lstStyle/>
          <a:p>
            <a:r>
              <a:rPr lang="en-US" sz="2000" i="1" dirty="0" smtClean="0"/>
              <a:t>Notifications</a:t>
            </a:r>
            <a:endParaRPr lang="en-US" sz="2000" i="1" dirty="0"/>
          </a:p>
        </p:txBody>
      </p:sp>
      <p:sp>
        <p:nvSpPr>
          <p:cNvPr id="23" name="Rounded Rectangle 22"/>
          <p:cNvSpPr/>
          <p:nvPr/>
        </p:nvSpPr>
        <p:spPr>
          <a:xfrm>
            <a:off x="7009613" y="4219700"/>
            <a:ext cx="1676400" cy="8509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29" name="TextBox 28"/>
          <p:cNvSpPr txBox="1"/>
          <p:nvPr/>
        </p:nvSpPr>
        <p:spPr>
          <a:xfrm>
            <a:off x="3684580" y="1324451"/>
            <a:ext cx="3021020" cy="707886"/>
          </a:xfrm>
          <a:prstGeom prst="rect">
            <a:avLst/>
          </a:prstGeom>
          <a:noFill/>
        </p:spPr>
        <p:txBody>
          <a:bodyPr wrap="none" rtlCol="0">
            <a:spAutoFit/>
          </a:bodyPr>
          <a:lstStyle/>
          <a:p>
            <a:r>
              <a:rPr lang="en-US" sz="2000" i="1" dirty="0" smtClean="0"/>
              <a:t>Registrations, notifications,</a:t>
            </a:r>
          </a:p>
          <a:p>
            <a:r>
              <a:rPr lang="en-US" sz="2000" i="1" dirty="0" smtClean="0"/>
              <a:t>acknowledgments</a:t>
            </a:r>
            <a:endParaRPr lang="en-US" sz="2000" i="1" dirty="0"/>
          </a:p>
        </p:txBody>
      </p:sp>
      <p:grpSp>
        <p:nvGrpSpPr>
          <p:cNvPr id="30" name="Group 29"/>
          <p:cNvGrpSpPr/>
          <p:nvPr/>
        </p:nvGrpSpPr>
        <p:grpSpPr>
          <a:xfrm>
            <a:off x="6705600" y="889338"/>
            <a:ext cx="1645732" cy="1142999"/>
            <a:chOff x="1752600" y="1828800"/>
            <a:chExt cx="1828800" cy="1524000"/>
          </a:xfrm>
        </p:grpSpPr>
        <p:pic>
          <p:nvPicPr>
            <p:cNvPr id="31" name="Picture 30"/>
            <p:cNvPicPr>
              <a:picLocks noChangeAspect="1"/>
            </p:cNvPicPr>
            <p:nvPr/>
          </p:nvPicPr>
          <p:blipFill>
            <a:blip r:embed="rId3" cstate="print">
              <a:lum bright="-45000" contrast="60000"/>
            </a:blip>
            <a:stretch>
              <a:fillRect/>
            </a:stretch>
          </p:blipFill>
          <p:spPr>
            <a:xfrm>
              <a:off x="1752600" y="1828800"/>
              <a:ext cx="1828800" cy="1524000"/>
            </a:xfrm>
            <a:prstGeom prst="rect">
              <a:avLst/>
            </a:prstGeom>
            <a:noFill/>
            <a:ln>
              <a:noFill/>
            </a:ln>
          </p:spPr>
        </p:pic>
        <p:sp>
          <p:nvSpPr>
            <p:cNvPr id="32" name="Rounded Rectangle 31"/>
            <p:cNvSpPr/>
            <p:nvPr/>
          </p:nvSpPr>
          <p:spPr>
            <a:xfrm>
              <a:off x="2376142" y="2209800"/>
              <a:ext cx="1060255"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Client library</a:t>
              </a:r>
              <a:endParaRPr lang="en-US" sz="2000" dirty="0">
                <a:solidFill>
                  <a:schemeClr val="tx1"/>
                </a:solidFill>
              </a:endParaRPr>
            </a:p>
          </p:txBody>
        </p:sp>
      </p:grpSp>
      <p:sp>
        <p:nvSpPr>
          <p:cNvPr id="5" name="Left-Right Arrow 4"/>
          <p:cNvSpPr/>
          <p:nvPr/>
        </p:nvSpPr>
        <p:spPr>
          <a:xfrm>
            <a:off x="2514600" y="304283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514600" y="452939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Date Placeholder 3"/>
          <p:cNvSpPr>
            <a:spLocks noGrp="1"/>
          </p:cNvSpPr>
          <p:nvPr>
            <p:ph type="dt" sz="half" idx="10"/>
          </p:nvPr>
        </p:nvSpPr>
        <p:spPr/>
        <p:txBody>
          <a:bodyPr/>
          <a:lstStyle/>
          <a:p>
            <a:r>
              <a:rPr lang="en-US" smtClean="0"/>
              <a:t>4/9/13</a:t>
            </a:r>
            <a:endParaRPr lang="en-US" dirty="0"/>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26" name="TextBox 25"/>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8" name="Rectangle 7"/>
          <p:cNvSpPr/>
          <p:nvPr/>
        </p:nvSpPr>
        <p:spPr>
          <a:xfrm>
            <a:off x="5334000" y="2743200"/>
            <a:ext cx="4800600" cy="1477328"/>
          </a:xfrm>
          <a:prstGeom prst="rect">
            <a:avLst/>
          </a:prstGeom>
        </p:spPr>
        <p:txBody>
          <a:bodyPr wrap="square">
            <a:spAutoFit/>
          </a:bodyPr>
          <a:lstStyle/>
          <a:p>
            <a:pPr marL="285750" indent="-285750">
              <a:buFont typeface="Arial"/>
              <a:buChar char="•"/>
            </a:pPr>
            <a:r>
              <a:rPr lang="en-US" dirty="0" smtClean="0">
                <a:solidFill>
                  <a:srgbClr val="FF0000"/>
                </a:solidFill>
              </a:rPr>
              <a:t>Each server handles a contiguous</a:t>
            </a:r>
          </a:p>
          <a:p>
            <a:r>
              <a:rPr lang="en-US" dirty="0" smtClean="0">
                <a:solidFill>
                  <a:srgbClr val="FF0000"/>
                </a:solidFill>
              </a:rPr>
              <a:t>      range of keys, </a:t>
            </a:r>
          </a:p>
          <a:p>
            <a:pPr marL="285750" indent="-285750">
              <a:buFont typeface="Arial"/>
              <a:buChar char="•"/>
            </a:pPr>
            <a:r>
              <a:rPr lang="en-US" dirty="0" smtClean="0">
                <a:solidFill>
                  <a:srgbClr val="FF0000"/>
                </a:solidFill>
              </a:rPr>
              <a:t>Each server maintains an in-memory</a:t>
            </a:r>
          </a:p>
          <a:p>
            <a:r>
              <a:rPr lang="en-US" dirty="0" smtClean="0">
                <a:solidFill>
                  <a:srgbClr val="FF0000"/>
                </a:solidFill>
              </a:rPr>
              <a:t>     version</a:t>
            </a:r>
          </a:p>
          <a:p>
            <a:pPr marL="285750" indent="-285750">
              <a:buFont typeface="Arial"/>
              <a:buChar char="•"/>
            </a:pPr>
            <a:r>
              <a:rPr lang="en-US" dirty="0" err="1" smtClean="0">
                <a:solidFill>
                  <a:srgbClr val="FF0000"/>
                </a:solidFill>
              </a:rPr>
              <a:t>Bigtable</a:t>
            </a:r>
            <a:r>
              <a:rPr lang="en-US" dirty="0" smtClean="0">
                <a:solidFill>
                  <a:srgbClr val="FF0000"/>
                </a:solidFill>
              </a:rPr>
              <a:t>: log structured, fast write</a:t>
            </a:r>
            <a:endParaRPr lang="en-US" dirty="0">
              <a:solidFill>
                <a:srgbClr val="FF0000"/>
              </a:solidFill>
            </a:endParaRPr>
          </a:p>
        </p:txBody>
      </p:sp>
    </p:spTree>
    <p:extLst>
      <p:ext uri="{BB962C8B-B14F-4D97-AF65-F5344CB8AC3E}">
        <p14:creationId xmlns:p14="http://schemas.microsoft.com/office/powerpoint/2010/main" val="31872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a:t>
            </a:r>
            <a:endParaRPr lang="en-US" dirty="0"/>
          </a:p>
        </p:txBody>
      </p:sp>
      <p:sp>
        <p:nvSpPr>
          <p:cNvPr id="14" name="TextBox 13"/>
          <p:cNvSpPr txBox="1"/>
          <p:nvPr/>
        </p:nvSpPr>
        <p:spPr>
          <a:xfrm>
            <a:off x="4551080" y="1437400"/>
            <a:ext cx="1822935" cy="338554"/>
          </a:xfrm>
          <a:prstGeom prst="rect">
            <a:avLst/>
          </a:prstGeom>
          <a:noFill/>
        </p:spPr>
        <p:txBody>
          <a:bodyPr wrap="none" rtlCol="0">
            <a:spAutoFit/>
          </a:bodyPr>
          <a:lstStyle/>
          <a:p>
            <a:r>
              <a:rPr lang="en-US" altLang="zh-CN" sz="1600" dirty="0" smtClean="0">
                <a:latin typeface="+mn-lt"/>
              </a:rPr>
              <a:t>Malware Samples</a:t>
            </a:r>
            <a:endParaRPr lang="zh-CN" altLang="en-US" sz="1600" dirty="0">
              <a:latin typeface="+mn-lt"/>
            </a:endParaRPr>
          </a:p>
        </p:txBody>
      </p:sp>
      <p:sp>
        <p:nvSpPr>
          <p:cNvPr id="15" name="TextBox 14"/>
          <p:cNvSpPr txBox="1"/>
          <p:nvPr/>
        </p:nvSpPr>
        <p:spPr>
          <a:xfrm>
            <a:off x="4904542" y="5445359"/>
            <a:ext cx="1116011" cy="338554"/>
          </a:xfrm>
          <a:prstGeom prst="rect">
            <a:avLst/>
          </a:prstGeom>
          <a:noFill/>
        </p:spPr>
        <p:txBody>
          <a:bodyPr wrap="none" rtlCol="0">
            <a:spAutoFit/>
          </a:bodyPr>
          <a:lstStyle/>
          <a:p>
            <a:r>
              <a:rPr lang="en-US" altLang="zh-CN" sz="1600" dirty="0">
                <a:latin typeface="+mn-lt"/>
              </a:rPr>
              <a:t>Heuristics</a:t>
            </a:r>
            <a:endParaRPr lang="zh-CN" altLang="en-US" sz="1600" dirty="0">
              <a:latin typeface="+mn-lt"/>
            </a:endParaRPr>
          </a:p>
        </p:txBody>
      </p:sp>
      <p:sp>
        <p:nvSpPr>
          <p:cNvPr id="16" name="矩形 34"/>
          <p:cNvSpPr/>
          <p:nvPr/>
        </p:nvSpPr>
        <p:spPr>
          <a:xfrm>
            <a:off x="4264230" y="1926766"/>
            <a:ext cx="2677886" cy="391886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460334" y="1974864"/>
            <a:ext cx="1748107" cy="523220"/>
          </a:xfrm>
          <a:prstGeom prst="rect">
            <a:avLst/>
          </a:prstGeom>
          <a:noFill/>
        </p:spPr>
        <p:txBody>
          <a:bodyPr wrap="none" rtlCol="0">
            <a:spAutoFit/>
          </a:bodyPr>
          <a:lstStyle/>
          <a:p>
            <a:pPr algn="l"/>
            <a:r>
              <a:rPr lang="en-US" altLang="zh-CN" sz="1400" dirty="0" smtClean="0">
                <a:latin typeface="+mn-lt"/>
              </a:rPr>
              <a:t>Permission-based</a:t>
            </a:r>
          </a:p>
          <a:p>
            <a:pPr algn="l"/>
            <a:r>
              <a:rPr lang="en-US" altLang="zh-CN" sz="1400" dirty="0" smtClean="0">
                <a:latin typeface="+mn-lt"/>
              </a:rPr>
              <a:t>Behavioral Footprints</a:t>
            </a:r>
            <a:endParaRPr lang="zh-CN" altLang="en-US" sz="1400" dirty="0">
              <a:latin typeface="+mn-lt"/>
            </a:endParaRPr>
          </a:p>
        </p:txBody>
      </p:sp>
      <p:cxnSp>
        <p:nvCxnSpPr>
          <p:cNvPr id="18" name="Straight Arrow Connector 10"/>
          <p:cNvCxnSpPr>
            <a:stCxn id="14" idx="2"/>
            <a:endCxn id="102" idx="0"/>
          </p:cNvCxnSpPr>
          <p:nvPr/>
        </p:nvCxnSpPr>
        <p:spPr>
          <a:xfrm flipH="1">
            <a:off x="5462547" y="1775954"/>
            <a:ext cx="1" cy="1019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0"/>
          <p:cNvCxnSpPr>
            <a:stCxn id="15" idx="0"/>
            <a:endCxn id="104" idx="2"/>
          </p:cNvCxnSpPr>
          <p:nvPr/>
        </p:nvCxnSpPr>
        <p:spPr>
          <a:xfrm flipH="1" flipV="1">
            <a:off x="5462547" y="4977591"/>
            <a:ext cx="1" cy="4677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558" y="2932228"/>
            <a:ext cx="1645920" cy="457200"/>
          </a:xfrm>
          <a:prstGeom prst="rect">
            <a:avLst/>
          </a:prstGeom>
          <a:noFill/>
        </p:spPr>
        <p:txBody>
          <a:bodyPr wrap="square" rtlCol="0">
            <a:spAutoFit/>
          </a:bodyPr>
          <a:lstStyle/>
          <a:p>
            <a:r>
              <a:rPr lang="en-US" altLang="zh-CN" sz="1400" dirty="0">
                <a:latin typeface="+mn-lt"/>
              </a:rPr>
              <a:t>Infection from </a:t>
            </a:r>
            <a:endParaRPr lang="en-US" altLang="zh-CN" sz="1400" dirty="0" smtClean="0">
              <a:latin typeface="+mn-lt"/>
            </a:endParaRPr>
          </a:p>
          <a:p>
            <a:r>
              <a:rPr lang="en-US" altLang="zh-CN" sz="1400" dirty="0" smtClean="0">
                <a:latin typeface="+mn-lt"/>
              </a:rPr>
              <a:t>Known </a:t>
            </a:r>
            <a:r>
              <a:rPr lang="en-US" altLang="zh-CN" sz="1400" dirty="0">
                <a:latin typeface="+mn-lt"/>
              </a:rPr>
              <a:t>Malware</a:t>
            </a:r>
            <a:endParaRPr lang="zh-CN" altLang="en-US" sz="1400" dirty="0">
              <a:latin typeface="+mn-lt"/>
            </a:endParaRPr>
          </a:p>
        </p:txBody>
      </p:sp>
      <p:sp>
        <p:nvSpPr>
          <p:cNvPr id="21" name="TextBox 20"/>
          <p:cNvSpPr txBox="1"/>
          <p:nvPr/>
        </p:nvSpPr>
        <p:spPr>
          <a:xfrm>
            <a:off x="7182578" y="4383231"/>
            <a:ext cx="1645920" cy="457200"/>
          </a:xfrm>
          <a:prstGeom prst="rect">
            <a:avLst/>
          </a:prstGeom>
          <a:noFill/>
        </p:spPr>
        <p:txBody>
          <a:bodyPr wrap="square" rtlCol="0">
            <a:spAutoFit/>
          </a:bodyPr>
          <a:lstStyle/>
          <a:p>
            <a:r>
              <a:rPr lang="en-US" altLang="zh-CN" sz="1400" dirty="0">
                <a:latin typeface="+mn-lt"/>
              </a:rPr>
              <a:t>Infection from </a:t>
            </a:r>
            <a:endParaRPr lang="en-US" altLang="zh-CN" sz="1400" dirty="0" smtClean="0">
              <a:latin typeface="+mn-lt"/>
            </a:endParaRPr>
          </a:p>
          <a:p>
            <a:r>
              <a:rPr lang="en-US" altLang="zh-CN" sz="1400" dirty="0" smtClean="0">
                <a:latin typeface="+mn-lt"/>
              </a:rPr>
              <a:t>Zero-day Malware</a:t>
            </a:r>
            <a:endParaRPr lang="zh-CN" altLang="en-US" sz="1400" dirty="0">
              <a:latin typeface="+mn-lt"/>
            </a:endParaRPr>
          </a:p>
        </p:txBody>
      </p:sp>
      <p:cxnSp>
        <p:nvCxnSpPr>
          <p:cNvPr id="22" name="Straight Arrow Connector 10"/>
          <p:cNvCxnSpPr>
            <a:stCxn id="102" idx="3"/>
            <a:endCxn id="20" idx="1"/>
          </p:cNvCxnSpPr>
          <p:nvPr/>
        </p:nvCxnSpPr>
        <p:spPr>
          <a:xfrm>
            <a:off x="6422667" y="3160828"/>
            <a:ext cx="81989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10"/>
          <p:cNvCxnSpPr>
            <a:stCxn id="104" idx="3"/>
            <a:endCxn id="21" idx="1"/>
          </p:cNvCxnSpPr>
          <p:nvPr/>
        </p:nvCxnSpPr>
        <p:spPr>
          <a:xfrm>
            <a:off x="6422667" y="4611831"/>
            <a:ext cx="75991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10"/>
          <p:cNvCxnSpPr/>
          <p:nvPr/>
        </p:nvCxnSpPr>
        <p:spPr>
          <a:xfrm flipV="1">
            <a:off x="4084616" y="3159874"/>
            <a:ext cx="420151" cy="43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10"/>
          <p:cNvCxnSpPr/>
          <p:nvPr/>
        </p:nvCxnSpPr>
        <p:spPr>
          <a:xfrm flipV="1">
            <a:off x="4103497" y="4610608"/>
            <a:ext cx="426839" cy="24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10"/>
          <p:cNvCxnSpPr/>
          <p:nvPr/>
        </p:nvCxnSpPr>
        <p:spPr>
          <a:xfrm>
            <a:off x="4104787" y="3890356"/>
            <a:ext cx="6723" cy="74183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5400000">
            <a:off x="-863059" y="3625429"/>
            <a:ext cx="3222279" cy="338554"/>
          </a:xfrm>
          <a:prstGeom prst="rect">
            <a:avLst/>
          </a:prstGeom>
          <a:noFill/>
        </p:spPr>
        <p:txBody>
          <a:bodyPr wrap="square" rtlCol="0">
            <a:spAutoFit/>
          </a:bodyPr>
          <a:lstStyle/>
          <a:p>
            <a:r>
              <a:rPr lang="en-US" altLang="zh-CN" sz="1600" dirty="0" smtClean="0">
                <a:latin typeface="+mn-lt"/>
              </a:rPr>
              <a:t>Representative Android </a:t>
            </a:r>
            <a:r>
              <a:rPr lang="en-US" altLang="zh-CN" sz="1600" dirty="0">
                <a:latin typeface="+mn-lt"/>
              </a:rPr>
              <a:t>Markets</a:t>
            </a:r>
            <a:endParaRPr lang="zh-CN" altLang="en-US" sz="1600" dirty="0">
              <a:latin typeface="+mn-lt"/>
            </a:endParaRPr>
          </a:p>
        </p:txBody>
      </p:sp>
      <p:sp>
        <p:nvSpPr>
          <p:cNvPr id="36" name="Slide Number Placeholder 35"/>
          <p:cNvSpPr>
            <a:spLocks noGrp="1"/>
          </p:cNvSpPr>
          <p:nvPr>
            <p:ph type="sldNum" sz="quarter" idx="4294967295"/>
          </p:nvPr>
        </p:nvSpPr>
        <p:spPr>
          <a:xfrm>
            <a:off x="6553200" y="6356350"/>
            <a:ext cx="2133600" cy="365125"/>
          </a:xfrm>
          <a:prstGeom prst="rect">
            <a:avLst/>
          </a:prstGeom>
        </p:spPr>
        <p:txBody>
          <a:bodyPr/>
          <a:lstStyle/>
          <a:p>
            <a:pPr lvl="0" algn="r"/>
            <a:r>
              <a:rPr lang="en-US" sz="1200" dirty="0" smtClean="0">
                <a:solidFill>
                  <a:prstClr val="black">
                    <a:tint val="75000"/>
                  </a:prstClr>
                </a:solidFill>
              </a:rPr>
              <a:t>21</a:t>
            </a:r>
            <a:endParaRPr lang="en-US" sz="1200" dirty="0">
              <a:solidFill>
                <a:prstClr val="black">
                  <a:tint val="75000"/>
                </a:prstClr>
              </a:solidFill>
            </a:endParaRPr>
          </a:p>
        </p:txBody>
      </p:sp>
      <p:grpSp>
        <p:nvGrpSpPr>
          <p:cNvPr id="77" name="Group 76"/>
          <p:cNvGrpSpPr/>
          <p:nvPr/>
        </p:nvGrpSpPr>
        <p:grpSpPr>
          <a:xfrm>
            <a:off x="1039342" y="1828801"/>
            <a:ext cx="2701083" cy="4010973"/>
            <a:chOff x="1216492" y="1839687"/>
            <a:chExt cx="2701083" cy="4010973"/>
          </a:xfrm>
        </p:grpSpPr>
        <p:cxnSp>
          <p:nvCxnSpPr>
            <p:cNvPr id="5" name="Straight Arrow Connector 4"/>
            <p:cNvCxnSpPr/>
            <p:nvPr/>
          </p:nvCxnSpPr>
          <p:spPr>
            <a:xfrm>
              <a:off x="1835696" y="2092174"/>
              <a:ext cx="43204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10"/>
            <p:cNvCxnSpPr/>
            <p:nvPr/>
          </p:nvCxnSpPr>
          <p:spPr>
            <a:xfrm>
              <a:off x="1851283" y="2920566"/>
              <a:ext cx="43204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10"/>
            <p:cNvCxnSpPr/>
            <p:nvPr/>
          </p:nvCxnSpPr>
          <p:spPr>
            <a:xfrm>
              <a:off x="1836995" y="4710444"/>
              <a:ext cx="43204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10"/>
            <p:cNvCxnSpPr/>
            <p:nvPr/>
          </p:nvCxnSpPr>
          <p:spPr>
            <a:xfrm>
              <a:off x="1851283" y="5577331"/>
              <a:ext cx="43204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10"/>
            <p:cNvCxnSpPr/>
            <p:nvPr/>
          </p:nvCxnSpPr>
          <p:spPr>
            <a:xfrm>
              <a:off x="2257425" y="2078831"/>
              <a:ext cx="28584" cy="349464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流程图: 磁盘 25"/>
            <p:cNvSpPr/>
            <p:nvPr/>
          </p:nvSpPr>
          <p:spPr>
            <a:xfrm>
              <a:off x="2753868" y="3461657"/>
              <a:ext cx="1163707" cy="826897"/>
            </a:xfrm>
            <a:prstGeom prst="flowChartMagneticDisk">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App</a:t>
              </a:r>
            </a:p>
            <a:p>
              <a:pPr algn="ctr"/>
              <a:r>
                <a:rPr lang="en-US" altLang="zh-CN" sz="1600" dirty="0" smtClean="0">
                  <a:solidFill>
                    <a:schemeClr val="tx1"/>
                  </a:solidFill>
                </a:rPr>
                <a:t>Repository</a:t>
              </a:r>
              <a:endParaRPr lang="zh-CN" altLang="en-US" sz="1600" dirty="0">
                <a:solidFill>
                  <a:schemeClr val="tx1"/>
                </a:solidFill>
              </a:endParaRPr>
            </a:p>
          </p:txBody>
        </p:sp>
        <p:cxnSp>
          <p:nvCxnSpPr>
            <p:cNvPr id="28" name="Straight Arrow Connector 10"/>
            <p:cNvCxnSpPr/>
            <p:nvPr/>
          </p:nvCxnSpPr>
          <p:spPr>
            <a:xfrm>
              <a:off x="2265401" y="3882775"/>
              <a:ext cx="48846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216492" y="1839687"/>
              <a:ext cx="621414" cy="4010973"/>
              <a:chOff x="1073992" y="1839687"/>
              <a:chExt cx="621414" cy="4010973"/>
            </a:xfrm>
          </p:grpSpPr>
          <p:pic>
            <p:nvPicPr>
              <p:cNvPr id="30"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92" y="5302020"/>
                <a:ext cx="621414" cy="548640"/>
              </a:xfrm>
              <a:prstGeom prst="rect">
                <a:avLst/>
              </a:prstGeom>
              <a:ln>
                <a:solidFill>
                  <a:schemeClr val="accent1"/>
                </a:solidFill>
              </a:ln>
            </p:spPr>
          </p:pic>
          <p:pic>
            <p:nvPicPr>
              <p:cNvPr id="31"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808" y="3570853"/>
                <a:ext cx="518598" cy="548640"/>
              </a:xfrm>
              <a:prstGeom prst="rect">
                <a:avLst/>
              </a:prstGeom>
              <a:ln>
                <a:solidFill>
                  <a:schemeClr val="accent1"/>
                </a:solidFill>
              </a:ln>
            </p:spPr>
          </p:pic>
          <p:pic>
            <p:nvPicPr>
              <p:cNvPr id="32"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708" y="2705270"/>
                <a:ext cx="541698" cy="548640"/>
              </a:xfrm>
              <a:prstGeom prst="rect">
                <a:avLst/>
              </a:prstGeom>
              <a:ln>
                <a:solidFill>
                  <a:schemeClr val="accent1"/>
                </a:solidFill>
              </a:ln>
            </p:spPr>
          </p:pic>
          <p:pic>
            <p:nvPicPr>
              <p:cNvPr id="33"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976" y="4436436"/>
                <a:ext cx="605430" cy="548640"/>
              </a:xfrm>
              <a:prstGeom prst="rect">
                <a:avLst/>
              </a:prstGeom>
              <a:ln>
                <a:solidFill>
                  <a:schemeClr val="accent1"/>
                </a:solidFill>
              </a:ln>
            </p:spPr>
          </p:pic>
          <p:pic>
            <p:nvPicPr>
              <p:cNvPr id="35" name="Picture 2" descr="C:\project\job_app\slides_ref\Android_Market.png"/>
              <p:cNvPicPr>
                <a:picLocks noChangeAspect="1" noChangeArrowheads="1"/>
              </p:cNvPicPr>
              <p:nvPr/>
            </p:nvPicPr>
            <p:blipFill>
              <a:blip r:embed="rId6" cstate="print"/>
              <a:srcRect/>
              <a:stretch>
                <a:fillRect/>
              </a:stretch>
            </p:blipFill>
            <p:spPr bwMode="auto">
              <a:xfrm>
                <a:off x="1146766" y="1839687"/>
                <a:ext cx="548640" cy="548640"/>
              </a:xfrm>
              <a:prstGeom prst="rect">
                <a:avLst/>
              </a:prstGeom>
              <a:noFill/>
            </p:spPr>
          </p:pic>
        </p:grpSp>
        <p:cxnSp>
          <p:nvCxnSpPr>
            <p:cNvPr id="75" name="Straight Arrow Connector 10"/>
            <p:cNvCxnSpPr/>
            <p:nvPr/>
          </p:nvCxnSpPr>
          <p:spPr>
            <a:xfrm>
              <a:off x="1848296" y="3874881"/>
              <a:ext cx="43204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79" name="Straight Arrow Connector 10"/>
          <p:cNvCxnSpPr/>
          <p:nvPr/>
        </p:nvCxnSpPr>
        <p:spPr>
          <a:xfrm>
            <a:off x="4099235" y="3149600"/>
            <a:ext cx="5553" cy="76540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10"/>
          <p:cNvCxnSpPr/>
          <p:nvPr/>
        </p:nvCxnSpPr>
        <p:spPr>
          <a:xfrm flipV="1">
            <a:off x="3731461" y="3899321"/>
            <a:ext cx="393496" cy="75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4502427" y="2795068"/>
            <a:ext cx="1920240" cy="731520"/>
          </a:xfrm>
          <a:prstGeom prst="roundRect">
            <a:avLst>
              <a:gd name="adj" fmla="val 10540"/>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bg1"/>
                </a:solidFill>
              </a:rPr>
              <a:t>Footprint-Based Detection Engine</a:t>
            </a:r>
          </a:p>
        </p:txBody>
      </p:sp>
      <p:sp>
        <p:nvSpPr>
          <p:cNvPr id="104" name="Rounded Rectangle 103"/>
          <p:cNvSpPr/>
          <p:nvPr/>
        </p:nvSpPr>
        <p:spPr>
          <a:xfrm>
            <a:off x="4502427" y="4246071"/>
            <a:ext cx="1920240" cy="731520"/>
          </a:xfrm>
          <a:prstGeom prst="roundRect">
            <a:avLst>
              <a:gd name="adj" fmla="val 10540"/>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bg1"/>
                </a:solidFill>
              </a:rPr>
              <a:t>Heuristics-Based Detection Engine</a:t>
            </a:r>
          </a:p>
        </p:txBody>
      </p:sp>
      <p:sp>
        <p:nvSpPr>
          <p:cNvPr id="112" name="TextBox 111"/>
          <p:cNvSpPr txBox="1"/>
          <p:nvPr/>
        </p:nvSpPr>
        <p:spPr>
          <a:xfrm>
            <a:off x="4949237" y="5965857"/>
            <a:ext cx="1337226" cy="338554"/>
          </a:xfrm>
          <a:prstGeom prst="rect">
            <a:avLst/>
          </a:prstGeom>
          <a:noFill/>
        </p:spPr>
        <p:txBody>
          <a:bodyPr wrap="none" rtlCol="0">
            <a:spAutoFit/>
          </a:bodyPr>
          <a:lstStyle/>
          <a:p>
            <a:r>
              <a:rPr lang="en-US" altLang="zh-CN" sz="1600" dirty="0" err="1" smtClean="0">
                <a:solidFill>
                  <a:schemeClr val="bg1">
                    <a:lumMod val="65000"/>
                  </a:schemeClr>
                </a:solidFill>
                <a:latin typeface="+mn-lt"/>
              </a:rPr>
              <a:t>DroidRanger</a:t>
            </a:r>
            <a:endParaRPr lang="zh-CN" altLang="en-US" sz="1600" dirty="0">
              <a:solidFill>
                <a:schemeClr val="bg1">
                  <a:lumMod val="65000"/>
                </a:schemeClr>
              </a:solidFill>
              <a:latin typeface="+mn-lt"/>
            </a:endParaRPr>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39" name="TextBox 38"/>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817149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02" grpId="0" animBg="1"/>
      <p:bldP spid="10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Footprint-Based Detection Engine</a:t>
            </a:r>
          </a:p>
        </p:txBody>
      </p:sp>
      <p:sp>
        <p:nvSpPr>
          <p:cNvPr id="3" name="Content Placeholder 2"/>
          <p:cNvSpPr>
            <a:spLocks noGrp="1"/>
          </p:cNvSpPr>
          <p:nvPr>
            <p:ph idx="1"/>
          </p:nvPr>
        </p:nvSpPr>
        <p:spPr>
          <a:xfrm>
            <a:off x="457200" y="1447800"/>
            <a:ext cx="8229600" cy="833176"/>
          </a:xfrm>
        </p:spPr>
        <p:txBody>
          <a:bodyPr/>
          <a:lstStyle/>
          <a:p>
            <a:r>
              <a:rPr lang="en-US" dirty="0" smtClean="0"/>
              <a:t>Filter apps with essential permissions</a:t>
            </a:r>
            <a:endParaRPr lang="en-US" dirty="0"/>
          </a:p>
        </p:txBody>
      </p:sp>
      <p:sp>
        <p:nvSpPr>
          <p:cNvPr id="4" name="Slide Number Placeholder 3"/>
          <p:cNvSpPr>
            <a:spLocks noGrp="1"/>
          </p:cNvSpPr>
          <p:nvPr>
            <p:ph type="sldNum" sz="quarter" idx="4294967295"/>
          </p:nvPr>
        </p:nvSpPr>
        <p:spPr>
          <a:xfrm>
            <a:off x="6362288" y="5833854"/>
            <a:ext cx="2133600" cy="365125"/>
          </a:xfrm>
          <a:prstGeom prst="rect">
            <a:avLst/>
          </a:prstGeom>
        </p:spPr>
        <p:txBody>
          <a:bodyPr/>
          <a:lstStyle/>
          <a:p>
            <a:fld id="{71A57819-EB54-4551-844F-433542EEF8B2}" type="slidenum">
              <a:rPr lang="en-US" smtClean="0"/>
              <a:pPr/>
              <a:t>51</a:t>
            </a:fld>
            <a:endParaRPr lang="en-US" dirty="0"/>
          </a:p>
        </p:txBody>
      </p:sp>
      <p:graphicFrame>
        <p:nvGraphicFramePr>
          <p:cNvPr id="6" name="Table 3"/>
          <p:cNvGraphicFramePr>
            <a:graphicFrameLocks noGrp="1"/>
          </p:cNvGraphicFramePr>
          <p:nvPr>
            <p:extLst>
              <p:ext uri="{D42A27DB-BD31-4B8C-83A1-F6EECF244321}">
                <p14:modId xmlns:p14="http://schemas.microsoft.com/office/powerpoint/2010/main" val="3316436201"/>
              </p:ext>
            </p:extLst>
          </p:nvPr>
        </p:nvGraphicFramePr>
        <p:xfrm>
          <a:off x="668069" y="2116397"/>
          <a:ext cx="7837714" cy="4019821"/>
        </p:xfrm>
        <a:graphic>
          <a:graphicData uri="http://schemas.openxmlformats.org/drawingml/2006/table">
            <a:tbl>
              <a:tblPr firstRow="1">
                <a:tableStyleId>{93296810-A885-4BE3-A3E7-6D5BEEA58F35}</a:tableStyleId>
              </a:tblPr>
              <a:tblGrid>
                <a:gridCol w="2056191"/>
                <a:gridCol w="3979333"/>
                <a:gridCol w="1802190"/>
              </a:tblGrid>
              <a:tr h="305723">
                <a:tc>
                  <a:txBody>
                    <a:bodyPr/>
                    <a:lstStyle/>
                    <a:p>
                      <a:pPr algn="ctr"/>
                      <a:r>
                        <a:rPr lang="en-US" sz="1400" b="0" dirty="0" smtClean="0"/>
                        <a:t>Malware</a:t>
                      </a:r>
                      <a:endParaRPr lang="en-US" sz="1400" b="0" dirty="0"/>
                    </a:p>
                  </a:txBody>
                  <a:tcPr marL="132681" marR="132681" marT="66341" marB="66341" anchor="ctr"/>
                </a:tc>
                <a:tc>
                  <a:txBody>
                    <a:bodyPr/>
                    <a:lstStyle/>
                    <a:p>
                      <a:pPr algn="ctr"/>
                      <a:r>
                        <a:rPr lang="en-US" sz="1400" b="0" dirty="0" smtClean="0"/>
                        <a:t>Essential Permissions</a:t>
                      </a:r>
                      <a:endParaRPr lang="en-US" sz="1400" b="0" dirty="0"/>
                    </a:p>
                  </a:txBody>
                  <a:tcPr marL="132681" marR="132681" marT="66341" marB="6634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t>Apps</a:t>
                      </a:r>
                    </a:p>
                  </a:txBody>
                  <a:tcPr marL="132681" marR="132681" marT="66341" marB="66341" anchor="ctr"/>
                </a:tc>
              </a:tr>
              <a:tr h="305723">
                <a:tc>
                  <a:txBody>
                    <a:bodyPr/>
                    <a:lstStyle/>
                    <a:p>
                      <a:pPr algn="ctr"/>
                      <a:r>
                        <a:rPr lang="en-US" sz="1400" dirty="0" err="1" smtClean="0"/>
                        <a:t>Geinimi</a:t>
                      </a:r>
                      <a:endParaRPr lang="en-US" sz="1400" dirty="0"/>
                    </a:p>
                  </a:txBody>
                  <a:tcPr marL="132681" marR="132681" marT="66341" marB="66341" anchor="ctr"/>
                </a:tc>
                <a:tc>
                  <a:txBody>
                    <a:bodyPr/>
                    <a:lstStyle/>
                    <a:p>
                      <a:pPr algn="l"/>
                      <a:r>
                        <a:rPr lang="en-US" sz="1400" dirty="0" smtClean="0"/>
                        <a:t>INTERNET, SEND_SMS</a:t>
                      </a:r>
                      <a:endParaRPr lang="en-US" sz="1400" dirty="0"/>
                    </a:p>
                  </a:txBody>
                  <a:tcPr marL="132681" marR="132681" marT="66341" marB="66341" anchor="ctr"/>
                </a:tc>
                <a:tc>
                  <a:txBody>
                    <a:bodyPr/>
                    <a:lstStyle/>
                    <a:p>
                      <a:pPr algn="l"/>
                      <a:r>
                        <a:rPr lang="en-US" sz="1400" dirty="0" smtClean="0"/>
                        <a:t>7, 620 (4.17%)</a:t>
                      </a:r>
                      <a:endParaRPr lang="en-US" sz="1400" dirty="0"/>
                    </a:p>
                  </a:txBody>
                  <a:tcPr marL="132681" marR="132681" marT="66341" marB="66341" anchor="ctr"/>
                </a:tc>
              </a:tr>
              <a:tr h="503712">
                <a:tc>
                  <a:txBody>
                    <a:bodyPr/>
                    <a:lstStyle/>
                    <a:p>
                      <a:pPr algn="ctr"/>
                      <a:r>
                        <a:rPr lang="en-US" sz="1400" dirty="0" smtClean="0"/>
                        <a:t>ADRD</a:t>
                      </a:r>
                      <a:endParaRPr lang="en-US" sz="1400" dirty="0"/>
                    </a:p>
                  </a:txBody>
                  <a:tcPr marL="132681" marR="132681" marT="66341" marB="66341" anchor="ctr"/>
                </a:tc>
                <a:tc>
                  <a:txBody>
                    <a:bodyPr/>
                    <a:lstStyle/>
                    <a:p>
                      <a:pPr algn="l"/>
                      <a:r>
                        <a:rPr lang="en-US" sz="1400" dirty="0" smtClean="0"/>
                        <a:t>INTERNET, ACCESS_NETWORK_STATE</a:t>
                      </a:r>
                    </a:p>
                    <a:p>
                      <a:pPr algn="l"/>
                      <a:r>
                        <a:rPr lang="en-US" sz="1400" dirty="0" smtClean="0"/>
                        <a:t>RECEIVE_BOOT_COMPLETED</a:t>
                      </a:r>
                      <a:endParaRPr lang="en-US" sz="1400" dirty="0"/>
                    </a:p>
                  </a:txBody>
                  <a:tcPr marL="132681" marR="132681" marT="66341" marB="66341" anchor="ctr"/>
                </a:tc>
                <a:tc>
                  <a:txBody>
                    <a:bodyPr/>
                    <a:lstStyle/>
                    <a:p>
                      <a:pPr algn="l"/>
                      <a:r>
                        <a:rPr lang="en-US" sz="1400" dirty="0" smtClean="0"/>
                        <a:t>10, 379 (5.68%)</a:t>
                      </a:r>
                      <a:endParaRPr lang="en-US" sz="1400" dirty="0"/>
                    </a:p>
                  </a:txBody>
                  <a:tcPr marL="132681" marR="132681" marT="66341" marB="66341" anchor="ctr"/>
                </a:tc>
              </a:tr>
              <a:tr h="305723">
                <a:tc>
                  <a:txBody>
                    <a:bodyPr/>
                    <a:lstStyle/>
                    <a:p>
                      <a:pPr algn="ctr"/>
                      <a:r>
                        <a:rPr lang="en-US" sz="1400" dirty="0" err="1" smtClean="0"/>
                        <a:t>Pjapps</a:t>
                      </a:r>
                      <a:endParaRPr lang="en-US" sz="1400" dirty="0"/>
                    </a:p>
                  </a:txBody>
                  <a:tcPr marL="132681" marR="132681" marT="66341" marB="66341" anchor="ctr"/>
                </a:tc>
                <a:tc>
                  <a:txBody>
                    <a:bodyPr/>
                    <a:lstStyle/>
                    <a:p>
                      <a:pPr algn="l"/>
                      <a:r>
                        <a:rPr lang="en-US" sz="1400" dirty="0" smtClean="0"/>
                        <a:t>INTERNET, RECEIVE_SMS</a:t>
                      </a:r>
                      <a:endParaRPr lang="en-US" sz="1400" dirty="0"/>
                    </a:p>
                  </a:txBody>
                  <a:tcPr marL="132681" marR="132681" marT="66341" marB="66341" anchor="ctr"/>
                </a:tc>
                <a:tc>
                  <a:txBody>
                    <a:bodyPr/>
                    <a:lstStyle/>
                    <a:p>
                      <a:pPr algn="l"/>
                      <a:r>
                        <a:rPr lang="en-US" sz="1400" dirty="0" smtClean="0"/>
                        <a:t>4, 637 (2.54%)</a:t>
                      </a:r>
                      <a:endParaRPr lang="en-US" sz="1400" dirty="0"/>
                    </a:p>
                  </a:txBody>
                  <a:tcPr marL="132681" marR="132681" marT="66341" marB="66341" anchor="ctr"/>
                </a:tc>
              </a:tr>
              <a:tr h="305723">
                <a:tc>
                  <a:txBody>
                    <a:bodyPr/>
                    <a:lstStyle/>
                    <a:p>
                      <a:pPr algn="ctr"/>
                      <a:r>
                        <a:rPr lang="en-US" sz="1400" dirty="0" err="1" smtClean="0"/>
                        <a:t>Bgserv</a:t>
                      </a:r>
                      <a:endParaRPr lang="en-US" sz="1400" dirty="0"/>
                    </a:p>
                  </a:txBody>
                  <a:tcPr marL="132681" marR="132681" marT="66341" marB="66341" anchor="ctr"/>
                </a:tc>
                <a:tc>
                  <a:txBody>
                    <a:bodyPr/>
                    <a:lstStyle/>
                    <a:p>
                      <a:pPr algn="l"/>
                      <a:r>
                        <a:rPr lang="en-US" sz="1400" dirty="0" smtClean="0"/>
                        <a:t>INTERNET, RECEIVE_SMS, SEND_SMS</a:t>
                      </a:r>
                      <a:endParaRPr lang="en-US" sz="1400" dirty="0"/>
                    </a:p>
                  </a:txBody>
                  <a:tcPr marL="132681" marR="132681" marT="66341" marB="66341" anchor="ctr"/>
                </a:tc>
                <a:tc>
                  <a:txBody>
                    <a:bodyPr/>
                    <a:lstStyle/>
                    <a:p>
                      <a:pPr algn="l"/>
                      <a:r>
                        <a:rPr lang="en-US" sz="1400" dirty="0" smtClean="0"/>
                        <a:t>2, 880 (1.58%)</a:t>
                      </a:r>
                      <a:endParaRPr lang="en-US" sz="1400" dirty="0"/>
                    </a:p>
                  </a:txBody>
                  <a:tcPr marL="132681" marR="132681" marT="66341" marB="66341" anchor="ctr"/>
                </a:tc>
              </a:tr>
              <a:tr h="305723">
                <a:tc>
                  <a:txBody>
                    <a:bodyPr/>
                    <a:lstStyle/>
                    <a:p>
                      <a:pPr algn="ctr"/>
                      <a:r>
                        <a:rPr lang="en-US" sz="1400" dirty="0" err="1" smtClean="0"/>
                        <a:t>DroidDream</a:t>
                      </a:r>
                      <a:endParaRPr lang="en-US" sz="1400" dirty="0"/>
                    </a:p>
                  </a:txBody>
                  <a:tcPr marL="132681" marR="132681" marT="66341" marB="66341" anchor="ctr"/>
                </a:tc>
                <a:tc>
                  <a:txBody>
                    <a:bodyPr/>
                    <a:lstStyle/>
                    <a:p>
                      <a:pPr algn="l"/>
                      <a:r>
                        <a:rPr lang="en-US" sz="1400" dirty="0" smtClean="0"/>
                        <a:t>CHANGE_WIFI_STATE</a:t>
                      </a:r>
                      <a:endParaRPr lang="en-US" sz="1400" dirty="0"/>
                    </a:p>
                  </a:txBody>
                  <a:tcPr marL="132681" marR="132681" marT="66341" marB="66341" anchor="ctr"/>
                </a:tc>
                <a:tc>
                  <a:txBody>
                    <a:bodyPr/>
                    <a:lstStyle/>
                    <a:p>
                      <a:pPr algn="l"/>
                      <a:r>
                        <a:rPr lang="en-US" sz="1400" dirty="0" smtClean="0"/>
                        <a:t>4, 096 (2.24%)</a:t>
                      </a:r>
                      <a:endParaRPr lang="en-US" sz="1400" dirty="0"/>
                    </a:p>
                  </a:txBody>
                  <a:tcPr marL="132681" marR="132681" marT="66341" marB="66341" anchor="ctr"/>
                </a:tc>
              </a:tr>
              <a:tr h="305723">
                <a:tc>
                  <a:txBody>
                    <a:bodyPr/>
                    <a:lstStyle/>
                    <a:p>
                      <a:pPr algn="ctr"/>
                      <a:r>
                        <a:rPr lang="en-US" sz="1400" dirty="0" err="1" smtClean="0"/>
                        <a:t>zHash</a:t>
                      </a:r>
                      <a:endParaRPr lang="en-US" sz="1400" dirty="0"/>
                    </a:p>
                  </a:txBody>
                  <a:tcPr marL="132681" marR="132681" marT="66341" marB="66341" anchor="ctr"/>
                </a:tc>
                <a:tc>
                  <a:txBody>
                    <a:bodyPr/>
                    <a:lstStyle/>
                    <a:p>
                      <a:pPr algn="l"/>
                      <a:r>
                        <a:rPr lang="en-US" sz="1400" dirty="0" smtClean="0"/>
                        <a:t>CHANGE_WIFI_STATE</a:t>
                      </a:r>
                      <a:endParaRPr lang="en-US" sz="1400" dirty="0"/>
                    </a:p>
                  </a:txBody>
                  <a:tcPr marL="132681" marR="132681" marT="66341" marB="66341" anchor="ctr"/>
                </a:tc>
                <a:tc>
                  <a:txBody>
                    <a:bodyPr/>
                    <a:lstStyle/>
                    <a:p>
                      <a:pPr algn="l"/>
                      <a:r>
                        <a:rPr lang="en-US" sz="1400" dirty="0" smtClean="0"/>
                        <a:t>4, 096 (2.24%)</a:t>
                      </a:r>
                      <a:endParaRPr lang="en-US" sz="1400" dirty="0"/>
                    </a:p>
                  </a:txBody>
                  <a:tcPr marL="132681" marR="132681" marT="66341" marB="66341" anchor="ctr"/>
                </a:tc>
              </a:tr>
              <a:tr h="305723">
                <a:tc>
                  <a:txBody>
                    <a:bodyPr/>
                    <a:lstStyle/>
                    <a:p>
                      <a:pPr algn="ctr"/>
                      <a:r>
                        <a:rPr lang="en-US" sz="1400" dirty="0" err="1" smtClean="0"/>
                        <a:t>BaseBridge</a:t>
                      </a:r>
                      <a:endParaRPr lang="en-US" sz="1400" dirty="0"/>
                    </a:p>
                  </a:txBody>
                  <a:tcPr marL="132681" marR="132681" marT="66341" marB="66341" anchor="ctr"/>
                </a:tc>
                <a:tc>
                  <a:txBody>
                    <a:bodyPr/>
                    <a:lstStyle/>
                    <a:p>
                      <a:pPr algn="l"/>
                      <a:r>
                        <a:rPr lang="en-US" sz="1400" dirty="0" smtClean="0"/>
                        <a:t>NATIVE CODE</a:t>
                      </a:r>
                      <a:endParaRPr lang="en-US" sz="1400" dirty="0"/>
                    </a:p>
                  </a:txBody>
                  <a:tcPr marL="132681" marR="132681" marT="66341" marB="66341" anchor="ctr"/>
                </a:tc>
                <a:tc>
                  <a:txBody>
                    <a:bodyPr/>
                    <a:lstStyle/>
                    <a:p>
                      <a:pPr algn="l"/>
                      <a:r>
                        <a:rPr lang="en-US" sz="1400" dirty="0" smtClean="0"/>
                        <a:t>8, 272 (4.52%)</a:t>
                      </a:r>
                      <a:endParaRPr lang="en-US" sz="1400" dirty="0"/>
                    </a:p>
                  </a:txBody>
                  <a:tcPr marL="132681" marR="132681" marT="66341" marB="66341" anchor="ctr"/>
                </a:tc>
              </a:tr>
              <a:tr h="305723">
                <a:tc>
                  <a:txBody>
                    <a:bodyPr/>
                    <a:lstStyle/>
                    <a:p>
                      <a:pPr algn="ctr"/>
                      <a:r>
                        <a:rPr lang="en-US" sz="1400" dirty="0" err="1" smtClean="0"/>
                        <a:t>DroidDreamLight</a:t>
                      </a:r>
                      <a:endParaRPr lang="en-US" sz="1400" dirty="0"/>
                    </a:p>
                  </a:txBody>
                  <a:tcPr marL="132681" marR="132681" marT="66341" marB="66341" anchor="ctr"/>
                </a:tc>
                <a:tc>
                  <a:txBody>
                    <a:bodyPr/>
                    <a:lstStyle/>
                    <a:p>
                      <a:pPr algn="l"/>
                      <a:r>
                        <a:rPr lang="en-US" sz="1400" dirty="0" smtClean="0"/>
                        <a:t>INTERNET, READ_PHONE_STATE</a:t>
                      </a:r>
                      <a:endParaRPr lang="en-US" sz="1400" dirty="0"/>
                    </a:p>
                  </a:txBody>
                  <a:tcPr marL="132681" marR="132681" marT="66341" marB="66341" anchor="ctr"/>
                </a:tc>
                <a:tc>
                  <a:txBody>
                    <a:bodyPr/>
                    <a:lstStyle/>
                    <a:p>
                      <a:pPr algn="l"/>
                      <a:r>
                        <a:rPr lang="en-US" sz="1400" dirty="0" smtClean="0"/>
                        <a:t>71, 095 (38.89%)</a:t>
                      </a:r>
                      <a:endParaRPr lang="en-US" sz="1400" dirty="0">
                        <a:solidFill>
                          <a:srgbClr val="FF0000"/>
                        </a:solidFill>
                      </a:endParaRPr>
                    </a:p>
                  </a:txBody>
                  <a:tcPr marL="132681" marR="132681" marT="66341" marB="66341" anchor="ctr"/>
                </a:tc>
              </a:tr>
              <a:tr h="305723">
                <a:tc>
                  <a:txBody>
                    <a:bodyPr/>
                    <a:lstStyle/>
                    <a:p>
                      <a:pPr algn="ctr"/>
                      <a:r>
                        <a:rPr lang="en-US" sz="1400" dirty="0" err="1" smtClean="0"/>
                        <a:t>Zsone</a:t>
                      </a:r>
                      <a:endParaRPr lang="en-US" sz="1400" dirty="0"/>
                    </a:p>
                  </a:txBody>
                  <a:tcPr marL="132681" marR="132681" marT="66341" marB="66341" anchor="ctr"/>
                </a:tc>
                <a:tc>
                  <a:txBody>
                    <a:bodyPr/>
                    <a:lstStyle/>
                    <a:p>
                      <a:pPr algn="l"/>
                      <a:r>
                        <a:rPr lang="en-US" sz="1400" dirty="0" smtClean="0"/>
                        <a:t>RECEIVE_SMS, SEND_SMS</a:t>
                      </a:r>
                      <a:endParaRPr lang="en-US" sz="1400" dirty="0"/>
                    </a:p>
                  </a:txBody>
                  <a:tcPr marL="132681" marR="132681" marT="66341" marB="66341" anchor="ctr"/>
                </a:tc>
                <a:tc>
                  <a:txBody>
                    <a:bodyPr/>
                    <a:lstStyle/>
                    <a:p>
                      <a:pPr algn="l"/>
                      <a:r>
                        <a:rPr lang="en-US" sz="1400" dirty="0" smtClean="0"/>
                        <a:t>3, 204 (1.75%)</a:t>
                      </a:r>
                      <a:endParaRPr lang="en-US" sz="1400" dirty="0"/>
                    </a:p>
                  </a:txBody>
                  <a:tcPr marL="132681" marR="132681" marT="66341" marB="66341" anchor="ctr"/>
                </a:tc>
              </a:tr>
              <a:tr h="305723">
                <a:tc>
                  <a:txBody>
                    <a:bodyPr/>
                    <a:lstStyle/>
                    <a:p>
                      <a:pPr algn="ctr"/>
                      <a:r>
                        <a:rPr lang="en-US" sz="1400" dirty="0" err="1" smtClean="0"/>
                        <a:t>jSMSHider</a:t>
                      </a:r>
                      <a:endParaRPr lang="en-US" sz="1400" dirty="0"/>
                    </a:p>
                  </a:txBody>
                  <a:tcPr marL="132681" marR="132681" marT="66341" marB="66341" anchor="ctr"/>
                </a:tc>
                <a:tc>
                  <a:txBody>
                    <a:bodyPr/>
                    <a:lstStyle/>
                    <a:p>
                      <a:pPr algn="l"/>
                      <a:r>
                        <a:rPr lang="en-US" sz="1400" dirty="0" smtClean="0"/>
                        <a:t>INSTALL_PACKAGES</a:t>
                      </a:r>
                      <a:endParaRPr lang="en-US" sz="1400" dirty="0">
                        <a:solidFill>
                          <a:srgbClr val="FF0000"/>
                        </a:solidFill>
                      </a:endParaRPr>
                    </a:p>
                  </a:txBody>
                  <a:tcPr marL="132681" marR="132681" marT="66341" marB="66341" anchor="ctr"/>
                </a:tc>
                <a:tc>
                  <a:txBody>
                    <a:bodyPr/>
                    <a:lstStyle/>
                    <a:p>
                      <a:pPr algn="l"/>
                      <a:r>
                        <a:rPr lang="en-US" sz="1400" dirty="0" smtClean="0"/>
                        <a:t>1, 210 (0.66%)</a:t>
                      </a:r>
                      <a:endParaRPr lang="en-US" sz="1400" dirty="0"/>
                    </a:p>
                  </a:txBody>
                  <a:tcPr marL="132681" marR="132681" marT="66341" marB="66341" anchor="ctr"/>
                </a:tc>
              </a:tr>
            </a:tbl>
          </a:graphicData>
        </a:graphic>
      </p:graphicFrame>
      <p:sp>
        <p:nvSpPr>
          <p:cNvPr id="8" name="Rectangle 7"/>
          <p:cNvSpPr/>
          <p:nvPr/>
        </p:nvSpPr>
        <p:spPr>
          <a:xfrm>
            <a:off x="649876" y="5094532"/>
            <a:ext cx="7874101" cy="36341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Rectangle 8"/>
          <p:cNvSpPr/>
          <p:nvPr/>
        </p:nvSpPr>
        <p:spPr>
          <a:xfrm>
            <a:off x="632747" y="5797916"/>
            <a:ext cx="7908359" cy="33265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Rectangular Callout 10"/>
          <p:cNvSpPr/>
          <p:nvPr/>
        </p:nvSpPr>
        <p:spPr>
          <a:xfrm>
            <a:off x="5255295" y="4220328"/>
            <a:ext cx="2883878" cy="602882"/>
          </a:xfrm>
          <a:prstGeom prst="wedgeRectCallout">
            <a:avLst>
              <a:gd name="adj1" fmla="val -8476"/>
              <a:gd name="adj2" fmla="val 78573"/>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Reduced to 0.67% when considering a broadcast receiver  </a:t>
            </a:r>
            <a:endParaRPr lang="en-US" sz="1600" dirty="0">
              <a:solidFill>
                <a:schemeClr val="tx1"/>
              </a:solidFill>
            </a:endParaRP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12" name="Slide Number Placeholder 35"/>
          <p:cNvSpPr>
            <a:spLocks noGrp="1"/>
          </p:cNvSpPr>
          <p:nvPr>
            <p:ph type="sldNum" sz="quarter" idx="4294967295"/>
          </p:nvPr>
        </p:nvSpPr>
        <p:spPr>
          <a:xfrm>
            <a:off x="6553200" y="6356350"/>
            <a:ext cx="2133600" cy="365125"/>
          </a:xfrm>
          <a:prstGeom prst="rect">
            <a:avLst/>
          </a:prstGeom>
        </p:spPr>
        <p:txBody>
          <a:bodyPr/>
          <a:lstStyle/>
          <a:p>
            <a:pPr lvl="0" algn="r"/>
            <a:r>
              <a:rPr lang="en-US" sz="1200" dirty="0" smtClean="0">
                <a:solidFill>
                  <a:prstClr val="black">
                    <a:tint val="75000"/>
                  </a:prstClr>
                </a:solidFill>
              </a:rPr>
              <a:t>7</a:t>
            </a:r>
            <a:endParaRPr lang="en-US" sz="1200" dirty="0">
              <a:solidFill>
                <a:prstClr val="black">
                  <a:tint val="75000"/>
                </a:prstClr>
              </a:solidFill>
            </a:endParaRPr>
          </a:p>
        </p:txBody>
      </p:sp>
      <p:sp>
        <p:nvSpPr>
          <p:cNvPr id="13" name="TextBox 12"/>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714369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animBg="1"/>
      <p:bldP spid="1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Footprint-Based Detection Engine</a:t>
            </a:r>
            <a:endParaRPr lang="en-US" dirty="0"/>
          </a:p>
        </p:txBody>
      </p:sp>
      <p:sp>
        <p:nvSpPr>
          <p:cNvPr id="3" name="Content Placeholder 2"/>
          <p:cNvSpPr>
            <a:spLocks noGrp="1"/>
          </p:cNvSpPr>
          <p:nvPr>
            <p:ph idx="1"/>
          </p:nvPr>
        </p:nvSpPr>
        <p:spPr>
          <a:xfrm>
            <a:off x="457200" y="1447799"/>
            <a:ext cx="8461169" cy="5071753"/>
          </a:xfrm>
        </p:spPr>
        <p:txBody>
          <a:bodyPr/>
          <a:lstStyle/>
          <a:p>
            <a:r>
              <a:rPr lang="en-US" dirty="0" smtClean="0"/>
              <a:t>Distill malware behaviors as behavioral footprint</a:t>
            </a:r>
          </a:p>
          <a:p>
            <a:pPr lvl="1"/>
            <a:r>
              <a:rPr lang="en-US" dirty="0" smtClean="0"/>
              <a:t>Information in manifest file</a:t>
            </a:r>
          </a:p>
          <a:p>
            <a:pPr lvl="2">
              <a:buFont typeface="Wingdings" pitchFamily="2" charset="2"/>
              <a:buChar char="Ø"/>
            </a:pPr>
            <a:r>
              <a:rPr lang="en-US" sz="2000" dirty="0" smtClean="0">
                <a:solidFill>
                  <a:schemeClr val="tx2"/>
                </a:solidFill>
              </a:rPr>
              <a:t>Contain a receiver listening to SMS_RECEIVED</a:t>
            </a:r>
          </a:p>
          <a:p>
            <a:pPr lvl="1"/>
            <a:r>
              <a:rPr lang="en-US" dirty="0" smtClean="0"/>
              <a:t>Semantics in the byte-code</a:t>
            </a:r>
          </a:p>
          <a:p>
            <a:pPr lvl="2">
              <a:buFont typeface="Wingdings" pitchFamily="2" charset="2"/>
              <a:buChar char="Ø"/>
            </a:pPr>
            <a:r>
              <a:rPr lang="en-US" sz="2000" dirty="0" smtClean="0">
                <a:solidFill>
                  <a:schemeClr val="tx2"/>
                </a:solidFill>
              </a:rPr>
              <a:t>Register a receiver listening to SMS_RECEIVED</a:t>
            </a:r>
          </a:p>
          <a:p>
            <a:pPr lvl="2">
              <a:buFont typeface="Wingdings" pitchFamily="2" charset="2"/>
              <a:buChar char="Ø"/>
            </a:pPr>
            <a:r>
              <a:rPr lang="en-US" sz="2000" dirty="0" smtClean="0">
                <a:solidFill>
                  <a:schemeClr val="tx2"/>
                </a:solidFill>
              </a:rPr>
              <a:t>Call </a:t>
            </a:r>
            <a:r>
              <a:rPr lang="en-US" sz="2000" dirty="0" err="1" smtClean="0">
                <a:solidFill>
                  <a:schemeClr val="tx2"/>
                </a:solidFill>
              </a:rPr>
              <a:t>abortBroadcast</a:t>
            </a:r>
            <a:r>
              <a:rPr lang="en-US" sz="2000" dirty="0" smtClean="0">
                <a:solidFill>
                  <a:schemeClr val="tx2"/>
                </a:solidFill>
              </a:rPr>
              <a:t> in the receiver</a:t>
            </a:r>
          </a:p>
          <a:p>
            <a:pPr lvl="2">
              <a:buFont typeface="Wingdings" pitchFamily="2" charset="2"/>
              <a:buChar char="Ø"/>
            </a:pPr>
            <a:r>
              <a:rPr lang="en-US" sz="2000" dirty="0" smtClean="0">
                <a:solidFill>
                  <a:schemeClr val="tx2"/>
                </a:solidFill>
              </a:rPr>
              <a:t>Send SMS messages to premium numbers</a:t>
            </a:r>
          </a:p>
          <a:p>
            <a:pPr lvl="1"/>
            <a:r>
              <a:rPr lang="en-US" dirty="0" smtClean="0"/>
              <a:t>Structural layout of the app</a:t>
            </a:r>
          </a:p>
          <a:p>
            <a:r>
              <a:rPr lang="en-US" dirty="0" smtClean="0"/>
              <a:t>Match apps with malware behavioral footprints</a:t>
            </a:r>
          </a:p>
        </p:txBody>
      </p:sp>
      <p:grpSp>
        <p:nvGrpSpPr>
          <p:cNvPr id="59" name="Group 58"/>
          <p:cNvGrpSpPr/>
          <p:nvPr/>
        </p:nvGrpSpPr>
        <p:grpSpPr>
          <a:xfrm>
            <a:off x="6134328" y="2604296"/>
            <a:ext cx="2189087" cy="1577788"/>
            <a:chOff x="5997388" y="3227294"/>
            <a:chExt cx="2189087" cy="1577788"/>
          </a:xfrm>
        </p:grpSpPr>
        <p:sp>
          <p:nvSpPr>
            <p:cNvPr id="7" name="TextBox 6"/>
            <p:cNvSpPr txBox="1"/>
            <p:nvPr/>
          </p:nvSpPr>
          <p:spPr>
            <a:xfrm>
              <a:off x="6962037" y="3553866"/>
              <a:ext cx="1224438" cy="923330"/>
            </a:xfrm>
            <a:prstGeom prst="rect">
              <a:avLst/>
            </a:prstGeom>
            <a:solidFill>
              <a:schemeClr val="tx2"/>
            </a:solidFill>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bg1"/>
                  </a:solidFill>
                  <a:latin typeface="+mn-lt"/>
                </a:rPr>
                <a:t>Behavioral </a:t>
              </a:r>
            </a:p>
            <a:p>
              <a:pPr algn="l"/>
              <a:r>
                <a:rPr lang="en-US" dirty="0" smtClean="0">
                  <a:solidFill>
                    <a:schemeClr val="bg1"/>
                  </a:solidFill>
                  <a:latin typeface="+mn-lt"/>
                </a:rPr>
                <a:t>footprint </a:t>
              </a:r>
            </a:p>
            <a:p>
              <a:pPr algn="l"/>
              <a:r>
                <a:rPr lang="en-US" dirty="0" smtClean="0">
                  <a:solidFill>
                    <a:schemeClr val="bg1"/>
                  </a:solidFill>
                  <a:latin typeface="+mn-lt"/>
                </a:rPr>
                <a:t>of </a:t>
              </a:r>
              <a:r>
                <a:rPr lang="en-US" dirty="0" err="1" smtClean="0">
                  <a:solidFill>
                    <a:schemeClr val="bg1"/>
                  </a:solidFill>
                  <a:latin typeface="+mn-lt"/>
                </a:rPr>
                <a:t>Zsone</a:t>
              </a:r>
              <a:endParaRPr lang="en-US" dirty="0" smtClean="0">
                <a:solidFill>
                  <a:schemeClr val="bg1"/>
                </a:solidFill>
                <a:latin typeface="+mn-lt"/>
              </a:endParaRPr>
            </a:p>
          </p:txBody>
        </p:sp>
        <p:cxnSp>
          <p:nvCxnSpPr>
            <p:cNvPr id="49" name="Straight Connector 48"/>
            <p:cNvCxnSpPr>
              <a:endCxn id="7" idx="1"/>
            </p:cNvCxnSpPr>
            <p:nvPr/>
          </p:nvCxnSpPr>
          <p:spPr>
            <a:xfrm>
              <a:off x="5997388" y="3227294"/>
              <a:ext cx="964649" cy="788237"/>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7" idx="1"/>
            </p:cNvCxnSpPr>
            <p:nvPr/>
          </p:nvCxnSpPr>
          <p:spPr>
            <a:xfrm flipV="1">
              <a:off x="5997388" y="4015531"/>
              <a:ext cx="964649" cy="45481"/>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7" idx="1"/>
            </p:cNvCxnSpPr>
            <p:nvPr/>
          </p:nvCxnSpPr>
          <p:spPr>
            <a:xfrm flipV="1">
              <a:off x="5997388" y="4015531"/>
              <a:ext cx="964649" cy="457857"/>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7" idx="1"/>
            </p:cNvCxnSpPr>
            <p:nvPr/>
          </p:nvCxnSpPr>
          <p:spPr>
            <a:xfrm flipV="1">
              <a:off x="5997388" y="4015531"/>
              <a:ext cx="964649" cy="789551"/>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12" name="Slide Number Placeholder 35"/>
          <p:cNvSpPr>
            <a:spLocks noGrp="1"/>
          </p:cNvSpPr>
          <p:nvPr>
            <p:ph type="sldNum" sz="quarter" idx="4294967295"/>
          </p:nvPr>
        </p:nvSpPr>
        <p:spPr>
          <a:xfrm>
            <a:off x="6705600" y="6508750"/>
            <a:ext cx="2133600" cy="365125"/>
          </a:xfrm>
          <a:prstGeom prst="rect">
            <a:avLst/>
          </a:prstGeom>
        </p:spPr>
        <p:txBody>
          <a:bodyPr/>
          <a:lstStyle/>
          <a:p>
            <a:pPr lvl="0" algn="r"/>
            <a:r>
              <a:rPr lang="en-US" sz="1200" dirty="0" smtClean="0">
                <a:solidFill>
                  <a:prstClr val="black">
                    <a:tint val="75000"/>
                  </a:prstClr>
                </a:solidFill>
              </a:rPr>
              <a:t>8</a:t>
            </a:r>
            <a:endParaRPr lang="en-US" sz="1200" dirty="0">
              <a:solidFill>
                <a:prstClr val="black">
                  <a:tint val="75000"/>
                </a:prstClr>
              </a:solidFill>
            </a:endParaRPr>
          </a:p>
        </p:txBody>
      </p:sp>
      <p:sp>
        <p:nvSpPr>
          <p:cNvPr id="13" name="TextBox 12"/>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343591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Heuristics-Based Detection Engine</a:t>
            </a:r>
          </a:p>
        </p:txBody>
      </p:sp>
      <p:sp>
        <p:nvSpPr>
          <p:cNvPr id="3" name="Content Placeholder 2"/>
          <p:cNvSpPr>
            <a:spLocks noGrp="1"/>
          </p:cNvSpPr>
          <p:nvPr>
            <p:ph idx="1"/>
          </p:nvPr>
        </p:nvSpPr>
        <p:spPr>
          <a:xfrm>
            <a:off x="457200" y="1447800"/>
            <a:ext cx="8229600" cy="4146175"/>
          </a:xfrm>
        </p:spPr>
        <p:txBody>
          <a:bodyPr>
            <a:normAutofit/>
          </a:bodyPr>
          <a:lstStyle/>
          <a:p>
            <a:r>
              <a:rPr lang="en-US" dirty="0" smtClean="0"/>
              <a:t>Filter apps with dynamic Java/native code loading</a:t>
            </a:r>
          </a:p>
          <a:p>
            <a:pPr lvl="1"/>
            <a:r>
              <a:rPr lang="en-US" sz="2400" dirty="0" smtClean="0"/>
              <a:t>1055 apps load Java code</a:t>
            </a:r>
          </a:p>
          <a:p>
            <a:pPr lvl="1"/>
            <a:r>
              <a:rPr lang="en-US" sz="2400" dirty="0" smtClean="0"/>
              <a:t>508 apps load native code from non-standard locations</a:t>
            </a:r>
          </a:p>
          <a:p>
            <a:r>
              <a:rPr lang="en-US" dirty="0" smtClean="0"/>
              <a:t>Monitor apps’ dynamic execution behaviors</a:t>
            </a:r>
          </a:p>
          <a:p>
            <a:pPr lvl="1"/>
            <a:r>
              <a:rPr lang="en-US" sz="2400" dirty="0" smtClean="0"/>
              <a:t>Java code: permission-related framework APIs</a:t>
            </a:r>
          </a:p>
          <a:p>
            <a:pPr lvl="1"/>
            <a:r>
              <a:rPr lang="en-US" sz="2400" dirty="0" smtClean="0"/>
              <a:t>Native code: system calls requiring root privileges</a:t>
            </a:r>
          </a:p>
          <a:p>
            <a:pPr lvl="1"/>
            <a:endParaRPr lang="en-US" sz="2400" dirty="0" smtClean="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3"/>
          <p:cNvSpPr>
            <a:spLocks noGrp="1"/>
          </p:cNvSpPr>
          <p:nvPr>
            <p:ph type="sldNum" sz="quarter" idx="12"/>
          </p:nvPr>
        </p:nvSpPr>
        <p:spPr>
          <a:xfrm>
            <a:off x="6553200" y="6356350"/>
            <a:ext cx="2133600" cy="365125"/>
          </a:xfrm>
        </p:spPr>
        <p:txBody>
          <a:bodyPr/>
          <a:lstStyle/>
          <a:p>
            <a:fld id="{68C0CB8B-565C-7D45-8433-495436787A1A}" type="slidenum">
              <a:rPr lang="en-US" smtClean="0"/>
              <a:t>53</a:t>
            </a:fld>
            <a:endParaRPr lang="en-US"/>
          </a:p>
        </p:txBody>
      </p:sp>
      <p:sp>
        <p:nvSpPr>
          <p:cNvPr id="8" name="TextBox 7"/>
          <p:cNvSpPr txBox="1"/>
          <p:nvPr/>
        </p:nvSpPr>
        <p:spPr>
          <a:xfrm>
            <a:off x="6019800" y="6428601"/>
            <a:ext cx="1774845" cy="276999"/>
          </a:xfrm>
          <a:prstGeom prst="rect">
            <a:avLst/>
          </a:prstGeom>
          <a:noFill/>
        </p:spPr>
        <p:txBody>
          <a:bodyPr wrap="none" rtlCol="0">
            <a:spAutoFit/>
          </a:bodyPr>
          <a:lstStyle/>
          <a:p>
            <a:r>
              <a:rPr lang="en-US" sz="1200" dirty="0" smtClean="0"/>
              <a:t>Courtesy </a:t>
            </a:r>
            <a:r>
              <a:rPr lang="en-US" sz="1200" dirty="0" err="1" smtClean="0"/>
              <a:t>Yajin</a:t>
            </a:r>
            <a:r>
              <a:rPr lang="en-US" sz="1200" dirty="0" smtClean="0"/>
              <a:t> Zhou et al.</a:t>
            </a:r>
            <a:endParaRPr lang="en-US" sz="1200" dirty="0"/>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510995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 Data Set</a:t>
            </a:r>
            <a:endParaRPr lang="en-US" dirty="0"/>
          </a:p>
        </p:txBody>
      </p:sp>
      <p:sp>
        <p:nvSpPr>
          <p:cNvPr id="3" name="Content Placeholder 2"/>
          <p:cNvSpPr>
            <a:spLocks noGrp="1"/>
          </p:cNvSpPr>
          <p:nvPr>
            <p:ph idx="1"/>
          </p:nvPr>
        </p:nvSpPr>
        <p:spPr>
          <a:xfrm>
            <a:off x="457200" y="1447800"/>
            <a:ext cx="8229600" cy="1853540"/>
          </a:xfrm>
        </p:spPr>
        <p:txBody>
          <a:bodyPr>
            <a:normAutofit/>
          </a:bodyPr>
          <a:lstStyle/>
          <a:p>
            <a:r>
              <a:rPr lang="en-US" sz="2800" dirty="0" smtClean="0"/>
              <a:t>Crawled the official &amp; four alternative markets</a:t>
            </a:r>
          </a:p>
          <a:p>
            <a:r>
              <a:rPr lang="en-US" sz="2800" dirty="0" smtClean="0"/>
              <a:t>Collected 204,040 free apps during 05/2011-06/2011</a:t>
            </a:r>
          </a:p>
        </p:txBody>
      </p:sp>
      <p:graphicFrame>
        <p:nvGraphicFramePr>
          <p:cNvPr id="6" name="Chart 5"/>
          <p:cNvGraphicFramePr/>
          <p:nvPr/>
        </p:nvGraphicFramePr>
        <p:xfrm>
          <a:off x="1634837" y="2992582"/>
          <a:ext cx="5874326" cy="346165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3"/>
          <p:cNvSpPr>
            <a:spLocks noGrp="1"/>
          </p:cNvSpPr>
          <p:nvPr>
            <p:ph type="sldNum" sz="quarter" idx="12"/>
          </p:nvPr>
        </p:nvSpPr>
        <p:spPr>
          <a:xfrm>
            <a:off x="6553200" y="6356350"/>
            <a:ext cx="2133600" cy="365125"/>
          </a:xfrm>
        </p:spPr>
        <p:txBody>
          <a:bodyPr/>
          <a:lstStyle/>
          <a:p>
            <a:fld id="{68C0CB8B-565C-7D45-8433-495436787A1A}" type="slidenum">
              <a:rPr lang="en-US" smtClean="0"/>
              <a:t>54</a:t>
            </a:fld>
            <a:endParaRPr lang="en-US"/>
          </a:p>
        </p:txBody>
      </p:sp>
      <p:sp>
        <p:nvSpPr>
          <p:cNvPr id="8" name="TextBox 7"/>
          <p:cNvSpPr txBox="1"/>
          <p:nvPr/>
        </p:nvSpPr>
        <p:spPr>
          <a:xfrm>
            <a:off x="6019800" y="6428601"/>
            <a:ext cx="1774845" cy="276999"/>
          </a:xfrm>
          <a:prstGeom prst="rect">
            <a:avLst/>
          </a:prstGeom>
          <a:noFill/>
        </p:spPr>
        <p:txBody>
          <a:bodyPr wrap="none" rtlCol="0">
            <a:spAutoFit/>
          </a:bodyPr>
          <a:lstStyle/>
          <a:p>
            <a:r>
              <a:rPr lang="en-US" sz="1200" dirty="0" smtClean="0"/>
              <a:t>Courtesy </a:t>
            </a:r>
            <a:r>
              <a:rPr lang="en-US" sz="1200" dirty="0" err="1" smtClean="0"/>
              <a:t>Yajin</a:t>
            </a:r>
            <a:r>
              <a:rPr lang="en-US" sz="1200" dirty="0" smtClean="0"/>
              <a:t> Zhou et al.</a:t>
            </a:r>
            <a:endParaRPr lang="en-US" sz="1200" dirty="0"/>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4287060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a:t>
            </a:r>
            <a:r>
              <a:rPr lang="en-US" altLang="zh-CN" dirty="0" smtClean="0"/>
              <a:t>Overview</a:t>
            </a:r>
            <a:endParaRPr lang="zh-CN" altLang="en-US" dirty="0"/>
          </a:p>
        </p:txBody>
      </p:sp>
      <p:graphicFrame>
        <p:nvGraphicFramePr>
          <p:cNvPr id="5" name="Table 3"/>
          <p:cNvGraphicFramePr>
            <a:graphicFrameLocks noGrp="1"/>
          </p:cNvGraphicFramePr>
          <p:nvPr>
            <p:extLst>
              <p:ext uri="{D42A27DB-BD31-4B8C-83A1-F6EECF244321}">
                <p14:modId xmlns:p14="http://schemas.microsoft.com/office/powerpoint/2010/main" val="3415700972"/>
              </p:ext>
            </p:extLst>
          </p:nvPr>
        </p:nvGraphicFramePr>
        <p:xfrm>
          <a:off x="492369" y="2791526"/>
          <a:ext cx="8139165" cy="1749928"/>
        </p:xfrm>
        <a:graphic>
          <a:graphicData uri="http://schemas.openxmlformats.org/drawingml/2006/table">
            <a:tbl>
              <a:tblPr firstRow="1">
                <a:tableStyleId>{93296810-A885-4BE3-A3E7-6D5BEEA58F35}</a:tableStyleId>
              </a:tblPr>
              <a:tblGrid>
                <a:gridCol w="1299955"/>
                <a:gridCol w="1541165"/>
                <a:gridCol w="1239631"/>
                <a:gridCol w="1206128"/>
                <a:gridCol w="904597"/>
                <a:gridCol w="1116785"/>
                <a:gridCol w="830904"/>
              </a:tblGrid>
              <a:tr h="269184">
                <a:tc>
                  <a:txBody>
                    <a:bodyPr/>
                    <a:lstStyle/>
                    <a:p>
                      <a:pPr algn="ctr"/>
                      <a:r>
                        <a:rPr lang="en-US" sz="1600" dirty="0" smtClean="0"/>
                        <a:t>Malware</a:t>
                      </a:r>
                      <a:endParaRPr lang="en-US" sz="1600" dirty="0"/>
                    </a:p>
                  </a:txBody>
                  <a:tcPr marL="132681" marR="132681" marT="66341" marB="66341" anchor="ctr"/>
                </a:tc>
                <a:tc>
                  <a:txBody>
                    <a:bodyPr/>
                    <a:lstStyle/>
                    <a:p>
                      <a:pPr algn="ctr"/>
                      <a:r>
                        <a:rPr lang="en-US" sz="1600" dirty="0" smtClean="0"/>
                        <a:t>Official </a:t>
                      </a:r>
                      <a:r>
                        <a:rPr lang="en-US" sz="1600" baseline="0" dirty="0" smtClean="0"/>
                        <a:t>Market</a:t>
                      </a:r>
                      <a:endParaRPr lang="en-US" sz="1600" dirty="0"/>
                    </a:p>
                  </a:txBody>
                  <a:tcPr marL="132681" marR="132681" marT="66341" marB="66341" anchor="ctr"/>
                </a:tc>
                <a:tc>
                  <a:txBody>
                    <a:bodyPr/>
                    <a:lstStyle/>
                    <a:p>
                      <a:pPr algn="ctr"/>
                      <a:r>
                        <a:rPr lang="en-US" sz="1600" dirty="0" err="1" smtClean="0"/>
                        <a:t>eoeMarket</a:t>
                      </a:r>
                      <a:r>
                        <a:rPr lang="en-US" sz="1600" dirty="0" smtClean="0"/>
                        <a:t> </a:t>
                      </a:r>
                      <a:endParaRPr lang="en-US" sz="1600" b="1" dirty="0">
                        <a:solidFill>
                          <a:schemeClr val="bg1"/>
                        </a:solidFill>
                      </a:endParaRPr>
                    </a:p>
                  </a:txBody>
                  <a:tcPr marL="132681" marR="132681" marT="66341" marB="66341" anchor="ctr"/>
                </a:tc>
                <a:tc>
                  <a:txBody>
                    <a:bodyPr/>
                    <a:lstStyle/>
                    <a:p>
                      <a:pPr algn="ctr"/>
                      <a:r>
                        <a:rPr lang="en-US" altLang="zh-CN" sz="1600" dirty="0" err="1" smtClean="0"/>
                        <a:t>alcatelclub</a:t>
                      </a:r>
                      <a:r>
                        <a:rPr lang="en-US" altLang="zh-CN" sz="1600" dirty="0" smtClean="0"/>
                        <a:t> </a:t>
                      </a:r>
                      <a:endParaRPr lang="zh-CN" altLang="en-US" sz="1600" b="1" dirty="0">
                        <a:solidFill>
                          <a:schemeClr val="bg1"/>
                        </a:solidFill>
                      </a:endParaRPr>
                    </a:p>
                  </a:txBody>
                  <a:tcPr marL="132681" marR="132681" marT="66341" marB="66341" anchor="ctr"/>
                </a:tc>
                <a:tc>
                  <a:txBody>
                    <a:bodyPr/>
                    <a:lstStyle/>
                    <a:p>
                      <a:pPr algn="ctr"/>
                      <a:r>
                        <a:rPr lang="en-US" altLang="zh-CN" sz="1600" dirty="0" err="1" smtClean="0"/>
                        <a:t>gfan</a:t>
                      </a:r>
                      <a:r>
                        <a:rPr lang="en-US" altLang="zh-CN" sz="1600" dirty="0" smtClean="0"/>
                        <a:t> </a:t>
                      </a:r>
                      <a:endParaRPr lang="zh-CN" altLang="en-US" sz="1600" b="1" dirty="0">
                        <a:solidFill>
                          <a:schemeClr val="bg1"/>
                        </a:solidFill>
                      </a:endParaRPr>
                    </a:p>
                  </a:txBody>
                  <a:tcPr marL="132681" marR="132681" marT="66341" marB="66341" anchor="ctr"/>
                </a:tc>
                <a:tc>
                  <a:txBody>
                    <a:bodyPr/>
                    <a:lstStyle/>
                    <a:p>
                      <a:pPr algn="ctr"/>
                      <a:r>
                        <a:rPr lang="en-US" altLang="zh-CN" sz="1600" dirty="0" err="1" smtClean="0"/>
                        <a:t>mmoovv</a:t>
                      </a:r>
                      <a:endParaRPr lang="zh-CN" altLang="en-US" sz="1600" b="1" dirty="0">
                        <a:solidFill>
                          <a:schemeClr val="bg1"/>
                        </a:solidFill>
                      </a:endParaRPr>
                    </a:p>
                  </a:txBody>
                  <a:tcPr marL="132681" marR="132681" marT="66341" marB="66341" anchor="ctr"/>
                </a:tc>
                <a:tc>
                  <a:txBody>
                    <a:bodyPr/>
                    <a:lstStyle/>
                    <a:p>
                      <a:pPr algn="ctr"/>
                      <a:r>
                        <a:rPr lang="en-US" sz="1600" dirty="0" smtClean="0"/>
                        <a:t>Total</a:t>
                      </a:r>
                      <a:endParaRPr lang="en-US" sz="1600" dirty="0"/>
                    </a:p>
                  </a:txBody>
                  <a:tcPr marL="132681" marR="132681" marT="66341" marB="66341" anchor="ctr"/>
                </a:tc>
              </a:tr>
              <a:tr h="269184">
                <a:tc>
                  <a:txBody>
                    <a:bodyPr/>
                    <a:lstStyle/>
                    <a:p>
                      <a:pPr algn="ctr"/>
                      <a:r>
                        <a:rPr lang="en-US" sz="1600" dirty="0" smtClean="0"/>
                        <a:t>Known</a:t>
                      </a:r>
                      <a:endParaRPr lang="en-US" sz="1600" dirty="0"/>
                    </a:p>
                  </a:txBody>
                  <a:tcPr marL="132681" marR="132681" marT="66341" marB="66341" anchor="ctr"/>
                </a:tc>
                <a:tc>
                  <a:txBody>
                    <a:bodyPr/>
                    <a:lstStyle/>
                    <a:p>
                      <a:pPr algn="ctr"/>
                      <a:r>
                        <a:rPr lang="en-US" sz="1600" dirty="0" smtClean="0"/>
                        <a:t>21</a:t>
                      </a:r>
                      <a:endParaRPr lang="en-US" sz="1600" dirty="0"/>
                    </a:p>
                  </a:txBody>
                  <a:tcPr marL="132681" marR="132681" marT="66341" marB="66341" anchor="ctr"/>
                </a:tc>
                <a:tc>
                  <a:txBody>
                    <a:bodyPr/>
                    <a:lstStyle/>
                    <a:p>
                      <a:pPr algn="ctr"/>
                      <a:r>
                        <a:rPr lang="en-US" sz="1600" dirty="0" smtClean="0"/>
                        <a:t>51</a:t>
                      </a:r>
                      <a:endParaRPr lang="en-US" sz="1600" dirty="0"/>
                    </a:p>
                  </a:txBody>
                  <a:tcPr marL="132681" marR="132681" marT="66341" marB="66341" anchor="ctr"/>
                </a:tc>
                <a:tc>
                  <a:txBody>
                    <a:bodyPr/>
                    <a:lstStyle/>
                    <a:p>
                      <a:pPr algn="ctr"/>
                      <a:r>
                        <a:rPr lang="en-US" altLang="zh-CN" sz="1600" dirty="0" smtClean="0"/>
                        <a:t>48</a:t>
                      </a:r>
                      <a:endParaRPr lang="zh-CN" altLang="en-US" sz="1600" dirty="0"/>
                    </a:p>
                  </a:txBody>
                  <a:tcPr marL="132681" marR="132681" marT="66341" marB="66341" anchor="ctr"/>
                </a:tc>
                <a:tc>
                  <a:txBody>
                    <a:bodyPr/>
                    <a:lstStyle/>
                    <a:p>
                      <a:pPr algn="ctr"/>
                      <a:r>
                        <a:rPr lang="en-US" altLang="zh-CN" sz="1600" dirty="0" smtClean="0"/>
                        <a:t>20</a:t>
                      </a:r>
                      <a:endParaRPr lang="zh-CN" altLang="en-US" sz="1600" dirty="0"/>
                    </a:p>
                  </a:txBody>
                  <a:tcPr marL="132681" marR="132681" marT="66341" marB="66341" anchor="ctr"/>
                </a:tc>
                <a:tc>
                  <a:txBody>
                    <a:bodyPr/>
                    <a:lstStyle/>
                    <a:p>
                      <a:pPr algn="ctr"/>
                      <a:r>
                        <a:rPr lang="en-US" altLang="zh-CN" sz="1600" dirty="0" smtClean="0"/>
                        <a:t>31</a:t>
                      </a:r>
                      <a:endParaRPr lang="zh-CN" altLang="en-US" sz="1600" dirty="0"/>
                    </a:p>
                  </a:txBody>
                  <a:tcPr marL="132681" marR="132681" marT="66341" marB="66341" anchor="ctr"/>
                </a:tc>
                <a:tc>
                  <a:txBody>
                    <a:bodyPr/>
                    <a:lstStyle/>
                    <a:p>
                      <a:pPr algn="ctr"/>
                      <a:r>
                        <a:rPr lang="en-US" altLang="zh-CN" sz="1600" dirty="0" smtClean="0"/>
                        <a:t>171</a:t>
                      </a:r>
                      <a:endParaRPr lang="zh-CN" altLang="en-US" sz="1600" dirty="0"/>
                    </a:p>
                  </a:txBody>
                  <a:tcPr marL="132681" marR="132681" marT="66341" marB="66341" anchor="ctr"/>
                </a:tc>
              </a:tr>
              <a:tr h="269184">
                <a:tc>
                  <a:txBody>
                    <a:bodyPr/>
                    <a:lstStyle/>
                    <a:p>
                      <a:pPr algn="ctr"/>
                      <a:r>
                        <a:rPr lang="en-US" altLang="zh-CN" sz="1600" dirty="0" smtClean="0"/>
                        <a:t>Zero-day</a:t>
                      </a:r>
                      <a:endParaRPr lang="en-US" sz="1600" dirty="0"/>
                    </a:p>
                  </a:txBody>
                  <a:tcPr marL="132681" marR="132681" marT="66341" marB="66341" anchor="ctr"/>
                </a:tc>
                <a:tc>
                  <a:txBody>
                    <a:bodyPr/>
                    <a:lstStyle/>
                    <a:p>
                      <a:pPr algn="ctr"/>
                      <a:r>
                        <a:rPr lang="en-US" sz="1600" dirty="0" smtClean="0"/>
                        <a:t>11</a:t>
                      </a:r>
                      <a:endParaRPr lang="en-US" sz="1600" dirty="0"/>
                    </a:p>
                  </a:txBody>
                  <a:tcPr marL="132681" marR="132681" marT="66341" marB="66341" anchor="ctr"/>
                </a:tc>
                <a:tc>
                  <a:txBody>
                    <a:bodyPr/>
                    <a:lstStyle/>
                    <a:p>
                      <a:pPr algn="ctr"/>
                      <a:r>
                        <a:rPr lang="en-US" sz="1600" dirty="0" smtClean="0"/>
                        <a:t>9</a:t>
                      </a:r>
                      <a:endParaRPr lang="en-US" sz="1600" dirty="0"/>
                    </a:p>
                  </a:txBody>
                  <a:tcPr marL="132681" marR="132681" marT="66341" marB="66341" anchor="ctr"/>
                </a:tc>
                <a:tc>
                  <a:txBody>
                    <a:bodyPr/>
                    <a:lstStyle/>
                    <a:p>
                      <a:pPr algn="ctr"/>
                      <a:r>
                        <a:rPr lang="en-US" altLang="zh-CN" sz="1600" dirty="0" smtClean="0"/>
                        <a:t>10</a:t>
                      </a:r>
                      <a:endParaRPr lang="zh-CN" altLang="en-US" sz="1600" dirty="0"/>
                    </a:p>
                  </a:txBody>
                  <a:tcPr marL="132681" marR="132681" marT="66341" marB="66341" anchor="ctr"/>
                </a:tc>
                <a:tc>
                  <a:txBody>
                    <a:bodyPr/>
                    <a:lstStyle/>
                    <a:p>
                      <a:pPr algn="ctr"/>
                      <a:r>
                        <a:rPr lang="en-US" altLang="zh-CN" sz="1600" dirty="0" smtClean="0"/>
                        <a:t>1</a:t>
                      </a:r>
                      <a:endParaRPr lang="zh-CN" altLang="en-US" sz="1600" dirty="0"/>
                    </a:p>
                  </a:txBody>
                  <a:tcPr marL="132681" marR="132681" marT="66341" marB="66341" anchor="ctr"/>
                </a:tc>
                <a:tc>
                  <a:txBody>
                    <a:bodyPr/>
                    <a:lstStyle/>
                    <a:p>
                      <a:pPr algn="ctr"/>
                      <a:r>
                        <a:rPr lang="en-US" altLang="zh-CN" sz="1600" dirty="0" smtClean="0"/>
                        <a:t>9</a:t>
                      </a:r>
                      <a:endParaRPr lang="zh-CN" altLang="en-US" sz="1600" dirty="0"/>
                    </a:p>
                  </a:txBody>
                  <a:tcPr marL="132681" marR="132681" marT="66341" marB="66341" anchor="ctr"/>
                </a:tc>
                <a:tc>
                  <a:txBody>
                    <a:bodyPr/>
                    <a:lstStyle/>
                    <a:p>
                      <a:pPr algn="ctr"/>
                      <a:r>
                        <a:rPr lang="en-US" altLang="zh-CN" sz="1600" dirty="0" smtClean="0"/>
                        <a:t>40</a:t>
                      </a:r>
                      <a:endParaRPr lang="zh-CN" altLang="en-US" sz="1600" dirty="0"/>
                    </a:p>
                  </a:txBody>
                  <a:tcPr marL="132681" marR="132681" marT="66341" marB="66341" anchor="ctr"/>
                </a:tc>
              </a:tr>
              <a:tr h="601127">
                <a:tc>
                  <a:txBody>
                    <a:bodyPr/>
                    <a:lstStyle/>
                    <a:p>
                      <a:pPr algn="ctr"/>
                      <a:r>
                        <a:rPr lang="en-US" altLang="zh-CN" sz="1600" dirty="0" smtClean="0"/>
                        <a:t>Total</a:t>
                      </a:r>
                      <a:endParaRPr lang="en-US" sz="1600" dirty="0"/>
                    </a:p>
                  </a:txBody>
                  <a:tcPr marL="132681" marR="132681" marT="66341" marB="66341" anchor="ctr"/>
                </a:tc>
                <a:tc>
                  <a:txBody>
                    <a:bodyPr/>
                    <a:lstStyle/>
                    <a:p>
                      <a:pPr algn="ctr"/>
                      <a:r>
                        <a:rPr lang="en-US" sz="1600" dirty="0" smtClean="0"/>
                        <a:t>32</a:t>
                      </a:r>
                    </a:p>
                    <a:p>
                      <a:pPr algn="ctr"/>
                      <a:r>
                        <a:rPr lang="en-US" sz="1600" dirty="0" smtClean="0"/>
                        <a:t>(</a:t>
                      </a:r>
                      <a:r>
                        <a:rPr lang="en-US" sz="1600" b="1" dirty="0" smtClean="0">
                          <a:solidFill>
                            <a:schemeClr val="tx2"/>
                          </a:solidFill>
                        </a:rPr>
                        <a:t>0.02%</a:t>
                      </a:r>
                      <a:r>
                        <a:rPr lang="en-US" sz="1600" dirty="0" smtClean="0"/>
                        <a:t>)</a:t>
                      </a:r>
                      <a:endParaRPr lang="en-US" sz="1600" dirty="0"/>
                    </a:p>
                  </a:txBody>
                  <a:tcPr marL="132681" marR="132681" marT="66341" marB="66341" anchor="ctr"/>
                </a:tc>
                <a:tc>
                  <a:txBody>
                    <a:bodyPr/>
                    <a:lstStyle/>
                    <a:p>
                      <a:pPr algn="ctr"/>
                      <a:r>
                        <a:rPr lang="en-US" sz="1600" dirty="0" smtClean="0"/>
                        <a:t>60</a:t>
                      </a:r>
                    </a:p>
                    <a:p>
                      <a:pPr algn="ctr"/>
                      <a:r>
                        <a:rPr lang="en-US" sz="1600" dirty="0" smtClean="0"/>
                        <a:t>(</a:t>
                      </a:r>
                      <a:r>
                        <a:rPr lang="en-US" sz="1600" b="1" dirty="0" smtClean="0">
                          <a:solidFill>
                            <a:schemeClr val="tx2"/>
                          </a:solidFill>
                        </a:rPr>
                        <a:t>0.35%</a:t>
                      </a:r>
                      <a:r>
                        <a:rPr lang="en-US" sz="1600" dirty="0" smtClean="0"/>
                        <a:t>)</a:t>
                      </a:r>
                      <a:endParaRPr lang="en-US" sz="1600" dirty="0"/>
                    </a:p>
                  </a:txBody>
                  <a:tcPr marL="132681" marR="132681" marT="66341" marB="66341" anchor="ctr"/>
                </a:tc>
                <a:tc>
                  <a:txBody>
                    <a:bodyPr/>
                    <a:lstStyle/>
                    <a:p>
                      <a:pPr algn="ctr"/>
                      <a:r>
                        <a:rPr lang="en-US" altLang="zh-CN" sz="1600" dirty="0" smtClean="0"/>
                        <a:t>58</a:t>
                      </a:r>
                      <a:endParaRPr lang="zh-CN" altLang="en-US" sz="1600" dirty="0" smtClean="0"/>
                    </a:p>
                    <a:p>
                      <a:pPr algn="ctr"/>
                      <a:r>
                        <a:rPr lang="en-US" altLang="zh-CN" sz="1600" dirty="0" smtClean="0"/>
                        <a:t>(</a:t>
                      </a:r>
                      <a:r>
                        <a:rPr lang="en-US" altLang="zh-CN" sz="1600" b="1" dirty="0" smtClean="0">
                          <a:solidFill>
                            <a:schemeClr val="tx2"/>
                          </a:solidFill>
                        </a:rPr>
                        <a:t>0.39%</a:t>
                      </a:r>
                      <a:r>
                        <a:rPr lang="en-US" altLang="zh-CN" sz="1600" dirty="0" smtClean="0"/>
                        <a:t>)</a:t>
                      </a:r>
                      <a:endParaRPr lang="zh-CN" altLang="en-US" sz="1600" dirty="0"/>
                    </a:p>
                  </a:txBody>
                  <a:tcPr marL="132681" marR="132681" marT="66341" marB="66341" anchor="ctr"/>
                </a:tc>
                <a:tc>
                  <a:txBody>
                    <a:bodyPr/>
                    <a:lstStyle/>
                    <a:p>
                      <a:pPr algn="ctr"/>
                      <a:r>
                        <a:rPr lang="en-US" altLang="zh-CN" sz="1600" dirty="0" smtClean="0"/>
                        <a:t>21</a:t>
                      </a:r>
                    </a:p>
                    <a:p>
                      <a:pPr algn="ctr"/>
                      <a:r>
                        <a:rPr lang="en-US" altLang="zh-CN" sz="1600" dirty="0" smtClean="0"/>
                        <a:t>(</a:t>
                      </a:r>
                      <a:r>
                        <a:rPr lang="en-US" altLang="zh-CN" sz="1600" b="1" dirty="0" smtClean="0">
                          <a:solidFill>
                            <a:schemeClr val="tx2"/>
                          </a:solidFill>
                        </a:rPr>
                        <a:t>0.20%</a:t>
                      </a:r>
                      <a:r>
                        <a:rPr lang="en-US" altLang="zh-CN" sz="1600" dirty="0" smtClean="0"/>
                        <a:t>)</a:t>
                      </a:r>
                      <a:endParaRPr lang="zh-CN" altLang="en-US" sz="1600" dirty="0"/>
                    </a:p>
                  </a:txBody>
                  <a:tcPr marL="132681" marR="132681" marT="66341" marB="66341" anchor="ctr"/>
                </a:tc>
                <a:tc>
                  <a:txBody>
                    <a:bodyPr/>
                    <a:lstStyle/>
                    <a:p>
                      <a:pPr algn="ctr"/>
                      <a:r>
                        <a:rPr lang="en-US" altLang="zh-CN" sz="1600" dirty="0" smtClean="0"/>
                        <a:t>40</a:t>
                      </a:r>
                      <a:endParaRPr lang="zh-CN" altLang="en-US" sz="1600" dirty="0" smtClean="0"/>
                    </a:p>
                    <a:p>
                      <a:pPr algn="ctr"/>
                      <a:r>
                        <a:rPr lang="en-US" altLang="zh-CN" sz="1600" dirty="0" smtClean="0"/>
                        <a:t>(</a:t>
                      </a:r>
                      <a:r>
                        <a:rPr lang="en-US" altLang="zh-CN" sz="1600" b="1" dirty="0" smtClean="0">
                          <a:solidFill>
                            <a:schemeClr val="tx2"/>
                          </a:solidFill>
                        </a:rPr>
                        <a:t>0.47%</a:t>
                      </a:r>
                      <a:r>
                        <a:rPr lang="en-US" altLang="zh-CN" sz="1600" dirty="0" smtClean="0"/>
                        <a:t>)</a:t>
                      </a:r>
                      <a:endParaRPr lang="zh-CN" altLang="en-US" sz="1600" dirty="0"/>
                    </a:p>
                  </a:txBody>
                  <a:tcPr marL="132681" marR="132681" marT="66341" marB="66341" anchor="ctr"/>
                </a:tc>
                <a:tc>
                  <a:txBody>
                    <a:bodyPr/>
                    <a:lstStyle/>
                    <a:p>
                      <a:pPr algn="ctr"/>
                      <a:r>
                        <a:rPr lang="en-US" altLang="zh-CN" sz="1600" dirty="0" smtClean="0"/>
                        <a:t>211</a:t>
                      </a:r>
                      <a:endParaRPr lang="zh-CN" altLang="en-US" sz="1600" dirty="0"/>
                    </a:p>
                  </a:txBody>
                  <a:tcPr marL="132681" marR="132681" marT="66341" marB="66341" anchor="ctr"/>
                </a:tc>
              </a:tr>
            </a:tbl>
          </a:graphicData>
        </a:graphic>
      </p:graphicFrame>
      <p:sp>
        <p:nvSpPr>
          <p:cNvPr id="7" name="Rectangle 6"/>
          <p:cNvSpPr/>
          <p:nvPr/>
        </p:nvSpPr>
        <p:spPr>
          <a:xfrm>
            <a:off x="448909" y="3175290"/>
            <a:ext cx="8212770" cy="36341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Rectangle 8"/>
          <p:cNvSpPr/>
          <p:nvPr/>
        </p:nvSpPr>
        <p:spPr>
          <a:xfrm>
            <a:off x="450584" y="3960737"/>
            <a:ext cx="8212770" cy="61125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68C0CB8B-565C-7D45-8433-495436787A1A}" type="slidenum">
              <a:rPr lang="en-US" smtClean="0"/>
              <a:t>55</a:t>
            </a:fld>
            <a:endParaRPr lang="en-US"/>
          </a:p>
        </p:txBody>
      </p:sp>
      <p:sp>
        <p:nvSpPr>
          <p:cNvPr id="8" name="TextBox 7"/>
          <p:cNvSpPr txBox="1"/>
          <p:nvPr/>
        </p:nvSpPr>
        <p:spPr>
          <a:xfrm>
            <a:off x="6019800" y="6428601"/>
            <a:ext cx="1774845" cy="276999"/>
          </a:xfrm>
          <a:prstGeom prst="rect">
            <a:avLst/>
          </a:prstGeom>
          <a:noFill/>
        </p:spPr>
        <p:txBody>
          <a:bodyPr wrap="none" rtlCol="0">
            <a:spAutoFit/>
          </a:bodyPr>
          <a:lstStyle/>
          <a:p>
            <a:r>
              <a:rPr lang="en-US" sz="1200" dirty="0" smtClean="0"/>
              <a:t>Courtesy </a:t>
            </a:r>
            <a:r>
              <a:rPr lang="en-US" sz="1200" dirty="0" err="1" smtClean="0"/>
              <a:t>Yajin</a:t>
            </a:r>
            <a:r>
              <a:rPr lang="en-US" sz="1200" dirty="0" smtClean="0"/>
              <a:t> Zhou et al.</a:t>
            </a:r>
            <a:endParaRPr lang="en-US" sz="1200" dirty="0"/>
          </a:p>
        </p:txBody>
      </p:sp>
      <p:sp>
        <p:nvSpPr>
          <p:cNvPr id="6" name="Date Placeholder 5"/>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753633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778E-7 -3.75896E-6 L -2.77778E-7 0.05645 " pathEditMode="relative" rAng="0" ptsTypes="AA">
                                      <p:cBhvr>
                                        <p:cTn id="10" dur="500" fill="hold"/>
                                        <p:tgtEl>
                                          <p:spTgt spid="7"/>
                                        </p:tgtEl>
                                        <p:attrNameLst>
                                          <p:attrName>ppt_x</p:attrName>
                                          <p:attrName>ppt_y</p:attrName>
                                        </p:attrNameLst>
                                      </p:cBhvr>
                                      <p:rCtr x="0" y="28"/>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23850" y="2256318"/>
          <a:ext cx="7641772" cy="3887439"/>
        </p:xfrm>
        <a:graphic>
          <a:graphicData uri="http://schemas.openxmlformats.org/drawingml/2006/table">
            <a:tbl>
              <a:tblPr firstRow="1">
                <a:effectLst>
                  <a:outerShdw blurRad="50800" dist="38100" dir="2700000" algn="tl" rotWithShape="0">
                    <a:prstClr val="black">
                      <a:alpha val="40000"/>
                    </a:prstClr>
                  </a:outerShdw>
                </a:effectLst>
                <a:tableStyleId>{93296810-A885-4BE3-A3E7-6D5BEEA58F35}</a:tableStyleId>
              </a:tblPr>
              <a:tblGrid>
                <a:gridCol w="1859531"/>
                <a:gridCol w="1287831"/>
                <a:gridCol w="4494410"/>
              </a:tblGrid>
              <a:tr h="343679">
                <a:tc>
                  <a:txBody>
                    <a:bodyPr/>
                    <a:lstStyle/>
                    <a:p>
                      <a:pPr algn="ctr"/>
                      <a:r>
                        <a:rPr lang="en-US" sz="1600" b="0" dirty="0" smtClean="0"/>
                        <a:t>Malware</a:t>
                      </a:r>
                      <a:endParaRPr lang="en-US" sz="1600" b="0" dirty="0"/>
                    </a:p>
                  </a:txBody>
                  <a:tcPr anchor="ctr"/>
                </a:tc>
                <a:tc>
                  <a:txBody>
                    <a:bodyPr/>
                    <a:lstStyle/>
                    <a:p>
                      <a:pPr algn="ctr"/>
                      <a:r>
                        <a:rPr lang="en-US" sz="1600" b="0" dirty="0" smtClean="0"/>
                        <a:t>First Report </a:t>
                      </a:r>
                      <a:endParaRPr lang="en-US" sz="1600" b="0" dirty="0"/>
                    </a:p>
                  </a:txBody>
                  <a:tcPr anchor="ctr"/>
                </a:tc>
                <a:tc>
                  <a:txBody>
                    <a:bodyPr/>
                    <a:lstStyle/>
                    <a:p>
                      <a:pPr algn="ctr"/>
                      <a:r>
                        <a:rPr lang="en-US" sz="1600" b="0" dirty="0" smtClean="0"/>
                        <a:t>Summary</a:t>
                      </a:r>
                      <a:endParaRPr lang="en-US" sz="1600" b="0" dirty="0"/>
                    </a:p>
                  </a:txBody>
                  <a:tcPr anchor="ctr"/>
                </a:tc>
              </a:tr>
              <a:tr h="354376">
                <a:tc>
                  <a:txBody>
                    <a:bodyPr/>
                    <a:lstStyle/>
                    <a:p>
                      <a:pPr algn="ctr"/>
                      <a:r>
                        <a:rPr lang="en-US" sz="1600" dirty="0" err="1" smtClean="0"/>
                        <a:t>Geinimi</a:t>
                      </a:r>
                      <a:endParaRPr lang="en-US" sz="1600" dirty="0"/>
                    </a:p>
                  </a:txBody>
                  <a:tcPr anchor="ctr"/>
                </a:tc>
                <a:tc>
                  <a:txBody>
                    <a:bodyPr/>
                    <a:lstStyle/>
                    <a:p>
                      <a:pPr algn="ctr"/>
                      <a:r>
                        <a:rPr lang="en-US" sz="1600" dirty="0" smtClean="0"/>
                        <a:t>10/2010</a:t>
                      </a:r>
                      <a:endParaRPr lang="en-US" sz="1600" dirty="0"/>
                    </a:p>
                  </a:txBody>
                  <a:tcPr anchor="ctr"/>
                </a:tc>
                <a:tc>
                  <a:txBody>
                    <a:bodyPr/>
                    <a:lstStyle/>
                    <a:p>
                      <a:r>
                        <a:rPr lang="en-US" sz="1600" dirty="0" smtClean="0"/>
                        <a:t>Trojan with </a:t>
                      </a:r>
                      <a:r>
                        <a:rPr lang="en-US" sz="1600" dirty="0" err="1" smtClean="0"/>
                        <a:t>bot</a:t>
                      </a:r>
                      <a:r>
                        <a:rPr lang="en-US" sz="1600" dirty="0" smtClean="0"/>
                        <a:t>-like capability</a:t>
                      </a:r>
                      <a:endParaRPr lang="en-US" sz="1600" dirty="0"/>
                    </a:p>
                  </a:txBody>
                  <a:tcPr anchor="ctr"/>
                </a:tc>
              </a:tr>
              <a:tr h="354376">
                <a:tc>
                  <a:txBody>
                    <a:bodyPr/>
                    <a:lstStyle/>
                    <a:p>
                      <a:pPr algn="ctr"/>
                      <a:r>
                        <a:rPr lang="en-US" sz="1600" dirty="0" smtClean="0"/>
                        <a:t>ADRD</a:t>
                      </a:r>
                      <a:endParaRPr lang="en-US" sz="1600" dirty="0"/>
                    </a:p>
                  </a:txBody>
                  <a:tcPr anchor="ctr"/>
                </a:tc>
                <a:tc>
                  <a:txBody>
                    <a:bodyPr/>
                    <a:lstStyle/>
                    <a:p>
                      <a:pPr algn="ctr"/>
                      <a:r>
                        <a:rPr lang="en-US" sz="1600" dirty="0" smtClean="0"/>
                        <a:t>02/2011</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Trojan with </a:t>
                      </a:r>
                      <a:r>
                        <a:rPr lang="en-US" sz="1600" dirty="0" err="1" smtClean="0"/>
                        <a:t>bot</a:t>
                      </a:r>
                      <a:r>
                        <a:rPr lang="en-US" sz="1600" dirty="0" smtClean="0"/>
                        <a:t>-like capability</a:t>
                      </a:r>
                    </a:p>
                  </a:txBody>
                  <a:tcPr anchor="ctr"/>
                </a:tc>
              </a:tr>
              <a:tr h="354376">
                <a:tc>
                  <a:txBody>
                    <a:bodyPr/>
                    <a:lstStyle/>
                    <a:p>
                      <a:pPr algn="ctr"/>
                      <a:r>
                        <a:rPr lang="en-US" sz="1600" dirty="0" err="1" smtClean="0"/>
                        <a:t>Pjapps</a:t>
                      </a:r>
                      <a:endParaRPr lang="en-US" sz="1600" dirty="0"/>
                    </a:p>
                  </a:txBody>
                  <a:tcPr anchor="ctr"/>
                </a:tc>
                <a:tc>
                  <a:txBody>
                    <a:bodyPr/>
                    <a:lstStyle/>
                    <a:p>
                      <a:pPr algn="ctr"/>
                      <a:r>
                        <a:rPr lang="en-US" sz="1600" dirty="0" smtClean="0"/>
                        <a:t>02/2011</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Trojan with </a:t>
                      </a:r>
                      <a:r>
                        <a:rPr lang="en-US" sz="1600" dirty="0" err="1" smtClean="0"/>
                        <a:t>bot</a:t>
                      </a:r>
                      <a:r>
                        <a:rPr lang="en-US" sz="1600" dirty="0" smtClean="0"/>
                        <a:t>-like capability</a:t>
                      </a:r>
                    </a:p>
                  </a:txBody>
                  <a:tcPr anchor="ctr"/>
                </a:tc>
              </a:tr>
              <a:tr h="354376">
                <a:tc>
                  <a:txBody>
                    <a:bodyPr/>
                    <a:lstStyle/>
                    <a:p>
                      <a:pPr algn="ctr"/>
                      <a:r>
                        <a:rPr lang="en-US" sz="1600" dirty="0" err="1" smtClean="0"/>
                        <a:t>Bgserv</a:t>
                      </a:r>
                      <a:endParaRPr lang="en-US" sz="1600" dirty="0"/>
                    </a:p>
                  </a:txBody>
                  <a:tcPr anchor="ctr"/>
                </a:tc>
                <a:tc>
                  <a:txBody>
                    <a:bodyPr/>
                    <a:lstStyle/>
                    <a:p>
                      <a:pPr algn="ctr"/>
                      <a:r>
                        <a:rPr lang="en-US" sz="1600" dirty="0" smtClean="0"/>
                        <a:t>03/2011</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Trojan with </a:t>
                      </a:r>
                      <a:r>
                        <a:rPr lang="en-US" sz="1600" dirty="0" err="1" smtClean="0"/>
                        <a:t>bot</a:t>
                      </a:r>
                      <a:r>
                        <a:rPr lang="en-US" sz="1600" dirty="0" smtClean="0"/>
                        <a:t>-like capability</a:t>
                      </a:r>
                    </a:p>
                  </a:txBody>
                  <a:tcPr anchor="ctr"/>
                </a:tc>
              </a:tr>
              <a:tr h="354376">
                <a:tc>
                  <a:txBody>
                    <a:bodyPr/>
                    <a:lstStyle/>
                    <a:p>
                      <a:pPr algn="ctr"/>
                      <a:r>
                        <a:rPr lang="en-US" sz="1600" dirty="0" err="1" smtClean="0"/>
                        <a:t>DroidDream</a:t>
                      </a:r>
                      <a:endParaRPr lang="en-US" sz="1600" dirty="0"/>
                    </a:p>
                  </a:txBody>
                  <a:tcPr anchor="ctr"/>
                </a:tc>
                <a:tc>
                  <a:txBody>
                    <a:bodyPr/>
                    <a:lstStyle/>
                    <a:p>
                      <a:pPr algn="ctr"/>
                      <a:r>
                        <a:rPr lang="en-US" sz="1600" dirty="0" smtClean="0"/>
                        <a:t>03/2011</a:t>
                      </a:r>
                      <a:endParaRPr lang="en-US" sz="1600" dirty="0"/>
                    </a:p>
                  </a:txBody>
                  <a:tcPr anchor="ctr"/>
                </a:tc>
                <a:tc>
                  <a:txBody>
                    <a:bodyPr/>
                    <a:lstStyle/>
                    <a:p>
                      <a:r>
                        <a:rPr lang="en-US" sz="1600" dirty="0" smtClean="0"/>
                        <a:t>Root exploit with </a:t>
                      </a:r>
                      <a:r>
                        <a:rPr lang="en-US" sz="1600" dirty="0" err="1" smtClean="0"/>
                        <a:t>Exploid</a:t>
                      </a:r>
                      <a:r>
                        <a:rPr lang="en-US" sz="1600" dirty="0" smtClean="0"/>
                        <a:t>,</a:t>
                      </a:r>
                      <a:r>
                        <a:rPr lang="en-US" sz="1600" baseline="0" dirty="0" smtClean="0"/>
                        <a:t> </a:t>
                      </a:r>
                      <a:r>
                        <a:rPr lang="en-US" sz="1600" baseline="0" dirty="0" err="1" smtClean="0"/>
                        <a:t>Rageagainstthecage</a:t>
                      </a:r>
                      <a:endParaRPr lang="en-US" sz="1600" dirty="0"/>
                    </a:p>
                  </a:txBody>
                  <a:tcPr anchor="ctr"/>
                </a:tc>
              </a:tr>
              <a:tr h="354376">
                <a:tc>
                  <a:txBody>
                    <a:bodyPr/>
                    <a:lstStyle/>
                    <a:p>
                      <a:pPr algn="ctr"/>
                      <a:r>
                        <a:rPr lang="en-US" sz="1600" dirty="0" err="1" smtClean="0"/>
                        <a:t>zHash</a:t>
                      </a:r>
                      <a:endParaRPr lang="en-US" sz="1600" dirty="0"/>
                    </a:p>
                  </a:txBody>
                  <a:tcPr anchor="ctr"/>
                </a:tc>
                <a:tc>
                  <a:txBody>
                    <a:bodyPr/>
                    <a:lstStyle/>
                    <a:p>
                      <a:pPr algn="ctr"/>
                      <a:r>
                        <a:rPr lang="en-US" sz="1600" dirty="0" smtClean="0"/>
                        <a:t>03/2011</a:t>
                      </a:r>
                      <a:endParaRPr lang="en-US" sz="1600" dirty="0"/>
                    </a:p>
                  </a:txBody>
                  <a:tcPr anchor="ctr"/>
                </a:tc>
                <a:tc>
                  <a:txBody>
                    <a:bodyPr/>
                    <a:lstStyle/>
                    <a:p>
                      <a:r>
                        <a:rPr lang="en-US" sz="1600" dirty="0" smtClean="0"/>
                        <a:t>Root exploit with </a:t>
                      </a:r>
                      <a:r>
                        <a:rPr lang="en-US" sz="1600" dirty="0" err="1" smtClean="0"/>
                        <a:t>Exploid</a:t>
                      </a:r>
                      <a:endParaRPr lang="en-US" sz="1600" dirty="0"/>
                    </a:p>
                  </a:txBody>
                  <a:tcPr anchor="ctr"/>
                </a:tc>
              </a:tr>
              <a:tr h="354376">
                <a:tc>
                  <a:txBody>
                    <a:bodyPr/>
                    <a:lstStyle/>
                    <a:p>
                      <a:pPr algn="ctr"/>
                      <a:r>
                        <a:rPr lang="en-US" sz="1600" dirty="0" err="1" smtClean="0"/>
                        <a:t>BaseBridge</a:t>
                      </a:r>
                      <a:endParaRPr lang="en-US" sz="1600" dirty="0"/>
                    </a:p>
                  </a:txBody>
                  <a:tcPr anchor="ctr"/>
                </a:tc>
                <a:tc>
                  <a:txBody>
                    <a:bodyPr/>
                    <a:lstStyle/>
                    <a:p>
                      <a:pPr algn="ctr"/>
                      <a:r>
                        <a:rPr lang="en-US" sz="1600" dirty="0" smtClean="0"/>
                        <a:t>05/2011</a:t>
                      </a:r>
                      <a:endParaRPr lang="en-US" sz="1600" dirty="0"/>
                    </a:p>
                  </a:txBody>
                  <a:tcPr anchor="ctr"/>
                </a:tc>
                <a:tc>
                  <a:txBody>
                    <a:bodyPr/>
                    <a:lstStyle/>
                    <a:p>
                      <a:r>
                        <a:rPr lang="en-US" sz="1600" dirty="0" smtClean="0"/>
                        <a:t>Root exploit with </a:t>
                      </a:r>
                      <a:r>
                        <a:rPr lang="en-US" sz="1600" dirty="0" err="1" smtClean="0"/>
                        <a:t>Rageagainstthecage</a:t>
                      </a:r>
                      <a:endParaRPr lang="en-US" sz="1600" dirty="0"/>
                    </a:p>
                  </a:txBody>
                  <a:tcPr anchor="ctr"/>
                </a:tc>
              </a:tr>
              <a:tr h="354376">
                <a:tc>
                  <a:txBody>
                    <a:bodyPr/>
                    <a:lstStyle/>
                    <a:p>
                      <a:pPr algn="ctr"/>
                      <a:r>
                        <a:rPr lang="en-US" sz="1600" dirty="0" err="1" smtClean="0"/>
                        <a:t>DroidDreamLight</a:t>
                      </a:r>
                      <a:endParaRPr lang="en-US" sz="1600" dirty="0"/>
                    </a:p>
                  </a:txBody>
                  <a:tcPr anchor="ctr"/>
                </a:tc>
                <a:tc>
                  <a:txBody>
                    <a:bodyPr/>
                    <a:lstStyle/>
                    <a:p>
                      <a:pPr algn="ctr"/>
                      <a:r>
                        <a:rPr lang="en-US" sz="1600" dirty="0" smtClean="0"/>
                        <a:t>05/2011</a:t>
                      </a:r>
                      <a:endParaRPr lang="en-US" sz="1600" dirty="0"/>
                    </a:p>
                  </a:txBody>
                  <a:tcPr anchor="ctr"/>
                </a:tc>
                <a:tc>
                  <a:txBody>
                    <a:bodyPr/>
                    <a:lstStyle/>
                    <a:p>
                      <a:r>
                        <a:rPr lang="en-US" sz="1600" dirty="0" smtClean="0"/>
                        <a:t>Trojan with information</a:t>
                      </a:r>
                      <a:r>
                        <a:rPr lang="en-US" sz="1600" baseline="0" dirty="0" smtClean="0"/>
                        <a:t> stealing capability</a:t>
                      </a:r>
                      <a:endParaRPr lang="en-US" sz="1600" dirty="0"/>
                    </a:p>
                  </a:txBody>
                  <a:tcPr anchor="ctr"/>
                </a:tc>
              </a:tr>
              <a:tr h="354376">
                <a:tc>
                  <a:txBody>
                    <a:bodyPr/>
                    <a:lstStyle/>
                    <a:p>
                      <a:pPr algn="ctr"/>
                      <a:r>
                        <a:rPr lang="en-US" sz="1600" dirty="0" err="1" smtClean="0"/>
                        <a:t>Zsone</a:t>
                      </a:r>
                      <a:endParaRPr lang="en-US" sz="1600" dirty="0"/>
                    </a:p>
                  </a:txBody>
                  <a:tcPr anchor="ctr"/>
                </a:tc>
                <a:tc>
                  <a:txBody>
                    <a:bodyPr/>
                    <a:lstStyle/>
                    <a:p>
                      <a:pPr algn="ctr"/>
                      <a:r>
                        <a:rPr lang="en-US" sz="1600" dirty="0" smtClean="0"/>
                        <a:t>05/2011</a:t>
                      </a:r>
                      <a:endParaRPr lang="en-US" sz="1600" dirty="0"/>
                    </a:p>
                  </a:txBody>
                  <a:tcPr anchor="ctr"/>
                </a:tc>
                <a:tc>
                  <a:txBody>
                    <a:bodyPr/>
                    <a:lstStyle/>
                    <a:p>
                      <a:r>
                        <a:rPr lang="en-US" sz="1600" dirty="0" smtClean="0"/>
                        <a:t>Trojan that</a:t>
                      </a:r>
                      <a:r>
                        <a:rPr lang="en-US" sz="1600" baseline="0" dirty="0" smtClean="0"/>
                        <a:t> sends premium-rate SMS</a:t>
                      </a:r>
                      <a:endParaRPr lang="en-US" sz="1600" dirty="0"/>
                    </a:p>
                  </a:txBody>
                  <a:tcPr anchor="ctr"/>
                </a:tc>
              </a:tr>
              <a:tr h="354376">
                <a:tc>
                  <a:txBody>
                    <a:bodyPr/>
                    <a:lstStyle/>
                    <a:p>
                      <a:pPr algn="ctr"/>
                      <a:r>
                        <a:rPr lang="en-US" sz="1600" dirty="0" err="1" smtClean="0"/>
                        <a:t>jSMSHider</a:t>
                      </a:r>
                      <a:endParaRPr lang="en-US" sz="1600" dirty="0"/>
                    </a:p>
                  </a:txBody>
                  <a:tcPr anchor="ctr"/>
                </a:tc>
                <a:tc>
                  <a:txBody>
                    <a:bodyPr/>
                    <a:lstStyle/>
                    <a:p>
                      <a:pPr algn="ctr"/>
                      <a:r>
                        <a:rPr lang="en-US" sz="1600" dirty="0" smtClean="0"/>
                        <a:t>06/2011</a:t>
                      </a:r>
                      <a:endParaRPr lang="en-US" sz="1600" dirty="0"/>
                    </a:p>
                  </a:txBody>
                  <a:tcPr anchor="ctr"/>
                </a:tc>
                <a:tc>
                  <a:txBody>
                    <a:bodyPr/>
                    <a:lstStyle/>
                    <a:p>
                      <a:r>
                        <a:rPr lang="en-US" sz="1600" dirty="0" smtClean="0"/>
                        <a:t>Trojan that target third-party</a:t>
                      </a:r>
                      <a:r>
                        <a:rPr lang="en-US" sz="1600" baseline="0" dirty="0" smtClean="0"/>
                        <a:t> firmware</a:t>
                      </a:r>
                      <a:endParaRPr lang="en-US" sz="1600" dirty="0"/>
                    </a:p>
                  </a:txBody>
                  <a:tcPr anchor="ctr"/>
                </a:tc>
              </a:tr>
            </a:tbl>
          </a:graphicData>
        </a:graphic>
      </p:graphicFrame>
      <p:sp>
        <p:nvSpPr>
          <p:cNvPr id="19" name="Rectangle 18"/>
          <p:cNvSpPr/>
          <p:nvPr/>
        </p:nvSpPr>
        <p:spPr>
          <a:xfrm>
            <a:off x="765958" y="4025735"/>
            <a:ext cx="7757557" cy="1045035"/>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Rectangle 17"/>
          <p:cNvSpPr/>
          <p:nvPr/>
        </p:nvSpPr>
        <p:spPr>
          <a:xfrm>
            <a:off x="779318" y="5082645"/>
            <a:ext cx="7730837" cy="67689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p:cNvSpPr>
            <a:spLocks noGrp="1"/>
          </p:cNvSpPr>
          <p:nvPr>
            <p:ph type="title"/>
          </p:nvPr>
        </p:nvSpPr>
        <p:spPr/>
        <p:txBody>
          <a:bodyPr>
            <a:normAutofit fontScale="90000"/>
          </a:bodyPr>
          <a:lstStyle/>
          <a:p>
            <a:r>
              <a:rPr lang="en-US" dirty="0" smtClean="0"/>
              <a:t>Evaluation: Known Malware Samples</a:t>
            </a:r>
            <a:endParaRPr lang="en-US" dirty="0"/>
          </a:p>
        </p:txBody>
      </p:sp>
      <p:sp>
        <p:nvSpPr>
          <p:cNvPr id="3" name="Content Placeholder 2"/>
          <p:cNvSpPr>
            <a:spLocks noGrp="1"/>
          </p:cNvSpPr>
          <p:nvPr>
            <p:ph idx="1"/>
          </p:nvPr>
        </p:nvSpPr>
        <p:spPr>
          <a:xfrm>
            <a:off x="457200" y="1447800"/>
            <a:ext cx="8229600" cy="606631"/>
          </a:xfrm>
        </p:spPr>
        <p:txBody>
          <a:bodyPr/>
          <a:lstStyle/>
          <a:p>
            <a:r>
              <a:rPr lang="en-US" dirty="0" smtClean="0"/>
              <a:t>20 samples from 10 malware families</a:t>
            </a:r>
            <a:endParaRPr lang="en-US" dirty="0"/>
          </a:p>
        </p:txBody>
      </p:sp>
      <p:sp>
        <p:nvSpPr>
          <p:cNvPr id="17" name="Rectangle 16"/>
          <p:cNvSpPr/>
          <p:nvPr/>
        </p:nvSpPr>
        <p:spPr>
          <a:xfrm>
            <a:off x="779318" y="4025735"/>
            <a:ext cx="7730837" cy="70065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10"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56</a:t>
            </a:fld>
            <a:endParaRPr lang="en-US" dirty="0"/>
          </a:p>
        </p:txBody>
      </p:sp>
      <p:sp>
        <p:nvSpPr>
          <p:cNvPr id="11" name="TextBox 10"/>
          <p:cNvSpPr txBox="1"/>
          <p:nvPr/>
        </p:nvSpPr>
        <p:spPr>
          <a:xfrm>
            <a:off x="6019800" y="6428601"/>
            <a:ext cx="1774845" cy="276999"/>
          </a:xfrm>
          <a:prstGeom prst="rect">
            <a:avLst/>
          </a:prstGeom>
          <a:noFill/>
        </p:spPr>
        <p:txBody>
          <a:bodyPr wrap="none" rtlCol="0">
            <a:spAutoFit/>
          </a:bodyPr>
          <a:lstStyle/>
          <a:p>
            <a:r>
              <a:rPr lang="en-US" sz="1200" dirty="0" smtClean="0"/>
              <a:t>Courtesy </a:t>
            </a:r>
            <a:r>
              <a:rPr lang="en-US" sz="1200" dirty="0" err="1" smtClean="0"/>
              <a:t>Yajin</a:t>
            </a:r>
            <a:r>
              <a:rPr lang="en-US" sz="1200" dirty="0" smtClean="0"/>
              <a:t> Zhou et al.</a:t>
            </a:r>
            <a:endParaRPr lang="en-US" sz="1200" dirty="0"/>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21233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8"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Apps Infected by Known Malware</a:t>
            </a:r>
            <a:endParaRPr lang="en-US" dirty="0"/>
          </a:p>
        </p:txBody>
      </p:sp>
      <p:graphicFrame>
        <p:nvGraphicFramePr>
          <p:cNvPr id="5" name="Chart 4"/>
          <p:cNvGraphicFramePr/>
          <p:nvPr/>
        </p:nvGraphicFramePr>
        <p:xfrm>
          <a:off x="148442" y="1496291"/>
          <a:ext cx="8847117" cy="5165766"/>
        </p:xfrm>
        <a:graphic>
          <a:graphicData uri="http://schemas.openxmlformats.org/drawingml/2006/chart">
            <c:chart xmlns:c="http://schemas.openxmlformats.org/drawingml/2006/chart" xmlns:r="http://schemas.openxmlformats.org/officeDocument/2006/relationships" r:id="rId2"/>
          </a:graphicData>
        </a:graphic>
      </p:graphicFrame>
      <p:grpSp>
        <p:nvGrpSpPr>
          <p:cNvPr id="29" name="Group 28"/>
          <p:cNvGrpSpPr/>
          <p:nvPr/>
        </p:nvGrpSpPr>
        <p:grpSpPr>
          <a:xfrm>
            <a:off x="1520043" y="2161309"/>
            <a:ext cx="3177463" cy="938149"/>
            <a:chOff x="1163784" y="1959428"/>
            <a:chExt cx="3177463" cy="938149"/>
          </a:xfrm>
          <a:effectLst>
            <a:outerShdw blurRad="50800" dist="38100" dir="2700000" algn="tl" rotWithShape="0">
              <a:prstClr val="black">
                <a:alpha val="40000"/>
              </a:prstClr>
            </a:outerShdw>
          </a:effectLst>
        </p:grpSpPr>
        <p:sp>
          <p:nvSpPr>
            <p:cNvPr id="20" name="Rectangle 19"/>
            <p:cNvSpPr/>
            <p:nvPr/>
          </p:nvSpPr>
          <p:spPr>
            <a:xfrm>
              <a:off x="1638794" y="2185058"/>
              <a:ext cx="2702453" cy="712519"/>
            </a:xfrm>
            <a:prstGeom prst="rect">
              <a:avLst/>
            </a:prstGeom>
            <a:solidFill>
              <a:schemeClr val="tx2"/>
            </a:solidFill>
            <a:ln w="571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bg1"/>
                  </a:solidFill>
                </a:rPr>
                <a:t>first report: 10/2010</a:t>
              </a:r>
            </a:p>
          </p:txBody>
        </p:sp>
        <p:cxnSp>
          <p:nvCxnSpPr>
            <p:cNvPr id="23" name="Straight Arrow Connector 22"/>
            <p:cNvCxnSpPr>
              <a:stCxn id="20" idx="1"/>
            </p:cNvCxnSpPr>
            <p:nvPr/>
          </p:nvCxnSpPr>
          <p:spPr>
            <a:xfrm flipH="1" flipV="1">
              <a:off x="1163784" y="1959428"/>
              <a:ext cx="475010" cy="581890"/>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57</a:t>
            </a:fld>
            <a:endParaRPr lang="en-US" dirty="0"/>
          </a:p>
        </p:txBody>
      </p:sp>
      <p:sp>
        <p:nvSpPr>
          <p:cNvPr id="10" name="TextBox 9"/>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46450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False Positive</a:t>
            </a:r>
            <a:endParaRPr lang="en-US" dirty="0"/>
          </a:p>
        </p:txBody>
      </p:sp>
      <p:graphicFrame>
        <p:nvGraphicFramePr>
          <p:cNvPr id="5" name="Chart 4"/>
          <p:cNvGraphicFramePr/>
          <p:nvPr/>
        </p:nvGraphicFramePr>
        <p:xfrm>
          <a:off x="500742" y="1769423"/>
          <a:ext cx="8142516" cy="425136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58</a:t>
            </a:fld>
            <a:endParaRPr lang="en-US" dirty="0"/>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415087166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False Negative</a:t>
            </a:r>
            <a:endParaRPr lang="en-US" dirty="0"/>
          </a:p>
        </p:txBody>
      </p:sp>
      <p:sp>
        <p:nvSpPr>
          <p:cNvPr id="3" name="Content Placeholder 2"/>
          <p:cNvSpPr>
            <a:spLocks noGrp="1"/>
          </p:cNvSpPr>
          <p:nvPr>
            <p:ph idx="1"/>
          </p:nvPr>
        </p:nvSpPr>
        <p:spPr/>
        <p:txBody>
          <a:bodyPr/>
          <a:lstStyle/>
          <a:p>
            <a:r>
              <a:rPr lang="en-US" altLang="zh-CN" dirty="0" smtClean="0"/>
              <a:t>24 samples in 10 known families from </a:t>
            </a:r>
            <a:r>
              <a:rPr lang="en-US" altLang="zh-CN" i="1" dirty="0" err="1" smtClean="0"/>
              <a:t>contagio</a:t>
            </a:r>
            <a:endParaRPr lang="zh-CN" altLang="en-US" i="1" dirty="0" smtClean="0"/>
          </a:p>
          <a:p>
            <a:r>
              <a:rPr lang="en-US" altLang="zh-CN" dirty="0" err="1" smtClean="0"/>
              <a:t>DroidRanger</a:t>
            </a:r>
            <a:r>
              <a:rPr lang="zh-CN" altLang="en-US" dirty="0" smtClean="0"/>
              <a:t> </a:t>
            </a:r>
            <a:r>
              <a:rPr lang="en-US" altLang="zh-CN" dirty="0" smtClean="0"/>
              <a:t>detected 23 sample (96%)</a:t>
            </a:r>
            <a:endParaRPr lang="zh-CN" altLang="en-US" dirty="0" smtClean="0"/>
          </a:p>
          <a:p>
            <a:pPr lvl="1"/>
            <a:r>
              <a:rPr lang="en-US" altLang="zh-CN" dirty="0" smtClean="0"/>
              <a:t>Missed a payload of </a:t>
            </a:r>
            <a:r>
              <a:rPr lang="en-US" altLang="zh-CN" dirty="0" err="1" smtClean="0"/>
              <a:t>DroidDream</a:t>
            </a:r>
            <a:r>
              <a:rPr lang="en-US" altLang="zh-CN" dirty="0" smtClean="0"/>
              <a:t>, not the malware itself</a:t>
            </a:r>
          </a:p>
          <a:p>
            <a:pPr lvl="1"/>
            <a:r>
              <a:rPr lang="en-US" altLang="zh-CN" dirty="0" smtClean="0"/>
              <a:t>Found one </a:t>
            </a:r>
            <a:r>
              <a:rPr lang="en-US" altLang="zh-CN" dirty="0" err="1" smtClean="0"/>
              <a:t>mis</a:t>
            </a:r>
            <a:r>
              <a:rPr lang="en-US" altLang="zh-CN" dirty="0" smtClean="0"/>
              <a:t>-categorized sample for ADRD</a:t>
            </a:r>
          </a:p>
          <a:p>
            <a:pPr lvl="1"/>
            <a:endParaRPr lang="zh-CN" altLang="en-US" dirty="0" smtClean="0"/>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59</a:t>
            </a:fld>
            <a:endParaRPr lang="en-US" dirty="0"/>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0654743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263355" y="2738736"/>
            <a:ext cx="4495800" cy="3442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337675" y="3796061"/>
            <a:ext cx="1091966" cy="707886"/>
          </a:xfrm>
          <a:prstGeom prst="rect">
            <a:avLst/>
          </a:prstGeom>
          <a:solidFill>
            <a:srgbClr val="00FF00"/>
          </a:solidFill>
        </p:spPr>
        <p:txBody>
          <a:bodyPr wrap="none" rtlCol="0">
            <a:spAutoFit/>
          </a:bodyPr>
          <a:lstStyle/>
          <a:p>
            <a:r>
              <a:rPr lang="en-US" sz="2000" dirty="0" smtClean="0"/>
              <a:t>C1: x, v7</a:t>
            </a:r>
          </a:p>
          <a:p>
            <a:r>
              <a:rPr lang="en-US" sz="2000" dirty="0" smtClean="0"/>
              <a:t>C2: x, v7</a:t>
            </a:r>
            <a:endParaRPr lang="en-US" sz="2000" dirty="0"/>
          </a:p>
        </p:txBody>
      </p:sp>
      <p:sp>
        <p:nvSpPr>
          <p:cNvPr id="27" name="TextBox 26"/>
          <p:cNvSpPr txBox="1"/>
          <p:nvPr/>
        </p:nvSpPr>
        <p:spPr>
          <a:xfrm>
            <a:off x="2004425" y="4132448"/>
            <a:ext cx="388230" cy="338554"/>
          </a:xfrm>
          <a:prstGeom prst="rect">
            <a:avLst/>
          </a:prstGeom>
          <a:solidFill>
            <a:srgbClr val="00FF00"/>
          </a:solidFill>
        </p:spPr>
        <p:txBody>
          <a:bodyPr wrap="square" rtlCol="0">
            <a:spAutoFit/>
          </a:bodyPr>
          <a:lstStyle/>
          <a:p>
            <a:endParaRPr lang="en-US" sz="1600" b="1" dirty="0"/>
          </a:p>
        </p:txBody>
      </p:sp>
      <p:sp>
        <p:nvSpPr>
          <p:cNvPr id="40" name="TextBox 39"/>
          <p:cNvSpPr txBox="1"/>
          <p:nvPr/>
        </p:nvSpPr>
        <p:spPr>
          <a:xfrm>
            <a:off x="1336909" y="3796061"/>
            <a:ext cx="1055097" cy="707886"/>
          </a:xfrm>
          <a:prstGeom prst="rect">
            <a:avLst/>
          </a:prstGeom>
          <a:solidFill>
            <a:srgbClr val="00FF00"/>
          </a:solidFill>
        </p:spPr>
        <p:txBody>
          <a:bodyPr wrap="none" rtlCol="0">
            <a:spAutoFit/>
          </a:bodyPr>
          <a:lstStyle/>
          <a:p>
            <a:r>
              <a:rPr lang="en-US" sz="2000" dirty="0" smtClean="0"/>
              <a:t>C1: x, v5</a:t>
            </a:r>
          </a:p>
          <a:p>
            <a:r>
              <a:rPr lang="en-US" sz="2000" dirty="0" smtClean="0"/>
              <a:t>C2: x,</a:t>
            </a:r>
            <a:endParaRPr lang="en-US" sz="2000" dirty="0"/>
          </a:p>
        </p:txBody>
      </p:sp>
      <p:sp>
        <p:nvSpPr>
          <p:cNvPr id="57" name="TextBox 56"/>
          <p:cNvSpPr txBox="1"/>
          <p:nvPr/>
        </p:nvSpPr>
        <p:spPr>
          <a:xfrm>
            <a:off x="1185275" y="607671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v5; </a:t>
            </a:r>
            <a:r>
              <a:rPr lang="en-US" dirty="0"/>
              <a:t>C1, </a:t>
            </a:r>
            <a:r>
              <a:rPr lang="en-US" dirty="0" smtClean="0"/>
              <a:t>C2</a:t>
            </a:r>
            <a:endParaRPr lang="en-US" dirty="0"/>
          </a:p>
        </p:txBody>
      </p:sp>
      <p:sp>
        <p:nvSpPr>
          <p:cNvPr id="39" name="TextBox 38"/>
          <p:cNvSpPr txBox="1"/>
          <p:nvPr/>
        </p:nvSpPr>
        <p:spPr>
          <a:xfrm>
            <a:off x="1185275" y="6076890"/>
            <a:ext cx="1443024"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r>
              <a:rPr lang="en-US" dirty="0"/>
              <a:t>; C1, C2</a:t>
            </a:r>
          </a:p>
        </p:txBody>
      </p:sp>
      <p:sp>
        <p:nvSpPr>
          <p:cNvPr id="61" name="TextBox 60"/>
          <p:cNvSpPr txBox="1"/>
          <p:nvPr/>
        </p:nvSpPr>
        <p:spPr>
          <a:xfrm>
            <a:off x="1185275" y="607689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v7</a:t>
            </a:r>
            <a:r>
              <a:rPr lang="en-US" dirty="0"/>
              <a:t>; C1, </a:t>
            </a:r>
            <a:r>
              <a:rPr lang="en-US" dirty="0" smtClean="0"/>
              <a:t>C2</a:t>
            </a:r>
            <a:endParaRPr lang="en-US" dirty="0"/>
          </a:p>
        </p:txBody>
      </p:sp>
      <p:pic>
        <p:nvPicPr>
          <p:cNvPr id="37" name="Picture 36"/>
          <p:cNvPicPr>
            <a:picLocks noChangeAspect="1"/>
          </p:cNvPicPr>
          <p:nvPr/>
        </p:nvPicPr>
        <p:blipFill>
          <a:blip r:embed="rId4" cstate="print">
            <a:lum bright="-45000" contrast="60000"/>
          </a:blip>
          <a:stretch>
            <a:fillRect/>
          </a:stretch>
        </p:blipFill>
        <p:spPr>
          <a:xfrm>
            <a:off x="5630157" y="1371600"/>
            <a:ext cx="1532643" cy="914400"/>
          </a:xfrm>
          <a:prstGeom prst="rect">
            <a:avLst/>
          </a:prstGeom>
          <a:noFill/>
          <a:ln>
            <a:noFill/>
          </a:ln>
        </p:spPr>
      </p:pic>
      <p:sp>
        <p:nvSpPr>
          <p:cNvPr id="34" name="Rounded Rectangle 33"/>
          <p:cNvSpPr/>
          <p:nvPr/>
        </p:nvSpPr>
        <p:spPr>
          <a:xfrm>
            <a:off x="6163557" y="1600199"/>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77000" y="1752599"/>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 name="Title 1"/>
          <p:cNvSpPr>
            <a:spLocks noGrp="1"/>
          </p:cNvSpPr>
          <p:nvPr>
            <p:ph type="title"/>
          </p:nvPr>
        </p:nvSpPr>
        <p:spPr>
          <a:xfrm>
            <a:off x="457200" y="152400"/>
            <a:ext cx="8229600" cy="1143000"/>
          </a:xfrm>
        </p:spPr>
        <p:txBody>
          <a:bodyPr>
            <a:normAutofit/>
          </a:bodyPr>
          <a:lstStyle/>
          <a:p>
            <a:r>
              <a:rPr lang="en-US" dirty="0" err="1" smtClean="0"/>
              <a:t>Thialfi</a:t>
            </a:r>
            <a:r>
              <a:rPr lang="en-US" dirty="0" smtClean="0"/>
              <a:t>: Life of a Notification</a:t>
            </a:r>
            <a:endParaRPr lang="en-US" dirty="0"/>
          </a:p>
        </p:txBody>
      </p:sp>
      <p:sp>
        <p:nvSpPr>
          <p:cNvPr id="9" name="Can 8"/>
          <p:cNvSpPr/>
          <p:nvPr/>
        </p:nvSpPr>
        <p:spPr>
          <a:xfrm>
            <a:off x="1490075" y="2895600"/>
            <a:ext cx="115746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64" name="TextBox 63"/>
          <p:cNvSpPr txBox="1"/>
          <p:nvPr/>
        </p:nvSpPr>
        <p:spPr>
          <a:xfrm>
            <a:off x="3317754" y="2667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C1: x, </a:t>
            </a:r>
            <a:r>
              <a:rPr lang="en-US" dirty="0" smtClean="0"/>
              <a:t>v7</a:t>
            </a:r>
            <a:endParaRPr lang="en-US" dirty="0"/>
          </a:p>
        </p:txBody>
      </p:sp>
      <p:sp>
        <p:nvSpPr>
          <p:cNvPr id="65" name="TextBox 64"/>
          <p:cNvSpPr txBox="1"/>
          <p:nvPr/>
        </p:nvSpPr>
        <p:spPr>
          <a:xfrm>
            <a:off x="3318875" y="3429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C2: x, </a:t>
            </a:r>
            <a:r>
              <a:rPr lang="en-US" dirty="0" smtClean="0"/>
              <a:t>v7</a:t>
            </a:r>
            <a:endParaRPr lang="en-US" dirty="0"/>
          </a:p>
        </p:txBody>
      </p:sp>
      <p:sp>
        <p:nvSpPr>
          <p:cNvPr id="68" name="TextBox 67"/>
          <p:cNvSpPr txBox="1"/>
          <p:nvPr/>
        </p:nvSpPr>
        <p:spPr>
          <a:xfrm>
            <a:off x="3776075" y="2971800"/>
            <a:ext cx="1425262"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Notify: x, </a:t>
            </a:r>
            <a:r>
              <a:rPr lang="en-US" dirty="0" smtClean="0"/>
              <a:t>v7</a:t>
            </a:r>
            <a:endParaRPr lang="en-US" dirty="0"/>
          </a:p>
        </p:txBody>
      </p:sp>
      <p:sp>
        <p:nvSpPr>
          <p:cNvPr id="66" name="TextBox 65"/>
          <p:cNvSpPr txBox="1"/>
          <p:nvPr/>
        </p:nvSpPr>
        <p:spPr>
          <a:xfrm>
            <a:off x="7239000" y="1600200"/>
            <a:ext cx="1311898" cy="461665"/>
          </a:xfrm>
          <a:prstGeom prst="rect">
            <a:avLst/>
          </a:prstGeom>
          <a:noFill/>
        </p:spPr>
        <p:txBody>
          <a:bodyPr wrap="none" rtlCol="0">
            <a:spAutoFit/>
          </a:bodyPr>
          <a:lstStyle/>
          <a:p>
            <a:r>
              <a:rPr lang="en-US" sz="2400" b="1" dirty="0" smtClean="0"/>
              <a:t>Client C2</a:t>
            </a:r>
            <a:endParaRPr lang="en-US" sz="2400" b="1" dirty="0"/>
          </a:p>
        </p:txBody>
      </p:sp>
      <p:sp>
        <p:nvSpPr>
          <p:cNvPr id="36" name="Rounded Rectangle 35"/>
          <p:cNvSpPr/>
          <p:nvPr/>
        </p:nvSpPr>
        <p:spPr>
          <a:xfrm>
            <a:off x="3852275" y="5238690"/>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504535" y="5162490"/>
            <a:ext cx="11430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5146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247699" y="2743200"/>
            <a:ext cx="1667701" cy="461665"/>
          </a:xfrm>
          <a:prstGeom prst="rect">
            <a:avLst/>
          </a:prstGeom>
          <a:noFill/>
        </p:spPr>
        <p:txBody>
          <a:bodyPr wrap="none" rtlCol="0">
            <a:spAutoFit/>
          </a:bodyPr>
          <a:lstStyle/>
          <a:p>
            <a:r>
              <a:rPr lang="en-US" sz="2400" dirty="0" smtClean="0"/>
              <a:t>Data center</a:t>
            </a:r>
          </a:p>
        </p:txBody>
      </p:sp>
      <p:sp>
        <p:nvSpPr>
          <p:cNvPr id="49" name="TextBox 48"/>
          <p:cNvSpPr txBox="1"/>
          <p:nvPr/>
        </p:nvSpPr>
        <p:spPr>
          <a:xfrm>
            <a:off x="6934200" y="4838580"/>
            <a:ext cx="156324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Publish(x, v</a:t>
            </a:r>
            <a:r>
              <a:rPr lang="en-US" dirty="0" smtClean="0"/>
              <a:t>7</a:t>
            </a:r>
            <a:r>
              <a:rPr lang="en-US" dirty="0"/>
              <a:t>)</a:t>
            </a:r>
          </a:p>
        </p:txBody>
      </p:sp>
      <p:sp>
        <p:nvSpPr>
          <p:cNvPr id="72" name="TextBox 71"/>
          <p:cNvSpPr txBox="1"/>
          <p:nvPr/>
        </p:nvSpPr>
        <p:spPr>
          <a:xfrm>
            <a:off x="4004675" y="4781490"/>
            <a:ext cx="66075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endParaRPr lang="en-US" dirty="0"/>
          </a:p>
        </p:txBody>
      </p:sp>
      <p:sp>
        <p:nvSpPr>
          <p:cNvPr id="69" name="TextBox 68"/>
          <p:cNvSpPr txBox="1"/>
          <p:nvPr/>
        </p:nvSpPr>
        <p:spPr>
          <a:xfrm>
            <a:off x="5715000" y="1752600"/>
            <a:ext cx="1160895"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err="1"/>
              <a:t>Ack</a:t>
            </a:r>
            <a:r>
              <a:rPr lang="en-US" dirty="0"/>
              <a:t>: x</a:t>
            </a:r>
            <a:r>
              <a:rPr lang="en-US"/>
              <a:t>, </a:t>
            </a:r>
            <a:r>
              <a:rPr lang="en-US" smtClean="0"/>
              <a:t>v7</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35" name="Rounded Rectangle 34"/>
          <p:cNvSpPr/>
          <p:nvPr/>
        </p:nvSpPr>
        <p:spPr>
          <a:xfrm>
            <a:off x="3776075" y="2971800"/>
            <a:ext cx="15240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smtClean="0"/>
              <a:t>4/9/13</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30" name="TextBox 29"/>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327274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35" presetClass="path" presetSubtype="0" accel="50000" decel="50000" fill="hold" grpId="2" nodeType="withEffect">
                                  <p:stCondLst>
                                    <p:cond delay="0"/>
                                  </p:stCondLst>
                                  <p:childTnLst>
                                    <p:animMotion origin="layout" path="M 0 2.55319E-6 L -0.33333 2.55319E-6 " pathEditMode="relative" rAng="0" ptsTypes="AA">
                                      <p:cBhvr>
                                        <p:cTn id="8" dur="1000" fill="hold"/>
                                        <p:tgtEl>
                                          <p:spTgt spid="49"/>
                                        </p:tgtEl>
                                        <p:attrNameLst>
                                          <p:attrName>ppt_x</p:attrName>
                                          <p:attrName>ppt_y</p:attrName>
                                        </p:attrNameLst>
                                      </p:cBhvr>
                                      <p:rCtr x="-16667"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35" presetClass="path" presetSubtype="0" accel="50000" decel="50000" fill="hold" grpId="2" nodeType="withEffect">
                                  <p:stCondLst>
                                    <p:cond delay="0"/>
                                  </p:stCondLst>
                                  <p:childTnLst>
                                    <p:animMotion origin="layout" path="M 3.33333E-6 -4.44444E-6 L -0.15417 -4.44444E-6 " pathEditMode="relative" rAng="0" ptsTypes="AA">
                                      <p:cBhvr>
                                        <p:cTn id="16" dur="1250" fill="hold"/>
                                        <p:tgtEl>
                                          <p:spTgt spid="72"/>
                                        </p:tgtEl>
                                        <p:attrNameLst>
                                          <p:attrName>ppt_x</p:attrName>
                                          <p:attrName>ppt_y</p:attrName>
                                        </p:attrNameLst>
                                      </p:cBhvr>
                                      <p:rCtr x="-77" y="0"/>
                                    </p:animMotion>
                                  </p:childTnLst>
                                </p:cTn>
                              </p:par>
                            </p:childTnLst>
                          </p:cTn>
                        </p:par>
                        <p:par>
                          <p:cTn id="17" fill="hold">
                            <p:stCondLst>
                              <p:cond delay="1250"/>
                            </p:stCondLst>
                            <p:childTnLst>
                              <p:par>
                                <p:cTn id="18" presetID="42" presetClass="path" presetSubtype="0" accel="50000" decel="50000" fill="hold" grpId="3" nodeType="afterEffect">
                                  <p:stCondLst>
                                    <p:cond delay="0"/>
                                  </p:stCondLst>
                                  <p:childTnLst>
                                    <p:animMotion origin="layout" path="M -0.15417 -3.59852E-6 L -0.15417 0.18455 " pathEditMode="relative" rAng="0" ptsTypes="AA">
                                      <p:cBhvr>
                                        <p:cTn id="19" dur="1000" fill="hold"/>
                                        <p:tgtEl>
                                          <p:spTgt spid="72"/>
                                        </p:tgtEl>
                                        <p:attrNameLst>
                                          <p:attrName>ppt_x</p:attrName>
                                          <p:attrName>ppt_y</p:attrName>
                                        </p:attrNameLst>
                                      </p:cBhvr>
                                      <p:rCtr x="0" y="9228"/>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63" presetClass="path" presetSubtype="0" accel="50000" decel="50000" fill="hold" grpId="1" nodeType="withEffect">
                                  <p:stCondLst>
                                    <p:cond delay="0"/>
                                  </p:stCondLst>
                                  <p:childTnLst>
                                    <p:animMotion origin="layout" path="M 0.00347 -0.00139 L 0.27847 -0.00139 " pathEditMode="fixed" rAng="0" ptsTypes="AA">
                                      <p:cBhvr>
                                        <p:cTn id="33" dur="1000" fill="hold"/>
                                        <p:tgtEl>
                                          <p:spTgt spid="39"/>
                                        </p:tgtEl>
                                        <p:attrNameLst>
                                          <p:attrName>ppt_x</p:attrName>
                                          <p:attrName>ppt_y</p:attrName>
                                        </p:attrNameLst>
                                      </p:cBhvr>
                                      <p:rCtr x="13750" y="0"/>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grpId="2" nodeType="clickEffect">
                                  <p:stCondLst>
                                    <p:cond delay="0"/>
                                  </p:stCondLst>
                                  <p:childTnLst>
                                    <p:animMotion origin="layout" path="M 0.27847 -0.00416 L 0.27847 -0.35277 " pathEditMode="fixed" rAng="0" ptsTypes="AA">
                                      <p:cBhvr>
                                        <p:cTn id="37" dur="1000" fill="hold"/>
                                        <p:tgtEl>
                                          <p:spTgt spid="39"/>
                                        </p:tgtEl>
                                        <p:attrNameLst>
                                          <p:attrName>ppt_x</p:attrName>
                                          <p:attrName>ppt_y</p:attrName>
                                        </p:attrNameLst>
                                      </p:cBhvr>
                                      <p:rCtr x="0" y="-17431"/>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xit" presetSubtype="0" fill="hold" grpId="3" nodeType="with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56" presetClass="path" presetSubtype="0" accel="50000" decel="50000" fill="hold" grpId="2" nodeType="withEffect">
                                  <p:stCondLst>
                                    <p:cond delay="0"/>
                                  </p:stCondLst>
                                  <p:childTnLst>
                                    <p:animMotion origin="layout" path="M 3.88889E-6 4.44444E-6 L 0.21284 -0.11806 " pathEditMode="relative" rAng="0" ptsTypes="AA">
                                      <p:cBhvr>
                                        <p:cTn id="45" dur="1000" fill="hold"/>
                                        <p:tgtEl>
                                          <p:spTgt spid="68"/>
                                        </p:tgtEl>
                                        <p:attrNameLst>
                                          <p:attrName>ppt_x</p:attrName>
                                          <p:attrName>ppt_y</p:attrName>
                                        </p:attrNameLst>
                                      </p:cBhvr>
                                      <p:rCtr x="10642" y="-5903"/>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35" presetClass="path" presetSubtype="0" accel="50000" decel="50000" fill="hold" grpId="2" nodeType="withEffect">
                                  <p:stCondLst>
                                    <p:cond delay="0"/>
                                  </p:stCondLst>
                                  <p:childTnLst>
                                    <p:animMotion origin="layout" path="M 3.61111E-6 0.00417 L -0.10816 0.00417 " pathEditMode="relative" rAng="0" ptsTypes="AA">
                                      <p:cBhvr>
                                        <p:cTn id="51" dur="1000" fill="hold"/>
                                        <p:tgtEl>
                                          <p:spTgt spid="64"/>
                                        </p:tgtEl>
                                        <p:attrNameLst>
                                          <p:attrName>ppt_x</p:attrName>
                                          <p:attrName>ppt_y</p:attrName>
                                        </p:attrNameLst>
                                      </p:cBhvr>
                                      <p:rCtr x="-54" y="0"/>
                                    </p:animMotion>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5.55112E-17 -2.22222E-6 L -0.10833 -2.22222E-6 " pathEditMode="relative" rAng="0" ptsTypes="AA">
                                      <p:cBhvr>
                                        <p:cTn id="55" dur="1000" fill="hold"/>
                                        <p:tgtEl>
                                          <p:spTgt spid="65"/>
                                        </p:tgtEl>
                                        <p:attrNameLst>
                                          <p:attrName>ppt_x</p:attrName>
                                          <p:attrName>ppt_y</p:attrName>
                                        </p:attrNameLst>
                                      </p:cBhvr>
                                      <p:rCtr x="-54" y="0"/>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4"/>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xit"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par>
                                <p:cTn id="72" presetID="49" presetClass="path" presetSubtype="0" accel="50000" decel="50000" fill="hold" grpId="2" nodeType="withEffect">
                                  <p:stCondLst>
                                    <p:cond delay="0"/>
                                  </p:stCondLst>
                                  <p:childTnLst>
                                    <p:animMotion origin="layout" path="M -2.77778E-6 5.55112E-17 L -0.16423 0.11528 " pathEditMode="relative" rAng="0" ptsTypes="AA">
                                      <p:cBhvr>
                                        <p:cTn id="73" dur="1000" fill="hold"/>
                                        <p:tgtEl>
                                          <p:spTgt spid="69"/>
                                        </p:tgtEl>
                                        <p:attrNameLst>
                                          <p:attrName>ppt_x</p:attrName>
                                          <p:attrName>ppt_y</p:attrName>
                                        </p:attrNameLst>
                                      </p:cBhvr>
                                      <p:rCtr x="-82" y="58"/>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6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P spid="40" grpId="0" animBg="1"/>
      <p:bldP spid="57" grpId="0" animBg="1"/>
      <p:bldP spid="39" grpId="0" animBg="1"/>
      <p:bldP spid="39" grpId="1" animBg="1"/>
      <p:bldP spid="39" grpId="2" animBg="1"/>
      <p:bldP spid="39" grpId="3" animBg="1"/>
      <p:bldP spid="61" grpId="0" animBg="1"/>
      <p:bldP spid="64" grpId="0" animBg="1"/>
      <p:bldP spid="64" grpId="1" animBg="1"/>
      <p:bldP spid="64" grpId="2" animBg="1"/>
      <p:bldP spid="65" grpId="0" animBg="1"/>
      <p:bldP spid="65" grpId="1" animBg="1"/>
      <p:bldP spid="65" grpId="2" animBg="1"/>
      <p:bldP spid="68" grpId="0" animBg="1"/>
      <p:bldP spid="68" grpId="1" animBg="1"/>
      <p:bldP spid="68" grpId="2" animBg="1"/>
      <p:bldP spid="49" grpId="0" animBg="1"/>
      <p:bldP spid="49" grpId="1" animBg="1"/>
      <p:bldP spid="49" grpId="2" animBg="1"/>
      <p:bldP spid="72" grpId="0" animBg="1"/>
      <p:bldP spid="72" grpId="1" animBg="1"/>
      <p:bldP spid="72" grpId="2" animBg="1"/>
      <p:bldP spid="72" grpId="3" animBg="1"/>
      <p:bldP spid="69" grpId="0" animBg="1"/>
      <p:bldP spid="69" grpId="1" animBg="1"/>
      <p:bldP spid="69" grpId="2"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Zero-day Malware</a:t>
            </a:r>
            <a:endParaRPr lang="en-US" dirty="0"/>
          </a:p>
        </p:txBody>
      </p:sp>
      <p:sp>
        <p:nvSpPr>
          <p:cNvPr id="3" name="Content Placeholder 2"/>
          <p:cNvSpPr>
            <a:spLocks noGrp="1"/>
          </p:cNvSpPr>
          <p:nvPr>
            <p:ph idx="1"/>
          </p:nvPr>
        </p:nvSpPr>
        <p:spPr>
          <a:xfrm>
            <a:off x="457200" y="1447800"/>
            <a:ext cx="8229600" cy="4048648"/>
          </a:xfrm>
        </p:spPr>
        <p:txBody>
          <a:bodyPr>
            <a:normAutofit lnSpcReduction="10000"/>
          </a:bodyPr>
          <a:lstStyle/>
          <a:p>
            <a:r>
              <a:rPr lang="en-US" altLang="zh-CN" dirty="0" smtClean="0"/>
              <a:t>Detected two zero-day malware using heuristics</a:t>
            </a:r>
          </a:p>
          <a:p>
            <a:pPr lvl="1"/>
            <a:r>
              <a:rPr lang="en-US" altLang="zh-CN" dirty="0" smtClean="0"/>
              <a:t>Plankton: dynamic loading of Java code</a:t>
            </a:r>
          </a:p>
          <a:p>
            <a:pPr lvl="1"/>
            <a:r>
              <a:rPr lang="en-US" altLang="zh-CN" dirty="0" err="1" smtClean="0"/>
              <a:t>DroidKungFu</a:t>
            </a:r>
            <a:r>
              <a:rPr lang="en-US" altLang="zh-CN" dirty="0" smtClean="0"/>
              <a:t>: dynamic loading of native code</a:t>
            </a:r>
          </a:p>
          <a:p>
            <a:r>
              <a:rPr lang="en-US" altLang="zh-CN" dirty="0" smtClean="0"/>
              <a:t>Detected 40 samples using behavioral footprints</a:t>
            </a:r>
          </a:p>
          <a:p>
            <a:pPr lvl="1"/>
            <a:r>
              <a:rPr lang="en-US" altLang="zh-CN" dirty="0" smtClean="0"/>
              <a:t>11 samples from the official Android Market</a:t>
            </a:r>
          </a:p>
          <a:p>
            <a:pPr lvl="1"/>
            <a:r>
              <a:rPr lang="en-US" altLang="zh-CN" dirty="0" smtClean="0"/>
              <a:t>30 samples from alternative Android Markets </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60</a:t>
            </a:fld>
            <a:endParaRPr lang="en-US" dirty="0"/>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52378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Zero-day Malware</a:t>
            </a:r>
            <a:endParaRPr lang="en-US" dirty="0"/>
          </a:p>
        </p:txBody>
      </p:sp>
      <p:sp>
        <p:nvSpPr>
          <p:cNvPr id="3" name="Content Placeholder 2"/>
          <p:cNvSpPr>
            <a:spLocks noGrp="1"/>
          </p:cNvSpPr>
          <p:nvPr>
            <p:ph idx="1"/>
          </p:nvPr>
        </p:nvSpPr>
        <p:spPr/>
        <p:txBody>
          <a:bodyPr>
            <a:normAutofit/>
          </a:bodyPr>
          <a:lstStyle/>
          <a:p>
            <a:r>
              <a:rPr lang="en-US" altLang="zh-CN" dirty="0" smtClean="0"/>
              <a:t>Plankton behaviors</a:t>
            </a:r>
          </a:p>
          <a:p>
            <a:pPr lvl="1"/>
            <a:r>
              <a:rPr lang="en-US" altLang="zh-CN" sz="2400" dirty="0" smtClean="0"/>
              <a:t>Upload a list of permissions before downloading a payload</a:t>
            </a:r>
          </a:p>
          <a:p>
            <a:pPr lvl="1"/>
            <a:r>
              <a:rPr lang="en-US" altLang="zh-CN" sz="2400" dirty="0" smtClean="0"/>
              <a:t>Contain </a:t>
            </a:r>
            <a:r>
              <a:rPr lang="en-US" altLang="zh-CN" sz="2400" dirty="0" err="1" smtClean="0"/>
              <a:t>bot</a:t>
            </a:r>
            <a:r>
              <a:rPr lang="en-US" altLang="zh-CN" sz="2400" dirty="0" smtClean="0"/>
              <a:t>-like command &amp; control channel</a:t>
            </a:r>
            <a:endParaRPr lang="en-US" sz="2400" dirty="0" smtClean="0"/>
          </a:p>
          <a:p>
            <a:r>
              <a:rPr lang="en-US" altLang="zh-CN" dirty="0" err="1" smtClean="0"/>
              <a:t>DroidKungFu</a:t>
            </a:r>
            <a:r>
              <a:rPr lang="en-US" altLang="zh-CN" dirty="0" smtClean="0"/>
              <a:t> behaviors</a:t>
            </a:r>
          </a:p>
          <a:p>
            <a:pPr lvl="1"/>
            <a:r>
              <a:rPr lang="en-US" altLang="zh-CN" sz="2400" dirty="0" smtClean="0"/>
              <a:t>Contain two encrypted root exploits</a:t>
            </a:r>
          </a:p>
          <a:p>
            <a:pPr lvl="1"/>
            <a:r>
              <a:rPr lang="en-US" altLang="zh-CN" sz="2400" dirty="0" smtClean="0"/>
              <a:t>Install a payload app mimicking Google Search</a:t>
            </a:r>
            <a:endParaRPr lang="zh-CN" altLang="en-US" sz="2400" dirty="0" smtClean="0"/>
          </a:p>
        </p:txBody>
      </p:sp>
      <p:pic>
        <p:nvPicPr>
          <p:cNvPr id="5" name="Picture 2"/>
          <p:cNvPicPr>
            <a:picLocks noChangeAspect="1" noChangeArrowheads="1"/>
          </p:cNvPicPr>
          <p:nvPr/>
        </p:nvPicPr>
        <p:blipFill>
          <a:blip r:embed="rId2" cstate="print"/>
          <a:srcRect/>
          <a:stretch>
            <a:fillRect/>
          </a:stretch>
        </p:blipFill>
        <p:spPr bwMode="auto">
          <a:xfrm>
            <a:off x="914400" y="3230060"/>
            <a:ext cx="7315200" cy="1706880"/>
          </a:xfrm>
          <a:prstGeom prst="rect">
            <a:avLst/>
          </a:prstGeom>
          <a:ln>
            <a:noFill/>
          </a:ln>
          <a:effectLst>
            <a:outerShdw blurRad="190500" algn="tl" rotWithShape="0">
              <a:srgbClr val="000000">
                <a:alpha val="70000"/>
              </a:srgbClr>
            </a:outerShdw>
          </a:effectLst>
        </p:spPr>
      </p:pic>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61</a:t>
            </a:fld>
            <a:endParaRPr lang="en-US" dirty="0"/>
          </a:p>
        </p:txBody>
      </p:sp>
      <p:sp>
        <p:nvSpPr>
          <p:cNvPr id="8" name="TextBox 7"/>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602507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a:bodyPr>
          <a:lstStyle/>
          <a:p>
            <a:r>
              <a:rPr lang="en-US" dirty="0" smtClean="0"/>
              <a:t>A call for rigorous vetting process</a:t>
            </a:r>
          </a:p>
          <a:p>
            <a:pPr lvl="1"/>
            <a:r>
              <a:rPr lang="en-US" dirty="0" smtClean="0"/>
              <a:t>A large number of user can be infected</a:t>
            </a:r>
          </a:p>
          <a:p>
            <a:pPr lvl="1"/>
            <a:r>
              <a:rPr lang="en-US" dirty="0" smtClean="0"/>
              <a:t>Malware can exist in alternative markets for a long time</a:t>
            </a:r>
          </a:p>
          <a:p>
            <a:pPr lvl="1"/>
            <a:r>
              <a:rPr lang="en-US" dirty="0" smtClean="0"/>
              <a:t>Root exploits are used by many malware</a:t>
            </a:r>
          </a:p>
          <a:p>
            <a:pPr lvl="1"/>
            <a:r>
              <a:rPr lang="en-US" dirty="0" smtClean="0"/>
              <a:t>Zero-day malware exists in Android markets</a:t>
            </a:r>
          </a:p>
          <a:p>
            <a:r>
              <a:rPr lang="en-US" dirty="0" smtClean="0"/>
              <a:t>Need more comprehensive heuristics</a:t>
            </a:r>
          </a:p>
          <a:p>
            <a:pPr lvl="1"/>
            <a:r>
              <a:rPr lang="en-US" dirty="0" smtClean="0"/>
              <a:t>background sending of unauthorized SMS messages</a:t>
            </a:r>
          </a:p>
          <a:p>
            <a:pPr lvl="1"/>
            <a:r>
              <a:rPr lang="en-US" dirty="0" err="1" smtClean="0"/>
              <a:t>bot</a:t>
            </a:r>
            <a:r>
              <a:rPr lang="en-US" dirty="0" smtClean="0"/>
              <a:t>-like behavior controlled by SMS messages</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62</a:t>
            </a:fld>
            <a:endParaRPr lang="en-US" dirty="0"/>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578277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Smartphone platform security </a:t>
            </a:r>
          </a:p>
          <a:p>
            <a:pPr lvl="1"/>
            <a:r>
              <a:rPr lang="en-US" sz="1800" dirty="0" err="1" smtClean="0"/>
              <a:t>TaintDroid</a:t>
            </a:r>
            <a:r>
              <a:rPr lang="en-US" sz="1800" dirty="0" smtClean="0"/>
              <a:t> (</a:t>
            </a:r>
            <a:r>
              <a:rPr lang="en-US" sz="1800" dirty="0" err="1" smtClean="0"/>
              <a:t>Enck</a:t>
            </a:r>
            <a:r>
              <a:rPr lang="en-US" sz="1800" dirty="0" smtClean="0"/>
              <a:t> et al., OSDI 10), </a:t>
            </a:r>
            <a:r>
              <a:rPr lang="en-US" sz="1800" dirty="0" err="1" smtClean="0"/>
              <a:t>PiOS</a:t>
            </a:r>
            <a:r>
              <a:rPr lang="en-US" sz="1800" dirty="0" smtClean="0"/>
              <a:t> (</a:t>
            </a:r>
            <a:r>
              <a:rPr lang="en-US" sz="1800" dirty="0" err="1" smtClean="0"/>
              <a:t>Egele</a:t>
            </a:r>
            <a:r>
              <a:rPr lang="en-US" sz="1800" dirty="0" smtClean="0"/>
              <a:t> et al., NDSS 11), Stowaway  (Felt </a:t>
            </a:r>
            <a:r>
              <a:rPr lang="en-US" altLang="zh-CN" sz="1800" dirty="0" smtClean="0"/>
              <a:t>et al., CCS 11)</a:t>
            </a:r>
            <a:r>
              <a:rPr lang="en-US" sz="1800" dirty="0" smtClean="0"/>
              <a:t>, Cells (Andrus et al., SOSP 11), </a:t>
            </a:r>
            <a:r>
              <a:rPr lang="en-US" sz="1800" dirty="0" err="1" smtClean="0"/>
              <a:t>AppFence</a:t>
            </a:r>
            <a:r>
              <a:rPr lang="en-US" sz="1800" dirty="0" smtClean="0"/>
              <a:t> (</a:t>
            </a:r>
            <a:r>
              <a:rPr lang="en-US" sz="1800" dirty="0" err="1" smtClean="0"/>
              <a:t>Hornyack</a:t>
            </a:r>
            <a:r>
              <a:rPr lang="en-US" sz="1800" dirty="0" smtClean="0"/>
              <a:t>  et al., CCS 11), </a:t>
            </a:r>
            <a:r>
              <a:rPr lang="en-US" altLang="zh-CN" sz="1800" dirty="0" smtClean="0"/>
              <a:t>Quire (Dietz  et al., USENIX Security 11), A Study of Android Application Security (</a:t>
            </a:r>
            <a:r>
              <a:rPr lang="en-US" altLang="zh-CN" sz="1800" dirty="0" err="1" smtClean="0"/>
              <a:t>Enck</a:t>
            </a:r>
            <a:r>
              <a:rPr lang="en-US" altLang="zh-CN" sz="1800" dirty="0" smtClean="0"/>
              <a:t> et al., USENIX Security 11), TISSA (Zhou et al., TRUST 11), Woodpecker (Grace et al., NDSS 12)</a:t>
            </a:r>
            <a:r>
              <a:rPr lang="en-US" sz="1800" dirty="0" smtClean="0"/>
              <a:t> …</a:t>
            </a:r>
          </a:p>
          <a:p>
            <a:r>
              <a:rPr lang="en-US" dirty="0" smtClean="0"/>
              <a:t>Malware detection on mobile devices</a:t>
            </a:r>
          </a:p>
          <a:p>
            <a:pPr lvl="1"/>
            <a:r>
              <a:rPr lang="en-US" sz="1800" dirty="0" err="1" smtClean="0"/>
              <a:t>pBMDS</a:t>
            </a:r>
            <a:r>
              <a:rPr lang="en-US" sz="1800" dirty="0" smtClean="0"/>
              <a:t> (</a:t>
            </a:r>
            <a:r>
              <a:rPr lang="en-US" altLang="zh-CN" sz="1800" dirty="0" err="1" smtClean="0"/>
              <a:t>Xie</a:t>
            </a:r>
            <a:r>
              <a:rPr lang="en-US" altLang="zh-CN" sz="1800" dirty="0" smtClean="0"/>
              <a:t> </a:t>
            </a:r>
            <a:r>
              <a:rPr lang="en-US" sz="1800" dirty="0" smtClean="0"/>
              <a:t>et al., </a:t>
            </a:r>
            <a:r>
              <a:rPr lang="en-US" sz="1800" dirty="0" err="1" smtClean="0"/>
              <a:t>WiSec</a:t>
            </a:r>
            <a:r>
              <a:rPr lang="en-US" sz="1800" dirty="0" smtClean="0"/>
              <a:t> 10), </a:t>
            </a:r>
            <a:r>
              <a:rPr lang="en-US" sz="1800" dirty="0" err="1" smtClean="0"/>
              <a:t>VirusMeter</a:t>
            </a:r>
            <a:r>
              <a:rPr lang="en-US" sz="1800" dirty="0" smtClean="0"/>
              <a:t> (</a:t>
            </a:r>
            <a:r>
              <a:rPr lang="en-US" altLang="zh-CN" sz="1800" dirty="0" smtClean="0"/>
              <a:t>Liu et al., RAID 09), </a:t>
            </a:r>
            <a:r>
              <a:rPr lang="en-US" altLang="zh-CN" sz="1800" dirty="0" err="1" smtClean="0"/>
              <a:t>Crowdroid</a:t>
            </a:r>
            <a:r>
              <a:rPr lang="en-US" altLang="zh-CN" sz="1800" dirty="0" smtClean="0"/>
              <a:t> (</a:t>
            </a:r>
            <a:r>
              <a:rPr lang="en-US" altLang="zh-CN" sz="1800" dirty="0" err="1" smtClean="0"/>
              <a:t>Burguera</a:t>
            </a:r>
            <a:r>
              <a:rPr lang="en-US" altLang="zh-CN" sz="1800" dirty="0" smtClean="0"/>
              <a:t> et al., CCS-SPSM 11) </a:t>
            </a:r>
            <a:r>
              <a:rPr lang="en-US" sz="1800" dirty="0" smtClean="0"/>
              <a:t>…</a:t>
            </a:r>
          </a:p>
          <a:p>
            <a:r>
              <a:rPr lang="en-US" dirty="0" smtClean="0"/>
              <a:t>Other systematic security study</a:t>
            </a:r>
          </a:p>
          <a:p>
            <a:pPr lvl="1"/>
            <a:r>
              <a:rPr lang="en-US" sz="1600" dirty="0" err="1" smtClean="0"/>
              <a:t>HoneyMonkey</a:t>
            </a:r>
            <a:r>
              <a:rPr lang="en-US" sz="1600" dirty="0" smtClean="0"/>
              <a:t> (Wang et al., NDSS 06), Systematic Web Spyware Study (</a:t>
            </a:r>
            <a:r>
              <a:rPr lang="en-US" altLang="zh-CN" sz="1600" dirty="0" err="1" smtClean="0"/>
              <a:t>Moshchuk</a:t>
            </a:r>
            <a:r>
              <a:rPr lang="en-US" altLang="zh-CN" sz="1600" dirty="0" smtClean="0"/>
              <a:t> </a:t>
            </a:r>
            <a:r>
              <a:rPr lang="en-US" sz="1600" dirty="0" smtClean="0"/>
              <a:t>et al., NDSS 06), All Your </a:t>
            </a:r>
            <a:r>
              <a:rPr lang="en-US" sz="1600" dirty="0" err="1" smtClean="0"/>
              <a:t>iFRAMEs</a:t>
            </a:r>
            <a:r>
              <a:rPr lang="en-US" sz="1600" dirty="0" smtClean="0"/>
              <a:t> Point to Us (Provo et al., USENIX Security 08) …</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63</a:t>
            </a:fld>
            <a:endParaRPr lang="en-US" dirty="0"/>
          </a:p>
        </p:txBody>
      </p:sp>
      <p:sp>
        <p:nvSpPr>
          <p:cNvPr id="7" name="TextBox 6"/>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64603725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17" name="Content Placeholder 2"/>
          <p:cNvSpPr>
            <a:spLocks noGrp="1"/>
          </p:cNvSpPr>
          <p:nvPr>
            <p:ph idx="1"/>
          </p:nvPr>
        </p:nvSpPr>
        <p:spPr>
          <a:xfrm>
            <a:off x="457200" y="1447800"/>
            <a:ext cx="8229600" cy="1476270"/>
          </a:xfrm>
        </p:spPr>
        <p:txBody>
          <a:bodyPr>
            <a:normAutofit lnSpcReduction="10000"/>
          </a:bodyPr>
          <a:lstStyle/>
          <a:p>
            <a:r>
              <a:rPr lang="en-US" dirty="0" err="1" smtClean="0"/>
              <a:t>DroidRanger</a:t>
            </a:r>
            <a:r>
              <a:rPr lang="en-US" dirty="0" smtClean="0"/>
              <a:t> is a system to systematically study the overall health of existing Android Markets </a:t>
            </a:r>
          </a:p>
        </p:txBody>
      </p:sp>
      <p:graphicFrame>
        <p:nvGraphicFramePr>
          <p:cNvPr id="18" name="Table 3"/>
          <p:cNvGraphicFramePr>
            <a:graphicFrameLocks noGrp="1"/>
          </p:cNvGraphicFramePr>
          <p:nvPr>
            <p:extLst>
              <p:ext uri="{D42A27DB-BD31-4B8C-83A1-F6EECF244321}">
                <p14:modId xmlns:p14="http://schemas.microsoft.com/office/powerpoint/2010/main" val="3522816834"/>
              </p:ext>
            </p:extLst>
          </p:nvPr>
        </p:nvGraphicFramePr>
        <p:xfrm>
          <a:off x="502418" y="3525056"/>
          <a:ext cx="8139165" cy="1749928"/>
        </p:xfrm>
        <a:graphic>
          <a:graphicData uri="http://schemas.openxmlformats.org/drawingml/2006/table">
            <a:tbl>
              <a:tblPr firstRow="1">
                <a:tableStyleId>{93296810-A885-4BE3-A3E7-6D5BEEA58F35}</a:tableStyleId>
              </a:tblPr>
              <a:tblGrid>
                <a:gridCol w="1299955"/>
                <a:gridCol w="1541165"/>
                <a:gridCol w="1239631"/>
                <a:gridCol w="1206128"/>
                <a:gridCol w="904597"/>
                <a:gridCol w="1116785"/>
                <a:gridCol w="830904"/>
              </a:tblGrid>
              <a:tr h="269184">
                <a:tc>
                  <a:txBody>
                    <a:bodyPr/>
                    <a:lstStyle/>
                    <a:p>
                      <a:pPr algn="ctr"/>
                      <a:r>
                        <a:rPr lang="en-US" sz="1600" dirty="0" smtClean="0"/>
                        <a:t>Malware</a:t>
                      </a:r>
                      <a:endParaRPr lang="en-US" sz="1600" dirty="0"/>
                    </a:p>
                  </a:txBody>
                  <a:tcPr marL="132681" marR="132681" marT="66341" marB="66341" anchor="ctr"/>
                </a:tc>
                <a:tc>
                  <a:txBody>
                    <a:bodyPr/>
                    <a:lstStyle/>
                    <a:p>
                      <a:pPr algn="ctr"/>
                      <a:r>
                        <a:rPr lang="en-US" sz="1600" dirty="0" smtClean="0"/>
                        <a:t>Official </a:t>
                      </a:r>
                      <a:r>
                        <a:rPr lang="en-US" sz="1600" baseline="0" dirty="0" smtClean="0"/>
                        <a:t>Market</a:t>
                      </a:r>
                      <a:endParaRPr lang="en-US" sz="1600" dirty="0"/>
                    </a:p>
                  </a:txBody>
                  <a:tcPr marL="132681" marR="132681" marT="66341" marB="66341" anchor="ctr"/>
                </a:tc>
                <a:tc>
                  <a:txBody>
                    <a:bodyPr/>
                    <a:lstStyle/>
                    <a:p>
                      <a:pPr algn="ctr"/>
                      <a:r>
                        <a:rPr lang="en-US" sz="1600" dirty="0" err="1" smtClean="0"/>
                        <a:t>eoeMarket</a:t>
                      </a:r>
                      <a:r>
                        <a:rPr lang="en-US" sz="1600" dirty="0" smtClean="0"/>
                        <a:t> </a:t>
                      </a:r>
                      <a:endParaRPr lang="en-US" sz="1600" b="1" dirty="0">
                        <a:solidFill>
                          <a:schemeClr val="bg1"/>
                        </a:solidFill>
                      </a:endParaRPr>
                    </a:p>
                  </a:txBody>
                  <a:tcPr marL="132681" marR="132681" marT="66341" marB="66341" anchor="ctr"/>
                </a:tc>
                <a:tc>
                  <a:txBody>
                    <a:bodyPr/>
                    <a:lstStyle/>
                    <a:p>
                      <a:pPr algn="ctr"/>
                      <a:r>
                        <a:rPr lang="en-US" altLang="zh-CN" sz="1600" dirty="0" err="1" smtClean="0"/>
                        <a:t>alcatelclub</a:t>
                      </a:r>
                      <a:r>
                        <a:rPr lang="en-US" altLang="zh-CN" sz="1600" dirty="0" smtClean="0"/>
                        <a:t> </a:t>
                      </a:r>
                      <a:endParaRPr lang="zh-CN" altLang="en-US" sz="1600" b="1" dirty="0">
                        <a:solidFill>
                          <a:schemeClr val="bg1"/>
                        </a:solidFill>
                      </a:endParaRPr>
                    </a:p>
                  </a:txBody>
                  <a:tcPr marL="132681" marR="132681" marT="66341" marB="66341" anchor="ctr"/>
                </a:tc>
                <a:tc>
                  <a:txBody>
                    <a:bodyPr/>
                    <a:lstStyle/>
                    <a:p>
                      <a:pPr algn="ctr"/>
                      <a:r>
                        <a:rPr lang="en-US" altLang="zh-CN" sz="1600" dirty="0" err="1" smtClean="0"/>
                        <a:t>gfan</a:t>
                      </a:r>
                      <a:r>
                        <a:rPr lang="en-US" altLang="zh-CN" sz="1600" dirty="0" smtClean="0"/>
                        <a:t> </a:t>
                      </a:r>
                      <a:endParaRPr lang="zh-CN" altLang="en-US" sz="1600" b="1" dirty="0">
                        <a:solidFill>
                          <a:schemeClr val="bg1"/>
                        </a:solidFill>
                      </a:endParaRPr>
                    </a:p>
                  </a:txBody>
                  <a:tcPr marL="132681" marR="132681" marT="66341" marB="66341" anchor="ctr"/>
                </a:tc>
                <a:tc>
                  <a:txBody>
                    <a:bodyPr/>
                    <a:lstStyle/>
                    <a:p>
                      <a:pPr algn="ctr"/>
                      <a:r>
                        <a:rPr lang="en-US" altLang="zh-CN" sz="1600" dirty="0" err="1" smtClean="0"/>
                        <a:t>mmoovv</a:t>
                      </a:r>
                      <a:endParaRPr lang="zh-CN" altLang="en-US" sz="1600" b="1" dirty="0">
                        <a:solidFill>
                          <a:schemeClr val="bg1"/>
                        </a:solidFill>
                      </a:endParaRPr>
                    </a:p>
                  </a:txBody>
                  <a:tcPr marL="132681" marR="132681" marT="66341" marB="66341" anchor="ctr"/>
                </a:tc>
                <a:tc>
                  <a:txBody>
                    <a:bodyPr/>
                    <a:lstStyle/>
                    <a:p>
                      <a:pPr algn="ctr"/>
                      <a:r>
                        <a:rPr lang="en-US" sz="1600" dirty="0" smtClean="0"/>
                        <a:t>Total</a:t>
                      </a:r>
                      <a:endParaRPr lang="en-US" sz="1600" dirty="0"/>
                    </a:p>
                  </a:txBody>
                  <a:tcPr marL="132681" marR="132681" marT="66341" marB="66341" anchor="ctr"/>
                </a:tc>
              </a:tr>
              <a:tr h="269184">
                <a:tc>
                  <a:txBody>
                    <a:bodyPr/>
                    <a:lstStyle/>
                    <a:p>
                      <a:pPr algn="ctr"/>
                      <a:r>
                        <a:rPr lang="en-US" sz="1600" dirty="0" smtClean="0"/>
                        <a:t>Known</a:t>
                      </a:r>
                      <a:endParaRPr lang="en-US" sz="1600" dirty="0"/>
                    </a:p>
                  </a:txBody>
                  <a:tcPr marL="132681" marR="132681" marT="66341" marB="66341" anchor="ctr"/>
                </a:tc>
                <a:tc>
                  <a:txBody>
                    <a:bodyPr/>
                    <a:lstStyle/>
                    <a:p>
                      <a:pPr algn="ctr"/>
                      <a:r>
                        <a:rPr lang="en-US" sz="1600" dirty="0" smtClean="0"/>
                        <a:t>21</a:t>
                      </a:r>
                      <a:endParaRPr lang="en-US" sz="1600" dirty="0"/>
                    </a:p>
                  </a:txBody>
                  <a:tcPr marL="132681" marR="132681" marT="66341" marB="66341" anchor="ctr"/>
                </a:tc>
                <a:tc>
                  <a:txBody>
                    <a:bodyPr/>
                    <a:lstStyle/>
                    <a:p>
                      <a:pPr algn="ctr"/>
                      <a:r>
                        <a:rPr lang="en-US" sz="1600" dirty="0" smtClean="0"/>
                        <a:t>51</a:t>
                      </a:r>
                      <a:endParaRPr lang="en-US" sz="1600" dirty="0"/>
                    </a:p>
                  </a:txBody>
                  <a:tcPr marL="132681" marR="132681" marT="66341" marB="66341" anchor="ctr"/>
                </a:tc>
                <a:tc>
                  <a:txBody>
                    <a:bodyPr/>
                    <a:lstStyle/>
                    <a:p>
                      <a:pPr algn="ctr"/>
                      <a:r>
                        <a:rPr lang="en-US" altLang="zh-CN" sz="1600" dirty="0" smtClean="0"/>
                        <a:t>48</a:t>
                      </a:r>
                      <a:endParaRPr lang="zh-CN" altLang="en-US" sz="1600" dirty="0"/>
                    </a:p>
                  </a:txBody>
                  <a:tcPr marL="132681" marR="132681" marT="66341" marB="66341" anchor="ctr"/>
                </a:tc>
                <a:tc>
                  <a:txBody>
                    <a:bodyPr/>
                    <a:lstStyle/>
                    <a:p>
                      <a:pPr algn="ctr"/>
                      <a:r>
                        <a:rPr lang="en-US" altLang="zh-CN" sz="1600" dirty="0" smtClean="0"/>
                        <a:t>20</a:t>
                      </a:r>
                      <a:endParaRPr lang="zh-CN" altLang="en-US" sz="1600" dirty="0"/>
                    </a:p>
                  </a:txBody>
                  <a:tcPr marL="132681" marR="132681" marT="66341" marB="66341" anchor="ctr"/>
                </a:tc>
                <a:tc>
                  <a:txBody>
                    <a:bodyPr/>
                    <a:lstStyle/>
                    <a:p>
                      <a:pPr algn="ctr"/>
                      <a:r>
                        <a:rPr lang="en-US" altLang="zh-CN" sz="1600" dirty="0" smtClean="0"/>
                        <a:t>31</a:t>
                      </a:r>
                      <a:endParaRPr lang="zh-CN" altLang="en-US" sz="1600" dirty="0"/>
                    </a:p>
                  </a:txBody>
                  <a:tcPr marL="132681" marR="132681" marT="66341" marB="66341" anchor="ctr"/>
                </a:tc>
                <a:tc>
                  <a:txBody>
                    <a:bodyPr/>
                    <a:lstStyle/>
                    <a:p>
                      <a:pPr algn="ctr"/>
                      <a:r>
                        <a:rPr lang="en-US" altLang="zh-CN" sz="1600" dirty="0" smtClean="0"/>
                        <a:t>171</a:t>
                      </a:r>
                      <a:endParaRPr lang="zh-CN" altLang="en-US" sz="1600" dirty="0"/>
                    </a:p>
                  </a:txBody>
                  <a:tcPr marL="132681" marR="132681" marT="66341" marB="66341" anchor="ctr"/>
                </a:tc>
              </a:tr>
              <a:tr h="269184">
                <a:tc>
                  <a:txBody>
                    <a:bodyPr/>
                    <a:lstStyle/>
                    <a:p>
                      <a:pPr algn="ctr"/>
                      <a:r>
                        <a:rPr lang="en-US" altLang="zh-CN" sz="1600" dirty="0" smtClean="0"/>
                        <a:t>Zero-day</a:t>
                      </a:r>
                      <a:endParaRPr lang="en-US" sz="1600" dirty="0"/>
                    </a:p>
                  </a:txBody>
                  <a:tcPr marL="132681" marR="132681" marT="66341" marB="66341" anchor="ctr"/>
                </a:tc>
                <a:tc>
                  <a:txBody>
                    <a:bodyPr/>
                    <a:lstStyle/>
                    <a:p>
                      <a:pPr algn="ctr"/>
                      <a:r>
                        <a:rPr lang="en-US" sz="1600" dirty="0" smtClean="0"/>
                        <a:t>11</a:t>
                      </a:r>
                      <a:endParaRPr lang="en-US" sz="1600" dirty="0"/>
                    </a:p>
                  </a:txBody>
                  <a:tcPr marL="132681" marR="132681" marT="66341" marB="66341" anchor="ctr"/>
                </a:tc>
                <a:tc>
                  <a:txBody>
                    <a:bodyPr/>
                    <a:lstStyle/>
                    <a:p>
                      <a:pPr algn="ctr"/>
                      <a:r>
                        <a:rPr lang="en-US" sz="1600" dirty="0" smtClean="0"/>
                        <a:t>9</a:t>
                      </a:r>
                      <a:endParaRPr lang="en-US" sz="1600" dirty="0"/>
                    </a:p>
                  </a:txBody>
                  <a:tcPr marL="132681" marR="132681" marT="66341" marB="66341" anchor="ctr"/>
                </a:tc>
                <a:tc>
                  <a:txBody>
                    <a:bodyPr/>
                    <a:lstStyle/>
                    <a:p>
                      <a:pPr algn="ctr"/>
                      <a:r>
                        <a:rPr lang="en-US" altLang="zh-CN" sz="1600" dirty="0" smtClean="0"/>
                        <a:t>10</a:t>
                      </a:r>
                      <a:endParaRPr lang="zh-CN" altLang="en-US" sz="1600" dirty="0"/>
                    </a:p>
                  </a:txBody>
                  <a:tcPr marL="132681" marR="132681" marT="66341" marB="66341" anchor="ctr"/>
                </a:tc>
                <a:tc>
                  <a:txBody>
                    <a:bodyPr/>
                    <a:lstStyle/>
                    <a:p>
                      <a:pPr algn="ctr"/>
                      <a:r>
                        <a:rPr lang="en-US" altLang="zh-CN" sz="1600" dirty="0" smtClean="0"/>
                        <a:t>1</a:t>
                      </a:r>
                      <a:endParaRPr lang="zh-CN" altLang="en-US" sz="1600" dirty="0"/>
                    </a:p>
                  </a:txBody>
                  <a:tcPr marL="132681" marR="132681" marT="66341" marB="66341" anchor="ctr"/>
                </a:tc>
                <a:tc>
                  <a:txBody>
                    <a:bodyPr/>
                    <a:lstStyle/>
                    <a:p>
                      <a:pPr algn="ctr"/>
                      <a:r>
                        <a:rPr lang="en-US" altLang="zh-CN" sz="1600" dirty="0" smtClean="0"/>
                        <a:t>9</a:t>
                      </a:r>
                      <a:endParaRPr lang="zh-CN" altLang="en-US" sz="1600" dirty="0"/>
                    </a:p>
                  </a:txBody>
                  <a:tcPr marL="132681" marR="132681" marT="66341" marB="66341" anchor="ctr"/>
                </a:tc>
                <a:tc>
                  <a:txBody>
                    <a:bodyPr/>
                    <a:lstStyle/>
                    <a:p>
                      <a:pPr algn="ctr"/>
                      <a:r>
                        <a:rPr lang="en-US" altLang="zh-CN" sz="1600" dirty="0" smtClean="0"/>
                        <a:t>40</a:t>
                      </a:r>
                      <a:endParaRPr lang="zh-CN" altLang="en-US" sz="1600" dirty="0"/>
                    </a:p>
                  </a:txBody>
                  <a:tcPr marL="132681" marR="132681" marT="66341" marB="66341" anchor="ctr"/>
                </a:tc>
              </a:tr>
              <a:tr h="601127">
                <a:tc>
                  <a:txBody>
                    <a:bodyPr/>
                    <a:lstStyle/>
                    <a:p>
                      <a:pPr algn="ctr"/>
                      <a:r>
                        <a:rPr lang="en-US" altLang="zh-CN" sz="1600" dirty="0" smtClean="0"/>
                        <a:t>Total</a:t>
                      </a:r>
                      <a:endParaRPr lang="en-US" sz="1600" dirty="0"/>
                    </a:p>
                  </a:txBody>
                  <a:tcPr marL="132681" marR="132681" marT="66341" marB="66341" anchor="ctr"/>
                </a:tc>
                <a:tc>
                  <a:txBody>
                    <a:bodyPr/>
                    <a:lstStyle/>
                    <a:p>
                      <a:pPr algn="ctr"/>
                      <a:r>
                        <a:rPr lang="en-US" sz="1600" dirty="0" smtClean="0"/>
                        <a:t>32</a:t>
                      </a:r>
                    </a:p>
                    <a:p>
                      <a:pPr algn="ctr"/>
                      <a:r>
                        <a:rPr lang="en-US" sz="1600" dirty="0" smtClean="0"/>
                        <a:t>(0.02%)</a:t>
                      </a:r>
                      <a:endParaRPr lang="en-US" sz="1600" dirty="0"/>
                    </a:p>
                  </a:txBody>
                  <a:tcPr marL="132681" marR="132681" marT="66341" marB="66341" anchor="ctr"/>
                </a:tc>
                <a:tc>
                  <a:txBody>
                    <a:bodyPr/>
                    <a:lstStyle/>
                    <a:p>
                      <a:pPr algn="ctr"/>
                      <a:r>
                        <a:rPr lang="en-US" sz="1600" dirty="0" smtClean="0"/>
                        <a:t>60</a:t>
                      </a:r>
                    </a:p>
                    <a:p>
                      <a:pPr algn="ctr"/>
                      <a:r>
                        <a:rPr lang="en-US" sz="1600" dirty="0" smtClean="0"/>
                        <a:t>(0.35%)</a:t>
                      </a:r>
                      <a:endParaRPr lang="en-US" sz="1600" dirty="0"/>
                    </a:p>
                  </a:txBody>
                  <a:tcPr marL="132681" marR="132681" marT="66341" marB="66341" anchor="ctr"/>
                </a:tc>
                <a:tc>
                  <a:txBody>
                    <a:bodyPr/>
                    <a:lstStyle/>
                    <a:p>
                      <a:pPr algn="ctr"/>
                      <a:r>
                        <a:rPr lang="en-US" altLang="zh-CN" sz="1600" dirty="0" smtClean="0"/>
                        <a:t>58</a:t>
                      </a:r>
                      <a:endParaRPr lang="zh-CN" altLang="en-US" sz="1600" dirty="0" smtClean="0"/>
                    </a:p>
                    <a:p>
                      <a:pPr algn="ctr"/>
                      <a:r>
                        <a:rPr lang="en-US" altLang="zh-CN" sz="1600" dirty="0" smtClean="0"/>
                        <a:t>(0.39%)</a:t>
                      </a:r>
                      <a:endParaRPr lang="zh-CN" altLang="en-US" sz="1600" dirty="0"/>
                    </a:p>
                  </a:txBody>
                  <a:tcPr marL="132681" marR="132681" marT="66341" marB="66341" anchor="ctr"/>
                </a:tc>
                <a:tc>
                  <a:txBody>
                    <a:bodyPr/>
                    <a:lstStyle/>
                    <a:p>
                      <a:pPr algn="ctr"/>
                      <a:r>
                        <a:rPr lang="en-US" altLang="zh-CN" sz="1600" dirty="0" smtClean="0"/>
                        <a:t>21</a:t>
                      </a:r>
                    </a:p>
                    <a:p>
                      <a:pPr algn="ctr"/>
                      <a:r>
                        <a:rPr lang="en-US" altLang="zh-CN" sz="1600" dirty="0" smtClean="0"/>
                        <a:t>(0.20%)</a:t>
                      </a:r>
                      <a:endParaRPr lang="zh-CN" altLang="en-US" sz="1600" dirty="0"/>
                    </a:p>
                  </a:txBody>
                  <a:tcPr marL="132681" marR="132681" marT="66341" marB="66341" anchor="ctr"/>
                </a:tc>
                <a:tc>
                  <a:txBody>
                    <a:bodyPr/>
                    <a:lstStyle/>
                    <a:p>
                      <a:pPr algn="ctr"/>
                      <a:r>
                        <a:rPr lang="en-US" altLang="zh-CN" sz="1600" dirty="0" smtClean="0"/>
                        <a:t>40</a:t>
                      </a:r>
                      <a:endParaRPr lang="zh-CN" altLang="en-US" sz="1600" dirty="0" smtClean="0"/>
                    </a:p>
                    <a:p>
                      <a:pPr algn="ctr"/>
                      <a:r>
                        <a:rPr lang="en-US" altLang="zh-CN" sz="1600" dirty="0" smtClean="0"/>
                        <a:t>(0.47%)</a:t>
                      </a:r>
                      <a:endParaRPr lang="zh-CN" altLang="en-US" sz="1600" dirty="0"/>
                    </a:p>
                  </a:txBody>
                  <a:tcPr marL="132681" marR="132681" marT="66341" marB="66341" anchor="ctr"/>
                </a:tc>
                <a:tc>
                  <a:txBody>
                    <a:bodyPr/>
                    <a:lstStyle/>
                    <a:p>
                      <a:pPr algn="ctr"/>
                      <a:r>
                        <a:rPr lang="en-US" altLang="zh-CN" sz="1600" dirty="0" smtClean="0"/>
                        <a:t>211</a:t>
                      </a:r>
                      <a:endParaRPr lang="zh-CN" altLang="en-US" sz="1600" dirty="0"/>
                    </a:p>
                  </a:txBody>
                  <a:tcPr marL="132681" marR="132681" marT="66341" marB="66341" anchor="ctr"/>
                </a:tc>
              </a:tr>
            </a:tbl>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sz="quarter" idx="12"/>
          </p:nvPr>
        </p:nvSpPr>
        <p:spPr>
          <a:xfrm>
            <a:off x="6553200" y="6356350"/>
            <a:ext cx="2133600" cy="365125"/>
          </a:xfrm>
        </p:spPr>
        <p:txBody>
          <a:bodyPr/>
          <a:lstStyle/>
          <a:p>
            <a:fld id="{68C0CB8B-565C-7D45-8433-495436787A1A}" type="slidenum">
              <a:rPr lang="en-US" smtClean="0"/>
              <a:t>64</a:t>
            </a:fld>
            <a:endParaRPr lang="en-US" dirty="0"/>
          </a:p>
        </p:txBody>
      </p:sp>
      <p:sp>
        <p:nvSpPr>
          <p:cNvPr id="8" name="TextBox 7"/>
          <p:cNvSpPr txBox="1"/>
          <p:nvPr/>
        </p:nvSpPr>
        <p:spPr>
          <a:xfrm>
            <a:off x="6019800" y="6428601"/>
            <a:ext cx="1507519"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Yajin</a:t>
            </a:r>
            <a:r>
              <a:rPr lang="en-US" sz="1000" dirty="0" smtClean="0">
                <a:solidFill>
                  <a:srgbClr val="A6A6A6"/>
                </a:solidFill>
              </a:rPr>
              <a:t> Zhou et al.</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4119943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303338"/>
          </a:xfrm>
        </p:spPr>
        <p:txBody>
          <a:bodyPr>
            <a:normAutofit fontScale="90000"/>
          </a:bodyPr>
          <a:lstStyle/>
          <a:p>
            <a:r>
              <a:rPr lang="en-US" dirty="0" smtClean="0"/>
              <a:t/>
            </a:r>
            <a:br>
              <a:rPr lang="en-US" dirty="0" smtClean="0"/>
            </a:br>
            <a:r>
              <a:rPr lang="en-US" dirty="0" err="1" smtClean="0"/>
              <a:t>DroidScope</a:t>
            </a:r>
            <a:r>
              <a:rPr lang="en-US" dirty="0" smtClean="0"/>
              <a:t> </a:t>
            </a:r>
            <a:r>
              <a:rPr lang="en-US" dirty="0"/>
              <a:t>Virtualization-based malware detection</a:t>
            </a:r>
            <a:br>
              <a:rPr lang="en-US" dirty="0"/>
            </a:br>
            <a:endParaRPr lang="en-US" dirty="0"/>
          </a:p>
        </p:txBody>
      </p:sp>
      <p:sp>
        <p:nvSpPr>
          <p:cNvPr id="3" name="Content Placeholder 2"/>
          <p:cNvSpPr>
            <a:spLocks noGrp="1"/>
          </p:cNvSpPr>
          <p:nvPr>
            <p:ph idx="1"/>
          </p:nvPr>
        </p:nvSpPr>
        <p:spPr/>
        <p:txBody>
          <a:bodyPr/>
          <a:lstStyle/>
          <a:p>
            <a:r>
              <a:rPr lang="en-US" dirty="0" smtClean="0"/>
              <a:t>Runs as a VM</a:t>
            </a:r>
            <a:endParaRPr lang="en-US" dirty="0"/>
          </a:p>
          <a:p>
            <a:pPr lvl="1"/>
            <a:r>
              <a:rPr lang="en-US" dirty="0"/>
              <a:t>Reconstruct OS, </a:t>
            </a:r>
            <a:r>
              <a:rPr lang="en-US" dirty="0" err="1"/>
              <a:t>Dalvik</a:t>
            </a:r>
            <a:r>
              <a:rPr lang="en-US" dirty="0"/>
              <a:t> VM and native view</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65</a:t>
            </a:fld>
            <a:endParaRPr lang="en-US" dirty="0"/>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24009033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dirty="0" smtClean="0">
                <a:latin typeface="Calibri" pitchFamily="34" charset="0"/>
              </a:rPr>
              <a:t>Android</a:t>
            </a:r>
          </a:p>
        </p:txBody>
      </p:sp>
      <p:sp>
        <p:nvSpPr>
          <p:cNvPr id="6" name="Slide Number Placeholder 5"/>
          <p:cNvSpPr>
            <a:spLocks noGrp="1"/>
          </p:cNvSpPr>
          <p:nvPr>
            <p:ph type="sldNum" sz="quarter" idx="12"/>
          </p:nvPr>
        </p:nvSpPr>
        <p:spPr/>
        <p:txBody>
          <a:bodyPr/>
          <a:lstStyle/>
          <a:p>
            <a:pPr>
              <a:defRPr/>
            </a:pPr>
            <a:fld id="{F5AE812D-FBAB-4974-99B7-32C2E71B5273}" type="slidenum">
              <a:rPr lang="en-US" smtClean="0"/>
              <a:pPr>
                <a:defRPr/>
              </a:pPr>
              <a:t>66</a:t>
            </a:fld>
            <a:endParaRPr lang="en-US"/>
          </a:p>
        </p:txBody>
      </p:sp>
      <p:grpSp>
        <p:nvGrpSpPr>
          <p:cNvPr id="11" name="Group 10"/>
          <p:cNvGrpSpPr/>
          <p:nvPr/>
        </p:nvGrpSpPr>
        <p:grpSpPr>
          <a:xfrm>
            <a:off x="3557650" y="2667000"/>
            <a:ext cx="1828800" cy="1828800"/>
            <a:chOff x="3557650" y="2667000"/>
            <a:chExt cx="1828800" cy="1828800"/>
          </a:xfrm>
        </p:grpSpPr>
        <p:sp>
          <p:nvSpPr>
            <p:cNvPr id="2" name="Rounded Rectangle 1"/>
            <p:cNvSpPr/>
            <p:nvPr/>
          </p:nvSpPr>
          <p:spPr>
            <a:xfrm>
              <a:off x="3557650" y="2667000"/>
              <a:ext cx="1828800" cy="1828800"/>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811562" y="2773363"/>
              <a:ext cx="1368475" cy="1638975"/>
              <a:chOff x="1655472" y="4572000"/>
              <a:chExt cx="1368475" cy="1638975"/>
            </a:xfrm>
          </p:grpSpPr>
          <p:sp>
            <p:nvSpPr>
              <p:cNvPr id="26" name="Rounded Rectangle 25"/>
              <p:cNvSpPr/>
              <p:nvPr/>
            </p:nvSpPr>
            <p:spPr>
              <a:xfrm>
                <a:off x="1840372" y="4991775"/>
                <a:ext cx="914400" cy="914400"/>
              </a:xfrm>
              <a:prstGeom prst="roundRect">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40372" y="4610775"/>
                <a:ext cx="914400" cy="914400"/>
              </a:xfrm>
              <a:prstGeom prst="ellipse">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992772" y="5753775"/>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373772" y="5753775"/>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95347" y="5067975"/>
                <a:ext cx="228600" cy="6858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840372" y="5052735"/>
                <a:ext cx="914400" cy="457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800000">
                <a:off x="2591690" y="4572000"/>
                <a:ext cx="45720" cy="27432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9800000">
                <a:off x="1957734" y="4572000"/>
                <a:ext cx="45720" cy="27432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9"/>
              <p:cNvGrpSpPr>
                <a:grpSpLocks noChangeAspect="1"/>
              </p:cNvGrpSpPr>
              <p:nvPr/>
            </p:nvGrpSpPr>
            <p:grpSpPr bwMode="auto">
              <a:xfrm rot="1800000">
                <a:off x="1938812" y="4739535"/>
                <a:ext cx="256771" cy="457200"/>
                <a:chOff x="4176" y="2112"/>
                <a:chExt cx="432" cy="768"/>
              </a:xfrm>
            </p:grpSpPr>
            <p:sp>
              <p:nvSpPr>
                <p:cNvPr id="38"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39"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40" name="Oval 7"/>
                <p:cNvSpPr>
                  <a:spLocks noChangeAspect="1" noChangeArrowheads="1"/>
                </p:cNvSpPr>
                <p:nvPr/>
              </p:nvSpPr>
              <p:spPr bwMode="auto">
                <a:xfrm>
                  <a:off x="4218" y="2160"/>
                  <a:ext cx="345" cy="345"/>
                </a:xfrm>
                <a:prstGeom prst="ellipse">
                  <a:avLst/>
                </a:prstGeom>
                <a:solidFill>
                  <a:srgbClr val="0EA227">
                    <a:alpha val="25000"/>
                  </a:srgbClr>
                </a:solidFill>
                <a:ln w="3175" algn="ctr">
                  <a:solidFill>
                    <a:srgbClr val="000000"/>
                  </a:solidFill>
                  <a:round/>
                  <a:headEnd/>
                  <a:tailEnd/>
                </a:ln>
                <a:effectLst/>
              </p:spPr>
              <p:txBody>
                <a:bodyPr wrap="none" anchor="ctr"/>
                <a:lstStyle/>
                <a:p>
                  <a:endParaRPr lang="en-US"/>
                </a:p>
              </p:txBody>
            </p:sp>
          </p:grpSp>
          <p:sp>
            <p:nvSpPr>
              <p:cNvPr id="34" name="Oval 33"/>
              <p:cNvSpPr/>
              <p:nvPr/>
            </p:nvSpPr>
            <p:spPr>
              <a:xfrm>
                <a:off x="2446290" y="48275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75190" y="48238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00000">
                <a:off x="1773528" y="5024231"/>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600000">
                <a:off x="1655472" y="5057451"/>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5867400" y="2438400"/>
            <a:ext cx="2362200" cy="369332"/>
          </a:xfrm>
          <a:prstGeom prst="rect">
            <a:avLst/>
          </a:prstGeom>
          <a:noFill/>
        </p:spPr>
        <p:txBody>
          <a:bodyPr wrap="square" rtlCol="0">
            <a:spAutoFit/>
          </a:bodyPr>
          <a:lstStyle/>
          <a:p>
            <a:r>
              <a:rPr lang="en-US" dirty="0" smtClean="0"/>
              <a:t>Java Components</a:t>
            </a:r>
            <a:endParaRPr lang="en-US" dirty="0"/>
          </a:p>
        </p:txBody>
      </p:sp>
      <p:sp>
        <p:nvSpPr>
          <p:cNvPr id="45" name="TextBox 44"/>
          <p:cNvSpPr txBox="1"/>
          <p:nvPr/>
        </p:nvSpPr>
        <p:spPr>
          <a:xfrm>
            <a:off x="5715000" y="3817582"/>
            <a:ext cx="2362200" cy="369332"/>
          </a:xfrm>
          <a:prstGeom prst="rect">
            <a:avLst/>
          </a:prstGeom>
          <a:noFill/>
        </p:spPr>
        <p:txBody>
          <a:bodyPr wrap="square" rtlCol="0">
            <a:spAutoFit/>
          </a:bodyPr>
          <a:lstStyle/>
          <a:p>
            <a:r>
              <a:rPr lang="en-US" dirty="0" smtClean="0"/>
              <a:t>Native Components</a:t>
            </a:r>
            <a:endParaRPr lang="en-US" dirty="0"/>
          </a:p>
        </p:txBody>
      </p:sp>
      <p:sp>
        <p:nvSpPr>
          <p:cNvPr id="46" name="TextBox 45"/>
          <p:cNvSpPr txBox="1"/>
          <p:nvPr/>
        </p:nvSpPr>
        <p:spPr>
          <a:xfrm>
            <a:off x="1411402" y="3092292"/>
            <a:ext cx="2362200" cy="369332"/>
          </a:xfrm>
          <a:prstGeom prst="rect">
            <a:avLst/>
          </a:prstGeom>
          <a:noFill/>
        </p:spPr>
        <p:txBody>
          <a:bodyPr wrap="square" rtlCol="0">
            <a:spAutoFit/>
          </a:bodyPr>
          <a:lstStyle/>
          <a:p>
            <a:r>
              <a:rPr lang="en-US" dirty="0" smtClean="0"/>
              <a:t>System Services</a:t>
            </a:r>
            <a:endParaRPr lang="en-US" dirty="0"/>
          </a:p>
        </p:txBody>
      </p:sp>
      <p:sp>
        <p:nvSpPr>
          <p:cNvPr id="47" name="TextBox 46"/>
          <p:cNvSpPr txBox="1"/>
          <p:nvPr/>
        </p:nvSpPr>
        <p:spPr>
          <a:xfrm>
            <a:off x="2592502" y="4045145"/>
            <a:ext cx="1571850" cy="369332"/>
          </a:xfrm>
          <a:prstGeom prst="rect">
            <a:avLst/>
          </a:prstGeom>
          <a:noFill/>
        </p:spPr>
        <p:txBody>
          <a:bodyPr wrap="square" rtlCol="0">
            <a:spAutoFit/>
          </a:bodyPr>
          <a:lstStyle/>
          <a:p>
            <a:r>
              <a:rPr lang="en-US" dirty="0" smtClean="0"/>
              <a:t>Apps</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30" name="TextBox 29"/>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332346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1" nodeType="withEffect">
                                  <p:stCondLst>
                                    <p:cond delay="0"/>
                                  </p:stCondLst>
                                  <p:childTnLst>
                                    <p:animMotion origin="layout" path="M -0.25833 0.15541 L 1.11022E-16 1.69288E-6 " pathEditMode="relative" rAng="0" ptsTypes="AA">
                                      <p:cBhvr>
                                        <p:cTn id="9" dur="1000" fill="hold"/>
                                        <p:tgtEl>
                                          <p:spTgt spid="17"/>
                                        </p:tgtEl>
                                        <p:attrNameLst>
                                          <p:attrName>ppt_x</p:attrName>
                                          <p:attrName>ppt_y</p:attrName>
                                        </p:attrNameLst>
                                      </p:cBhvr>
                                      <p:rCtr x="12917" y="-7771"/>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3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42" presetClass="path" presetSubtype="0" accel="50000" decel="50000" fill="hold" grpId="1" nodeType="withEffect">
                                  <p:stCondLst>
                                    <p:cond delay="0"/>
                                  </p:stCondLst>
                                  <p:childTnLst>
                                    <p:animMotion origin="layout" path="M -0.26667 -0.0999 L 3.33333E-6 -4.95837E-6 " pathEditMode="relative" rAng="0" ptsTypes="AA">
                                      <p:cBhvr>
                                        <p:cTn id="16" dur="1000" fill="hold"/>
                                        <p:tgtEl>
                                          <p:spTgt spid="45"/>
                                        </p:tgtEl>
                                        <p:attrNameLst>
                                          <p:attrName>ppt_x</p:attrName>
                                          <p:attrName>ppt_y</p:attrName>
                                        </p:attrNameLst>
                                      </p:cBhvr>
                                      <p:rCtr x="13333" y="4995"/>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30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42" presetClass="path" presetSubtype="0" accel="50000" decel="50000" fill="hold" grpId="1" nodeType="withEffect">
                                  <p:stCondLst>
                                    <p:cond delay="0"/>
                                  </p:stCondLst>
                                  <p:childTnLst>
                                    <p:animMotion origin="layout" path="M 0.21649 0.1221 L 3.05556E-6 4.19981E-6 " pathEditMode="relative" rAng="0" ptsTypes="AA">
                                      <p:cBhvr>
                                        <p:cTn id="23" dur="1000" fill="hold"/>
                                        <p:tgtEl>
                                          <p:spTgt spid="46"/>
                                        </p:tgtEl>
                                        <p:attrNameLst>
                                          <p:attrName>ppt_x</p:attrName>
                                          <p:attrName>ppt_y</p:attrName>
                                        </p:attrNameLst>
                                      </p:cBhvr>
                                      <p:rCtr x="-10833" y="-6105"/>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3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42" presetClass="path" presetSubtype="0" accel="50000" decel="50000" fill="hold" grpId="0" nodeType="withEffect">
                                  <p:stCondLst>
                                    <p:cond delay="0"/>
                                  </p:stCondLst>
                                  <p:childTnLst>
                                    <p:animMotion origin="layout" path="M 0.13333 -0.07771 L 0 4.20907E-6 " pathEditMode="relative" rAng="0" ptsTypes="AA">
                                      <p:cBhvr>
                                        <p:cTn id="30" dur="1000" fill="hold"/>
                                        <p:tgtEl>
                                          <p:spTgt spid="47"/>
                                        </p:tgtEl>
                                        <p:attrNameLst>
                                          <p:attrName>ppt_x</p:attrName>
                                          <p:attrName>ppt_y</p:attrName>
                                        </p:attrNameLst>
                                      </p:cBhvr>
                                      <p:rCtr x="-6667" y="38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5" grpId="0"/>
      <p:bldP spid="45" grpId="1"/>
      <p:bldP spid="46" grpId="0"/>
      <p:bldP spid="46" grpId="1"/>
      <p:bldP spid="47" grpId="0"/>
      <p:bldP spid="47"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p:cNvPicPr>
            <a:picLocks noChangeAspect="1" noChangeArrowheads="1"/>
          </p:cNvPicPr>
          <p:nvPr/>
        </p:nvPicPr>
        <p:blipFill>
          <a:blip r:embed="rId2"/>
          <a:srcRect/>
          <a:stretch>
            <a:fillRect/>
          </a:stretch>
        </p:blipFill>
        <p:spPr bwMode="auto">
          <a:xfrm>
            <a:off x="533400" y="2304751"/>
            <a:ext cx="4314825" cy="3246884"/>
          </a:xfrm>
          <a:prstGeom prst="rect">
            <a:avLst/>
          </a:prstGeom>
          <a:noFill/>
        </p:spPr>
      </p:pic>
      <p:sp>
        <p:nvSpPr>
          <p:cNvPr id="96258" name="Rectangle 2"/>
          <p:cNvSpPr>
            <a:spLocks noGrp="1"/>
          </p:cNvSpPr>
          <p:nvPr>
            <p:ph type="title"/>
          </p:nvPr>
        </p:nvSpPr>
        <p:spPr/>
        <p:txBody>
          <a:bodyPr/>
          <a:lstStyle/>
          <a:p>
            <a:r>
              <a:rPr lang="en-US" dirty="0" smtClean="0">
                <a:latin typeface="Calibri" pitchFamily="34" charset="0"/>
              </a:rPr>
              <a:t>Android</a:t>
            </a:r>
          </a:p>
        </p:txBody>
      </p:sp>
      <p:sp>
        <p:nvSpPr>
          <p:cNvPr id="6" name="Slide Number Placeholder 5"/>
          <p:cNvSpPr>
            <a:spLocks noGrp="1"/>
          </p:cNvSpPr>
          <p:nvPr>
            <p:ph type="sldNum" sz="quarter" idx="12"/>
          </p:nvPr>
        </p:nvSpPr>
        <p:spPr/>
        <p:txBody>
          <a:bodyPr/>
          <a:lstStyle/>
          <a:p>
            <a:pPr>
              <a:defRPr/>
            </a:pPr>
            <a:fld id="{F5AE812D-FBAB-4974-99B7-32C2E71B5273}" type="slidenum">
              <a:rPr lang="en-US" smtClean="0"/>
              <a:pPr>
                <a:defRPr/>
              </a:pPr>
              <a:t>67</a:t>
            </a:fld>
            <a:endParaRPr lang="en-US"/>
          </a:p>
        </p:txBody>
      </p:sp>
      <p:grpSp>
        <p:nvGrpSpPr>
          <p:cNvPr id="11" name="Group 10"/>
          <p:cNvGrpSpPr/>
          <p:nvPr/>
        </p:nvGrpSpPr>
        <p:grpSpPr>
          <a:xfrm>
            <a:off x="3557650" y="2667000"/>
            <a:ext cx="1828800" cy="1828800"/>
            <a:chOff x="3557650" y="2667000"/>
            <a:chExt cx="1828800" cy="1828800"/>
          </a:xfrm>
        </p:grpSpPr>
        <p:sp>
          <p:nvSpPr>
            <p:cNvPr id="2" name="Rounded Rectangle 1"/>
            <p:cNvSpPr/>
            <p:nvPr/>
          </p:nvSpPr>
          <p:spPr>
            <a:xfrm>
              <a:off x="3557650" y="2667000"/>
              <a:ext cx="1828800" cy="1828800"/>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811562" y="2773363"/>
              <a:ext cx="1368475" cy="1638975"/>
              <a:chOff x="1655472" y="4572000"/>
              <a:chExt cx="1368475" cy="1638975"/>
            </a:xfrm>
          </p:grpSpPr>
          <p:sp>
            <p:nvSpPr>
              <p:cNvPr id="26" name="Rounded Rectangle 25"/>
              <p:cNvSpPr/>
              <p:nvPr/>
            </p:nvSpPr>
            <p:spPr>
              <a:xfrm>
                <a:off x="1840372" y="4991775"/>
                <a:ext cx="914400" cy="914400"/>
              </a:xfrm>
              <a:prstGeom prst="roundRect">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40372" y="4610775"/>
                <a:ext cx="914400" cy="914400"/>
              </a:xfrm>
              <a:prstGeom prst="ellipse">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992772" y="5753775"/>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373772" y="5753775"/>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95347" y="5067975"/>
                <a:ext cx="228600" cy="6858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840372" y="5052735"/>
                <a:ext cx="914400" cy="457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800000">
                <a:off x="2591690" y="4572000"/>
                <a:ext cx="45720" cy="27432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9800000">
                <a:off x="1957734" y="4572000"/>
                <a:ext cx="45720" cy="27432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9"/>
              <p:cNvGrpSpPr>
                <a:grpSpLocks noChangeAspect="1"/>
              </p:cNvGrpSpPr>
              <p:nvPr/>
            </p:nvGrpSpPr>
            <p:grpSpPr bwMode="auto">
              <a:xfrm rot="1800000">
                <a:off x="1938812" y="4739535"/>
                <a:ext cx="256771" cy="457200"/>
                <a:chOff x="4176" y="2112"/>
                <a:chExt cx="432" cy="768"/>
              </a:xfrm>
            </p:grpSpPr>
            <p:sp>
              <p:nvSpPr>
                <p:cNvPr id="38"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39"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40" name="Oval 7"/>
                <p:cNvSpPr>
                  <a:spLocks noChangeAspect="1" noChangeArrowheads="1"/>
                </p:cNvSpPr>
                <p:nvPr/>
              </p:nvSpPr>
              <p:spPr bwMode="auto">
                <a:xfrm>
                  <a:off x="4218" y="2160"/>
                  <a:ext cx="345" cy="345"/>
                </a:xfrm>
                <a:prstGeom prst="ellipse">
                  <a:avLst/>
                </a:prstGeom>
                <a:solidFill>
                  <a:srgbClr val="0EA227">
                    <a:alpha val="25000"/>
                  </a:srgbClr>
                </a:solidFill>
                <a:ln w="3175" algn="ctr">
                  <a:solidFill>
                    <a:srgbClr val="000000"/>
                  </a:solidFill>
                  <a:round/>
                  <a:headEnd/>
                  <a:tailEnd/>
                </a:ln>
                <a:effectLst/>
              </p:spPr>
              <p:txBody>
                <a:bodyPr wrap="none" anchor="ctr"/>
                <a:lstStyle/>
                <a:p>
                  <a:endParaRPr lang="en-US"/>
                </a:p>
              </p:txBody>
            </p:sp>
          </p:grpSp>
          <p:sp>
            <p:nvSpPr>
              <p:cNvPr id="34" name="Oval 33"/>
              <p:cNvSpPr/>
              <p:nvPr/>
            </p:nvSpPr>
            <p:spPr>
              <a:xfrm>
                <a:off x="2446290" y="48275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75190" y="48238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00000">
                <a:off x="1773528" y="5024231"/>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600000">
                <a:off x="1655472" y="5057451"/>
                <a:ext cx="228600" cy="457200"/>
              </a:xfrm>
              <a:prstGeom prst="roundRect">
                <a:avLst>
                  <a:gd name="adj" fmla="val 50000"/>
                </a:avLst>
              </a:prstGeom>
              <a:solidFill>
                <a:srgbClr val="0EA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5867400" y="2438400"/>
            <a:ext cx="2362200" cy="369332"/>
          </a:xfrm>
          <a:prstGeom prst="rect">
            <a:avLst/>
          </a:prstGeom>
          <a:noFill/>
        </p:spPr>
        <p:txBody>
          <a:bodyPr wrap="square" rtlCol="0">
            <a:spAutoFit/>
          </a:bodyPr>
          <a:lstStyle/>
          <a:p>
            <a:r>
              <a:rPr lang="en-US" dirty="0" smtClean="0"/>
              <a:t>Java Components</a:t>
            </a:r>
            <a:endParaRPr lang="en-US" dirty="0"/>
          </a:p>
        </p:txBody>
      </p:sp>
      <p:sp>
        <p:nvSpPr>
          <p:cNvPr id="45" name="TextBox 44"/>
          <p:cNvSpPr txBox="1"/>
          <p:nvPr/>
        </p:nvSpPr>
        <p:spPr>
          <a:xfrm>
            <a:off x="5715000" y="3817582"/>
            <a:ext cx="2362200" cy="369332"/>
          </a:xfrm>
          <a:prstGeom prst="rect">
            <a:avLst/>
          </a:prstGeom>
          <a:noFill/>
        </p:spPr>
        <p:txBody>
          <a:bodyPr wrap="square" rtlCol="0">
            <a:spAutoFit/>
          </a:bodyPr>
          <a:lstStyle/>
          <a:p>
            <a:r>
              <a:rPr lang="en-US" dirty="0" smtClean="0"/>
              <a:t>Native Components</a:t>
            </a:r>
            <a:endParaRPr lang="en-US" dirty="0"/>
          </a:p>
        </p:txBody>
      </p:sp>
      <p:sp>
        <p:nvSpPr>
          <p:cNvPr id="46" name="TextBox 45"/>
          <p:cNvSpPr txBox="1"/>
          <p:nvPr/>
        </p:nvSpPr>
        <p:spPr>
          <a:xfrm>
            <a:off x="1411402" y="3092292"/>
            <a:ext cx="2362200" cy="369332"/>
          </a:xfrm>
          <a:prstGeom prst="rect">
            <a:avLst/>
          </a:prstGeom>
          <a:noFill/>
        </p:spPr>
        <p:txBody>
          <a:bodyPr wrap="square" rtlCol="0">
            <a:spAutoFit/>
          </a:bodyPr>
          <a:lstStyle/>
          <a:p>
            <a:r>
              <a:rPr lang="en-US" dirty="0" smtClean="0"/>
              <a:t>System Services</a:t>
            </a:r>
            <a:endParaRPr lang="en-US" dirty="0"/>
          </a:p>
        </p:txBody>
      </p:sp>
      <p:sp>
        <p:nvSpPr>
          <p:cNvPr id="44" name="TextBox 43"/>
          <p:cNvSpPr txBox="1"/>
          <p:nvPr/>
        </p:nvSpPr>
        <p:spPr>
          <a:xfrm>
            <a:off x="2592502" y="4045145"/>
            <a:ext cx="1571850" cy="369332"/>
          </a:xfrm>
          <a:prstGeom prst="rect">
            <a:avLst/>
          </a:prstGeom>
          <a:noFill/>
        </p:spPr>
        <p:txBody>
          <a:bodyPr wrap="square" rtlCol="0">
            <a:spAutoFit/>
          </a:bodyPr>
          <a:lstStyle/>
          <a:p>
            <a:r>
              <a:rPr lang="en-US" dirty="0" smtClean="0"/>
              <a:t>Apps</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3" name="TextBox 42"/>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093560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8.69565E-7 L 0.26927 -0.0333 " pathEditMode="relative" rAng="0" ptsTypes="AA">
                                      <p:cBhvr>
                                        <p:cTn id="6" dur="2000" fill="hold"/>
                                        <p:tgtEl>
                                          <p:spTgt spid="11"/>
                                        </p:tgtEl>
                                        <p:attrNameLst>
                                          <p:attrName>ppt_x</p:attrName>
                                          <p:attrName>ppt_y</p:attrName>
                                        </p:attrNameLst>
                                      </p:cBhvr>
                                      <p:rCtr x="13455" y="-1665"/>
                                    </p:animMotion>
                                  </p:childTnLst>
                                </p:cTn>
                              </p:par>
                              <p:par>
                                <p:cTn id="7" presetID="42" presetClass="path" presetSubtype="0" accel="50000" decel="50000" fill="hold" grpId="0" nodeType="withEffect">
                                  <p:stCondLst>
                                    <p:cond delay="0"/>
                                  </p:stCondLst>
                                  <p:childTnLst>
                                    <p:animMotion origin="layout" path="M 3.05556E-6 4.19981E-6 L 0.49149 0.33302 " pathEditMode="relative" rAng="0" ptsTypes="AA">
                                      <p:cBhvr>
                                        <p:cTn id="8" dur="2000" fill="hold"/>
                                        <p:tgtEl>
                                          <p:spTgt spid="46"/>
                                        </p:tgtEl>
                                        <p:attrNameLst>
                                          <p:attrName>ppt_x</p:attrName>
                                          <p:attrName>ppt_y</p:attrName>
                                        </p:attrNameLst>
                                      </p:cBhvr>
                                      <p:rCtr x="24566" y="16651"/>
                                    </p:animMotion>
                                  </p:childTnLst>
                                </p:cTn>
                              </p:par>
                              <p:par>
                                <p:cTn id="9" presetID="42" presetClass="path" presetSubtype="0" accel="50000" decel="50000" fill="hold" grpId="0" nodeType="withEffect">
                                  <p:stCondLst>
                                    <p:cond delay="0"/>
                                  </p:stCondLst>
                                  <p:childTnLst>
                                    <p:animMotion origin="layout" path="M -3.33333E-6 -3.65402E-6 L -0.00416 -0.09343 " pathEditMode="relative" rAng="0" ptsTypes="AA">
                                      <p:cBhvr>
                                        <p:cTn id="10" dur="2000" fill="hold"/>
                                        <p:tgtEl>
                                          <p:spTgt spid="17"/>
                                        </p:tgtEl>
                                        <p:attrNameLst>
                                          <p:attrName>ppt_x</p:attrName>
                                          <p:attrName>ppt_y</p:attrName>
                                        </p:attrNameLst>
                                      </p:cBhvr>
                                      <p:rCtr x="-208" y="-4672"/>
                                    </p:animMotion>
                                  </p:childTnLst>
                                </p:cTn>
                              </p:par>
                              <p:par>
                                <p:cTn id="11" presetID="42" presetClass="path" presetSubtype="0" accel="50000" decel="50000" fill="hold" grpId="0" nodeType="withEffect">
                                  <p:stCondLst>
                                    <p:cond delay="0"/>
                                  </p:stCondLst>
                                  <p:childTnLst>
                                    <p:animMotion origin="layout" path="M 3.33333E-6 -4.97687E-6 L 0.00416 0.13853 " pathEditMode="relative" rAng="0" ptsTypes="AA">
                                      <p:cBhvr>
                                        <p:cTn id="12" dur="2000" fill="hold"/>
                                        <p:tgtEl>
                                          <p:spTgt spid="45"/>
                                        </p:tgtEl>
                                        <p:attrNameLst>
                                          <p:attrName>ppt_x</p:attrName>
                                          <p:attrName>ppt_y</p:attrName>
                                        </p:attrNameLst>
                                      </p:cBhvr>
                                      <p:rCtr x="208" y="6915"/>
                                    </p:animMotion>
                                  </p:childTnLst>
                                </p:cTn>
                              </p:par>
                              <p:par>
                                <p:cTn id="13" presetID="42" presetClass="path" presetSubtype="0" accel="50000" decel="50000" fill="hold" grpId="0" nodeType="withEffect">
                                  <p:stCondLst>
                                    <p:cond delay="0"/>
                                  </p:stCondLst>
                                  <p:childTnLst>
                                    <p:animMotion origin="layout" path="M 3.33333E-6 3.3765E-6 L 0.40833 0.26642 " pathEditMode="relative" rAng="0" ptsTypes="AA">
                                      <p:cBhvr>
                                        <p:cTn id="14" dur="2000" fill="hold"/>
                                        <p:tgtEl>
                                          <p:spTgt spid="44"/>
                                        </p:tgtEl>
                                        <p:attrNameLst>
                                          <p:attrName>ppt_x</p:attrName>
                                          <p:attrName>ppt_y</p:attrName>
                                        </p:attrNameLst>
                                      </p:cBhvr>
                                      <p:rCtr x="20417" y="13321"/>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0.00416 -0.09343 L -0.3875 0.11749 " pathEditMode="relative" rAng="0" ptsTypes="AA">
                                      <p:cBhvr>
                                        <p:cTn id="23" dur="1500" fill="hold"/>
                                        <p:tgtEl>
                                          <p:spTgt spid="17"/>
                                        </p:tgtEl>
                                        <p:attrNameLst>
                                          <p:attrName>ppt_x</p:attrName>
                                          <p:attrName>ppt_y</p:attrName>
                                        </p:attrNameLst>
                                      </p:cBhvr>
                                      <p:rCtr x="-19167" y="10546"/>
                                    </p:animMotion>
                                  </p:childTnLst>
                                </p:cTn>
                              </p:par>
                              <p:par>
                                <p:cTn id="24" presetID="10" presetClass="exit" presetSubtype="0" fill="hold" grpId="2" nodeType="withEffect">
                                  <p:stCondLst>
                                    <p:cond delay="1000"/>
                                  </p:stCondLst>
                                  <p:childTnLst>
                                    <p:animEffect transition="out" filter="fade">
                                      <p:cBhvr>
                                        <p:cTn id="25" dur="700"/>
                                        <p:tgtEl>
                                          <p:spTgt spid="17"/>
                                        </p:tgtEl>
                                      </p:cBhvr>
                                    </p:animEffect>
                                    <p:set>
                                      <p:cBhvr>
                                        <p:cTn id="26" dur="1" fill="hold">
                                          <p:stCondLst>
                                            <p:cond delay="6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00416 0.13853 L -0.37917 0.07193 " pathEditMode="relative" rAng="0" ptsTypes="AA">
                                      <p:cBhvr>
                                        <p:cTn id="30" dur="1500" fill="hold"/>
                                        <p:tgtEl>
                                          <p:spTgt spid="45"/>
                                        </p:tgtEl>
                                        <p:attrNameLst>
                                          <p:attrName>ppt_x</p:attrName>
                                          <p:attrName>ppt_y</p:attrName>
                                        </p:attrNameLst>
                                      </p:cBhvr>
                                      <p:rCtr x="-19167" y="-3330"/>
                                    </p:animMotion>
                                  </p:childTnLst>
                                </p:cTn>
                              </p:par>
                              <p:par>
                                <p:cTn id="31" presetID="10" presetClass="exit" presetSubtype="0" fill="hold" grpId="2" nodeType="withEffect">
                                  <p:stCondLst>
                                    <p:cond delay="1000"/>
                                  </p:stCondLst>
                                  <p:childTnLst>
                                    <p:animEffect transition="out" filter="fade">
                                      <p:cBhvr>
                                        <p:cTn id="32" dur="700"/>
                                        <p:tgtEl>
                                          <p:spTgt spid="45"/>
                                        </p:tgtEl>
                                      </p:cBhvr>
                                    </p:animEffect>
                                    <p:set>
                                      <p:cBhvr>
                                        <p:cTn id="33" dur="1" fill="hold">
                                          <p:stCondLst>
                                            <p:cond delay="699"/>
                                          </p:stCondLst>
                                        </p:cTn>
                                        <p:tgtEl>
                                          <p:spTgt spid="45"/>
                                        </p:tgtEl>
                                        <p:attrNameLst>
                                          <p:attrName>style.visibility</p:attrName>
                                        </p:attrNameLst>
                                      </p:cBhvr>
                                      <p:to>
                                        <p:strVal val="hidden"/>
                                      </p:to>
                                    </p:set>
                                  </p:childTnLst>
                                </p:cTn>
                              </p:par>
                              <p:par>
                                <p:cTn id="34" presetID="42" presetClass="path" presetSubtype="0" accel="50000" decel="50000" fill="hold" grpId="1" nodeType="withEffect">
                                  <p:stCondLst>
                                    <p:cond delay="0"/>
                                  </p:stCondLst>
                                  <p:childTnLst>
                                    <p:animMotion origin="layout" path="M 0.49149 0.33302 L -0.05851 0.0666 " pathEditMode="relative" rAng="0" ptsTypes="AA">
                                      <p:cBhvr>
                                        <p:cTn id="35" dur="1500" fill="hold"/>
                                        <p:tgtEl>
                                          <p:spTgt spid="46"/>
                                        </p:tgtEl>
                                        <p:attrNameLst>
                                          <p:attrName>ppt_x</p:attrName>
                                          <p:attrName>ppt_y</p:attrName>
                                        </p:attrNameLst>
                                      </p:cBhvr>
                                      <p:rCtr x="-27500" y="-13321"/>
                                    </p:animMotion>
                                  </p:childTnLst>
                                </p:cTn>
                              </p:par>
                              <p:par>
                                <p:cTn id="36" presetID="10" presetClass="exit" presetSubtype="0" fill="hold" grpId="2" nodeType="withEffect">
                                  <p:stCondLst>
                                    <p:cond delay="1000"/>
                                  </p:stCondLst>
                                  <p:childTnLst>
                                    <p:animEffect transition="out" filter="fade">
                                      <p:cBhvr>
                                        <p:cTn id="37" dur="700"/>
                                        <p:tgtEl>
                                          <p:spTgt spid="46"/>
                                        </p:tgtEl>
                                      </p:cBhvr>
                                    </p:animEffect>
                                    <p:set>
                                      <p:cBhvr>
                                        <p:cTn id="38" dur="1" fill="hold">
                                          <p:stCondLst>
                                            <p:cond delay="699"/>
                                          </p:stCondLst>
                                        </p:cTn>
                                        <p:tgtEl>
                                          <p:spTgt spid="46"/>
                                        </p:tgtEl>
                                        <p:attrNameLst>
                                          <p:attrName>style.visibility</p:attrName>
                                        </p:attrNameLst>
                                      </p:cBhvr>
                                      <p:to>
                                        <p:strVal val="hidden"/>
                                      </p:to>
                                    </p:set>
                                  </p:childTnLst>
                                </p:cTn>
                              </p:par>
                              <p:par>
                                <p:cTn id="39" presetID="42" presetClass="path" presetSubtype="0" accel="50000" decel="50000" fill="hold" grpId="1" nodeType="withEffect">
                                  <p:stCondLst>
                                    <p:cond delay="0"/>
                                  </p:stCondLst>
                                  <p:childTnLst>
                                    <p:animMotion origin="layout" path="M 0.40834 0.26642 L -0.08611 -0.06106 " pathEditMode="relative" rAng="0" ptsTypes="AA">
                                      <p:cBhvr>
                                        <p:cTn id="40" dur="1500" fill="hold"/>
                                        <p:tgtEl>
                                          <p:spTgt spid="44"/>
                                        </p:tgtEl>
                                        <p:attrNameLst>
                                          <p:attrName>ppt_x</p:attrName>
                                          <p:attrName>ppt_y</p:attrName>
                                        </p:attrNameLst>
                                      </p:cBhvr>
                                      <p:rCtr x="-24722" y="-16374"/>
                                    </p:animMotion>
                                  </p:childTnLst>
                                </p:cTn>
                              </p:par>
                              <p:par>
                                <p:cTn id="41" presetID="10" presetClass="exit" presetSubtype="0" fill="hold" grpId="2" nodeType="withEffect">
                                  <p:stCondLst>
                                    <p:cond delay="1000"/>
                                  </p:stCondLst>
                                  <p:childTnLst>
                                    <p:animEffect transition="out" filter="fade">
                                      <p:cBhvr>
                                        <p:cTn id="42" dur="700"/>
                                        <p:tgtEl>
                                          <p:spTgt spid="44"/>
                                        </p:tgtEl>
                                      </p:cBhvr>
                                    </p:animEffect>
                                    <p:set>
                                      <p:cBhvr>
                                        <p:cTn id="43" dur="1" fill="hold">
                                          <p:stCondLst>
                                            <p:cond delay="699"/>
                                          </p:stCondLst>
                                        </p:cTn>
                                        <p:tgtEl>
                                          <p:spTgt spid="44"/>
                                        </p:tgtEl>
                                        <p:attrNameLst>
                                          <p:attrName>style.visibility</p:attrName>
                                        </p:attrNameLst>
                                      </p:cBhvr>
                                      <p:to>
                                        <p:strVal val="hidden"/>
                                      </p:to>
                                    </p:set>
                                  </p:childTnLst>
                                </p:cTn>
                              </p:par>
                            </p:childTnLst>
                          </p:cTn>
                        </p:par>
                        <p:par>
                          <p:cTn id="44" fill="hold">
                            <p:stCondLst>
                              <p:cond delay="1700"/>
                            </p:stCondLst>
                            <p:childTnLst>
                              <p:par>
                                <p:cTn id="45" presetID="10" presetClass="exit" presetSubtype="0" fill="hold" nodeType="afterEffect">
                                  <p:stCondLst>
                                    <p:cond delay="0"/>
                                  </p:stCondLst>
                                  <p:childTnLst>
                                    <p:animEffect transition="out" filter="fade">
                                      <p:cBhvr>
                                        <p:cTn id="46" dur="1100"/>
                                        <p:tgtEl>
                                          <p:spTgt spid="11"/>
                                        </p:tgtEl>
                                      </p:cBhvr>
                                    </p:animEffect>
                                    <p:set>
                                      <p:cBhvr>
                                        <p:cTn id="47" dur="1" fill="hold">
                                          <p:stCondLst>
                                            <p:cond delay="10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45" grpId="0"/>
      <p:bldP spid="45" grpId="1"/>
      <p:bldP spid="45" grpId="2"/>
      <p:bldP spid="46" grpId="0"/>
      <p:bldP spid="46" grpId="1"/>
      <p:bldP spid="46" grpId="2"/>
      <p:bldP spid="44" grpId="0"/>
      <p:bldP spid="44" grpId="1"/>
      <p:bldP spid="44" grpId="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dirty="0" smtClean="0">
                <a:latin typeface="Calibri" pitchFamily="34" charset="0"/>
              </a:rPr>
              <a:t>Motivation: Static Analysis</a:t>
            </a:r>
          </a:p>
        </p:txBody>
      </p:sp>
      <p:pic>
        <p:nvPicPr>
          <p:cNvPr id="96260" name="Picture 4"/>
          <p:cNvPicPr>
            <a:picLocks noChangeAspect="1" noChangeArrowheads="1"/>
          </p:cNvPicPr>
          <p:nvPr/>
        </p:nvPicPr>
        <p:blipFill>
          <a:blip r:embed="rId2"/>
          <a:srcRect/>
          <a:stretch>
            <a:fillRect/>
          </a:stretch>
        </p:blipFill>
        <p:spPr bwMode="auto">
          <a:xfrm>
            <a:off x="533400" y="2304751"/>
            <a:ext cx="4314825" cy="3246884"/>
          </a:xfrm>
          <a:prstGeom prst="rect">
            <a:avLst/>
          </a:prstGeom>
          <a:noFill/>
        </p:spPr>
      </p:pic>
      <p:sp>
        <p:nvSpPr>
          <p:cNvPr id="25" name="Rectangle 5"/>
          <p:cNvSpPr>
            <a:spLocks noChangeArrowheads="1"/>
          </p:cNvSpPr>
          <p:nvPr/>
        </p:nvSpPr>
        <p:spPr bwMode="auto">
          <a:xfrm>
            <a:off x="5638800" y="2438400"/>
            <a:ext cx="2949879" cy="1100288"/>
          </a:xfrm>
          <a:prstGeom prst="rect">
            <a:avLst/>
          </a:prstGeom>
          <a:noFill/>
          <a:ln w="38100" algn="ctr">
            <a:solidFill>
              <a:srgbClr val="000000"/>
            </a:solidFill>
            <a:miter lim="800000"/>
            <a:headEnd/>
            <a:tailEnd/>
          </a:ln>
          <a:effectLst/>
        </p:spPr>
        <p:txBody>
          <a:bodyPr wrap="none" anchor="ctr"/>
          <a:lstStyle/>
          <a:p>
            <a:pPr algn="ctr"/>
            <a:r>
              <a:rPr lang="en-US" dirty="0" err="1" smtClean="0"/>
              <a:t>Dalvik</a:t>
            </a:r>
            <a:r>
              <a:rPr lang="en-US" dirty="0" smtClean="0"/>
              <a:t>/Java Static Analysis: </a:t>
            </a:r>
          </a:p>
          <a:p>
            <a:pPr algn="ctr"/>
            <a:r>
              <a:rPr lang="en-US" dirty="0" err="1" smtClean="0"/>
              <a:t>ded</a:t>
            </a:r>
            <a:r>
              <a:rPr lang="en-US" dirty="0" smtClean="0"/>
              <a:t>, </a:t>
            </a:r>
            <a:r>
              <a:rPr lang="en-US" dirty="0" err="1" smtClean="0"/>
              <a:t>Dexpler</a:t>
            </a:r>
            <a:r>
              <a:rPr lang="en-US" dirty="0" smtClean="0"/>
              <a:t>, soot, </a:t>
            </a:r>
          </a:p>
          <a:p>
            <a:pPr algn="ctr"/>
            <a:r>
              <a:rPr lang="en-US" dirty="0" smtClean="0"/>
              <a:t>Woodpecker, </a:t>
            </a:r>
            <a:r>
              <a:rPr lang="en-US" dirty="0" err="1" smtClean="0"/>
              <a:t>DroidMoss</a:t>
            </a:r>
            <a:endParaRPr lang="en-US" dirty="0"/>
          </a:p>
        </p:txBody>
      </p:sp>
      <p:sp>
        <p:nvSpPr>
          <p:cNvPr id="6" name="Slide Number Placeholder 5"/>
          <p:cNvSpPr>
            <a:spLocks noGrp="1"/>
          </p:cNvSpPr>
          <p:nvPr>
            <p:ph type="sldNum" sz="quarter" idx="12"/>
          </p:nvPr>
        </p:nvSpPr>
        <p:spPr/>
        <p:txBody>
          <a:bodyPr/>
          <a:lstStyle/>
          <a:p>
            <a:pPr>
              <a:defRPr/>
            </a:pPr>
            <a:fld id="{F5AE812D-FBAB-4974-99B7-32C2E71B5273}" type="slidenum">
              <a:rPr lang="en-US" smtClean="0"/>
              <a:pPr>
                <a:defRPr/>
              </a:pPr>
              <a:t>68</a:t>
            </a:fld>
            <a:endParaRPr lang="en-US"/>
          </a:p>
        </p:txBody>
      </p:sp>
      <p:cxnSp>
        <p:nvCxnSpPr>
          <p:cNvPr id="4" name="Straight Arrow Connector 3"/>
          <p:cNvCxnSpPr>
            <a:endCxn id="25" idx="1"/>
          </p:cNvCxnSpPr>
          <p:nvPr/>
        </p:nvCxnSpPr>
        <p:spPr>
          <a:xfrm>
            <a:off x="4419600" y="2988544"/>
            <a:ext cx="1219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a:off x="3200400" y="4495800"/>
            <a:ext cx="2438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6" name="Rectangle 5"/>
          <p:cNvSpPr>
            <a:spLocks noChangeArrowheads="1"/>
          </p:cNvSpPr>
          <p:nvPr/>
        </p:nvSpPr>
        <p:spPr bwMode="auto">
          <a:xfrm>
            <a:off x="5638800" y="3928193"/>
            <a:ext cx="2949879" cy="1100288"/>
          </a:xfrm>
          <a:prstGeom prst="rect">
            <a:avLst/>
          </a:prstGeom>
          <a:noFill/>
          <a:ln w="38100" algn="ctr">
            <a:solidFill>
              <a:srgbClr val="000000"/>
            </a:solidFill>
            <a:miter lim="800000"/>
            <a:headEnd/>
            <a:tailEnd/>
          </a:ln>
          <a:effectLst/>
        </p:spPr>
        <p:txBody>
          <a:bodyPr wrap="none" anchor="ctr"/>
          <a:lstStyle/>
          <a:p>
            <a:pPr algn="ctr"/>
            <a:r>
              <a:rPr lang="en-US" dirty="0" smtClean="0"/>
              <a:t>Native Static Analysis:</a:t>
            </a:r>
          </a:p>
          <a:p>
            <a:pPr algn="ctr"/>
            <a:r>
              <a:rPr lang="en-US" dirty="0" smtClean="0"/>
              <a:t>IDA,  </a:t>
            </a:r>
            <a:r>
              <a:rPr lang="en-US" dirty="0" err="1" smtClean="0"/>
              <a:t>binutils</a:t>
            </a:r>
            <a:r>
              <a:rPr lang="en-US" dirty="0" smtClean="0"/>
              <a:t>, BAP</a:t>
            </a:r>
            <a:endParaRPr lang="en-US" dirty="0"/>
          </a:p>
        </p:txBody>
      </p:sp>
      <p:grpSp>
        <p:nvGrpSpPr>
          <p:cNvPr id="9" name="Group 9"/>
          <p:cNvGrpSpPr>
            <a:grpSpLocks noChangeAspect="1"/>
          </p:cNvGrpSpPr>
          <p:nvPr/>
        </p:nvGrpSpPr>
        <p:grpSpPr bwMode="auto">
          <a:xfrm rot="2439966">
            <a:off x="4890194" y="2594271"/>
            <a:ext cx="441325" cy="785813"/>
            <a:chOff x="4176" y="2112"/>
            <a:chExt cx="432" cy="768"/>
          </a:xfrm>
        </p:grpSpPr>
        <p:sp>
          <p:nvSpPr>
            <p:cNvPr id="10"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11"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12" name="Oval 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grpSp>
        <p:nvGrpSpPr>
          <p:cNvPr id="13" name="Group 9"/>
          <p:cNvGrpSpPr>
            <a:grpSpLocks noChangeAspect="1"/>
          </p:cNvGrpSpPr>
          <p:nvPr/>
        </p:nvGrpSpPr>
        <p:grpSpPr bwMode="auto">
          <a:xfrm rot="2439966">
            <a:off x="4890194" y="4087516"/>
            <a:ext cx="441325" cy="785813"/>
            <a:chOff x="4176" y="2112"/>
            <a:chExt cx="432" cy="768"/>
          </a:xfrm>
        </p:grpSpPr>
        <p:sp>
          <p:nvSpPr>
            <p:cNvPr id="14"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15"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16" name="Oval 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
        <p:nvSpPr>
          <p:cNvPr id="18" name="TextBox 17"/>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3" name="Date Placeholder 2"/>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2529689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dirty="0" smtClean="0">
                <a:latin typeface="Calibri" pitchFamily="34" charset="0"/>
              </a:rPr>
              <a:t>Motivation: Dynamic Analysis</a:t>
            </a:r>
          </a:p>
        </p:txBody>
      </p:sp>
      <p:pic>
        <p:nvPicPr>
          <p:cNvPr id="96260" name="Picture 4"/>
          <p:cNvPicPr>
            <a:picLocks noChangeAspect="1" noChangeArrowheads="1"/>
          </p:cNvPicPr>
          <p:nvPr/>
        </p:nvPicPr>
        <p:blipFill>
          <a:blip r:embed="rId3"/>
          <a:srcRect/>
          <a:stretch>
            <a:fillRect/>
          </a:stretch>
        </p:blipFill>
        <p:spPr bwMode="auto">
          <a:xfrm>
            <a:off x="1295400" y="2620516"/>
            <a:ext cx="4314825" cy="3246884"/>
          </a:xfrm>
          <a:prstGeom prst="rect">
            <a:avLst/>
          </a:prstGeom>
          <a:noFill/>
        </p:spPr>
      </p:pic>
      <p:sp>
        <p:nvSpPr>
          <p:cNvPr id="25" name="Rectangle 5"/>
          <p:cNvSpPr>
            <a:spLocks noChangeArrowheads="1"/>
          </p:cNvSpPr>
          <p:nvPr/>
        </p:nvSpPr>
        <p:spPr bwMode="auto">
          <a:xfrm>
            <a:off x="5811359" y="1782316"/>
            <a:ext cx="2949879" cy="1100288"/>
          </a:xfrm>
          <a:prstGeom prst="rect">
            <a:avLst/>
          </a:prstGeom>
          <a:noFill/>
          <a:ln w="38100" algn="ctr">
            <a:solidFill>
              <a:srgbClr val="000000"/>
            </a:solidFill>
            <a:miter lim="800000"/>
            <a:headEnd/>
            <a:tailEnd/>
          </a:ln>
          <a:effectLst/>
        </p:spPr>
        <p:txBody>
          <a:bodyPr wrap="none" anchor="ctr"/>
          <a:lstStyle/>
          <a:p>
            <a:r>
              <a:rPr lang="en-US" sz="2000" dirty="0" smtClean="0"/>
              <a:t>Android Analysis: </a:t>
            </a:r>
          </a:p>
          <a:p>
            <a:r>
              <a:rPr lang="en-US" sz="2000" dirty="0" err="1" smtClean="0"/>
              <a:t>TaintDroid</a:t>
            </a:r>
            <a:r>
              <a:rPr lang="en-US" sz="2000" dirty="0" smtClean="0"/>
              <a:t>, </a:t>
            </a:r>
            <a:r>
              <a:rPr lang="en-US" sz="2000" dirty="0" err="1" smtClean="0"/>
              <a:t>DroidRanger</a:t>
            </a:r>
            <a:endParaRPr lang="en-US" sz="2000" dirty="0"/>
          </a:p>
        </p:txBody>
      </p:sp>
      <p:sp>
        <p:nvSpPr>
          <p:cNvPr id="32" name="Line 20"/>
          <p:cNvSpPr>
            <a:spLocks noChangeShapeType="1"/>
          </p:cNvSpPr>
          <p:nvPr/>
        </p:nvSpPr>
        <p:spPr bwMode="auto">
          <a:xfrm flipH="1">
            <a:off x="4038600" y="2044404"/>
            <a:ext cx="1655021" cy="994071"/>
          </a:xfrm>
          <a:prstGeom prst="line">
            <a:avLst/>
          </a:prstGeom>
          <a:noFill/>
          <a:ln w="38100">
            <a:solidFill>
              <a:srgbClr val="000000"/>
            </a:solidFill>
            <a:round/>
            <a:headEnd/>
            <a:tailEnd type="triangle" w="med" len="med"/>
          </a:ln>
          <a:effectLst/>
        </p:spPr>
        <p:txBody>
          <a:bodyPr anchor="ctr"/>
          <a:lstStyle/>
          <a:p>
            <a:endParaRPr lang="en-US"/>
          </a:p>
        </p:txBody>
      </p:sp>
      <p:grpSp>
        <p:nvGrpSpPr>
          <p:cNvPr id="33" name="Group 9"/>
          <p:cNvGrpSpPr>
            <a:grpSpLocks noChangeAspect="1"/>
          </p:cNvGrpSpPr>
          <p:nvPr/>
        </p:nvGrpSpPr>
        <p:grpSpPr bwMode="auto">
          <a:xfrm rot="2439966">
            <a:off x="4890194" y="1977652"/>
            <a:ext cx="441325" cy="785813"/>
            <a:chOff x="4176" y="2112"/>
            <a:chExt cx="432" cy="768"/>
          </a:xfrm>
        </p:grpSpPr>
        <p:sp>
          <p:nvSpPr>
            <p:cNvPr id="34"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35"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36" name="Oval 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37" name="Line 25"/>
          <p:cNvSpPr>
            <a:spLocks noChangeShapeType="1"/>
          </p:cNvSpPr>
          <p:nvPr/>
        </p:nvSpPr>
        <p:spPr bwMode="auto">
          <a:xfrm flipH="1">
            <a:off x="6672197" y="2882604"/>
            <a:ext cx="0" cy="1769248"/>
          </a:xfrm>
          <a:prstGeom prst="line">
            <a:avLst/>
          </a:prstGeom>
          <a:noFill/>
          <a:ln w="38100">
            <a:solidFill>
              <a:srgbClr val="000000"/>
            </a:solidFill>
            <a:round/>
            <a:headEnd/>
            <a:tailEnd/>
          </a:ln>
          <a:effectLst/>
        </p:spPr>
        <p:txBody>
          <a:bodyPr anchor="ctr"/>
          <a:lstStyle/>
          <a:p>
            <a:endParaRPr lang="en-US"/>
          </a:p>
        </p:txBody>
      </p:sp>
      <p:sp>
        <p:nvSpPr>
          <p:cNvPr id="38" name="Line 26"/>
          <p:cNvSpPr>
            <a:spLocks noChangeShapeType="1"/>
          </p:cNvSpPr>
          <p:nvPr/>
        </p:nvSpPr>
        <p:spPr bwMode="auto">
          <a:xfrm flipH="1">
            <a:off x="5148197" y="4651852"/>
            <a:ext cx="1524000" cy="0"/>
          </a:xfrm>
          <a:prstGeom prst="line">
            <a:avLst/>
          </a:prstGeom>
          <a:noFill/>
          <a:ln w="38100">
            <a:solidFill>
              <a:srgbClr val="000000"/>
            </a:solidFill>
            <a:round/>
            <a:headEnd/>
            <a:tailEnd type="triangle" w="med" len="med"/>
          </a:ln>
          <a:effectLst/>
        </p:spPr>
        <p:txBody>
          <a:bodyPr anchor="ctr"/>
          <a:lstStyle/>
          <a:p>
            <a:endParaRPr lang="en-US"/>
          </a:p>
        </p:txBody>
      </p:sp>
      <p:grpSp>
        <p:nvGrpSpPr>
          <p:cNvPr id="39" name="Group 29"/>
          <p:cNvGrpSpPr>
            <a:grpSpLocks noChangeAspect="1"/>
          </p:cNvGrpSpPr>
          <p:nvPr/>
        </p:nvGrpSpPr>
        <p:grpSpPr bwMode="auto">
          <a:xfrm>
            <a:off x="6441397" y="3803797"/>
            <a:ext cx="733425" cy="838200"/>
            <a:chOff x="4272" y="2064"/>
            <a:chExt cx="672" cy="768"/>
          </a:xfrm>
        </p:grpSpPr>
        <p:grpSp>
          <p:nvGrpSpPr>
            <p:cNvPr id="40" name="Group 14"/>
            <p:cNvGrpSpPr>
              <a:grpSpLocks noChangeAspect="1"/>
            </p:cNvGrpSpPr>
            <p:nvPr/>
          </p:nvGrpSpPr>
          <p:grpSpPr bwMode="auto">
            <a:xfrm rot="2439966">
              <a:off x="4368" y="2064"/>
              <a:ext cx="432" cy="768"/>
              <a:chOff x="4176" y="2112"/>
              <a:chExt cx="432" cy="768"/>
            </a:xfrm>
          </p:grpSpPr>
          <p:sp>
            <p:nvSpPr>
              <p:cNvPr id="43" name="Rectangle 15"/>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44" name="Oval 1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45" name="Oval 1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41" name="Line 18"/>
            <p:cNvSpPr>
              <a:spLocks noChangeAspect="1" noChangeShapeType="1"/>
            </p:cNvSpPr>
            <p:nvPr/>
          </p:nvSpPr>
          <p:spPr bwMode="auto">
            <a:xfrm flipH="1">
              <a:off x="4272" y="2160"/>
              <a:ext cx="624" cy="528"/>
            </a:xfrm>
            <a:prstGeom prst="line">
              <a:avLst/>
            </a:prstGeom>
            <a:noFill/>
            <a:ln w="57150">
              <a:solidFill>
                <a:srgbClr val="FF0000"/>
              </a:solidFill>
              <a:round/>
              <a:headEnd/>
              <a:tailEnd/>
            </a:ln>
            <a:effectLst/>
          </p:spPr>
          <p:txBody>
            <a:bodyPr anchor="ctr"/>
            <a:lstStyle/>
            <a:p>
              <a:endParaRPr lang="en-US"/>
            </a:p>
          </p:txBody>
        </p:sp>
        <p:sp>
          <p:nvSpPr>
            <p:cNvPr id="42" name="Line 19"/>
            <p:cNvSpPr>
              <a:spLocks noChangeAspect="1" noChangeShapeType="1"/>
            </p:cNvSpPr>
            <p:nvPr/>
          </p:nvSpPr>
          <p:spPr bwMode="auto">
            <a:xfrm flipH="1" flipV="1">
              <a:off x="4320" y="2160"/>
              <a:ext cx="624" cy="528"/>
            </a:xfrm>
            <a:prstGeom prst="line">
              <a:avLst/>
            </a:prstGeom>
            <a:noFill/>
            <a:ln w="57150">
              <a:solidFill>
                <a:srgbClr val="FF0000"/>
              </a:solidFill>
              <a:round/>
              <a:headEnd/>
              <a:tailEnd/>
            </a:ln>
            <a:effectLst/>
          </p:spPr>
          <p:txBody>
            <a:bodyPr anchor="ctr"/>
            <a:lstStyle/>
            <a:p>
              <a:endParaRPr lang="en-US"/>
            </a:p>
          </p:txBody>
        </p:sp>
      </p:grpSp>
      <p:sp>
        <p:nvSpPr>
          <p:cNvPr id="46" name="Line 25"/>
          <p:cNvSpPr>
            <a:spLocks noChangeShapeType="1"/>
          </p:cNvSpPr>
          <p:nvPr/>
        </p:nvSpPr>
        <p:spPr bwMode="auto">
          <a:xfrm flipH="1">
            <a:off x="2438399" y="1944151"/>
            <a:ext cx="3255221" cy="0"/>
          </a:xfrm>
          <a:prstGeom prst="line">
            <a:avLst/>
          </a:prstGeom>
          <a:noFill/>
          <a:ln w="38100">
            <a:solidFill>
              <a:srgbClr val="000000"/>
            </a:solidFill>
            <a:round/>
            <a:headEnd/>
            <a:tailEnd/>
          </a:ln>
          <a:effectLst/>
        </p:spPr>
        <p:txBody>
          <a:bodyPr anchor="ctr"/>
          <a:lstStyle/>
          <a:p>
            <a:endParaRPr lang="en-US"/>
          </a:p>
        </p:txBody>
      </p:sp>
      <p:sp>
        <p:nvSpPr>
          <p:cNvPr id="47" name="Line 26"/>
          <p:cNvSpPr>
            <a:spLocks noChangeShapeType="1"/>
          </p:cNvSpPr>
          <p:nvPr/>
        </p:nvSpPr>
        <p:spPr bwMode="auto">
          <a:xfrm flipH="1">
            <a:off x="2438400" y="1944150"/>
            <a:ext cx="0" cy="786053"/>
          </a:xfrm>
          <a:prstGeom prst="line">
            <a:avLst/>
          </a:prstGeom>
          <a:noFill/>
          <a:ln w="38100">
            <a:solidFill>
              <a:srgbClr val="000000"/>
            </a:solidFill>
            <a:round/>
            <a:headEnd/>
            <a:tailEnd type="triangle" w="med" len="med"/>
          </a:ln>
          <a:effectLst/>
        </p:spPr>
        <p:txBody>
          <a:bodyPr anchor="ctr"/>
          <a:lstStyle/>
          <a:p>
            <a:endParaRPr lang="en-US"/>
          </a:p>
        </p:txBody>
      </p:sp>
      <p:grpSp>
        <p:nvGrpSpPr>
          <p:cNvPr id="48" name="Group 29"/>
          <p:cNvGrpSpPr>
            <a:grpSpLocks noChangeAspect="1"/>
          </p:cNvGrpSpPr>
          <p:nvPr/>
        </p:nvGrpSpPr>
        <p:grpSpPr bwMode="auto">
          <a:xfrm>
            <a:off x="2757487" y="1609053"/>
            <a:ext cx="733425" cy="838200"/>
            <a:chOff x="4272" y="2064"/>
            <a:chExt cx="672" cy="768"/>
          </a:xfrm>
        </p:grpSpPr>
        <p:grpSp>
          <p:nvGrpSpPr>
            <p:cNvPr id="49" name="Group 14"/>
            <p:cNvGrpSpPr>
              <a:grpSpLocks noChangeAspect="1"/>
            </p:cNvGrpSpPr>
            <p:nvPr/>
          </p:nvGrpSpPr>
          <p:grpSpPr bwMode="auto">
            <a:xfrm rot="2439966">
              <a:off x="4368" y="2064"/>
              <a:ext cx="432" cy="768"/>
              <a:chOff x="4176" y="2112"/>
              <a:chExt cx="432" cy="768"/>
            </a:xfrm>
          </p:grpSpPr>
          <p:sp>
            <p:nvSpPr>
              <p:cNvPr id="52" name="Rectangle 15"/>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53" name="Oval 1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54" name="Oval 1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50" name="Line 18"/>
            <p:cNvSpPr>
              <a:spLocks noChangeAspect="1" noChangeShapeType="1"/>
            </p:cNvSpPr>
            <p:nvPr/>
          </p:nvSpPr>
          <p:spPr bwMode="auto">
            <a:xfrm flipH="1">
              <a:off x="4272" y="2160"/>
              <a:ext cx="624" cy="528"/>
            </a:xfrm>
            <a:prstGeom prst="line">
              <a:avLst/>
            </a:prstGeom>
            <a:noFill/>
            <a:ln w="57150">
              <a:solidFill>
                <a:srgbClr val="FF0000"/>
              </a:solidFill>
              <a:round/>
              <a:headEnd/>
              <a:tailEnd/>
            </a:ln>
            <a:effectLst/>
          </p:spPr>
          <p:txBody>
            <a:bodyPr anchor="ctr"/>
            <a:lstStyle/>
            <a:p>
              <a:endParaRPr lang="en-US"/>
            </a:p>
          </p:txBody>
        </p:sp>
        <p:sp>
          <p:nvSpPr>
            <p:cNvPr id="51" name="Line 19"/>
            <p:cNvSpPr>
              <a:spLocks noChangeAspect="1" noChangeShapeType="1"/>
            </p:cNvSpPr>
            <p:nvPr/>
          </p:nvSpPr>
          <p:spPr bwMode="auto">
            <a:xfrm flipH="1" flipV="1">
              <a:off x="4320" y="2160"/>
              <a:ext cx="624" cy="528"/>
            </a:xfrm>
            <a:prstGeom prst="line">
              <a:avLst/>
            </a:prstGeom>
            <a:noFill/>
            <a:ln w="57150">
              <a:solidFill>
                <a:srgbClr val="FF0000"/>
              </a:solidFill>
              <a:round/>
              <a:headEnd/>
              <a:tailEnd/>
            </a:ln>
            <a:effectLst/>
          </p:spPr>
          <p:txBody>
            <a:bodyPr anchor="ctr"/>
            <a:lstStyle/>
            <a:p>
              <a:endParaRPr lang="en-US"/>
            </a:p>
          </p:txBody>
        </p:sp>
      </p:grpSp>
      <p:sp>
        <p:nvSpPr>
          <p:cNvPr id="6" name="Slide Number Placeholder 5"/>
          <p:cNvSpPr>
            <a:spLocks noGrp="1"/>
          </p:cNvSpPr>
          <p:nvPr>
            <p:ph type="sldNum" sz="quarter" idx="12"/>
          </p:nvPr>
        </p:nvSpPr>
        <p:spPr/>
        <p:txBody>
          <a:bodyPr/>
          <a:lstStyle/>
          <a:p>
            <a:pPr>
              <a:defRPr/>
            </a:pPr>
            <a:fld id="{F5AE812D-FBAB-4974-99B7-32C2E71B5273}" type="slidenum">
              <a:rPr lang="en-US" smtClean="0"/>
              <a:pPr>
                <a:defRPr/>
              </a:pPr>
              <a:t>69</a:t>
            </a:fld>
            <a:endParaRPr lang="en-US"/>
          </a:p>
        </p:txBody>
      </p:sp>
      <p:sp>
        <p:nvSpPr>
          <p:cNvPr id="55" name="Line 26"/>
          <p:cNvSpPr>
            <a:spLocks noChangeShapeType="1"/>
          </p:cNvSpPr>
          <p:nvPr/>
        </p:nvSpPr>
        <p:spPr bwMode="auto">
          <a:xfrm flipH="1">
            <a:off x="5093021" y="5410200"/>
            <a:ext cx="2450778" cy="0"/>
          </a:xfrm>
          <a:prstGeom prst="line">
            <a:avLst/>
          </a:prstGeom>
          <a:noFill/>
          <a:ln w="38100">
            <a:solidFill>
              <a:srgbClr val="000000"/>
            </a:solidFill>
            <a:round/>
            <a:headEnd/>
            <a:tailEnd type="triangle" w="med" len="med"/>
          </a:ln>
          <a:effectLst/>
        </p:spPr>
        <p:txBody>
          <a:bodyPr anchor="ctr"/>
          <a:lstStyle/>
          <a:p>
            <a:endParaRPr lang="en-US"/>
          </a:p>
        </p:txBody>
      </p:sp>
      <p:sp>
        <p:nvSpPr>
          <p:cNvPr id="56" name="Line 25"/>
          <p:cNvSpPr>
            <a:spLocks noChangeShapeType="1"/>
          </p:cNvSpPr>
          <p:nvPr/>
        </p:nvSpPr>
        <p:spPr bwMode="auto">
          <a:xfrm>
            <a:off x="7543799" y="2866754"/>
            <a:ext cx="8397" cy="2543446"/>
          </a:xfrm>
          <a:prstGeom prst="line">
            <a:avLst/>
          </a:prstGeom>
          <a:noFill/>
          <a:ln w="38100">
            <a:solidFill>
              <a:srgbClr val="000000"/>
            </a:solidFill>
            <a:round/>
            <a:headEnd/>
            <a:tailEnd/>
          </a:ln>
          <a:effectLst/>
        </p:spPr>
        <p:txBody>
          <a:bodyPr anchor="ctr"/>
          <a:lstStyle/>
          <a:p>
            <a:endParaRPr lang="en-US"/>
          </a:p>
        </p:txBody>
      </p:sp>
      <p:grpSp>
        <p:nvGrpSpPr>
          <p:cNvPr id="57" name="Group 9"/>
          <p:cNvGrpSpPr>
            <a:grpSpLocks noChangeAspect="1"/>
          </p:cNvGrpSpPr>
          <p:nvPr/>
        </p:nvGrpSpPr>
        <p:grpSpPr bwMode="auto">
          <a:xfrm rot="2439966">
            <a:off x="7320938" y="4451711"/>
            <a:ext cx="441325" cy="785813"/>
            <a:chOff x="4176" y="2112"/>
            <a:chExt cx="432" cy="768"/>
          </a:xfrm>
        </p:grpSpPr>
        <p:sp>
          <p:nvSpPr>
            <p:cNvPr id="58"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59"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60" name="Oval 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2" name="TextBox 1"/>
          <p:cNvSpPr txBox="1"/>
          <p:nvPr/>
        </p:nvSpPr>
        <p:spPr>
          <a:xfrm>
            <a:off x="5811359" y="5040868"/>
            <a:ext cx="1530859" cy="369332"/>
          </a:xfrm>
          <a:prstGeom prst="rect">
            <a:avLst/>
          </a:prstGeom>
          <a:noFill/>
        </p:spPr>
        <p:txBody>
          <a:bodyPr wrap="square" rtlCol="0">
            <a:spAutoFit/>
          </a:bodyPr>
          <a:lstStyle/>
          <a:p>
            <a:r>
              <a:rPr lang="en-US" dirty="0" smtClean="0"/>
              <a:t>System Calls</a:t>
            </a:r>
            <a:endParaRPr lang="en-US" dirty="0"/>
          </a:p>
        </p:txBody>
      </p:sp>
      <p:sp>
        <p:nvSpPr>
          <p:cNvPr id="61" name="Rectangle 5"/>
          <p:cNvSpPr>
            <a:spLocks noChangeArrowheads="1"/>
          </p:cNvSpPr>
          <p:nvPr/>
        </p:nvSpPr>
        <p:spPr bwMode="auto">
          <a:xfrm>
            <a:off x="1295400" y="5980706"/>
            <a:ext cx="2195513" cy="550144"/>
          </a:xfrm>
          <a:prstGeom prst="rect">
            <a:avLst/>
          </a:prstGeom>
          <a:noFill/>
          <a:ln w="38100" algn="ctr">
            <a:solidFill>
              <a:srgbClr val="000000"/>
            </a:solidFill>
            <a:miter lim="800000"/>
            <a:headEnd/>
            <a:tailEnd/>
          </a:ln>
          <a:effectLst/>
        </p:spPr>
        <p:txBody>
          <a:bodyPr wrap="none" anchor="ctr"/>
          <a:lstStyle/>
          <a:p>
            <a:pPr algn="ctr"/>
            <a:r>
              <a:rPr lang="en-US" dirty="0" err="1"/>
              <a:t>l</a:t>
            </a:r>
            <a:r>
              <a:rPr lang="en-US" dirty="0" err="1" smtClean="0"/>
              <a:t>ogcat</a:t>
            </a:r>
            <a:r>
              <a:rPr lang="en-US" dirty="0" smtClean="0"/>
              <a:t>, </a:t>
            </a:r>
            <a:r>
              <a:rPr lang="en-US" dirty="0" err="1" smtClean="0"/>
              <a:t>adb</a:t>
            </a:r>
            <a:endParaRPr lang="en-US" dirty="0"/>
          </a:p>
        </p:txBody>
      </p:sp>
      <p:cxnSp>
        <p:nvCxnSpPr>
          <p:cNvPr id="62" name="Straight Arrow Connector 61"/>
          <p:cNvCxnSpPr>
            <a:endCxn id="61" idx="3"/>
          </p:cNvCxnSpPr>
          <p:nvPr/>
        </p:nvCxnSpPr>
        <p:spPr>
          <a:xfrm flipH="1">
            <a:off x="3490913" y="5638800"/>
            <a:ext cx="575098" cy="6169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a:endCxn id="61" idx="0"/>
          </p:cNvCxnSpPr>
          <p:nvPr/>
        </p:nvCxnSpPr>
        <p:spPr>
          <a:xfrm flipH="1">
            <a:off x="2393157" y="4557862"/>
            <a:ext cx="704852" cy="1422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4" name="TextBox 63"/>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5800879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to classify location based services?</a:t>
            </a:r>
          </a:p>
        </p:txBody>
      </p:sp>
      <p:sp>
        <p:nvSpPr>
          <p:cNvPr id="2" name="Date Placeholder 1"/>
          <p:cNvSpPr>
            <a:spLocks noGrp="1"/>
          </p:cNvSpPr>
          <p:nvPr>
            <p:ph type="dt" sz="half" idx="10"/>
          </p:nvPr>
        </p:nvSpPr>
        <p:spPr/>
        <p:txBody>
          <a:bodyPr/>
          <a:lstStyle/>
          <a:p>
            <a:r>
              <a:rPr lang="en-US" smtClean="0"/>
              <a:t>4/9/13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38338704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dirty="0" smtClean="0">
                <a:latin typeface="Calibri" pitchFamily="34" charset="0"/>
              </a:rPr>
              <a:t>Motivation: Dynamic Analysis</a:t>
            </a:r>
          </a:p>
        </p:txBody>
      </p:sp>
      <p:pic>
        <p:nvPicPr>
          <p:cNvPr id="96260" name="Picture 4"/>
          <p:cNvPicPr>
            <a:picLocks noChangeAspect="1" noChangeArrowheads="1"/>
          </p:cNvPicPr>
          <p:nvPr/>
        </p:nvPicPr>
        <p:blipFill>
          <a:blip r:embed="rId2"/>
          <a:srcRect/>
          <a:stretch>
            <a:fillRect/>
          </a:stretch>
        </p:blipFill>
        <p:spPr bwMode="auto">
          <a:xfrm>
            <a:off x="1295400" y="2133600"/>
            <a:ext cx="4314825" cy="3246884"/>
          </a:xfrm>
          <a:prstGeom prst="rect">
            <a:avLst/>
          </a:prstGeom>
          <a:noFill/>
        </p:spPr>
      </p:pic>
      <p:sp>
        <p:nvSpPr>
          <p:cNvPr id="96261" name="Rectangle 5"/>
          <p:cNvSpPr>
            <a:spLocks noChangeArrowheads="1"/>
          </p:cNvSpPr>
          <p:nvPr/>
        </p:nvSpPr>
        <p:spPr bwMode="auto">
          <a:xfrm>
            <a:off x="838200" y="5596088"/>
            <a:ext cx="7848600" cy="533400"/>
          </a:xfrm>
          <a:prstGeom prst="rect">
            <a:avLst/>
          </a:prstGeom>
          <a:noFill/>
          <a:ln w="38100" algn="ctr">
            <a:solidFill>
              <a:srgbClr val="000000"/>
            </a:solidFill>
            <a:miter lim="800000"/>
            <a:headEnd/>
            <a:tailEnd/>
          </a:ln>
          <a:effectLst/>
        </p:spPr>
        <p:txBody>
          <a:bodyPr wrap="none" anchor="ctr"/>
          <a:lstStyle/>
          <a:p>
            <a:pPr algn="ctr"/>
            <a:r>
              <a:rPr lang="en-US" sz="2400" dirty="0" smtClean="0"/>
              <a:t>External Analysis: Anubis, Ether, TEMU, …</a:t>
            </a:r>
            <a:endParaRPr lang="en-US" sz="2400" dirty="0"/>
          </a:p>
        </p:txBody>
      </p:sp>
      <p:grpSp>
        <p:nvGrpSpPr>
          <p:cNvPr id="96285" name="Group 29"/>
          <p:cNvGrpSpPr>
            <a:grpSpLocks noChangeAspect="1"/>
          </p:cNvGrpSpPr>
          <p:nvPr/>
        </p:nvGrpSpPr>
        <p:grpSpPr bwMode="auto">
          <a:xfrm>
            <a:off x="7086600" y="3389759"/>
            <a:ext cx="733425" cy="838200"/>
            <a:chOff x="4272" y="2064"/>
            <a:chExt cx="672" cy="768"/>
          </a:xfrm>
        </p:grpSpPr>
        <p:grpSp>
          <p:nvGrpSpPr>
            <p:cNvPr id="96270" name="Group 14"/>
            <p:cNvGrpSpPr>
              <a:grpSpLocks noChangeAspect="1"/>
            </p:cNvGrpSpPr>
            <p:nvPr/>
          </p:nvGrpSpPr>
          <p:grpSpPr bwMode="auto">
            <a:xfrm rot="2439966">
              <a:off x="4368" y="2064"/>
              <a:ext cx="432" cy="768"/>
              <a:chOff x="4176" y="2112"/>
              <a:chExt cx="432" cy="768"/>
            </a:xfrm>
          </p:grpSpPr>
          <p:sp>
            <p:nvSpPr>
              <p:cNvPr id="96271" name="Rectangle 15"/>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96272" name="Oval 1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96273" name="Oval 1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96274" name="Line 18"/>
            <p:cNvSpPr>
              <a:spLocks noChangeAspect="1" noChangeShapeType="1"/>
            </p:cNvSpPr>
            <p:nvPr/>
          </p:nvSpPr>
          <p:spPr bwMode="auto">
            <a:xfrm flipH="1">
              <a:off x="4272" y="2160"/>
              <a:ext cx="624" cy="528"/>
            </a:xfrm>
            <a:prstGeom prst="line">
              <a:avLst/>
            </a:prstGeom>
            <a:noFill/>
            <a:ln w="57150">
              <a:solidFill>
                <a:srgbClr val="FF0000"/>
              </a:solidFill>
              <a:round/>
              <a:headEnd/>
              <a:tailEnd/>
            </a:ln>
            <a:effectLst/>
          </p:spPr>
          <p:txBody>
            <a:bodyPr anchor="ctr"/>
            <a:lstStyle/>
            <a:p>
              <a:endParaRPr lang="en-US"/>
            </a:p>
          </p:txBody>
        </p:sp>
        <p:sp>
          <p:nvSpPr>
            <p:cNvPr id="96275" name="Line 19"/>
            <p:cNvSpPr>
              <a:spLocks noChangeAspect="1" noChangeShapeType="1"/>
            </p:cNvSpPr>
            <p:nvPr/>
          </p:nvSpPr>
          <p:spPr bwMode="auto">
            <a:xfrm flipH="1" flipV="1">
              <a:off x="4320" y="2160"/>
              <a:ext cx="624" cy="528"/>
            </a:xfrm>
            <a:prstGeom prst="line">
              <a:avLst/>
            </a:prstGeom>
            <a:noFill/>
            <a:ln w="57150">
              <a:solidFill>
                <a:srgbClr val="FF0000"/>
              </a:solidFill>
              <a:round/>
              <a:headEnd/>
              <a:tailEnd/>
            </a:ln>
            <a:effectLst/>
          </p:spPr>
          <p:txBody>
            <a:bodyPr anchor="ctr"/>
            <a:lstStyle/>
            <a:p>
              <a:endParaRPr lang="en-US"/>
            </a:p>
          </p:txBody>
        </p:sp>
      </p:grpSp>
      <p:sp>
        <p:nvSpPr>
          <p:cNvPr id="96276" name="Line 20"/>
          <p:cNvSpPr>
            <a:spLocks noChangeShapeType="1"/>
          </p:cNvSpPr>
          <p:nvPr/>
        </p:nvSpPr>
        <p:spPr bwMode="auto">
          <a:xfrm flipV="1">
            <a:off x="2286000" y="4143824"/>
            <a:ext cx="0" cy="1524000"/>
          </a:xfrm>
          <a:prstGeom prst="line">
            <a:avLst/>
          </a:prstGeom>
          <a:noFill/>
          <a:ln w="38100">
            <a:solidFill>
              <a:srgbClr val="000000"/>
            </a:solidFill>
            <a:round/>
            <a:headEnd/>
            <a:tailEnd type="triangle" w="med" len="med"/>
          </a:ln>
          <a:effectLst/>
        </p:spPr>
        <p:txBody>
          <a:bodyPr anchor="ctr"/>
          <a:lstStyle/>
          <a:p>
            <a:endParaRPr lang="en-US"/>
          </a:p>
        </p:txBody>
      </p:sp>
      <p:grpSp>
        <p:nvGrpSpPr>
          <p:cNvPr id="96265" name="Group 9"/>
          <p:cNvGrpSpPr>
            <a:grpSpLocks noChangeAspect="1"/>
          </p:cNvGrpSpPr>
          <p:nvPr/>
        </p:nvGrpSpPr>
        <p:grpSpPr bwMode="auto">
          <a:xfrm rot="2439966">
            <a:off x="2034781" y="4846765"/>
            <a:ext cx="441325" cy="785813"/>
            <a:chOff x="4176" y="2112"/>
            <a:chExt cx="432" cy="768"/>
          </a:xfrm>
        </p:grpSpPr>
        <p:sp>
          <p:nvSpPr>
            <p:cNvPr id="96264"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96262"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96263" name="Oval 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96281" name="Line 25"/>
          <p:cNvSpPr>
            <a:spLocks noChangeShapeType="1"/>
          </p:cNvSpPr>
          <p:nvPr/>
        </p:nvSpPr>
        <p:spPr bwMode="auto">
          <a:xfrm flipV="1">
            <a:off x="6629400" y="4380359"/>
            <a:ext cx="0" cy="1295400"/>
          </a:xfrm>
          <a:prstGeom prst="line">
            <a:avLst/>
          </a:prstGeom>
          <a:noFill/>
          <a:ln w="38100">
            <a:solidFill>
              <a:srgbClr val="000000"/>
            </a:solidFill>
            <a:round/>
            <a:headEnd/>
            <a:tailEnd/>
          </a:ln>
          <a:effectLst/>
        </p:spPr>
        <p:txBody>
          <a:bodyPr anchor="ctr"/>
          <a:lstStyle/>
          <a:p>
            <a:endParaRPr lang="en-US"/>
          </a:p>
        </p:txBody>
      </p:sp>
      <p:sp>
        <p:nvSpPr>
          <p:cNvPr id="96282" name="Line 26"/>
          <p:cNvSpPr>
            <a:spLocks noChangeShapeType="1"/>
          </p:cNvSpPr>
          <p:nvPr/>
        </p:nvSpPr>
        <p:spPr bwMode="auto">
          <a:xfrm flipH="1">
            <a:off x="5105400" y="4380359"/>
            <a:ext cx="1524000" cy="0"/>
          </a:xfrm>
          <a:prstGeom prst="line">
            <a:avLst/>
          </a:prstGeom>
          <a:noFill/>
          <a:ln w="38100">
            <a:solidFill>
              <a:srgbClr val="000000"/>
            </a:solidFill>
            <a:round/>
            <a:headEnd/>
            <a:tailEnd type="triangle" w="med" len="med"/>
          </a:ln>
          <a:effectLst/>
        </p:spPr>
        <p:txBody>
          <a:bodyPr anchor="ctr"/>
          <a:lstStyle/>
          <a:p>
            <a:endParaRPr lang="en-US"/>
          </a:p>
        </p:txBody>
      </p:sp>
      <p:grpSp>
        <p:nvGrpSpPr>
          <p:cNvPr id="96277" name="Group 21"/>
          <p:cNvGrpSpPr>
            <a:grpSpLocks noChangeAspect="1"/>
          </p:cNvGrpSpPr>
          <p:nvPr/>
        </p:nvGrpSpPr>
        <p:grpSpPr bwMode="auto">
          <a:xfrm rot="2439966">
            <a:off x="6477000" y="4532759"/>
            <a:ext cx="441325" cy="785813"/>
            <a:chOff x="4176" y="2112"/>
            <a:chExt cx="432" cy="768"/>
          </a:xfrm>
        </p:grpSpPr>
        <p:sp>
          <p:nvSpPr>
            <p:cNvPr id="96278" name="Rectangle 22"/>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96279" name="Oval 23"/>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96280" name="Oval 24"/>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96283" name="Line 27"/>
          <p:cNvSpPr>
            <a:spLocks noChangeShapeType="1"/>
          </p:cNvSpPr>
          <p:nvPr/>
        </p:nvSpPr>
        <p:spPr bwMode="auto">
          <a:xfrm flipV="1">
            <a:off x="7315200" y="2551559"/>
            <a:ext cx="0" cy="3048000"/>
          </a:xfrm>
          <a:prstGeom prst="line">
            <a:avLst/>
          </a:prstGeom>
          <a:noFill/>
          <a:ln w="38100">
            <a:solidFill>
              <a:srgbClr val="000000"/>
            </a:solidFill>
            <a:round/>
            <a:headEnd/>
            <a:tailEnd/>
          </a:ln>
          <a:effectLst/>
        </p:spPr>
        <p:txBody>
          <a:bodyPr anchor="ctr"/>
          <a:lstStyle/>
          <a:p>
            <a:endParaRPr lang="en-US"/>
          </a:p>
        </p:txBody>
      </p:sp>
      <p:sp>
        <p:nvSpPr>
          <p:cNvPr id="96284" name="Line 28"/>
          <p:cNvSpPr>
            <a:spLocks noChangeShapeType="1"/>
          </p:cNvSpPr>
          <p:nvPr/>
        </p:nvSpPr>
        <p:spPr bwMode="auto">
          <a:xfrm flipH="1">
            <a:off x="5181600" y="2551559"/>
            <a:ext cx="2133600" cy="0"/>
          </a:xfrm>
          <a:prstGeom prst="line">
            <a:avLst/>
          </a:prstGeom>
          <a:noFill/>
          <a:ln w="38100">
            <a:solidFill>
              <a:srgbClr val="000000"/>
            </a:solidFill>
            <a:round/>
            <a:headEnd/>
            <a:tailEnd type="triangle" w="med" len="med"/>
          </a:ln>
          <a:effectLst/>
        </p:spPr>
        <p:txBody>
          <a:bodyPr anchor="ctr"/>
          <a:lstStyle/>
          <a:p>
            <a:endParaRPr lang="en-US"/>
          </a:p>
        </p:txBody>
      </p:sp>
      <p:sp>
        <p:nvSpPr>
          <p:cNvPr id="8" name="Slide Number Placeholder 7"/>
          <p:cNvSpPr>
            <a:spLocks noGrp="1"/>
          </p:cNvSpPr>
          <p:nvPr>
            <p:ph type="sldNum" sz="quarter" idx="12"/>
          </p:nvPr>
        </p:nvSpPr>
        <p:spPr/>
        <p:txBody>
          <a:bodyPr/>
          <a:lstStyle/>
          <a:p>
            <a:pPr>
              <a:defRPr/>
            </a:pPr>
            <a:fld id="{F5AE812D-FBAB-4974-99B7-32C2E71B5273}" type="slidenum">
              <a:rPr lang="en-US" smtClean="0"/>
              <a:pPr>
                <a:defRPr/>
              </a:pPr>
              <a:t>70</a:t>
            </a:fld>
            <a:endParaRPr lang="en-US"/>
          </a:p>
        </p:txBody>
      </p:sp>
      <p:sp>
        <p:nvSpPr>
          <p:cNvPr id="26" name="Line 20"/>
          <p:cNvSpPr>
            <a:spLocks noChangeShapeType="1"/>
          </p:cNvSpPr>
          <p:nvPr/>
        </p:nvSpPr>
        <p:spPr bwMode="auto">
          <a:xfrm flipV="1">
            <a:off x="4636342" y="4831353"/>
            <a:ext cx="0" cy="869975"/>
          </a:xfrm>
          <a:prstGeom prst="line">
            <a:avLst/>
          </a:prstGeom>
          <a:noFill/>
          <a:ln w="38100">
            <a:solidFill>
              <a:srgbClr val="000000"/>
            </a:solidFill>
            <a:round/>
            <a:headEnd/>
            <a:tailEnd type="triangle" w="med" len="med"/>
          </a:ln>
          <a:effectLst/>
        </p:spPr>
        <p:txBody>
          <a:bodyPr anchor="ctr"/>
          <a:lstStyle/>
          <a:p>
            <a:endParaRPr lang="en-US"/>
          </a:p>
        </p:txBody>
      </p:sp>
      <p:grpSp>
        <p:nvGrpSpPr>
          <p:cNvPr id="27" name="Group 9"/>
          <p:cNvGrpSpPr>
            <a:grpSpLocks noChangeAspect="1"/>
          </p:cNvGrpSpPr>
          <p:nvPr/>
        </p:nvGrpSpPr>
        <p:grpSpPr bwMode="auto">
          <a:xfrm rot="2439966">
            <a:off x="4537523" y="4925716"/>
            <a:ext cx="441325" cy="785813"/>
            <a:chOff x="4176" y="2112"/>
            <a:chExt cx="432" cy="768"/>
          </a:xfrm>
        </p:grpSpPr>
        <p:sp>
          <p:nvSpPr>
            <p:cNvPr id="28" name="Rectangle 8"/>
            <p:cNvSpPr>
              <a:spLocks noChangeAspect="1" noChangeArrowheads="1"/>
            </p:cNvSpPr>
            <p:nvPr/>
          </p:nvSpPr>
          <p:spPr bwMode="auto">
            <a:xfrm>
              <a:off x="4368" y="2508"/>
              <a:ext cx="48" cy="372"/>
            </a:xfrm>
            <a:prstGeom prst="rect">
              <a:avLst/>
            </a:prstGeom>
            <a:solidFill>
              <a:schemeClr val="bg1"/>
            </a:solidFill>
            <a:ln w="6350" algn="ctr">
              <a:solidFill>
                <a:srgbClr val="000000"/>
              </a:solidFill>
              <a:miter lim="800000"/>
              <a:headEnd/>
              <a:tailEnd/>
            </a:ln>
            <a:effectLst/>
          </p:spPr>
          <p:txBody>
            <a:bodyPr wrap="none" anchor="ctr"/>
            <a:lstStyle/>
            <a:p>
              <a:endParaRPr lang="en-US"/>
            </a:p>
          </p:txBody>
        </p:sp>
        <p:sp>
          <p:nvSpPr>
            <p:cNvPr id="29" name="Oval 6"/>
            <p:cNvSpPr>
              <a:spLocks noChangeAspect="1" noChangeArrowheads="1"/>
            </p:cNvSpPr>
            <p:nvPr/>
          </p:nvSpPr>
          <p:spPr bwMode="auto">
            <a:xfrm>
              <a:off x="4176" y="2112"/>
              <a:ext cx="432" cy="432"/>
            </a:xfrm>
            <a:prstGeom prst="ellipse">
              <a:avLst/>
            </a:prstGeom>
            <a:solidFill>
              <a:schemeClr val="bg1"/>
            </a:solidFill>
            <a:ln w="3175" algn="ctr">
              <a:solidFill>
                <a:srgbClr val="000000"/>
              </a:solidFill>
              <a:round/>
              <a:headEnd/>
              <a:tailEnd/>
            </a:ln>
            <a:effectLst/>
          </p:spPr>
          <p:txBody>
            <a:bodyPr wrap="none" anchor="ctr"/>
            <a:lstStyle/>
            <a:p>
              <a:endParaRPr lang="en-US"/>
            </a:p>
          </p:txBody>
        </p:sp>
        <p:sp>
          <p:nvSpPr>
            <p:cNvPr id="30" name="Oval 7"/>
            <p:cNvSpPr>
              <a:spLocks noChangeAspect="1" noChangeArrowheads="1"/>
            </p:cNvSpPr>
            <p:nvPr/>
          </p:nvSpPr>
          <p:spPr bwMode="auto">
            <a:xfrm>
              <a:off x="4218" y="2160"/>
              <a:ext cx="345" cy="345"/>
            </a:xfrm>
            <a:prstGeom prst="ellipse">
              <a:avLst/>
            </a:prstGeom>
            <a:solidFill>
              <a:schemeClr val="bg1"/>
            </a:solidFill>
            <a:ln w="3175" algn="ctr">
              <a:solidFill>
                <a:srgbClr val="000000"/>
              </a:solidFill>
              <a:round/>
              <a:headEnd/>
              <a:tailEnd/>
            </a:ln>
            <a:effec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
        <p:nvSpPr>
          <p:cNvPr id="32" name="TextBox 31"/>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3" name="Date Placeholder 2"/>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78573259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r>
              <a:rPr lang="en-US" dirty="0" err="1" smtClean="0">
                <a:latin typeface="Calibri" pitchFamily="34" charset="0"/>
              </a:rPr>
              <a:t>DroidScope</a:t>
            </a:r>
            <a:r>
              <a:rPr lang="en-US" dirty="0" smtClean="0">
                <a:latin typeface="Calibri" pitchFamily="34" charset="0"/>
              </a:rPr>
              <a:t> Overview</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71" y="1524000"/>
            <a:ext cx="7382857" cy="4502857"/>
          </a:xfrm>
          <a:prstGeom prst="rect">
            <a:avLst/>
          </a:prstGeom>
        </p:spPr>
      </p:pic>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81963877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smtClean="0">
                <a:latin typeface="Calibri" pitchFamily="34" charset="0"/>
              </a:rPr>
              <a:t>Goals</a:t>
            </a:r>
          </a:p>
        </p:txBody>
      </p:sp>
      <p:sp>
        <p:nvSpPr>
          <p:cNvPr id="98309" name="Rectangle 5"/>
          <p:cNvSpPr>
            <a:spLocks noGrp="1"/>
          </p:cNvSpPr>
          <p:nvPr>
            <p:ph type="body" idx="1"/>
          </p:nvPr>
        </p:nvSpPr>
        <p:spPr/>
        <p:txBody>
          <a:bodyPr>
            <a:normAutofit lnSpcReduction="10000"/>
          </a:bodyPr>
          <a:lstStyle/>
          <a:p>
            <a:r>
              <a:rPr lang="en-US" dirty="0" smtClean="0"/>
              <a:t>Dynamic binary instrumentation for Android</a:t>
            </a:r>
          </a:p>
          <a:p>
            <a:pPr lvl="1"/>
            <a:r>
              <a:rPr lang="en-US" dirty="0" smtClean="0"/>
              <a:t>Leverage Android Emulator in SDK</a:t>
            </a:r>
          </a:p>
          <a:p>
            <a:pPr lvl="1"/>
            <a:r>
              <a:rPr lang="en-US" dirty="0" smtClean="0"/>
              <a:t>No changes to Android Virtual Devices</a:t>
            </a:r>
          </a:p>
          <a:p>
            <a:pPr lvl="1"/>
            <a:r>
              <a:rPr lang="en-US" dirty="0" smtClean="0"/>
              <a:t>External instrumentation</a:t>
            </a:r>
          </a:p>
          <a:p>
            <a:pPr lvl="2"/>
            <a:r>
              <a:rPr lang="en-US" dirty="0" smtClean="0"/>
              <a:t>Linux context </a:t>
            </a:r>
          </a:p>
          <a:p>
            <a:pPr lvl="2"/>
            <a:r>
              <a:rPr lang="en-US" dirty="0" err="1" smtClean="0"/>
              <a:t>Dalvik</a:t>
            </a:r>
            <a:r>
              <a:rPr lang="en-US" dirty="0" smtClean="0"/>
              <a:t> context</a:t>
            </a:r>
          </a:p>
          <a:p>
            <a:pPr lvl="1"/>
            <a:r>
              <a:rPr lang="en-US" dirty="0" smtClean="0"/>
              <a:t>Extensible: plugin-support / event-based interface</a:t>
            </a:r>
          </a:p>
          <a:p>
            <a:pPr lvl="1"/>
            <a:r>
              <a:rPr lang="en-US" dirty="0" smtClean="0"/>
              <a:t>Performance</a:t>
            </a:r>
          </a:p>
          <a:p>
            <a:pPr lvl="2"/>
            <a:r>
              <a:rPr lang="en-US" dirty="0" smtClean="0"/>
              <a:t>Partial JIT support</a:t>
            </a:r>
          </a:p>
          <a:p>
            <a:pPr lvl="2"/>
            <a:r>
              <a:rPr lang="en-US" dirty="0" smtClean="0"/>
              <a:t>Instrumentation optimization</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72</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7839790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dirty="0" smtClean="0">
                <a:latin typeface="Calibri" pitchFamily="34" charset="0"/>
              </a:rPr>
              <a:t>Roadmap</a:t>
            </a:r>
          </a:p>
        </p:txBody>
      </p:sp>
      <p:sp>
        <p:nvSpPr>
          <p:cNvPr id="98309" name="Rectangle 5"/>
          <p:cNvSpPr>
            <a:spLocks noGrp="1"/>
          </p:cNvSpPr>
          <p:nvPr>
            <p:ph type="body" idx="1"/>
          </p:nvPr>
        </p:nvSpPr>
        <p:spPr/>
        <p:txBody>
          <a:bodyPr/>
          <a:lstStyle/>
          <a:p>
            <a:pPr>
              <a:buFont typeface="Wingdings" pitchFamily="2" charset="2"/>
              <a:buChar char="Ø"/>
            </a:pPr>
            <a:r>
              <a:rPr lang="en-US" dirty="0" smtClean="0"/>
              <a:t>External instrumentation</a:t>
            </a:r>
          </a:p>
          <a:p>
            <a:pPr lvl="1"/>
            <a:r>
              <a:rPr lang="en-US" dirty="0" smtClean="0"/>
              <a:t>Linux context </a:t>
            </a:r>
          </a:p>
          <a:p>
            <a:pPr lvl="1"/>
            <a:r>
              <a:rPr lang="en-US" dirty="0" err="1" smtClean="0"/>
              <a:t>Dalvik</a:t>
            </a:r>
            <a:r>
              <a:rPr lang="en-US" dirty="0" smtClean="0"/>
              <a:t> context</a:t>
            </a:r>
          </a:p>
          <a:p>
            <a:r>
              <a:rPr lang="en-US" dirty="0" smtClean="0"/>
              <a:t>Extensible: plugin-support / event-based interface</a:t>
            </a:r>
          </a:p>
          <a:p>
            <a:r>
              <a:rPr lang="en-US" dirty="0" smtClean="0"/>
              <a:t>Evaluation</a:t>
            </a:r>
          </a:p>
          <a:p>
            <a:pPr lvl="1"/>
            <a:r>
              <a:rPr lang="en-US" dirty="0" smtClean="0"/>
              <a:t>Performance</a:t>
            </a:r>
          </a:p>
          <a:p>
            <a:pPr lvl="1"/>
            <a:r>
              <a:rPr lang="en-US" dirty="0" smtClean="0"/>
              <a:t>Usage</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73</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63606253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en-US" dirty="0" smtClean="0">
                <a:latin typeface="Calibri" pitchFamily="34" charset="0"/>
              </a:rPr>
              <a:t>Linux Context: Identify App(s)</a:t>
            </a:r>
          </a:p>
        </p:txBody>
      </p:sp>
      <p:sp>
        <p:nvSpPr>
          <p:cNvPr id="100355" name="Rectangle 3"/>
          <p:cNvSpPr>
            <a:spLocks noGrp="1"/>
          </p:cNvSpPr>
          <p:nvPr>
            <p:ph type="body" idx="1"/>
          </p:nvPr>
        </p:nvSpPr>
        <p:spPr/>
        <p:txBody>
          <a:bodyPr/>
          <a:lstStyle/>
          <a:p>
            <a:r>
              <a:rPr lang="en-US" dirty="0" smtClean="0"/>
              <a:t>Shadow task list</a:t>
            </a:r>
          </a:p>
          <a:p>
            <a:pPr lvl="1"/>
            <a:r>
              <a:rPr lang="en-US" dirty="0" err="1" smtClean="0"/>
              <a:t>pid</a:t>
            </a:r>
            <a:r>
              <a:rPr lang="en-US" dirty="0" smtClean="0"/>
              <a:t>, </a:t>
            </a:r>
            <a:r>
              <a:rPr lang="en-US" dirty="0" err="1" smtClean="0"/>
              <a:t>tid</a:t>
            </a:r>
            <a:r>
              <a:rPr lang="en-US" dirty="0" smtClean="0"/>
              <a:t>, </a:t>
            </a:r>
            <a:r>
              <a:rPr lang="en-US" dirty="0" err="1" smtClean="0"/>
              <a:t>uid</a:t>
            </a:r>
            <a:r>
              <a:rPr lang="en-US" dirty="0" smtClean="0"/>
              <a:t>, </a:t>
            </a:r>
            <a:r>
              <a:rPr lang="en-US" dirty="0" err="1" smtClean="0"/>
              <a:t>gid</a:t>
            </a:r>
            <a:r>
              <a:rPr lang="en-US" dirty="0" smtClean="0"/>
              <a:t>, </a:t>
            </a:r>
            <a:r>
              <a:rPr lang="en-US" dirty="0" err="1" smtClean="0"/>
              <a:t>euid</a:t>
            </a:r>
            <a:r>
              <a:rPr lang="en-US" dirty="0" smtClean="0"/>
              <a:t>, </a:t>
            </a:r>
            <a:r>
              <a:rPr lang="en-US" dirty="0" err="1" smtClean="0"/>
              <a:t>egid</a:t>
            </a:r>
            <a:r>
              <a:rPr lang="en-US" dirty="0" smtClean="0"/>
              <a:t>, parent </a:t>
            </a:r>
            <a:r>
              <a:rPr lang="en-US" dirty="0" err="1" smtClean="0"/>
              <a:t>pid</a:t>
            </a:r>
            <a:r>
              <a:rPr lang="en-US" dirty="0" smtClean="0"/>
              <a:t>, </a:t>
            </a:r>
            <a:r>
              <a:rPr lang="en-US" dirty="0" err="1" smtClean="0"/>
              <a:t>pgd</a:t>
            </a:r>
            <a:r>
              <a:rPr lang="en-US" dirty="0" smtClean="0"/>
              <a:t>, </a:t>
            </a:r>
            <a:r>
              <a:rPr lang="en-US" dirty="0" err="1" smtClean="0"/>
              <a:t>comm</a:t>
            </a:r>
            <a:endParaRPr lang="en-US" dirty="0" smtClean="0"/>
          </a:p>
          <a:p>
            <a:pPr lvl="1"/>
            <a:r>
              <a:rPr lang="en-US" i="1" dirty="0" err="1" smtClean="0"/>
              <a:t>argv</a:t>
            </a:r>
            <a:r>
              <a:rPr lang="en-US" i="1" dirty="0" smtClean="0"/>
              <a:t>[0]</a:t>
            </a:r>
            <a:endParaRPr lang="en-US" dirty="0" smtClean="0"/>
          </a:p>
          <a:p>
            <a:r>
              <a:rPr lang="en-US" dirty="0" smtClean="0"/>
              <a:t>Shadow memory map</a:t>
            </a:r>
          </a:p>
          <a:p>
            <a:pPr lvl="1"/>
            <a:r>
              <a:rPr lang="en-US" dirty="0" smtClean="0"/>
              <a:t>Address Space Layout Randomization (Ice Cream Sandwich)</a:t>
            </a:r>
          </a:p>
          <a:p>
            <a:r>
              <a:rPr lang="en-US" dirty="0" smtClean="0"/>
              <a:t>Update on</a:t>
            </a:r>
          </a:p>
          <a:p>
            <a:pPr lvl="1"/>
            <a:r>
              <a:rPr lang="en-US" i="1" dirty="0" smtClean="0"/>
              <a:t>fork, </a:t>
            </a:r>
            <a:r>
              <a:rPr lang="en-US" i="1" dirty="0" err="1" smtClean="0"/>
              <a:t>execve</a:t>
            </a:r>
            <a:r>
              <a:rPr lang="en-US" i="1" dirty="0" smtClean="0"/>
              <a:t>, clone, </a:t>
            </a:r>
            <a:r>
              <a:rPr lang="en-US" i="1" dirty="0" err="1" smtClean="0"/>
              <a:t>prctl</a:t>
            </a:r>
            <a:r>
              <a:rPr lang="en-US" i="1" dirty="0" smtClean="0"/>
              <a:t> </a:t>
            </a:r>
            <a:r>
              <a:rPr lang="en-US" dirty="0" smtClean="0"/>
              <a:t>and</a:t>
            </a:r>
            <a:r>
              <a:rPr lang="en-US" i="1" dirty="0" smtClean="0"/>
              <a:t> mmap2</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00"/>
            <a:ext cx="8763000" cy="4582486"/>
          </a:xfrm>
          <a:prstGeom prst="rect">
            <a:avLst/>
          </a:prstGeom>
        </p:spPr>
      </p:pic>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696341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 calcmode="lin" valueType="num">
                                      <p:cBhvr additive="base">
                                        <p:cTn id="18"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0355">
                                            <p:txEl>
                                              <p:pRg st="4" end="4"/>
                                            </p:txEl>
                                          </p:spTgt>
                                        </p:tgtEl>
                                        <p:attrNameLst>
                                          <p:attrName>style.visibility</p:attrName>
                                        </p:attrNameLst>
                                      </p:cBhvr>
                                      <p:to>
                                        <p:strVal val="visible"/>
                                      </p:to>
                                    </p:set>
                                    <p:anim calcmode="lin" valueType="num">
                                      <p:cBhvr additive="base">
                                        <p:cTn id="22"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0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0355">
                                            <p:txEl>
                                              <p:pRg st="5" end="5"/>
                                            </p:txEl>
                                          </p:spTgt>
                                        </p:tgtEl>
                                        <p:attrNameLst>
                                          <p:attrName>style.visibility</p:attrName>
                                        </p:attrNameLst>
                                      </p:cBhvr>
                                      <p:to>
                                        <p:strVal val="visible"/>
                                      </p:to>
                                    </p:set>
                                    <p:anim calcmode="lin" valueType="num">
                                      <p:cBhvr additive="base">
                                        <p:cTn id="28"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0355">
                                            <p:txEl>
                                              <p:pRg st="6" end="6"/>
                                            </p:txEl>
                                          </p:spTgt>
                                        </p:tgtEl>
                                        <p:attrNameLst>
                                          <p:attrName>style.visibility</p:attrName>
                                        </p:attrNameLst>
                                      </p:cBhvr>
                                      <p:to>
                                        <p:strVal val="visible"/>
                                      </p:to>
                                    </p:set>
                                    <p:anim calcmode="lin" valueType="num">
                                      <p:cBhvr additive="base">
                                        <p:cTn id="32"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03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a:lstStyle/>
          <a:p>
            <a:r>
              <a:rPr lang="en-US" dirty="0" smtClean="0">
                <a:latin typeface="Calibri" pitchFamily="34" charset="0"/>
              </a:rPr>
              <a:t>Java/</a:t>
            </a:r>
            <a:r>
              <a:rPr lang="en-US" dirty="0" err="1" smtClean="0">
                <a:latin typeface="Calibri" pitchFamily="34" charset="0"/>
              </a:rPr>
              <a:t>Dalvik</a:t>
            </a:r>
            <a:r>
              <a:rPr lang="en-US" dirty="0" smtClean="0">
                <a:latin typeface="Calibri" pitchFamily="34" charset="0"/>
              </a:rPr>
              <a:t> View</a:t>
            </a:r>
          </a:p>
        </p:txBody>
      </p:sp>
      <p:sp>
        <p:nvSpPr>
          <p:cNvPr id="101379" name="Rectangle 3"/>
          <p:cNvSpPr>
            <a:spLocks noGrp="1"/>
          </p:cNvSpPr>
          <p:nvPr>
            <p:ph type="body" idx="1"/>
          </p:nvPr>
        </p:nvSpPr>
        <p:spPr/>
        <p:txBody>
          <a:bodyPr>
            <a:normAutofit lnSpcReduction="10000"/>
          </a:bodyPr>
          <a:lstStyle/>
          <a:p>
            <a:pPr>
              <a:lnSpc>
                <a:spcPct val="90000"/>
              </a:lnSpc>
            </a:pPr>
            <a:r>
              <a:rPr lang="en-US" sz="2800" dirty="0" err="1" smtClean="0"/>
              <a:t>Dalvik</a:t>
            </a:r>
            <a:r>
              <a:rPr lang="en-US" sz="2800" dirty="0" smtClean="0"/>
              <a:t> virtual machine</a:t>
            </a:r>
          </a:p>
          <a:p>
            <a:pPr lvl="1">
              <a:lnSpc>
                <a:spcPct val="90000"/>
              </a:lnSpc>
            </a:pPr>
            <a:r>
              <a:rPr lang="en-US" sz="2400" dirty="0" smtClean="0"/>
              <a:t>register machine (all on stack)</a:t>
            </a:r>
          </a:p>
          <a:p>
            <a:pPr lvl="1">
              <a:lnSpc>
                <a:spcPct val="90000"/>
              </a:lnSpc>
            </a:pPr>
            <a:r>
              <a:rPr lang="en-US" sz="2400" dirty="0" smtClean="0"/>
              <a:t>256 </a:t>
            </a:r>
            <a:r>
              <a:rPr lang="en-US" sz="2400" dirty="0" err="1" smtClean="0"/>
              <a:t>opcodes</a:t>
            </a:r>
            <a:endParaRPr lang="en-US" sz="2400" dirty="0" smtClean="0"/>
          </a:p>
          <a:p>
            <a:pPr lvl="1">
              <a:lnSpc>
                <a:spcPct val="90000"/>
              </a:lnSpc>
            </a:pPr>
            <a:r>
              <a:rPr lang="en-US" sz="2400" dirty="0" smtClean="0"/>
              <a:t>saved state, </a:t>
            </a:r>
            <a:r>
              <a:rPr lang="en-US" sz="2400" i="1" dirty="0" smtClean="0"/>
              <a:t>glue</a:t>
            </a:r>
            <a:r>
              <a:rPr lang="en-US" sz="2400" dirty="0" smtClean="0"/>
              <a:t>, pointed to by ARM R6, on stack in x86</a:t>
            </a:r>
          </a:p>
          <a:p>
            <a:pPr>
              <a:lnSpc>
                <a:spcPct val="90000"/>
              </a:lnSpc>
            </a:pPr>
            <a:r>
              <a:rPr lang="en-US" sz="2800" dirty="0" err="1" smtClean="0"/>
              <a:t>mterp</a:t>
            </a:r>
            <a:endParaRPr lang="en-US" sz="2800" dirty="0" smtClean="0"/>
          </a:p>
          <a:p>
            <a:pPr lvl="1">
              <a:lnSpc>
                <a:spcPct val="90000"/>
              </a:lnSpc>
            </a:pPr>
            <a:r>
              <a:rPr lang="en-US" sz="2400" dirty="0" smtClean="0"/>
              <a:t>offset-addressing: </a:t>
            </a:r>
            <a:r>
              <a:rPr lang="en-US" sz="2400" i="1" dirty="0" smtClean="0"/>
              <a:t>fetch </a:t>
            </a:r>
            <a:r>
              <a:rPr lang="en-US" sz="2400" i="1" dirty="0" err="1" smtClean="0"/>
              <a:t>opcode</a:t>
            </a:r>
            <a:r>
              <a:rPr lang="en-US" sz="2400" i="1" dirty="0"/>
              <a:t> </a:t>
            </a:r>
            <a:r>
              <a:rPr lang="en-US" sz="2400" dirty="0" smtClean="0"/>
              <a:t>then</a:t>
            </a:r>
            <a:r>
              <a:rPr lang="en-US" sz="2400" i="1" dirty="0" smtClean="0"/>
              <a:t> </a:t>
            </a:r>
            <a:r>
              <a:rPr lang="en-US" sz="2400" dirty="0" smtClean="0"/>
              <a:t>jump</a:t>
            </a:r>
            <a:r>
              <a:rPr lang="en-US" sz="2400" i="1" dirty="0" smtClean="0"/>
              <a:t> </a:t>
            </a:r>
            <a:r>
              <a:rPr lang="en-US" sz="2400" dirty="0" smtClean="0"/>
              <a:t>to</a:t>
            </a:r>
            <a:r>
              <a:rPr lang="en-US" sz="2400" i="1" dirty="0" smtClean="0"/>
              <a:t> (</a:t>
            </a:r>
            <a:r>
              <a:rPr lang="en-US" sz="2400" i="1" dirty="0" err="1" smtClean="0"/>
              <a:t>dvmAsmInstructionStart</a:t>
            </a:r>
            <a:r>
              <a:rPr lang="en-US" sz="2400" i="1" dirty="0" smtClean="0"/>
              <a:t> + </a:t>
            </a:r>
            <a:r>
              <a:rPr lang="en-US" sz="2400" i="1" dirty="0" err="1" smtClean="0"/>
              <a:t>opcode</a:t>
            </a:r>
            <a:r>
              <a:rPr lang="en-US" sz="2400" i="1" dirty="0" smtClean="0"/>
              <a:t> * 64)</a:t>
            </a:r>
          </a:p>
          <a:p>
            <a:pPr lvl="1">
              <a:lnSpc>
                <a:spcPct val="90000"/>
              </a:lnSpc>
            </a:pPr>
            <a:r>
              <a:rPr lang="en-US" sz="2400" i="1" dirty="0" err="1" smtClean="0"/>
              <a:t>dvmAsmSisterStart</a:t>
            </a:r>
            <a:r>
              <a:rPr lang="en-US" sz="2400" dirty="0" smtClean="0"/>
              <a:t> for emulation overflow</a:t>
            </a:r>
            <a:endParaRPr lang="en-US" sz="2400" i="1" dirty="0" smtClean="0"/>
          </a:p>
          <a:p>
            <a:pPr>
              <a:lnSpc>
                <a:spcPct val="90000"/>
              </a:lnSpc>
            </a:pPr>
            <a:r>
              <a:rPr lang="en-US" sz="2800" dirty="0" smtClean="0"/>
              <a:t>Which </a:t>
            </a:r>
            <a:r>
              <a:rPr lang="en-US" sz="2800" dirty="0" err="1" smtClean="0"/>
              <a:t>Dalvik</a:t>
            </a:r>
            <a:r>
              <a:rPr lang="en-US" sz="2800" dirty="0" smtClean="0"/>
              <a:t> </a:t>
            </a:r>
            <a:r>
              <a:rPr lang="en-US" sz="2800" dirty="0" err="1" smtClean="0"/>
              <a:t>opcode</a:t>
            </a:r>
            <a:r>
              <a:rPr lang="en-US" sz="2800" dirty="0" smtClean="0"/>
              <a:t>?</a:t>
            </a:r>
          </a:p>
          <a:p>
            <a:pPr marL="971550" lvl="1" indent="-514350">
              <a:lnSpc>
                <a:spcPct val="90000"/>
              </a:lnSpc>
              <a:buFont typeface="+mj-lt"/>
              <a:buAutoNum type="arabicPeriod"/>
            </a:pPr>
            <a:r>
              <a:rPr lang="en-US" sz="2400" dirty="0" smtClean="0"/>
              <a:t>Locate </a:t>
            </a:r>
            <a:r>
              <a:rPr lang="en-US" sz="2400" dirty="0" err="1" smtClean="0"/>
              <a:t>dvmAsmInstructionStart</a:t>
            </a:r>
            <a:r>
              <a:rPr lang="en-US" sz="2400" dirty="0" smtClean="0"/>
              <a:t> in shadow memory map</a:t>
            </a:r>
          </a:p>
          <a:p>
            <a:pPr marL="971550" lvl="1" indent="-514350">
              <a:lnSpc>
                <a:spcPct val="90000"/>
              </a:lnSpc>
              <a:buFont typeface="+mj-lt"/>
              <a:buAutoNum type="arabicPeriod"/>
            </a:pPr>
            <a:r>
              <a:rPr lang="en-US" sz="2400" dirty="0" smtClean="0"/>
              <a:t>Calculate </a:t>
            </a:r>
            <a:r>
              <a:rPr lang="en-US" sz="2400" dirty="0" err="1" smtClean="0"/>
              <a:t>opcode</a:t>
            </a:r>
            <a:r>
              <a:rPr lang="en-US" sz="2400" dirty="0" smtClean="0"/>
              <a:t> = (</a:t>
            </a:r>
            <a:r>
              <a:rPr lang="en-US" sz="2400" dirty="0"/>
              <a:t>R15 </a:t>
            </a:r>
            <a:r>
              <a:rPr lang="en-US" sz="2400" dirty="0" smtClean="0"/>
              <a:t>- </a:t>
            </a:r>
            <a:r>
              <a:rPr lang="en-US" sz="2400" dirty="0" err="1" smtClean="0"/>
              <a:t>dvmAsmInstructionStart</a:t>
            </a:r>
            <a:r>
              <a:rPr lang="en-US" sz="2400" dirty="0" smtClean="0"/>
              <a:t>) / 64</a:t>
            </a:r>
            <a:r>
              <a:rPr lang="en-US" sz="2400" dirty="0"/>
              <a:t>.</a:t>
            </a:r>
            <a:endParaRPr lang="en-US" sz="2400" dirty="0" smtClean="0"/>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75</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879868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4" end="4"/>
                                            </p:txEl>
                                          </p:spTgt>
                                        </p:tgtEl>
                                        <p:attrNameLst>
                                          <p:attrName>style.visibility</p:attrName>
                                        </p:attrNameLst>
                                      </p:cBhvr>
                                      <p:to>
                                        <p:strVal val="visible"/>
                                      </p:to>
                                    </p:set>
                                    <p:animEffect transition="in" filter="fade">
                                      <p:cBhvr>
                                        <p:cTn id="7" dur="500"/>
                                        <p:tgtEl>
                                          <p:spTgt spid="10137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1379">
                                            <p:txEl>
                                              <p:pRg st="5" end="5"/>
                                            </p:txEl>
                                          </p:spTgt>
                                        </p:tgtEl>
                                        <p:attrNameLst>
                                          <p:attrName>style.visibility</p:attrName>
                                        </p:attrNameLst>
                                      </p:cBhvr>
                                      <p:to>
                                        <p:strVal val="visible"/>
                                      </p:to>
                                    </p:set>
                                    <p:animEffect transition="in" filter="fade">
                                      <p:cBhvr>
                                        <p:cTn id="10" dur="500"/>
                                        <p:tgtEl>
                                          <p:spTgt spid="10137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1379">
                                            <p:txEl>
                                              <p:pRg st="6" end="6"/>
                                            </p:txEl>
                                          </p:spTgt>
                                        </p:tgtEl>
                                        <p:attrNameLst>
                                          <p:attrName>style.visibility</p:attrName>
                                        </p:attrNameLst>
                                      </p:cBhvr>
                                      <p:to>
                                        <p:strVal val="visible"/>
                                      </p:to>
                                    </p:set>
                                    <p:animEffect transition="in" filter="fade">
                                      <p:cBhvr>
                                        <p:cTn id="13" dur="500"/>
                                        <p:tgtEl>
                                          <p:spTgt spid="10137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379">
                                            <p:txEl>
                                              <p:pRg st="7" end="7"/>
                                            </p:txEl>
                                          </p:spTgt>
                                        </p:tgtEl>
                                        <p:attrNameLst>
                                          <p:attrName>style.visibility</p:attrName>
                                        </p:attrNameLst>
                                      </p:cBhvr>
                                      <p:to>
                                        <p:strVal val="visible"/>
                                      </p:to>
                                    </p:set>
                                    <p:animEffect transition="in" filter="fade">
                                      <p:cBhvr>
                                        <p:cTn id="18" dur="500"/>
                                        <p:tgtEl>
                                          <p:spTgt spid="101379">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1379">
                                            <p:txEl>
                                              <p:pRg st="8" end="8"/>
                                            </p:txEl>
                                          </p:spTgt>
                                        </p:tgtEl>
                                        <p:attrNameLst>
                                          <p:attrName>style.visibility</p:attrName>
                                        </p:attrNameLst>
                                      </p:cBhvr>
                                      <p:to>
                                        <p:strVal val="visible"/>
                                      </p:to>
                                    </p:set>
                                    <p:animEffect transition="in" filter="fade">
                                      <p:cBhvr>
                                        <p:cTn id="21" dur="500"/>
                                        <p:tgtEl>
                                          <p:spTgt spid="101379">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1379">
                                            <p:txEl>
                                              <p:pRg st="9" end="9"/>
                                            </p:txEl>
                                          </p:spTgt>
                                        </p:tgtEl>
                                        <p:attrNameLst>
                                          <p:attrName>style.visibility</p:attrName>
                                        </p:attrNameLst>
                                      </p:cBhvr>
                                      <p:to>
                                        <p:strVal val="visible"/>
                                      </p:to>
                                    </p:set>
                                    <p:animEffect transition="in" filter="fade">
                                      <p:cBhvr>
                                        <p:cTn id="24" dur="500"/>
                                        <p:tgtEl>
                                          <p:spTgt spid="1013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In Time (JIT) Compiler</a:t>
            </a:r>
            <a:endParaRPr lang="en-US" dirty="0"/>
          </a:p>
        </p:txBody>
      </p:sp>
      <p:sp>
        <p:nvSpPr>
          <p:cNvPr id="3" name="Content Placeholder 2"/>
          <p:cNvSpPr>
            <a:spLocks noGrp="1"/>
          </p:cNvSpPr>
          <p:nvPr>
            <p:ph idx="1"/>
          </p:nvPr>
        </p:nvSpPr>
        <p:spPr/>
        <p:txBody>
          <a:bodyPr/>
          <a:lstStyle/>
          <a:p>
            <a:pPr>
              <a:lnSpc>
                <a:spcPct val="90000"/>
              </a:lnSpc>
            </a:pPr>
            <a:r>
              <a:rPr lang="en-US" dirty="0" smtClean="0"/>
              <a:t>Designed to boost performance</a:t>
            </a:r>
          </a:p>
          <a:p>
            <a:pPr>
              <a:lnSpc>
                <a:spcPct val="90000"/>
              </a:lnSpc>
            </a:pPr>
            <a:r>
              <a:rPr lang="en-US" dirty="0"/>
              <a:t>Triggered by </a:t>
            </a:r>
            <a:r>
              <a:rPr lang="en-US" dirty="0" smtClean="0"/>
              <a:t>counter - </a:t>
            </a:r>
            <a:r>
              <a:rPr lang="en-US" dirty="0" err="1" smtClean="0"/>
              <a:t>mterp</a:t>
            </a:r>
            <a:r>
              <a:rPr lang="en-US" dirty="0" smtClean="0"/>
              <a:t> </a:t>
            </a:r>
            <a:r>
              <a:rPr lang="en-US" dirty="0"/>
              <a:t>is always the </a:t>
            </a:r>
            <a:r>
              <a:rPr lang="en-US" dirty="0" smtClean="0"/>
              <a:t>default </a:t>
            </a:r>
          </a:p>
          <a:p>
            <a:pPr>
              <a:lnSpc>
                <a:spcPct val="90000"/>
              </a:lnSpc>
            </a:pPr>
            <a:r>
              <a:rPr lang="en-US" dirty="0" smtClean="0"/>
              <a:t>Trace based</a:t>
            </a:r>
          </a:p>
          <a:p>
            <a:pPr lvl="1">
              <a:lnSpc>
                <a:spcPct val="90000"/>
              </a:lnSpc>
            </a:pPr>
            <a:r>
              <a:rPr lang="en-US" dirty="0" smtClean="0"/>
              <a:t>Multiple </a:t>
            </a:r>
            <a:r>
              <a:rPr lang="en-US" dirty="0"/>
              <a:t>basic </a:t>
            </a:r>
            <a:r>
              <a:rPr lang="en-US" dirty="0" smtClean="0"/>
              <a:t>blocks</a:t>
            </a:r>
          </a:p>
          <a:p>
            <a:pPr lvl="1">
              <a:lnSpc>
                <a:spcPct val="90000"/>
              </a:lnSpc>
            </a:pPr>
            <a:r>
              <a:rPr lang="en-US" dirty="0" smtClean="0"/>
              <a:t>Multiple exits or </a:t>
            </a:r>
            <a:r>
              <a:rPr lang="en-US" i="1" dirty="0" smtClean="0"/>
              <a:t>chaining cells</a:t>
            </a:r>
            <a:endParaRPr lang="en-US" dirty="0"/>
          </a:p>
          <a:p>
            <a:pPr lvl="1">
              <a:lnSpc>
                <a:spcPct val="90000"/>
              </a:lnSpc>
            </a:pPr>
            <a:r>
              <a:rPr lang="en-US" dirty="0" smtClean="0"/>
              <a:t>Complicates external introspection</a:t>
            </a:r>
          </a:p>
          <a:p>
            <a:pPr lvl="1">
              <a:lnSpc>
                <a:spcPct val="90000"/>
              </a:lnSpc>
            </a:pPr>
            <a:r>
              <a:rPr lang="en-US" dirty="0" smtClean="0"/>
              <a:t>Complicates instrumentation</a:t>
            </a:r>
            <a:endParaRPr lang="en-US" dirty="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76</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57133185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a:srcRect/>
          <a:stretch>
            <a:fillRect/>
          </a:stretch>
        </p:blipFill>
        <p:spPr bwMode="auto">
          <a:xfrm>
            <a:off x="1524000" y="1524000"/>
            <a:ext cx="6107113" cy="5019675"/>
          </a:xfrm>
          <a:prstGeom prst="rect">
            <a:avLst/>
          </a:prstGeom>
          <a:noFill/>
        </p:spPr>
      </p:pic>
      <p:sp>
        <p:nvSpPr>
          <p:cNvPr id="102402" name="Rectangle 2"/>
          <p:cNvSpPr>
            <a:spLocks noGrp="1"/>
          </p:cNvSpPr>
          <p:nvPr>
            <p:ph type="title"/>
          </p:nvPr>
        </p:nvSpPr>
        <p:spPr/>
        <p:txBody>
          <a:bodyPr/>
          <a:lstStyle/>
          <a:p>
            <a:r>
              <a:rPr lang="en-US" smtClean="0">
                <a:latin typeface="Calibri" pitchFamily="34" charset="0"/>
              </a:rPr>
              <a:t>Disabling JIT</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77</a:t>
            </a:fld>
            <a:endParaRPr lang="en-US"/>
          </a:p>
        </p:txBody>
      </p:sp>
      <p:sp>
        <p:nvSpPr>
          <p:cNvPr id="3" name="Rectangle 2"/>
          <p:cNvSpPr/>
          <p:nvPr/>
        </p:nvSpPr>
        <p:spPr>
          <a:xfrm>
            <a:off x="1524000" y="1752600"/>
            <a:ext cx="457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7301" y="4084125"/>
            <a:ext cx="1600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1752600"/>
            <a:ext cx="343889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57299" y="2438400"/>
            <a:ext cx="183177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3025" y="4038600"/>
            <a:ext cx="1831775"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5410200"/>
            <a:ext cx="45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1975" y="1676400"/>
            <a:ext cx="45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5600"/>
            <a:ext cx="45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62400" y="2819400"/>
            <a:ext cx="45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79175" y="1524000"/>
            <a:ext cx="45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79375" y="4191000"/>
            <a:ext cx="1951738"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3026" y="5320150"/>
            <a:ext cx="3396350" cy="108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1200" y="2819400"/>
            <a:ext cx="2376550" cy="17526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3288268"/>
            <a:ext cx="2362200" cy="646331"/>
          </a:xfrm>
          <a:prstGeom prst="rect">
            <a:avLst/>
          </a:prstGeom>
          <a:solidFill>
            <a:schemeClr val="bg1"/>
          </a:solidFill>
        </p:spPr>
        <p:txBody>
          <a:bodyPr wrap="square" rtlCol="0">
            <a:spAutoFit/>
          </a:bodyPr>
          <a:lstStyle/>
          <a:p>
            <a:pPr algn="ctr"/>
            <a:r>
              <a:rPr lang="en-US" dirty="0" err="1" smtClean="0"/>
              <a:t>dvmGetCodeAddr</a:t>
            </a:r>
            <a:r>
              <a:rPr lang="en-US" dirty="0" smtClean="0"/>
              <a:t>(PC) </a:t>
            </a:r>
            <a:br>
              <a:rPr lang="en-US" dirty="0" smtClean="0"/>
            </a:br>
            <a:r>
              <a:rPr lang="en-US" dirty="0" smtClean="0"/>
              <a:t>!= NULL</a:t>
            </a:r>
            <a:endParaRPr lang="en-US" dirty="0"/>
          </a:p>
        </p:txBody>
      </p:sp>
      <p:sp>
        <p:nvSpPr>
          <p:cNvPr id="16" name="Footer Placeholder 15"/>
          <p:cNvSpPr>
            <a:spLocks noGrp="1"/>
          </p:cNvSpPr>
          <p:nvPr>
            <p:ph type="ftr" sz="quarter" idx="11"/>
          </p:nvPr>
        </p:nvSpPr>
        <p:spPr/>
        <p:txBody>
          <a:bodyPr/>
          <a:lstStyle/>
          <a:p>
            <a:r>
              <a:rPr lang="en-US" smtClean="0"/>
              <a:t>Cellular Networks and Mobile Computing (COMS 6998-10)</a:t>
            </a:r>
            <a:endParaRPr lang="en-US"/>
          </a:p>
        </p:txBody>
      </p:sp>
      <p:sp>
        <p:nvSpPr>
          <p:cNvPr id="20" name="TextBox 19"/>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18" name="Date Placeholder 17"/>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862136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dirty="0" smtClean="0">
                <a:latin typeface="Calibri" pitchFamily="34" charset="0"/>
              </a:rPr>
              <a:t>Roadmap</a:t>
            </a:r>
          </a:p>
        </p:txBody>
      </p:sp>
      <p:sp>
        <p:nvSpPr>
          <p:cNvPr id="98309" name="Rectangle 5"/>
          <p:cNvSpPr>
            <a:spLocks noGrp="1"/>
          </p:cNvSpPr>
          <p:nvPr>
            <p:ph type="body" idx="1"/>
          </p:nvPr>
        </p:nvSpPr>
        <p:spPr/>
        <p:txBody>
          <a:bodyPr/>
          <a:lstStyle/>
          <a:p>
            <a:pPr>
              <a:buFont typeface="Wingdings" pitchFamily="2" charset="2"/>
              <a:buChar char="ü"/>
            </a:pPr>
            <a:r>
              <a:rPr lang="en-US" dirty="0" smtClean="0">
                <a:solidFill>
                  <a:schemeClr val="bg1">
                    <a:lumMod val="75000"/>
                  </a:schemeClr>
                </a:solidFill>
              </a:rPr>
              <a:t>External instrumentation</a:t>
            </a:r>
          </a:p>
          <a:p>
            <a:pPr lvl="1"/>
            <a:r>
              <a:rPr lang="en-US" dirty="0" smtClean="0">
                <a:solidFill>
                  <a:schemeClr val="bg1">
                    <a:lumMod val="75000"/>
                  </a:schemeClr>
                </a:solidFill>
              </a:rPr>
              <a:t>Linux context </a:t>
            </a:r>
          </a:p>
          <a:p>
            <a:pPr lvl="1"/>
            <a:r>
              <a:rPr lang="en-US" dirty="0" err="1" smtClean="0">
                <a:solidFill>
                  <a:schemeClr val="bg1">
                    <a:lumMod val="75000"/>
                  </a:schemeClr>
                </a:solidFill>
              </a:rPr>
              <a:t>Dalvik</a:t>
            </a:r>
            <a:r>
              <a:rPr lang="en-US" dirty="0" smtClean="0">
                <a:solidFill>
                  <a:schemeClr val="bg1">
                    <a:lumMod val="75000"/>
                  </a:schemeClr>
                </a:solidFill>
              </a:rPr>
              <a:t> context</a:t>
            </a:r>
          </a:p>
          <a:p>
            <a:pPr>
              <a:buFont typeface="Wingdings" pitchFamily="2" charset="2"/>
              <a:buChar char="Ø"/>
            </a:pPr>
            <a:r>
              <a:rPr lang="en-US" dirty="0" smtClean="0"/>
              <a:t>Extensible: plugin-support / event-based interface</a:t>
            </a:r>
          </a:p>
          <a:p>
            <a:r>
              <a:rPr lang="en-US" dirty="0" smtClean="0"/>
              <a:t>Evaluation</a:t>
            </a:r>
          </a:p>
          <a:p>
            <a:pPr lvl="1"/>
            <a:r>
              <a:rPr lang="en-US" dirty="0" smtClean="0"/>
              <a:t>Performance</a:t>
            </a:r>
          </a:p>
          <a:p>
            <a:pPr lvl="1"/>
            <a:r>
              <a:rPr lang="en-US" dirty="0" smtClean="0"/>
              <a:t>Usage</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78</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45796940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Event based interface</a:t>
            </a:r>
          </a:p>
          <a:p>
            <a:pPr lvl="1"/>
            <a:r>
              <a:rPr lang="en-US" dirty="0" smtClean="0"/>
              <a:t>Execution: e.g. native and </a:t>
            </a:r>
            <a:r>
              <a:rPr lang="en-US" dirty="0" err="1" smtClean="0"/>
              <a:t>Dalvik</a:t>
            </a:r>
            <a:r>
              <a:rPr lang="en-US" dirty="0" smtClean="0"/>
              <a:t> instructions</a:t>
            </a:r>
          </a:p>
          <a:p>
            <a:pPr lvl="1"/>
            <a:r>
              <a:rPr lang="en-US" dirty="0" smtClean="0"/>
              <a:t>Status: updated shadow task list </a:t>
            </a:r>
          </a:p>
          <a:p>
            <a:r>
              <a:rPr lang="en-US" dirty="0" smtClean="0"/>
              <a:t>Query and Set, e.g. interpret and change </a:t>
            </a:r>
            <a:r>
              <a:rPr lang="en-US" dirty="0" err="1"/>
              <a:t>c</a:t>
            </a:r>
            <a:r>
              <a:rPr lang="en-US" dirty="0" err="1" smtClean="0"/>
              <a:t>pu</a:t>
            </a:r>
            <a:r>
              <a:rPr lang="en-US" dirty="0" smtClean="0"/>
              <a:t> state</a:t>
            </a:r>
          </a:p>
          <a:p>
            <a:r>
              <a:rPr lang="en-US" dirty="0" smtClean="0"/>
              <a:t>Performance</a:t>
            </a:r>
          </a:p>
          <a:p>
            <a:pPr lvl="1"/>
            <a:r>
              <a:rPr lang="en-US" dirty="0" smtClean="0"/>
              <a:t>Example: Native instructions vs. </a:t>
            </a:r>
            <a:r>
              <a:rPr lang="en-US" dirty="0" err="1" smtClean="0"/>
              <a:t>Dalvik</a:t>
            </a:r>
            <a:r>
              <a:rPr lang="en-US" dirty="0" smtClean="0"/>
              <a:t> instructions</a:t>
            </a:r>
          </a:p>
          <a:p>
            <a:pPr lvl="1"/>
            <a:r>
              <a:rPr lang="en-US" dirty="0" smtClean="0"/>
              <a:t>Instrumentation Optimization</a:t>
            </a:r>
          </a:p>
          <a:p>
            <a:endParaRPr lang="en-US" dirty="0" smtClean="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79</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3270648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 Taxonomy of Applications</a:t>
            </a:r>
            <a:endParaRPr lang="en-US" dirty="0">
              <a:latin typeface="Calibri" pitchFamily="34" charset="0"/>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500206338"/>
              </p:ext>
            </p:extLst>
          </p:nvPr>
        </p:nvGraphicFramePr>
        <p:xfrm>
          <a:off x="304800" y="1524000"/>
          <a:ext cx="8534400" cy="425777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676400"/>
                <a:gridCol w="3505200"/>
                <a:gridCol w="3352800"/>
              </a:tblGrid>
              <a:tr h="477154">
                <a:tc>
                  <a:txBody>
                    <a:bodyPr/>
                    <a:lstStyle/>
                    <a:p>
                      <a:pPr algn="ct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Personal</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Social</a:t>
                      </a:r>
                      <a:r>
                        <a:rPr lang="en-US" sz="2000" baseline="0" dirty="0" smtClean="0">
                          <a:latin typeface="Calibri" pitchFamily="34" charset="0"/>
                          <a:ea typeface="Segoe UI" pitchFamily="34" charset="0"/>
                          <a:cs typeface="Calibri" pitchFamily="34" charset="0"/>
                        </a:rPr>
                        <a:t> </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046846">
                <a:tc>
                  <a:txBody>
                    <a:bodyPr/>
                    <a:lstStyle/>
                    <a:p>
                      <a:pPr algn="l"/>
                      <a:r>
                        <a:rPr lang="en-US" sz="2000" b="1" dirty="0" smtClean="0">
                          <a:latin typeface="Calibri" pitchFamily="34" charset="0"/>
                          <a:ea typeface="Segoe UI" pitchFamily="34" charset="0"/>
                          <a:cs typeface="Calibri" pitchFamily="34" charset="0"/>
                        </a:rPr>
                        <a:t>Current</a:t>
                      </a:r>
                      <a:r>
                        <a:rPr lang="en-US" sz="2000" b="1" baseline="0" dirty="0" smtClean="0">
                          <a:latin typeface="Calibri" pitchFamily="34" charset="0"/>
                          <a:ea typeface="Segoe UI" pitchFamily="34" charset="0"/>
                          <a:cs typeface="Calibri" pitchFamily="34" charset="0"/>
                        </a:rPr>
                        <a:t> location</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Driving directions, </a:t>
                      </a:r>
                    </a:p>
                    <a:p>
                      <a:pPr algn="l"/>
                      <a:r>
                        <a:rPr lang="en-US" sz="2000" dirty="0" smtClean="0">
                          <a:latin typeface="Calibri" pitchFamily="34" charset="0"/>
                          <a:ea typeface="Segoe UI" pitchFamily="34" charset="0"/>
                          <a:cs typeface="Calibri" pitchFamily="34" charset="0"/>
                        </a:rPr>
                        <a:t>Nearby restaurants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Friend finder, </a:t>
                      </a:r>
                    </a:p>
                    <a:p>
                      <a:pPr algn="l"/>
                      <a:r>
                        <a:rPr lang="en-US" sz="2000" dirty="0" smtClean="0">
                          <a:latin typeface="Calibri" pitchFamily="34" charset="0"/>
                          <a:ea typeface="Segoe UI" pitchFamily="34" charset="0"/>
                          <a:cs typeface="Calibri" pitchFamily="34" charset="0"/>
                        </a:rPr>
                        <a:t>Crowd scenes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r h="1366886">
                <a:tc>
                  <a:txBody>
                    <a:bodyPr/>
                    <a:lstStyle/>
                    <a:p>
                      <a:pPr algn="l"/>
                      <a:r>
                        <a:rPr lang="en-US" sz="2000" b="1" dirty="0" smtClean="0">
                          <a:latin typeface="Calibri" pitchFamily="34" charset="0"/>
                          <a:ea typeface="Segoe UI" pitchFamily="34" charset="0"/>
                          <a:cs typeface="Calibri" pitchFamily="34" charset="0"/>
                        </a:rPr>
                        <a:t>Past locations</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dirty="0" smtClean="0">
                          <a:latin typeface="Calibri" pitchFamily="34" charset="0"/>
                          <a:ea typeface="Segoe UI" pitchFamily="34" charset="0"/>
                          <a:cs typeface="Calibri" pitchFamily="34" charset="0"/>
                        </a:rPr>
                        <a:t>Personal</a:t>
                      </a:r>
                      <a:r>
                        <a:rPr lang="en-US" sz="2000" baseline="0" dirty="0" smtClean="0">
                          <a:latin typeface="Calibri" pitchFamily="34" charset="0"/>
                          <a:ea typeface="Segoe UI" pitchFamily="34" charset="0"/>
                          <a:cs typeface="Calibri" pitchFamily="34" charset="0"/>
                        </a:rPr>
                        <a:t> travel journal, Geocoded photos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baseline="0" dirty="0" smtClean="0">
                          <a:latin typeface="Calibri" pitchFamily="34" charset="0"/>
                          <a:ea typeface="Segoe UI" pitchFamily="34" charset="0"/>
                          <a:cs typeface="Calibri" pitchFamily="34" charset="0"/>
                        </a:rPr>
                        <a:t>Post-it notes, Recommendations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r>
              <a:tr h="1366886">
                <a:tc>
                  <a:txBody>
                    <a:bodyPr/>
                    <a:lstStyle/>
                    <a:p>
                      <a:pPr algn="l"/>
                      <a:r>
                        <a:rPr lang="en-US" sz="2000" b="1" dirty="0" smtClean="0">
                          <a:solidFill>
                            <a:schemeClr val="tx1"/>
                          </a:solidFill>
                          <a:latin typeface="Calibri" pitchFamily="34" charset="0"/>
                          <a:ea typeface="Segoe UI" pitchFamily="34" charset="0"/>
                          <a:cs typeface="Calibri" pitchFamily="34" charset="0"/>
                        </a:rPr>
                        <a:t>Tracks</a:t>
                      </a:r>
                      <a:endParaRPr lang="en-US" sz="2000" b="1"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Personalized</a:t>
                      </a:r>
                      <a:r>
                        <a:rPr lang="en-US" sz="2000" baseline="0" dirty="0" smtClean="0">
                          <a:solidFill>
                            <a:schemeClr val="tx1"/>
                          </a:solidFill>
                          <a:latin typeface="Calibri" pitchFamily="34" charset="0"/>
                          <a:ea typeface="Segoe UI" pitchFamily="34" charset="0"/>
                          <a:cs typeface="Calibri" pitchFamily="34" charset="0"/>
                        </a:rPr>
                        <a:t> Driving Directions, Track-Based Search</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Ride</a:t>
                      </a:r>
                      <a:r>
                        <a:rPr lang="en-US" sz="2000" baseline="0" dirty="0" smtClean="0">
                          <a:solidFill>
                            <a:schemeClr val="tx1"/>
                          </a:solidFill>
                          <a:latin typeface="Calibri" pitchFamily="34" charset="0"/>
                          <a:ea typeface="Segoe UI" pitchFamily="34" charset="0"/>
                          <a:cs typeface="Calibri" pitchFamily="34" charset="0"/>
                        </a:rPr>
                        <a:t> sharing, Discovery, </a:t>
                      </a:r>
                    </a:p>
                    <a:p>
                      <a:pPr algn="l"/>
                      <a:r>
                        <a:rPr lang="en-US" sz="2000" baseline="0" dirty="0" smtClean="0">
                          <a:solidFill>
                            <a:schemeClr val="tx1"/>
                          </a:solidFill>
                          <a:latin typeface="Calibri" pitchFamily="34" charset="0"/>
                          <a:ea typeface="Segoe UI" pitchFamily="34" charset="0"/>
                          <a:cs typeface="Calibri" pitchFamily="34" charset="0"/>
                        </a:rPr>
                        <a:t>Urban sensing</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r>
            </a:tbl>
          </a:graphicData>
        </a:graphic>
      </p:graphicFrame>
      <p:grpSp>
        <p:nvGrpSpPr>
          <p:cNvPr id="10" name="Group 9"/>
          <p:cNvGrpSpPr/>
          <p:nvPr/>
        </p:nvGrpSpPr>
        <p:grpSpPr>
          <a:xfrm>
            <a:off x="304800" y="4419600"/>
            <a:ext cx="8534400" cy="1604665"/>
            <a:chOff x="304800" y="4419600"/>
            <a:chExt cx="8534400" cy="1604665"/>
          </a:xfrm>
        </p:grpSpPr>
        <p:sp>
          <p:nvSpPr>
            <p:cNvPr id="3" name="Rectangle 2"/>
            <p:cNvSpPr/>
            <p:nvPr/>
          </p:nvSpPr>
          <p:spPr>
            <a:xfrm>
              <a:off x="304800" y="4419600"/>
              <a:ext cx="8534400" cy="1371600"/>
            </a:xfrm>
            <a:prstGeom prst="rect">
              <a:avLst/>
            </a:prstGeom>
            <a:noFill/>
            <a:ln w="762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eaLnBrk="1" latinLnBrk="0" hangingPunct="1"/>
              <a:endParaRPr kumimoji="0" lang="en-US"/>
            </a:p>
          </p:txBody>
        </p:sp>
        <p:sp>
          <p:nvSpPr>
            <p:cNvPr id="7" name="TextBox 6"/>
            <p:cNvSpPr txBox="1"/>
            <p:nvPr/>
          </p:nvSpPr>
          <p:spPr>
            <a:xfrm>
              <a:off x="990600" y="5562600"/>
              <a:ext cx="7315200" cy="461665"/>
            </a:xfrm>
            <a:prstGeom prst="rect">
              <a:avLst/>
            </a:prstGeom>
            <a:solidFill>
              <a:schemeClr val="bg1">
                <a:lumMod val="85000"/>
              </a:schemeClr>
            </a:solidFill>
            <a:ln w="28575">
              <a:solidFill>
                <a:srgbClr val="FF0000"/>
              </a:solidFill>
            </a:ln>
          </p:spPr>
          <p:txBody>
            <a:bodyPr wrap="square" rtlCol="0">
              <a:spAutoFit/>
            </a:bodyPr>
            <a:lstStyle/>
            <a:p>
              <a:pPr algn="ctr"/>
              <a:r>
                <a:rPr lang="en-US" sz="2400" b="1" dirty="0" smtClean="0">
                  <a:solidFill>
                    <a:srgbClr val="FF0000"/>
                  </a:solidFill>
                  <a:latin typeface="Calibri" pitchFamily="34" charset="0"/>
                  <a:ea typeface="Segoe UI" pitchFamily="34" charset="0"/>
                  <a:cs typeface="Calibri" pitchFamily="34" charset="0"/>
                </a:rPr>
                <a:t>Class of applications enabled by StarTrack</a:t>
              </a:r>
              <a:endParaRPr lang="en-US" sz="2400" b="1" dirty="0">
                <a:solidFill>
                  <a:srgbClr val="FF0000"/>
                </a:solidFill>
                <a:latin typeface="Calibri" pitchFamily="34" charset="0"/>
                <a:ea typeface="Segoe UI" pitchFamily="34" charset="0"/>
                <a:cs typeface="Calibri" pitchFamily="34" charset="0"/>
              </a:endParaRPr>
            </a:p>
          </p:txBody>
        </p:sp>
      </p:grpSp>
      <p:sp>
        <p:nvSpPr>
          <p:cNvPr id="12" name="Slide Number Placeholder 11"/>
          <p:cNvSpPr>
            <a:spLocks noGrp="1"/>
          </p:cNvSpPr>
          <p:nvPr>
            <p:ph type="sldNum" sz="quarter" idx="12"/>
          </p:nvPr>
        </p:nvSpPr>
        <p:spPr/>
        <p:txBody>
          <a:bodyPr/>
          <a:lstStyle/>
          <a:p>
            <a:fld id="{6563A305-4DB9-4515-9625-D37A5744C327}" type="slidenum">
              <a:rPr lang="en-US" smtClean="0"/>
              <a:pPr/>
              <a:t>8</a:t>
            </a:fld>
            <a:endParaRPr lang="en-US"/>
          </a:p>
        </p:txBody>
      </p:sp>
      <p:sp>
        <p:nvSpPr>
          <p:cNvPr id="5" name="Date Placeholder 4"/>
          <p:cNvSpPr>
            <a:spLocks noGrp="1"/>
          </p:cNvSpPr>
          <p:nvPr>
            <p:ph type="dt" sz="half" idx="10"/>
          </p:nvPr>
        </p:nvSpPr>
        <p:spPr/>
        <p:txBody>
          <a:bodyPr/>
          <a:lstStyle/>
          <a:p>
            <a:r>
              <a:rPr lang="en-US" smtClean="0"/>
              <a:t>4/9/13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3995718587"/>
      </p:ext>
    </p:extLst>
  </p:cSld>
  <p:clrMapOvr>
    <a:masterClrMapping/>
  </p:clrMapOvr>
  <mc:AlternateContent xmlns:mc="http://schemas.openxmlformats.org/markup-compatibility/2006" xmlns:p14="http://schemas.microsoft.com/office/powerpoint/2010/main">
    <mc:Choice Requires="p14">
      <p:transition spd="slow" p14:dur="2000" advTm="82405"/>
    </mc:Choice>
    <mc:Fallback xmlns="">
      <p:transition spd="slow" advTm="824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Instrumentation</a:t>
            </a:r>
            <a:endParaRPr lang="en-US" dirty="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80</a:t>
            </a:fld>
            <a:endParaRPr lang="en-US"/>
          </a:p>
        </p:txBody>
      </p:sp>
      <p:grpSp>
        <p:nvGrpSpPr>
          <p:cNvPr id="54" name="Group 53"/>
          <p:cNvGrpSpPr/>
          <p:nvPr/>
        </p:nvGrpSpPr>
        <p:grpSpPr>
          <a:xfrm>
            <a:off x="1524000" y="2057400"/>
            <a:ext cx="2438400" cy="3036332"/>
            <a:chOff x="1524000" y="1752600"/>
            <a:chExt cx="2438400" cy="3036332"/>
          </a:xfrm>
        </p:grpSpPr>
        <p:sp>
          <p:nvSpPr>
            <p:cNvPr id="5" name="TextBox 4"/>
            <p:cNvSpPr txBox="1"/>
            <p:nvPr/>
          </p:nvSpPr>
          <p:spPr>
            <a:xfrm>
              <a:off x="1600200" y="1752600"/>
              <a:ext cx="1828800" cy="369332"/>
            </a:xfrm>
            <a:prstGeom prst="rect">
              <a:avLst/>
            </a:prstGeom>
            <a:noFill/>
            <a:ln>
              <a:solidFill>
                <a:schemeClr val="tx1"/>
              </a:solidFill>
            </a:ln>
          </p:spPr>
          <p:txBody>
            <a:bodyPr wrap="square" rtlCol="0">
              <a:spAutoFit/>
            </a:bodyPr>
            <a:lstStyle/>
            <a:p>
              <a:pPr algn="ctr"/>
              <a:r>
                <a:rPr lang="en-US" dirty="0" smtClean="0"/>
                <a:t>Update PC</a:t>
              </a:r>
              <a:endParaRPr lang="en-US" dirty="0"/>
            </a:p>
          </p:txBody>
        </p:sp>
        <p:sp>
          <p:nvSpPr>
            <p:cNvPr id="8" name="TextBox 7"/>
            <p:cNvSpPr txBox="1"/>
            <p:nvPr/>
          </p:nvSpPr>
          <p:spPr>
            <a:xfrm>
              <a:off x="1828800" y="3581400"/>
              <a:ext cx="1371600" cy="369332"/>
            </a:xfrm>
            <a:prstGeom prst="rect">
              <a:avLst/>
            </a:prstGeom>
            <a:noFill/>
            <a:ln>
              <a:solidFill>
                <a:schemeClr val="tx1"/>
              </a:solidFill>
            </a:ln>
          </p:spPr>
          <p:txBody>
            <a:bodyPr wrap="square" rtlCol="0">
              <a:spAutoFit/>
            </a:bodyPr>
            <a:lstStyle/>
            <a:p>
              <a:pPr algn="ctr"/>
              <a:r>
                <a:rPr lang="en-US" dirty="0" smtClean="0"/>
                <a:t>Translate</a:t>
              </a:r>
              <a:endParaRPr lang="en-US" dirty="0"/>
            </a:p>
          </p:txBody>
        </p:sp>
        <p:sp>
          <p:nvSpPr>
            <p:cNvPr id="10" name="TextBox 9"/>
            <p:cNvSpPr txBox="1"/>
            <p:nvPr/>
          </p:nvSpPr>
          <p:spPr>
            <a:xfrm>
              <a:off x="1752600" y="4419600"/>
              <a:ext cx="1524000" cy="369332"/>
            </a:xfrm>
            <a:prstGeom prst="rect">
              <a:avLst/>
            </a:prstGeom>
            <a:noFill/>
            <a:ln>
              <a:solidFill>
                <a:schemeClr val="tx1"/>
              </a:solidFill>
            </a:ln>
          </p:spPr>
          <p:txBody>
            <a:bodyPr wrap="square" rtlCol="0">
              <a:spAutoFit/>
            </a:bodyPr>
            <a:lstStyle/>
            <a:p>
              <a:pPr algn="ctr"/>
              <a:r>
                <a:rPr lang="en-US" dirty="0" smtClean="0"/>
                <a:t>Execute</a:t>
              </a:r>
              <a:endParaRPr lang="en-US" dirty="0"/>
            </a:p>
          </p:txBody>
        </p:sp>
        <p:sp>
          <p:nvSpPr>
            <p:cNvPr id="12" name="Flowchart: Decision 11"/>
            <p:cNvSpPr/>
            <p:nvPr/>
          </p:nvSpPr>
          <p:spPr>
            <a:xfrm>
              <a:off x="1524000" y="2590800"/>
              <a:ext cx="1981200" cy="533400"/>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chemeClr val="tx1"/>
                  </a:solidFill>
                </a:rPr>
                <a:t>inCache</a:t>
              </a:r>
              <a:r>
                <a:rPr lang="en-US" dirty="0" smtClean="0">
                  <a:solidFill>
                    <a:schemeClr val="tx1"/>
                  </a:solidFill>
                </a:rPr>
                <a:t>?</a:t>
              </a:r>
              <a:endParaRPr lang="en-US" dirty="0">
                <a:solidFill>
                  <a:schemeClr val="tx1"/>
                </a:solidFill>
              </a:endParaRPr>
            </a:p>
          </p:txBody>
        </p:sp>
        <p:cxnSp>
          <p:nvCxnSpPr>
            <p:cNvPr id="14" name="Straight Arrow Connector 13"/>
            <p:cNvCxnSpPr>
              <a:stCxn id="5" idx="2"/>
              <a:endCxn id="12" idx="0"/>
            </p:cNvCxnSpPr>
            <p:nvPr/>
          </p:nvCxnSpPr>
          <p:spPr>
            <a:xfrm>
              <a:off x="2514600" y="2121932"/>
              <a:ext cx="0" cy="4688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8" idx="0"/>
            </p:cNvCxnSpPr>
            <p:nvPr/>
          </p:nvCxnSpPr>
          <p:spPr>
            <a:xfrm>
              <a:off x="2514600" y="31242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10" idx="0"/>
            </p:cNvCxnSpPr>
            <p:nvPr/>
          </p:nvCxnSpPr>
          <p:spPr>
            <a:xfrm>
              <a:off x="2514600" y="3950732"/>
              <a:ext cx="0" cy="4688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 idx="1"/>
              <a:endCxn id="5" idx="1"/>
            </p:cNvCxnSpPr>
            <p:nvPr/>
          </p:nvCxnSpPr>
          <p:spPr>
            <a:xfrm rot="10800000">
              <a:off x="1600200" y="1937266"/>
              <a:ext cx="152400" cy="2667000"/>
            </a:xfrm>
            <a:prstGeom prst="bentConnector3">
              <a:avLst>
                <a:gd name="adj1" fmla="val 2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0" idx="1"/>
              <a:endCxn id="10" idx="2"/>
            </p:cNvCxnSpPr>
            <p:nvPr/>
          </p:nvCxnSpPr>
          <p:spPr>
            <a:xfrm rot="10800000" flipH="1" flipV="1">
              <a:off x="1752600" y="4604266"/>
              <a:ext cx="762000" cy="184666"/>
            </a:xfrm>
            <a:prstGeom prst="bentConnector4">
              <a:avLst>
                <a:gd name="adj1" fmla="val -30000"/>
                <a:gd name="adj2" fmla="val 22379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2" idx="3"/>
              <a:endCxn id="10" idx="3"/>
            </p:cNvCxnSpPr>
            <p:nvPr/>
          </p:nvCxnSpPr>
          <p:spPr>
            <a:xfrm flipH="1">
              <a:off x="3276600" y="2857500"/>
              <a:ext cx="228600" cy="1746766"/>
            </a:xfrm>
            <a:prstGeom prst="bentConnector3">
              <a:avLst>
                <a:gd name="adj1" fmla="val -10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90900" y="2502932"/>
              <a:ext cx="571500" cy="369332"/>
            </a:xfrm>
            <a:prstGeom prst="rect">
              <a:avLst/>
            </a:prstGeom>
            <a:noFill/>
          </p:spPr>
          <p:txBody>
            <a:bodyPr wrap="square" rtlCol="0">
              <a:spAutoFit/>
            </a:bodyPr>
            <a:lstStyle/>
            <a:p>
              <a:r>
                <a:rPr lang="en-US" dirty="0" smtClean="0"/>
                <a:t>yes</a:t>
              </a:r>
              <a:endParaRPr lang="en-US" dirty="0"/>
            </a:p>
          </p:txBody>
        </p:sp>
        <p:sp>
          <p:nvSpPr>
            <p:cNvPr id="43" name="TextBox 42"/>
            <p:cNvSpPr txBox="1"/>
            <p:nvPr/>
          </p:nvSpPr>
          <p:spPr>
            <a:xfrm>
              <a:off x="2552700" y="3112532"/>
              <a:ext cx="571500" cy="369332"/>
            </a:xfrm>
            <a:prstGeom prst="rect">
              <a:avLst/>
            </a:prstGeom>
            <a:noFill/>
          </p:spPr>
          <p:txBody>
            <a:bodyPr wrap="square" rtlCol="0">
              <a:spAutoFit/>
            </a:bodyPr>
            <a:lstStyle/>
            <a:p>
              <a:r>
                <a:rPr lang="en-US" dirty="0" smtClean="0"/>
                <a:t>no</a:t>
              </a:r>
              <a:endParaRPr lang="en-US" dirty="0"/>
            </a:p>
          </p:txBody>
        </p:sp>
      </p:grpSp>
      <p:grpSp>
        <p:nvGrpSpPr>
          <p:cNvPr id="53" name="Group 52"/>
          <p:cNvGrpSpPr/>
          <p:nvPr/>
        </p:nvGrpSpPr>
        <p:grpSpPr>
          <a:xfrm>
            <a:off x="4343400" y="2093233"/>
            <a:ext cx="3733800" cy="2988831"/>
            <a:chOff x="4343400" y="1788433"/>
            <a:chExt cx="3733800" cy="2988831"/>
          </a:xfrm>
        </p:grpSpPr>
        <p:sp>
          <p:nvSpPr>
            <p:cNvPr id="11" name="TextBox 10"/>
            <p:cNvSpPr txBox="1"/>
            <p:nvPr/>
          </p:nvSpPr>
          <p:spPr>
            <a:xfrm>
              <a:off x="5029201" y="1788433"/>
              <a:ext cx="2590800" cy="369332"/>
            </a:xfrm>
            <a:prstGeom prst="rect">
              <a:avLst/>
            </a:prstGeom>
            <a:noFill/>
            <a:ln>
              <a:solidFill>
                <a:schemeClr val="tx1"/>
              </a:solidFill>
            </a:ln>
          </p:spPr>
          <p:txBody>
            <a:bodyPr wrap="square" rtlCol="0">
              <a:spAutoFit/>
            </a:bodyPr>
            <a:lstStyle/>
            <a:p>
              <a:pPr algn="ctr"/>
              <a:r>
                <a:rPr lang="en-US" dirty="0" smtClean="0"/>
                <a:t>(un)</a:t>
              </a:r>
              <a:r>
                <a:rPr lang="en-US" dirty="0" err="1" smtClean="0"/>
                <a:t>registerCallback</a:t>
              </a:r>
              <a:endParaRPr lang="en-US" dirty="0"/>
            </a:p>
          </p:txBody>
        </p:sp>
        <p:sp>
          <p:nvSpPr>
            <p:cNvPr id="26" name="Flowchart: Decision 25"/>
            <p:cNvSpPr/>
            <p:nvPr/>
          </p:nvSpPr>
          <p:spPr>
            <a:xfrm>
              <a:off x="5105401" y="2655332"/>
              <a:ext cx="2438399" cy="533400"/>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chemeClr val="tx1"/>
                  </a:solidFill>
                </a:rPr>
                <a:t>needFlush</a:t>
              </a:r>
              <a:r>
                <a:rPr lang="en-US" dirty="0" smtClean="0">
                  <a:solidFill>
                    <a:schemeClr val="tx1"/>
                  </a:solidFill>
                </a:rPr>
                <a:t>?</a:t>
              </a:r>
              <a:endParaRPr lang="en-US" dirty="0">
                <a:solidFill>
                  <a:schemeClr val="tx1"/>
                </a:solidFill>
              </a:endParaRPr>
            </a:p>
          </p:txBody>
        </p:sp>
        <p:cxnSp>
          <p:nvCxnSpPr>
            <p:cNvPr id="29" name="Straight Arrow Connector 28"/>
            <p:cNvCxnSpPr>
              <a:stCxn id="11" idx="2"/>
              <a:endCxn id="26" idx="0"/>
            </p:cNvCxnSpPr>
            <p:nvPr/>
          </p:nvCxnSpPr>
          <p:spPr>
            <a:xfrm>
              <a:off x="6324601" y="2157765"/>
              <a:ext cx="0" cy="497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24600" y="3188732"/>
              <a:ext cx="0" cy="497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38800" y="3645932"/>
              <a:ext cx="1371600" cy="369332"/>
            </a:xfrm>
            <a:prstGeom prst="rect">
              <a:avLst/>
            </a:prstGeom>
            <a:noFill/>
            <a:ln>
              <a:solidFill>
                <a:schemeClr val="tx1"/>
              </a:solidFill>
            </a:ln>
          </p:spPr>
          <p:txBody>
            <a:bodyPr wrap="square" rtlCol="0">
              <a:spAutoFit/>
            </a:bodyPr>
            <a:lstStyle/>
            <a:p>
              <a:pPr algn="ctr"/>
              <a:r>
                <a:rPr lang="en-US" dirty="0" err="1" smtClean="0"/>
                <a:t>flushType</a:t>
              </a:r>
              <a:endParaRPr lang="en-US" dirty="0"/>
            </a:p>
          </p:txBody>
        </p:sp>
        <p:sp>
          <p:nvSpPr>
            <p:cNvPr id="45" name="TextBox 44"/>
            <p:cNvSpPr txBox="1"/>
            <p:nvPr/>
          </p:nvSpPr>
          <p:spPr>
            <a:xfrm>
              <a:off x="4343400" y="4407932"/>
              <a:ext cx="1828800" cy="369332"/>
            </a:xfrm>
            <a:prstGeom prst="rect">
              <a:avLst/>
            </a:prstGeom>
            <a:noFill/>
            <a:ln>
              <a:solidFill>
                <a:schemeClr val="tx1"/>
              </a:solidFill>
            </a:ln>
          </p:spPr>
          <p:txBody>
            <a:bodyPr wrap="square" rtlCol="0">
              <a:spAutoFit/>
            </a:bodyPr>
            <a:lstStyle/>
            <a:p>
              <a:pPr algn="ctr"/>
              <a:r>
                <a:rPr lang="en-US" dirty="0" err="1" smtClean="0"/>
                <a:t>invalidateBlock</a:t>
              </a:r>
              <a:r>
                <a:rPr lang="en-US" dirty="0" smtClean="0"/>
                <a:t>(s)</a:t>
              </a:r>
              <a:endParaRPr lang="en-US" dirty="0"/>
            </a:p>
          </p:txBody>
        </p:sp>
        <p:sp>
          <p:nvSpPr>
            <p:cNvPr id="46" name="TextBox 45"/>
            <p:cNvSpPr txBox="1"/>
            <p:nvPr/>
          </p:nvSpPr>
          <p:spPr>
            <a:xfrm>
              <a:off x="6705600" y="4407932"/>
              <a:ext cx="1371600" cy="369332"/>
            </a:xfrm>
            <a:prstGeom prst="rect">
              <a:avLst/>
            </a:prstGeom>
            <a:noFill/>
            <a:ln>
              <a:solidFill>
                <a:schemeClr val="tx1"/>
              </a:solidFill>
            </a:ln>
          </p:spPr>
          <p:txBody>
            <a:bodyPr wrap="square" rtlCol="0">
              <a:spAutoFit/>
            </a:bodyPr>
            <a:lstStyle/>
            <a:p>
              <a:pPr algn="ctr"/>
              <a:r>
                <a:rPr lang="en-US" dirty="0" err="1" smtClean="0"/>
                <a:t>flushCache</a:t>
              </a:r>
              <a:endParaRPr lang="en-US" dirty="0"/>
            </a:p>
          </p:txBody>
        </p:sp>
        <p:cxnSp>
          <p:nvCxnSpPr>
            <p:cNvPr id="48" name="Straight Arrow Connector 47"/>
            <p:cNvCxnSpPr>
              <a:stCxn id="44" idx="2"/>
              <a:endCxn id="45" idx="0"/>
            </p:cNvCxnSpPr>
            <p:nvPr/>
          </p:nvCxnSpPr>
          <p:spPr>
            <a:xfrm flipH="1">
              <a:off x="5257800" y="4015264"/>
              <a:ext cx="1066800" cy="392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4" idx="2"/>
              <a:endCxn id="46" idx="0"/>
            </p:cNvCxnSpPr>
            <p:nvPr/>
          </p:nvCxnSpPr>
          <p:spPr>
            <a:xfrm>
              <a:off x="6324600" y="4015264"/>
              <a:ext cx="1066800" cy="392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38900" y="3200400"/>
              <a:ext cx="571500" cy="369332"/>
            </a:xfrm>
            <a:prstGeom prst="rect">
              <a:avLst/>
            </a:prstGeom>
            <a:noFill/>
          </p:spPr>
          <p:txBody>
            <a:bodyPr wrap="square" rtlCol="0">
              <a:spAutoFit/>
            </a:bodyPr>
            <a:lstStyle/>
            <a:p>
              <a:r>
                <a:rPr lang="en-US" dirty="0" smtClean="0"/>
                <a:t>yes</a:t>
              </a:r>
              <a:endParaRPr lang="en-US" dirty="0"/>
            </a:p>
          </p:txBody>
        </p:sp>
      </p:gr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30" name="TextBox 29"/>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6" name="Date Placeholder 5"/>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996790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en-US" smtClean="0">
                <a:latin typeface="Calibri" pitchFamily="34" charset="0"/>
              </a:rPr>
              <a:t>Instrumentation</a:t>
            </a:r>
          </a:p>
        </p:txBody>
      </p:sp>
      <p:pic>
        <p:nvPicPr>
          <p:cNvPr id="103428" name="Picture 4"/>
          <p:cNvPicPr>
            <a:picLocks noChangeAspect="1" noChangeArrowheads="1"/>
          </p:cNvPicPr>
          <p:nvPr/>
        </p:nvPicPr>
        <p:blipFill>
          <a:blip r:embed="rId2"/>
          <a:srcRect/>
          <a:stretch>
            <a:fillRect/>
          </a:stretch>
        </p:blipFill>
        <p:spPr bwMode="auto">
          <a:xfrm>
            <a:off x="1371600" y="2028825"/>
            <a:ext cx="6392863" cy="3228975"/>
          </a:xfrm>
          <a:prstGeom prst="rect">
            <a:avLst/>
          </a:prstGeom>
          <a:noFill/>
        </p:spPr>
      </p:pic>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81</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12035798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Dalvik</a:t>
            </a:r>
            <a:r>
              <a:rPr lang="en-US" sz="4000" dirty="0" smtClean="0"/>
              <a:t> Instruction Tracer (Example)</a:t>
            </a:r>
            <a:endParaRPr lang="en-US" sz="4000" dirty="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82</a:t>
            </a:fld>
            <a:endParaRPr lang="en-US"/>
          </a:p>
        </p:txBody>
      </p:sp>
      <p:sp>
        <p:nvSpPr>
          <p:cNvPr id="6" name="Rectangle 5"/>
          <p:cNvSpPr/>
          <p:nvPr/>
        </p:nvSpPr>
        <p:spPr>
          <a:xfrm>
            <a:off x="228600" y="1568708"/>
            <a:ext cx="8686800" cy="4832092"/>
          </a:xfrm>
          <a:prstGeom prst="rect">
            <a:avLst/>
          </a:prstGeom>
        </p:spPr>
        <p:txBody>
          <a:bodyPr wrap="square">
            <a:spAutoFit/>
          </a:bodyPr>
          <a:lstStyle/>
          <a:p>
            <a:r>
              <a:rPr lang="en-US" sz="1400" dirty="0" smtClean="0">
                <a:latin typeface="Courier New" pitchFamily="49" charset="0"/>
                <a:cs typeface="Courier New" pitchFamily="49" charset="0"/>
              </a:rPr>
              <a:t> 1</a:t>
            </a:r>
            <a:r>
              <a:rPr lang="en-US" sz="1400" dirty="0">
                <a:latin typeface="Courier New" pitchFamily="49" charset="0"/>
                <a:cs typeface="Courier New" pitchFamily="49" charset="0"/>
              </a:rPr>
              <a:t>. void </a:t>
            </a:r>
            <a:r>
              <a:rPr lang="en-US" sz="1400" dirty="0" err="1">
                <a:latin typeface="Courier New" pitchFamily="49" charset="0"/>
                <a:cs typeface="Courier New" pitchFamily="49" charset="0"/>
              </a:rPr>
              <a:t>opcode_callback</a:t>
            </a:r>
            <a:r>
              <a:rPr lang="en-US" sz="1400" dirty="0">
                <a:latin typeface="Courier New" pitchFamily="49" charset="0"/>
                <a:cs typeface="Courier New" pitchFamily="49" charset="0"/>
              </a:rPr>
              <a:t>(uint32_t </a:t>
            </a:r>
            <a:r>
              <a:rPr lang="en-US" sz="1400" dirty="0" err="1">
                <a:latin typeface="Courier New" pitchFamily="49" charset="0"/>
                <a:cs typeface="Courier New" pitchFamily="49" charset="0"/>
              </a:rPr>
              <a:t>opcode</a:t>
            </a:r>
            <a:r>
              <a:rPr lang="en-US" sz="1400" dirty="0">
                <a:latin typeface="Courier New" pitchFamily="49" charset="0"/>
                <a:cs typeface="Courier New" pitchFamily="49" charset="0"/>
              </a:rPr>
              <a:t>) {</a:t>
            </a:r>
          </a:p>
          <a:p>
            <a:r>
              <a:rPr lang="en-US" sz="1400" dirty="0" smtClean="0">
                <a:latin typeface="Courier New" pitchFamily="49" charset="0"/>
                <a:cs typeface="Courier New" pitchFamily="49" charset="0"/>
              </a:rPr>
              <a:t> 2</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printf</a:t>
            </a:r>
            <a:r>
              <a:rPr lang="en-US" sz="1400" dirty="0">
                <a:latin typeface="Courier New" pitchFamily="49" charset="0"/>
                <a:cs typeface="Courier New" pitchFamily="49" charset="0"/>
              </a:rPr>
              <a:t>("[%x] %s\n", GET_RPC, </a:t>
            </a:r>
            <a:r>
              <a:rPr lang="en-US" sz="1400" dirty="0" err="1">
                <a:latin typeface="Courier New" pitchFamily="49" charset="0"/>
                <a:cs typeface="Courier New" pitchFamily="49" charset="0"/>
              </a:rPr>
              <a:t>opcodeToStr</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opcode</a:t>
            </a:r>
            <a:r>
              <a:rPr lang="en-US" sz="1400" dirty="0">
                <a:latin typeface="Courier New" pitchFamily="49" charset="0"/>
                <a:cs typeface="Courier New" pitchFamily="49" charset="0"/>
              </a:rPr>
              <a:t>));</a:t>
            </a:r>
          </a:p>
          <a:p>
            <a:r>
              <a:rPr lang="en-US" sz="1400" dirty="0" smtClean="0">
                <a:latin typeface="Courier New" pitchFamily="49" charset="0"/>
                <a:cs typeface="Courier New" pitchFamily="49" charset="0"/>
              </a:rPr>
              <a:t> 3</a:t>
            </a:r>
            <a:r>
              <a:rPr lang="en-US" sz="1400" dirty="0">
                <a:latin typeface="Courier New" pitchFamily="49" charset="0"/>
                <a:cs typeface="Courier New" pitchFamily="49" charset="0"/>
              </a:rPr>
              <a:t>. }</a:t>
            </a:r>
          </a:p>
          <a:p>
            <a:r>
              <a:rPr lang="en-US" sz="1400" dirty="0" smtClean="0">
                <a:latin typeface="Courier New" pitchFamily="49" charset="0"/>
                <a:cs typeface="Courier New" pitchFamily="49" charset="0"/>
              </a:rPr>
              <a:t> 4</a:t>
            </a:r>
            <a:r>
              <a:rPr lang="en-US" sz="1400" dirty="0">
                <a:latin typeface="Courier New" pitchFamily="49" charset="0"/>
                <a:cs typeface="Courier New" pitchFamily="49" charset="0"/>
              </a:rPr>
              <a:t>.</a:t>
            </a:r>
          </a:p>
          <a:p>
            <a:r>
              <a:rPr lang="en-US" sz="1400" dirty="0" smtClean="0">
                <a:latin typeface="Courier New" pitchFamily="49" charset="0"/>
                <a:cs typeface="Courier New" pitchFamily="49" charset="0"/>
              </a:rPr>
              <a:t> 5</a:t>
            </a:r>
            <a:r>
              <a:rPr lang="en-US" sz="1400" dirty="0">
                <a:latin typeface="Courier New" pitchFamily="49" charset="0"/>
                <a:cs typeface="Courier New" pitchFamily="49" charset="0"/>
              </a:rPr>
              <a:t>. void </a:t>
            </a:r>
            <a:r>
              <a:rPr lang="en-US" sz="1400" dirty="0" err="1">
                <a:latin typeface="Courier New" pitchFamily="49" charset="0"/>
                <a:cs typeface="Courier New" pitchFamily="49" charset="0"/>
              </a:rPr>
              <a:t>module_callback</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pid</a:t>
            </a:r>
            <a:r>
              <a:rPr lang="en-US" sz="1400" dirty="0">
                <a:latin typeface="Courier New" pitchFamily="49" charset="0"/>
                <a:cs typeface="Courier New" pitchFamily="49" charset="0"/>
              </a:rPr>
              <a:t>) {</a:t>
            </a:r>
          </a:p>
          <a:p>
            <a:r>
              <a:rPr lang="en-US" sz="1400" dirty="0" smtClean="0">
                <a:latin typeface="Courier New" pitchFamily="49" charset="0"/>
                <a:cs typeface="Courier New" pitchFamily="49" charset="0"/>
              </a:rPr>
              <a:t> 6</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if </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bInitialized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getIBase</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pid</a:t>
            </a:r>
            <a:r>
              <a:rPr lang="en-US" sz="1400" dirty="0">
                <a:latin typeface="Courier New" pitchFamily="49" charset="0"/>
                <a:cs typeface="Courier New" pitchFamily="49" charset="0"/>
              </a:rPr>
              <a:t>) == 0))</a:t>
            </a:r>
          </a:p>
          <a:p>
            <a:r>
              <a:rPr lang="en-US" sz="1400" dirty="0" smtClean="0">
                <a:latin typeface="Courier New" pitchFamily="49" charset="0"/>
                <a:cs typeface="Courier New" pitchFamily="49" charset="0"/>
              </a:rPr>
              <a:t> 7</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return</a:t>
            </a:r>
            <a:r>
              <a:rPr lang="en-US" sz="1400" dirty="0">
                <a:latin typeface="Courier New" pitchFamily="49" charset="0"/>
                <a:cs typeface="Courier New" pitchFamily="49" charset="0"/>
              </a:rPr>
              <a:t>;</a:t>
            </a:r>
          </a:p>
          <a:p>
            <a:r>
              <a:rPr lang="en-US" sz="1400" dirty="0" smtClean="0">
                <a:latin typeface="Courier New" pitchFamily="49" charset="0"/>
                <a:cs typeface="Courier New" pitchFamily="49" charset="0"/>
              </a:rPr>
              <a:t> 8</a:t>
            </a:r>
            <a:r>
              <a:rPr lang="en-US" sz="1400" dirty="0">
                <a:latin typeface="Courier New" pitchFamily="49" charset="0"/>
                <a:cs typeface="Courier New" pitchFamily="49" charset="0"/>
              </a:rPr>
              <a:t>.</a:t>
            </a:r>
          </a:p>
          <a:p>
            <a:r>
              <a:rPr lang="en-US" sz="1400" dirty="0" smtClean="0">
                <a:latin typeface="Courier New" pitchFamily="49" charset="0"/>
                <a:cs typeface="Courier New" pitchFamily="49" charset="0"/>
              </a:rPr>
              <a:t> 9</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gva_t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startAddr</a:t>
            </a:r>
            <a:r>
              <a:rPr lang="en-US" sz="1400" dirty="0">
                <a:latin typeface="Courier New" pitchFamily="49" charset="0"/>
                <a:cs typeface="Courier New" pitchFamily="49" charset="0"/>
              </a:rPr>
              <a:t> = 0, </a:t>
            </a:r>
            <a:r>
              <a:rPr lang="en-US" sz="1400" dirty="0" err="1">
                <a:latin typeface="Courier New" pitchFamily="49" charset="0"/>
                <a:cs typeface="Courier New" pitchFamily="49" charset="0"/>
              </a:rPr>
              <a:t>endAddr</a:t>
            </a:r>
            <a:r>
              <a:rPr lang="en-US" sz="1400" dirty="0">
                <a:latin typeface="Courier New" pitchFamily="49" charset="0"/>
                <a:cs typeface="Courier New" pitchFamily="49" charset="0"/>
              </a:rPr>
              <a:t> = 0xFFFFFFFF;</a:t>
            </a:r>
          </a:p>
          <a:p>
            <a:r>
              <a:rPr lang="en-US" sz="1400" dirty="0">
                <a:latin typeface="Courier New" pitchFamily="49" charset="0"/>
                <a:cs typeface="Courier New" pitchFamily="49" charset="0"/>
              </a:rPr>
              <a:t>10</a:t>
            </a:r>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11</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addDisableJITRange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startAddr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endAddr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12.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disableJITInit</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getGetCodeAddrAddress</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pid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13.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addMterpOpcodesRange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startAddr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endAddr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14.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dalvikMterpInit</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getIBase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pid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15.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registerDalvikInsnBeginCb</a:t>
            </a:r>
            <a:r>
              <a:rPr lang="en-US" sz="1400" dirty="0">
                <a:latin typeface="Courier New" pitchFamily="49" charset="0"/>
                <a:cs typeface="Courier New" pitchFamily="49" charset="0"/>
              </a:rPr>
              <a:t>(&amp;</a:t>
            </a:r>
            <a:r>
              <a:rPr lang="en-US" sz="1400" dirty="0" err="1">
                <a:latin typeface="Courier New" pitchFamily="49" charset="0"/>
                <a:cs typeface="Courier New" pitchFamily="49" charset="0"/>
              </a:rPr>
              <a:t>opcode_callback</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16.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bInitialized</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 1;</a:t>
            </a:r>
          </a:p>
          <a:p>
            <a:r>
              <a:rPr lang="en-US" sz="1400" dirty="0">
                <a:latin typeface="Courier New" pitchFamily="49" charset="0"/>
                <a:cs typeface="Courier New" pitchFamily="49" charset="0"/>
              </a:rPr>
              <a:t>17. }</a:t>
            </a:r>
          </a:p>
          <a:p>
            <a:r>
              <a:rPr lang="en-US" sz="1400" dirty="0">
                <a:latin typeface="Courier New" pitchFamily="49" charset="0"/>
                <a:cs typeface="Courier New" pitchFamily="49" charset="0"/>
              </a:rPr>
              <a:t>18.</a:t>
            </a:r>
          </a:p>
          <a:p>
            <a:r>
              <a:rPr lang="en-US" sz="1400" dirty="0">
                <a:latin typeface="Courier New" pitchFamily="49" charset="0"/>
                <a:cs typeface="Courier New" pitchFamily="49" charset="0"/>
              </a:rPr>
              <a:t>19. void _</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20.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setTargetByName</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com.andhuhu.fengyinchuanshuo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21. </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registerTargetModulesUpdatedCb</a:t>
            </a:r>
            <a:r>
              <a:rPr lang="en-US" sz="1400" dirty="0">
                <a:latin typeface="Courier New" pitchFamily="49" charset="0"/>
                <a:cs typeface="Courier New" pitchFamily="49" charset="0"/>
              </a:rPr>
              <a:t>(&amp;</a:t>
            </a:r>
            <a:r>
              <a:rPr lang="en-US" sz="1400" dirty="0" err="1">
                <a:latin typeface="Courier New" pitchFamily="49" charset="0"/>
                <a:cs typeface="Courier New" pitchFamily="49" charset="0"/>
              </a:rPr>
              <a:t>module_callback</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22. }</a:t>
            </a:r>
          </a:p>
        </p:txBody>
      </p:sp>
      <p:sp>
        <p:nvSpPr>
          <p:cNvPr id="7" name="Rectangle 6"/>
          <p:cNvSpPr/>
          <p:nvPr/>
        </p:nvSpPr>
        <p:spPr>
          <a:xfrm>
            <a:off x="861950" y="3264725"/>
            <a:ext cx="7772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err="1" smtClean="0">
                <a:solidFill>
                  <a:prstClr val="black"/>
                </a:solidFill>
                <a:latin typeface="Courier New" pitchFamily="49" charset="0"/>
                <a:cs typeface="Courier New" pitchFamily="49" charset="0"/>
              </a:rPr>
              <a:t>getModAddr</a:t>
            </a:r>
            <a:r>
              <a:rPr lang="en-US" dirty="0">
                <a:solidFill>
                  <a:prstClr val="black"/>
                </a:solidFill>
                <a:latin typeface="Courier New" pitchFamily="49" charset="0"/>
                <a:cs typeface="Courier New" pitchFamily="49" charset="0"/>
              </a:rPr>
              <a:t>(“</a:t>
            </a:r>
            <a:r>
              <a:rPr lang="en-US" dirty="0" err="1">
                <a:solidFill>
                  <a:prstClr val="black"/>
                </a:solidFill>
                <a:latin typeface="Courier New" pitchFamily="49" charset="0"/>
                <a:cs typeface="Courier New" pitchFamily="49" charset="0"/>
              </a:rPr>
              <a:t>dfk@classes.dex</a:t>
            </a:r>
            <a:r>
              <a:rPr lang="en-US" dirty="0">
                <a:solidFill>
                  <a:prstClr val="black"/>
                </a:solidFill>
                <a:latin typeface="Courier New" pitchFamily="49" charset="0"/>
                <a:cs typeface="Courier New" pitchFamily="49" charset="0"/>
              </a:rPr>
              <a:t>”, &amp;</a:t>
            </a:r>
            <a:r>
              <a:rPr lang="en-US" dirty="0" err="1">
                <a:solidFill>
                  <a:prstClr val="black"/>
                </a:solidFill>
                <a:latin typeface="Courier New" pitchFamily="49" charset="0"/>
                <a:cs typeface="Courier New" pitchFamily="49" charset="0"/>
              </a:rPr>
              <a:t>startAddr</a:t>
            </a:r>
            <a:r>
              <a:rPr lang="en-US" dirty="0">
                <a:solidFill>
                  <a:prstClr val="black"/>
                </a:solidFill>
                <a:latin typeface="Courier New" pitchFamily="49" charset="0"/>
                <a:cs typeface="Courier New" pitchFamily="49" charset="0"/>
              </a:rPr>
              <a:t>, &amp;</a:t>
            </a:r>
            <a:r>
              <a:rPr lang="en-US" dirty="0" err="1">
                <a:solidFill>
                  <a:prstClr val="black"/>
                </a:solidFill>
                <a:latin typeface="Courier New" pitchFamily="49" charset="0"/>
                <a:cs typeface="Courier New" pitchFamily="49" charset="0"/>
              </a:rPr>
              <a:t>endAddr</a:t>
            </a:r>
            <a:r>
              <a:rPr lang="en-US" dirty="0" smtClean="0">
                <a:solidFill>
                  <a:prstClr val="black"/>
                </a:solidFill>
                <a:latin typeface="Courier New" pitchFamily="49" charset="0"/>
                <a:cs typeface="Courier New" pitchFamily="49" charset="0"/>
              </a:rPr>
              <a:t>);</a:t>
            </a:r>
            <a:endParaRPr lang="en-US" sz="2400" dirty="0">
              <a:latin typeface="Courier New" pitchFamily="49" charset="0"/>
              <a:cs typeface="Courier New" pitchFamily="49" charset="0"/>
            </a:endParaRPr>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8" name="TextBox 7"/>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859033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down)">
                                      <p:cBhvr>
                                        <p:cTn id="7" dur="500"/>
                                        <p:tgtEl>
                                          <p:spTgt spid="6">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wipe(down)">
                                      <p:cBhvr>
                                        <p:cTn id="10" dur="500"/>
                                        <p:tgtEl>
                                          <p:spTgt spid="6">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wipe(down)">
                                      <p:cBhvr>
                                        <p:cTn id="13" dur="500"/>
                                        <p:tgtEl>
                                          <p:spTgt spid="6">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wipe(down)">
                                      <p:cBhvr>
                                        <p:cTn id="16" dur="500"/>
                                        <p:tgtEl>
                                          <p:spTgt spid="6">
                                            <p:txEl>
                                              <p:pRg st="7" end="7"/>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wipe(down)">
                                      <p:cBhvr>
                                        <p:cTn id="19" dur="500"/>
                                        <p:tgtEl>
                                          <p:spTgt spid="6">
                                            <p:txEl>
                                              <p:pRg st="8" end="8"/>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wipe(down)">
                                      <p:cBhvr>
                                        <p:cTn id="22" dur="500"/>
                                        <p:tgtEl>
                                          <p:spTgt spid="6">
                                            <p:txEl>
                                              <p:pRg st="9" end="9"/>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Effect transition="in" filter="wipe(down)">
                                      <p:cBhvr>
                                        <p:cTn id="25" dur="500"/>
                                        <p:tgtEl>
                                          <p:spTgt spid="6">
                                            <p:txEl>
                                              <p:pRg st="10" end="1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11" end="11"/>
                                            </p:txEl>
                                          </p:spTgt>
                                        </p:tgtEl>
                                        <p:attrNameLst>
                                          <p:attrName>style.visibility</p:attrName>
                                        </p:attrNameLst>
                                      </p:cBhvr>
                                      <p:to>
                                        <p:strVal val="visible"/>
                                      </p:to>
                                    </p:set>
                                    <p:animEffect transition="in" filter="wipe(down)">
                                      <p:cBhvr>
                                        <p:cTn id="28" dur="500"/>
                                        <p:tgtEl>
                                          <p:spTgt spid="6">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Effect transition="in" filter="wipe(down)">
                                      <p:cBhvr>
                                        <p:cTn id="33" dur="500"/>
                                        <p:tgtEl>
                                          <p:spTgt spid="6">
                                            <p:txEl>
                                              <p:pRg st="12" end="12"/>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13" end="13"/>
                                            </p:txEl>
                                          </p:spTgt>
                                        </p:tgtEl>
                                        <p:attrNameLst>
                                          <p:attrName>style.visibility</p:attrName>
                                        </p:attrNameLst>
                                      </p:cBhvr>
                                      <p:to>
                                        <p:strVal val="visible"/>
                                      </p:to>
                                    </p:set>
                                    <p:animEffect transition="in" filter="wipe(down)">
                                      <p:cBhvr>
                                        <p:cTn id="36" dur="500"/>
                                        <p:tgtEl>
                                          <p:spTgt spid="6">
                                            <p:txEl>
                                              <p:pRg st="13" end="1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wipe(down)">
                                      <p:cBhvr>
                                        <p:cTn id="39" dur="500"/>
                                        <p:tgtEl>
                                          <p:spTgt spid="6">
                                            <p:txEl>
                                              <p:pRg st="14" end="14"/>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15" end="15"/>
                                            </p:txEl>
                                          </p:spTgt>
                                        </p:tgtEl>
                                        <p:attrNameLst>
                                          <p:attrName>style.visibility</p:attrName>
                                        </p:attrNameLst>
                                      </p:cBhvr>
                                      <p:to>
                                        <p:strVal val="visible"/>
                                      </p:to>
                                    </p:set>
                                    <p:animEffect transition="in" filter="wipe(down)">
                                      <p:cBhvr>
                                        <p:cTn id="42" dur="500"/>
                                        <p:tgtEl>
                                          <p:spTgt spid="6">
                                            <p:txEl>
                                              <p:pRg st="15" end="15"/>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6">
                                            <p:txEl>
                                              <p:pRg st="16" end="16"/>
                                            </p:txEl>
                                          </p:spTgt>
                                        </p:tgtEl>
                                        <p:attrNameLst>
                                          <p:attrName>style.visibility</p:attrName>
                                        </p:attrNameLst>
                                      </p:cBhvr>
                                      <p:to>
                                        <p:strVal val="visible"/>
                                      </p:to>
                                    </p:set>
                                    <p:animEffect transition="in" filter="wipe(down)">
                                      <p:cBhvr>
                                        <p:cTn id="45" dur="500"/>
                                        <p:tgtEl>
                                          <p:spTgt spid="6">
                                            <p:txEl>
                                              <p:pRg st="16" end="16"/>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6">
                                            <p:txEl>
                                              <p:pRg st="17" end="17"/>
                                            </p:txEl>
                                          </p:spTgt>
                                        </p:tgtEl>
                                        <p:attrNameLst>
                                          <p:attrName>style.visibility</p:attrName>
                                        </p:attrNameLst>
                                      </p:cBhvr>
                                      <p:to>
                                        <p:strVal val="visible"/>
                                      </p:to>
                                    </p:set>
                                    <p:animEffect transition="in" filter="wipe(down)">
                                      <p:cBhvr>
                                        <p:cTn id="48" dur="500"/>
                                        <p:tgtEl>
                                          <p:spTgt spid="6">
                                            <p:txEl>
                                              <p:pRg st="17" end="1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down)">
                                      <p:cBhvr>
                                        <p:cTn id="53" dur="500"/>
                                        <p:tgtEl>
                                          <p:spTgt spid="6">
                                            <p:txEl>
                                              <p:pRg st="0" end="0"/>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down)">
                                      <p:cBhvr>
                                        <p:cTn id="56" dur="500"/>
                                        <p:tgtEl>
                                          <p:spTgt spid="6">
                                            <p:txEl>
                                              <p:pRg st="1" end="1"/>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wipe(down)">
                                      <p:cBhvr>
                                        <p:cTn id="59" dur="500"/>
                                        <p:tgtEl>
                                          <p:spTgt spid="6">
                                            <p:txEl>
                                              <p:pRg st="2" end="2"/>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wipe(down)">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a:lstStyle/>
          <a:p>
            <a:r>
              <a:rPr lang="en-US" smtClean="0">
                <a:latin typeface="Calibri" pitchFamily="34" charset="0"/>
              </a:rPr>
              <a:t>Plugins</a:t>
            </a:r>
          </a:p>
        </p:txBody>
      </p:sp>
      <p:sp>
        <p:nvSpPr>
          <p:cNvPr id="109571" name="Rectangle 3"/>
          <p:cNvSpPr>
            <a:spLocks noGrp="1"/>
          </p:cNvSpPr>
          <p:nvPr>
            <p:ph type="body" idx="1"/>
          </p:nvPr>
        </p:nvSpPr>
        <p:spPr>
          <a:xfrm>
            <a:off x="457200" y="1600200"/>
            <a:ext cx="8229600" cy="4953000"/>
          </a:xfrm>
        </p:spPr>
        <p:txBody>
          <a:bodyPr/>
          <a:lstStyle/>
          <a:p>
            <a:r>
              <a:rPr lang="en-US" sz="2400" dirty="0" smtClean="0"/>
              <a:t>API Tracer</a:t>
            </a:r>
          </a:p>
          <a:p>
            <a:pPr lvl="1"/>
            <a:r>
              <a:rPr lang="en-US" sz="2000" dirty="0" smtClean="0"/>
              <a:t>System calls</a:t>
            </a:r>
          </a:p>
          <a:p>
            <a:pPr lvl="2"/>
            <a:r>
              <a:rPr lang="en-US" sz="1800" i="1" dirty="0" smtClean="0"/>
              <a:t>open, close, read, write,</a:t>
            </a:r>
            <a:r>
              <a:rPr lang="en-US" sz="1800" dirty="0" smtClean="0"/>
              <a:t> includes parameters and return values</a:t>
            </a:r>
          </a:p>
          <a:p>
            <a:pPr lvl="1"/>
            <a:r>
              <a:rPr lang="en-US" sz="2000" dirty="0" smtClean="0"/>
              <a:t>Native library calls</a:t>
            </a:r>
          </a:p>
          <a:p>
            <a:pPr lvl="1"/>
            <a:r>
              <a:rPr lang="en-US" sz="2000" dirty="0" smtClean="0"/>
              <a:t>Java API calls</a:t>
            </a:r>
          </a:p>
          <a:p>
            <a:pPr lvl="2"/>
            <a:r>
              <a:rPr lang="en-US" sz="1800" dirty="0" smtClean="0"/>
              <a:t>Java Strings converted to C Strings</a:t>
            </a:r>
          </a:p>
          <a:p>
            <a:r>
              <a:rPr lang="en-US" sz="2400" dirty="0" smtClean="0"/>
              <a:t>Native and </a:t>
            </a:r>
            <a:r>
              <a:rPr lang="en-US" sz="2400" dirty="0" err="1" smtClean="0"/>
              <a:t>Dalvik</a:t>
            </a:r>
            <a:r>
              <a:rPr lang="en-US" sz="2400" dirty="0" smtClean="0"/>
              <a:t> Instruction Tracers</a:t>
            </a:r>
          </a:p>
          <a:p>
            <a:r>
              <a:rPr lang="en-US" sz="2400" dirty="0" smtClean="0"/>
              <a:t>Taint Tracker</a:t>
            </a:r>
          </a:p>
          <a:p>
            <a:pPr lvl="1"/>
            <a:r>
              <a:rPr lang="en-US" sz="2000" dirty="0" smtClean="0"/>
              <a:t>Taints ARM instructions</a:t>
            </a:r>
          </a:p>
          <a:p>
            <a:pPr lvl="1"/>
            <a:r>
              <a:rPr lang="en-US" sz="2000" dirty="0" smtClean="0"/>
              <a:t>One bit per byte</a:t>
            </a:r>
          </a:p>
          <a:p>
            <a:pPr lvl="1"/>
            <a:r>
              <a:rPr lang="en-US" sz="2000" dirty="0" smtClean="0"/>
              <a:t>Data movement &amp; Arithmetic instructions including barrel shifter</a:t>
            </a:r>
          </a:p>
          <a:p>
            <a:pPr lvl="1"/>
            <a:r>
              <a:rPr lang="en-US" sz="2000" dirty="0" smtClean="0"/>
              <a:t>Does not support control flow tainting</a:t>
            </a:r>
            <a:endParaRPr lang="en-US" sz="2000" dirty="0"/>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83</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21964020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dirty="0" smtClean="0">
                <a:latin typeface="Calibri" pitchFamily="34" charset="0"/>
              </a:rPr>
              <a:t>Roadmap</a:t>
            </a:r>
          </a:p>
        </p:txBody>
      </p:sp>
      <p:sp>
        <p:nvSpPr>
          <p:cNvPr id="98309" name="Rectangle 5"/>
          <p:cNvSpPr>
            <a:spLocks noGrp="1"/>
          </p:cNvSpPr>
          <p:nvPr>
            <p:ph type="body" idx="1"/>
          </p:nvPr>
        </p:nvSpPr>
        <p:spPr/>
        <p:txBody>
          <a:bodyPr/>
          <a:lstStyle/>
          <a:p>
            <a:pPr>
              <a:buFont typeface="Wingdings" pitchFamily="2" charset="2"/>
              <a:buChar char="ü"/>
            </a:pPr>
            <a:r>
              <a:rPr lang="en-US" dirty="0" smtClean="0">
                <a:solidFill>
                  <a:schemeClr val="bg1">
                    <a:lumMod val="75000"/>
                  </a:schemeClr>
                </a:solidFill>
              </a:rPr>
              <a:t>External instrumentation</a:t>
            </a:r>
          </a:p>
          <a:p>
            <a:pPr lvl="1"/>
            <a:r>
              <a:rPr lang="en-US" dirty="0" smtClean="0">
                <a:solidFill>
                  <a:schemeClr val="bg1">
                    <a:lumMod val="75000"/>
                  </a:schemeClr>
                </a:solidFill>
              </a:rPr>
              <a:t>Linux context </a:t>
            </a:r>
          </a:p>
          <a:p>
            <a:pPr lvl="1"/>
            <a:r>
              <a:rPr lang="en-US" dirty="0" err="1" smtClean="0">
                <a:solidFill>
                  <a:schemeClr val="bg1">
                    <a:lumMod val="75000"/>
                  </a:schemeClr>
                </a:solidFill>
              </a:rPr>
              <a:t>Dalvik</a:t>
            </a:r>
            <a:r>
              <a:rPr lang="en-US" dirty="0" smtClean="0">
                <a:solidFill>
                  <a:schemeClr val="bg1">
                    <a:lumMod val="75000"/>
                  </a:schemeClr>
                </a:solidFill>
              </a:rPr>
              <a:t> context</a:t>
            </a:r>
          </a:p>
          <a:p>
            <a:pPr>
              <a:buFont typeface="Wingdings" pitchFamily="2" charset="2"/>
              <a:buChar char="ü"/>
            </a:pPr>
            <a:r>
              <a:rPr lang="en-US" dirty="0" smtClean="0">
                <a:solidFill>
                  <a:schemeClr val="bg1">
                    <a:lumMod val="75000"/>
                  </a:schemeClr>
                </a:solidFill>
              </a:rPr>
              <a:t>Extensible: plugin-support / event-based interface</a:t>
            </a:r>
          </a:p>
          <a:p>
            <a:pPr>
              <a:buFont typeface="Wingdings" pitchFamily="2" charset="2"/>
              <a:buChar char="Ø"/>
            </a:pPr>
            <a:r>
              <a:rPr lang="en-US" dirty="0" smtClean="0"/>
              <a:t>Evaluation</a:t>
            </a:r>
          </a:p>
          <a:p>
            <a:pPr lvl="1"/>
            <a:r>
              <a:rPr lang="en-US" dirty="0" smtClean="0"/>
              <a:t>Performance</a:t>
            </a:r>
          </a:p>
          <a:p>
            <a:pPr lvl="1"/>
            <a:r>
              <a:rPr lang="en-US" dirty="0" smtClean="0"/>
              <a:t>Usage</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84</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67695649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Configuration</a:t>
            </a:r>
          </a:p>
          <a:p>
            <a:pPr lvl="1"/>
            <a:r>
              <a:rPr lang="en-US" dirty="0" smtClean="0"/>
              <a:t>QEMU 0.10.50 – part of Gingerbread SDK</a:t>
            </a:r>
          </a:p>
          <a:p>
            <a:pPr lvl="1"/>
            <a:r>
              <a:rPr lang="en-US" dirty="0" smtClean="0"/>
              <a:t>Gingerbread</a:t>
            </a:r>
            <a:endParaRPr lang="en-US" dirty="0"/>
          </a:p>
          <a:p>
            <a:pPr lvl="2"/>
            <a:r>
              <a:rPr lang="en-US" dirty="0" smtClean="0"/>
              <a:t>“user-</a:t>
            </a:r>
            <a:r>
              <a:rPr lang="en-US" dirty="0" err="1" smtClean="0"/>
              <a:t>eng</a:t>
            </a:r>
            <a:r>
              <a:rPr lang="en-US" dirty="0" smtClean="0"/>
              <a:t>”</a:t>
            </a:r>
          </a:p>
          <a:p>
            <a:pPr lvl="2"/>
            <a:r>
              <a:rPr lang="en-US" dirty="0" smtClean="0"/>
              <a:t>No changes to source</a:t>
            </a:r>
          </a:p>
          <a:p>
            <a:pPr lvl="1"/>
            <a:r>
              <a:rPr lang="en-US" dirty="0" smtClean="0"/>
              <a:t>Linux 2.6.29, QEMU kernel branch</a:t>
            </a:r>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85</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5239379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Seven free benchmark Apps</a:t>
            </a:r>
          </a:p>
          <a:p>
            <a:pPr lvl="1"/>
            <a:r>
              <a:rPr lang="en-US" sz="1800" dirty="0" err="1"/>
              <a:t>AnTuTu</a:t>
            </a:r>
            <a:r>
              <a:rPr lang="en-US" sz="1800" dirty="0"/>
              <a:t> Benchmark</a:t>
            </a:r>
          </a:p>
          <a:p>
            <a:pPr lvl="1"/>
            <a:r>
              <a:rPr lang="en-US" sz="1800" dirty="0"/>
              <a:t>(</a:t>
            </a:r>
            <a:r>
              <a:rPr lang="en-US" sz="1800" dirty="0" err="1"/>
              <a:t>ABenchMark</a:t>
            </a:r>
            <a:r>
              <a:rPr lang="en-US" sz="1800" dirty="0"/>
              <a:t>) by </a:t>
            </a:r>
            <a:r>
              <a:rPr lang="en-US" sz="1800" dirty="0" err="1" smtClean="0"/>
              <a:t>AnTuTu</a:t>
            </a:r>
            <a:endParaRPr lang="en-US" sz="1800" dirty="0" smtClean="0"/>
          </a:p>
          <a:p>
            <a:pPr lvl="1"/>
            <a:r>
              <a:rPr lang="en-US" sz="1800" dirty="0" err="1" smtClean="0"/>
              <a:t>CaffeineMark</a:t>
            </a:r>
            <a:r>
              <a:rPr lang="en-US" sz="1800" dirty="0" smtClean="0"/>
              <a:t> </a:t>
            </a:r>
            <a:r>
              <a:rPr lang="en-US" sz="1800" dirty="0"/>
              <a:t>by </a:t>
            </a:r>
            <a:r>
              <a:rPr lang="en-US" sz="1800" dirty="0" smtClean="0"/>
              <a:t>Ravi Reddy</a:t>
            </a:r>
          </a:p>
          <a:p>
            <a:pPr lvl="1"/>
            <a:r>
              <a:rPr lang="en-US" sz="1800" dirty="0" smtClean="0"/>
              <a:t>CF-Bench </a:t>
            </a:r>
            <a:r>
              <a:rPr lang="en-US" sz="1800" dirty="0"/>
              <a:t>by </a:t>
            </a:r>
            <a:r>
              <a:rPr lang="en-US" sz="1800" dirty="0" err="1" smtClean="0"/>
              <a:t>Chainfire</a:t>
            </a:r>
            <a:endParaRPr lang="en-US" sz="1800" dirty="0" smtClean="0"/>
          </a:p>
          <a:p>
            <a:pPr lvl="1"/>
            <a:r>
              <a:rPr lang="en-US" sz="1800" dirty="0" smtClean="0"/>
              <a:t>Mobile </a:t>
            </a:r>
            <a:r>
              <a:rPr lang="en-US" sz="1800" dirty="0"/>
              <a:t>processor </a:t>
            </a:r>
            <a:r>
              <a:rPr lang="en-US" sz="1800" dirty="0" smtClean="0"/>
              <a:t>benchmark (Multicore</a:t>
            </a:r>
            <a:r>
              <a:rPr lang="en-US" sz="1800" dirty="0"/>
              <a:t>) by Andrei </a:t>
            </a:r>
            <a:r>
              <a:rPr lang="en-US" sz="1800" dirty="0" err="1" smtClean="0"/>
              <a:t>Karpushonak</a:t>
            </a:r>
            <a:endParaRPr lang="en-US" sz="1800" dirty="0" smtClean="0"/>
          </a:p>
          <a:p>
            <a:pPr lvl="1"/>
            <a:r>
              <a:rPr lang="en-US" sz="1800" dirty="0" smtClean="0"/>
              <a:t>Benchmark by </a:t>
            </a:r>
            <a:r>
              <a:rPr lang="en-US" sz="1800" dirty="0" err="1" smtClean="0"/>
              <a:t>Softweg</a:t>
            </a:r>
            <a:endParaRPr lang="en-US" sz="1800" dirty="0" smtClean="0"/>
          </a:p>
          <a:p>
            <a:pPr lvl="1"/>
            <a:r>
              <a:rPr lang="en-US" sz="1800" dirty="0" err="1" smtClean="0"/>
              <a:t>Linpack</a:t>
            </a:r>
            <a:r>
              <a:rPr lang="en-US" sz="1800" dirty="0" smtClean="0"/>
              <a:t> </a:t>
            </a:r>
            <a:r>
              <a:rPr lang="en-US" sz="1800" dirty="0"/>
              <a:t>by </a:t>
            </a:r>
            <a:r>
              <a:rPr lang="en-US" sz="1800" dirty="0" err="1" smtClean="0"/>
              <a:t>GreeneComputing</a:t>
            </a:r>
            <a:endParaRPr lang="en-US" sz="1800" dirty="0" smtClean="0"/>
          </a:p>
          <a:p>
            <a:r>
              <a:rPr lang="en-US" sz="2400" dirty="0" smtClean="0"/>
              <a:t>Six tests repeated five times each</a:t>
            </a:r>
          </a:p>
          <a:p>
            <a:pPr lvl="1"/>
            <a:r>
              <a:rPr lang="en-US" sz="1800" dirty="0" smtClean="0"/>
              <a:t>Baseline</a:t>
            </a:r>
          </a:p>
          <a:p>
            <a:pPr lvl="1"/>
            <a:r>
              <a:rPr lang="en-US" sz="1800" dirty="0" smtClean="0"/>
              <a:t>NO-JIT Baseline – uses a build with JIT disabled at runtime</a:t>
            </a:r>
          </a:p>
          <a:p>
            <a:pPr lvl="1"/>
            <a:r>
              <a:rPr lang="en-US" sz="1800" dirty="0" smtClean="0"/>
              <a:t>Context Only</a:t>
            </a:r>
          </a:p>
          <a:p>
            <a:pPr lvl="1"/>
            <a:r>
              <a:rPr lang="en-US" sz="1800" dirty="0" smtClean="0"/>
              <a:t>API Tracer</a:t>
            </a:r>
          </a:p>
          <a:p>
            <a:pPr lvl="1"/>
            <a:r>
              <a:rPr lang="en-US" sz="1800" dirty="0" err="1" smtClean="0"/>
              <a:t>Dalvik</a:t>
            </a:r>
            <a:r>
              <a:rPr lang="en-US" sz="1800" dirty="0" smtClean="0"/>
              <a:t> Instruction Trace</a:t>
            </a:r>
          </a:p>
          <a:p>
            <a:pPr lvl="1"/>
            <a:r>
              <a:rPr lang="en-US" sz="1800" dirty="0" smtClean="0"/>
              <a:t>Taint Tracker</a:t>
            </a:r>
            <a:endParaRPr lang="en-US" sz="1800" dirty="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86</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17514543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en-US" dirty="0" smtClean="0">
                <a:latin typeface="Calibri" pitchFamily="34" charset="0"/>
              </a:rPr>
              <a:t>Select Performance Results</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87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447800"/>
            <a:ext cx="3743325"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3124200"/>
            <a:ext cx="3429000" cy="369332"/>
          </a:xfrm>
          <a:prstGeom prst="rect">
            <a:avLst/>
          </a:prstGeom>
          <a:noFill/>
        </p:spPr>
        <p:txBody>
          <a:bodyPr wrap="square" rtlCol="0">
            <a:spAutoFit/>
          </a:bodyPr>
          <a:lstStyle/>
          <a:p>
            <a:r>
              <a:rPr lang="en-US" dirty="0" smtClean="0"/>
              <a:t>Results are not perfect</a:t>
            </a:r>
            <a:endParaRPr lang="en-US" dirty="0"/>
          </a:p>
        </p:txBody>
      </p:sp>
      <p:sp>
        <p:nvSpPr>
          <p:cNvPr id="5" name="Right Arrow 4"/>
          <p:cNvSpPr/>
          <p:nvPr/>
        </p:nvSpPr>
        <p:spPr>
          <a:xfrm rot="10800000">
            <a:off x="4267200" y="3308866"/>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24400" y="2221468"/>
            <a:ext cx="3429000" cy="369332"/>
          </a:xfrm>
          <a:prstGeom prst="rect">
            <a:avLst/>
          </a:prstGeom>
          <a:noFill/>
        </p:spPr>
        <p:txBody>
          <a:bodyPr wrap="square" rtlCol="0">
            <a:spAutoFit/>
          </a:bodyPr>
          <a:lstStyle/>
          <a:p>
            <a:r>
              <a:rPr lang="en-US" dirty="0" err="1" smtClean="0"/>
              <a:t>APITracer</a:t>
            </a:r>
            <a:r>
              <a:rPr lang="en-US" dirty="0" smtClean="0"/>
              <a:t> vs. NOJIT</a:t>
            </a:r>
            <a:endParaRPr lang="en-US" dirty="0"/>
          </a:p>
        </p:txBody>
      </p:sp>
      <p:sp>
        <p:nvSpPr>
          <p:cNvPr id="10" name="Right Arrow 9"/>
          <p:cNvSpPr/>
          <p:nvPr/>
        </p:nvSpPr>
        <p:spPr>
          <a:xfrm rot="10800000">
            <a:off x="4267200" y="2177534"/>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4267200" y="2621280"/>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4267201" y="4983480"/>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4400" y="4648200"/>
            <a:ext cx="3429000" cy="646331"/>
          </a:xfrm>
          <a:prstGeom prst="rect">
            <a:avLst/>
          </a:prstGeom>
          <a:noFill/>
        </p:spPr>
        <p:txBody>
          <a:bodyPr wrap="square" rtlCol="0">
            <a:spAutoFit/>
          </a:bodyPr>
          <a:lstStyle/>
          <a:p>
            <a:r>
              <a:rPr lang="en-US" dirty="0" smtClean="0"/>
              <a:t>Dynamic Symbol Retrieval Overhead</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14" name="TextBox 13"/>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6" name="Date Placeholder 5"/>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498814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Use </a:t>
            </a:r>
            <a:r>
              <a:rPr lang="en-US" dirty="0" err="1" smtClean="0"/>
              <a:t>DroidScope</a:t>
            </a:r>
            <a:r>
              <a:rPr lang="en-US" dirty="0" smtClean="0"/>
              <a:t> to analyze real world malware</a:t>
            </a:r>
          </a:p>
          <a:p>
            <a:pPr lvl="1"/>
            <a:r>
              <a:rPr lang="en-US" dirty="0" smtClean="0"/>
              <a:t>API Tracer</a:t>
            </a:r>
          </a:p>
          <a:p>
            <a:pPr lvl="1"/>
            <a:r>
              <a:rPr lang="en-US" dirty="0" err="1" smtClean="0"/>
              <a:t>Dalvik</a:t>
            </a:r>
            <a:r>
              <a:rPr lang="en-US" dirty="0" smtClean="0"/>
              <a:t> Instruction Tracer + </a:t>
            </a:r>
            <a:r>
              <a:rPr lang="en-US" dirty="0" err="1" smtClean="0"/>
              <a:t>dexdump</a:t>
            </a:r>
            <a:endParaRPr lang="en-US" dirty="0" smtClean="0"/>
          </a:p>
          <a:p>
            <a:pPr lvl="1"/>
            <a:r>
              <a:rPr lang="en-US" dirty="0" smtClean="0"/>
              <a:t>Taint Tracker – taint IMEI/IMSI @ </a:t>
            </a:r>
            <a:r>
              <a:rPr lang="en-US" i="1" dirty="0" err="1" smtClean="0"/>
              <a:t>move_result_object</a:t>
            </a:r>
            <a:r>
              <a:rPr lang="en-US" dirty="0" smtClean="0"/>
              <a:t> after </a:t>
            </a:r>
            <a:r>
              <a:rPr lang="en-US" i="1" dirty="0" err="1" smtClean="0"/>
              <a:t>getIMEI</a:t>
            </a:r>
            <a:r>
              <a:rPr lang="en-US" i="1" dirty="0" smtClean="0"/>
              <a:t>/</a:t>
            </a:r>
            <a:r>
              <a:rPr lang="en-US" i="1" dirty="0" err="1" smtClean="0"/>
              <a:t>getIMSI</a:t>
            </a:r>
            <a:endParaRPr lang="en-US" i="1" dirty="0" smtClean="0"/>
          </a:p>
          <a:p>
            <a:r>
              <a:rPr lang="en-US" dirty="0" smtClean="0"/>
              <a:t>Analyze included exploits</a:t>
            </a:r>
          </a:p>
          <a:p>
            <a:pPr lvl="1"/>
            <a:r>
              <a:rPr lang="en-US" dirty="0" smtClean="0"/>
              <a:t>Removed patches in Gingerbread</a:t>
            </a:r>
          </a:p>
          <a:p>
            <a:pPr lvl="1"/>
            <a:r>
              <a:rPr lang="en-US" dirty="0" smtClean="0"/>
              <a:t>Intercept system calls</a:t>
            </a:r>
          </a:p>
          <a:p>
            <a:pPr lvl="1"/>
            <a:r>
              <a:rPr lang="en-US" dirty="0" smtClean="0"/>
              <a:t>Native instruction tracer</a:t>
            </a:r>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88</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10013098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en-US" smtClean="0">
                <a:latin typeface="Calibri" pitchFamily="34" charset="0"/>
              </a:rPr>
              <a:t>Droid Kung Fu</a:t>
            </a:r>
          </a:p>
        </p:txBody>
      </p:sp>
      <p:sp>
        <p:nvSpPr>
          <p:cNvPr id="111619" name="Rectangle 3"/>
          <p:cNvSpPr>
            <a:spLocks noGrp="1"/>
          </p:cNvSpPr>
          <p:nvPr>
            <p:ph type="body" idx="1"/>
          </p:nvPr>
        </p:nvSpPr>
        <p:spPr/>
        <p:txBody>
          <a:bodyPr/>
          <a:lstStyle/>
          <a:p>
            <a:pPr>
              <a:lnSpc>
                <a:spcPct val="90000"/>
              </a:lnSpc>
            </a:pPr>
            <a:r>
              <a:rPr lang="en-US" dirty="0" smtClean="0"/>
              <a:t>Three encrypted payloads</a:t>
            </a:r>
          </a:p>
          <a:p>
            <a:pPr lvl="1">
              <a:lnSpc>
                <a:spcPct val="90000"/>
              </a:lnSpc>
            </a:pPr>
            <a:r>
              <a:rPr lang="en-US" sz="2400" dirty="0" err="1" smtClean="0"/>
              <a:t>ratc</a:t>
            </a:r>
            <a:r>
              <a:rPr lang="en-US" sz="2400" dirty="0" smtClean="0"/>
              <a:t> (Rage Against The Cage)</a:t>
            </a:r>
          </a:p>
          <a:p>
            <a:pPr lvl="1">
              <a:lnSpc>
                <a:spcPct val="90000"/>
              </a:lnSpc>
            </a:pPr>
            <a:r>
              <a:rPr lang="en-US" sz="2400" dirty="0" err="1" smtClean="0"/>
              <a:t>killall</a:t>
            </a:r>
            <a:r>
              <a:rPr lang="en-US" sz="2400" dirty="0" smtClean="0"/>
              <a:t> (</a:t>
            </a:r>
            <a:r>
              <a:rPr lang="en-US" sz="2400" dirty="0" err="1" smtClean="0"/>
              <a:t>ratc</a:t>
            </a:r>
            <a:r>
              <a:rPr lang="en-US" sz="2400" dirty="0" smtClean="0"/>
              <a:t> wrapper)</a:t>
            </a:r>
          </a:p>
          <a:p>
            <a:pPr lvl="1">
              <a:lnSpc>
                <a:spcPct val="90000"/>
              </a:lnSpc>
            </a:pPr>
            <a:r>
              <a:rPr lang="en-US" sz="2400" dirty="0" err="1" smtClean="0"/>
              <a:t>gjsvro</a:t>
            </a:r>
            <a:r>
              <a:rPr lang="en-US" sz="2400" dirty="0" smtClean="0"/>
              <a:t> (</a:t>
            </a:r>
            <a:r>
              <a:rPr lang="en-US" sz="2400" dirty="0" err="1" smtClean="0"/>
              <a:t>udev</a:t>
            </a:r>
            <a:r>
              <a:rPr lang="en-US" sz="2400" dirty="0" smtClean="0"/>
              <a:t> exploit)</a:t>
            </a:r>
          </a:p>
          <a:p>
            <a:pPr>
              <a:lnSpc>
                <a:spcPct val="90000"/>
              </a:lnSpc>
            </a:pPr>
            <a:r>
              <a:rPr lang="en-US" dirty="0" smtClean="0"/>
              <a:t>Three execution methods</a:t>
            </a:r>
          </a:p>
          <a:p>
            <a:pPr lvl="1">
              <a:lnSpc>
                <a:spcPct val="90000"/>
              </a:lnSpc>
            </a:pPr>
            <a:r>
              <a:rPr lang="en-US" sz="2400" dirty="0" smtClean="0"/>
              <a:t>piped commands to a shell (default execution path)</a:t>
            </a:r>
          </a:p>
          <a:p>
            <a:pPr lvl="1">
              <a:lnSpc>
                <a:spcPct val="90000"/>
              </a:lnSpc>
            </a:pPr>
            <a:r>
              <a:rPr lang="en-US" sz="2400" dirty="0" err="1" smtClean="0"/>
              <a:t>Runtime.exec</a:t>
            </a:r>
            <a:r>
              <a:rPr lang="en-US" sz="2400" dirty="0" smtClean="0"/>
              <a:t>() Java API (instrumented path)</a:t>
            </a:r>
          </a:p>
          <a:p>
            <a:pPr lvl="1">
              <a:lnSpc>
                <a:spcPct val="90000"/>
              </a:lnSpc>
            </a:pPr>
            <a:r>
              <a:rPr lang="en-US" sz="2400" dirty="0" smtClean="0"/>
              <a:t>JNI to native library terminal emulator (instrumented path)</a:t>
            </a:r>
          </a:p>
          <a:p>
            <a:pPr lvl="1">
              <a:lnSpc>
                <a:spcPct val="90000"/>
              </a:lnSpc>
            </a:pPr>
            <a:r>
              <a:rPr lang="en-US" sz="2400" dirty="0" smtClean="0"/>
              <a:t>Instrumented return values for </a:t>
            </a:r>
            <a:r>
              <a:rPr lang="en-US" sz="2400" i="1" dirty="0" smtClean="0"/>
              <a:t>isVersion221</a:t>
            </a:r>
            <a:r>
              <a:rPr lang="en-US" sz="2400" dirty="0" smtClean="0"/>
              <a:t> and </a:t>
            </a:r>
            <a:r>
              <a:rPr lang="en-US" sz="2400" i="1" dirty="0" err="1" smtClean="0"/>
              <a:t>getPermission</a:t>
            </a:r>
            <a:r>
              <a:rPr lang="en-US" sz="2400" dirty="0" smtClean="0"/>
              <a:t> methods</a:t>
            </a:r>
            <a:endParaRPr lang="en-US" sz="2400" i="1" dirty="0" smtClean="0"/>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89</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485674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rot="16777544">
            <a:off x="4506491" y="1865774"/>
            <a:ext cx="4700196" cy="4015558"/>
          </a:xfrm>
          <a:prstGeom prst="cloud">
            <a:avLst/>
          </a:prstGeom>
          <a:solidFill>
            <a:schemeClr val="accent4">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p:txBody>
          <a:bodyPr/>
          <a:lstStyle/>
          <a:p>
            <a:r>
              <a:rPr lang="en-US" dirty="0" smtClean="0">
                <a:solidFill>
                  <a:srgbClr val="000000"/>
                </a:solidFill>
                <a:latin typeface="Calibri" pitchFamily="34" charset="0"/>
                <a:cs typeface="Calibri" pitchFamily="34" charset="0"/>
              </a:rPr>
              <a:t>StarTrack System</a:t>
            </a:r>
            <a:endParaRPr lang="en-US" dirty="0">
              <a:solidFill>
                <a:srgbClr val="000000"/>
              </a:solidFill>
              <a:latin typeface="Calibri" pitchFamily="34" charset="0"/>
              <a:cs typeface="Calibri" pitchFamily="34" charset="0"/>
            </a:endParaRPr>
          </a:p>
        </p:txBody>
      </p:sp>
      <p:grpSp>
        <p:nvGrpSpPr>
          <p:cNvPr id="422" name="Group 421"/>
          <p:cNvGrpSpPr/>
          <p:nvPr/>
        </p:nvGrpSpPr>
        <p:grpSpPr>
          <a:xfrm>
            <a:off x="383860" y="1678230"/>
            <a:ext cx="4027257" cy="1636470"/>
            <a:chOff x="228600" y="1716330"/>
            <a:chExt cx="4027257" cy="1636470"/>
          </a:xfrm>
        </p:grpSpPr>
        <p:sp>
          <p:nvSpPr>
            <p:cNvPr id="36" name="Rounded Rectangle 35"/>
            <p:cNvSpPr/>
            <p:nvPr/>
          </p:nvSpPr>
          <p:spPr>
            <a:xfrm>
              <a:off x="1219200" y="2743200"/>
              <a:ext cx="996223"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sp>
          <p:nvSpPr>
            <p:cNvPr id="37" name="Rounded Rectangle 36"/>
            <p:cNvSpPr/>
            <p:nvPr/>
          </p:nvSpPr>
          <p:spPr>
            <a:xfrm>
              <a:off x="228600" y="2133600"/>
              <a:ext cx="19812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Insertion 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55" name="Down Arrow 54"/>
            <p:cNvSpPr/>
            <p:nvPr/>
          </p:nvSpPr>
          <p:spPr>
            <a:xfrm rot="16200000">
              <a:off x="3408198" y="1895540"/>
              <a:ext cx="247517" cy="1447801"/>
            </a:xfrm>
            <a:prstGeom prst="downArrow">
              <a:avLst/>
            </a:prstGeom>
            <a:solidFill>
              <a:schemeClr val="bg1">
                <a:lumMod val="75000"/>
              </a:schemeClr>
            </a:solidFill>
            <a:ln>
              <a:solidFill>
                <a:schemeClr val="bg1">
                  <a:lumMod val="75000"/>
                </a:schemeClr>
              </a:solidFill>
            </a:ln>
            <a:effectLst/>
            <a:scene3d>
              <a:camera prst="orthographicFront">
                <a:rot lat="0" lon="0" rev="0"/>
              </a:camera>
              <a:lightRig rig="contrasting" dir="t">
                <a:rot lat="0" lon="0" rev="7800000"/>
              </a:lightRig>
            </a:scene3d>
            <a:sp3d z="152400">
              <a:bevelT w="139700" h="139700"/>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1" name="Rounded Rectangle 100"/>
            <p:cNvSpPr/>
            <p:nvPr/>
          </p:nvSpPr>
          <p:spPr>
            <a:xfrm>
              <a:off x="228600" y="2743200"/>
              <a:ext cx="990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libri" pitchFamily="34" charset="0"/>
                  <a:ea typeface="Segoe UI" pitchFamily="34" charset="0"/>
                  <a:cs typeface="Calibri" pitchFamily="34" charset="0"/>
                </a:rPr>
                <a:t>Location Manager</a:t>
              </a:r>
              <a:endParaRPr lang="en-US" sz="1600" dirty="0" smtClean="0">
                <a:solidFill>
                  <a:schemeClr val="bg1"/>
                </a:solidFill>
                <a:latin typeface="Calibri" pitchFamily="34" charset="0"/>
                <a:ea typeface="Segoe UI" pitchFamily="34" charset="0"/>
                <a:cs typeface="Calibri" pitchFamily="34" charset="0"/>
              </a:endParaRPr>
            </a:p>
          </p:txBody>
        </p:sp>
        <p:pic>
          <p:nvPicPr>
            <p:cNvPr id="17"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882048" y="1716330"/>
              <a:ext cx="719453" cy="788805"/>
            </a:xfrm>
            <a:prstGeom prst="rect">
              <a:avLst/>
            </a:prstGeom>
            <a:noFill/>
            <a:ln w="9525">
              <a:noFill/>
              <a:miter lim="800000"/>
              <a:headEnd/>
              <a:tailEnd/>
            </a:ln>
          </p:spPr>
        </p:pic>
      </p:grpSp>
      <p:sp>
        <p:nvSpPr>
          <p:cNvPr id="15362" name="AutoShape 2"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21" name="Group 420"/>
          <p:cNvGrpSpPr/>
          <p:nvPr/>
        </p:nvGrpSpPr>
        <p:grpSpPr>
          <a:xfrm>
            <a:off x="447675" y="3700832"/>
            <a:ext cx="4429125" cy="3012341"/>
            <a:chOff x="457200" y="3733800"/>
            <a:chExt cx="4429125" cy="3012341"/>
          </a:xfrm>
        </p:grpSpPr>
        <p:sp>
          <p:nvSpPr>
            <p:cNvPr id="103" name="TextBox 102"/>
            <p:cNvSpPr txBox="1"/>
            <p:nvPr/>
          </p:nvSpPr>
          <p:spPr>
            <a:xfrm>
              <a:off x="2828925" y="5114925"/>
              <a:ext cx="2057400" cy="1631216"/>
            </a:xfrm>
            <a:prstGeom prst="rect">
              <a:avLst/>
            </a:prstGeom>
            <a:noFill/>
          </p:spPr>
          <p:txBody>
            <a:bodyPr wrap="square" rtlCol="0">
              <a:spAutoFit/>
            </a:bodyPr>
            <a:lstStyle/>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Retrieval</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Manipulation</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Comparison</a:t>
              </a:r>
            </a:p>
            <a:p>
              <a:r>
                <a:rPr lang="en-US" sz="2000" dirty="0" smtClean="0">
                  <a:solidFill>
                    <a:srgbClr val="000000"/>
                  </a:solidFill>
                  <a:latin typeface="Calibri" pitchFamily="34" charset="0"/>
                  <a:ea typeface="Segoe UI" pitchFamily="34" charset="0"/>
                  <a:cs typeface="Calibri" pitchFamily="34" charset="0"/>
                </a:rPr>
                <a:t>         …</a:t>
              </a:r>
            </a:p>
            <a:p>
              <a:pPr algn="ctr"/>
              <a:endParaRPr lang="en-US" sz="2000" dirty="0">
                <a:solidFill>
                  <a:srgbClr val="000000"/>
                </a:solidFill>
                <a:latin typeface="Calibri" pitchFamily="34" charset="0"/>
                <a:ea typeface="Segoe UI" pitchFamily="34" charset="0"/>
                <a:cs typeface="Calibri" pitchFamily="34" charset="0"/>
              </a:endParaRPr>
            </a:p>
          </p:txBody>
        </p:sp>
        <p:grpSp>
          <p:nvGrpSpPr>
            <p:cNvPr id="420" name="Group 419"/>
            <p:cNvGrpSpPr/>
            <p:nvPr/>
          </p:nvGrpSpPr>
          <p:grpSpPr>
            <a:xfrm>
              <a:off x="457200" y="3733800"/>
              <a:ext cx="2086733" cy="1905000"/>
              <a:chOff x="457200" y="3733800"/>
              <a:chExt cx="2086733" cy="1905000"/>
            </a:xfrm>
          </p:grpSpPr>
          <p:sp>
            <p:nvSpPr>
              <p:cNvPr id="18" name="Rounded Rectangle 17"/>
              <p:cNvSpPr/>
              <p:nvPr/>
            </p:nvSpPr>
            <p:spPr>
              <a:xfrm>
                <a:off x="457200" y="4419600"/>
                <a:ext cx="14478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102" name="Rounded Rectangle 101"/>
              <p:cNvSpPr/>
              <p:nvPr/>
            </p:nvSpPr>
            <p:spPr>
              <a:xfrm>
                <a:off x="914400" y="5029200"/>
                <a:ext cx="990600"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pic>
            <p:nvPicPr>
              <p:cNvPr id="15368" name="Picture 8" descr="http://www.iconarchive.com/icons/icons-land/vista-hardware-devices/256/Computer-icon.png"/>
              <p:cNvPicPr>
                <a:picLocks noChangeAspect="1" noChangeArrowheads="1"/>
              </p:cNvPicPr>
              <p:nvPr/>
            </p:nvPicPr>
            <p:blipFill>
              <a:blip r:embed="rId5" cstate="print"/>
              <a:srcRect/>
              <a:stretch>
                <a:fillRect/>
              </a:stretch>
            </p:blipFill>
            <p:spPr bwMode="auto">
              <a:xfrm>
                <a:off x="1447800" y="3733800"/>
                <a:ext cx="854075" cy="854075"/>
              </a:xfrm>
              <a:prstGeom prst="rect">
                <a:avLst/>
              </a:prstGeom>
              <a:noFill/>
            </p:spPr>
          </p:pic>
          <p:pic>
            <p:nvPicPr>
              <p:cNvPr id="98"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905000" y="4191000"/>
                <a:ext cx="638933" cy="700523"/>
              </a:xfrm>
              <a:prstGeom prst="rect">
                <a:avLst/>
              </a:prstGeom>
              <a:noFill/>
              <a:ln w="9525">
                <a:noFill/>
                <a:miter lim="800000"/>
                <a:headEnd/>
                <a:tailEnd/>
              </a:ln>
            </p:spPr>
          </p:pic>
        </p:grpSp>
      </p:grpSp>
      <p:sp>
        <p:nvSpPr>
          <p:cNvPr id="3" name="Left-Right Arrow 2"/>
          <p:cNvSpPr/>
          <p:nvPr/>
        </p:nvSpPr>
        <p:spPr>
          <a:xfrm>
            <a:off x="2861747" y="4600919"/>
            <a:ext cx="1650941" cy="199681"/>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4" name="Left-Right Arrow 83"/>
          <p:cNvSpPr/>
          <p:nvPr/>
        </p:nvSpPr>
        <p:spPr>
          <a:xfrm>
            <a:off x="7076767" y="3804260"/>
            <a:ext cx="543233" cy="159858"/>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5" name="TextBox 84"/>
          <p:cNvSpPr txBox="1"/>
          <p:nvPr/>
        </p:nvSpPr>
        <p:spPr>
          <a:xfrm>
            <a:off x="2897683" y="2038350"/>
            <a:ext cx="1447800" cy="400110"/>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ea typeface="Segoe UI" pitchFamily="34" charset="0"/>
                <a:cs typeface="Calibri" pitchFamily="34" charset="0"/>
              </a:rPr>
              <a:t>Insertion</a:t>
            </a:r>
          </a:p>
        </p:txBody>
      </p:sp>
      <p:pic>
        <p:nvPicPr>
          <p:cNvPr id="30" name="Picture 8" descr="Server Icon"/>
          <p:cNvPicPr>
            <a:picLocks noChangeAspect="1" noChangeArrowheads="1"/>
          </p:cNvPicPr>
          <p:nvPr/>
        </p:nvPicPr>
        <p:blipFill>
          <a:blip r:embed="rId6" cstate="print"/>
          <a:srcRect/>
          <a:stretch>
            <a:fillRect/>
          </a:stretch>
        </p:blipFill>
        <p:spPr bwMode="auto">
          <a:xfrm>
            <a:off x="7620000" y="2971800"/>
            <a:ext cx="680133" cy="680133"/>
          </a:xfrm>
          <a:prstGeom prst="rect">
            <a:avLst/>
          </a:prstGeom>
          <a:noFill/>
        </p:spPr>
      </p:pic>
      <p:pic>
        <p:nvPicPr>
          <p:cNvPr id="31" name="Picture 8" descr="Server Icon"/>
          <p:cNvPicPr>
            <a:picLocks noChangeAspect="1" noChangeArrowheads="1"/>
          </p:cNvPicPr>
          <p:nvPr/>
        </p:nvPicPr>
        <p:blipFill>
          <a:blip r:embed="rId6" cstate="print"/>
          <a:srcRect/>
          <a:stretch>
            <a:fillRect/>
          </a:stretch>
        </p:blipFill>
        <p:spPr bwMode="auto">
          <a:xfrm>
            <a:off x="7636157" y="4114800"/>
            <a:ext cx="680133" cy="680133"/>
          </a:xfrm>
          <a:prstGeom prst="rect">
            <a:avLst/>
          </a:prstGeom>
          <a:noFill/>
        </p:spPr>
      </p:pic>
      <p:pic>
        <p:nvPicPr>
          <p:cNvPr id="32" name="Picture 4" descr="Free Database icon"/>
          <p:cNvPicPr>
            <a:picLocks noChangeAspect="1" noChangeArrowheads="1"/>
          </p:cNvPicPr>
          <p:nvPr/>
        </p:nvPicPr>
        <p:blipFill>
          <a:blip r:embed="rId7" cstate="print"/>
          <a:srcRect/>
          <a:stretch>
            <a:fillRect/>
          </a:stretch>
        </p:blipFill>
        <p:spPr bwMode="auto">
          <a:xfrm>
            <a:off x="7996246" y="3276600"/>
            <a:ext cx="431843" cy="465063"/>
          </a:xfrm>
          <a:prstGeom prst="rect">
            <a:avLst/>
          </a:prstGeom>
          <a:noFill/>
        </p:spPr>
      </p:pic>
      <p:pic>
        <p:nvPicPr>
          <p:cNvPr id="33" name="Picture 4" descr="Free Database icon"/>
          <p:cNvPicPr>
            <a:picLocks noChangeAspect="1" noChangeArrowheads="1"/>
          </p:cNvPicPr>
          <p:nvPr/>
        </p:nvPicPr>
        <p:blipFill>
          <a:blip r:embed="rId7" cstate="print"/>
          <a:srcRect/>
          <a:stretch>
            <a:fillRect/>
          </a:stretch>
        </p:blipFill>
        <p:spPr bwMode="auto">
          <a:xfrm>
            <a:off x="8026357" y="4443783"/>
            <a:ext cx="431843" cy="465063"/>
          </a:xfrm>
          <a:prstGeom prst="rect">
            <a:avLst/>
          </a:prstGeom>
          <a:noFill/>
        </p:spPr>
      </p:pic>
      <p:sp>
        <p:nvSpPr>
          <p:cNvPr id="34" name="Rounded Rectangle 33"/>
          <p:cNvSpPr/>
          <p:nvPr/>
        </p:nvSpPr>
        <p:spPr>
          <a:xfrm>
            <a:off x="5890972" y="2331979"/>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5" name="Picture 8" descr="Server Icon"/>
          <p:cNvPicPr>
            <a:picLocks noChangeAspect="1" noChangeArrowheads="1"/>
          </p:cNvPicPr>
          <p:nvPr/>
        </p:nvPicPr>
        <p:blipFill>
          <a:blip r:embed="rId6" cstate="print"/>
          <a:srcRect/>
          <a:stretch>
            <a:fillRect/>
          </a:stretch>
        </p:blipFill>
        <p:spPr bwMode="auto">
          <a:xfrm>
            <a:off x="5353378" y="2110027"/>
            <a:ext cx="686854" cy="686854"/>
          </a:xfrm>
          <a:prstGeom prst="rect">
            <a:avLst/>
          </a:prstGeom>
          <a:noFill/>
        </p:spPr>
      </p:pic>
      <p:sp>
        <p:nvSpPr>
          <p:cNvPr id="38" name="Rounded Rectangle 37"/>
          <p:cNvSpPr/>
          <p:nvPr/>
        </p:nvSpPr>
        <p:spPr>
          <a:xfrm>
            <a:off x="5890973" y="3539461"/>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9" name="Picture 8" descr="Server Icon"/>
          <p:cNvPicPr>
            <a:picLocks noChangeAspect="1" noChangeArrowheads="1"/>
          </p:cNvPicPr>
          <p:nvPr/>
        </p:nvPicPr>
        <p:blipFill>
          <a:blip r:embed="rId6" cstate="print"/>
          <a:srcRect/>
          <a:stretch>
            <a:fillRect/>
          </a:stretch>
        </p:blipFill>
        <p:spPr bwMode="auto">
          <a:xfrm>
            <a:off x="5334000" y="3317509"/>
            <a:ext cx="706231" cy="706231"/>
          </a:xfrm>
          <a:prstGeom prst="rect">
            <a:avLst/>
          </a:prstGeom>
          <a:noFill/>
        </p:spPr>
      </p:pic>
      <p:sp>
        <p:nvSpPr>
          <p:cNvPr id="40" name="Rounded Rectangle 39"/>
          <p:cNvSpPr/>
          <p:nvPr/>
        </p:nvSpPr>
        <p:spPr>
          <a:xfrm>
            <a:off x="5890973" y="4716698"/>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41" name="Picture 8" descr="Server Icon"/>
          <p:cNvPicPr>
            <a:picLocks noChangeAspect="1" noChangeArrowheads="1"/>
          </p:cNvPicPr>
          <p:nvPr/>
        </p:nvPicPr>
        <p:blipFill>
          <a:blip r:embed="rId6" cstate="print"/>
          <a:srcRect/>
          <a:stretch>
            <a:fillRect/>
          </a:stretch>
        </p:blipFill>
        <p:spPr bwMode="auto">
          <a:xfrm>
            <a:off x="5353378" y="4494746"/>
            <a:ext cx="686854" cy="686854"/>
          </a:xfrm>
          <a:prstGeom prst="rect">
            <a:avLst/>
          </a:prstGeom>
          <a:noFill/>
        </p:spPr>
      </p:pic>
      <p:sp>
        <p:nvSpPr>
          <p:cNvPr id="10" name="Slide Number Placeholder 9"/>
          <p:cNvSpPr>
            <a:spLocks noGrp="1"/>
          </p:cNvSpPr>
          <p:nvPr>
            <p:ph type="sldNum" sz="quarter" idx="12"/>
          </p:nvPr>
        </p:nvSpPr>
        <p:spPr/>
        <p:txBody>
          <a:bodyPr/>
          <a:lstStyle/>
          <a:p>
            <a:fld id="{6563A305-4DB9-4515-9625-D37A5744C327}" type="slidenum">
              <a:rPr lang="en-US" smtClean="0"/>
              <a:pPr/>
              <a:t>9</a:t>
            </a:fld>
            <a:endParaRPr lang="en-US"/>
          </a:p>
        </p:txBody>
      </p:sp>
      <p:sp>
        <p:nvSpPr>
          <p:cNvPr id="4" name="Date Placeholder 3"/>
          <p:cNvSpPr>
            <a:spLocks noGrp="1"/>
          </p:cNvSpPr>
          <p:nvPr>
            <p:ph type="dt" sz="half" idx="10"/>
          </p:nvPr>
        </p:nvSpPr>
        <p:spPr/>
        <p:txBody>
          <a:bodyPr/>
          <a:lstStyle/>
          <a:p>
            <a:r>
              <a:rPr lang="en-US" smtClean="0"/>
              <a:t>4/9/13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42" name="TextBox 4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931473321"/>
      </p:ext>
    </p:extLst>
  </p:cSld>
  <p:clrMapOvr>
    <a:masterClrMapping/>
  </p:clrMapOvr>
  <mc:AlternateContent xmlns:mc="http://schemas.openxmlformats.org/markup-compatibility/2006" xmlns:p14="http://schemas.microsoft.com/office/powerpoint/2010/main">
    <mc:Choice Requires="p14">
      <p:transition spd="slow" p14:dur="2000" advTm="73761"/>
    </mc:Choice>
    <mc:Fallback xmlns="">
      <p:transition spd="slow" advTm="73761"/>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r>
              <a:rPr lang="en-US" smtClean="0">
                <a:latin typeface="Calibri" pitchFamily="34" charset="0"/>
              </a:rPr>
              <a:t>Droid Kung Fu: TaintTracker</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90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143" y="1687600"/>
            <a:ext cx="4205714" cy="4256000"/>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221999079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DroidDream</a:t>
            </a:r>
            <a:endParaRPr lang="en-US" dirty="0"/>
          </a:p>
        </p:txBody>
      </p:sp>
      <p:sp>
        <p:nvSpPr>
          <p:cNvPr id="3" name="Content Placeholder 2"/>
          <p:cNvSpPr>
            <a:spLocks noGrp="1"/>
          </p:cNvSpPr>
          <p:nvPr>
            <p:ph idx="1"/>
          </p:nvPr>
        </p:nvSpPr>
        <p:spPr/>
        <p:txBody>
          <a:bodyPr/>
          <a:lstStyle/>
          <a:p>
            <a:r>
              <a:rPr lang="en-US" dirty="0" smtClean="0"/>
              <a:t>Same payloads as </a:t>
            </a:r>
            <a:r>
              <a:rPr lang="en-US" dirty="0" err="1" smtClean="0"/>
              <a:t>DroidKungFu</a:t>
            </a:r>
            <a:endParaRPr lang="en-US" dirty="0" smtClean="0"/>
          </a:p>
          <a:p>
            <a:r>
              <a:rPr lang="en-US" dirty="0" smtClean="0"/>
              <a:t>Two processes</a:t>
            </a:r>
          </a:p>
          <a:p>
            <a:pPr lvl="1"/>
            <a:r>
              <a:rPr lang="en-US" dirty="0" smtClean="0"/>
              <a:t>Normal </a:t>
            </a:r>
            <a:r>
              <a:rPr lang="en-US" i="1" dirty="0" err="1" smtClean="0"/>
              <a:t>droiddream</a:t>
            </a:r>
            <a:r>
              <a:rPr lang="en-US" dirty="0" smtClean="0"/>
              <a:t> process clears </a:t>
            </a:r>
            <a:r>
              <a:rPr lang="en-US" dirty="0" err="1" smtClean="0"/>
              <a:t>logcat</a:t>
            </a:r>
            <a:endParaRPr lang="en-US" dirty="0" smtClean="0"/>
          </a:p>
          <a:p>
            <a:pPr lvl="1"/>
            <a:r>
              <a:rPr lang="en-US" i="1" dirty="0" err="1" smtClean="0"/>
              <a:t>droiddream:remote</a:t>
            </a:r>
            <a:r>
              <a:rPr lang="en-US" dirty="0" smtClean="0"/>
              <a:t> is malicious</a:t>
            </a:r>
          </a:p>
          <a:p>
            <a:r>
              <a:rPr lang="en-US" dirty="0" err="1" smtClean="0"/>
              <a:t>xor</a:t>
            </a:r>
            <a:r>
              <a:rPr lang="en-US" dirty="0" smtClean="0"/>
              <a:t>-encrypts private information before leaking</a:t>
            </a:r>
          </a:p>
          <a:p>
            <a:r>
              <a:rPr lang="en-US" dirty="0" smtClean="0"/>
              <a:t>Instrumented </a:t>
            </a:r>
            <a:r>
              <a:rPr lang="en-US" i="1" dirty="0" err="1" smtClean="0"/>
              <a:t>sys_connect</a:t>
            </a:r>
            <a:r>
              <a:rPr lang="en-US" dirty="0" smtClean="0"/>
              <a:t> and </a:t>
            </a:r>
            <a:r>
              <a:rPr lang="en-US" i="1" dirty="0" err="1" smtClean="0"/>
              <a:t>sys_write</a:t>
            </a:r>
            <a:endParaRPr lang="en-US" i="1" dirty="0"/>
          </a:p>
          <a:p>
            <a:pPr lvl="1"/>
            <a:endParaRPr lang="en-US" dirty="0" smtClean="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91</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17103024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en-US" smtClean="0">
                <a:latin typeface="Calibri" pitchFamily="34" charset="0"/>
              </a:rPr>
              <a:t>Droid Dream: TaintTracker</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92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524000"/>
            <a:ext cx="3504914" cy="4906879"/>
          </a:xfrm>
          <a:prstGeom prst="rect">
            <a:avLst/>
          </a:prstGeom>
        </p:spPr>
      </p:pic>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416278017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en-US" smtClean="0">
                <a:latin typeface="Calibri" pitchFamily="34" charset="0"/>
              </a:rPr>
              <a:t>DroidDream: crypt trace</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93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371" y="2118828"/>
            <a:ext cx="6491429" cy="3748572"/>
          </a:xfrm>
          <a:prstGeom prst="rect">
            <a:avLst/>
          </a:prstGeom>
        </p:spPr>
      </p:pic>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5" name="Date Placeholder 4"/>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60265480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a:t>
            </a:r>
            <a:endParaRPr lang="en-US" dirty="0"/>
          </a:p>
        </p:txBody>
      </p:sp>
      <p:sp>
        <p:nvSpPr>
          <p:cNvPr id="3" name="Content Placeholder 2"/>
          <p:cNvSpPr>
            <a:spLocks noGrp="1"/>
          </p:cNvSpPr>
          <p:nvPr>
            <p:ph idx="1"/>
          </p:nvPr>
        </p:nvSpPr>
        <p:spPr/>
        <p:txBody>
          <a:bodyPr/>
          <a:lstStyle/>
          <a:p>
            <a:r>
              <a:rPr lang="en-US" sz="2800" dirty="0" smtClean="0"/>
              <a:t>Static Analysis</a:t>
            </a:r>
          </a:p>
          <a:p>
            <a:pPr lvl="1"/>
            <a:r>
              <a:rPr lang="en-US" sz="2000" dirty="0" err="1" smtClean="0"/>
              <a:t>ded</a:t>
            </a:r>
            <a:r>
              <a:rPr lang="en-US" sz="2000" dirty="0" smtClean="0"/>
              <a:t>, </a:t>
            </a:r>
            <a:r>
              <a:rPr lang="en-US" sz="2000" dirty="0" err="1"/>
              <a:t>D</a:t>
            </a:r>
            <a:r>
              <a:rPr lang="en-US" sz="2000" dirty="0" err="1" smtClean="0"/>
              <a:t>expler</a:t>
            </a:r>
            <a:r>
              <a:rPr lang="en-US" sz="2000" dirty="0" smtClean="0"/>
              <a:t>, soot</a:t>
            </a:r>
          </a:p>
          <a:p>
            <a:pPr lvl="1"/>
            <a:r>
              <a:rPr lang="en-US" sz="2000" dirty="0" smtClean="0"/>
              <a:t>Woodpecker, </a:t>
            </a:r>
            <a:r>
              <a:rPr lang="en-US" sz="2000" dirty="0" err="1" smtClean="0"/>
              <a:t>DroidMoss</a:t>
            </a:r>
            <a:endParaRPr lang="en-US" sz="2400" dirty="0" smtClean="0"/>
          </a:p>
          <a:p>
            <a:r>
              <a:rPr lang="en-US" sz="2800" dirty="0" smtClean="0"/>
              <a:t>Dynamic Analysis</a:t>
            </a:r>
          </a:p>
          <a:p>
            <a:pPr lvl="1"/>
            <a:r>
              <a:rPr lang="en-US" sz="2000" dirty="0" err="1" smtClean="0"/>
              <a:t>TaintDroid</a:t>
            </a:r>
            <a:endParaRPr lang="en-US" sz="2000" dirty="0" smtClean="0"/>
          </a:p>
          <a:p>
            <a:pPr lvl="1"/>
            <a:r>
              <a:rPr lang="en-US" sz="2000" dirty="0" err="1" smtClean="0"/>
              <a:t>DroidRanger</a:t>
            </a:r>
            <a:endParaRPr lang="en-US" sz="2000" dirty="0" smtClean="0"/>
          </a:p>
          <a:p>
            <a:pPr lvl="1"/>
            <a:r>
              <a:rPr lang="en-US" sz="2000" dirty="0" smtClean="0"/>
              <a:t>PIN, </a:t>
            </a:r>
            <a:r>
              <a:rPr lang="en-US" sz="2000" dirty="0" err="1" smtClean="0"/>
              <a:t>Valgrind</a:t>
            </a:r>
            <a:r>
              <a:rPr lang="en-US" sz="2000" dirty="0" smtClean="0"/>
              <a:t>, </a:t>
            </a:r>
            <a:r>
              <a:rPr lang="en-US" sz="2000" dirty="0" err="1" smtClean="0"/>
              <a:t>DynamoRIO</a:t>
            </a:r>
            <a:endParaRPr lang="en-US" sz="2000" dirty="0" smtClean="0"/>
          </a:p>
          <a:p>
            <a:pPr lvl="1"/>
            <a:r>
              <a:rPr lang="en-US" sz="2000" dirty="0" smtClean="0"/>
              <a:t>Anubis, TEMU, Ether, </a:t>
            </a:r>
            <a:r>
              <a:rPr lang="en-US" sz="2000" dirty="0" err="1" smtClean="0"/>
              <a:t>PinOS</a:t>
            </a:r>
            <a:endParaRPr lang="en-US" sz="2000" dirty="0" smtClean="0"/>
          </a:p>
          <a:p>
            <a:r>
              <a:rPr lang="en-US" sz="2800" dirty="0" smtClean="0"/>
              <a:t>Introspection</a:t>
            </a:r>
          </a:p>
          <a:p>
            <a:pPr lvl="1"/>
            <a:r>
              <a:rPr lang="en-US" sz="2000" dirty="0" smtClean="0"/>
              <a:t>Virtuoso</a:t>
            </a:r>
          </a:p>
          <a:p>
            <a:pPr lvl="1"/>
            <a:r>
              <a:rPr lang="en-US" sz="2000" dirty="0" err="1" smtClean="0"/>
              <a:t>VMWatcher</a:t>
            </a:r>
            <a:endParaRPr lang="en-US" sz="2000" dirty="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94</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60791115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JIT</a:t>
            </a:r>
          </a:p>
          <a:p>
            <a:pPr lvl="1"/>
            <a:r>
              <a:rPr lang="en-US" dirty="0" smtClean="0"/>
              <a:t>Full JIT support</a:t>
            </a:r>
          </a:p>
          <a:p>
            <a:pPr lvl="1"/>
            <a:r>
              <a:rPr lang="en-US" dirty="0" smtClean="0"/>
              <a:t>Flushing JIT cache</a:t>
            </a:r>
          </a:p>
          <a:p>
            <a:r>
              <a:rPr lang="en-US" dirty="0" smtClean="0"/>
              <a:t>Emulation detection</a:t>
            </a:r>
          </a:p>
          <a:p>
            <a:pPr lvl="1"/>
            <a:r>
              <a:rPr lang="en-US" dirty="0" smtClean="0"/>
              <a:t>Real Sensors: GPS, Microphone, etc.</a:t>
            </a:r>
          </a:p>
          <a:p>
            <a:pPr lvl="1"/>
            <a:r>
              <a:rPr lang="en-US" dirty="0" smtClean="0"/>
              <a:t>Bouncer</a:t>
            </a:r>
          </a:p>
          <a:p>
            <a:r>
              <a:rPr lang="en-US" dirty="0" smtClean="0"/>
              <a:t>Timing assumptions, timeouts, events</a:t>
            </a:r>
          </a:p>
          <a:p>
            <a:r>
              <a:rPr lang="en-US" dirty="0" smtClean="0"/>
              <a:t>Closed source systems, e.g. </a:t>
            </a:r>
            <a:r>
              <a:rPr lang="en-US" dirty="0" err="1" smtClean="0"/>
              <a:t>iOS</a:t>
            </a:r>
            <a:endParaRPr lang="en-US" dirty="0"/>
          </a:p>
        </p:txBody>
      </p:sp>
      <p:sp>
        <p:nvSpPr>
          <p:cNvPr id="4" name="Slide Number Placeholder 3"/>
          <p:cNvSpPr>
            <a:spLocks noGrp="1"/>
          </p:cNvSpPr>
          <p:nvPr>
            <p:ph type="sldNum" sz="quarter" idx="12"/>
          </p:nvPr>
        </p:nvSpPr>
        <p:spPr/>
        <p:txBody>
          <a:bodyPr/>
          <a:lstStyle/>
          <a:p>
            <a:pPr>
              <a:defRPr/>
            </a:pPr>
            <a:fld id="{2D7BB148-6DC4-4753-8EBA-E8060606A432}" type="slidenum">
              <a:rPr lang="en-US" smtClean="0"/>
              <a:pPr>
                <a:defRPr/>
              </a:pPr>
              <a:t>95</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7" name="Date Placeholder 6"/>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126525136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dirty="0" smtClean="0">
                <a:latin typeface="Calibri" pitchFamily="34" charset="0"/>
              </a:rPr>
              <a:t>Summary</a:t>
            </a:r>
          </a:p>
        </p:txBody>
      </p:sp>
      <p:sp>
        <p:nvSpPr>
          <p:cNvPr id="98309" name="Rectangle 5"/>
          <p:cNvSpPr>
            <a:spLocks noGrp="1"/>
          </p:cNvSpPr>
          <p:nvPr>
            <p:ph type="body" idx="1"/>
          </p:nvPr>
        </p:nvSpPr>
        <p:spPr/>
        <p:txBody>
          <a:bodyPr>
            <a:normAutofit lnSpcReduction="10000"/>
          </a:bodyPr>
          <a:lstStyle/>
          <a:p>
            <a:r>
              <a:rPr lang="en-US" dirty="0" err="1" smtClean="0"/>
              <a:t>DroidScope</a:t>
            </a:r>
            <a:endParaRPr lang="en-US" dirty="0" smtClean="0"/>
          </a:p>
          <a:p>
            <a:pPr lvl="1"/>
            <a:r>
              <a:rPr lang="en-US" dirty="0" smtClean="0"/>
              <a:t>Dynamic binary instrumentation for Android</a:t>
            </a:r>
          </a:p>
          <a:p>
            <a:pPr lvl="1"/>
            <a:r>
              <a:rPr lang="en-US" dirty="0" smtClean="0"/>
              <a:t>Built on Android Emulator in SDK</a:t>
            </a:r>
          </a:p>
          <a:p>
            <a:pPr lvl="1"/>
            <a:r>
              <a:rPr lang="en-US" dirty="0" smtClean="0"/>
              <a:t>External Introspection &amp; Instrumentation support</a:t>
            </a:r>
          </a:p>
          <a:p>
            <a:pPr lvl="1"/>
            <a:r>
              <a:rPr lang="en-US" dirty="0" smtClean="0"/>
              <a:t>Four plugins</a:t>
            </a:r>
          </a:p>
          <a:p>
            <a:pPr lvl="2"/>
            <a:r>
              <a:rPr lang="en-US" dirty="0" smtClean="0"/>
              <a:t>API Tracer</a:t>
            </a:r>
          </a:p>
          <a:p>
            <a:pPr lvl="2"/>
            <a:r>
              <a:rPr lang="en-US" dirty="0" smtClean="0"/>
              <a:t>Native Instruction Tracer</a:t>
            </a:r>
          </a:p>
          <a:p>
            <a:pPr lvl="2"/>
            <a:r>
              <a:rPr lang="en-US" dirty="0" err="1" smtClean="0"/>
              <a:t>Dalvik</a:t>
            </a:r>
            <a:r>
              <a:rPr lang="en-US" dirty="0" smtClean="0"/>
              <a:t> Instruction Tracers</a:t>
            </a:r>
          </a:p>
          <a:p>
            <a:pPr lvl="2"/>
            <a:r>
              <a:rPr lang="en-US" dirty="0" err="1" smtClean="0"/>
              <a:t>TaintTracker</a:t>
            </a:r>
            <a:endParaRPr lang="en-US" dirty="0" smtClean="0"/>
          </a:p>
          <a:p>
            <a:pPr lvl="1"/>
            <a:r>
              <a:rPr lang="en-US" dirty="0" smtClean="0"/>
              <a:t>Partial JIT support</a:t>
            </a:r>
          </a:p>
        </p:txBody>
      </p:sp>
      <p:sp>
        <p:nvSpPr>
          <p:cNvPr id="2" name="Slide Number Placeholder 1"/>
          <p:cNvSpPr>
            <a:spLocks noGrp="1"/>
          </p:cNvSpPr>
          <p:nvPr>
            <p:ph type="sldNum" sz="quarter" idx="12"/>
          </p:nvPr>
        </p:nvSpPr>
        <p:spPr/>
        <p:txBody>
          <a:bodyPr/>
          <a:lstStyle/>
          <a:p>
            <a:pPr>
              <a:defRPr/>
            </a:pPr>
            <a:fld id="{F5AE812D-FBAB-4974-99B7-32C2E71B5273}" type="slidenum">
              <a:rPr lang="en-US" smtClean="0"/>
              <a:pPr>
                <a:defRPr/>
              </a:pPr>
              <a:t>96</a:t>
            </a:fld>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2064688" cy="246221"/>
          </a:xfrm>
          <a:prstGeom prst="rect">
            <a:avLst/>
          </a:prstGeom>
          <a:noFill/>
        </p:spPr>
        <p:txBody>
          <a:bodyPr wrap="none" rtlCol="0">
            <a:spAutoFit/>
          </a:bodyPr>
          <a:lstStyle/>
          <a:p>
            <a:r>
              <a:rPr lang="en-US" sz="1000" dirty="0" smtClean="0">
                <a:solidFill>
                  <a:srgbClr val="A6A6A6"/>
                </a:solidFill>
              </a:rPr>
              <a:t>Courtesy </a:t>
            </a:r>
            <a:r>
              <a:rPr lang="en-US" sz="1000" dirty="0" err="1" smtClean="0">
                <a:solidFill>
                  <a:srgbClr val="A6A6A6"/>
                </a:solidFill>
              </a:rPr>
              <a:t>Lok</a:t>
            </a:r>
            <a:r>
              <a:rPr lang="en-US" sz="1000" dirty="0" smtClean="0">
                <a:solidFill>
                  <a:srgbClr val="A6A6A6"/>
                </a:solidFill>
              </a:rPr>
              <a:t> </a:t>
            </a:r>
            <a:r>
              <a:rPr lang="en-US" sz="1000" dirty="0" err="1" smtClean="0">
                <a:solidFill>
                  <a:srgbClr val="A6A6A6"/>
                </a:solidFill>
              </a:rPr>
              <a:t>Kwong</a:t>
            </a:r>
            <a:r>
              <a:rPr lang="en-US" sz="1000" dirty="0" smtClean="0">
                <a:solidFill>
                  <a:srgbClr val="A6A6A6"/>
                </a:solidFill>
              </a:rPr>
              <a:t> Yan &amp; </a:t>
            </a:r>
            <a:r>
              <a:rPr lang="en-US" sz="1000" dirty="0" err="1" smtClean="0">
                <a:solidFill>
                  <a:srgbClr val="A6A6A6"/>
                </a:solidFill>
              </a:rPr>
              <a:t>Heng</a:t>
            </a:r>
            <a:r>
              <a:rPr lang="en-US" sz="1000" dirty="0" smtClean="0">
                <a:solidFill>
                  <a:srgbClr val="A6A6A6"/>
                </a:solidFill>
              </a:rPr>
              <a:t> Yin </a:t>
            </a:r>
            <a:endParaRPr lang="en-US" sz="1000" dirty="0">
              <a:solidFill>
                <a:srgbClr val="A6A6A6"/>
              </a:solidFill>
            </a:endParaRPr>
          </a:p>
        </p:txBody>
      </p:sp>
      <p:sp>
        <p:nvSpPr>
          <p:cNvPr id="4" name="Date Placeholder 3"/>
          <p:cNvSpPr>
            <a:spLocks noGrp="1"/>
          </p:cNvSpPr>
          <p:nvPr>
            <p:ph type="dt" sz="half" idx="10"/>
          </p:nvPr>
        </p:nvSpPr>
        <p:spPr/>
        <p:txBody>
          <a:bodyPr/>
          <a:lstStyle/>
          <a:p>
            <a:r>
              <a:rPr lang="en-US" smtClean="0"/>
              <a:t>4/9/13</a:t>
            </a:r>
            <a:endParaRPr lang="en-US"/>
          </a:p>
        </p:txBody>
      </p:sp>
    </p:spTree>
    <p:extLst>
      <p:ext uri="{BB962C8B-B14F-4D97-AF65-F5344CB8AC3E}">
        <p14:creationId xmlns:p14="http://schemas.microsoft.com/office/powerpoint/2010/main" val="345745958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9|8.8|4.5|15.5|3.6|3.9|7.1|7|9.1|7"/>
</p:tagLst>
</file>

<file path=ppt/tags/tag10.xml><?xml version="1.0" encoding="utf-8"?>
<p:tagLst xmlns:a="http://schemas.openxmlformats.org/drawingml/2006/main" xmlns:r="http://schemas.openxmlformats.org/officeDocument/2006/relationships" xmlns:p="http://schemas.openxmlformats.org/presentationml/2006/main">
  <p:tag name="TIMING" val="|2.8|37.4"/>
</p:tagLst>
</file>

<file path=ppt/tags/tag11.xml><?xml version="1.0" encoding="utf-8"?>
<p:tagLst xmlns:a="http://schemas.openxmlformats.org/drawingml/2006/main" xmlns:r="http://schemas.openxmlformats.org/officeDocument/2006/relationships" xmlns:p="http://schemas.openxmlformats.org/presentationml/2006/main">
  <p:tag name="TIMING" val="|18|1.6|3.2|0.8"/>
</p:tagLst>
</file>

<file path=ppt/tags/tag12.xml><?xml version="1.0" encoding="utf-8"?>
<p:tagLst xmlns:a="http://schemas.openxmlformats.org/drawingml/2006/main" xmlns:r="http://schemas.openxmlformats.org/officeDocument/2006/relationships" xmlns:p="http://schemas.openxmlformats.org/presentationml/2006/main">
  <p:tag name="TIMING" val="|0.8|9.3|5.2|3|4.4|3.3|11.9"/>
</p:tagLst>
</file>

<file path=ppt/tags/tag13.xml><?xml version="1.0" encoding="utf-8"?>
<p:tagLst xmlns:a="http://schemas.openxmlformats.org/drawingml/2006/main" xmlns:r="http://schemas.openxmlformats.org/officeDocument/2006/relationships" xmlns:p="http://schemas.openxmlformats.org/presentationml/2006/main">
  <p:tag name="TIMING" val="|0.6|23.1"/>
</p:tagLst>
</file>

<file path=ppt/tags/tag14.xml><?xml version="1.0" encoding="utf-8"?>
<p:tagLst xmlns:a="http://schemas.openxmlformats.org/drawingml/2006/main" xmlns:r="http://schemas.openxmlformats.org/officeDocument/2006/relationships" xmlns:p="http://schemas.openxmlformats.org/presentationml/2006/main">
  <p:tag name="TIMING" val="|22.8"/>
</p:tagLst>
</file>

<file path=ppt/tags/tag15.xml><?xml version="1.0" encoding="utf-8"?>
<p:tagLst xmlns:a="http://schemas.openxmlformats.org/drawingml/2006/main" xmlns:r="http://schemas.openxmlformats.org/officeDocument/2006/relationships" xmlns:p="http://schemas.openxmlformats.org/presentationml/2006/main">
  <p:tag name="TIMING" val="|26.3"/>
</p:tagLst>
</file>

<file path=ppt/tags/tag16.xml><?xml version="1.0" encoding="utf-8"?>
<p:tagLst xmlns:a="http://schemas.openxmlformats.org/drawingml/2006/main" xmlns:r="http://schemas.openxmlformats.org/officeDocument/2006/relationships" xmlns:p="http://schemas.openxmlformats.org/presentationml/2006/main">
  <p:tag name="TIMING" val="|22"/>
</p:tagLst>
</file>

<file path=ppt/tags/tag17.xml><?xml version="1.0" encoding="utf-8"?>
<p:tagLst xmlns:a="http://schemas.openxmlformats.org/drawingml/2006/main" xmlns:r="http://schemas.openxmlformats.org/officeDocument/2006/relationships" xmlns:p="http://schemas.openxmlformats.org/presentationml/2006/main">
  <p:tag name="TIMING" val="|2.1|28.4"/>
</p:tagLst>
</file>

<file path=ppt/tags/tag18.xml><?xml version="1.0" encoding="utf-8"?>
<p:tagLst xmlns:a="http://schemas.openxmlformats.org/drawingml/2006/main" xmlns:r="http://schemas.openxmlformats.org/officeDocument/2006/relationships" xmlns:p="http://schemas.openxmlformats.org/presentationml/2006/main">
  <p:tag name="TIMING" val="|14.9|20.4"/>
</p:tagLst>
</file>

<file path=ppt/tags/tag19.xml><?xml version="1.0" encoding="utf-8"?>
<p:tagLst xmlns:a="http://schemas.openxmlformats.org/drawingml/2006/main" xmlns:r="http://schemas.openxmlformats.org/officeDocument/2006/relationships" xmlns:p="http://schemas.openxmlformats.org/presentationml/2006/main">
  <p:tag name="TIMING" val="|18.7|14.2"/>
</p:tagLst>
</file>

<file path=ppt/tags/tag2.xml><?xml version="1.0" encoding="utf-8"?>
<p:tagLst xmlns:a="http://schemas.openxmlformats.org/drawingml/2006/main" xmlns:r="http://schemas.openxmlformats.org/officeDocument/2006/relationships" xmlns:p="http://schemas.openxmlformats.org/presentationml/2006/main">
  <p:tag name="TIMING" val="|58.1"/>
</p:tagLst>
</file>

<file path=ppt/tags/tag20.xml><?xml version="1.0" encoding="utf-8"?>
<p:tagLst xmlns:a="http://schemas.openxmlformats.org/drawingml/2006/main" xmlns:r="http://schemas.openxmlformats.org/officeDocument/2006/relationships" xmlns:p="http://schemas.openxmlformats.org/presentationml/2006/main">
  <p:tag name="TIMING" val="|6.9|19.2|17.4"/>
</p:tagLst>
</file>

<file path=ppt/tags/tag21.xml><?xml version="1.0" encoding="utf-8"?>
<p:tagLst xmlns:a="http://schemas.openxmlformats.org/drawingml/2006/main" xmlns:r="http://schemas.openxmlformats.org/officeDocument/2006/relationships" xmlns:p="http://schemas.openxmlformats.org/presentationml/2006/main">
  <p:tag name="TIMING" val="|21.9|5.9|2.3|1.3"/>
</p:tagLst>
</file>

<file path=ppt/tags/tag22.xml><?xml version="1.0" encoding="utf-8"?>
<p:tagLst xmlns:a="http://schemas.openxmlformats.org/drawingml/2006/main" xmlns:r="http://schemas.openxmlformats.org/officeDocument/2006/relationships" xmlns:p="http://schemas.openxmlformats.org/presentationml/2006/main">
  <p:tag name="TIMING" val="|22.5|10|20.5|21.4"/>
</p:tagLst>
</file>

<file path=ppt/tags/tag23.xml><?xml version="1.0" encoding="utf-8"?>
<p:tagLst xmlns:a="http://schemas.openxmlformats.org/drawingml/2006/main" xmlns:r="http://schemas.openxmlformats.org/officeDocument/2006/relationships" xmlns:p="http://schemas.openxmlformats.org/presentationml/2006/main">
  <p:tag name="TIMING" val="|50.9|18.9|18.6|7.3"/>
</p:tagLst>
</file>

<file path=ppt/tags/tag24.xml><?xml version="1.0" encoding="utf-8"?>
<p:tagLst xmlns:a="http://schemas.openxmlformats.org/drawingml/2006/main" xmlns:r="http://schemas.openxmlformats.org/officeDocument/2006/relationships" xmlns:p="http://schemas.openxmlformats.org/presentationml/2006/main">
  <p:tag name="TIMING" val="|1|10.4|13.4|20.9|12.1|15.5|1.1|11.4|0.4"/>
</p:tagLst>
</file>

<file path=ppt/tags/tag25.xml><?xml version="1.0" encoding="utf-8"?>
<p:tagLst xmlns:a="http://schemas.openxmlformats.org/drawingml/2006/main" xmlns:r="http://schemas.openxmlformats.org/officeDocument/2006/relationships" xmlns:p="http://schemas.openxmlformats.org/presentationml/2006/main">
  <p:tag name="TIMING" val="|0.7|14.4|12.4|16.7"/>
</p:tagLst>
</file>

<file path=ppt/tags/tag3.xml><?xml version="1.0" encoding="utf-8"?>
<p:tagLst xmlns:a="http://schemas.openxmlformats.org/drawingml/2006/main" xmlns:r="http://schemas.openxmlformats.org/officeDocument/2006/relationships" xmlns:p="http://schemas.openxmlformats.org/presentationml/2006/main">
  <p:tag name="TIMING" val="|26.4|17.2|16|37.6"/>
</p:tagLst>
</file>

<file path=ppt/tags/tag4.xml><?xml version="1.0" encoding="utf-8"?>
<p:tagLst xmlns:a="http://schemas.openxmlformats.org/drawingml/2006/main" xmlns:r="http://schemas.openxmlformats.org/officeDocument/2006/relationships" xmlns:p="http://schemas.openxmlformats.org/presentationml/2006/main">
  <p:tag name="TIMING" val="|22.5|18.5|14"/>
</p:tagLst>
</file>

<file path=ppt/tags/tag5.xml><?xml version="1.0" encoding="utf-8"?>
<p:tagLst xmlns:a="http://schemas.openxmlformats.org/drawingml/2006/main" xmlns:r="http://schemas.openxmlformats.org/officeDocument/2006/relationships" xmlns:p="http://schemas.openxmlformats.org/presentationml/2006/main">
  <p:tag name="TIMING" val="|37.3|8"/>
</p:tagLst>
</file>

<file path=ppt/tags/tag6.xml><?xml version="1.0" encoding="utf-8"?>
<p:tagLst xmlns:a="http://schemas.openxmlformats.org/drawingml/2006/main" xmlns:r="http://schemas.openxmlformats.org/officeDocument/2006/relationships" xmlns:p="http://schemas.openxmlformats.org/presentationml/2006/main">
  <p:tag name="TIMING" val="|31.5|17.3|17.5"/>
</p:tagLst>
</file>

<file path=ppt/tags/tag7.xml><?xml version="1.0" encoding="utf-8"?>
<p:tagLst xmlns:a="http://schemas.openxmlformats.org/drawingml/2006/main" xmlns:r="http://schemas.openxmlformats.org/officeDocument/2006/relationships" xmlns:p="http://schemas.openxmlformats.org/presentationml/2006/main">
  <p:tag name="TIMING" val="|18.2|23.6"/>
</p:tagLst>
</file>

<file path=ppt/tags/tag8.xml><?xml version="1.0" encoding="utf-8"?>
<p:tagLst xmlns:a="http://schemas.openxmlformats.org/drawingml/2006/main" xmlns:r="http://schemas.openxmlformats.org/officeDocument/2006/relationships" xmlns:p="http://schemas.openxmlformats.org/presentationml/2006/main">
  <p:tag name="TIMING" val="|0.5|16.4|2.9"/>
</p:tagLst>
</file>

<file path=ppt/tags/tag9.xml><?xml version="1.0" encoding="utf-8"?>
<p:tagLst xmlns:a="http://schemas.openxmlformats.org/drawingml/2006/main" xmlns:r="http://schemas.openxmlformats.org/officeDocument/2006/relationships" xmlns:p="http://schemas.openxmlformats.org/presentationml/2006/main">
  <p:tag name="TIMING" val="|0.6|0.9|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2448</TotalTime>
  <Words>8100</Words>
  <Application>Microsoft Macintosh PowerPoint</Application>
  <PresentationFormat>On-screen Show (4:3)</PresentationFormat>
  <Paragraphs>1321</Paragraphs>
  <Slides>96</Slides>
  <Notes>18</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Cellular Networks and Mobile Computing COMS 6998-10, Spring 2013</vt:lpstr>
      <vt:lpstr>Announcement </vt:lpstr>
      <vt:lpstr>Review of Previous Lectures on Mobile Cloud Computing</vt:lpstr>
      <vt:lpstr>Review of Previous Lectures on Mobile Cloud Computing (Cont’d)</vt:lpstr>
      <vt:lpstr>Thialfi Architecture</vt:lpstr>
      <vt:lpstr>Thialfi: Life of a Notification</vt:lpstr>
      <vt:lpstr>Review of Previous Lecture (Cont’d)</vt:lpstr>
      <vt:lpstr>A Taxonomy of Applications</vt:lpstr>
      <vt:lpstr>StarTrack System</vt:lpstr>
      <vt:lpstr>What are System Challenges of Track Service?</vt:lpstr>
      <vt:lpstr>Challenges of Using Raw Tracks</vt:lpstr>
      <vt:lpstr>StarTrack API</vt:lpstr>
      <vt:lpstr>StarTrack API: Track Collections</vt:lpstr>
      <vt:lpstr>API Usage: Ride-Sharing Application</vt:lpstr>
      <vt:lpstr>Review of Previous Lectures on Mobile Cloud Computing (Cont’d)</vt:lpstr>
      <vt:lpstr>mCloud Programming Model</vt:lpstr>
      <vt:lpstr>Syllabus</vt:lpstr>
      <vt:lpstr>Outline</vt:lpstr>
      <vt:lpstr>Android Malware:  Characterization and Evolution</vt:lpstr>
      <vt:lpstr>Motivation</vt:lpstr>
      <vt:lpstr>Motivation</vt:lpstr>
      <vt:lpstr>Motivation</vt:lpstr>
      <vt:lpstr>Contributions</vt:lpstr>
      <vt:lpstr>Malware Trends</vt:lpstr>
      <vt:lpstr>Malware Characterization</vt:lpstr>
      <vt:lpstr>Malware Installation</vt:lpstr>
      <vt:lpstr>Installation: Repackaging</vt:lpstr>
      <vt:lpstr>Installation: Repackaging</vt:lpstr>
      <vt:lpstr>Installation: Repackaging</vt:lpstr>
      <vt:lpstr>Installation: Update Attack</vt:lpstr>
      <vt:lpstr>Installation: Update Attack</vt:lpstr>
      <vt:lpstr>Installation: Drive-by Download</vt:lpstr>
      <vt:lpstr>Installation: Drive-by Download</vt:lpstr>
      <vt:lpstr>Malware Activation</vt:lpstr>
      <vt:lpstr>Malicious Payloads</vt:lpstr>
      <vt:lpstr>Payloads: Privilege Escalation</vt:lpstr>
      <vt:lpstr>Payloads: Privilege Escalation</vt:lpstr>
      <vt:lpstr>Payloads: Remote Control</vt:lpstr>
      <vt:lpstr>Payloads: Financial Charges</vt:lpstr>
      <vt:lpstr>Payloads: Information Collection</vt:lpstr>
      <vt:lpstr>Permission Usage</vt:lpstr>
      <vt:lpstr>Evolution: AnserverBot</vt:lpstr>
      <vt:lpstr>Evolution: AnserverBot</vt:lpstr>
      <vt:lpstr>Discussion</vt:lpstr>
      <vt:lpstr>Related Work</vt:lpstr>
      <vt:lpstr>Conclusion</vt:lpstr>
      <vt:lpstr>Dataset Release</vt:lpstr>
      <vt:lpstr>DroidRanger</vt:lpstr>
      <vt:lpstr>Design Goal</vt:lpstr>
      <vt:lpstr>System Overview</vt:lpstr>
      <vt:lpstr>Footprint-Based Detection Engine</vt:lpstr>
      <vt:lpstr>Footprint-Based Detection Engine</vt:lpstr>
      <vt:lpstr>Heuristics-Based Detection Engine</vt:lpstr>
      <vt:lpstr>Evaluation: Data Set</vt:lpstr>
      <vt:lpstr>Evaluation: Overview</vt:lpstr>
      <vt:lpstr>Evaluation: Known Malware Samples</vt:lpstr>
      <vt:lpstr>Evaluation: Apps Infected by Known Malware</vt:lpstr>
      <vt:lpstr>Evaluation: False Positive</vt:lpstr>
      <vt:lpstr>Evaluation: False Negative</vt:lpstr>
      <vt:lpstr>Evaluation: Zero-day Malware</vt:lpstr>
      <vt:lpstr>Evaluation: Zero-day Malware</vt:lpstr>
      <vt:lpstr>Discussion</vt:lpstr>
      <vt:lpstr>Related Work</vt:lpstr>
      <vt:lpstr>Conclusion</vt:lpstr>
      <vt:lpstr> DroidScope Virtualization-based malware detection </vt:lpstr>
      <vt:lpstr>Android</vt:lpstr>
      <vt:lpstr>Android</vt:lpstr>
      <vt:lpstr>Motivation: Static Analysis</vt:lpstr>
      <vt:lpstr>Motivation: Dynamic Analysis</vt:lpstr>
      <vt:lpstr>Motivation: Dynamic Analysis</vt:lpstr>
      <vt:lpstr>DroidScope Overview</vt:lpstr>
      <vt:lpstr>Goals</vt:lpstr>
      <vt:lpstr>Roadmap</vt:lpstr>
      <vt:lpstr>Linux Context: Identify App(s)</vt:lpstr>
      <vt:lpstr>Java/Dalvik View</vt:lpstr>
      <vt:lpstr>Just In Time (JIT) Compiler</vt:lpstr>
      <vt:lpstr>Disabling JIT</vt:lpstr>
      <vt:lpstr>Roadmap</vt:lpstr>
      <vt:lpstr>Instrumentation Design</vt:lpstr>
      <vt:lpstr>Dynamic Instrumentation</vt:lpstr>
      <vt:lpstr>Instrumentation</vt:lpstr>
      <vt:lpstr>Dalvik Instruction Tracer (Example)</vt:lpstr>
      <vt:lpstr>Plugins</vt:lpstr>
      <vt:lpstr>Roadmap</vt:lpstr>
      <vt:lpstr>Implementation</vt:lpstr>
      <vt:lpstr>Performance Evaluation</vt:lpstr>
      <vt:lpstr>Select Performance Results</vt:lpstr>
      <vt:lpstr>Usage Evaluation</vt:lpstr>
      <vt:lpstr>Droid Kung Fu</vt:lpstr>
      <vt:lpstr>Droid Kung Fu: TaintTracker</vt:lpstr>
      <vt:lpstr>DroidDream</vt:lpstr>
      <vt:lpstr>Droid Dream: TaintTracker</vt:lpstr>
      <vt:lpstr>DroidDream: crypt trace</vt:lpstr>
      <vt:lpstr>Related Work</vt:lpstr>
      <vt:lpstr>Challenges</vt:lpstr>
      <vt:lpstr>Summary</vt:lpstr>
    </vt:vector>
  </TitlesOfParts>
  <Company>SaraLee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Networks and Mobile Computing COMS 6998-8, Spring 2012</dc:title>
  <dc:creator>Robert Lee</dc:creator>
  <cp:lastModifiedBy>Robert Lee</cp:lastModifiedBy>
  <cp:revision>139</cp:revision>
  <dcterms:created xsi:type="dcterms:W3CDTF">2012-01-02T06:16:13Z</dcterms:created>
  <dcterms:modified xsi:type="dcterms:W3CDTF">2013-04-09T22:50:39Z</dcterms:modified>
</cp:coreProperties>
</file>