
<file path=[Content_Types].xml><?xml version="1.0" encoding="utf-8"?>
<Types xmlns="http://schemas.openxmlformats.org/package/2006/content-types">
  <Default Extension="xml" ContentType="application/xml"/>
  <Default Extension="wmf" ContentType="image/x-wmf"/>
  <Default Extension="jpeg" ContentType="image/jpeg"/>
  <Default Extension="rels" ContentType="application/vnd.openxmlformats-package.relationships+xml"/>
  <Default Extension="emf" ContentType="image/x-emf"/>
  <Default Extension="vml" ContentType="application/vnd.openxmlformats-officedocument.vmlDrawing"/>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notesSlides/notesSlide7.xml" ContentType="application/vnd.openxmlformats-officedocument.presentationml.notesSlide+xml"/>
  <Override PartName="/ppt/tags/tag4.xml" ContentType="application/vnd.openxmlformats-officedocument.presentationml.tags+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6.xml" ContentType="application/vnd.openxmlformats-officedocument.presentationml.tags+xml"/>
  <Override PartName="/ppt/notesSlides/notesSlide10.xml" ContentType="application/vnd.openxmlformats-officedocument.presentationml.notesSlide+xml"/>
  <Override PartName="/ppt/tags/tag7.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tags/tag8.xml" ContentType="application/vnd.openxmlformats-officedocument.presentationml.tags+xml"/>
  <Override PartName="/ppt/notesSlides/notesSlide19.xml" ContentType="application/vnd.openxmlformats-officedocument.presentationml.notesSlide+xml"/>
  <Override PartName="/ppt/tags/tag9.xml" ContentType="application/vnd.openxmlformats-officedocument.presentationml.tags+xml"/>
  <Override PartName="/ppt/notesSlides/notesSlide20.xml" ContentType="application/vnd.openxmlformats-officedocument.presentationml.notesSlide+xml"/>
  <Override PartName="/ppt/tags/tag10.xml" ContentType="application/vnd.openxmlformats-officedocument.presentationml.tags+xml"/>
  <Override PartName="/ppt/notesSlides/notesSlide21.xml" ContentType="application/vnd.openxmlformats-officedocument.presentationml.notesSlide+xml"/>
  <Override PartName="/ppt/tags/tag11.xml" ContentType="application/vnd.openxmlformats-officedocument.presentationml.tags+xml"/>
  <Override PartName="/ppt/notesSlides/notesSlide22.xml" ContentType="application/vnd.openxmlformats-officedocument.presentationml.notesSlide+xml"/>
  <Override PartName="/ppt/tags/tag12.xml" ContentType="application/vnd.openxmlformats-officedocument.presentationml.tags+xml"/>
  <Override PartName="/ppt/notesSlides/notesSlide23.xml" ContentType="application/vnd.openxmlformats-officedocument.presentationml.notesSlide+xml"/>
  <Override PartName="/ppt/tags/tag13.xml" ContentType="application/vnd.openxmlformats-officedocument.presentationml.tags+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tags/tag14.xml" ContentType="application/vnd.openxmlformats-officedocument.presentationml.tags+xml"/>
  <Override PartName="/ppt/notesSlides/notesSlide26.xml" ContentType="application/vnd.openxmlformats-officedocument.presentationml.notesSlide+xml"/>
  <Override PartName="/ppt/tags/tag15.xml" ContentType="application/vnd.openxmlformats-officedocument.presentationml.tags+xml"/>
  <Override PartName="/ppt/notesSlides/notesSlide27.xml" ContentType="application/vnd.openxmlformats-officedocument.presentationml.notesSlide+xml"/>
  <Override PartName="/ppt/tags/tag16.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tags/tag17.xml" ContentType="application/vnd.openxmlformats-officedocument.presentationml.tags+xml"/>
  <Override PartName="/ppt/notesSlides/notesSlide31.xml" ContentType="application/vnd.openxmlformats-officedocument.presentationml.notesSlide+xml"/>
  <Override PartName="/ppt/charts/chart1.xml" ContentType="application/vnd.openxmlformats-officedocument.drawingml.chart+xml"/>
  <Override PartName="/ppt/tags/tag18.xml" ContentType="application/vnd.openxmlformats-officedocument.presentationml.tags+xml"/>
  <Override PartName="/ppt/notesSlides/notesSlide32.xml" ContentType="application/vnd.openxmlformats-officedocument.presentationml.notesSlide+xml"/>
  <Override PartName="/ppt/charts/chart2.xml" ContentType="application/vnd.openxmlformats-officedocument.drawingml.chart+xml"/>
  <Override PartName="/ppt/tags/tag19.xml" ContentType="application/vnd.openxmlformats-officedocument.presentationml.tags+xml"/>
  <Override PartName="/ppt/notesSlides/notesSlide33.xml" ContentType="application/vnd.openxmlformats-officedocument.presentationml.notesSlide+xml"/>
  <Override PartName="/ppt/charts/chart3.xml" ContentType="application/vnd.openxmlformats-officedocument.drawingml.chart+xml"/>
  <Override PartName="/ppt/notesSlides/notesSlide34.xml" ContentType="application/vnd.openxmlformats-officedocument.presentationml.notesSlide+xml"/>
  <Override PartName="/ppt/charts/chart4.xml" ContentType="application/vnd.openxmlformats-officedocument.drawingml.chart+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embeddings/oleObject1.bin" ContentType="application/vnd.openxmlformats-officedocument.oleObject"/>
  <Override PartName="/ppt/embeddings/oleObject2.bin" ContentType="application/vnd.openxmlformats-officedocument.oleObject"/>
  <Override PartName="/ppt/notesSlides/notesSlide38.xml" ContentType="application/vnd.openxmlformats-officedocument.presentationml.notesSlide+xml"/>
  <Override PartName="/ppt/embeddings/oleObject3.bin" ContentType="application/vnd.openxmlformats-officedocument.oleObject"/>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embeddings/oleObject4.bin" ContentType="application/vnd.openxmlformats-officedocument.oleObject"/>
  <Override PartName="/ppt/notesSlides/notesSlide44.xml" ContentType="application/vnd.openxmlformats-officedocument.presentationml.notesSlide+xml"/>
  <Override PartName="/ppt/embeddings/oleObject5.bin" ContentType="application/vnd.openxmlformats-officedocument.oleObject"/>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embeddings/oleObject6.bin" ContentType="application/vnd.openxmlformats-officedocument.oleObject"/>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embeddings/oleObject7.bin" ContentType="application/vnd.openxmlformats-officedocument.oleObject"/>
  <Override PartName="/ppt/embeddings/oleObject8.bin" ContentType="application/vnd.openxmlformats-officedocument.oleObject"/>
  <Override PartName="/ppt/embeddings/oleObject9.bin" ContentType="application/vnd.openxmlformats-officedocument.oleObject"/>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charts/chart5.xml" ContentType="application/vnd.openxmlformats-officedocument.drawingml.chart+xml"/>
  <Override PartName="/ppt/notesSlides/notesSlide54.xml" ContentType="application/vnd.openxmlformats-officedocument.presentationml.notesSlide+xml"/>
  <Override PartName="/ppt/charts/chart6.xml" ContentType="application/vnd.openxmlformats-officedocument.drawingml.chart+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91"/>
  </p:notesMasterIdLst>
  <p:handoutMasterIdLst>
    <p:handoutMasterId r:id="rId92"/>
  </p:handoutMasterIdLst>
  <p:sldIdLst>
    <p:sldId id="277" r:id="rId3"/>
    <p:sldId id="347" r:id="rId4"/>
    <p:sldId id="351" r:id="rId5"/>
    <p:sldId id="350" r:id="rId6"/>
    <p:sldId id="348" r:id="rId7"/>
    <p:sldId id="349" r:id="rId8"/>
    <p:sldId id="352" r:id="rId9"/>
    <p:sldId id="353" r:id="rId10"/>
    <p:sldId id="354" r:id="rId11"/>
    <p:sldId id="355" r:id="rId12"/>
    <p:sldId id="356" r:id="rId13"/>
    <p:sldId id="357" r:id="rId14"/>
    <p:sldId id="358" r:id="rId15"/>
    <p:sldId id="359" r:id="rId16"/>
    <p:sldId id="360" r:id="rId17"/>
    <p:sldId id="257" r:id="rId18"/>
    <p:sldId id="258" r:id="rId19"/>
    <p:sldId id="259" r:id="rId20"/>
    <p:sldId id="260" r:id="rId21"/>
    <p:sldId id="261" r:id="rId22"/>
    <p:sldId id="262" r:id="rId23"/>
    <p:sldId id="263" r:id="rId24"/>
    <p:sldId id="264" r:id="rId25"/>
    <p:sldId id="265" r:id="rId26"/>
    <p:sldId id="299" r:id="rId27"/>
    <p:sldId id="300" r:id="rId28"/>
    <p:sldId id="301" r:id="rId29"/>
    <p:sldId id="302" r:id="rId30"/>
    <p:sldId id="303" r:id="rId31"/>
    <p:sldId id="304" r:id="rId32"/>
    <p:sldId id="305" r:id="rId33"/>
    <p:sldId id="306" r:id="rId34"/>
    <p:sldId id="307" r:id="rId35"/>
    <p:sldId id="309" r:id="rId36"/>
    <p:sldId id="310" r:id="rId37"/>
    <p:sldId id="311" r:id="rId38"/>
    <p:sldId id="312" r:id="rId39"/>
    <p:sldId id="313" r:id="rId40"/>
    <p:sldId id="314" r:id="rId41"/>
    <p:sldId id="316" r:id="rId42"/>
    <p:sldId id="266" r:id="rId43"/>
    <p:sldId id="278" r:id="rId44"/>
    <p:sldId id="279" r:id="rId45"/>
    <p:sldId id="280" r:id="rId46"/>
    <p:sldId id="281" r:id="rId47"/>
    <p:sldId id="282" r:id="rId48"/>
    <p:sldId id="283" r:id="rId49"/>
    <p:sldId id="284" r:id="rId50"/>
    <p:sldId id="285" r:id="rId51"/>
    <p:sldId id="286" r:id="rId52"/>
    <p:sldId id="287" r:id="rId53"/>
    <p:sldId id="288" r:id="rId54"/>
    <p:sldId id="289" r:id="rId55"/>
    <p:sldId id="290" r:id="rId56"/>
    <p:sldId id="291" r:id="rId57"/>
    <p:sldId id="292" r:id="rId58"/>
    <p:sldId id="293" r:id="rId59"/>
    <p:sldId id="294" r:id="rId60"/>
    <p:sldId id="295" r:id="rId61"/>
    <p:sldId id="296" r:id="rId62"/>
    <p:sldId id="298" r:id="rId63"/>
    <p:sldId id="321" r:id="rId64"/>
    <p:sldId id="323" r:id="rId65"/>
    <p:sldId id="324" r:id="rId66"/>
    <p:sldId id="325" r:id="rId67"/>
    <p:sldId id="326" r:id="rId68"/>
    <p:sldId id="328" r:id="rId69"/>
    <p:sldId id="346" r:id="rId70"/>
    <p:sldId id="330" r:id="rId71"/>
    <p:sldId id="331" r:id="rId72"/>
    <p:sldId id="332" r:id="rId73"/>
    <p:sldId id="333" r:id="rId74"/>
    <p:sldId id="334" r:id="rId75"/>
    <p:sldId id="335" r:id="rId76"/>
    <p:sldId id="336" r:id="rId77"/>
    <p:sldId id="337" r:id="rId78"/>
    <p:sldId id="338" r:id="rId79"/>
    <p:sldId id="340" r:id="rId80"/>
    <p:sldId id="341" r:id="rId81"/>
    <p:sldId id="342" r:id="rId82"/>
    <p:sldId id="344" r:id="rId83"/>
    <p:sldId id="345" r:id="rId84"/>
    <p:sldId id="267" r:id="rId85"/>
    <p:sldId id="268" r:id="rId86"/>
    <p:sldId id="269" r:id="rId87"/>
    <p:sldId id="275" r:id="rId88"/>
    <p:sldId id="276" r:id="rId89"/>
    <p:sldId id="317" r:id="rId90"/>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varScale="1">
        <p:scale>
          <a:sx n="74" d="100"/>
          <a:sy n="74" d="100"/>
        </p:scale>
        <p:origin x="-1928"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73" Type="http://schemas.openxmlformats.org/officeDocument/2006/relationships/slide" Target="slides/slide71.xml"/><Relationship Id="rId74" Type="http://schemas.openxmlformats.org/officeDocument/2006/relationships/slide" Target="slides/slide72.xml"/><Relationship Id="rId75" Type="http://schemas.openxmlformats.org/officeDocument/2006/relationships/slide" Target="slides/slide73.xml"/><Relationship Id="rId76" Type="http://schemas.openxmlformats.org/officeDocument/2006/relationships/slide" Target="slides/slide74.xml"/><Relationship Id="rId77" Type="http://schemas.openxmlformats.org/officeDocument/2006/relationships/slide" Target="slides/slide75.xml"/><Relationship Id="rId78" Type="http://schemas.openxmlformats.org/officeDocument/2006/relationships/slide" Target="slides/slide76.xml"/><Relationship Id="rId79" Type="http://schemas.openxmlformats.org/officeDocument/2006/relationships/slide" Target="slides/slide77.xml"/><Relationship Id="rId90" Type="http://schemas.openxmlformats.org/officeDocument/2006/relationships/slide" Target="slides/slide88.xml"/><Relationship Id="rId91" Type="http://schemas.openxmlformats.org/officeDocument/2006/relationships/notesMaster" Target="notesMasters/notesMaster1.xml"/><Relationship Id="rId92" Type="http://schemas.openxmlformats.org/officeDocument/2006/relationships/handoutMaster" Target="handoutMasters/handoutMaster1.xml"/><Relationship Id="rId93" Type="http://schemas.openxmlformats.org/officeDocument/2006/relationships/printerSettings" Target="printerSettings/printerSettings1.bin"/><Relationship Id="rId94" Type="http://schemas.openxmlformats.org/officeDocument/2006/relationships/presProps" Target="presProps.xml"/><Relationship Id="rId95" Type="http://schemas.openxmlformats.org/officeDocument/2006/relationships/viewProps" Target="viewProps.xml"/><Relationship Id="rId96" Type="http://schemas.openxmlformats.org/officeDocument/2006/relationships/theme" Target="theme/theme1.xml"/><Relationship Id="rId97" Type="http://schemas.openxmlformats.org/officeDocument/2006/relationships/tableStyles" Target="tableStyles.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80" Type="http://schemas.openxmlformats.org/officeDocument/2006/relationships/slide" Target="slides/slide78.xml"/><Relationship Id="rId81" Type="http://schemas.openxmlformats.org/officeDocument/2006/relationships/slide" Target="slides/slide79.xml"/><Relationship Id="rId82" Type="http://schemas.openxmlformats.org/officeDocument/2006/relationships/slide" Target="slides/slide80.xml"/><Relationship Id="rId83" Type="http://schemas.openxmlformats.org/officeDocument/2006/relationships/slide" Target="slides/slide81.xml"/><Relationship Id="rId84" Type="http://schemas.openxmlformats.org/officeDocument/2006/relationships/slide" Target="slides/slide82.xml"/><Relationship Id="rId85" Type="http://schemas.openxmlformats.org/officeDocument/2006/relationships/slide" Target="slides/slide83.xml"/><Relationship Id="rId86" Type="http://schemas.openxmlformats.org/officeDocument/2006/relationships/slide" Target="slides/slide84.xml"/><Relationship Id="rId87" Type="http://schemas.openxmlformats.org/officeDocument/2006/relationships/slide" Target="slides/slide85.xml"/><Relationship Id="rId88" Type="http://schemas.openxmlformats.org/officeDocument/2006/relationships/slide" Target="slides/slide86.xml"/><Relationship Id="rId89" Type="http://schemas.openxmlformats.org/officeDocument/2006/relationships/slide" Target="slides/slide87.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face.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face.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perf_game.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ord%20Edward%20Raven\Documents\mauipaper\papers\2010\maui_mobisys_2010\figures\speech_perf.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bgchun\Documents\presentation\IDF\eval.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bgchun\Documents\presentation\IDF\eval.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4888858421593"/>
          <c:y val="0.0372379781583363"/>
          <c:w val="0.541258546278381"/>
          <c:h val="0.877221259620424"/>
        </c:manualLayout>
      </c:layout>
      <c:barChart>
        <c:barDir val="col"/>
        <c:grouping val="clustered"/>
        <c:varyColors val="0"/>
        <c:ser>
          <c:idx val="0"/>
          <c:order val="0"/>
          <c:tx>
            <c:strRef>
              <c:f>Game!$A$3</c:f>
              <c:strCache>
                <c:ptCount val="1"/>
                <c:pt idx="0">
                  <c:v>Smartphone only</c:v>
                </c:pt>
              </c:strCache>
            </c:strRef>
          </c:tx>
          <c:invertIfNegative val="0"/>
          <c:cat>
            <c:strRef>
              <c:f>Game!$D$27</c:f>
              <c:strCache>
                <c:ptCount val="1"/>
                <c:pt idx="0">
                  <c:v>Identify Face</c:v>
                </c:pt>
              </c:strCache>
            </c:strRef>
          </c:cat>
          <c:val>
            <c:numRef>
              <c:f>Game!$D$3</c:f>
              <c:numCache>
                <c:formatCode>General</c:formatCode>
                <c:ptCount val="1"/>
                <c:pt idx="0">
                  <c:v>28.84</c:v>
                </c:pt>
              </c:numCache>
            </c:numRef>
          </c:val>
        </c:ser>
        <c:ser>
          <c:idx val="1"/>
          <c:order val="1"/>
          <c:tx>
            <c:strRef>
              <c:f>Game!$A$4</c:f>
              <c:strCache>
                <c:ptCount val="1"/>
                <c:pt idx="0">
                  <c:v>MAUI (Wi-Fi, 10ms RTT)</c:v>
                </c:pt>
              </c:strCache>
            </c:strRef>
          </c:tx>
          <c:invertIfNegative val="0"/>
          <c:cat>
            <c:strRef>
              <c:f>Game!$D$27</c:f>
              <c:strCache>
                <c:ptCount val="1"/>
                <c:pt idx="0">
                  <c:v>Identify Face</c:v>
                </c:pt>
              </c:strCache>
            </c:strRef>
          </c:cat>
          <c:val>
            <c:numRef>
              <c:f>Game!$D$4</c:f>
              <c:numCache>
                <c:formatCode>General</c:formatCode>
                <c:ptCount val="1"/>
                <c:pt idx="0">
                  <c:v>2.8</c:v>
                </c:pt>
              </c:numCache>
            </c:numRef>
          </c:val>
        </c:ser>
        <c:ser>
          <c:idx val="2"/>
          <c:order val="2"/>
          <c:tx>
            <c:strRef>
              <c:f>Game!$A$5</c:f>
              <c:strCache>
                <c:ptCount val="1"/>
                <c:pt idx="0">
                  <c:v>MAUI (Wi-Fi, 25ms RTT)</c:v>
                </c:pt>
              </c:strCache>
            </c:strRef>
          </c:tx>
          <c:invertIfNegative val="0"/>
          <c:cat>
            <c:strRef>
              <c:f>Game!$D$27</c:f>
              <c:strCache>
                <c:ptCount val="1"/>
                <c:pt idx="0">
                  <c:v>Identify Face</c:v>
                </c:pt>
              </c:strCache>
            </c:strRef>
          </c:cat>
          <c:val>
            <c:numRef>
              <c:f>Game!$D$5</c:f>
              <c:numCache>
                <c:formatCode>General</c:formatCode>
                <c:ptCount val="1"/>
                <c:pt idx="0">
                  <c:v>2.9</c:v>
                </c:pt>
              </c:numCache>
            </c:numRef>
          </c:val>
        </c:ser>
        <c:ser>
          <c:idx val="3"/>
          <c:order val="3"/>
          <c:tx>
            <c:strRef>
              <c:f>Game!$A$6</c:f>
              <c:strCache>
                <c:ptCount val="1"/>
                <c:pt idx="0">
                  <c:v>MAUI (Wi-Fi, 50ms RTT)</c:v>
                </c:pt>
              </c:strCache>
            </c:strRef>
          </c:tx>
          <c:invertIfNegative val="0"/>
          <c:cat>
            <c:strRef>
              <c:f>Game!$D$27</c:f>
              <c:strCache>
                <c:ptCount val="1"/>
                <c:pt idx="0">
                  <c:v>Identify Face</c:v>
                </c:pt>
              </c:strCache>
            </c:strRef>
          </c:cat>
          <c:val>
            <c:numRef>
              <c:f>Game!$D$6</c:f>
              <c:numCache>
                <c:formatCode>General</c:formatCode>
                <c:ptCount val="1"/>
                <c:pt idx="0">
                  <c:v>3.2</c:v>
                </c:pt>
              </c:numCache>
            </c:numRef>
          </c:val>
        </c:ser>
        <c:ser>
          <c:idx val="4"/>
          <c:order val="4"/>
          <c:tx>
            <c:strRef>
              <c:f>Game!$A$7</c:f>
              <c:strCache>
                <c:ptCount val="1"/>
                <c:pt idx="0">
                  <c:v>MAUI (Wi-Fi, 100ms RTT)</c:v>
                </c:pt>
              </c:strCache>
            </c:strRef>
          </c:tx>
          <c:invertIfNegative val="0"/>
          <c:cat>
            <c:strRef>
              <c:f>Game!$D$27</c:f>
              <c:strCache>
                <c:ptCount val="1"/>
                <c:pt idx="0">
                  <c:v>Identify Face</c:v>
                </c:pt>
              </c:strCache>
            </c:strRef>
          </c:cat>
          <c:val>
            <c:numRef>
              <c:f>Game!$D$7</c:f>
              <c:numCache>
                <c:formatCode>General</c:formatCode>
                <c:ptCount val="1"/>
                <c:pt idx="0">
                  <c:v>3.4</c:v>
                </c:pt>
              </c:numCache>
            </c:numRef>
          </c:val>
        </c:ser>
        <c:ser>
          <c:idx val="5"/>
          <c:order val="5"/>
          <c:tx>
            <c:strRef>
              <c:f>Game!$A$8</c:f>
              <c:strCache>
                <c:ptCount val="1"/>
                <c:pt idx="0">
                  <c:v>MAUI* (3G, 220ms RTT)</c:v>
                </c:pt>
              </c:strCache>
            </c:strRef>
          </c:tx>
          <c:invertIfNegative val="0"/>
          <c:cat>
            <c:strRef>
              <c:f>Game!$D$27</c:f>
              <c:strCache>
                <c:ptCount val="1"/>
                <c:pt idx="0">
                  <c:v>Identify Face</c:v>
                </c:pt>
              </c:strCache>
            </c:strRef>
          </c:cat>
          <c:val>
            <c:numRef>
              <c:f>Game!$D$8</c:f>
              <c:numCache>
                <c:formatCode>General</c:formatCode>
                <c:ptCount val="1"/>
                <c:pt idx="0">
                  <c:v>6.9</c:v>
                </c:pt>
              </c:numCache>
            </c:numRef>
          </c:val>
        </c:ser>
        <c:dLbls>
          <c:showLegendKey val="0"/>
          <c:showVal val="0"/>
          <c:showCatName val="0"/>
          <c:showSerName val="0"/>
          <c:showPercent val="0"/>
          <c:showBubbleSize val="0"/>
        </c:dLbls>
        <c:gapWidth val="150"/>
        <c:axId val="2120142616"/>
        <c:axId val="2120145752"/>
      </c:barChart>
      <c:catAx>
        <c:axId val="2120142616"/>
        <c:scaling>
          <c:orientation val="minMax"/>
        </c:scaling>
        <c:delete val="1"/>
        <c:axPos val="b"/>
        <c:majorTickMark val="out"/>
        <c:minorTickMark val="none"/>
        <c:tickLblPos val="none"/>
        <c:crossAx val="2120145752"/>
        <c:crosses val="autoZero"/>
        <c:auto val="1"/>
        <c:lblAlgn val="ctr"/>
        <c:lblOffset val="100"/>
        <c:noMultiLvlLbl val="0"/>
      </c:catAx>
      <c:valAx>
        <c:axId val="2120145752"/>
        <c:scaling>
          <c:orientation val="minMax"/>
        </c:scaling>
        <c:delete val="0"/>
        <c:axPos val="l"/>
        <c:majorGridlines/>
        <c:title>
          <c:tx>
            <c:rich>
              <a:bodyPr rot="-5400000" vert="horz"/>
              <a:lstStyle/>
              <a:p>
                <a:pPr>
                  <a:defRPr/>
                </a:pPr>
                <a:r>
                  <a:rPr lang="en-US"/>
                  <a:t>Energy (Joules)</a:t>
                </a:r>
              </a:p>
            </c:rich>
          </c:tx>
          <c:overlay val="0"/>
        </c:title>
        <c:numFmt formatCode="General" sourceLinked="1"/>
        <c:majorTickMark val="out"/>
        <c:minorTickMark val="none"/>
        <c:tickLblPos val="nextTo"/>
        <c:crossAx val="2120142616"/>
        <c:crosses val="autoZero"/>
        <c:crossBetween val="between"/>
      </c:valAx>
    </c:plotArea>
    <c:legend>
      <c:legendPos val="r"/>
      <c:layout>
        <c:manualLayout>
          <c:xMode val="edge"/>
          <c:yMode val="edge"/>
          <c:x val="0.649078727838075"/>
          <c:y val="0.0483166541653793"/>
          <c:w val="0.347989949023831"/>
          <c:h val="0.317468691333383"/>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53391098548579"/>
          <c:y val="0.0273714549939328"/>
          <c:w val="0.505127532135407"/>
          <c:h val="0.866806066804932"/>
        </c:manualLayout>
      </c:layout>
      <c:barChart>
        <c:barDir val="col"/>
        <c:grouping val="clustered"/>
        <c:varyColors val="0"/>
        <c:ser>
          <c:idx val="0"/>
          <c:order val="0"/>
          <c:tx>
            <c:strRef>
              <c:f>Game!$A$28</c:f>
              <c:strCache>
                <c:ptCount val="1"/>
                <c:pt idx="0">
                  <c:v>Smartphone only</c:v>
                </c:pt>
              </c:strCache>
            </c:strRef>
          </c:tx>
          <c:invertIfNegative val="0"/>
          <c:cat>
            <c:strRef>
              <c:f>Game!$D$27</c:f>
              <c:strCache>
                <c:ptCount val="1"/>
                <c:pt idx="0">
                  <c:v>Identify Face</c:v>
                </c:pt>
              </c:strCache>
            </c:strRef>
          </c:cat>
          <c:val>
            <c:numRef>
              <c:f>Game!$D$28</c:f>
              <c:numCache>
                <c:formatCode>General</c:formatCode>
                <c:ptCount val="1"/>
                <c:pt idx="0">
                  <c:v>19256.0</c:v>
                </c:pt>
              </c:numCache>
            </c:numRef>
          </c:val>
        </c:ser>
        <c:ser>
          <c:idx val="1"/>
          <c:order val="1"/>
          <c:tx>
            <c:strRef>
              <c:f>Game!$A$29</c:f>
              <c:strCache>
                <c:ptCount val="1"/>
                <c:pt idx="0">
                  <c:v>MAUI (Wi-Fi, 10ms RTT)</c:v>
                </c:pt>
              </c:strCache>
            </c:strRef>
          </c:tx>
          <c:invertIfNegative val="0"/>
          <c:cat>
            <c:strRef>
              <c:f>Game!$D$27</c:f>
              <c:strCache>
                <c:ptCount val="1"/>
                <c:pt idx="0">
                  <c:v>Identify Face</c:v>
                </c:pt>
              </c:strCache>
            </c:strRef>
          </c:cat>
          <c:val>
            <c:numRef>
              <c:f>Game!$D$29</c:f>
              <c:numCache>
                <c:formatCode>General</c:formatCode>
                <c:ptCount val="1"/>
                <c:pt idx="0">
                  <c:v>1866.0</c:v>
                </c:pt>
              </c:numCache>
            </c:numRef>
          </c:val>
        </c:ser>
        <c:ser>
          <c:idx val="2"/>
          <c:order val="2"/>
          <c:tx>
            <c:strRef>
              <c:f>Game!$A$30</c:f>
              <c:strCache>
                <c:ptCount val="1"/>
                <c:pt idx="0">
                  <c:v>MAUI (Wi-Fi, 25ms RTT)</c:v>
                </c:pt>
              </c:strCache>
            </c:strRef>
          </c:tx>
          <c:invertIfNegative val="0"/>
          <c:cat>
            <c:strRef>
              <c:f>Game!$D$27</c:f>
              <c:strCache>
                <c:ptCount val="1"/>
                <c:pt idx="0">
                  <c:v>Identify Face</c:v>
                </c:pt>
              </c:strCache>
            </c:strRef>
          </c:cat>
          <c:val>
            <c:numRef>
              <c:f>Game!$D$30</c:f>
              <c:numCache>
                <c:formatCode>General</c:formatCode>
                <c:ptCount val="1"/>
                <c:pt idx="0">
                  <c:v>2027.0</c:v>
                </c:pt>
              </c:numCache>
            </c:numRef>
          </c:val>
        </c:ser>
        <c:ser>
          <c:idx val="3"/>
          <c:order val="3"/>
          <c:tx>
            <c:strRef>
              <c:f>Game!$A$31</c:f>
              <c:strCache>
                <c:ptCount val="1"/>
                <c:pt idx="0">
                  <c:v>MAUI (Wi-Fi, 50ms RTT)</c:v>
                </c:pt>
              </c:strCache>
            </c:strRef>
          </c:tx>
          <c:invertIfNegative val="0"/>
          <c:cat>
            <c:strRef>
              <c:f>Game!$D$27</c:f>
              <c:strCache>
                <c:ptCount val="1"/>
                <c:pt idx="0">
                  <c:v>Identify Face</c:v>
                </c:pt>
              </c:strCache>
            </c:strRef>
          </c:cat>
          <c:val>
            <c:numRef>
              <c:f>Game!$D$31</c:f>
              <c:numCache>
                <c:formatCode>General</c:formatCode>
                <c:ptCount val="1"/>
                <c:pt idx="0">
                  <c:v>2188.0</c:v>
                </c:pt>
              </c:numCache>
            </c:numRef>
          </c:val>
        </c:ser>
        <c:ser>
          <c:idx val="4"/>
          <c:order val="4"/>
          <c:tx>
            <c:strRef>
              <c:f>Game!$A$32</c:f>
              <c:strCache>
                <c:ptCount val="1"/>
                <c:pt idx="0">
                  <c:v>MAUI (Wi-Fi, 100ms RTT)</c:v>
                </c:pt>
              </c:strCache>
            </c:strRef>
          </c:tx>
          <c:invertIfNegative val="0"/>
          <c:cat>
            <c:strRef>
              <c:f>Game!$D$27</c:f>
              <c:strCache>
                <c:ptCount val="1"/>
                <c:pt idx="0">
                  <c:v>Identify Face</c:v>
                </c:pt>
              </c:strCache>
            </c:strRef>
          </c:cat>
          <c:val>
            <c:numRef>
              <c:f>Game!$D$32</c:f>
              <c:numCache>
                <c:formatCode>General</c:formatCode>
                <c:ptCount val="1"/>
                <c:pt idx="0">
                  <c:v>2581.0</c:v>
                </c:pt>
              </c:numCache>
            </c:numRef>
          </c:val>
        </c:ser>
        <c:ser>
          <c:idx val="5"/>
          <c:order val="5"/>
          <c:tx>
            <c:strRef>
              <c:f>Game!$A$33</c:f>
              <c:strCache>
                <c:ptCount val="1"/>
                <c:pt idx="0">
                  <c:v>MAUI* (3G, 220ms RTT)</c:v>
                </c:pt>
              </c:strCache>
            </c:strRef>
          </c:tx>
          <c:invertIfNegative val="0"/>
          <c:cat>
            <c:strRef>
              <c:f>Game!$D$27</c:f>
              <c:strCache>
                <c:ptCount val="1"/>
                <c:pt idx="0">
                  <c:v>Identify Face</c:v>
                </c:pt>
              </c:strCache>
            </c:strRef>
          </c:cat>
          <c:val>
            <c:numRef>
              <c:f>Game!$D$33</c:f>
              <c:numCache>
                <c:formatCode>General</c:formatCode>
                <c:ptCount val="1"/>
                <c:pt idx="0">
                  <c:v>3656.0</c:v>
                </c:pt>
              </c:numCache>
            </c:numRef>
          </c:val>
        </c:ser>
        <c:dLbls>
          <c:showLegendKey val="0"/>
          <c:showVal val="0"/>
          <c:showCatName val="0"/>
          <c:showSerName val="0"/>
          <c:showPercent val="0"/>
          <c:showBubbleSize val="0"/>
        </c:dLbls>
        <c:gapWidth val="150"/>
        <c:axId val="2119465064"/>
        <c:axId val="2119461912"/>
      </c:barChart>
      <c:catAx>
        <c:axId val="2119465064"/>
        <c:scaling>
          <c:orientation val="minMax"/>
        </c:scaling>
        <c:delete val="1"/>
        <c:axPos val="b"/>
        <c:majorTickMark val="out"/>
        <c:minorTickMark val="none"/>
        <c:tickLblPos val="none"/>
        <c:crossAx val="2119461912"/>
        <c:crosses val="autoZero"/>
        <c:auto val="1"/>
        <c:lblAlgn val="ctr"/>
        <c:lblOffset val="100"/>
        <c:noMultiLvlLbl val="0"/>
      </c:catAx>
      <c:valAx>
        <c:axId val="2119461912"/>
        <c:scaling>
          <c:orientation val="minMax"/>
        </c:scaling>
        <c:delete val="0"/>
        <c:axPos val="l"/>
        <c:majorGridlines/>
        <c:title>
          <c:tx>
            <c:rich>
              <a:bodyPr rot="-5400000" vert="horz"/>
              <a:lstStyle/>
              <a:p>
                <a:pPr>
                  <a:defRPr/>
                </a:pPr>
                <a:r>
                  <a:rPr lang="en-US"/>
                  <a:t>Execution Duration (ms)</a:t>
                </a:r>
              </a:p>
            </c:rich>
          </c:tx>
          <c:overlay val="0"/>
        </c:title>
        <c:numFmt formatCode="#,##0" sourceLinked="0"/>
        <c:majorTickMark val="out"/>
        <c:minorTickMark val="none"/>
        <c:tickLblPos val="low"/>
        <c:txPr>
          <a:bodyPr rot="0" vert="horz"/>
          <a:lstStyle/>
          <a:p>
            <a:pPr>
              <a:defRPr/>
            </a:pPr>
            <a:endParaRPr lang="en-US"/>
          </a:p>
        </c:txPr>
        <c:crossAx val="2119465064"/>
        <c:crosses val="autoZero"/>
        <c:crossBetween val="between"/>
        <c:majorUnit val="3000.0"/>
      </c:valAx>
    </c:plotArea>
    <c:legend>
      <c:legendPos val="r"/>
      <c:layout>
        <c:manualLayout>
          <c:xMode val="edge"/>
          <c:yMode val="edge"/>
          <c:x val="0.640128541624605"/>
          <c:y val="0.0486138846077592"/>
          <c:w val="0.3437492428831"/>
          <c:h val="0.351436655388196"/>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8375641026278"/>
          <c:y val="0.0382181471554703"/>
          <c:w val="0.572037439228421"/>
          <c:h val="0.921482473428266"/>
        </c:manualLayout>
      </c:layout>
      <c:barChart>
        <c:barDir val="col"/>
        <c:grouping val="clustered"/>
        <c:varyColors val="0"/>
        <c:ser>
          <c:idx val="0"/>
          <c:order val="0"/>
          <c:tx>
            <c:strRef>
              <c:f>Game!$A$3</c:f>
              <c:strCache>
                <c:ptCount val="1"/>
                <c:pt idx="0">
                  <c:v>Smartphone only</c:v>
                </c:pt>
              </c:strCache>
            </c:strRef>
          </c:tx>
          <c:invertIfNegative val="0"/>
          <c:val>
            <c:numRef>
              <c:f>Game!$D$3</c:f>
              <c:numCache>
                <c:formatCode>General</c:formatCode>
                <c:ptCount val="1"/>
                <c:pt idx="0">
                  <c:v>51.13</c:v>
                </c:pt>
              </c:numCache>
            </c:numRef>
          </c:val>
        </c:ser>
        <c:ser>
          <c:idx val="1"/>
          <c:order val="1"/>
          <c:tx>
            <c:strRef>
              <c:f>Game!$A$4</c:f>
              <c:strCache>
                <c:ptCount val="1"/>
                <c:pt idx="0">
                  <c:v>MAUI (Wi-Fi, 10ms RTT)</c:v>
                </c:pt>
              </c:strCache>
            </c:strRef>
          </c:tx>
          <c:invertIfNegative val="0"/>
          <c:val>
            <c:numRef>
              <c:f>Game!$D$4</c:f>
              <c:numCache>
                <c:formatCode>General</c:formatCode>
                <c:ptCount val="1"/>
                <c:pt idx="0">
                  <c:v>32.57</c:v>
                </c:pt>
              </c:numCache>
            </c:numRef>
          </c:val>
        </c:ser>
        <c:ser>
          <c:idx val="2"/>
          <c:order val="2"/>
          <c:tx>
            <c:strRef>
              <c:f>Game!$A$5</c:f>
              <c:strCache>
                <c:ptCount val="1"/>
                <c:pt idx="0">
                  <c:v>MAUI (Wi-Fi, 25ms RTT)</c:v>
                </c:pt>
              </c:strCache>
            </c:strRef>
          </c:tx>
          <c:invertIfNegative val="0"/>
          <c:val>
            <c:numRef>
              <c:f>Game!$D$5</c:f>
              <c:numCache>
                <c:formatCode>General</c:formatCode>
                <c:ptCount val="1"/>
                <c:pt idx="0">
                  <c:v>33.3</c:v>
                </c:pt>
              </c:numCache>
            </c:numRef>
          </c:val>
        </c:ser>
        <c:ser>
          <c:idx val="3"/>
          <c:order val="3"/>
          <c:tx>
            <c:strRef>
              <c:f>Game!$A$6</c:f>
              <c:strCache>
                <c:ptCount val="1"/>
                <c:pt idx="0">
                  <c:v>MAUI (Wi-Fi, 50ms RTT)</c:v>
                </c:pt>
              </c:strCache>
            </c:strRef>
          </c:tx>
          <c:invertIfNegative val="0"/>
          <c:val>
            <c:numRef>
              <c:f>Game!$D$6</c:f>
              <c:numCache>
                <c:formatCode>General</c:formatCode>
                <c:ptCount val="1"/>
                <c:pt idx="0">
                  <c:v>36.03</c:v>
                </c:pt>
              </c:numCache>
            </c:numRef>
          </c:val>
        </c:ser>
        <c:ser>
          <c:idx val="4"/>
          <c:order val="4"/>
          <c:tx>
            <c:strRef>
              <c:f>Game!$A$7</c:f>
              <c:strCache>
                <c:ptCount val="1"/>
                <c:pt idx="0">
                  <c:v>MAUI (WiFi, 100ms RTT)</c:v>
                </c:pt>
              </c:strCache>
            </c:strRef>
          </c:tx>
          <c:invertIfNegative val="0"/>
          <c:val>
            <c:numRef>
              <c:f>Game!$D$7</c:f>
              <c:numCache>
                <c:formatCode>General</c:formatCode>
                <c:ptCount val="1"/>
                <c:pt idx="0">
                  <c:v>40.19000000000001</c:v>
                </c:pt>
              </c:numCache>
            </c:numRef>
          </c:val>
        </c:ser>
        <c:ser>
          <c:idx val="5"/>
          <c:order val="5"/>
          <c:tx>
            <c:strRef>
              <c:f>Game!$A$8</c:f>
              <c:strCache>
                <c:ptCount val="1"/>
                <c:pt idx="0">
                  <c:v>MAUI* (3G, 220ms RTT)</c:v>
                </c:pt>
              </c:strCache>
            </c:strRef>
          </c:tx>
          <c:invertIfNegative val="0"/>
          <c:val>
            <c:numRef>
              <c:f>Game!$D$8</c:f>
              <c:numCache>
                <c:formatCode>General</c:formatCode>
                <c:ptCount val="1"/>
                <c:pt idx="0">
                  <c:v>55.2</c:v>
                </c:pt>
              </c:numCache>
            </c:numRef>
          </c:val>
        </c:ser>
        <c:dLbls>
          <c:showLegendKey val="0"/>
          <c:showVal val="0"/>
          <c:showCatName val="0"/>
          <c:showSerName val="0"/>
          <c:showPercent val="0"/>
          <c:showBubbleSize val="0"/>
        </c:dLbls>
        <c:gapWidth val="150"/>
        <c:axId val="2118406504"/>
        <c:axId val="2118402200"/>
      </c:barChart>
      <c:catAx>
        <c:axId val="2118406504"/>
        <c:scaling>
          <c:orientation val="minMax"/>
        </c:scaling>
        <c:delete val="0"/>
        <c:axPos val="b"/>
        <c:majorTickMark val="out"/>
        <c:minorTickMark val="none"/>
        <c:tickLblPos val="none"/>
        <c:crossAx val="2118402200"/>
        <c:crosses val="autoZero"/>
        <c:auto val="1"/>
        <c:lblAlgn val="ctr"/>
        <c:lblOffset val="100"/>
        <c:noMultiLvlLbl val="0"/>
      </c:catAx>
      <c:valAx>
        <c:axId val="2118402200"/>
        <c:scaling>
          <c:orientation val="minMax"/>
          <c:max val="60.0"/>
        </c:scaling>
        <c:delete val="0"/>
        <c:axPos val="l"/>
        <c:majorGridlines/>
        <c:title>
          <c:tx>
            <c:rich>
              <a:bodyPr rot="-5400000" vert="horz"/>
              <a:lstStyle/>
              <a:p>
                <a:pPr>
                  <a:defRPr/>
                </a:pPr>
                <a:r>
                  <a:rPr lang="en-US"/>
                  <a:t>Energy (Joules)</a:t>
                </a:r>
              </a:p>
            </c:rich>
          </c:tx>
          <c:overlay val="0"/>
        </c:title>
        <c:numFmt formatCode="General" sourceLinked="1"/>
        <c:majorTickMark val="out"/>
        <c:minorTickMark val="none"/>
        <c:tickLblPos val="nextTo"/>
        <c:crossAx val="2118406504"/>
        <c:crosses val="autoZero"/>
        <c:crossBetween val="between"/>
        <c:majorUnit val="20.0"/>
      </c:valAx>
    </c:plotArea>
    <c:legend>
      <c:legendPos val="r"/>
      <c:layout>
        <c:manualLayout>
          <c:xMode val="edge"/>
          <c:yMode val="edge"/>
          <c:x val="0.687018935539627"/>
          <c:y val="0.0570386120993389"/>
          <c:w val="0.304187095046076"/>
          <c:h val="0.518515140660934"/>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26"/>
    </mc:Choice>
    <mc:Fallback>
      <c:style val="26"/>
    </mc:Fallback>
  </mc:AlternateContent>
  <c:chart>
    <c:autoTitleDeleted val="1"/>
    <c:plotArea>
      <c:layout/>
      <c:scatterChart>
        <c:scatterStyle val="lineMarker"/>
        <c:varyColors val="0"/>
        <c:ser>
          <c:idx val="1"/>
          <c:order val="0"/>
          <c:tx>
            <c:strRef>
              <c:f>sample!$C$1</c:f>
              <c:strCache>
                <c:ptCount val="1"/>
                <c:pt idx="0">
                  <c:v>CPU1</c:v>
                </c:pt>
              </c:strCache>
            </c:strRef>
          </c:tx>
          <c:marker>
            <c:symbol val="none"/>
          </c:marker>
          <c:xVal>
            <c:numRef>
              <c:f>sample!$A$2:$A$37</c:f>
              <c:numCache>
                <c:formatCode>mm:ss</c:formatCode>
                <c:ptCount val="36"/>
                <c:pt idx="0">
                  <c:v>0.0</c:v>
                </c:pt>
                <c:pt idx="1">
                  <c:v>2.31481481481472E-5</c:v>
                </c:pt>
                <c:pt idx="2">
                  <c:v>9.25925925925928E-5</c:v>
                </c:pt>
                <c:pt idx="3">
                  <c:v>0.000162037037037034</c:v>
                </c:pt>
                <c:pt idx="4">
                  <c:v>0.000173611111111111</c:v>
                </c:pt>
                <c:pt idx="5">
                  <c:v>0.000196759259259258</c:v>
                </c:pt>
                <c:pt idx="6">
                  <c:v>0.000208333333333332</c:v>
                </c:pt>
                <c:pt idx="7">
                  <c:v>0.000231481481481478</c:v>
                </c:pt>
                <c:pt idx="8">
                  <c:v>0.000312499999999997</c:v>
                </c:pt>
                <c:pt idx="9">
                  <c:v>0.000497685185185178</c:v>
                </c:pt>
                <c:pt idx="10">
                  <c:v>0.000520833333333333</c:v>
                </c:pt>
                <c:pt idx="11">
                  <c:v>0.000590277777777773</c:v>
                </c:pt>
                <c:pt idx="12">
                  <c:v>0.00064814814814815</c:v>
                </c:pt>
                <c:pt idx="13">
                  <c:v>0.000682870370370367</c:v>
                </c:pt>
                <c:pt idx="14">
                  <c:v>0.000821759259259258</c:v>
                </c:pt>
                <c:pt idx="15">
                  <c:v>0.000902777777777773</c:v>
                </c:pt>
                <c:pt idx="16">
                  <c:v>0.00091435185185185</c:v>
                </c:pt>
                <c:pt idx="17">
                  <c:v>0.000949074074074075</c:v>
                </c:pt>
                <c:pt idx="18">
                  <c:v>0.000972222222222223</c:v>
                </c:pt>
                <c:pt idx="19">
                  <c:v>0.00101851851851852</c:v>
                </c:pt>
                <c:pt idx="20">
                  <c:v>0.00103009259259259</c:v>
                </c:pt>
                <c:pt idx="21">
                  <c:v>0.00104166666666667</c:v>
                </c:pt>
                <c:pt idx="22">
                  <c:v>0.00113425925925926</c:v>
                </c:pt>
                <c:pt idx="23">
                  <c:v>0.00119212962962963</c:v>
                </c:pt>
                <c:pt idx="24">
                  <c:v>0.0012037037037037</c:v>
                </c:pt>
                <c:pt idx="25">
                  <c:v>0.00124999999999999</c:v>
                </c:pt>
                <c:pt idx="26">
                  <c:v>0.0012962962962963</c:v>
                </c:pt>
                <c:pt idx="27">
                  <c:v>0.00146990740740741</c:v>
                </c:pt>
                <c:pt idx="28">
                  <c:v>0.00159722222222222</c:v>
                </c:pt>
                <c:pt idx="29">
                  <c:v>0.00172453703703703</c:v>
                </c:pt>
                <c:pt idx="30">
                  <c:v>0.00179398148148148</c:v>
                </c:pt>
                <c:pt idx="31">
                  <c:v>0.00184027777777778</c:v>
                </c:pt>
                <c:pt idx="32">
                  <c:v>0.00187499999999999</c:v>
                </c:pt>
                <c:pt idx="33">
                  <c:v>0.0019212962962963</c:v>
                </c:pt>
                <c:pt idx="34">
                  <c:v>0.00195601851851852</c:v>
                </c:pt>
                <c:pt idx="35">
                  <c:v>0.00197916666666666</c:v>
                </c:pt>
              </c:numCache>
            </c:numRef>
          </c:xVal>
          <c:yVal>
            <c:numRef>
              <c:f>sample!$C$2:$C$37</c:f>
              <c:numCache>
                <c:formatCode>General</c:formatCode>
                <c:ptCount val="36"/>
                <c:pt idx="0">
                  <c:v>34.48332755</c:v>
                </c:pt>
                <c:pt idx="1">
                  <c:v>40.7230106400001</c:v>
                </c:pt>
                <c:pt idx="2">
                  <c:v>43.78663642</c:v>
                </c:pt>
                <c:pt idx="3">
                  <c:v>32.92340678</c:v>
                </c:pt>
                <c:pt idx="4">
                  <c:v>26.68372368999997</c:v>
                </c:pt>
                <c:pt idx="5">
                  <c:v>29.80356524</c:v>
                </c:pt>
                <c:pt idx="6">
                  <c:v>34.48332755</c:v>
                </c:pt>
                <c:pt idx="7">
                  <c:v>50.08253528000006</c:v>
                </c:pt>
                <c:pt idx="8">
                  <c:v>42.28293142000001</c:v>
                </c:pt>
                <c:pt idx="9">
                  <c:v>31.29477784999997</c:v>
                </c:pt>
                <c:pt idx="10">
                  <c:v>37.6031691</c:v>
                </c:pt>
                <c:pt idx="11">
                  <c:v>41.01792185999999</c:v>
                </c:pt>
                <c:pt idx="12">
                  <c:v>31.36348600999997</c:v>
                </c:pt>
                <c:pt idx="13">
                  <c:v>28.24364445999997</c:v>
                </c:pt>
                <c:pt idx="14">
                  <c:v>43.84285219</c:v>
                </c:pt>
                <c:pt idx="15">
                  <c:v>32.85626016999989</c:v>
                </c:pt>
                <c:pt idx="16">
                  <c:v>37.6031691</c:v>
                </c:pt>
                <c:pt idx="17">
                  <c:v>28.24364445999997</c:v>
                </c:pt>
                <c:pt idx="18">
                  <c:v>32.92340678</c:v>
                </c:pt>
                <c:pt idx="19">
                  <c:v>61.00198069</c:v>
                </c:pt>
                <c:pt idx="20">
                  <c:v>81.28095073</c:v>
                </c:pt>
                <c:pt idx="21">
                  <c:v>89.08055459</c:v>
                </c:pt>
                <c:pt idx="22">
                  <c:v>37.6031691</c:v>
                </c:pt>
                <c:pt idx="23">
                  <c:v>50.08253528000006</c:v>
                </c:pt>
                <c:pt idx="24">
                  <c:v>37.6031691</c:v>
                </c:pt>
                <c:pt idx="25">
                  <c:v>34.48332755</c:v>
                </c:pt>
                <c:pt idx="26">
                  <c:v>46.96269373000001</c:v>
                </c:pt>
                <c:pt idx="27">
                  <c:v>17.32419906000001</c:v>
                </c:pt>
                <c:pt idx="28">
                  <c:v>36.04324833000001</c:v>
                </c:pt>
                <c:pt idx="29">
                  <c:v>51.64245605</c:v>
                </c:pt>
                <c:pt idx="30">
                  <c:v>26.68372368999997</c:v>
                </c:pt>
                <c:pt idx="31">
                  <c:v>22.31470033</c:v>
                </c:pt>
                <c:pt idx="32">
                  <c:v>22.00396137000003</c:v>
                </c:pt>
                <c:pt idx="33">
                  <c:v>31.36348600999997</c:v>
                </c:pt>
                <c:pt idx="34">
                  <c:v>20.44404059999997</c:v>
                </c:pt>
                <c:pt idx="35">
                  <c:v>14.20435751</c:v>
                </c:pt>
              </c:numCache>
            </c:numRef>
          </c:yVal>
          <c:smooth val="0"/>
        </c:ser>
        <c:ser>
          <c:idx val="2"/>
          <c:order val="1"/>
          <c:tx>
            <c:strRef>
              <c:f>sample!$D$1</c:f>
              <c:strCache>
                <c:ptCount val="1"/>
                <c:pt idx="0">
                  <c:v>CPU2</c:v>
                </c:pt>
              </c:strCache>
            </c:strRef>
          </c:tx>
          <c:marker>
            <c:symbol val="none"/>
          </c:marker>
          <c:xVal>
            <c:numRef>
              <c:f>sample!$A$2:$A$37</c:f>
              <c:numCache>
                <c:formatCode>mm:ss</c:formatCode>
                <c:ptCount val="36"/>
                <c:pt idx="0">
                  <c:v>0.0</c:v>
                </c:pt>
                <c:pt idx="1">
                  <c:v>2.31481481481472E-5</c:v>
                </c:pt>
                <c:pt idx="2">
                  <c:v>9.25925925925928E-5</c:v>
                </c:pt>
                <c:pt idx="3">
                  <c:v>0.000162037037037034</c:v>
                </c:pt>
                <c:pt idx="4">
                  <c:v>0.000173611111111111</c:v>
                </c:pt>
                <c:pt idx="5">
                  <c:v>0.000196759259259258</c:v>
                </c:pt>
                <c:pt idx="6">
                  <c:v>0.000208333333333332</c:v>
                </c:pt>
                <c:pt idx="7">
                  <c:v>0.000231481481481478</c:v>
                </c:pt>
                <c:pt idx="8">
                  <c:v>0.000312499999999997</c:v>
                </c:pt>
                <c:pt idx="9">
                  <c:v>0.000497685185185178</c:v>
                </c:pt>
                <c:pt idx="10">
                  <c:v>0.000520833333333333</c:v>
                </c:pt>
                <c:pt idx="11">
                  <c:v>0.000590277777777773</c:v>
                </c:pt>
                <c:pt idx="12">
                  <c:v>0.00064814814814815</c:v>
                </c:pt>
                <c:pt idx="13">
                  <c:v>0.000682870370370367</c:v>
                </c:pt>
                <c:pt idx="14">
                  <c:v>0.000821759259259258</c:v>
                </c:pt>
                <c:pt idx="15">
                  <c:v>0.000902777777777773</c:v>
                </c:pt>
                <c:pt idx="16">
                  <c:v>0.00091435185185185</c:v>
                </c:pt>
                <c:pt idx="17">
                  <c:v>0.000949074074074075</c:v>
                </c:pt>
                <c:pt idx="18">
                  <c:v>0.000972222222222223</c:v>
                </c:pt>
                <c:pt idx="19">
                  <c:v>0.00101851851851852</c:v>
                </c:pt>
                <c:pt idx="20">
                  <c:v>0.00103009259259259</c:v>
                </c:pt>
                <c:pt idx="21">
                  <c:v>0.00104166666666667</c:v>
                </c:pt>
                <c:pt idx="22">
                  <c:v>0.00113425925925926</c:v>
                </c:pt>
                <c:pt idx="23">
                  <c:v>0.00119212962962963</c:v>
                </c:pt>
                <c:pt idx="24">
                  <c:v>0.0012037037037037</c:v>
                </c:pt>
                <c:pt idx="25">
                  <c:v>0.00124999999999999</c:v>
                </c:pt>
                <c:pt idx="26">
                  <c:v>0.0012962962962963</c:v>
                </c:pt>
                <c:pt idx="27">
                  <c:v>0.00146990740740741</c:v>
                </c:pt>
                <c:pt idx="28">
                  <c:v>0.00159722222222222</c:v>
                </c:pt>
                <c:pt idx="29">
                  <c:v>0.00172453703703703</c:v>
                </c:pt>
                <c:pt idx="30">
                  <c:v>0.00179398148148148</c:v>
                </c:pt>
                <c:pt idx="31">
                  <c:v>0.00184027777777778</c:v>
                </c:pt>
                <c:pt idx="32">
                  <c:v>0.00187499999999999</c:v>
                </c:pt>
                <c:pt idx="33">
                  <c:v>0.0019212962962963</c:v>
                </c:pt>
                <c:pt idx="34">
                  <c:v>0.00195601851851852</c:v>
                </c:pt>
                <c:pt idx="35">
                  <c:v>0.00197916666666666</c:v>
                </c:pt>
              </c:numCache>
            </c:numRef>
          </c:xVal>
          <c:yVal>
            <c:numRef>
              <c:f>sample!$D$2:$D$37</c:f>
              <c:numCache>
                <c:formatCode>General</c:formatCode>
                <c:ptCount val="36"/>
                <c:pt idx="0">
                  <c:v>37.6031691</c:v>
                </c:pt>
                <c:pt idx="1">
                  <c:v>40.7230106400001</c:v>
                </c:pt>
                <c:pt idx="2">
                  <c:v>39.10218945</c:v>
                </c:pt>
                <c:pt idx="3">
                  <c:v>42.28293142000001</c:v>
                </c:pt>
                <c:pt idx="4">
                  <c:v>32.92340678</c:v>
                </c:pt>
                <c:pt idx="5">
                  <c:v>25.12380292</c:v>
                </c:pt>
                <c:pt idx="6">
                  <c:v>40.7230106400001</c:v>
                </c:pt>
                <c:pt idx="7">
                  <c:v>32.92340678</c:v>
                </c:pt>
                <c:pt idx="8">
                  <c:v>46.96269373000001</c:v>
                </c:pt>
                <c:pt idx="9">
                  <c:v>35.97922481</c:v>
                </c:pt>
                <c:pt idx="10">
                  <c:v>39.16308987</c:v>
                </c:pt>
                <c:pt idx="11">
                  <c:v>53.43520147</c:v>
                </c:pt>
                <c:pt idx="12">
                  <c:v>36.04324833000001</c:v>
                </c:pt>
                <c:pt idx="13">
                  <c:v>14.20435751</c:v>
                </c:pt>
                <c:pt idx="14">
                  <c:v>40.7230106400001</c:v>
                </c:pt>
                <c:pt idx="15">
                  <c:v>31.29477784999997</c:v>
                </c:pt>
                <c:pt idx="16">
                  <c:v>32.92340678</c:v>
                </c:pt>
                <c:pt idx="17">
                  <c:v>18.88411982999999</c:v>
                </c:pt>
                <c:pt idx="18">
                  <c:v>29.80356524</c:v>
                </c:pt>
                <c:pt idx="19">
                  <c:v>45.40277296000005</c:v>
                </c:pt>
                <c:pt idx="20">
                  <c:v>87.52063382</c:v>
                </c:pt>
                <c:pt idx="21">
                  <c:v>90.64047535999974</c:v>
                </c:pt>
                <c:pt idx="22">
                  <c:v>25.12380292</c:v>
                </c:pt>
                <c:pt idx="23">
                  <c:v>34.48332755</c:v>
                </c:pt>
                <c:pt idx="24">
                  <c:v>26.68372368999997</c:v>
                </c:pt>
                <c:pt idx="25">
                  <c:v>42.28293142000001</c:v>
                </c:pt>
                <c:pt idx="26">
                  <c:v>54.76229760000001</c:v>
                </c:pt>
                <c:pt idx="27">
                  <c:v>23.56388215</c:v>
                </c:pt>
                <c:pt idx="28">
                  <c:v>36.04324833000001</c:v>
                </c:pt>
                <c:pt idx="29">
                  <c:v>45.40277296000005</c:v>
                </c:pt>
                <c:pt idx="30">
                  <c:v>34.48332755</c:v>
                </c:pt>
                <c:pt idx="31">
                  <c:v>28.52952430999999</c:v>
                </c:pt>
                <c:pt idx="32">
                  <c:v>32.92340678</c:v>
                </c:pt>
                <c:pt idx="33">
                  <c:v>23.56388215</c:v>
                </c:pt>
                <c:pt idx="34">
                  <c:v>23.56388215</c:v>
                </c:pt>
                <c:pt idx="35">
                  <c:v>29.80356524</c:v>
                </c:pt>
              </c:numCache>
            </c:numRef>
          </c:yVal>
          <c:smooth val="0"/>
        </c:ser>
        <c:dLbls>
          <c:showLegendKey val="0"/>
          <c:showVal val="0"/>
          <c:showCatName val="0"/>
          <c:showSerName val="0"/>
          <c:showPercent val="0"/>
          <c:showBubbleSize val="0"/>
        </c:dLbls>
        <c:axId val="2119350488"/>
        <c:axId val="2119345000"/>
      </c:scatterChart>
      <c:valAx>
        <c:axId val="2119350488"/>
        <c:scaling>
          <c:orientation val="minMax"/>
          <c:max val="0.002"/>
        </c:scaling>
        <c:delete val="0"/>
        <c:axPos val="b"/>
        <c:title>
          <c:tx>
            <c:rich>
              <a:bodyPr/>
              <a:lstStyle/>
              <a:p>
                <a:pPr>
                  <a:defRPr/>
                </a:pPr>
                <a:r>
                  <a:rPr lang="en-US"/>
                  <a:t>Time </a:t>
                </a:r>
              </a:p>
            </c:rich>
          </c:tx>
          <c:overlay val="0"/>
        </c:title>
        <c:numFmt formatCode="mm:ss" sourceLinked="1"/>
        <c:majorTickMark val="none"/>
        <c:minorTickMark val="none"/>
        <c:tickLblPos val="nextTo"/>
        <c:crossAx val="2119345000"/>
        <c:crosses val="autoZero"/>
        <c:crossBetween val="midCat"/>
      </c:valAx>
      <c:valAx>
        <c:axId val="2119345000"/>
        <c:scaling>
          <c:orientation val="minMax"/>
        </c:scaling>
        <c:delete val="0"/>
        <c:axPos val="l"/>
        <c:majorGridlines/>
        <c:title>
          <c:tx>
            <c:rich>
              <a:bodyPr/>
              <a:lstStyle/>
              <a:p>
                <a:pPr>
                  <a:defRPr/>
                </a:pPr>
                <a:r>
                  <a:rPr lang="en-US"/>
                  <a:t>CPU Consumption (%)</a:t>
                </a:r>
              </a:p>
            </c:rich>
          </c:tx>
          <c:overlay val="0"/>
        </c:title>
        <c:numFmt formatCode="General" sourceLinked="1"/>
        <c:majorTickMark val="none"/>
        <c:minorTickMark val="none"/>
        <c:tickLblPos val="nextTo"/>
        <c:crossAx val="2119350488"/>
        <c:crosses val="autoZero"/>
        <c:crossBetween val="midCat"/>
      </c:valAx>
    </c:plotArea>
    <c:legend>
      <c:legendPos val="r"/>
      <c:overlay val="0"/>
    </c:legend>
    <c:plotVisOnly val="1"/>
    <c:dispBlanksAs val="gap"/>
    <c:showDLblsOverMax val="0"/>
  </c:chart>
  <c:txPr>
    <a:bodyPr/>
    <a:lstStyle/>
    <a:p>
      <a:pPr>
        <a:defRPr sz="1800"/>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35385332930945"/>
          <c:y val="0.0602037130679767"/>
          <c:w val="0.788988632518502"/>
          <c:h val="0.775174937995137"/>
        </c:manualLayout>
      </c:layout>
      <c:barChart>
        <c:barDir val="col"/>
        <c:grouping val="clustered"/>
        <c:varyColors val="0"/>
        <c:ser>
          <c:idx val="0"/>
          <c:order val="0"/>
          <c:tx>
            <c:strRef>
              <c:f>Sheet1!$C$26</c:f>
              <c:strCache>
                <c:ptCount val="1"/>
                <c:pt idx="0">
                  <c:v>Phone(Local)</c:v>
                </c:pt>
              </c:strCache>
            </c:strRef>
          </c:tx>
          <c:invertIfNegative val="0"/>
          <c:cat>
            <c:strRef>
              <c:f>Sheet1!$B$27:$B$29</c:f>
              <c:strCache>
                <c:ptCount val="3"/>
                <c:pt idx="0">
                  <c:v>1 image</c:v>
                </c:pt>
                <c:pt idx="1">
                  <c:v>10 images</c:v>
                </c:pt>
                <c:pt idx="2">
                  <c:v>100 images</c:v>
                </c:pt>
              </c:strCache>
            </c:strRef>
          </c:cat>
          <c:val>
            <c:numRef>
              <c:f>Sheet1!$C$27:$C$29</c:f>
              <c:numCache>
                <c:formatCode>General</c:formatCode>
                <c:ptCount val="3"/>
                <c:pt idx="0">
                  <c:v>22.09</c:v>
                </c:pt>
                <c:pt idx="1">
                  <c:v>212.8116</c:v>
                </c:pt>
                <c:pt idx="2">
                  <c:v>2122.152</c:v>
                </c:pt>
              </c:numCache>
            </c:numRef>
          </c:val>
        </c:ser>
        <c:ser>
          <c:idx val="1"/>
          <c:order val="1"/>
          <c:tx>
            <c:strRef>
              <c:f>Sheet1!$D$26</c:f>
              <c:strCache>
                <c:ptCount val="1"/>
                <c:pt idx="0">
                  <c:v>CloneCloud(Wi-Fi)</c:v>
                </c:pt>
              </c:strCache>
            </c:strRef>
          </c:tx>
          <c:invertIfNegative val="0"/>
          <c:cat>
            <c:strRef>
              <c:f>Sheet1!$B$27:$B$29</c:f>
              <c:strCache>
                <c:ptCount val="3"/>
                <c:pt idx="0">
                  <c:v>1 image</c:v>
                </c:pt>
                <c:pt idx="1">
                  <c:v>10 images</c:v>
                </c:pt>
                <c:pt idx="2">
                  <c:v>100 images</c:v>
                </c:pt>
              </c:strCache>
            </c:strRef>
          </c:cat>
          <c:val>
            <c:numRef>
              <c:f>Sheet1!$D$27:$D$29</c:f>
              <c:numCache>
                <c:formatCode>General</c:formatCode>
                <c:ptCount val="3"/>
                <c:pt idx="0">
                  <c:v>22.09</c:v>
                </c:pt>
                <c:pt idx="1">
                  <c:v>33.05</c:v>
                </c:pt>
                <c:pt idx="2">
                  <c:v>101.6</c:v>
                </c:pt>
              </c:numCache>
            </c:numRef>
          </c:val>
        </c:ser>
        <c:ser>
          <c:idx val="2"/>
          <c:order val="2"/>
          <c:tx>
            <c:strRef>
              <c:f>Sheet1!$E$26</c:f>
              <c:strCache>
                <c:ptCount val="1"/>
                <c:pt idx="0">
                  <c:v>CloneCloud(3G)</c:v>
                </c:pt>
              </c:strCache>
            </c:strRef>
          </c:tx>
          <c:invertIfNegative val="0"/>
          <c:cat>
            <c:strRef>
              <c:f>Sheet1!$B$27:$B$29</c:f>
              <c:strCache>
                <c:ptCount val="3"/>
                <c:pt idx="0">
                  <c:v>1 image</c:v>
                </c:pt>
                <c:pt idx="1">
                  <c:v>10 images</c:v>
                </c:pt>
                <c:pt idx="2">
                  <c:v>100 images</c:v>
                </c:pt>
              </c:strCache>
            </c:strRef>
          </c:cat>
          <c:val>
            <c:numRef>
              <c:f>Sheet1!$E$27:$E$29</c:f>
              <c:numCache>
                <c:formatCode>General</c:formatCode>
                <c:ptCount val="3"/>
                <c:pt idx="0">
                  <c:v>22.09</c:v>
                </c:pt>
                <c:pt idx="1">
                  <c:v>57.66000000000001</c:v>
                </c:pt>
                <c:pt idx="2">
                  <c:v>139.56</c:v>
                </c:pt>
              </c:numCache>
            </c:numRef>
          </c:val>
        </c:ser>
        <c:dLbls>
          <c:showLegendKey val="0"/>
          <c:showVal val="0"/>
          <c:showCatName val="0"/>
          <c:showSerName val="0"/>
          <c:showPercent val="0"/>
          <c:showBubbleSize val="0"/>
        </c:dLbls>
        <c:gapWidth val="150"/>
        <c:axId val="-2145876200"/>
        <c:axId val="-2145873192"/>
      </c:barChart>
      <c:catAx>
        <c:axId val="-2145876200"/>
        <c:scaling>
          <c:orientation val="minMax"/>
        </c:scaling>
        <c:delete val="0"/>
        <c:axPos val="b"/>
        <c:majorTickMark val="out"/>
        <c:minorTickMark val="none"/>
        <c:tickLblPos val="nextTo"/>
        <c:txPr>
          <a:bodyPr/>
          <a:lstStyle/>
          <a:p>
            <a:pPr>
              <a:defRPr sz="2000" baseline="0"/>
            </a:pPr>
            <a:endParaRPr lang="en-US"/>
          </a:p>
        </c:txPr>
        <c:crossAx val="-2145873192"/>
        <c:crosses val="autoZero"/>
        <c:auto val="1"/>
        <c:lblAlgn val="ctr"/>
        <c:lblOffset val="100"/>
        <c:noMultiLvlLbl val="0"/>
      </c:catAx>
      <c:valAx>
        <c:axId val="-214587319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145876200"/>
        <c:crosses val="autoZero"/>
        <c:crossBetween val="between"/>
      </c:valAx>
    </c:plotArea>
    <c:legend>
      <c:legendPos val="r"/>
      <c:layout>
        <c:manualLayout>
          <c:xMode val="edge"/>
          <c:yMode val="edge"/>
          <c:x val="0.153177682058035"/>
          <c:y val="0.0922446162119643"/>
          <c:w val="0.328819995061595"/>
          <c:h val="0.309903922560139"/>
        </c:manualLayout>
      </c:layout>
      <c:overlay val="0"/>
      <c:spPr>
        <a:solidFill>
          <a:schemeClr val="bg1"/>
        </a:solidFill>
        <a:ln>
          <a:solidFill>
            <a:schemeClr val="accent1"/>
          </a:solidFill>
        </a:ln>
      </c:spPr>
      <c:txPr>
        <a:bodyPr/>
        <a:lstStyle/>
        <a:p>
          <a:pPr>
            <a:defRPr sz="2000"/>
          </a:pPr>
          <a:endParaRPr lang="en-US"/>
        </a:p>
      </c:txPr>
    </c:legend>
    <c:plotVisOnly val="1"/>
    <c:dispBlanksAs val="gap"/>
    <c:showDLblsOverMax val="0"/>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15540324298841"/>
          <c:y val="0.0542330968959463"/>
          <c:w val="0.850937492917013"/>
          <c:h val="0.797471638359255"/>
        </c:manualLayout>
      </c:layout>
      <c:barChart>
        <c:barDir val="col"/>
        <c:grouping val="clustered"/>
        <c:varyColors val="0"/>
        <c:ser>
          <c:idx val="0"/>
          <c:order val="0"/>
          <c:tx>
            <c:strRef>
              <c:f>Sheet1!$C$31</c:f>
              <c:strCache>
                <c:ptCount val="1"/>
                <c:pt idx="0">
                  <c:v>Phone(Local)</c:v>
                </c:pt>
              </c:strCache>
            </c:strRef>
          </c:tx>
          <c:invertIfNegative val="0"/>
          <c:cat>
            <c:strRef>
              <c:f>Sheet1!$B$32:$B$34</c:f>
              <c:strCache>
                <c:ptCount val="3"/>
                <c:pt idx="0">
                  <c:v>1 image</c:v>
                </c:pt>
                <c:pt idx="1">
                  <c:v>10 images</c:v>
                </c:pt>
                <c:pt idx="2">
                  <c:v>100 images</c:v>
                </c:pt>
              </c:strCache>
            </c:strRef>
          </c:cat>
          <c:val>
            <c:numRef>
              <c:f>Sheet1!$C$32:$C$34</c:f>
              <c:numCache>
                <c:formatCode>General</c:formatCode>
                <c:ptCount val="3"/>
                <c:pt idx="0">
                  <c:v>17.96030698790672</c:v>
                </c:pt>
                <c:pt idx="1">
                  <c:v>165.0672926253185</c:v>
                </c:pt>
                <c:pt idx="2">
                  <c:v>1637.94264369236</c:v>
                </c:pt>
              </c:numCache>
            </c:numRef>
          </c:val>
        </c:ser>
        <c:ser>
          <c:idx val="1"/>
          <c:order val="1"/>
          <c:tx>
            <c:strRef>
              <c:f>Sheet1!$D$31</c:f>
              <c:strCache>
                <c:ptCount val="1"/>
                <c:pt idx="0">
                  <c:v>CloneCloud(Wi-Fi)</c:v>
                </c:pt>
              </c:strCache>
            </c:strRef>
          </c:tx>
          <c:invertIfNegative val="0"/>
          <c:cat>
            <c:strRef>
              <c:f>Sheet1!$B$32:$B$34</c:f>
              <c:strCache>
                <c:ptCount val="3"/>
                <c:pt idx="0">
                  <c:v>1 image</c:v>
                </c:pt>
                <c:pt idx="1">
                  <c:v>10 images</c:v>
                </c:pt>
                <c:pt idx="2">
                  <c:v>100 images</c:v>
                </c:pt>
              </c:strCache>
            </c:strRef>
          </c:cat>
          <c:val>
            <c:numRef>
              <c:f>Sheet1!$D$32:$D$34</c:f>
              <c:numCache>
                <c:formatCode>General</c:formatCode>
                <c:ptCount val="3"/>
                <c:pt idx="0">
                  <c:v>17.96030698790672</c:v>
                </c:pt>
                <c:pt idx="1">
                  <c:v>37.64608041062626</c:v>
                </c:pt>
                <c:pt idx="2">
                  <c:v>82.6413349890789</c:v>
                </c:pt>
              </c:numCache>
            </c:numRef>
          </c:val>
        </c:ser>
        <c:ser>
          <c:idx val="2"/>
          <c:order val="2"/>
          <c:tx>
            <c:strRef>
              <c:f>Sheet1!$E$31</c:f>
              <c:strCache>
                <c:ptCount val="1"/>
                <c:pt idx="0">
                  <c:v>CloneCloud(3G)</c:v>
                </c:pt>
              </c:strCache>
            </c:strRef>
          </c:tx>
          <c:invertIfNegative val="0"/>
          <c:cat>
            <c:strRef>
              <c:f>Sheet1!$B$32:$B$34</c:f>
              <c:strCache>
                <c:ptCount val="3"/>
                <c:pt idx="0">
                  <c:v>1 image</c:v>
                </c:pt>
                <c:pt idx="1">
                  <c:v>10 images</c:v>
                </c:pt>
                <c:pt idx="2">
                  <c:v>100 images</c:v>
                </c:pt>
              </c:strCache>
            </c:strRef>
          </c:cat>
          <c:val>
            <c:numRef>
              <c:f>Sheet1!$E$32:$E$34</c:f>
              <c:numCache>
                <c:formatCode>General</c:formatCode>
                <c:ptCount val="3"/>
                <c:pt idx="0">
                  <c:v>17.96030698790672</c:v>
                </c:pt>
                <c:pt idx="1">
                  <c:v>73.17028622483598</c:v>
                </c:pt>
                <c:pt idx="2">
                  <c:v>119.6661898292364</c:v>
                </c:pt>
              </c:numCache>
            </c:numRef>
          </c:val>
        </c:ser>
        <c:dLbls>
          <c:showLegendKey val="0"/>
          <c:showVal val="0"/>
          <c:showCatName val="0"/>
          <c:showSerName val="0"/>
          <c:showPercent val="0"/>
          <c:showBubbleSize val="0"/>
        </c:dLbls>
        <c:gapWidth val="150"/>
        <c:axId val="-2146503640"/>
        <c:axId val="-2146500632"/>
      </c:barChart>
      <c:catAx>
        <c:axId val="-2146503640"/>
        <c:scaling>
          <c:orientation val="minMax"/>
        </c:scaling>
        <c:delete val="0"/>
        <c:axPos val="b"/>
        <c:majorTickMark val="out"/>
        <c:minorTickMark val="none"/>
        <c:tickLblPos val="nextTo"/>
        <c:txPr>
          <a:bodyPr/>
          <a:lstStyle/>
          <a:p>
            <a:pPr>
              <a:defRPr sz="2000" baseline="0"/>
            </a:pPr>
            <a:endParaRPr lang="en-US"/>
          </a:p>
        </c:txPr>
        <c:crossAx val="-2146500632"/>
        <c:crosses val="autoZero"/>
        <c:auto val="1"/>
        <c:lblAlgn val="ctr"/>
        <c:lblOffset val="100"/>
        <c:noMultiLvlLbl val="0"/>
      </c:catAx>
      <c:valAx>
        <c:axId val="-2146500632"/>
        <c:scaling>
          <c:orientation val="minMax"/>
        </c:scaling>
        <c:delete val="0"/>
        <c:axPos val="l"/>
        <c:majorGridlines/>
        <c:numFmt formatCode="General" sourceLinked="1"/>
        <c:majorTickMark val="out"/>
        <c:minorTickMark val="none"/>
        <c:tickLblPos val="nextTo"/>
        <c:txPr>
          <a:bodyPr/>
          <a:lstStyle/>
          <a:p>
            <a:pPr>
              <a:defRPr sz="2000"/>
            </a:pPr>
            <a:endParaRPr lang="en-US"/>
          </a:p>
        </c:txPr>
        <c:crossAx val="-2146503640"/>
        <c:crosses val="autoZero"/>
        <c:crossBetween val="between"/>
        <c:majorUnit val="300.0"/>
      </c:valAx>
    </c:plotArea>
    <c:legend>
      <c:legendPos val="r"/>
      <c:layout>
        <c:manualLayout>
          <c:xMode val="edge"/>
          <c:yMode val="edge"/>
          <c:x val="0.138632360074162"/>
          <c:y val="0.101428891636479"/>
          <c:w val="0.325980444154327"/>
          <c:h val="0.279169649248389"/>
        </c:manualLayout>
      </c:layout>
      <c:overlay val="0"/>
      <c:spPr>
        <a:solidFill>
          <a:sysClr val="window" lastClr="FFFFFF"/>
        </a:solidFill>
        <a:ln>
          <a:solidFill>
            <a:srgbClr val="4F81BD"/>
          </a:solidFill>
        </a:ln>
      </c:spPr>
      <c:txPr>
        <a:bodyPr/>
        <a:lstStyle/>
        <a:p>
          <a:pPr>
            <a:defRPr sz="2000"/>
          </a:pPr>
          <a:endParaRPr lang="en-US"/>
        </a:p>
      </c:txPr>
    </c:legend>
    <c:plotVisOnly val="1"/>
    <c:dispBlanksAs val="gap"/>
    <c:showDLblsOverMax val="0"/>
  </c:chart>
  <c:externalData r:id="rId1">
    <c:autoUpdate val="0"/>
  </c:externalData>
</c:chartSpac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36009-E8EE-4C99-9E45-57593CBEA475}" type="doc">
      <dgm:prSet loTypeId="urn:microsoft.com/office/officeart/2005/8/layout/chevron1" loCatId="process" qsTypeId="urn:microsoft.com/office/officeart/2005/8/quickstyle/simple1" qsCatId="simple" csTypeId="urn:microsoft.com/office/officeart/2005/8/colors/accent1_2" csCatId="accent1" phldr="1"/>
      <dgm:spPr>
        <a:scene3d>
          <a:camera prst="orthographicFront">
            <a:rot lat="0" lon="0" rev="0"/>
          </a:camera>
          <a:lightRig rig="brightRoom" dir="t">
            <a:rot lat="0" lon="0" rev="600000"/>
          </a:lightRig>
        </a:scene3d>
      </dgm:spPr>
    </dgm:pt>
    <dgm:pt modelId="{875E2409-FA49-4152-B481-848D84B0BFE0}">
      <dgm:prSet phldrT="[Text]" custT="1"/>
      <dgm:spPr>
        <a:solidFill>
          <a:schemeClr val="accent1">
            <a:lumMod val="75000"/>
            <a:lumOff val="25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Pre-filter tracks</a:t>
          </a:r>
          <a:endParaRPr lang="en-US" sz="2000" dirty="0">
            <a:latin typeface="Calibri" pitchFamily="34" charset="0"/>
            <a:ea typeface="Segoe UI" pitchFamily="34" charset="0"/>
            <a:cs typeface="Calibri" pitchFamily="34" charset="0"/>
          </a:endParaRPr>
        </a:p>
      </dgm:t>
    </dgm:pt>
    <dgm:pt modelId="{0E233BEC-14AF-465F-9AC5-079EA1C25106}" type="par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C542E52-436A-4F93-B013-E729E2063A55}" type="sibTrans" cxnId="{73822332-9A0D-4B0C-A12F-EBB5057014E8}">
      <dgm:prSet/>
      <dgm:spPr/>
      <dgm:t>
        <a:bodyPr/>
        <a:lstStyle/>
        <a:p>
          <a:endParaRPr lang="en-US" sz="2000">
            <a:latin typeface="Segoe UI" pitchFamily="34" charset="0"/>
            <a:ea typeface="Segoe UI" pitchFamily="34" charset="0"/>
            <a:cs typeface="Segoe UI" pitchFamily="34" charset="0"/>
          </a:endParaRPr>
        </a:p>
      </dgm:t>
    </dgm:pt>
    <dgm:pt modelId="{E420DF5B-EB50-4666-B607-E023F01B4858}">
      <dgm:prSet phldrT="[Text]" custT="1"/>
      <dgm:spPr>
        <a:solidFill>
          <a:schemeClr val="accent1">
            <a:lumMod val="90000"/>
            <a:lumOff val="10000"/>
          </a:schemeClr>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pPr>
            <a:spcAft>
              <a:spcPts val="0"/>
            </a:spcAft>
          </a:pPr>
          <a:r>
            <a:rPr lang="en-US" sz="2000" dirty="0" smtClean="0">
              <a:latin typeface="Calibri" pitchFamily="34" charset="0"/>
              <a:ea typeface="Segoe UI" pitchFamily="34" charset="0"/>
              <a:cs typeface="Calibri" pitchFamily="34" charset="0"/>
            </a:rPr>
            <a:t>Manipulate  tracks</a:t>
          </a:r>
          <a:endParaRPr lang="en-US" sz="2000" dirty="0">
            <a:latin typeface="Calibri" pitchFamily="34" charset="0"/>
            <a:ea typeface="Segoe UI" pitchFamily="34" charset="0"/>
            <a:cs typeface="Calibri" pitchFamily="34" charset="0"/>
          </a:endParaRPr>
        </a:p>
      </dgm:t>
    </dgm:pt>
    <dgm:pt modelId="{80A26053-1420-4A11-B97F-7005405A1898}" type="par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1369D178-74C8-4FC4-AC3E-795A81E7FECA}" type="sibTrans" cxnId="{F2959BA5-7761-47E4-ACDE-3420609FA7D8}">
      <dgm:prSet/>
      <dgm:spPr/>
      <dgm:t>
        <a:bodyPr/>
        <a:lstStyle/>
        <a:p>
          <a:endParaRPr lang="en-US" sz="2000">
            <a:latin typeface="Segoe UI" pitchFamily="34" charset="0"/>
            <a:ea typeface="Segoe UI" pitchFamily="34" charset="0"/>
            <a:cs typeface="Segoe UI" pitchFamily="34" charset="0"/>
          </a:endParaRPr>
        </a:p>
      </dgm:t>
    </dgm:pt>
    <dgm:pt modelId="{47AB1E74-B1FD-422A-A9D4-046C8E825AD6}">
      <dgm:prSet phldrT="[Text]" custT="1"/>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t>
        <a:bodyPr/>
        <a:lstStyle/>
        <a:p>
          <a:r>
            <a:rPr lang="en-US" sz="2000" dirty="0" smtClean="0">
              <a:latin typeface="Calibri" pitchFamily="34" charset="0"/>
              <a:ea typeface="Segoe UI" pitchFamily="34" charset="0"/>
              <a:cs typeface="Calibri" pitchFamily="34" charset="0"/>
            </a:rPr>
            <a:t>Fetch tracks</a:t>
          </a:r>
          <a:endParaRPr lang="en-US" sz="2000" dirty="0">
            <a:latin typeface="Calibri" pitchFamily="34" charset="0"/>
            <a:ea typeface="Segoe UI" pitchFamily="34" charset="0"/>
            <a:cs typeface="Calibri" pitchFamily="34" charset="0"/>
          </a:endParaRPr>
        </a:p>
      </dgm:t>
    </dgm:pt>
    <dgm:pt modelId="{285CB3C5-DD05-4CB0-A54C-66AAF2641257}" type="par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CFB3C478-5B54-49B9-9039-0884AB65B594}" type="sibTrans" cxnId="{F023FD2F-9EFA-4425-A360-4C79F96E8313}">
      <dgm:prSet/>
      <dgm:spPr/>
      <dgm:t>
        <a:bodyPr/>
        <a:lstStyle/>
        <a:p>
          <a:endParaRPr lang="en-US" sz="2000">
            <a:latin typeface="Segoe UI" pitchFamily="34" charset="0"/>
            <a:ea typeface="Segoe UI" pitchFamily="34" charset="0"/>
            <a:cs typeface="Segoe UI" pitchFamily="34" charset="0"/>
          </a:endParaRPr>
        </a:p>
      </dgm:t>
    </dgm:pt>
    <dgm:pt modelId="{BBFEEFF0-C5D0-45B3-BCE4-368E10A6B74E}" type="pres">
      <dgm:prSet presAssocID="{07036009-E8EE-4C99-9E45-57593CBEA475}" presName="Name0" presStyleCnt="0">
        <dgm:presLayoutVars>
          <dgm:dir/>
          <dgm:animLvl val="lvl"/>
          <dgm:resizeHandles val="exact"/>
        </dgm:presLayoutVars>
      </dgm:prSet>
      <dgm:spPr/>
    </dgm:pt>
    <dgm:pt modelId="{8F9FEAB8-C14E-4FCA-B2C7-928BD7B0FF61}" type="pres">
      <dgm:prSet presAssocID="{875E2409-FA49-4152-B481-848D84B0BFE0}" presName="parTxOnly" presStyleLbl="node1" presStyleIdx="0" presStyleCnt="3" custScaleX="92946">
        <dgm:presLayoutVars>
          <dgm:chMax val="0"/>
          <dgm:chPref val="0"/>
          <dgm:bulletEnabled val="1"/>
        </dgm:presLayoutVars>
      </dgm:prSet>
      <dgm:spPr/>
      <dgm:t>
        <a:bodyPr/>
        <a:lstStyle/>
        <a:p>
          <a:endParaRPr lang="en-US"/>
        </a:p>
      </dgm:t>
    </dgm:pt>
    <dgm:pt modelId="{2771EADE-0642-4297-BFC1-B8683F9D0A59}" type="pres">
      <dgm:prSet presAssocID="{EC542E52-436A-4F93-B013-E729E2063A55}"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CD4C597B-5EDA-42E3-9A3E-169A2C72EE09}" type="pres">
      <dgm:prSet presAssocID="{E420DF5B-EB50-4666-B607-E023F01B4858}" presName="parTxOnly" presStyleLbl="node1" presStyleIdx="1" presStyleCnt="3" custScaleX="108372">
        <dgm:presLayoutVars>
          <dgm:chMax val="0"/>
          <dgm:chPref val="0"/>
          <dgm:bulletEnabled val="1"/>
        </dgm:presLayoutVars>
      </dgm:prSet>
      <dgm:spPr/>
      <dgm:t>
        <a:bodyPr/>
        <a:lstStyle/>
        <a:p>
          <a:endParaRPr lang="en-US"/>
        </a:p>
      </dgm:t>
    </dgm:pt>
    <dgm:pt modelId="{D5EF242B-136E-4F87-B90E-3359DA6795BF}" type="pres">
      <dgm:prSet presAssocID="{1369D178-74C8-4FC4-AC3E-795A81E7FECA}" presName="parTxOnlySpace" presStyleCnt="0"/>
      <dgm:spPr>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dgm:spPr>
    </dgm:pt>
    <dgm:pt modelId="{98A2CB8B-D39C-4EC0-AFEE-9A1B9C560DE3}" type="pres">
      <dgm:prSet presAssocID="{47AB1E74-B1FD-422A-A9D4-046C8E825AD6}" presName="parTxOnly" presStyleLbl="node1" presStyleIdx="2" presStyleCnt="3" custScaleX="100302">
        <dgm:presLayoutVars>
          <dgm:chMax val="0"/>
          <dgm:chPref val="0"/>
          <dgm:bulletEnabled val="1"/>
        </dgm:presLayoutVars>
      </dgm:prSet>
      <dgm:spPr/>
      <dgm:t>
        <a:bodyPr/>
        <a:lstStyle/>
        <a:p>
          <a:endParaRPr lang="en-US"/>
        </a:p>
      </dgm:t>
    </dgm:pt>
  </dgm:ptLst>
  <dgm:cxnLst>
    <dgm:cxn modelId="{73822332-9A0D-4B0C-A12F-EBB5057014E8}" srcId="{07036009-E8EE-4C99-9E45-57593CBEA475}" destId="{875E2409-FA49-4152-B481-848D84B0BFE0}" srcOrd="0" destOrd="0" parTransId="{0E233BEC-14AF-465F-9AC5-079EA1C25106}" sibTransId="{EC542E52-436A-4F93-B013-E729E2063A55}"/>
    <dgm:cxn modelId="{0C88804E-D11A-6F44-9D37-35DE553ED161}" type="presOf" srcId="{47AB1E74-B1FD-422A-A9D4-046C8E825AD6}" destId="{98A2CB8B-D39C-4EC0-AFEE-9A1B9C560DE3}" srcOrd="0" destOrd="0" presId="urn:microsoft.com/office/officeart/2005/8/layout/chevron1"/>
    <dgm:cxn modelId="{F2959BA5-7761-47E4-ACDE-3420609FA7D8}" srcId="{07036009-E8EE-4C99-9E45-57593CBEA475}" destId="{E420DF5B-EB50-4666-B607-E023F01B4858}" srcOrd="1" destOrd="0" parTransId="{80A26053-1420-4A11-B97F-7005405A1898}" sibTransId="{1369D178-74C8-4FC4-AC3E-795A81E7FECA}"/>
    <dgm:cxn modelId="{6040DDEA-C300-FA42-8057-28F7A2A41DFF}" type="presOf" srcId="{07036009-E8EE-4C99-9E45-57593CBEA475}" destId="{BBFEEFF0-C5D0-45B3-BCE4-368E10A6B74E}" srcOrd="0" destOrd="0" presId="urn:microsoft.com/office/officeart/2005/8/layout/chevron1"/>
    <dgm:cxn modelId="{F023FD2F-9EFA-4425-A360-4C79F96E8313}" srcId="{07036009-E8EE-4C99-9E45-57593CBEA475}" destId="{47AB1E74-B1FD-422A-A9D4-046C8E825AD6}" srcOrd="2" destOrd="0" parTransId="{285CB3C5-DD05-4CB0-A54C-66AAF2641257}" sibTransId="{CFB3C478-5B54-49B9-9039-0884AB65B594}"/>
    <dgm:cxn modelId="{EA0F4C4D-F40F-0545-AE69-DD89439B1F1B}" type="presOf" srcId="{E420DF5B-EB50-4666-B607-E023F01B4858}" destId="{CD4C597B-5EDA-42E3-9A3E-169A2C72EE09}" srcOrd="0" destOrd="0" presId="urn:microsoft.com/office/officeart/2005/8/layout/chevron1"/>
    <dgm:cxn modelId="{543A8DB8-A303-3E42-9D1B-AD87492C5A00}" type="presOf" srcId="{875E2409-FA49-4152-B481-848D84B0BFE0}" destId="{8F9FEAB8-C14E-4FCA-B2C7-928BD7B0FF61}" srcOrd="0" destOrd="0" presId="urn:microsoft.com/office/officeart/2005/8/layout/chevron1"/>
    <dgm:cxn modelId="{731A0A36-8BE2-E04F-A61F-999DC5324DAB}" type="presParOf" srcId="{BBFEEFF0-C5D0-45B3-BCE4-368E10A6B74E}" destId="{8F9FEAB8-C14E-4FCA-B2C7-928BD7B0FF61}" srcOrd="0" destOrd="0" presId="urn:microsoft.com/office/officeart/2005/8/layout/chevron1"/>
    <dgm:cxn modelId="{A92FAC60-5924-0445-9FB5-05A4D97C5B04}" type="presParOf" srcId="{BBFEEFF0-C5D0-45B3-BCE4-368E10A6B74E}" destId="{2771EADE-0642-4297-BFC1-B8683F9D0A59}" srcOrd="1" destOrd="0" presId="urn:microsoft.com/office/officeart/2005/8/layout/chevron1"/>
    <dgm:cxn modelId="{9207C500-BC0A-9747-A599-16C4823C7E8E}" type="presParOf" srcId="{BBFEEFF0-C5D0-45B3-BCE4-368E10A6B74E}" destId="{CD4C597B-5EDA-42E3-9A3E-169A2C72EE09}" srcOrd="2" destOrd="0" presId="urn:microsoft.com/office/officeart/2005/8/layout/chevron1"/>
    <dgm:cxn modelId="{8B550218-CCE4-974C-8722-9753E6160106}" type="presParOf" srcId="{BBFEEFF0-C5D0-45B3-BCE4-368E10A6B74E}" destId="{D5EF242B-136E-4F87-B90E-3359DA6795BF}" srcOrd="3" destOrd="0" presId="urn:microsoft.com/office/officeart/2005/8/layout/chevron1"/>
    <dgm:cxn modelId="{86D4D5E1-0A15-D349-A0D2-A00D75BBC1AE}" type="presParOf" srcId="{BBFEEFF0-C5D0-45B3-BCE4-368E10A6B74E}" destId="{98A2CB8B-D39C-4EC0-AFEE-9A1B9C560DE3}" srcOrd="4" destOrd="0" presId="urn:microsoft.com/office/officeart/2005/8/layout/chevr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9FEAB8-C14E-4FCA-B2C7-928BD7B0FF61}">
      <dsp:nvSpPr>
        <dsp:cNvPr id="0" name=""/>
        <dsp:cNvSpPr/>
      </dsp:nvSpPr>
      <dsp:spPr>
        <a:xfrm>
          <a:off x="1262" y="0"/>
          <a:ext cx="2740416" cy="685799"/>
        </a:xfrm>
        <a:prstGeom prst="chevron">
          <a:avLst/>
        </a:prstGeom>
        <a:solidFill>
          <a:schemeClr val="accent1">
            <a:lumMod val="75000"/>
            <a:lumOff val="25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Pre-filter tracks</a:t>
          </a:r>
          <a:endParaRPr lang="en-US" sz="2000" kern="1200" dirty="0">
            <a:latin typeface="Calibri" pitchFamily="34" charset="0"/>
            <a:ea typeface="Segoe UI" pitchFamily="34" charset="0"/>
            <a:cs typeface="Calibri" pitchFamily="34" charset="0"/>
          </a:endParaRPr>
        </a:p>
      </dsp:txBody>
      <dsp:txXfrm>
        <a:off x="344162" y="0"/>
        <a:ext cx="2054617" cy="685799"/>
      </dsp:txXfrm>
    </dsp:sp>
    <dsp:sp modelId="{CD4C597B-5EDA-42E3-9A3E-169A2C72EE09}">
      <dsp:nvSpPr>
        <dsp:cNvPr id="0" name=""/>
        <dsp:cNvSpPr/>
      </dsp:nvSpPr>
      <dsp:spPr>
        <a:xfrm>
          <a:off x="2446839" y="0"/>
          <a:ext cx="3195236" cy="685799"/>
        </a:xfrm>
        <a:prstGeom prst="chevron">
          <a:avLst/>
        </a:prstGeom>
        <a:solidFill>
          <a:schemeClr val="accent1">
            <a:lumMod val="90000"/>
            <a:lumOff val="1000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ts val="0"/>
            </a:spcAft>
          </a:pPr>
          <a:r>
            <a:rPr lang="en-US" sz="2000" kern="1200" dirty="0" smtClean="0">
              <a:latin typeface="Calibri" pitchFamily="34" charset="0"/>
              <a:ea typeface="Segoe UI" pitchFamily="34" charset="0"/>
              <a:cs typeface="Calibri" pitchFamily="34" charset="0"/>
            </a:rPr>
            <a:t>Manipulate  tracks</a:t>
          </a:r>
          <a:endParaRPr lang="en-US" sz="2000" kern="1200" dirty="0">
            <a:latin typeface="Calibri" pitchFamily="34" charset="0"/>
            <a:ea typeface="Segoe UI" pitchFamily="34" charset="0"/>
            <a:cs typeface="Calibri" pitchFamily="34" charset="0"/>
          </a:endParaRPr>
        </a:p>
      </dsp:txBody>
      <dsp:txXfrm>
        <a:off x="2789739" y="0"/>
        <a:ext cx="2509437" cy="685799"/>
      </dsp:txXfrm>
    </dsp:sp>
    <dsp:sp modelId="{98A2CB8B-D39C-4EC0-AFEE-9A1B9C560DE3}">
      <dsp:nvSpPr>
        <dsp:cNvPr id="0" name=""/>
        <dsp:cNvSpPr/>
      </dsp:nvSpPr>
      <dsp:spPr>
        <a:xfrm>
          <a:off x="5347236" y="0"/>
          <a:ext cx="2957300" cy="685799"/>
        </a:xfrm>
        <a:prstGeom prst="chevron">
          <a:avLst/>
        </a:prstGeom>
        <a:solidFill>
          <a:schemeClr val="accent1">
            <a:hueOff val="0"/>
            <a:satOff val="0"/>
            <a:lumOff val="0"/>
            <a:alphaOff val="0"/>
          </a:schemeClr>
        </a:solidFill>
        <a:ln w="25400" cap="flat" cmpd="sng" algn="ctr">
          <a:noFill/>
          <a:prstDash val="solid"/>
        </a:ln>
        <a:effectLst>
          <a:outerShdw blurRad="57785" dist="33020" dir="3180000" algn="ctr" rotWithShape="0">
            <a:srgbClr val="000000">
              <a:alpha val="30000"/>
            </a:srgbClr>
          </a:outerShdw>
        </a:effectLst>
        <a:scene3d>
          <a:camera prst="orthographicFront">
            <a:rot lat="0" lon="0" rev="0"/>
          </a:camera>
          <a:lightRig rig="brightRoom" dir="t">
            <a:rot lat="0" lon="0" rev="600000"/>
          </a:lightRig>
        </a:scene3d>
        <a:sp3d prstMaterial="metal">
          <a:bevelT w="38100" h="57150" prst="angle"/>
        </a:sp3d>
      </dsp:spPr>
      <dsp:style>
        <a:lnRef idx="2">
          <a:scrgbClr r="0" g="0" b="0"/>
        </a:lnRef>
        <a:fillRef idx="1">
          <a:scrgbClr r="0" g="0" b="0"/>
        </a:fillRef>
        <a:effectRef idx="0">
          <a:scrgbClr r="0" g="0" b="0"/>
        </a:effectRef>
        <a:fontRef idx="minor">
          <a:schemeClr val="lt1"/>
        </a:fontRef>
      </dsp:style>
      <dsp:txBody>
        <a:bodyPr spcFirstLastPara="0" vert="horz" wrap="square" lIns="80010" tIns="26670" rIns="26670" bIns="26670" numCol="1" spcCol="1270" anchor="ctr" anchorCtr="0">
          <a:noAutofit/>
        </a:bodyPr>
        <a:lstStyle/>
        <a:p>
          <a:pPr lvl="0" algn="ctr" defTabSz="889000">
            <a:lnSpc>
              <a:spcPct val="90000"/>
            </a:lnSpc>
            <a:spcBef>
              <a:spcPct val="0"/>
            </a:spcBef>
            <a:spcAft>
              <a:spcPct val="35000"/>
            </a:spcAft>
          </a:pPr>
          <a:r>
            <a:rPr lang="en-US" sz="2000" kern="1200" dirty="0" smtClean="0">
              <a:latin typeface="Calibri" pitchFamily="34" charset="0"/>
              <a:ea typeface="Segoe UI" pitchFamily="34" charset="0"/>
              <a:cs typeface="Calibri" pitchFamily="34" charset="0"/>
            </a:rPr>
            <a:t>Fetch tracks</a:t>
          </a:r>
          <a:endParaRPr lang="en-US" sz="2000" kern="1200" dirty="0">
            <a:latin typeface="Calibri" pitchFamily="34" charset="0"/>
            <a:ea typeface="Segoe UI" pitchFamily="34" charset="0"/>
            <a:cs typeface="Calibri" pitchFamily="34" charset="0"/>
          </a:endParaRPr>
        </a:p>
      </dsp:txBody>
      <dsp:txXfrm>
        <a:off x="5690136" y="0"/>
        <a:ext cx="2271501" cy="685799"/>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 Id="rId2" Type="http://schemas.openxmlformats.org/officeDocument/2006/relationships/image" Target="../media/image2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2.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3.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24.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25.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 Id="rId2" Type="http://schemas.openxmlformats.org/officeDocument/2006/relationships/image" Target="../media/image27.emf"/><Relationship Id="rId3" Type="http://schemas.openxmlformats.org/officeDocument/2006/relationships/image" Target="../media/image28.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CF3C790E-396E-EC44-A177-4729AFD87B10}" type="datetimeFigureOut">
              <a:rPr lang="en-US" smtClean="0"/>
              <a:t>4/2/13</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F32D964-746F-514A-9191-F6C5291DF219}" type="slidenum">
              <a:rPr lang="en-US" smtClean="0"/>
              <a:t>‹#›</a:t>
            </a:fld>
            <a:endParaRPr lang="en-US"/>
          </a:p>
        </p:txBody>
      </p:sp>
    </p:spTree>
    <p:extLst>
      <p:ext uri="{BB962C8B-B14F-4D97-AF65-F5344CB8AC3E}">
        <p14:creationId xmlns:p14="http://schemas.microsoft.com/office/powerpoint/2010/main" val="13763246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35AB1AE-6AF6-154C-97BE-116B49CC9AA8}" type="datetimeFigureOut">
              <a:rPr lang="en-US" smtClean="0"/>
              <a:t>4/2/13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4823641-5B1A-5648-A445-C58122B94CAC}" type="slidenum">
              <a:rPr lang="en-US" smtClean="0"/>
              <a:t>‹#›</a:t>
            </a:fld>
            <a:endParaRPr lang="en-US"/>
          </a:p>
        </p:txBody>
      </p:sp>
    </p:spTree>
    <p:extLst>
      <p:ext uri="{BB962C8B-B14F-4D97-AF65-F5344CB8AC3E}">
        <p14:creationId xmlns:p14="http://schemas.microsoft.com/office/powerpoint/2010/main" val="286198961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5.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2.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6.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7.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8.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6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2.xml"/></Relationships>
</file>

<file path=ppt/notesSlides/_rels/notesSlide6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3.xml"/></Relationships>
</file>

<file path=ppt/notesSlides/_rels/notesSlide6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4.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7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5.xml"/></Relationships>
</file>

<file path=ppt/notesSlides/_rels/notesSlide7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6.xml"/></Relationships>
</file>

<file path=ppt/notesSlides/_rels/notesSlide7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7.xml"/></Relationships>
</file>

<file path=ppt/notesSlides/_rels/notesSlide7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8.xml"/></Relationships>
</file>

<file path=ppt/notesSlides/_rels/notesSlide7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9.xml"/></Relationships>
</file>

<file path=ppt/notesSlides/_rels/notesSlide7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0.xml"/></Relationships>
</file>

<file path=ppt/notesSlides/_rels/notesSlide7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1.xml"/></Relationships>
</file>

<file path=ppt/notesSlides/_rels/notesSlide7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2.xml"/></Relationships>
</file>

<file path=ppt/notesSlides/_rels/notesSlide7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3.xml"/></Relationships>
</file>

<file path=ppt/notesSlides/_rels/notesSlide7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4.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8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6.xml"/></Relationships>
</file>

<file path=ppt/notesSlides/_rels/notesSlide8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smtClean="0"/>
              <a:t>A client starts its interaction with StarTrack through</a:t>
            </a:r>
            <a:r>
              <a:rPr lang="en-US" baseline="0" dirty="0" smtClean="0"/>
              <a:t> a call to MakeCollection. MakeCollection takes as input a set of criteria, which can involve properties on users, time or geography, and creates a track collection that matches the given criteria. It also takes a second argument, which allows applications to specify if they want duplicates to be ommitted from the returned collection. </a:t>
            </a:r>
          </a:p>
          <a:p>
            <a:endParaRPr lang="en-US" dirty="0" smtClean="0"/>
          </a:p>
          <a:p>
            <a:r>
              <a:rPr lang="en-US" dirty="0" smtClean="0"/>
              <a:t>Once an application</a:t>
            </a:r>
            <a:r>
              <a:rPr lang="en-US" baseline="0" dirty="0" smtClean="0"/>
              <a:t> has created a track collection, it can pass the track collection as argument to a set of StarTrack operations that further manipulate them – here are common examples. Each of these operations, in turn, returns a new track collection.</a:t>
            </a:r>
          </a:p>
          <a:p>
            <a:r>
              <a:rPr lang="en-US" baseline="0" dirty="0" smtClean="0"/>
              <a:t>As an example, consider the GetSimilarTracks operation. It takes a collection, a reference track, and a threshold, and returns all tracks in the collection that are at least as similar to the reference track as the given threshold.</a:t>
            </a:r>
          </a:p>
          <a:p>
            <a:endParaRPr lang="en-US" baseline="0" dirty="0" smtClean="0"/>
          </a:p>
          <a:p>
            <a:r>
              <a:rPr lang="en-US" baseline="0" dirty="0" smtClean="0"/>
              <a:t>And finally, we have an operation to fetch tracks from a given track collection.</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13</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As an example of how this API is used, let’s consider how a ride</a:t>
            </a:r>
            <a:r>
              <a:rPr lang="en-US" baseline="0" dirty="0" smtClean="0"/>
              <a:t> sharing application could be implemented. The application tries to find the best share partners for a given user. There are three main parts in this application.</a:t>
            </a:r>
          </a:p>
          <a:p>
            <a:endParaRPr lang="en-US" baseline="0" dirty="0" smtClean="0"/>
          </a:p>
          <a:p>
            <a:r>
              <a:rPr lang="en-US" baseline="0" dirty="0" smtClean="0"/>
              <a:t>First, the application tries to fetch the user’s typical commute track in the morning. To do that, it first calls MakeCollection, giving the user’s name and times as criteria, and requesting duplicates to be ommitted. Then it sorts the resulting track collection based on the frequency of each of the tracks. Finally, it fetches the first track in the collection. The returned track should be typical of the person’s morning commute.  </a:t>
            </a:r>
          </a:p>
          <a:p>
            <a:endParaRPr lang="en-US" baseline="0" dirty="0" smtClean="0"/>
          </a:p>
          <a:p>
            <a:r>
              <a:rPr lang="en-US" baseline="0" dirty="0" smtClean="0"/>
              <a:t>The application then creates a second TrackCollection to fetch all tracks for employees of the company where the user works, again between 8 and 10, and again omitting duplicates. This track collection, together with the user’s morning commute track are then passed to a call to GetSimilarTracks, which will return a new track collection containing only tracks similar to the user’s morning commute. Again it finishes with a call to </a:t>
            </a:r>
            <a:r>
              <a:rPr lang="en-US" baseline="0" dirty="0" err="1" smtClean="0"/>
              <a:t>GetTracks</a:t>
            </a:r>
            <a:r>
              <a:rPr lang="en-US" baseline="0" dirty="0" smtClean="0"/>
              <a:t>, to fetch the first 20 tracks, which should be the most similar tracks. </a:t>
            </a:r>
          </a:p>
          <a:p>
            <a:endParaRPr lang="en-US" baseline="0" dirty="0" smtClean="0"/>
          </a:p>
          <a:p>
            <a:r>
              <a:rPr lang="en-US" baseline="0" dirty="0" smtClean="0"/>
              <a:t>There is a final step, that I’ve ommitted in the interest of time – the application needs to iterate over the 20 matches, and each of them is in fact a regular commute track for another person for its owner.</a:t>
            </a:r>
          </a:p>
          <a:p>
            <a:endParaRPr lang="en-US" baseline="0" dirty="0" smtClean="0"/>
          </a:p>
          <a:p>
            <a:r>
              <a:rPr lang="en-US" baseline="0" dirty="0" smtClean="0"/>
              <a:t>Let’s focus for a bit on this second part of the application. Evaluation of the MakeCollection and GetSimilarTracks is delayed until </a:t>
            </a:r>
            <a:r>
              <a:rPr lang="en-US" baseline="0" dirty="0" err="1" smtClean="0"/>
              <a:t>GetTracks</a:t>
            </a:r>
            <a:r>
              <a:rPr lang="en-US" baseline="0" dirty="0" smtClean="0"/>
              <a:t> is called. All calls up until </a:t>
            </a:r>
            <a:r>
              <a:rPr lang="en-US" baseline="0" dirty="0" err="1" smtClean="0"/>
              <a:t>GetTracks</a:t>
            </a:r>
            <a:r>
              <a:rPr lang="en-US" baseline="0" dirty="0" smtClean="0"/>
              <a:t> can occur at the client side. When </a:t>
            </a:r>
            <a:r>
              <a:rPr lang="en-US" baseline="0" dirty="0" err="1" smtClean="0"/>
              <a:t>GetTracks</a:t>
            </a:r>
            <a:r>
              <a:rPr lang="en-US" baseline="0" dirty="0" smtClean="0"/>
              <a:t> is called, it will trigger the evaluation of the chain of operations, starting with the </a:t>
            </a:r>
            <a:r>
              <a:rPr lang="en-US" baseline="0" dirty="0" err="1" smtClean="0"/>
              <a:t>MakeCollection</a:t>
            </a:r>
            <a:r>
              <a:rPr lang="en-US" baseline="0" dirty="0" smtClean="0"/>
              <a:t> operation.  </a:t>
            </a:r>
            <a:r>
              <a:rPr lang="en-US" baseline="0" dirty="0" err="1" smtClean="0"/>
              <a:t>MakeCollection</a:t>
            </a:r>
            <a:r>
              <a:rPr lang="en-US" baseline="0" dirty="0" smtClean="0"/>
              <a:t> gets mapped to a query to the database. Once the tracks are in memory, GetSimilarTracks is executed. In order to accelerate calls to GetSimilarTracks, StarTrack builds a specialized in-memory data-structure called a Track Tree on all tracks in the </a:t>
            </a:r>
            <a:r>
              <a:rPr lang="en-US" baseline="0" dirty="0" err="1" smtClean="0"/>
              <a:t>msTC</a:t>
            </a:r>
            <a:r>
              <a:rPr lang="en-US" baseline="0" dirty="0" smtClean="0"/>
              <a:t> collection, that are now in memory. </a:t>
            </a:r>
          </a:p>
          <a:p>
            <a:endParaRPr lang="en-US" baseline="0" dirty="0" smtClean="0"/>
          </a:p>
          <a:p>
            <a:r>
              <a:rPr lang="en-US" baseline="0" dirty="0" smtClean="0"/>
              <a:t>This data structure can be cached in memory and reused in further calls from the same application, when searching for ride-sharing partners for other users. </a:t>
            </a:r>
          </a:p>
          <a:p>
            <a:endParaRPr lang="en-US" baseline="0" dirty="0" smtClean="0"/>
          </a:p>
          <a:p>
            <a:r>
              <a:rPr lang="en-US" baseline="0" dirty="0" smtClean="0"/>
              <a:t>The key message here is that the new API  and the introduction of track collections makes it easier for applications to interact with StarTrack, in order to narrow down the set of tracks that it is really interested in.</a:t>
            </a:r>
            <a:endParaRPr lang="en-US"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14</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16</a:t>
            </a:fld>
            <a:endParaRPr lang="en-US">
              <a:solidFill>
                <a:prstClr val="black"/>
              </a:solidFill>
              <a:latin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17</a:t>
            </a:fld>
            <a:endParaRPr lang="en-US">
              <a:solidFill>
                <a:prstClr val="black"/>
              </a:solidFill>
              <a:latin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18</a:t>
            </a:fld>
            <a:endParaRPr lang="en-US">
              <a:solidFill>
                <a:prstClr val="black"/>
              </a:solidFill>
              <a:latin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19</a:t>
            </a:fld>
            <a:endParaRPr lang="en-US">
              <a:solidFill>
                <a:prstClr val="black"/>
              </a:solidFill>
              <a:latin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20</a:t>
            </a:fld>
            <a:endParaRPr lang="en-US">
              <a:solidFill>
                <a:prstClr val="black"/>
              </a:solidFill>
              <a:latin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21</a:t>
            </a:fld>
            <a:endParaRPr lang="en-US">
              <a:solidFill>
                <a:prstClr val="black"/>
              </a:solidFill>
              <a:latin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23</a:t>
            </a:fld>
            <a:endParaRPr lang="en-US">
              <a:solidFill>
                <a:prstClr val="black"/>
              </a:solidFill>
              <a:latin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100" dirty="0"/>
              <a:t>the MAUI coordinator, which handles authentication</a:t>
            </a:r>
          </a:p>
          <a:p>
            <a:r>
              <a:rPr lang="en-US" sz="1100" dirty="0"/>
              <a:t>and resource allocation for incoming requests to instantiate a partitioned</a:t>
            </a:r>
          </a:p>
          <a:p>
            <a:r>
              <a:rPr lang="en-US" sz="1100" dirty="0"/>
              <a:t>application.</a:t>
            </a:r>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solidFill>
                  <a:prstClr val="black"/>
                </a:solidFill>
                <a:latin typeface="Calibri"/>
              </a:rPr>
              <a:pPr/>
              <a:t>24</a:t>
            </a:fld>
            <a:endParaRPr lang="en-US">
              <a:solidFill>
                <a:prstClr val="black"/>
              </a:solidFill>
              <a:latin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(1) C2DM and APNS are essentially messaging channels - they don't have a concept of allowing applications to register for multiple objects with each object being shared by multiple users. They simply allow a cloud service to send a message to mobile phone. That's it.</a:t>
            </a:r>
          </a:p>
          <a:p>
            <a:endParaRPr lang="en-US" dirty="0" smtClean="0"/>
          </a:p>
          <a:p>
            <a:r>
              <a:rPr lang="en-US" dirty="0" smtClean="0"/>
              <a:t>(2) We did start out with a one table design but quickly realized that we need the second table to be partitioned on client ids so that we can store a client's registrations, pending  notifications, etc. </a:t>
            </a:r>
            <a:r>
              <a:rPr lang="en-US" smtClean="0"/>
              <a:t>Otherwise, a client that comes back online has to (potentially) read 1000s of rows in the Matcher table to determine if there is a new notification for it.</a:t>
            </a:r>
          </a:p>
          <a:p>
            <a:endParaRPr lang="en-US" dirty="0"/>
          </a:p>
        </p:txBody>
      </p:sp>
      <p:sp>
        <p:nvSpPr>
          <p:cNvPr id="4" name="Slide Number Placeholder 3"/>
          <p:cNvSpPr>
            <a:spLocks noGrp="1"/>
          </p:cNvSpPr>
          <p:nvPr>
            <p:ph type="sldNum" sz="quarter" idx="10"/>
          </p:nvPr>
        </p:nvSpPr>
        <p:spPr/>
        <p:txBody>
          <a:bodyPr/>
          <a:lstStyle/>
          <a:p>
            <a:fld id="{94823641-5B1A-5648-A445-C58122B94CAC}" type="slidenum">
              <a:rPr lang="en-US" smtClean="0"/>
              <a:t>4</a:t>
            </a:fld>
            <a:endParaRPr lang="en-US"/>
          </a:p>
        </p:txBody>
      </p:sp>
    </p:spTree>
    <p:extLst>
      <p:ext uri="{BB962C8B-B14F-4D97-AF65-F5344CB8AC3E}">
        <p14:creationId xmlns:p14="http://schemas.microsoft.com/office/powerpoint/2010/main" val="100714546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25</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26</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27</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28</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29</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30</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31</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32</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33</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1" baseline="0" dirty="0" smtClean="0"/>
              <a:t>Use an internal Google infrastructure publish/subscribe service to disseminate messages to data centers.</a:t>
            </a:r>
          </a:p>
        </p:txBody>
      </p:sp>
      <p:sp>
        <p:nvSpPr>
          <p:cNvPr id="4" name="Slide Number Placeholder 3"/>
          <p:cNvSpPr>
            <a:spLocks noGrp="1"/>
          </p:cNvSpPr>
          <p:nvPr>
            <p:ph type="sldNum" sz="quarter" idx="10"/>
          </p:nvPr>
        </p:nvSpPr>
        <p:spPr/>
        <p:txBody>
          <a:bodyPr/>
          <a:lstStyle/>
          <a:p>
            <a:fld id="{1BE3B551-6643-4593-866A-F742D6F9A3BF}" type="slidenum">
              <a:rPr lang="en-US" smtClean="0"/>
              <a:pPr/>
              <a:t>5</a:t>
            </a:fld>
            <a:endParaRPr lang="en-US" dirty="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35</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F095854-F3F8-46C4-8430-DE526069D7ED}" type="slidenum">
              <a:rPr lang="en-US" smtClean="0"/>
              <a:pPr/>
              <a:t>36</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37</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F095854-F3F8-46C4-8430-DE526069D7ED}" type="slidenum">
              <a:rPr lang="en-US" smtClean="0"/>
              <a:pPr/>
              <a:t>38</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598D28EE-6CE1-4523-8BFD-C82163B9812D}" type="slidenum">
              <a:rPr lang="en-US" smtClean="0"/>
              <a:pPr/>
              <a:t>39</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598D28EE-6CE1-4523-8BFD-C82163B9812D}" type="slidenum">
              <a:rPr lang="en-US" smtClean="0"/>
              <a:pPr/>
              <a:t>40</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41</a:t>
            </a:fld>
            <a:endParaRPr lang="en-US">
              <a:solidFill>
                <a:prstClr val="black"/>
              </a:solidFill>
              <a:latin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42</a:t>
            </a:fld>
            <a:endParaRPr lang="en-US" dirty="0"/>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43</a:t>
            </a:fld>
            <a:endParaRPr lang="en-US" dirty="0"/>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44</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4318">
              <a:defRPr/>
            </a:pPr>
            <a:endParaRPr lang="en-US" b="1" baseline="0" dirty="0" smtClean="0"/>
          </a:p>
        </p:txBody>
      </p:sp>
      <p:sp>
        <p:nvSpPr>
          <p:cNvPr id="4" name="Slide Number Placeholder 3"/>
          <p:cNvSpPr>
            <a:spLocks noGrp="1"/>
          </p:cNvSpPr>
          <p:nvPr>
            <p:ph type="sldNum" sz="quarter" idx="10"/>
          </p:nvPr>
        </p:nvSpPr>
        <p:spPr/>
        <p:txBody>
          <a:bodyPr/>
          <a:lstStyle/>
          <a:p>
            <a:fld id="{1BE3B551-6643-4593-866A-F742D6F9A3BF}" type="slidenum">
              <a:rPr lang="en-US" smtClean="0"/>
              <a:pPr/>
              <a:t>6</a:t>
            </a:fld>
            <a:endParaRPr lang="en-US"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45</a:t>
            </a:fld>
            <a:endParaRPr lang="en-US" dirty="0"/>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lvl="0"/>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46</a:t>
            </a:fld>
            <a:endParaRPr lang="en-US" dirty="0"/>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marL="228600" indent="-228600">
              <a:buNone/>
            </a:pPr>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47</a:t>
            </a:fld>
            <a:endParaRPr lang="en-US"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48</a:t>
            </a:fld>
            <a:endParaRPr lang="en-US" dirty="0"/>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49</a:t>
            </a:fld>
            <a:endParaRPr lang="en-US" dirty="0"/>
          </a:p>
        </p:txBody>
      </p:sp>
    </p:spTree>
    <p:extLst>
      <p:ext uri="{BB962C8B-B14F-4D97-AF65-F5344CB8AC3E}">
        <p14:creationId xmlns:p14="http://schemas.microsoft.com/office/powerpoint/2010/main" val="249447752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50</a:t>
            </a:fld>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51</a:t>
            </a:fld>
            <a:endParaRPr lang="en-US"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52</a:t>
            </a:fld>
            <a:endParaRPr lang="en-US" dirty="0"/>
          </a:p>
        </p:txBody>
      </p:sp>
    </p:spTree>
    <p:extLst>
      <p:ext uri="{BB962C8B-B14F-4D97-AF65-F5344CB8AC3E}">
        <p14:creationId xmlns:p14="http://schemas.microsoft.com/office/powerpoint/2010/main" val="403915828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bwMode="auto">
          <a:noFill/>
          <a:ln>
            <a:solidFill>
              <a:srgbClr val="000000"/>
            </a:solidFill>
            <a:miter lim="800000"/>
            <a:headEnd/>
            <a:tailEnd/>
          </a:ln>
        </p:spPr>
      </p:sp>
      <p:sp>
        <p:nvSpPr>
          <p:cNvPr id="47107" name="Notes Placeholder 2"/>
          <p:cNvSpPr>
            <a:spLocks noGrp="1"/>
          </p:cNvSpPr>
          <p:nvPr>
            <p:ph type="body" idx="1"/>
          </p:nvPr>
        </p:nvSpPr>
        <p:spPr bwMode="auto">
          <a:noFill/>
        </p:spPr>
        <p:txBody>
          <a:bodyPr wrap="square" numCol="1" anchor="t" anchorCtr="0" compatLnSpc="1">
            <a:prstTxWarp prst="textNoShape">
              <a:avLst/>
            </a:prstTxWarp>
          </a:bodyPr>
          <a:lstStyle/>
          <a:p>
            <a:pPr lvl="0"/>
            <a:endParaRPr lang="en-US" baseline="0" dirty="0" smtClean="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B994693B-CE07-4594-A672-FCCA79147B94}" type="slidenum">
              <a:rPr lang="en-US" smtClean="0"/>
              <a:pPr fontAlgn="base">
                <a:spcBef>
                  <a:spcPct val="0"/>
                </a:spcBef>
                <a:spcAft>
                  <a:spcPct val="0"/>
                </a:spcAft>
                <a:defRPr/>
              </a:pPr>
              <a:t>53</a:t>
            </a:fld>
            <a:endParaRPr lang="en-US" dirty="0" smtClean="0"/>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baseline="0" dirty="0" smtClean="0"/>
              <a:t>We can classify these applications based on the amount of data that they access. </a:t>
            </a:r>
          </a:p>
          <a:p>
            <a:pPr defTabSz="914318">
              <a:defRPr/>
            </a:pPr>
            <a:r>
              <a:rPr lang="en-US" baseline="0" dirty="0" smtClean="0"/>
              <a:t>And finally, we can also classify applications based on whether they access data for a single user at a time,  or if they access data across a group of users.</a:t>
            </a:r>
          </a:p>
          <a:p>
            <a:r>
              <a:rPr lang="en-US" baseline="0" dirty="0" smtClean="0"/>
              <a:t>Some applications only use the current location of users to provide some service. Others use not only the current location, but also location instances in the past.</a:t>
            </a:r>
          </a:p>
          <a:p>
            <a:r>
              <a:rPr lang="en-US" baseline="0" dirty="0" smtClean="0"/>
              <a:t>In the last row, we show examples of potential track-based applications, that access historical track information. Personalized Driving Directions, that I described in the last slide, is an example. An application that automatically identifies ride-sharing partners based on user’s track histories is another example.</a:t>
            </a:r>
          </a:p>
          <a:p>
            <a:pPr defTabSz="914318">
              <a:defRPr/>
            </a:pPr>
            <a:endParaRPr lang="en-US" baseline="0" dirty="0" smtClean="0"/>
          </a:p>
          <a:p>
            <a:pPr defTabSz="914318">
              <a:defRPr/>
            </a:pPr>
            <a:r>
              <a:rPr lang="en-US" baseline="0" dirty="0" smtClean="0"/>
              <a:t>StarTrack was designed to facilitate the construction of this last row of applications.</a:t>
            </a:r>
          </a:p>
          <a:p>
            <a:pPr defTabSz="914318">
              <a:defRPr/>
            </a:pPr>
            <a:r>
              <a:rPr lang="en-US" baseline="0" dirty="0" smtClean="0"/>
              <a:t>Currently, location-based applications have to collect and maintain their own set of location data. StarTrack provides a centralized infrastructure to collect location data in the form of tracks, and enables sharing of this data across applications.</a:t>
            </a:r>
          </a:p>
          <a:p>
            <a:pPr defTabSz="914318">
              <a:defRPr/>
            </a:pPr>
            <a:endParaRPr lang="en-US" dirty="0" smtClean="0"/>
          </a:p>
          <a:p>
            <a:pPr defTabSz="914318">
              <a:defRPr/>
            </a:pPr>
            <a:endParaRPr lang="en-US" baseline="0" dirty="0" smtClean="0"/>
          </a:p>
        </p:txBody>
      </p:sp>
      <p:sp>
        <p:nvSpPr>
          <p:cNvPr id="4" name="Slide Number Placeholder 3"/>
          <p:cNvSpPr>
            <a:spLocks noGrp="1"/>
          </p:cNvSpPr>
          <p:nvPr>
            <p:ph type="sldNum" sz="quarter" idx="10"/>
          </p:nvPr>
        </p:nvSpPr>
        <p:spPr/>
        <p:txBody>
          <a:bodyPr/>
          <a:lstStyle/>
          <a:p>
            <a:fld id="{2D220B59-C79C-449A-AACB-43183F99C27A}" type="slidenum">
              <a:rPr lang="en-US" smtClean="0"/>
              <a:pPr/>
              <a:t>8</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55</a:t>
            </a:fld>
            <a:endParaRPr lang="en-US" dirty="0"/>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56</a:t>
            </a:fld>
            <a:endParaRPr lang="en-US" dirty="0"/>
          </a:p>
        </p:txBody>
      </p:sp>
    </p:spTree>
    <p:extLst>
      <p:ext uri="{BB962C8B-B14F-4D97-AF65-F5344CB8AC3E}">
        <p14:creationId xmlns:p14="http://schemas.microsoft.com/office/powerpoint/2010/main" val="101956137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57</a:t>
            </a:fld>
            <a:endParaRPr lang="en-US" dirty="0"/>
          </a:p>
        </p:txBody>
      </p:sp>
    </p:spTree>
    <p:extLst>
      <p:ext uri="{BB962C8B-B14F-4D97-AF65-F5344CB8AC3E}">
        <p14:creationId xmlns:p14="http://schemas.microsoft.com/office/powerpoint/2010/main" val="101956137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58</a:t>
            </a:fld>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59</a:t>
            </a:fld>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7036210-C6E4-4A87-BC8D-21266703FC7F}" type="slidenum">
              <a:rPr lang="en-US" smtClean="0"/>
              <a:pPr/>
              <a:t>60</a:t>
            </a:fld>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aseline="0" dirty="0" smtClean="0"/>
          </a:p>
        </p:txBody>
      </p:sp>
      <p:sp>
        <p:nvSpPr>
          <p:cNvPr id="4" name="Slide Number Placeholder 3"/>
          <p:cNvSpPr>
            <a:spLocks noGrp="1"/>
          </p:cNvSpPr>
          <p:nvPr>
            <p:ph type="sldNum" sz="quarter" idx="10"/>
          </p:nvPr>
        </p:nvSpPr>
        <p:spPr/>
        <p:txBody>
          <a:bodyPr/>
          <a:lstStyle/>
          <a:p>
            <a:fld id="{87036210-C6E4-4A87-BC8D-21266703FC7F}" type="slidenum">
              <a:rPr lang="en-US" smtClean="0"/>
              <a:pPr/>
              <a:t>61</a:t>
            </a:fld>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1F7CE64A-0F9A-AB49-830E-79EA020B07D7}" type="slidenum">
              <a:rPr lang="en-US"/>
              <a:pPr/>
              <a:t>62</a:t>
            </a:fld>
            <a:endParaRPr lang="en-US"/>
          </a:p>
        </p:txBody>
      </p:sp>
      <p:sp>
        <p:nvSpPr>
          <p:cNvPr id="3993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3993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5DA48452-64B1-9E4C-BA30-233D40975DAE}" type="slidenum">
              <a:rPr lang="en-US"/>
              <a:pPr/>
              <a:t>63</a:t>
            </a:fld>
            <a:endParaRPr lang="en-US"/>
          </a:p>
        </p:txBody>
      </p:sp>
      <p:sp>
        <p:nvSpPr>
          <p:cNvPr id="4198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198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6E6CAD5-B017-A440-B892-5E0BA8A0D1A9}" type="slidenum">
              <a:rPr lang="en-US"/>
              <a:pPr/>
              <a:t>64</a:t>
            </a:fld>
            <a:endParaRPr lang="en-US"/>
          </a:p>
        </p:txBody>
      </p:sp>
      <p:sp>
        <p:nvSpPr>
          <p:cNvPr id="4300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301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defTabSz="914318">
              <a:defRPr/>
            </a:pPr>
            <a:r>
              <a:rPr lang="en-US" dirty="0" smtClean="0"/>
              <a:t>Here is a high level overview of the</a:t>
            </a:r>
            <a:r>
              <a:rPr lang="en-US" baseline="0" dirty="0" smtClean="0"/>
              <a:t> StarTrack System. StarTrack servers handle requests from clients and store tracks in a set of database servers. Modern database systems provide some form of geospatial support – meaning that they provide special data types for storing geometries and specialized indices for accessing such objects.</a:t>
            </a:r>
          </a:p>
          <a:p>
            <a:pPr defTabSz="914318">
              <a:defRPr/>
            </a:pPr>
            <a:endParaRPr lang="en-US" baseline="0" dirty="0" smtClean="0"/>
          </a:p>
          <a:p>
            <a:pPr defTabSz="914318">
              <a:defRPr/>
            </a:pPr>
            <a:r>
              <a:rPr lang="en-US" baseline="0" dirty="0" smtClean="0"/>
              <a:t>The StarTrack API exposes a number of track-based operations. An insertion application, for example may pass samples to an insertion operation. StarTrack will break the samples into tracks, do some pre-processing, and insert them into the database. Once tracks are in the database, different applications may use and combine a number of operations to fetch the information that they’re interested in. They may retrieve tracks based on different criteria, they may compare two tracks for similarity, or they may pass a track as an argument and fetch the most similar tracks.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9</a:t>
            </a:fld>
            <a:endParaRPr 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F69219B-7A68-EA4A-8451-A19DEE7511A6}" type="slidenum">
              <a:rPr lang="en-US"/>
              <a:pPr/>
              <a:t>65</a:t>
            </a:fld>
            <a:endParaRPr lang="en-US"/>
          </a:p>
        </p:txBody>
      </p:sp>
      <p:sp>
        <p:nvSpPr>
          <p:cNvPr id="4403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403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More about happens-befoer</a:t>
            </a:r>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55EA9C5-68CA-1B49-88D5-619A9AA7AC66}" type="slidenum">
              <a:rPr lang="en-US"/>
              <a:pPr/>
              <a:t>66</a:t>
            </a:fld>
            <a:endParaRPr lang="en-US"/>
          </a:p>
        </p:txBody>
      </p:sp>
      <p:sp>
        <p:nvSpPr>
          <p:cNvPr id="4505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505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6F77361F-0201-AE4D-AFA8-95F87D3C19FB}" type="slidenum">
              <a:rPr lang="en-US"/>
              <a:pPr/>
              <a:t>67</a:t>
            </a:fld>
            <a:endParaRPr lang="en-US"/>
          </a:p>
        </p:txBody>
      </p:sp>
      <p:sp>
        <p:nvSpPr>
          <p:cNvPr id="4710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710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4CA3232-17E2-8645-990F-8B00E1322DD9}" type="slidenum">
              <a:rPr lang="en-US"/>
              <a:pPr/>
              <a:t>68</a:t>
            </a:fld>
            <a:endParaRPr lang="en-US"/>
          </a:p>
        </p:txBody>
      </p:sp>
      <p:sp>
        <p:nvSpPr>
          <p:cNvPr id="4812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813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FCA86FE-BF6B-DE47-AB49-D173BAF0F155}" type="slidenum">
              <a:rPr lang="en-US"/>
              <a:pPr/>
              <a:t>69</a:t>
            </a:fld>
            <a:endParaRPr lang="en-US"/>
          </a:p>
        </p:txBody>
      </p:sp>
      <p:sp>
        <p:nvSpPr>
          <p:cNvPr id="4915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4915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C4FFEDD-056C-6E4D-8BBA-1A76B4237C67}" type="slidenum">
              <a:rPr lang="en-US"/>
              <a:pPr/>
              <a:t>70</a:t>
            </a:fld>
            <a:endParaRPr lang="en-US"/>
          </a:p>
        </p:txBody>
      </p:sp>
      <p:sp>
        <p:nvSpPr>
          <p:cNvPr id="5017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017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4021446F-A0AF-4B42-915E-592A2C8D7421}" type="slidenum">
              <a:rPr lang="en-US"/>
              <a:pPr/>
              <a:t>71</a:t>
            </a:fld>
            <a:endParaRPr lang="en-US"/>
          </a:p>
        </p:txBody>
      </p:sp>
      <p:sp>
        <p:nvSpPr>
          <p:cNvPr id="5120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120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AB6B370C-B0F6-694E-8417-37200C84F435}" type="slidenum">
              <a:rPr lang="en-US"/>
              <a:pPr/>
              <a:t>72</a:t>
            </a:fld>
            <a:endParaRPr lang="en-US"/>
          </a:p>
        </p:txBody>
      </p:sp>
      <p:sp>
        <p:nvSpPr>
          <p:cNvPr id="5222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222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Need slide about locking</a:t>
            </a:r>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E16CD174-F59E-ED49-A59E-DF18A5EE2C6B}" type="slidenum">
              <a:rPr lang="en-US"/>
              <a:pPr/>
              <a:t>73</a:t>
            </a:fld>
            <a:endParaRPr lang="en-US"/>
          </a:p>
        </p:txBody>
      </p:sp>
      <p:sp>
        <p:nvSpPr>
          <p:cNvPr id="5324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325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41C99B1-22A9-1A47-BA27-AD4819FE7C11}" type="slidenum">
              <a:rPr lang="en-US"/>
              <a:pPr/>
              <a:t>74</a:t>
            </a:fld>
            <a:endParaRPr lang="en-US"/>
          </a:p>
        </p:txBody>
      </p:sp>
      <p:sp>
        <p:nvSpPr>
          <p:cNvPr id="5427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427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20000"/>
          </a:bodyPr>
          <a:lstStyle/>
          <a:p>
            <a:r>
              <a:rPr lang="en-US" dirty="0" smtClean="0"/>
              <a:t>Despite the simplicity of the architecture, handling</a:t>
            </a:r>
            <a:r>
              <a:rPr lang="en-US" baseline="0" dirty="0" smtClean="0"/>
              <a:t> tracks and providing a track-based infrastructure proved to be harder than we originally antecipated. </a:t>
            </a:r>
          </a:p>
          <a:p>
            <a:endParaRPr lang="en-US" dirty="0" smtClean="0"/>
          </a:p>
          <a:p>
            <a:pPr defTabSz="914318">
              <a:defRPr/>
            </a:pPr>
            <a:r>
              <a:rPr lang="en-US" dirty="0" smtClean="0"/>
              <a:t>The first very basic</a:t>
            </a:r>
            <a:r>
              <a:rPr lang="en-US" baseline="0" dirty="0" smtClean="0"/>
              <a:t> problem with tracks has to do we how we represent them. </a:t>
            </a:r>
            <a:r>
              <a:rPr lang="en-US" dirty="0" smtClean="0"/>
              <a:t>Coordinates</a:t>
            </a:r>
            <a:r>
              <a:rPr lang="en-US" baseline="0" dirty="0" smtClean="0"/>
              <a:t> in a track are a sample of a path, and s</a:t>
            </a:r>
            <a:r>
              <a:rPr lang="en-US" dirty="0" smtClean="0"/>
              <a:t>ampling is inherently error prone. That makes it</a:t>
            </a:r>
            <a:r>
              <a:rPr lang="en-US" baseline="0" dirty="0" smtClean="0"/>
              <a:t> difficult to c</a:t>
            </a:r>
            <a:r>
              <a:rPr lang="en-US" sz="1600" dirty="0"/>
              <a:t>ompare two tracks for equality, which is one of the most important operations involving tracks.</a:t>
            </a:r>
          </a:p>
          <a:p>
            <a:endParaRPr lang="en-US" dirty="0" smtClean="0"/>
          </a:p>
          <a:p>
            <a:pPr defTabSz="914318">
              <a:defRPr/>
            </a:pPr>
            <a:r>
              <a:rPr lang="en-US" baseline="0" dirty="0" smtClean="0"/>
              <a:t>Another issue was related to the API. When we studied the needs of track-based applications, we realized that apps have a need to combine a number of operations in order to get the information they are interested in. </a:t>
            </a:r>
          </a:p>
          <a:p>
            <a:pPr defTabSz="914318">
              <a:defRPr/>
            </a:pPr>
            <a:endParaRPr lang="en-US" sz="1600" dirty="0"/>
          </a:p>
          <a:p>
            <a:r>
              <a:rPr lang="en-US" sz="1600" dirty="0"/>
              <a:t>Efficiently implementing the set of complex track-based operations was also a major challenge we faces. Even though spatial databases have come a long way, tracks are complex geographic objects, often containing hundreds of coordinates. When handling large numbers of tracks, relying solely on the database proved to be insufficient. </a:t>
            </a:r>
          </a:p>
          <a:p>
            <a:endParaRPr lang="en-US" sz="1600" dirty="0"/>
          </a:p>
          <a:p>
            <a:r>
              <a:rPr lang="en-US" sz="1600" dirty="0"/>
              <a:t>Finally, StarTrack should be scalable and fault tolerant, and we employed well known techniques to ensure so. These techniques are not particular to tracks, so for the rest of the talk, I’ll focus on the first three challenges and how we address them in StarTrack.</a:t>
            </a:r>
          </a:p>
          <a:p>
            <a:endParaRPr lang="en-US" sz="1600" dirty="0"/>
          </a:p>
        </p:txBody>
      </p:sp>
      <p:sp>
        <p:nvSpPr>
          <p:cNvPr id="4" name="Slide Number Placeholder 3"/>
          <p:cNvSpPr>
            <a:spLocks noGrp="1"/>
          </p:cNvSpPr>
          <p:nvPr>
            <p:ph type="sldNum" sz="quarter" idx="10"/>
          </p:nvPr>
        </p:nvSpPr>
        <p:spPr/>
        <p:txBody>
          <a:bodyPr/>
          <a:lstStyle/>
          <a:p>
            <a:fld id="{2D220B59-C79C-449A-AACB-43183F99C27A}" type="slidenum">
              <a:rPr lang="en-US" smtClean="0"/>
              <a:pPr/>
              <a:t>10</a:t>
            </a:fld>
            <a:endParaRPr 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DC897161-D548-1A4D-9A7E-EE6B4CE8631F}" type="slidenum">
              <a:rPr lang="en-US"/>
              <a:pPr/>
              <a:t>75</a:t>
            </a:fld>
            <a:endParaRPr lang="en-US"/>
          </a:p>
        </p:txBody>
      </p:sp>
      <p:sp>
        <p:nvSpPr>
          <p:cNvPr id="5529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529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751A50-3D96-2A42-8B72-087DA351744C}" type="slidenum">
              <a:rPr lang="en-US"/>
              <a:pPr/>
              <a:t>76</a:t>
            </a:fld>
            <a:endParaRPr lang="en-US"/>
          </a:p>
        </p:txBody>
      </p:sp>
      <p:sp>
        <p:nvSpPr>
          <p:cNvPr id="5632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632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0" tIns="15830" rIns="0" bIns="0"/>
          <a:lstStyle>
            <a:lvl1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1pPr>
            <a:lvl2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2pPr>
            <a:lvl3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3pPr>
            <a:lvl4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4pPr>
            <a:lvl5pPr>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5pPr>
            <a:lvl6pPr marL="25146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6pPr>
            <a:lvl7pPr marL="29718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7pPr>
            <a:lvl8pPr marL="34290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8pPr>
            <a:lvl9pPr marL="3886200" indent="-228600" eaLnBrk="0" fontAlgn="base" hangingPunct="0">
              <a:spcBef>
                <a:spcPct val="3000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sz="1200">
                <a:solidFill>
                  <a:srgbClr val="000000"/>
                </a:solidFill>
                <a:latin typeface="Times New Roman" charset="0"/>
                <a:ea typeface="ＭＳ Ｐゴシック" charset="0"/>
              </a:defRPr>
            </a:lvl9pPr>
          </a:lstStyle>
          <a:p>
            <a:pPr eaLnBrk="1">
              <a:lnSpc>
                <a:spcPct val="93000"/>
              </a:lnSpc>
              <a:spcBef>
                <a:spcPct val="0"/>
              </a:spcBef>
            </a:pPr>
            <a:r>
              <a:rPr lang="en-US" sz="1800">
                <a:latin typeface="Arial" charset="0"/>
                <a:cs typeface="Droid Sans" charset="0"/>
              </a:rPr>
              <a:t>TOE=COMET</a:t>
            </a:r>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76E11D21-725B-A848-9508-3D80C349A33E}" type="slidenum">
              <a:rPr lang="en-US"/>
              <a:pPr/>
              <a:t>77</a:t>
            </a:fld>
            <a:endParaRPr lang="en-US"/>
          </a:p>
        </p:txBody>
      </p:sp>
      <p:sp>
        <p:nvSpPr>
          <p:cNvPr id="57345"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7346"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51A76CF-83D6-7541-80F4-B9B2193E7D36}" type="slidenum">
              <a:rPr lang="en-US"/>
              <a:pPr/>
              <a:t>78</a:t>
            </a:fld>
            <a:endParaRPr lang="en-US"/>
          </a:p>
        </p:txBody>
      </p:sp>
      <p:sp>
        <p:nvSpPr>
          <p:cNvPr id="5939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5939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29FBACB6-CC7B-0440-A3D0-F4843FB13353}" type="slidenum">
              <a:rPr lang="en-US"/>
              <a:pPr/>
              <a:t>79</a:t>
            </a:fld>
            <a:endParaRPr lang="en-US"/>
          </a:p>
        </p:txBody>
      </p:sp>
      <p:sp>
        <p:nvSpPr>
          <p:cNvPr id="60417"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0418"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04C509D8-BFB8-1840-AE94-484F7111C925}" type="slidenum">
              <a:rPr lang="en-US"/>
              <a:pPr/>
              <a:t>80</a:t>
            </a:fld>
            <a:endParaRPr lang="en-US"/>
          </a:p>
        </p:txBody>
      </p:sp>
      <p:sp>
        <p:nvSpPr>
          <p:cNvPr id="61441"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1442"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B37A996F-A53C-1F48-8B27-E61A5B73F6C3}" type="slidenum">
              <a:rPr lang="en-US"/>
              <a:pPr/>
              <a:t>81</a:t>
            </a:fld>
            <a:endParaRPr lang="en-US"/>
          </a:p>
        </p:txBody>
      </p:sp>
      <p:sp>
        <p:nvSpPr>
          <p:cNvPr id="63489"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3490"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p:cNvSpPr>
            <a:spLocks noGrp="1" noChangeArrowheads="1"/>
          </p:cNvSpPr>
          <p:nvPr>
            <p:ph type="sldNum"/>
          </p:nvPr>
        </p:nvSpPr>
        <p:spPr>
          <a:ln/>
        </p:spPr>
        <p:txBody>
          <a:bodyPr/>
          <a:lstStyle/>
          <a:p>
            <a:fld id="{3916C48A-EF1C-284F-B83E-EC23E8C8DC0E}" type="slidenum">
              <a:rPr lang="en-US"/>
              <a:pPr/>
              <a:t>82</a:t>
            </a:fld>
            <a:endParaRPr lang="en-US"/>
          </a:p>
        </p:txBody>
      </p:sp>
      <p:sp>
        <p:nvSpPr>
          <p:cNvPr id="64513" name="Text Box 1"/>
          <p:cNvSpPr txBox="1">
            <a:spLocks noGrp="1" noRot="1" noChangeAspect="1" noChangeArrowheads="1"/>
          </p:cNvSpPr>
          <p:nvPr>
            <p:ph type="sldImg"/>
          </p:nvPr>
        </p:nvSpPr>
        <p:spPr bwMode="auto">
          <a:xfrm>
            <a:off x="1143000" y="69373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sp>
      <p:sp>
        <p:nvSpPr>
          <p:cNvPr id="64514" name="Text Box 2"/>
          <p:cNvSpPr txBox="1">
            <a:spLocks noGrp="1" noChangeArrowheads="1"/>
          </p:cNvSpPr>
          <p:nvPr>
            <p:ph type="body" idx="1"/>
          </p:nvPr>
        </p:nvSpPr>
        <p:spPr bwMode="auto">
          <a:xfrm>
            <a:off x="686360" y="4342535"/>
            <a:ext cx="5486681" cy="4114511"/>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r>
              <a:rPr lang="en-US" sz="1100" dirty="0"/>
              <a:t>Figure 2(a) shows the application graph for face</a:t>
            </a:r>
          </a:p>
          <a:p>
            <a:r>
              <a:rPr lang="en-US" sz="1100" dirty="0"/>
              <a:t>recognition. The application consists of two main logical blocks</a:t>
            </a:r>
          </a:p>
          <a:p>
            <a:r>
              <a:rPr lang="en-US" sz="1100" dirty="0"/>
              <a:t>consisting of face detector and the classifier. Face detection is done</a:t>
            </a:r>
          </a:p>
          <a:p>
            <a:r>
              <a:rPr lang="en-US" sz="1100" dirty="0"/>
              <a:t>using the default </a:t>
            </a:r>
            <a:r>
              <a:rPr lang="en-US" sz="1100" dirty="0" err="1"/>
              <a:t>OpenCV</a:t>
            </a:r>
            <a:r>
              <a:rPr lang="en-US" sz="1100" dirty="0"/>
              <a:t> [4] </a:t>
            </a:r>
            <a:r>
              <a:rPr lang="en-US" sz="1100" dirty="0" err="1"/>
              <a:t>Haar</a:t>
            </a:r>
            <a:r>
              <a:rPr lang="en-US" sz="1100" dirty="0"/>
              <a:t> Classifier. The face classifier</a:t>
            </a:r>
          </a:p>
          <a:p>
            <a:r>
              <a:rPr lang="en-US" sz="1100" dirty="0"/>
              <a:t>takes as input the detected faces and runs an online semi-supervised</a:t>
            </a:r>
          </a:p>
          <a:p>
            <a:r>
              <a:rPr lang="en-US" sz="1100" dirty="0"/>
              <a:t>learning algorithm [17] to recognize the faces from a data set of 10</a:t>
            </a:r>
          </a:p>
          <a:p>
            <a:r>
              <a:rPr lang="en-US" sz="1100" dirty="0"/>
              <a:t>people.</a:t>
            </a:r>
          </a:p>
          <a:p>
            <a:r>
              <a:rPr lang="en-US" sz="1100" dirty="0"/>
              <a:t>Object and Pose Recognition Figure 2(b) shows the data-flow</a:t>
            </a:r>
          </a:p>
          <a:p>
            <a:r>
              <a:rPr lang="en-US" sz="1100" dirty="0"/>
              <a:t>graph for the object instance and pose recognition application [26].</a:t>
            </a:r>
          </a:p>
          <a:p>
            <a:r>
              <a:rPr lang="en-US" sz="1100" dirty="0"/>
              <a:t>The application consists of four main logical blocks. As shown</a:t>
            </a:r>
          </a:p>
          <a:p>
            <a:r>
              <a:rPr lang="en-US" sz="1100" dirty="0"/>
              <a:t>in the figure, each image first passes through a proportional </a:t>
            </a:r>
            <a:r>
              <a:rPr lang="en-US" sz="1100" dirty="0" err="1"/>
              <a:t>downscaler</a:t>
            </a:r>
            <a:r>
              <a:rPr lang="en-US" sz="1100" dirty="0"/>
              <a:t>.</a:t>
            </a:r>
          </a:p>
          <a:p>
            <a:r>
              <a:rPr lang="en-US" sz="1100" dirty="0"/>
              <a:t>SIFT features [20] are then extracted from the image, and</a:t>
            </a:r>
          </a:p>
          <a:p>
            <a:r>
              <a:rPr lang="en-US" sz="1100" dirty="0"/>
              <a:t>matched against a set of previously constructed 3D models for the</a:t>
            </a:r>
          </a:p>
          <a:p>
            <a:r>
              <a:rPr lang="en-US" sz="1100" dirty="0"/>
              <a:t>objects of interest. The features for each object are then clustered</a:t>
            </a:r>
          </a:p>
          <a:p>
            <a:r>
              <a:rPr lang="en-US" sz="1100" dirty="0"/>
              <a:t>by position to separate distinct instances. A random sample consensus</a:t>
            </a:r>
          </a:p>
          <a:p>
            <a:r>
              <a:rPr lang="en-US" sz="1100" dirty="0"/>
              <a:t>(RANSAC) algorithm with a non-linear optimization is used</a:t>
            </a:r>
          </a:p>
          <a:p>
            <a:r>
              <a:rPr lang="en-US" sz="1100" dirty="0"/>
              <a:t>to recognize each instance and estimate its 6D pose.</a:t>
            </a:r>
          </a:p>
          <a:p>
            <a:r>
              <a:rPr lang="en-US" sz="1100" dirty="0"/>
              <a:t>Gesture Recognition. Figure 2(c) shows the application graph for</a:t>
            </a:r>
          </a:p>
          <a:p>
            <a:r>
              <a:rPr lang="en-US" sz="1100" dirty="0"/>
              <a:t>a gesture recognition application. Each video frame is sent to two</a:t>
            </a:r>
          </a:p>
          <a:p>
            <a:r>
              <a:rPr lang="en-US" sz="1100" dirty="0"/>
              <a:t>separate tasks, face detection and motion extraction. The latter accumulates</a:t>
            </a:r>
          </a:p>
          <a:p>
            <a:r>
              <a:rPr lang="en-US" sz="1100" dirty="0"/>
              <a:t>frame pairs, and then extracts SIFT-like features that encode</a:t>
            </a:r>
          </a:p>
          <a:p>
            <a:r>
              <a:rPr lang="en-US" sz="1100" dirty="0"/>
              <a:t>optical flow in addition to appearance [6]. These features,</a:t>
            </a:r>
          </a:p>
          <a:p>
            <a:r>
              <a:rPr lang="en-US" sz="1100" dirty="0"/>
              <a:t>filtered by the positions of detected faces, are aggregated over a</a:t>
            </a:r>
          </a:p>
          <a:p>
            <a:r>
              <a:rPr lang="en-US" sz="1100" dirty="0"/>
              <a:t>window of frames using a previously-generated codebook to create</a:t>
            </a:r>
          </a:p>
          <a:p>
            <a:r>
              <a:rPr lang="en-US" sz="1100" dirty="0"/>
              <a:t>a histogram of occurrence frequencies. The histogram is treated as</a:t>
            </a:r>
          </a:p>
          <a:p>
            <a:r>
              <a:rPr lang="en-US" sz="1100" dirty="0"/>
              <a:t>an input vector to a set of support vector machines trained for the</a:t>
            </a:r>
          </a:p>
          <a:p>
            <a:r>
              <a:rPr lang="en-US" sz="1100" dirty="0"/>
              <a:t>control gestures.</a:t>
            </a:r>
          </a:p>
          <a:p>
            <a:endParaRPr lang="en-US" sz="1100" dirty="0"/>
          </a:p>
          <a:p>
            <a:r>
              <a:rPr lang="en-US" sz="1100" dirty="0"/>
              <a:t>Programming Model. Applications in the Sprout framework are</a:t>
            </a:r>
          </a:p>
          <a:p>
            <a:r>
              <a:rPr lang="en-US" sz="1100" dirty="0"/>
              <a:t>structured as a data flow graphs; the data flow model is particularly</a:t>
            </a:r>
          </a:p>
          <a:p>
            <a:r>
              <a:rPr lang="en-US" sz="1100" dirty="0"/>
              <a:t>well suited for media processing applications that perform a series</a:t>
            </a:r>
          </a:p>
          <a:p>
            <a:r>
              <a:rPr lang="en-US" sz="1100" dirty="0"/>
              <a:t>of operations to an input video or audio stream. The vertices of</a:t>
            </a:r>
          </a:p>
          <a:p>
            <a:r>
              <a:rPr lang="en-US" sz="1100" dirty="0"/>
              <a:t>the graph are processing steps called stages and the edges are connectors</a:t>
            </a:r>
          </a:p>
          <a:p>
            <a:r>
              <a:rPr lang="en-US" sz="1100" dirty="0"/>
              <a:t>which represent the data dependencies between the stages.</a:t>
            </a:r>
          </a:p>
          <a:p>
            <a:r>
              <a:rPr lang="en-US" sz="1100" dirty="0"/>
              <a:t>Stages within an application employ a shared-nothing model: they</a:t>
            </a:r>
          </a:p>
          <a:p>
            <a:r>
              <a:rPr lang="en-US" sz="1100" dirty="0"/>
              <a:t>share no state, and interact only through connectors. This restriction</a:t>
            </a:r>
          </a:p>
          <a:p>
            <a:r>
              <a:rPr lang="en-US" sz="1100" dirty="0"/>
              <a:t>keeps the programming complexity of individual stages comparable</a:t>
            </a:r>
          </a:p>
          <a:p>
            <a:r>
              <a:rPr lang="en-US" sz="1100" dirty="0"/>
              <a:t>to that of sequential programming, and allows concurrency</a:t>
            </a:r>
          </a:p>
          <a:p>
            <a:r>
              <a:rPr lang="en-US" sz="1100" dirty="0"/>
              <a:t>to be managed by the Sprout runtime. This programming model</a:t>
            </a:r>
          </a:p>
          <a:p>
            <a:r>
              <a:rPr lang="en-US" sz="1100" dirty="0"/>
              <a:t>allows programmers to express coarse-grained application parallelism</a:t>
            </a:r>
          </a:p>
          <a:p>
            <a:r>
              <a:rPr lang="en-US" sz="1100" dirty="0"/>
              <a:t>while hiding much of the complexity of parallel and distributed</a:t>
            </a:r>
          </a:p>
          <a:p>
            <a:r>
              <a:rPr lang="en-US" sz="1100" dirty="0"/>
              <a:t>programming from the application developer.</a:t>
            </a:r>
          </a:p>
          <a:p>
            <a:r>
              <a:rPr lang="en-US" sz="1100" dirty="0"/>
              <a:t>Automated data transfer. Sprout connectors define data dependencies</a:t>
            </a:r>
          </a:p>
          <a:p>
            <a:r>
              <a:rPr lang="en-US" sz="1100" dirty="0"/>
              <a:t>and perform data transfer between processing stages. The</a:t>
            </a:r>
          </a:p>
          <a:p>
            <a:r>
              <a:rPr lang="en-US" sz="1100" dirty="0"/>
              <a:t>underlying implementation of a connector depends on the location</a:t>
            </a:r>
          </a:p>
          <a:p>
            <a:r>
              <a:rPr lang="en-US" sz="1100" dirty="0"/>
              <a:t>of the stage endpoints. If the connected stages are running in</a:t>
            </a:r>
          </a:p>
          <a:p>
            <a:r>
              <a:rPr lang="en-US" sz="1100" dirty="0"/>
              <a:t>the same process, the connector is implemented as an in-memory</a:t>
            </a:r>
          </a:p>
          <a:p>
            <a:r>
              <a:rPr lang="en-US" sz="1100" dirty="0"/>
              <a:t>queue. Otherwise, a TCP connection is used. The Sprout runtime</a:t>
            </a:r>
          </a:p>
          <a:p>
            <a:r>
              <a:rPr lang="en-US" sz="1100" dirty="0"/>
              <a:t>determines the connector type, and handles serialization and data</a:t>
            </a:r>
          </a:p>
          <a:p>
            <a:r>
              <a:rPr lang="en-US" sz="1100" dirty="0"/>
              <a:t>transport through connectors transparently. This allows a processing</a:t>
            </a:r>
          </a:p>
          <a:p>
            <a:r>
              <a:rPr lang="en-US" sz="1100" dirty="0"/>
              <a:t>stage to be written in a way that is agnostic to whether it or</a:t>
            </a:r>
          </a:p>
          <a:p>
            <a:r>
              <a:rPr lang="en-US" sz="1100" dirty="0"/>
              <a:t>related processing steps have been off-loaded.</a:t>
            </a:r>
          </a:p>
          <a:p>
            <a:r>
              <a:rPr lang="en-US" sz="1100" dirty="0"/>
              <a:t>Parallelism Support. The Sprout runtime supports coarse-grained</a:t>
            </a:r>
          </a:p>
          <a:p>
            <a:r>
              <a:rPr lang="en-US" sz="1100" dirty="0"/>
              <a:t>data parallelism and pipeline parallelism. Data parallelism is supported</a:t>
            </a:r>
          </a:p>
          <a:p>
            <a:r>
              <a:rPr lang="en-US" sz="1100" dirty="0"/>
              <a:t>by having multiple instances of a stage execute in parallel on</a:t>
            </a:r>
          </a:p>
          <a:p>
            <a:r>
              <a:rPr lang="en-US" sz="1100" dirty="0"/>
              <a:t>separate processor cores. Pipeline parallelism is supported by having</a:t>
            </a:r>
          </a:p>
          <a:p>
            <a:r>
              <a:rPr lang="en-US" sz="1100" dirty="0"/>
              <a:t>multiple frames be processed simultaneously by the different</a:t>
            </a:r>
          </a:p>
          <a:p>
            <a:r>
              <a:rPr lang="en-US" sz="1100" dirty="0"/>
              <a:t>processing stages of the application.</a:t>
            </a:r>
          </a:p>
          <a:p>
            <a:r>
              <a:rPr lang="en-US" sz="1100" dirty="0"/>
              <a:t>The relationship between Sprout and Odessa. Sprout provides</a:t>
            </a:r>
          </a:p>
          <a:p>
            <a:r>
              <a:rPr lang="en-US" sz="1100" dirty="0"/>
              <a:t>programmers with mechanisms to dynamically adjust running applications,</a:t>
            </a:r>
          </a:p>
          <a:p>
            <a:r>
              <a:rPr lang="en-US" sz="1100" dirty="0"/>
              <a:t>change the degree of parallelism, and migrate processing</a:t>
            </a:r>
          </a:p>
          <a:p>
            <a:r>
              <a:rPr lang="en-US" sz="1100" dirty="0"/>
              <a:t>stages between machines. In Odessa, we develop adaptive techniques</a:t>
            </a:r>
          </a:p>
          <a:p>
            <a:r>
              <a:rPr lang="en-US" sz="1100" dirty="0"/>
              <a:t>for determining when and which stages to offload, and deciding</a:t>
            </a:r>
          </a:p>
          <a:p>
            <a:r>
              <a:rPr lang="en-US" sz="1100" dirty="0"/>
              <a:t>how much pipelining and data-parallelism is necessary in</a:t>
            </a:r>
          </a:p>
          <a:p>
            <a:r>
              <a:rPr lang="en-US" sz="1100" dirty="0"/>
              <a:t>order to achieve low </a:t>
            </a:r>
            <a:r>
              <a:rPr lang="en-US" sz="1100" dirty="0" err="1"/>
              <a:t>makespan</a:t>
            </a:r>
            <a:r>
              <a:rPr lang="en-US" sz="1100" dirty="0"/>
              <a:t> and high throughput, and then leverage</a:t>
            </a:r>
          </a:p>
          <a:p>
            <a:r>
              <a:rPr lang="en-US" sz="1100" dirty="0"/>
              <a:t>the Sprout mechanisms to effect the changes.</a:t>
            </a:r>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83</a:t>
            </a:fld>
            <a:endParaRPr lang="en-US">
              <a:solidFill>
                <a:prstClr val="black"/>
              </a:solidFill>
              <a:latin typeface="Calibri"/>
            </a:endParaRPr>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84</a:t>
            </a:fld>
            <a:endParaRPr lang="en-US">
              <a:solidFill>
                <a:prstClr val="black"/>
              </a:solidFill>
              <a:latin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One of the most</a:t>
            </a:r>
            <a:r>
              <a:rPr lang="en-US" baseline="0" dirty="0" smtClean="0"/>
              <a:t> basic difficulties with handling tracks arises from the fact that tracks are sets of discrete locations, sampled over time. </a:t>
            </a:r>
          </a:p>
          <a:p>
            <a:endParaRPr lang="en-US" baseline="0" dirty="0" smtClean="0"/>
          </a:p>
          <a:p>
            <a:r>
              <a:rPr lang="en-US" baseline="0" dirty="0" smtClean="0"/>
              <a:t>Consider the track, that I presented earlier in the talk. Here is a second track, taken while following the same path on a different day. A path taken multiple times leads to completely different samples, and comparing tracks for equality, at this raw form, although possible, becomes easily expensive. </a:t>
            </a:r>
          </a:p>
          <a:p>
            <a:endParaRPr lang="en-US" baseline="0" dirty="0" smtClean="0"/>
          </a:p>
          <a:p>
            <a:r>
              <a:rPr lang="en-US" baseline="0" dirty="0" smtClean="0"/>
              <a:t>In the new system, StarTrack canonicalizes tracks based on road networks. Canonicalization here means that the raw track is converted to another one that only passes through a set of standard points on roads or highways in the underlying network. Here in this example, the two tracks, after canonicalization, share the exact same coordinates. </a:t>
            </a:r>
            <a:endParaRPr lang="en-US" dirty="0" smtClean="0"/>
          </a:p>
          <a:p>
            <a:endParaRPr lang="en-US" baseline="0" dirty="0" smtClean="0"/>
          </a:p>
          <a:p>
            <a:r>
              <a:rPr lang="en-US" baseline="0" dirty="0" smtClean="0"/>
              <a:t>Canonicalization presents several advantages: By drawing samples from a standard set of coordinates, we can employ additional techniques to make retrieval more efficient, and comparing tracks becomes simpler and less error-prone.</a:t>
            </a:r>
          </a:p>
          <a:p>
            <a:endParaRPr lang="en-US" baseline="0" dirty="0" smtClean="0"/>
          </a:p>
          <a:p>
            <a:r>
              <a:rPr lang="en-US" baseline="0" dirty="0" smtClean="0"/>
              <a:t>More effective comparison making it easier to identify highly similar tracks, and thanks to that now also maintains a separate list of non-duplicate tracks per user, or tracks that only differ in time. It is a well known fact users have repetitive travel patterns. Most people, for example, take the same path between home and work. This leads to a large number of duplicate tracks. By keeping this smaller list of non-duplicate tracks, StarTrack can often accelerate operations by not having to work on the entire larger collection. </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11</a:t>
            </a:fld>
            <a:endParaRPr lang="en-US"/>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86</a:t>
            </a:fld>
            <a:endParaRPr lang="en-US">
              <a:solidFill>
                <a:prstClr val="black"/>
              </a:solidFill>
              <a:latin typeface="Calibri"/>
            </a:endParaRPr>
          </a:p>
        </p:txBody>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0466C13E-F135-469B-BBAE-2F60FB69471C}" type="slidenum">
              <a:rPr lang="en-US" smtClean="0">
                <a:solidFill>
                  <a:prstClr val="black"/>
                </a:solidFill>
                <a:latin typeface="Calibri"/>
              </a:rPr>
              <a:pPr/>
              <a:t>87</a:t>
            </a:fld>
            <a:endParaRPr lang="en-US">
              <a:solidFill>
                <a:prstClr val="black"/>
              </a:solidFill>
              <a:latin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lvl="0"/>
            <a:r>
              <a:rPr lang="en-US" dirty="0" smtClean="0"/>
              <a:t>A second major</a:t>
            </a:r>
            <a:r>
              <a:rPr lang="en-US" baseline="0" dirty="0" smtClean="0"/>
              <a:t> challenge we faced involved designing a flexible programming interface.</a:t>
            </a:r>
          </a:p>
          <a:p>
            <a:pPr lvl="0"/>
            <a:endParaRPr lang="en-US" dirty="0" smtClean="0"/>
          </a:p>
          <a:p>
            <a:pPr defTabSz="914318">
              <a:defRPr/>
            </a:pPr>
            <a:r>
              <a:rPr lang="en-US" baseline="0" dirty="0" smtClean="0"/>
              <a:t>As we identified and studied the need of track-based applications, we realized that they typically operate in three steps: they first narrow down a set of tracks based on some simple criteria; Next they manipulate these sets, for example sorting them based on length or frequency, and narrowing them further by applying some similarity criteria. And In the end, they end up fetching only a small number of these tracks.</a:t>
            </a:r>
          </a:p>
          <a:p>
            <a:pPr lvl="0"/>
            <a:endParaRPr lang="en-US" dirty="0" smtClean="0"/>
          </a:p>
          <a:p>
            <a:pPr lvl="0"/>
            <a:r>
              <a:rPr lang="en-US" dirty="0" smtClean="0"/>
              <a:t>So we introduced the concept of a </a:t>
            </a:r>
            <a:r>
              <a:rPr lang="en-US" baseline="0" dirty="0" smtClean="0"/>
              <a:t>track collection, which is an abstract grouping of tracks. TCs have two main advantages: </a:t>
            </a:r>
          </a:p>
          <a:p>
            <a:pPr lvl="0"/>
            <a:r>
              <a:rPr lang="en-US" baseline="0" dirty="0" smtClean="0"/>
              <a:t>First, </a:t>
            </a:r>
            <a:r>
              <a:rPr lang="en-US" baseline="0" smtClean="0"/>
              <a:t>it better matches </a:t>
            </a:r>
            <a:r>
              <a:rPr lang="en-US" baseline="0" dirty="0" smtClean="0"/>
              <a:t>the application needs – and this set of three steps. Applications can now create an aggregation of tracks, can manipulate and further narrow down this collection, and then only fetch the tracks that it’s actually interested in.</a:t>
            </a:r>
          </a:p>
          <a:p>
            <a:pPr lvl="0"/>
            <a:endParaRPr lang="en-US" baseline="0" dirty="0" smtClean="0"/>
          </a:p>
          <a:p>
            <a:pPr lvl="0"/>
            <a:r>
              <a:rPr lang="en-US" baseline="0" dirty="0" smtClean="0"/>
              <a:t>Another important benefit is that it leads to performance enhancements. Allowing the application to combine a number of operations before retrieving tracks prevents unnecessary message exchanges between the client and the server, and enables StarTrack to delay the evaluation of these operations until tracks are actually fetched. A third advantage is that they allow the server to treat the set of tracks that are repeatedly accessed together as a single entity for the purposes of caching. It also allows the server to construct specialized data structures that operate exclusively on these tracks. </a:t>
            </a:r>
          </a:p>
          <a:p>
            <a:pPr lvl="0"/>
            <a:endParaRPr lang="en-US" baseline="0" dirty="0" smtClean="0"/>
          </a:p>
          <a:p>
            <a:pPr lvl="0"/>
            <a:r>
              <a:rPr lang="en-US" baseline="0" dirty="0" smtClean="0"/>
              <a:t>Next, I’ll tell you more about the API and how it matches this set of three phases.</a:t>
            </a:r>
          </a:p>
        </p:txBody>
      </p:sp>
      <p:sp>
        <p:nvSpPr>
          <p:cNvPr id="4" name="Slide Number Placeholder 3"/>
          <p:cNvSpPr>
            <a:spLocks noGrp="1"/>
          </p:cNvSpPr>
          <p:nvPr>
            <p:ph type="sldNum" sz="quarter" idx="10"/>
          </p:nvPr>
        </p:nvSpPr>
        <p:spPr/>
        <p:txBody>
          <a:bodyPr/>
          <a:lstStyle/>
          <a:p>
            <a:fld id="{2D220B59-C79C-449A-AACB-43183F99C27A}"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22803350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649528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88467399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14151668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9873480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4976670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5205298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7287252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9483662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61016242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657411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8347984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14248678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3637090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4034900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198585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r>
              <a:rPr lang="en-US" smtClean="0"/>
              <a:t>4/2/13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505475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r>
              <a:rPr lang="en-US" smtClean="0"/>
              <a:t>4/2/13</a:t>
            </a:r>
            <a:endParaRPr lang="en-US"/>
          </a:p>
        </p:txBody>
      </p:sp>
      <p:sp>
        <p:nvSpPr>
          <p:cNvPr id="8" name="Footer Placeholder 7"/>
          <p:cNvSpPr>
            <a:spLocks noGrp="1"/>
          </p:cNvSpPr>
          <p:nvPr>
            <p:ph type="ftr" sz="quarter" idx="11"/>
          </p:nvPr>
        </p:nvSpPr>
        <p:spPr/>
        <p:txBody>
          <a:bodyPr/>
          <a:lstStyle/>
          <a:p>
            <a:r>
              <a:rPr lang="en-US" smtClean="0"/>
              <a:t>Cellular Networks and Mobile Computing (COMS 6998-10)</a:t>
            </a:r>
            <a:endParaRPr lang="en-US"/>
          </a:p>
        </p:txBody>
      </p:sp>
      <p:sp>
        <p:nvSpPr>
          <p:cNvPr id="9" name="Slide Number Placeholder 8"/>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527937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r>
              <a:rPr lang="en-US" smtClean="0"/>
              <a:t>4/2/13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5" name="Slide Number Placeholder 4"/>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396337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4/2/13</a:t>
            </a:r>
            <a:endParaRPr lang="en-US"/>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a:p>
        </p:txBody>
      </p:sp>
      <p:sp>
        <p:nvSpPr>
          <p:cNvPr id="4" name="Slide Number Placeholder 3"/>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580564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179593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4/2/13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7" name="Slide Number Placeholder 6"/>
          <p:cNvSpPr>
            <a:spLocks noGrp="1"/>
          </p:cNvSpPr>
          <p:nvPr>
            <p:ph type="sldNum" sz="quarter" idx="12"/>
          </p:nvPr>
        </p:nvSpPr>
        <p:spPr/>
        <p:txBody>
          <a:bodyPr/>
          <a:lstStyle/>
          <a:p>
            <a:fld id="{68C0CB8B-565C-7D45-8433-495436787A1A}" type="slidenum">
              <a:rPr lang="en-US" smtClean="0"/>
              <a:t>‹#›</a:t>
            </a:fld>
            <a:endParaRPr lang="en-US"/>
          </a:p>
        </p:txBody>
      </p:sp>
    </p:spTree>
    <p:extLst>
      <p:ext uri="{BB962C8B-B14F-4D97-AF65-F5344CB8AC3E}">
        <p14:creationId xmlns:p14="http://schemas.microsoft.com/office/powerpoint/2010/main" val="370944511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4/2/13</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Cellular Networks and Mobile Computing (COMS 6998-10)</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8C0CB8B-565C-7D45-8433-495436787A1A}" type="slidenum">
              <a:rPr lang="en-US" smtClean="0"/>
              <a:t>‹#›</a:t>
            </a:fld>
            <a:endParaRPr lang="en-US"/>
          </a:p>
        </p:txBody>
      </p:sp>
    </p:spTree>
    <p:extLst>
      <p:ext uri="{BB962C8B-B14F-4D97-AF65-F5344CB8AC3E}">
        <p14:creationId xmlns:p14="http://schemas.microsoft.com/office/powerpoint/2010/main" val="398147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20342B77-D34C-443A-9BA4-2E8748A6D936}" type="slidenum">
              <a:rPr lang="en-US" smtClean="0">
                <a:solidFill>
                  <a:prstClr val="black">
                    <a:tint val="75000"/>
                  </a:prstClr>
                </a:solidFill>
                <a:latin typeface="Calibri"/>
              </a:rPr>
              <a:pPr defTabSz="914400"/>
              <a:t>‹#›</a:t>
            </a:fld>
            <a:endParaRPr lang="en-US">
              <a:solidFill>
                <a:prstClr val="black">
                  <a:tint val="75000"/>
                </a:prstClr>
              </a:solidFill>
              <a:latin typeface="Calibri"/>
            </a:endParaRPr>
          </a:p>
        </p:txBody>
      </p:sp>
    </p:spTree>
    <p:extLst>
      <p:ext uri="{BB962C8B-B14F-4D97-AF65-F5344CB8AC3E}">
        <p14:creationId xmlns:p14="http://schemas.microsoft.com/office/powerpoint/2010/main" val="24023335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hyperlink" Target="http://www.cs.columbia.edu/~lierranli/coms6998-10Spring2013/" TargetMode="External"/></Relationships>
</file>

<file path=ppt/slides/_rels/slide10.xml.rels><?xml version="1.0" encoding="UTF-8" standalone="yes"?>
<Relationships xmlns="http://schemas.openxmlformats.org/package/2006/relationships"><Relationship Id="rId1" Type="http://schemas.openxmlformats.org/officeDocument/2006/relationships/tags" Target="../tags/tag3.xml"/><Relationship Id="rId2" Type="http://schemas.openxmlformats.org/officeDocument/2006/relationships/slideLayout" Target="../slideLayouts/slideLayout2.xml"/><Relationship Id="rId3"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4" Type="http://schemas.openxmlformats.org/officeDocument/2006/relationships/image" Target="../media/image6.png"/><Relationship Id="rId1" Type="http://schemas.openxmlformats.org/officeDocument/2006/relationships/tags" Target="../tags/tag4.xml"/><Relationship Id="rId2"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9.xml"/><Relationship Id="rId4" Type="http://schemas.openxmlformats.org/officeDocument/2006/relationships/diagramData" Target="../diagrams/data1.xml"/><Relationship Id="rId5" Type="http://schemas.openxmlformats.org/officeDocument/2006/relationships/diagramLayout" Target="../diagrams/layout1.xml"/><Relationship Id="rId6" Type="http://schemas.openxmlformats.org/officeDocument/2006/relationships/diagramQuickStyle" Target="../diagrams/quickStyle1.xml"/><Relationship Id="rId7" Type="http://schemas.openxmlformats.org/officeDocument/2006/relationships/diagramColors" Target="../diagrams/colors1.xml"/><Relationship Id="rId8" Type="http://schemas.microsoft.com/office/2007/relationships/diagramDrawing" Target="../diagrams/drawing1.xml"/><Relationship Id="rId1" Type="http://schemas.openxmlformats.org/officeDocument/2006/relationships/tags" Target="../tags/tag5.xml"/><Relationship Id="rId2"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tags" Target="../tags/tag6.xml"/><Relationship Id="rId2" Type="http://schemas.openxmlformats.org/officeDocument/2006/relationships/slideLayout" Target="../slideLayouts/slideLayout2.xml"/><Relationship Id="rId3" Type="http://schemas.openxmlformats.org/officeDocument/2006/relationships/notesSlide" Target="../notesSlides/notesSlide10.xml"/></Relationships>
</file>

<file path=ppt/slides/_rels/slide14.xml.rels><?xml version="1.0" encoding="UTF-8" standalone="yes"?>
<Relationships xmlns="http://schemas.openxmlformats.org/package/2006/relationships"><Relationship Id="rId1" Type="http://schemas.openxmlformats.org/officeDocument/2006/relationships/tags" Target="../tags/tag7.xml"/><Relationship Id="rId2" Type="http://schemas.openxmlformats.org/officeDocument/2006/relationships/slideLayout" Target="../slideLayouts/slideLayout2.xml"/><Relationship Id="rId3"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2.xml"/><Relationship Id="rId3" Type="http://schemas.openxmlformats.org/officeDocument/2006/relationships/image" Target="../media/image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3.xml"/><Relationship Id="rId3" Type="http://schemas.openxmlformats.org/officeDocument/2006/relationships/image" Target="../media/image8.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5.xml"/><Relationship Id="rId3" Type="http://schemas.openxmlformats.org/officeDocument/2006/relationships/image" Target="../media/image9.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6.xml"/><Relationship Id="rId3"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1.wmf"/><Relationship Id="rId4" Type="http://schemas.openxmlformats.org/officeDocument/2006/relationships/image" Target="../media/image12.png"/><Relationship Id="rId5" Type="http://schemas.openxmlformats.org/officeDocument/2006/relationships/image" Target="../media/image13.png"/><Relationship Id="rId6" Type="http://schemas.openxmlformats.org/officeDocument/2006/relationships/image" Target="../media/image14.png"/><Relationship Id="rId7" Type="http://schemas.openxmlformats.org/officeDocument/2006/relationships/image" Target="../media/image15.jpeg"/><Relationship Id="rId8" Type="http://schemas.openxmlformats.org/officeDocument/2006/relationships/image" Target="../media/image16.png"/><Relationship Id="rId9" Type="http://schemas.openxmlformats.org/officeDocument/2006/relationships/image" Target="../media/image17.wmf"/><Relationship Id="rId1" Type="http://schemas.openxmlformats.org/officeDocument/2006/relationships/slideLayout" Target="../slideLayouts/slideLayout13.xml"/><Relationship Id="rId2" Type="http://schemas.openxmlformats.org/officeDocument/2006/relationships/notesSlide" Target="../notesSlides/notesSlide1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18.xml"/></Relationships>
</file>

<file path=ppt/slides/_rels/slide24.xml.rels><?xml version="1.0" encoding="UTF-8" standalone="yes"?>
<Relationships xmlns="http://schemas.openxmlformats.org/package/2006/relationships"><Relationship Id="rId1" Type="http://schemas.openxmlformats.org/officeDocument/2006/relationships/tags" Target="../tags/tag8.xml"/><Relationship Id="rId2" Type="http://schemas.openxmlformats.org/officeDocument/2006/relationships/slideLayout" Target="../slideLayouts/slideLayout13.xml"/><Relationship Id="rId3" Type="http://schemas.openxmlformats.org/officeDocument/2006/relationships/notesSlide" Target="../notesSlides/notesSlide19.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0.xml"/><Relationship Id="rId4" Type="http://schemas.openxmlformats.org/officeDocument/2006/relationships/image" Target="../media/image18.png"/><Relationship Id="rId1" Type="http://schemas.openxmlformats.org/officeDocument/2006/relationships/tags" Target="../tags/tag9.xml"/><Relationship Id="rId2"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tags" Target="../tags/tag10.xml"/><Relationship Id="rId2" Type="http://schemas.openxmlformats.org/officeDocument/2006/relationships/slideLayout" Target="../slideLayouts/slideLayout17.xml"/><Relationship Id="rId3" Type="http://schemas.openxmlformats.org/officeDocument/2006/relationships/notesSlide" Target="../notesSlides/notesSlide21.xml"/></Relationships>
</file>

<file path=ppt/slides/_rels/slide27.xml.rels><?xml version="1.0" encoding="UTF-8" standalone="yes"?>
<Relationships xmlns="http://schemas.openxmlformats.org/package/2006/relationships"><Relationship Id="rId1" Type="http://schemas.openxmlformats.org/officeDocument/2006/relationships/tags" Target="../tags/tag11.xml"/><Relationship Id="rId2" Type="http://schemas.openxmlformats.org/officeDocument/2006/relationships/slideLayout" Target="../slideLayouts/slideLayout17.xml"/><Relationship Id="rId3" Type="http://schemas.openxmlformats.org/officeDocument/2006/relationships/notesSlide" Target="../notesSlides/notesSlide22.xml"/></Relationships>
</file>

<file path=ppt/slides/_rels/slide28.xml.rels><?xml version="1.0" encoding="UTF-8" standalone="yes"?>
<Relationships xmlns="http://schemas.openxmlformats.org/package/2006/relationships"><Relationship Id="rId1" Type="http://schemas.openxmlformats.org/officeDocument/2006/relationships/tags" Target="../tags/tag12.xml"/><Relationship Id="rId2" Type="http://schemas.openxmlformats.org/officeDocument/2006/relationships/slideLayout" Target="../slideLayouts/slideLayout17.xml"/><Relationship Id="rId3" Type="http://schemas.openxmlformats.org/officeDocument/2006/relationships/notesSlide" Target="../notesSlides/notesSlide23.xml"/></Relationships>
</file>

<file path=ppt/slides/_rels/slide29.xml.rels><?xml version="1.0" encoding="UTF-8" standalone="yes"?>
<Relationships xmlns="http://schemas.openxmlformats.org/package/2006/relationships"><Relationship Id="rId1" Type="http://schemas.openxmlformats.org/officeDocument/2006/relationships/tags" Target="../tags/tag13.xml"/><Relationship Id="rId2" Type="http://schemas.openxmlformats.org/officeDocument/2006/relationships/slideLayout" Target="../slideLayouts/slideLayout17.xml"/><Relationship Id="rId3" Type="http://schemas.openxmlformats.org/officeDocument/2006/relationships/notesSlide" Target="../notesSlides/notesSlide2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5.xml"/></Relationships>
</file>

<file path=ppt/slides/_rels/slide31.xml.rels><?xml version="1.0" encoding="UTF-8" standalone="yes"?>
<Relationships xmlns="http://schemas.openxmlformats.org/package/2006/relationships"><Relationship Id="rId1" Type="http://schemas.openxmlformats.org/officeDocument/2006/relationships/tags" Target="../tags/tag14.xml"/><Relationship Id="rId2" Type="http://schemas.openxmlformats.org/officeDocument/2006/relationships/slideLayout" Target="../slideLayouts/slideLayout13.xml"/><Relationship Id="rId3" Type="http://schemas.openxmlformats.org/officeDocument/2006/relationships/notesSlide" Target="../notesSlides/notesSlide26.xml"/></Relationships>
</file>

<file path=ppt/slides/_rels/slide32.xml.rels><?xml version="1.0" encoding="UTF-8" standalone="yes"?>
<Relationships xmlns="http://schemas.openxmlformats.org/package/2006/relationships"><Relationship Id="rId1" Type="http://schemas.openxmlformats.org/officeDocument/2006/relationships/tags" Target="../tags/tag15.xml"/><Relationship Id="rId2" Type="http://schemas.openxmlformats.org/officeDocument/2006/relationships/slideLayout" Target="../slideLayouts/slideLayout13.xml"/><Relationship Id="rId3" Type="http://schemas.openxmlformats.org/officeDocument/2006/relationships/notesSlide" Target="../notesSlides/notesSlide27.xml"/></Relationships>
</file>

<file path=ppt/slides/_rels/slide33.xml.rels><?xml version="1.0" encoding="UTF-8" standalone="yes"?>
<Relationships xmlns="http://schemas.openxmlformats.org/package/2006/relationships"><Relationship Id="rId1" Type="http://schemas.openxmlformats.org/officeDocument/2006/relationships/tags" Target="../tags/tag16.xml"/><Relationship Id="rId2" Type="http://schemas.openxmlformats.org/officeDocument/2006/relationships/slideLayout" Target="../slideLayouts/slideLayout13.xml"/><Relationship Id="rId3" Type="http://schemas.openxmlformats.org/officeDocument/2006/relationships/notesSlide" Target="../notesSlides/notesSlide2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9.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0.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1.xml"/><Relationship Id="rId4" Type="http://schemas.openxmlformats.org/officeDocument/2006/relationships/chart" Target="../charts/chart1.xml"/><Relationship Id="rId1" Type="http://schemas.openxmlformats.org/officeDocument/2006/relationships/tags" Target="../tags/tag17.xml"/><Relationship Id="rId2"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2.xml"/><Relationship Id="rId4" Type="http://schemas.openxmlformats.org/officeDocument/2006/relationships/chart" Target="../charts/chart2.xml"/><Relationship Id="rId1" Type="http://schemas.openxmlformats.org/officeDocument/2006/relationships/tags" Target="../tags/tag18.xml"/><Relationship Id="rId2"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33.xml"/><Relationship Id="rId4" Type="http://schemas.openxmlformats.org/officeDocument/2006/relationships/chart" Target="../charts/chart3.xml"/><Relationship Id="rId1" Type="http://schemas.openxmlformats.org/officeDocument/2006/relationships/tags" Target="../tags/tag19.xml"/><Relationship Id="rId2"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34.xml"/><Relationship Id="rId3" Type="http://schemas.openxmlformats.org/officeDocument/2006/relationships/chart" Target="../charts/char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6.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37.xml"/><Relationship Id="rId4" Type="http://schemas.openxmlformats.org/officeDocument/2006/relationships/oleObject" Target="../embeddings/oleObject1.bin"/><Relationship Id="rId5" Type="http://schemas.openxmlformats.org/officeDocument/2006/relationships/image" Target="../media/image20.emf"/><Relationship Id="rId6" Type="http://schemas.openxmlformats.org/officeDocument/2006/relationships/oleObject" Target="../embeddings/oleObject2.bin"/><Relationship Id="rId7" Type="http://schemas.openxmlformats.org/officeDocument/2006/relationships/image" Target="../media/image21.emf"/><Relationship Id="rId1" Type="http://schemas.openxmlformats.org/officeDocument/2006/relationships/vmlDrawing" Target="../drawings/vmlDrawing1.vml"/><Relationship Id="rId2"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38.xml"/><Relationship Id="rId4" Type="http://schemas.openxmlformats.org/officeDocument/2006/relationships/oleObject" Target="../embeddings/oleObject3.bin"/><Relationship Id="rId5" Type="http://schemas.openxmlformats.org/officeDocument/2006/relationships/image" Target="../media/image22.emf"/><Relationship Id="rId1" Type="http://schemas.openxmlformats.org/officeDocument/2006/relationships/vmlDrawing" Target="../drawings/vmlDrawing2.vml"/><Relationship Id="rId2"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9.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0.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2.xml"/></Relationships>
</file>

<file path=ppt/slides/_rels/slide48.xml.rels><?xml version="1.0" encoding="UTF-8" standalone="yes"?>
<Relationships xmlns="http://schemas.openxmlformats.org/package/2006/relationships"><Relationship Id="rId3" Type="http://schemas.openxmlformats.org/officeDocument/2006/relationships/notesSlide" Target="../notesSlides/notesSlide43.xml"/><Relationship Id="rId4" Type="http://schemas.openxmlformats.org/officeDocument/2006/relationships/oleObject" Target="../embeddings/oleObject4.bin"/><Relationship Id="rId5" Type="http://schemas.openxmlformats.org/officeDocument/2006/relationships/image" Target="../media/image23.emf"/><Relationship Id="rId1" Type="http://schemas.openxmlformats.org/officeDocument/2006/relationships/vmlDrawing" Target="../drawings/vmlDrawing3.vml"/><Relationship Id="rId2" Type="http://schemas.openxmlformats.org/officeDocument/2006/relationships/slideLayout" Target="../slideLayouts/slideLayout15.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44.xml"/><Relationship Id="rId4" Type="http://schemas.openxmlformats.org/officeDocument/2006/relationships/oleObject" Target="../embeddings/oleObject5.bin"/><Relationship Id="rId5" Type="http://schemas.openxmlformats.org/officeDocument/2006/relationships/image" Target="../media/image24.emf"/><Relationship Id="rId1" Type="http://schemas.openxmlformats.org/officeDocument/2006/relationships/vmlDrawing" Target="../drawings/vmlDrawing4.vml"/><Relationship Id="rId2"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1.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4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6.xml"/></Relationships>
</file>

<file path=ppt/slides/_rels/slide52.xml.rels><?xml version="1.0" encoding="UTF-8" standalone="yes"?>
<Relationships xmlns="http://schemas.openxmlformats.org/package/2006/relationships"><Relationship Id="rId3" Type="http://schemas.openxmlformats.org/officeDocument/2006/relationships/notesSlide" Target="../notesSlides/notesSlide47.xml"/><Relationship Id="rId4" Type="http://schemas.openxmlformats.org/officeDocument/2006/relationships/oleObject" Target="../embeddings/oleObject6.bin"/><Relationship Id="rId5" Type="http://schemas.openxmlformats.org/officeDocument/2006/relationships/image" Target="../media/image25.emf"/><Relationship Id="rId1" Type="http://schemas.openxmlformats.org/officeDocument/2006/relationships/vmlDrawing" Target="../drawings/vmlDrawing5.vml"/><Relationship Id="rId2" Type="http://schemas.openxmlformats.org/officeDocument/2006/relationships/slideLayout" Target="../slideLayouts/slideLayout1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49.xml"/></Relationships>
</file>

<file path=ppt/slides/_rels/slide55.xml.rels><?xml version="1.0" encoding="UTF-8" standalone="yes"?>
<Relationships xmlns="http://schemas.openxmlformats.org/package/2006/relationships"><Relationship Id="rId3" Type="http://schemas.openxmlformats.org/officeDocument/2006/relationships/notesSlide" Target="../notesSlides/notesSlide50.xml"/><Relationship Id="rId4" Type="http://schemas.openxmlformats.org/officeDocument/2006/relationships/oleObject" Target="../embeddings/oleObject7.bin"/><Relationship Id="rId5" Type="http://schemas.openxmlformats.org/officeDocument/2006/relationships/image" Target="../media/image26.emf"/><Relationship Id="rId6" Type="http://schemas.openxmlformats.org/officeDocument/2006/relationships/oleObject" Target="../embeddings/oleObject8.bin"/><Relationship Id="rId7" Type="http://schemas.openxmlformats.org/officeDocument/2006/relationships/image" Target="../media/image27.emf"/><Relationship Id="rId8" Type="http://schemas.openxmlformats.org/officeDocument/2006/relationships/oleObject" Target="../embeddings/oleObject9.bin"/><Relationship Id="rId9" Type="http://schemas.openxmlformats.org/officeDocument/2006/relationships/image" Target="../media/image28.emf"/><Relationship Id="rId1" Type="http://schemas.openxmlformats.org/officeDocument/2006/relationships/vmlDrawing" Target="../drawings/vmlDrawing6.vml"/><Relationship Id="rId2"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3.xml"/><Relationship Id="rId3" Type="http://schemas.openxmlformats.org/officeDocument/2006/relationships/chart" Target="../charts/char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4.xml"/><Relationship Id="rId3" Type="http://schemas.openxmlformats.org/officeDocument/2006/relationships/chart" Target="../charts/chart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4.xml"/><Relationship Id="rId4" Type="http://schemas.openxmlformats.org/officeDocument/2006/relationships/image" Target="../media/image1.emf"/><Relationship Id="rId1" Type="http://schemas.openxmlformats.org/officeDocument/2006/relationships/tags" Target="../tags/tag1.xml"/><Relationship Id="rId2"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5.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6.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7.xml"/><Relationship Id="rId3" Type="http://schemas.openxmlformats.org/officeDocument/2006/relationships/image" Target="../media/image29.png"/></Relationships>
</file>

<file path=ppt/slides/_rels/slide63.xml.rels><?xml version="1.0" encoding="UTF-8" standalone="yes"?>
<Relationships xmlns="http://schemas.openxmlformats.org/package/2006/relationships"><Relationship Id="rId3" Type="http://schemas.openxmlformats.org/officeDocument/2006/relationships/image" Target="../media/image30.png"/><Relationship Id="rId4" Type="http://schemas.openxmlformats.org/officeDocument/2006/relationships/image" Target="../media/image31.png"/><Relationship Id="rId5"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58.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59.xml"/><Relationship Id="rId3" Type="http://schemas.openxmlformats.org/officeDocument/2006/relationships/image" Target="../media/image31.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0.xml"/><Relationship Id="rId3" Type="http://schemas.openxmlformats.org/officeDocument/2006/relationships/image" Target="../media/image33.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2.xml"/></Relationships>
</file>

<file path=ppt/slides/_rels/slide6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32.png"/><Relationship Id="rId1" Type="http://schemas.openxmlformats.org/officeDocument/2006/relationships/slideLayout" Target="../slideLayouts/slideLayout13.xml"/><Relationship Id="rId2" Type="http://schemas.openxmlformats.org/officeDocument/2006/relationships/notesSlide" Target="../notesSlides/notesSlide63.xml"/></Relationships>
</file>

<file path=ppt/slides/_rels/slide69.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6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65.xml"/></Relationships>
</file>

<file path=ppt/slides/_rels/slide71.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4.png"/><Relationship Id="rId5" Type="http://schemas.openxmlformats.org/officeDocument/2006/relationships/image" Target="../media/image35.png"/><Relationship Id="rId6" Type="http://schemas.openxmlformats.org/officeDocument/2006/relationships/image" Target="../media/image36.png"/><Relationship Id="rId7" Type="http://schemas.openxmlformats.org/officeDocument/2006/relationships/image" Target="../media/image37.png"/><Relationship Id="rId8" Type="http://schemas.openxmlformats.org/officeDocument/2006/relationships/image" Target="../media/image31.png"/><Relationship Id="rId9" Type="http://schemas.openxmlformats.org/officeDocument/2006/relationships/image" Target="../media/image38.png"/><Relationship Id="rId1" Type="http://schemas.openxmlformats.org/officeDocument/2006/relationships/slideLayout" Target="../slideLayouts/slideLayout13.xml"/><Relationship Id="rId2" Type="http://schemas.openxmlformats.org/officeDocument/2006/relationships/notesSlide" Target="../notesSlides/notesSlide66.xml"/></Relationships>
</file>

<file path=ppt/slides/_rels/slide72.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5" Type="http://schemas.openxmlformats.org/officeDocument/2006/relationships/image" Target="../media/image38.png"/><Relationship Id="rId6" Type="http://schemas.openxmlformats.org/officeDocument/2006/relationships/image" Target="../media/image35.png"/><Relationship Id="rId7" Type="http://schemas.openxmlformats.org/officeDocument/2006/relationships/image" Target="../media/image36.png"/><Relationship Id="rId8" Type="http://schemas.openxmlformats.org/officeDocument/2006/relationships/image" Target="../media/image37.png"/><Relationship Id="rId1" Type="http://schemas.openxmlformats.org/officeDocument/2006/relationships/slideLayout" Target="../slideLayouts/slideLayout13.xml"/><Relationship Id="rId2" Type="http://schemas.openxmlformats.org/officeDocument/2006/relationships/notesSlide" Target="../notesSlides/notesSlide6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68.xml"/></Relationships>
</file>

<file path=ppt/slides/_rels/slide74.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69.xml"/></Relationships>
</file>

<file path=ppt/slides/_rels/slide75.xml.rels><?xml version="1.0" encoding="UTF-8" standalone="yes"?>
<Relationships xmlns="http://schemas.openxmlformats.org/package/2006/relationships"><Relationship Id="rId3" Type="http://schemas.openxmlformats.org/officeDocument/2006/relationships/image" Target="../media/image32.png"/><Relationship Id="rId4" Type="http://schemas.openxmlformats.org/officeDocument/2006/relationships/image" Target="../media/image31.png"/><Relationship Id="rId1" Type="http://schemas.openxmlformats.org/officeDocument/2006/relationships/slideLayout" Target="../slideLayouts/slideLayout13.xml"/><Relationship Id="rId2" Type="http://schemas.openxmlformats.org/officeDocument/2006/relationships/notesSlide" Target="../notesSlides/notesSlide70.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1.xml"/><Relationship Id="rId3" Type="http://schemas.openxmlformats.org/officeDocument/2006/relationships/image" Target="../media/image39.png"/></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2.xml"/><Relationship Id="rId3" Type="http://schemas.openxmlformats.org/officeDocument/2006/relationships/image" Target="../media/image32.png"/></Relationships>
</file>

<file path=ppt/slides/_rels/slide78.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image" Target="../media/image40.png"/><Relationship Id="rId1" Type="http://schemas.openxmlformats.org/officeDocument/2006/relationships/slideLayout" Target="../slideLayouts/slideLayout13.xml"/><Relationship Id="rId2" Type="http://schemas.openxmlformats.org/officeDocument/2006/relationships/notesSlide" Target="../notesSlides/notesSlide73.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4.xml"/></Relationships>
</file>

<file path=ppt/slides/_rels/slide8.xml.rels><?xml version="1.0" encoding="UTF-8" standalone="yes"?>
<Relationships xmlns="http://schemas.openxmlformats.org/package/2006/relationships"><Relationship Id="rId1" Type="http://schemas.openxmlformats.org/officeDocument/2006/relationships/tags" Target="../tags/tag2.xml"/><Relationship Id="rId2" Type="http://schemas.openxmlformats.org/officeDocument/2006/relationships/slideLayout" Target="../slideLayouts/slideLayout2.xml"/><Relationship Id="rId3" Type="http://schemas.openxmlformats.org/officeDocument/2006/relationships/notesSlide" Target="../notesSlides/notesSlide5.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5.xml"/><Relationship Id="rId3" Type="http://schemas.openxmlformats.org/officeDocument/2006/relationships/image" Target="../media/image41.png"/></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6.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77.xml"/></Relationships>
</file>

<file path=ppt/slides/_rels/slide83.xml.rels><?xml version="1.0" encoding="UTF-8" standalone="yes"?>
<Relationships xmlns="http://schemas.openxmlformats.org/package/2006/relationships"><Relationship Id="rId3" Type="http://schemas.openxmlformats.org/officeDocument/2006/relationships/image" Target="../media/image42.png"/><Relationship Id="rId4" Type="http://schemas.openxmlformats.org/officeDocument/2006/relationships/image" Target="../media/image43.png"/><Relationship Id="rId5" Type="http://schemas.openxmlformats.org/officeDocument/2006/relationships/image" Target="../media/image44.png"/><Relationship Id="rId1" Type="http://schemas.openxmlformats.org/officeDocument/2006/relationships/slideLayout" Target="../slideLayouts/slideLayout13.xml"/><Relationship Id="rId2" Type="http://schemas.openxmlformats.org/officeDocument/2006/relationships/notesSlide" Target="../notesSlides/notesSlide78.xml"/></Relationships>
</file>

<file path=ppt/slides/_rels/slide84.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notesSlide" Target="../notesSlides/notesSlide79.xml"/></Relationships>
</file>

<file path=ppt/slides/_rels/slide85.xml.rels><?xml version="1.0" encoding="UTF-8" standalone="yes"?>
<Relationships xmlns="http://schemas.openxmlformats.org/package/2006/relationships"><Relationship Id="rId3" Type="http://schemas.openxmlformats.org/officeDocument/2006/relationships/image" Target="../media/image47.png"/><Relationship Id="rId4" Type="http://schemas.openxmlformats.org/officeDocument/2006/relationships/image" Target="../media/image48.png"/><Relationship Id="rId1" Type="http://schemas.openxmlformats.org/officeDocument/2006/relationships/slideLayout" Target="../slideLayouts/slideLayout13.xml"/><Relationship Id="rId2" Type="http://schemas.openxmlformats.org/officeDocument/2006/relationships/image" Target="../media/image49.png"/></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81.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hyperlink" Target="http://www.google.com/imgres?imgurl=http://www.iconarchive.com/icons/icons-land/vista-hardware-devices/256/Computer-icon.png&amp;imgrefurl=http://www.iconarchive.com/category/business/vista-hardware-devices-icons-by-icons-land.html&amp;usg=__Ni7PshA-i9QGgAwmDI_3y4j0VPU=&amp;h=256&amp;w=256&amp;sz=48&amp;hl=en&amp;start=6&amp;zoom=1&amp;um=1&amp;itbs=1&amp;tbnid=iU9O3OB53R_79M:&amp;tbnh=111&amp;tbnw=111&amp;prev=/images?q=computer+icon&amp;um=1&amp;hl=en&amp;sa=N&amp;rls=com.microsoft:en-us:IE-SearchBox&amp;tbs=isch:1" TargetMode="External"/><Relationship Id="rId5" Type="http://schemas.openxmlformats.org/officeDocument/2006/relationships/image" Target="../media/image3.png"/><Relationship Id="rId6" Type="http://schemas.openxmlformats.org/officeDocument/2006/relationships/image" Target="../media/image4.png"/><Relationship Id="rId7"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609600" y="3362236"/>
            <a:ext cx="8153400" cy="1981200"/>
          </a:xfrm>
        </p:spPr>
        <p:txBody>
          <a:bodyPr>
            <a:noAutofit/>
          </a:bodyPr>
          <a:lstStyle/>
          <a:p>
            <a:pPr algn="r"/>
            <a:r>
              <a:rPr lang="en-US" sz="3400" dirty="0" smtClean="0">
                <a:solidFill>
                  <a:schemeClr val="tx1"/>
                </a:solidFill>
              </a:rPr>
              <a:t>Instructor: Li </a:t>
            </a:r>
            <a:r>
              <a:rPr lang="en-US" sz="3400" dirty="0" err="1" smtClean="0">
                <a:solidFill>
                  <a:schemeClr val="tx1"/>
                </a:solidFill>
              </a:rPr>
              <a:t>Erran</a:t>
            </a:r>
            <a:r>
              <a:rPr lang="en-US" sz="3400" dirty="0" smtClean="0">
                <a:solidFill>
                  <a:schemeClr val="tx1"/>
                </a:solidFill>
              </a:rPr>
              <a:t> Li (</a:t>
            </a:r>
            <a:r>
              <a:rPr lang="en-US" sz="3400" dirty="0" smtClean="0">
                <a:solidFill>
                  <a:srgbClr val="9F8540"/>
                </a:solidFill>
              </a:rPr>
              <a:t>lel2139@columbia.edu</a:t>
            </a:r>
            <a:r>
              <a:rPr lang="en-US" sz="3400" dirty="0" smtClean="0">
                <a:solidFill>
                  <a:schemeClr val="tx1"/>
                </a:solidFill>
              </a:rPr>
              <a:t>)</a:t>
            </a:r>
          </a:p>
          <a:p>
            <a:pPr lvl="0" algn="r"/>
            <a:r>
              <a:rPr lang="en-US" sz="3400" dirty="0">
                <a:solidFill>
                  <a:srgbClr val="9F8540"/>
                </a:solidFill>
                <a:hlinkClick r:id="rId3"/>
              </a:rPr>
              <a:t>http://www.cs.columbia.edu/</a:t>
            </a:r>
            <a:r>
              <a:rPr lang="en-US" sz="3400" dirty="0" smtClean="0">
                <a:solidFill>
                  <a:srgbClr val="9F8540"/>
                </a:solidFill>
                <a:hlinkClick r:id="rId3"/>
              </a:rPr>
              <a:t>~lierranli/coms6998-10Spring2013/</a:t>
            </a:r>
            <a:endParaRPr lang="en-US" sz="3400" dirty="0" smtClean="0">
              <a:solidFill>
                <a:srgbClr val="9F8540"/>
              </a:solidFill>
            </a:endParaRPr>
          </a:p>
          <a:p>
            <a:pPr lvl="0" algn="r"/>
            <a:r>
              <a:rPr lang="en-US" sz="3400" dirty="0">
                <a:solidFill>
                  <a:schemeClr val="tx1"/>
                </a:solidFill>
              </a:rPr>
              <a:t>4</a:t>
            </a:r>
            <a:r>
              <a:rPr lang="en-US" sz="3400" dirty="0" smtClean="0">
                <a:solidFill>
                  <a:schemeClr val="tx1"/>
                </a:solidFill>
              </a:rPr>
              <a:t>/</a:t>
            </a:r>
            <a:r>
              <a:rPr lang="en-US" sz="3400" dirty="0">
                <a:solidFill>
                  <a:schemeClr val="tx1"/>
                </a:solidFill>
              </a:rPr>
              <a:t>2</a:t>
            </a:r>
            <a:r>
              <a:rPr lang="en-US" sz="3400" dirty="0" smtClean="0">
                <a:solidFill>
                  <a:schemeClr val="tx1"/>
                </a:solidFill>
              </a:rPr>
              <a:t>/2013: Mobile Cloud Computing</a:t>
            </a:r>
          </a:p>
        </p:txBody>
      </p:sp>
      <p:sp>
        <p:nvSpPr>
          <p:cNvPr id="7" name="Slide Number Placeholder 6"/>
          <p:cNvSpPr>
            <a:spLocks noGrp="1"/>
          </p:cNvSpPr>
          <p:nvPr>
            <p:ph type="sldNum" sz="quarter" idx="12"/>
          </p:nvPr>
        </p:nvSpPr>
        <p:spPr/>
        <p:txBody>
          <a:bodyPr/>
          <a:lstStyle/>
          <a:p>
            <a:fld id="{68C0CB8B-565C-7D45-8433-495436787A1A}" type="slidenum">
              <a:rPr lang="en-US" smtClean="0"/>
              <a:t>1</a:t>
            </a:fld>
            <a:endParaRPr lang="en-US"/>
          </a:p>
        </p:txBody>
      </p:sp>
      <p:sp>
        <p:nvSpPr>
          <p:cNvPr id="8" name="Title 1"/>
          <p:cNvSpPr txBox="1">
            <a:spLocks/>
          </p:cNvSpPr>
          <p:nvPr/>
        </p:nvSpPr>
        <p:spPr>
          <a:xfrm>
            <a:off x="152400" y="533400"/>
            <a:ext cx="8763000" cy="1695450"/>
          </a:xfrm>
          <a:prstGeom prst="rect">
            <a:avLst/>
          </a:prstGeom>
        </p:spPr>
        <p:txBody>
          <a:bodyPr vert="horz" lIns="91440" tIns="45720" rIns="91440" bIns="45720" rtlCol="0" anchor="ctr">
            <a:normAutofit fontScale="90000"/>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r>
              <a:rPr lang="en-US" smtClean="0"/>
              <a:t>Cellular Networks and Mobile Computing</a:t>
            </a:r>
            <a:br>
              <a:rPr lang="en-US" smtClean="0"/>
            </a:br>
            <a:r>
              <a:rPr lang="en-US" smtClean="0"/>
              <a:t>COMS 6998-10, Spring 2013</a:t>
            </a:r>
            <a:endParaRPr lang="en-US" dirty="0"/>
          </a:p>
        </p:txBody>
      </p:sp>
    </p:spTree>
    <p:extLst>
      <p:ext uri="{BB962C8B-B14F-4D97-AF65-F5344CB8AC3E}">
        <p14:creationId xmlns:p14="http://schemas.microsoft.com/office/powerpoint/2010/main" val="403427789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Calibri" pitchFamily="34" charset="0"/>
                <a:cs typeface="Calibri" pitchFamily="34" charset="0"/>
              </a:rPr>
              <a:t>What are System Challenges of Track Service?</a:t>
            </a:r>
            <a:endParaRPr lang="en-US" dirty="0">
              <a:latin typeface="Calibri" pitchFamily="34" charset="0"/>
              <a:cs typeface="Calibri" pitchFamily="34" charset="0"/>
            </a:endParaRPr>
          </a:p>
        </p:txBody>
      </p:sp>
      <p:sp>
        <p:nvSpPr>
          <p:cNvPr id="3" name="Content Placeholder 2"/>
          <p:cNvSpPr>
            <a:spLocks noGrp="1"/>
          </p:cNvSpPr>
          <p:nvPr>
            <p:ph sz="quarter" idx="1"/>
          </p:nvPr>
        </p:nvSpPr>
        <p:spPr>
          <a:xfrm>
            <a:off x="533400" y="1752600"/>
            <a:ext cx="7924800" cy="4572000"/>
          </a:xfrm>
        </p:spPr>
        <p:txBody>
          <a:bodyPr>
            <a:normAutofit/>
          </a:bodyPr>
          <a:lstStyle/>
          <a:p>
            <a:pPr marL="514350" indent="-514350">
              <a:buFont typeface="+mj-lt"/>
              <a:buAutoNum type="arabicPeriod"/>
            </a:pPr>
            <a:r>
              <a:rPr lang="en-US" dirty="0" smtClean="0">
                <a:latin typeface="Calibri" pitchFamily="34" charset="0"/>
                <a:cs typeface="Calibri" pitchFamily="34" charset="0"/>
              </a:rPr>
              <a:t>Handling error-prone tracks</a:t>
            </a:r>
          </a:p>
          <a:p>
            <a:pPr marL="514350" indent="-51435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Flexible programming interface</a:t>
            </a:r>
            <a:endParaRPr lang="en-US" dirty="0">
              <a:latin typeface="Calibri" pitchFamily="34" charset="0"/>
              <a:cs typeface="Calibri" pitchFamily="34" charset="0"/>
            </a:endParaRPr>
          </a:p>
          <a:p>
            <a:pPr marL="731520" lvl="1" indent="-457200">
              <a:buFont typeface="+mj-lt"/>
              <a:buAutoNum type="arabicPeriod"/>
            </a:pPr>
            <a:endParaRPr lang="en-US" dirty="0" smtClean="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Efficient implementation of operations on tracks</a:t>
            </a:r>
          </a:p>
          <a:p>
            <a:pPr marL="731520" lvl="1" indent="-457200">
              <a:buFont typeface="+mj-lt"/>
              <a:buAutoNum type="arabicPeriod"/>
            </a:pPr>
            <a:endParaRPr lang="en-US" dirty="0">
              <a:latin typeface="Calibri" pitchFamily="34" charset="0"/>
              <a:cs typeface="Calibri" pitchFamily="34" charset="0"/>
            </a:endParaRPr>
          </a:p>
          <a:p>
            <a:pPr marL="514350" indent="-514350">
              <a:buFont typeface="+mj-lt"/>
              <a:buAutoNum type="arabicPeriod"/>
            </a:pPr>
            <a:r>
              <a:rPr lang="en-US" dirty="0" smtClean="0">
                <a:latin typeface="Calibri" pitchFamily="34" charset="0"/>
                <a:cs typeface="Calibri" pitchFamily="34" charset="0"/>
              </a:rPr>
              <a:t>Scalability and </a:t>
            </a:r>
            <a:r>
              <a:rPr lang="en-US" dirty="0">
                <a:latin typeface="Calibri" pitchFamily="34" charset="0"/>
                <a:cs typeface="Calibri" pitchFamily="34" charset="0"/>
              </a:rPr>
              <a:t>f</a:t>
            </a:r>
            <a:r>
              <a:rPr lang="en-US" dirty="0" smtClean="0">
                <a:latin typeface="Calibri" pitchFamily="34" charset="0"/>
                <a:cs typeface="Calibri" pitchFamily="34" charset="0"/>
              </a:rPr>
              <a:t>ault tolerance</a:t>
            </a:r>
          </a:p>
        </p:txBody>
      </p:sp>
      <p:sp>
        <p:nvSpPr>
          <p:cNvPr id="9" name="Slide Number Placeholder 8"/>
          <p:cNvSpPr>
            <a:spLocks noGrp="1"/>
          </p:cNvSpPr>
          <p:nvPr>
            <p:ph type="sldNum" sz="quarter" idx="12"/>
          </p:nvPr>
        </p:nvSpPr>
        <p:spPr/>
        <p:txBody>
          <a:bodyPr/>
          <a:lstStyle/>
          <a:p>
            <a:fld id="{6563A305-4DB9-4515-9625-D37A5744C327}" type="slidenum">
              <a:rPr lang="en-US" smtClean="0"/>
              <a:pPr/>
              <a:t>10</a:t>
            </a:fld>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7" name="TextBox 6"/>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441277173"/>
      </p:ext>
    </p:extLst>
  </p:cSld>
  <p:clrMapOvr>
    <a:masterClrMapping/>
  </p:clrMapOvr>
  <mc:AlternateContent xmlns:mc="http://schemas.openxmlformats.org/markup-compatibility/2006" xmlns:p14="http://schemas.microsoft.com/office/powerpoint/2010/main">
    <mc:Choice Requires="p14">
      <p:transition spd="slow" p14:dur="2000" advTm="112657"/>
    </mc:Choice>
    <mc:Fallback xmlns="">
      <p:transition spd="slow" advTm="112657"/>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228600" y="228600"/>
            <a:ext cx="8534400" cy="758952"/>
          </a:xfrm>
        </p:spPr>
        <p:txBody>
          <a:bodyPr>
            <a:normAutofit fontScale="90000"/>
          </a:bodyPr>
          <a:lstStyle/>
          <a:p>
            <a:r>
              <a:rPr lang="en-US" dirty="0" smtClean="0">
                <a:latin typeface="Calibri" pitchFamily="34" charset="0"/>
                <a:cs typeface="Calibri" pitchFamily="34" charset="0"/>
              </a:rPr>
              <a:t>Challenges of Using Raw Tracks</a:t>
            </a:r>
            <a:endParaRPr lang="en-US" dirty="0">
              <a:latin typeface="Calibri" pitchFamily="34" charset="0"/>
              <a:cs typeface="Calibri" pitchFamily="34" charset="0"/>
            </a:endParaRPr>
          </a:p>
        </p:txBody>
      </p:sp>
      <p:sp>
        <p:nvSpPr>
          <p:cNvPr id="5" name="Content Placeholder 4"/>
          <p:cNvSpPr>
            <a:spLocks noGrp="1"/>
          </p:cNvSpPr>
          <p:nvPr>
            <p:ph sz="quarter" idx="1"/>
          </p:nvPr>
        </p:nvSpPr>
        <p:spPr>
          <a:xfrm>
            <a:off x="381000" y="990600"/>
            <a:ext cx="8610600" cy="5489448"/>
          </a:xfrm>
        </p:spPr>
        <p:txBody>
          <a:bodyPr>
            <a:normAutofit fontScale="92500" lnSpcReduction="10000"/>
          </a:bodyPr>
          <a:lstStyle/>
          <a:p>
            <a:pPr lvl="2"/>
            <a:endParaRPr lang="en-US" dirty="0" smtClean="0">
              <a:latin typeface="Calibri" pitchFamily="34" charset="0"/>
              <a:cs typeface="Calibri" pitchFamily="34" charset="0"/>
            </a:endParaRPr>
          </a:p>
          <a:p>
            <a:pPr lvl="2"/>
            <a:endParaRPr lang="en-US" dirty="0">
              <a:latin typeface="Calibri" pitchFamily="34" charset="0"/>
              <a:cs typeface="Calibri" pitchFamily="34" charset="0"/>
            </a:endParaRPr>
          </a:p>
          <a:p>
            <a:pPr lvl="2"/>
            <a:endParaRPr lang="en-US" dirty="0" smtClean="0">
              <a:latin typeface="Calibri" pitchFamily="34" charset="0"/>
              <a:cs typeface="Calibri" pitchFamily="34" charset="0"/>
            </a:endParaRPr>
          </a:p>
          <a:p>
            <a:pPr lvl="1"/>
            <a:endParaRPr lang="en-US" dirty="0" smtClean="0">
              <a:latin typeface="Calibri" pitchFamily="34" charset="0"/>
              <a:cs typeface="Calibri" pitchFamily="34" charset="0"/>
            </a:endParaRPr>
          </a:p>
          <a:p>
            <a:endParaRPr lang="en-US" dirty="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endParaRPr lang="en-US" dirty="0" smtClean="0">
              <a:latin typeface="Calibri" pitchFamily="34" charset="0"/>
              <a:cs typeface="Calibri" pitchFamily="34" charset="0"/>
            </a:endParaRPr>
          </a:p>
          <a:p>
            <a:pPr marL="0" indent="0">
              <a:buNone/>
            </a:pPr>
            <a:r>
              <a:rPr lang="en-US" dirty="0" smtClean="0">
                <a:latin typeface="Calibri" pitchFamily="34" charset="0"/>
                <a:cs typeface="Calibri" pitchFamily="34" charset="0"/>
              </a:rPr>
              <a:t>Advantages of Canonicalization:</a:t>
            </a:r>
          </a:p>
          <a:p>
            <a:pPr lvl="1"/>
            <a:r>
              <a:rPr lang="en-US" dirty="0" smtClean="0">
                <a:latin typeface="Calibri" pitchFamily="34" charset="0"/>
                <a:cs typeface="Calibri" pitchFamily="34" charset="0"/>
              </a:rPr>
              <a:t>More efficient retrieval and comparison operations</a:t>
            </a:r>
          </a:p>
          <a:p>
            <a:pPr lvl="1"/>
            <a:r>
              <a:rPr lang="en-US" dirty="0" smtClean="0">
                <a:latin typeface="Calibri" pitchFamily="34" charset="0"/>
                <a:cs typeface="Calibri" pitchFamily="34" charset="0"/>
              </a:rPr>
              <a:t>Enables StarTrack to maintain a list of non-duplicate tracks</a:t>
            </a:r>
          </a:p>
        </p:txBody>
      </p:sp>
      <p:pic>
        <p:nvPicPr>
          <p:cNvPr id="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43100" y="1447800"/>
            <a:ext cx="4991100" cy="2676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3" name="Group 2"/>
          <p:cNvGrpSpPr/>
          <p:nvPr/>
        </p:nvGrpSpPr>
        <p:grpSpPr>
          <a:xfrm>
            <a:off x="2171700" y="1601774"/>
            <a:ext cx="4191000" cy="2209800"/>
            <a:chOff x="2133600" y="1906574"/>
            <a:chExt cx="4191000" cy="2209800"/>
          </a:xfrm>
        </p:grpSpPr>
        <p:sp>
          <p:nvSpPr>
            <p:cNvPr id="74" name="Oval 73"/>
            <p:cNvSpPr/>
            <p:nvPr/>
          </p:nvSpPr>
          <p:spPr>
            <a:xfrm>
              <a:off x="2209800" y="1906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5" name="Oval 74"/>
            <p:cNvSpPr/>
            <p:nvPr/>
          </p:nvSpPr>
          <p:spPr>
            <a:xfrm>
              <a:off x="2209800" y="2058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6" name="Oval 75"/>
            <p:cNvSpPr/>
            <p:nvPr/>
          </p:nvSpPr>
          <p:spPr>
            <a:xfrm>
              <a:off x="2133600" y="2211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77" name="Oval 76"/>
            <p:cNvSpPr/>
            <p:nvPr/>
          </p:nvSpPr>
          <p:spPr>
            <a:xfrm>
              <a:off x="2438400" y="22875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7" name="Oval 96"/>
            <p:cNvSpPr/>
            <p:nvPr/>
          </p:nvSpPr>
          <p:spPr>
            <a:xfrm>
              <a:off x="2819400" y="2516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8" name="Oval 97"/>
            <p:cNvSpPr/>
            <p:nvPr/>
          </p:nvSpPr>
          <p:spPr>
            <a:xfrm>
              <a:off x="3276600" y="2592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99" name="Oval 98"/>
            <p:cNvSpPr/>
            <p:nvPr/>
          </p:nvSpPr>
          <p:spPr>
            <a:xfrm>
              <a:off x="36576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0" name="Oval 99"/>
            <p:cNvSpPr/>
            <p:nvPr/>
          </p:nvSpPr>
          <p:spPr>
            <a:xfrm>
              <a:off x="4114800" y="2820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1" name="Oval 100"/>
            <p:cNvSpPr/>
            <p:nvPr/>
          </p:nvSpPr>
          <p:spPr>
            <a:xfrm>
              <a:off x="44958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2" name="Oval 101"/>
            <p:cNvSpPr/>
            <p:nvPr/>
          </p:nvSpPr>
          <p:spPr>
            <a:xfrm>
              <a:off x="4953000" y="2973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3" name="Oval 102"/>
            <p:cNvSpPr/>
            <p:nvPr/>
          </p:nvSpPr>
          <p:spPr>
            <a:xfrm>
              <a:off x="5410200" y="32019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4" name="Oval 103"/>
            <p:cNvSpPr/>
            <p:nvPr/>
          </p:nvSpPr>
          <p:spPr>
            <a:xfrm>
              <a:off x="5791200" y="3354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5" name="Oval 104"/>
            <p:cNvSpPr/>
            <p:nvPr/>
          </p:nvSpPr>
          <p:spPr>
            <a:xfrm>
              <a:off x="60198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6" name="Oval 105"/>
            <p:cNvSpPr/>
            <p:nvPr/>
          </p:nvSpPr>
          <p:spPr>
            <a:xfrm>
              <a:off x="5791200" y="3506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7" name="Oval 106"/>
            <p:cNvSpPr/>
            <p:nvPr/>
          </p:nvSpPr>
          <p:spPr>
            <a:xfrm>
              <a:off x="5791200" y="37353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8" name="Oval 107"/>
            <p:cNvSpPr/>
            <p:nvPr/>
          </p:nvSpPr>
          <p:spPr>
            <a:xfrm>
              <a:off x="56388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09" name="Oval 108"/>
            <p:cNvSpPr/>
            <p:nvPr/>
          </p:nvSpPr>
          <p:spPr>
            <a:xfrm>
              <a:off x="57912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0" name="Oval 109"/>
            <p:cNvSpPr/>
            <p:nvPr/>
          </p:nvSpPr>
          <p:spPr>
            <a:xfrm>
              <a:off x="6248400" y="40401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1" name="Oval 110"/>
            <p:cNvSpPr/>
            <p:nvPr/>
          </p:nvSpPr>
          <p:spPr>
            <a:xfrm>
              <a:off x="6248400" y="3887774"/>
              <a:ext cx="76200" cy="76200"/>
            </a:xfrm>
            <a:prstGeom prst="ellipse">
              <a:avLst/>
            </a:prstGeom>
            <a:solidFill>
              <a:srgbClr val="FF0000"/>
            </a:solidFill>
            <a:ln w="12700">
              <a:solidFill>
                <a:srgbClr val="C00000"/>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grpSp>
        <p:nvGrpSpPr>
          <p:cNvPr id="6" name="Group 5"/>
          <p:cNvGrpSpPr/>
          <p:nvPr/>
        </p:nvGrpSpPr>
        <p:grpSpPr>
          <a:xfrm>
            <a:off x="2171700" y="1524000"/>
            <a:ext cx="4343400" cy="2362200"/>
            <a:chOff x="2133600" y="1828800"/>
            <a:chExt cx="4343400" cy="2362200"/>
          </a:xfrm>
          <a:solidFill>
            <a:schemeClr val="accent1">
              <a:lumMod val="75000"/>
              <a:lumOff val="25000"/>
            </a:schemeClr>
          </a:solidFill>
        </p:grpSpPr>
        <p:sp>
          <p:nvSpPr>
            <p:cNvPr id="114" name="Oval 113"/>
            <p:cNvSpPr/>
            <p:nvPr/>
          </p:nvSpPr>
          <p:spPr>
            <a:xfrm>
              <a:off x="5562600" y="3344849"/>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5" name="Oval 114"/>
            <p:cNvSpPr/>
            <p:nvPr/>
          </p:nvSpPr>
          <p:spPr>
            <a:xfrm>
              <a:off x="5867400" y="3429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6" name="Oval 115"/>
            <p:cNvSpPr/>
            <p:nvPr/>
          </p:nvSpPr>
          <p:spPr>
            <a:xfrm>
              <a:off x="5715000" y="3733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7" name="Oval 116"/>
            <p:cNvSpPr/>
            <p:nvPr/>
          </p:nvSpPr>
          <p:spPr>
            <a:xfrm>
              <a:off x="5943600" y="3962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8" name="Oval 117"/>
            <p:cNvSpPr/>
            <p:nvPr/>
          </p:nvSpPr>
          <p:spPr>
            <a:xfrm>
              <a:off x="6324600" y="4114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19" name="Oval 118"/>
            <p:cNvSpPr/>
            <p:nvPr/>
          </p:nvSpPr>
          <p:spPr>
            <a:xfrm>
              <a:off x="4953000" y="31242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0" name="Oval 119"/>
            <p:cNvSpPr/>
            <p:nvPr/>
          </p:nvSpPr>
          <p:spPr>
            <a:xfrm>
              <a:off x="4572000" y="3048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1" name="Oval 120"/>
            <p:cNvSpPr/>
            <p:nvPr/>
          </p:nvSpPr>
          <p:spPr>
            <a:xfrm>
              <a:off x="3962400" y="2819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2" name="Oval 121"/>
            <p:cNvSpPr/>
            <p:nvPr/>
          </p:nvSpPr>
          <p:spPr>
            <a:xfrm>
              <a:off x="3657600" y="2590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3" name="Oval 122"/>
            <p:cNvSpPr/>
            <p:nvPr/>
          </p:nvSpPr>
          <p:spPr>
            <a:xfrm>
              <a:off x="3124200" y="2514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4" name="Oval 123"/>
            <p:cNvSpPr/>
            <p:nvPr/>
          </p:nvSpPr>
          <p:spPr>
            <a:xfrm>
              <a:off x="2590800" y="24384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5" name="Oval 124"/>
            <p:cNvSpPr/>
            <p:nvPr/>
          </p:nvSpPr>
          <p:spPr>
            <a:xfrm>
              <a:off x="2286000" y="2286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6" name="Oval 125"/>
            <p:cNvSpPr/>
            <p:nvPr/>
          </p:nvSpPr>
          <p:spPr>
            <a:xfrm>
              <a:off x="2133600" y="21336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7" name="Oval 126"/>
            <p:cNvSpPr/>
            <p:nvPr/>
          </p:nvSpPr>
          <p:spPr>
            <a:xfrm>
              <a:off x="2209800" y="18288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8" name="Oval 127"/>
            <p:cNvSpPr/>
            <p:nvPr/>
          </p:nvSpPr>
          <p:spPr>
            <a:xfrm>
              <a:off x="64008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sp>
          <p:nvSpPr>
            <p:cNvPr id="129" name="Oval 128"/>
            <p:cNvSpPr/>
            <p:nvPr/>
          </p:nvSpPr>
          <p:spPr>
            <a:xfrm>
              <a:off x="6248400" y="3810000"/>
              <a:ext cx="76200" cy="76200"/>
            </a:xfrm>
            <a:prstGeom prst="ellipse">
              <a:avLst/>
            </a:prstGeom>
            <a:grpFill/>
            <a:ln w="12700">
              <a:solidFill>
                <a:schemeClr val="accent1">
                  <a:lumMod val="75000"/>
                  <a:lumOff val="25000"/>
                </a:schemeClr>
              </a:solidFill>
            </a:ln>
          </p:spPr>
          <p:style>
            <a:lnRef idx="3">
              <a:schemeClr val="lt1"/>
            </a:lnRef>
            <a:fillRef idx="1">
              <a:schemeClr val="accent1"/>
            </a:fillRef>
            <a:effectRef idx="1">
              <a:schemeClr val="accent1"/>
            </a:effectRef>
            <a:fontRef idx="minor">
              <a:schemeClr val="lt1"/>
            </a:fontRef>
          </p:style>
          <p:txBody>
            <a:bodyPr rtlCol="0" anchor="ctr"/>
            <a:lstStyle/>
            <a:p>
              <a:pPr algn="ctr"/>
              <a:endParaRPr lang="en-US"/>
            </a:p>
          </p:txBody>
        </p:sp>
      </p:grpSp>
      <p:sp>
        <p:nvSpPr>
          <p:cNvPr id="130" name="Freeform 129"/>
          <p:cNvSpPr/>
          <p:nvPr/>
        </p:nvSpPr>
        <p:spPr>
          <a:xfrm>
            <a:off x="2266950" y="1562100"/>
            <a:ext cx="4105275" cy="2247900"/>
          </a:xfrm>
          <a:custGeom>
            <a:avLst/>
            <a:gdLst>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495675 w 3895725"/>
              <a:gd name="connsiteY9" fmla="*/ 228600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3895725"/>
              <a:gd name="connsiteY0" fmla="*/ 0 h 2543175"/>
              <a:gd name="connsiteX1" fmla="*/ 9525 w 3895725"/>
              <a:gd name="connsiteY1" fmla="*/ 323850 h 2543175"/>
              <a:gd name="connsiteX2" fmla="*/ 66675 w 3895725"/>
              <a:gd name="connsiteY2" fmla="*/ 400050 h 2543175"/>
              <a:gd name="connsiteX3" fmla="*/ 647700 w 3895725"/>
              <a:gd name="connsiteY3" fmla="*/ 676275 h 2543175"/>
              <a:gd name="connsiteX4" fmla="*/ 1790700 w 3895725"/>
              <a:gd name="connsiteY4" fmla="*/ 990600 h 2543175"/>
              <a:gd name="connsiteX5" fmla="*/ 2047875 w 3895725"/>
              <a:gd name="connsiteY5" fmla="*/ 1085850 h 2543175"/>
              <a:gd name="connsiteX6" fmla="*/ 2228850 w 3895725"/>
              <a:gd name="connsiteY6" fmla="*/ 1123950 h 2543175"/>
              <a:gd name="connsiteX7" fmla="*/ 3552825 w 3895725"/>
              <a:gd name="connsiteY7" fmla="*/ 1514475 h 2543175"/>
              <a:gd name="connsiteX8" fmla="*/ 3648075 w 3895725"/>
              <a:gd name="connsiteY8" fmla="*/ 1647825 h 2543175"/>
              <a:gd name="connsiteX9" fmla="*/ 3543300 w 3895725"/>
              <a:gd name="connsiteY9" fmla="*/ 2076450 h 2543175"/>
              <a:gd name="connsiteX10" fmla="*/ 3495675 w 3895725"/>
              <a:gd name="connsiteY10" fmla="*/ 2409825 h 2543175"/>
              <a:gd name="connsiteX11" fmla="*/ 3810000 w 3895725"/>
              <a:gd name="connsiteY11" fmla="*/ 2543175 h 2543175"/>
              <a:gd name="connsiteX12" fmla="*/ 3895725 w 3895725"/>
              <a:gd name="connsiteY12" fmla="*/ 2276475 h 2543175"/>
              <a:gd name="connsiteX0" fmla="*/ 0 w 4067175"/>
              <a:gd name="connsiteY0" fmla="*/ 0 h 2543175"/>
              <a:gd name="connsiteX1" fmla="*/ 9525 w 4067175"/>
              <a:gd name="connsiteY1" fmla="*/ 323850 h 2543175"/>
              <a:gd name="connsiteX2" fmla="*/ 66675 w 4067175"/>
              <a:gd name="connsiteY2" fmla="*/ 400050 h 2543175"/>
              <a:gd name="connsiteX3" fmla="*/ 647700 w 4067175"/>
              <a:gd name="connsiteY3" fmla="*/ 676275 h 2543175"/>
              <a:gd name="connsiteX4" fmla="*/ 1790700 w 4067175"/>
              <a:gd name="connsiteY4" fmla="*/ 990600 h 2543175"/>
              <a:gd name="connsiteX5" fmla="*/ 2047875 w 4067175"/>
              <a:gd name="connsiteY5" fmla="*/ 1085850 h 2543175"/>
              <a:gd name="connsiteX6" fmla="*/ 2228850 w 4067175"/>
              <a:gd name="connsiteY6" fmla="*/ 1123950 h 2543175"/>
              <a:gd name="connsiteX7" fmla="*/ 3552825 w 4067175"/>
              <a:gd name="connsiteY7" fmla="*/ 1514475 h 2543175"/>
              <a:gd name="connsiteX8" fmla="*/ 3648075 w 4067175"/>
              <a:gd name="connsiteY8" fmla="*/ 1647825 h 2543175"/>
              <a:gd name="connsiteX9" fmla="*/ 3543300 w 4067175"/>
              <a:gd name="connsiteY9" fmla="*/ 2076450 h 2543175"/>
              <a:gd name="connsiteX10" fmla="*/ 4067175 w 4067175"/>
              <a:gd name="connsiteY10" fmla="*/ 2247900 h 2543175"/>
              <a:gd name="connsiteX11" fmla="*/ 3810000 w 4067175"/>
              <a:gd name="connsiteY11" fmla="*/ 2543175 h 2543175"/>
              <a:gd name="connsiteX12" fmla="*/ 3895725 w 4067175"/>
              <a:gd name="connsiteY12" fmla="*/ 2276475 h 2543175"/>
              <a:gd name="connsiteX0" fmla="*/ 0 w 4105275"/>
              <a:gd name="connsiteY0" fmla="*/ 0 h 2276475"/>
              <a:gd name="connsiteX1" fmla="*/ 9525 w 4105275"/>
              <a:gd name="connsiteY1" fmla="*/ 323850 h 2276475"/>
              <a:gd name="connsiteX2" fmla="*/ 66675 w 4105275"/>
              <a:gd name="connsiteY2" fmla="*/ 400050 h 2276475"/>
              <a:gd name="connsiteX3" fmla="*/ 647700 w 4105275"/>
              <a:gd name="connsiteY3" fmla="*/ 676275 h 2276475"/>
              <a:gd name="connsiteX4" fmla="*/ 1790700 w 4105275"/>
              <a:gd name="connsiteY4" fmla="*/ 990600 h 2276475"/>
              <a:gd name="connsiteX5" fmla="*/ 2047875 w 4105275"/>
              <a:gd name="connsiteY5" fmla="*/ 1085850 h 2276475"/>
              <a:gd name="connsiteX6" fmla="*/ 2228850 w 4105275"/>
              <a:gd name="connsiteY6" fmla="*/ 1123950 h 2276475"/>
              <a:gd name="connsiteX7" fmla="*/ 3552825 w 4105275"/>
              <a:gd name="connsiteY7" fmla="*/ 1514475 h 2276475"/>
              <a:gd name="connsiteX8" fmla="*/ 3648075 w 4105275"/>
              <a:gd name="connsiteY8" fmla="*/ 1647825 h 2276475"/>
              <a:gd name="connsiteX9" fmla="*/ 3543300 w 4105275"/>
              <a:gd name="connsiteY9" fmla="*/ 2076450 h 2276475"/>
              <a:gd name="connsiteX10" fmla="*/ 4067175 w 4105275"/>
              <a:gd name="connsiteY10" fmla="*/ 2247900 h 2276475"/>
              <a:gd name="connsiteX11" fmla="*/ 4105275 w 4105275"/>
              <a:gd name="connsiteY11" fmla="*/ 2009775 h 2276475"/>
              <a:gd name="connsiteX12" fmla="*/ 3895725 w 4105275"/>
              <a:gd name="connsiteY12" fmla="*/ 2276475 h 2276475"/>
              <a:gd name="connsiteX0" fmla="*/ 0 w 4105275"/>
              <a:gd name="connsiteY0" fmla="*/ 0 h 2247900"/>
              <a:gd name="connsiteX1" fmla="*/ 9525 w 4105275"/>
              <a:gd name="connsiteY1" fmla="*/ 323850 h 2247900"/>
              <a:gd name="connsiteX2" fmla="*/ 66675 w 4105275"/>
              <a:gd name="connsiteY2" fmla="*/ 400050 h 2247900"/>
              <a:gd name="connsiteX3" fmla="*/ 647700 w 4105275"/>
              <a:gd name="connsiteY3" fmla="*/ 676275 h 2247900"/>
              <a:gd name="connsiteX4" fmla="*/ 1790700 w 4105275"/>
              <a:gd name="connsiteY4" fmla="*/ 990600 h 2247900"/>
              <a:gd name="connsiteX5" fmla="*/ 2047875 w 4105275"/>
              <a:gd name="connsiteY5" fmla="*/ 1085850 h 2247900"/>
              <a:gd name="connsiteX6" fmla="*/ 2228850 w 4105275"/>
              <a:gd name="connsiteY6" fmla="*/ 1123950 h 2247900"/>
              <a:gd name="connsiteX7" fmla="*/ 3552825 w 4105275"/>
              <a:gd name="connsiteY7" fmla="*/ 1514475 h 2247900"/>
              <a:gd name="connsiteX8" fmla="*/ 3648075 w 4105275"/>
              <a:gd name="connsiteY8" fmla="*/ 1647825 h 2247900"/>
              <a:gd name="connsiteX9" fmla="*/ 3543300 w 4105275"/>
              <a:gd name="connsiteY9" fmla="*/ 2076450 h 2247900"/>
              <a:gd name="connsiteX10" fmla="*/ 4067175 w 4105275"/>
              <a:gd name="connsiteY10" fmla="*/ 2247900 h 2247900"/>
              <a:gd name="connsiteX11" fmla="*/ 4105275 w 4105275"/>
              <a:gd name="connsiteY11" fmla="*/ 2009775 h 2247900"/>
              <a:gd name="connsiteX12" fmla="*/ 3943350 w 4105275"/>
              <a:gd name="connsiteY12" fmla="*/ 1981200 h 2247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105275" h="2247900">
                <a:moveTo>
                  <a:pt x="0" y="0"/>
                </a:moveTo>
                <a:lnTo>
                  <a:pt x="9525" y="323850"/>
                </a:lnTo>
                <a:cubicBezTo>
                  <a:pt x="59760" y="394179"/>
                  <a:pt x="37837" y="371212"/>
                  <a:pt x="66675" y="400050"/>
                </a:cubicBezTo>
                <a:lnTo>
                  <a:pt x="647700" y="676275"/>
                </a:lnTo>
                <a:lnTo>
                  <a:pt x="1790700" y="990600"/>
                </a:lnTo>
                <a:lnTo>
                  <a:pt x="2047875" y="1085850"/>
                </a:lnTo>
                <a:lnTo>
                  <a:pt x="2228850" y="1123950"/>
                </a:lnTo>
                <a:lnTo>
                  <a:pt x="3552825" y="1514475"/>
                </a:lnTo>
                <a:lnTo>
                  <a:pt x="3648075" y="1647825"/>
                </a:lnTo>
                <a:lnTo>
                  <a:pt x="3543300" y="2076450"/>
                </a:lnTo>
                <a:lnTo>
                  <a:pt x="4067175" y="2247900"/>
                </a:lnTo>
                <a:lnTo>
                  <a:pt x="4105275" y="2009775"/>
                </a:lnTo>
                <a:lnTo>
                  <a:pt x="3943350" y="1981200"/>
                </a:lnTo>
              </a:path>
            </a:pathLst>
          </a:cu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1" name="Slide Number Placeholder 10"/>
          <p:cNvSpPr>
            <a:spLocks noGrp="1"/>
          </p:cNvSpPr>
          <p:nvPr>
            <p:ph type="sldNum" sz="quarter" idx="12"/>
          </p:nvPr>
        </p:nvSpPr>
        <p:spPr/>
        <p:txBody>
          <a:bodyPr/>
          <a:lstStyle/>
          <a:p>
            <a:fld id="{6563A305-4DB9-4515-9625-D37A5744C327}" type="slidenum">
              <a:rPr lang="en-US" smtClean="0"/>
              <a:pPr/>
              <a:t>11</a:t>
            </a:fld>
            <a:endParaRPr lang="en-US"/>
          </a:p>
        </p:txBody>
      </p:sp>
      <p:sp>
        <p:nvSpPr>
          <p:cNvPr id="2" name="Date Placeholder 1"/>
          <p:cNvSpPr>
            <a:spLocks noGrp="1"/>
          </p:cNvSpPr>
          <p:nvPr>
            <p:ph type="dt" sz="half" idx="10"/>
          </p:nvPr>
        </p:nvSpPr>
        <p:spPr/>
        <p:txBody>
          <a:bodyPr/>
          <a:lstStyle/>
          <a:p>
            <a:r>
              <a:rPr lang="en-US" smtClean="0"/>
              <a:t>4/2/13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46" name="TextBox 45"/>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472827706"/>
      </p:ext>
    </p:extLst>
  </p:cSld>
  <p:clrMapOvr>
    <a:masterClrMapping/>
  </p:clrMapOvr>
  <mc:AlternateContent xmlns:mc="http://schemas.openxmlformats.org/markup-compatibility/2006" xmlns:p14="http://schemas.microsoft.com/office/powerpoint/2010/main">
    <mc:Choice Requires="p14">
      <p:transition spd="slow" p14:dur="2000" advTm="113746"/>
    </mc:Choice>
    <mc:Fallback xmlns="">
      <p:transition spd="slow" advTm="113746"/>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8" end="8"/>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9" end="9"/>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1752600"/>
            <a:ext cx="9144000" cy="1001018"/>
          </a:xfrm>
          <a:prstGeom prst="rect">
            <a:avLst/>
          </a:prstGeom>
          <a:solidFill>
            <a:schemeClr val="bg1">
              <a:lumMod val="75000"/>
              <a:alpha val="3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a:t>
            </a:r>
            <a:endParaRPr lang="en-US" dirty="0">
              <a:latin typeface="Calibri" pitchFamily="34" charset="0"/>
              <a:cs typeface="Calibri" pitchFamily="34" charset="0"/>
            </a:endParaRPr>
          </a:p>
        </p:txBody>
      </p:sp>
      <p:sp>
        <p:nvSpPr>
          <p:cNvPr id="3" name="Content Placeholder 2"/>
          <p:cNvSpPr>
            <a:spLocks noGrp="1"/>
          </p:cNvSpPr>
          <p:nvPr>
            <p:ph idx="1"/>
          </p:nvPr>
        </p:nvSpPr>
        <p:spPr>
          <a:xfrm>
            <a:off x="301752" y="1371600"/>
            <a:ext cx="8537448" cy="5181600"/>
          </a:xfrm>
        </p:spPr>
        <p:txBody>
          <a:bodyPr>
            <a:normAutofit/>
          </a:bodyPr>
          <a:lstStyle/>
          <a:p>
            <a:pPr lvl="1"/>
            <a:endParaRPr lang="en-US" dirty="0">
              <a:latin typeface="Calibri" pitchFamily="34" charset="0"/>
              <a:cs typeface="Calibri" pitchFamily="34" charset="0"/>
            </a:endParaRPr>
          </a:p>
          <a:p>
            <a:pPr marL="274320" lvl="1" indent="0">
              <a:buNone/>
            </a:pPr>
            <a:endParaRPr lang="en-US" dirty="0">
              <a:latin typeface="Calibri" pitchFamily="34" charset="0"/>
              <a:cs typeface="Calibri" pitchFamily="34" charset="0"/>
            </a:endParaRPr>
          </a:p>
          <a:p>
            <a:pPr marL="274320" lvl="1" indent="0">
              <a:buNone/>
            </a:pPr>
            <a:endParaRPr lang="en-US" dirty="0" smtClean="0">
              <a:latin typeface="Calibri" pitchFamily="34" charset="0"/>
              <a:cs typeface="Calibri" pitchFamily="34" charset="0"/>
            </a:endParaRPr>
          </a:p>
          <a:p>
            <a:pPr marL="0" indent="0">
              <a:buNone/>
            </a:pPr>
            <a:endParaRPr lang="en-US" sz="2600" dirty="0" smtClean="0">
              <a:latin typeface="Calibri" pitchFamily="34" charset="0"/>
              <a:cs typeface="Calibri" pitchFamily="34" charset="0"/>
            </a:endParaRPr>
          </a:p>
          <a:p>
            <a:pPr marL="0" indent="0">
              <a:buNone/>
            </a:pPr>
            <a:r>
              <a:rPr lang="en-US" sz="2600" dirty="0" smtClean="0">
                <a:latin typeface="Calibri" pitchFamily="34" charset="0"/>
                <a:cs typeface="Calibri" pitchFamily="34" charset="0"/>
              </a:rPr>
              <a:t>Track Collections (TC): Abstract grouping of tracks</a:t>
            </a:r>
            <a:endParaRPr lang="en-US" dirty="0" smtClean="0">
              <a:solidFill>
                <a:srgbClr val="000000"/>
              </a:solidFill>
              <a:latin typeface="Calibri" pitchFamily="34" charset="0"/>
              <a:cs typeface="Calibri" pitchFamily="34" charset="0"/>
            </a:endParaRPr>
          </a:p>
          <a:p>
            <a:pPr lvl="1"/>
            <a:r>
              <a:rPr lang="en-US" sz="2000" dirty="0" smtClean="0">
                <a:solidFill>
                  <a:srgbClr val="000000"/>
                </a:solidFill>
                <a:latin typeface="Calibri" pitchFamily="34" charset="0"/>
                <a:cs typeface="Calibri" pitchFamily="34" charset="0"/>
              </a:rPr>
              <a:t>Programming Convenience</a:t>
            </a:r>
          </a:p>
          <a:p>
            <a:pPr lvl="1"/>
            <a:r>
              <a:rPr lang="en-US" sz="2000" dirty="0" smtClean="0">
                <a:solidFill>
                  <a:srgbClr val="000000"/>
                </a:solidFill>
                <a:latin typeface="Calibri" pitchFamily="34" charset="0"/>
                <a:cs typeface="Calibri" pitchFamily="34" charset="0"/>
              </a:rPr>
              <a:t>Implementation Efficiency</a:t>
            </a:r>
          </a:p>
          <a:p>
            <a:pPr lvl="2"/>
            <a:r>
              <a:rPr lang="en-US" dirty="0">
                <a:solidFill>
                  <a:srgbClr val="000000"/>
                </a:solidFill>
                <a:latin typeface="Calibri" pitchFamily="34" charset="0"/>
                <a:cs typeface="Calibri" pitchFamily="34" charset="0"/>
              </a:rPr>
              <a:t>Prevent unnecessary client-server message exchanges</a:t>
            </a:r>
          </a:p>
          <a:p>
            <a:pPr lvl="2">
              <a:buFont typeface="Arial" pitchFamily="34" charset="0"/>
              <a:buChar char="−"/>
            </a:pPr>
            <a:r>
              <a:rPr lang="en-US" dirty="0" smtClean="0">
                <a:solidFill>
                  <a:srgbClr val="000000"/>
                </a:solidFill>
                <a:latin typeface="Calibri" pitchFamily="34" charset="0"/>
                <a:cs typeface="Calibri" pitchFamily="34" charset="0"/>
              </a:rPr>
              <a:t>Enable </a:t>
            </a:r>
            <a:r>
              <a:rPr lang="en-US" dirty="0">
                <a:solidFill>
                  <a:srgbClr val="000000"/>
                </a:solidFill>
                <a:latin typeface="Calibri" pitchFamily="34" charset="0"/>
                <a:cs typeface="Calibri" pitchFamily="34" charset="0"/>
              </a:rPr>
              <a:t>delayed </a:t>
            </a:r>
            <a:r>
              <a:rPr lang="en-US" dirty="0" smtClean="0">
                <a:solidFill>
                  <a:srgbClr val="000000"/>
                </a:solidFill>
                <a:latin typeface="Calibri" pitchFamily="34" charset="0"/>
                <a:cs typeface="Calibri" pitchFamily="34" charset="0"/>
              </a:rPr>
              <a:t>evaluation</a:t>
            </a:r>
          </a:p>
          <a:p>
            <a:pPr lvl="2">
              <a:buFont typeface="Arial" pitchFamily="34" charset="0"/>
              <a:buChar char="−"/>
            </a:pPr>
            <a:r>
              <a:rPr lang="en-US" dirty="0" smtClean="0">
                <a:solidFill>
                  <a:srgbClr val="000000"/>
                </a:solidFill>
                <a:latin typeface="Calibri" pitchFamily="34" charset="0"/>
                <a:cs typeface="Calibri" pitchFamily="34" charset="0"/>
              </a:rPr>
              <a:t>Enable caching and use of in-memory data structures</a:t>
            </a:r>
          </a:p>
          <a:p>
            <a:pPr lvl="1"/>
            <a:endParaRPr lang="en-US" dirty="0" smtClean="0">
              <a:latin typeface="Calibri" pitchFamily="34" charset="0"/>
              <a:cs typeface="Calibri" pitchFamily="34" charset="0"/>
            </a:endParaRPr>
          </a:p>
          <a:p>
            <a:pPr lvl="2">
              <a:buNone/>
            </a:pPr>
            <a:endParaRPr lang="en-US" dirty="0">
              <a:latin typeface="Calibri" pitchFamily="34" charset="0"/>
              <a:cs typeface="Calibri" pitchFamily="34" charset="0"/>
            </a:endParaRPr>
          </a:p>
        </p:txBody>
      </p:sp>
      <p:graphicFrame>
        <p:nvGraphicFramePr>
          <p:cNvPr id="5" name="Diagram 4"/>
          <p:cNvGraphicFramePr/>
          <p:nvPr>
            <p:extLst>
              <p:ext uri="{D42A27DB-BD31-4B8C-83A1-F6EECF244321}">
                <p14:modId xmlns:p14="http://schemas.microsoft.com/office/powerpoint/2010/main" val="3590932151"/>
              </p:ext>
            </p:extLst>
          </p:nvPr>
        </p:nvGraphicFramePr>
        <p:xfrm>
          <a:off x="381000" y="1915419"/>
          <a:ext cx="8305800" cy="68579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1" name="Slide Number Placeholder 10"/>
          <p:cNvSpPr>
            <a:spLocks noGrp="1"/>
          </p:cNvSpPr>
          <p:nvPr>
            <p:ph type="sldNum" sz="quarter" idx="12"/>
          </p:nvPr>
        </p:nvSpPr>
        <p:spPr/>
        <p:txBody>
          <a:bodyPr/>
          <a:lstStyle/>
          <a:p>
            <a:fld id="{6563A305-4DB9-4515-9625-D37A5744C327}" type="slidenum">
              <a:rPr lang="en-US" smtClean="0"/>
              <a:pPr/>
              <a:t>12</a:t>
            </a:fld>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7" name="Footer Placeholder 6"/>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3220901522"/>
      </p:ext>
    </p:extLst>
  </p:cSld>
  <p:clrMapOvr>
    <a:masterClrMapping/>
  </p:clrMapOvr>
  <mc:AlternateContent xmlns:mc="http://schemas.openxmlformats.org/markup-compatibility/2006" xmlns:p14="http://schemas.microsoft.com/office/powerpoint/2010/main">
    <mc:Choice Requires="p14">
      <p:transition spd="slow" p14:dur="2000" advTm="109283"/>
    </mc:Choice>
    <mc:Fallback xmlns="">
      <p:transition spd="slow" advTm="109283"/>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6" end="6"/>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13"/>
          <p:cNvSpPr/>
          <p:nvPr/>
        </p:nvSpPr>
        <p:spPr>
          <a:xfrm>
            <a:off x="0" y="3962400"/>
            <a:ext cx="9144000" cy="329184"/>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p:txBody>
          <a:bodyPr/>
          <a:lstStyle/>
          <a:p>
            <a:r>
              <a:rPr lang="en-US" dirty="0" smtClean="0">
                <a:latin typeface="Calibri" pitchFamily="34" charset="0"/>
                <a:cs typeface="Calibri" pitchFamily="34" charset="0"/>
              </a:rPr>
              <a:t>StarTrack API: Track Collections</a:t>
            </a:r>
            <a:endParaRPr lang="en-US" dirty="0">
              <a:latin typeface="Calibri" pitchFamily="34" charset="0"/>
              <a:cs typeface="Calibri" pitchFamily="34" charset="0"/>
            </a:endParaRPr>
          </a:p>
        </p:txBody>
      </p:sp>
      <p:sp>
        <p:nvSpPr>
          <p:cNvPr id="4" name="Content Placeholder 2"/>
          <p:cNvSpPr txBox="1">
            <a:spLocks/>
          </p:cNvSpPr>
          <p:nvPr/>
        </p:nvSpPr>
        <p:spPr>
          <a:xfrm>
            <a:off x="685800" y="2819400"/>
            <a:ext cx="7772400" cy="2286000"/>
          </a:xfrm>
          <a:prstGeom prst="rect">
            <a:avLst/>
          </a:prstGeom>
          <a:noFill/>
          <a:ln>
            <a:noFill/>
          </a:ln>
        </p:spPr>
        <p:style>
          <a:lnRef idx="2">
            <a:schemeClr val="accent2"/>
          </a:lnRef>
          <a:fillRef idx="1">
            <a:schemeClr val="lt1"/>
          </a:fillRef>
          <a:effectRef idx="0">
            <a:schemeClr val="accent2"/>
          </a:effectRef>
          <a:fontRef idx="minor">
            <a:schemeClr val="dk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JoinTrack</a:t>
            </a:r>
            <a:r>
              <a:rPr lang="en-US" sz="2000" dirty="0" smtClean="0">
                <a:solidFill>
                  <a:srgbClr val="000000"/>
                </a:solidFill>
                <a:latin typeface="Calibri" pitchFamily="34" charset="0"/>
                <a:ea typeface="Segoe UI" pitchFamily="34" charset="0"/>
                <a:cs typeface="Calibri" pitchFamily="34" charset="0"/>
              </a:rPr>
              <a:t>Collections (TC </a:t>
            </a:r>
            <a:r>
              <a:rPr lang="en-US" sz="2000" dirty="0" err="1" smtClean="0">
                <a:solidFill>
                  <a:srgbClr val="000000"/>
                </a:solidFill>
                <a:latin typeface="Calibri" pitchFamily="34" charset="0"/>
                <a:ea typeface="Segoe UI" pitchFamily="34" charset="0"/>
                <a:cs typeface="Calibri" pitchFamily="34" charset="0"/>
              </a:rPr>
              <a:t>tCs</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SortAttribute</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attr</a:t>
            </a:r>
            <a:r>
              <a:rPr lang="en-US" sz="2000" dirty="0" smtClean="0">
                <a:solidFill>
                  <a:srgbClr val="000000"/>
                </a:solidFill>
                <a:latin typeface="Calibri" pitchFamily="34" charset="0"/>
                <a:ea typeface="Segoe UI" pitchFamily="34" charset="0"/>
                <a:cs typeface="Calibri" pitchFamily="34" charset="0"/>
              </a:rPr>
              <a:t>)</a:t>
            </a:r>
          </a:p>
          <a:p>
            <a:pPr marL="548640" lvl="1" indent="-274320">
              <a:spcBef>
                <a:spcPct val="20000"/>
              </a:spcBef>
              <a:buClr>
                <a:schemeClr val="accent2"/>
              </a:buClr>
              <a:buSzPct val="70000"/>
              <a:buFont typeface="Wingdings"/>
              <a:buChar cha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TakeTracks</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(TC </a:t>
            </a:r>
            <a:r>
              <a:rPr kumimoji="0" lang="en-US" sz="2000" b="0" i="0" u="none" strike="noStrike" kern="1200" cap="none" spc="0" normalizeH="0" baseline="0" noProof="0" dirty="0" err="1" smtClean="0">
                <a:ln>
                  <a:noFill/>
                </a:ln>
                <a:solidFill>
                  <a:srgbClr val="000000"/>
                </a:solidFill>
                <a:effectLst/>
                <a:uLnTx/>
                <a:uFillTx/>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a:t>
            </a:r>
            <a:r>
              <a:rPr kumimoji="0" lang="en-US" sz="2000" b="0" i="0" u="none" strike="noStrike" kern="1200" cap="none" spc="0" normalizeH="0" noProof="0" dirty="0" err="1" smtClean="0">
                <a:ln>
                  <a:noFill/>
                </a:ln>
                <a:solidFill>
                  <a:srgbClr val="000000"/>
                </a:solidFill>
                <a:effectLst/>
                <a:uLnTx/>
                <a:uFillTx/>
                <a:latin typeface="Calibri" pitchFamily="34" charset="0"/>
                <a:ea typeface="Segoe UI" pitchFamily="34" charset="0"/>
                <a:cs typeface="Calibri" pitchFamily="34" charset="0"/>
              </a:rPr>
              <a:t>int</a:t>
            </a:r>
            <a:r>
              <a:rPr kumimoji="0" lang="en-US" sz="2000" b="0" i="0" u="none" strike="noStrike" kern="1200" cap="none" spc="0" normalizeH="0" noProof="0" dirty="0" smtClean="0">
                <a:ln>
                  <a:noFill/>
                </a:ln>
                <a:solidFill>
                  <a:srgbClr val="000000"/>
                </a:solidFill>
                <a:effectLst/>
                <a:uLnTx/>
                <a:uFillTx/>
                <a:latin typeface="Calibri" pitchFamily="34" charset="0"/>
                <a:ea typeface="Segoe UI" pitchFamily="34" charset="0"/>
                <a:cs typeface="Calibri" pitchFamily="34" charset="0"/>
              </a:rPr>
              <a: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GetSimilarTracks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Track refTrack, float simThreshold)</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GetPassByTracks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Area[] areas)</a:t>
            </a:r>
          </a:p>
          <a:p>
            <a:pPr marL="548640" lvl="1" indent="-274320">
              <a:spcBef>
                <a:spcPct val="20000"/>
              </a:spcBef>
              <a:buClr>
                <a:schemeClr val="accent2"/>
              </a:buClr>
              <a:buSzPct val="70000"/>
              <a:buFont typeface="Wingdings"/>
              <a:buChar char=""/>
            </a:pPr>
            <a:r>
              <a:rPr lang="en-US" sz="2000" dirty="0" smtClean="0">
                <a:solidFill>
                  <a:srgbClr val="000000"/>
                </a:solidFill>
                <a:latin typeface="Calibri" pitchFamily="34" charset="0"/>
                <a:ea typeface="Segoe UI" pitchFamily="34" charset="0"/>
                <a:cs typeface="Calibri" pitchFamily="34" charset="0"/>
              </a:rPr>
              <a:t>TC GetCommonSegments(TC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float </a:t>
            </a:r>
            <a:r>
              <a:rPr lang="en-US" sz="2000" dirty="0" err="1" smtClean="0">
                <a:solidFill>
                  <a:srgbClr val="000000"/>
                </a:solidFill>
                <a:latin typeface="Calibri" pitchFamily="34" charset="0"/>
                <a:ea typeface="Segoe UI" pitchFamily="34" charset="0"/>
                <a:cs typeface="Calibri" pitchFamily="34" charset="0"/>
              </a:rPr>
              <a:t>freqThreshold</a:t>
            </a:r>
            <a:r>
              <a:rPr lang="en-US" sz="2000" dirty="0" smtClean="0">
                <a:solidFill>
                  <a:srgbClr val="000000"/>
                </a:solidFill>
                <a:latin typeface="Calibri" pitchFamily="34" charset="0"/>
                <a:ea typeface="Segoe UI" pitchFamily="34" charset="0"/>
                <a:cs typeface="Calibri" pitchFamily="34" charset="0"/>
              </a:rPr>
              <a:t>)</a:t>
            </a:r>
          </a:p>
        </p:txBody>
      </p:sp>
      <p:sp>
        <p:nvSpPr>
          <p:cNvPr id="5" name="Content Placeholder 2"/>
          <p:cNvSpPr txBox="1">
            <a:spLocks/>
          </p:cNvSpPr>
          <p:nvPr/>
        </p:nvSpPr>
        <p:spPr>
          <a:xfrm>
            <a:off x="685800" y="5638800"/>
            <a:ext cx="7772400" cy="12192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rPr>
              <a:t>Track[] GetTracks</a:t>
            </a:r>
            <a:r>
              <a:rPr lang="en-US" sz="2000" dirty="0" smtClean="0">
                <a:solidFill>
                  <a:srgbClr val="000000"/>
                </a:solidFill>
                <a:latin typeface="Calibri" pitchFamily="34" charset="0"/>
                <a:ea typeface="Segoe UI" pitchFamily="34" charset="0"/>
                <a:cs typeface="Calibri" pitchFamily="34" charset="0"/>
              </a:rPr>
              <a:t> (TC </a:t>
            </a:r>
            <a:r>
              <a:rPr lang="en-US" sz="2000" dirty="0" err="1" smtClean="0">
                <a:solidFill>
                  <a:srgbClr val="000000"/>
                </a:solidFill>
                <a:latin typeface="Calibri" pitchFamily="34" charset="0"/>
                <a:ea typeface="Segoe UI" pitchFamily="34" charset="0"/>
                <a:cs typeface="Calibri" pitchFamily="34" charset="0"/>
              </a:rPr>
              <a:t>tC</a:t>
            </a:r>
            <a:r>
              <a:rPr lang="en-US" sz="2000" dirty="0" smtClean="0">
                <a:solidFill>
                  <a:srgbClr val="000000"/>
                </a:solidFill>
                <a:latin typeface="Calibri" pitchFamily="34" charset="0"/>
                <a:ea typeface="Segoe UI" pitchFamily="34" charset="0"/>
                <a:cs typeface="Calibri" pitchFamily="34" charset="0"/>
              </a:rPr>
              <a:t>, int start, int count)</a:t>
            </a:r>
            <a:endParaRPr kumimoji="0" lang="en-US" sz="2000" b="0" i="0" u="none" strike="noStrike" kern="1200" cap="none" spc="0" normalizeH="0" baseline="0" noProof="0" dirty="0" smtClean="0">
              <a:ln>
                <a:noFill/>
              </a:ln>
              <a:solidFill>
                <a:srgbClr val="000000"/>
              </a:solidFill>
              <a:effectLst/>
              <a:uLnTx/>
              <a:uFillTx/>
              <a:latin typeface="Calibri" pitchFamily="34" charset="0"/>
              <a:ea typeface="Segoe UI" pitchFamily="34" charset="0"/>
              <a:cs typeface="Calibri" pitchFamily="34" charset="0"/>
            </a:endParaRPr>
          </a:p>
        </p:txBody>
      </p:sp>
      <p:sp>
        <p:nvSpPr>
          <p:cNvPr id="9" name="TextBox 8"/>
          <p:cNvSpPr txBox="1"/>
          <p:nvPr/>
        </p:nvSpPr>
        <p:spPr>
          <a:xfrm>
            <a:off x="533400" y="2362200"/>
            <a:ext cx="1586525"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Manipulation</a:t>
            </a:r>
            <a:endParaRPr lang="en-US" sz="2000" dirty="0">
              <a:solidFill>
                <a:srgbClr val="000000"/>
              </a:solidFill>
              <a:latin typeface="Calibri" pitchFamily="34" charset="0"/>
              <a:ea typeface="Segoe UI" pitchFamily="34" charset="0"/>
              <a:cs typeface="Calibri" pitchFamily="34" charset="0"/>
            </a:endParaRPr>
          </a:p>
        </p:txBody>
      </p:sp>
      <p:sp>
        <p:nvSpPr>
          <p:cNvPr id="10" name="TextBox 9"/>
          <p:cNvSpPr txBox="1"/>
          <p:nvPr/>
        </p:nvSpPr>
        <p:spPr>
          <a:xfrm>
            <a:off x="533400" y="5257800"/>
            <a:ext cx="2642070" cy="400110"/>
          </a:xfrm>
          <a:prstGeom prst="rect">
            <a:avLst/>
          </a:prstGeom>
          <a:noFill/>
        </p:spPr>
        <p:txBody>
          <a:bodyPr wrap="square" rtlCol="0">
            <a:spAutoFit/>
          </a:bodyPr>
          <a:lstStyle/>
          <a:p>
            <a:pPr lvl="0"/>
            <a:r>
              <a:rPr lang="en-US" sz="2000" dirty="0" smtClean="0">
                <a:solidFill>
                  <a:srgbClr val="000000"/>
                </a:solidFill>
                <a:latin typeface="Calibri" pitchFamily="34" charset="0"/>
                <a:ea typeface="Segoe UI" pitchFamily="34" charset="0"/>
                <a:cs typeface="Calibri" pitchFamily="34" charset="0"/>
              </a:rPr>
              <a:t>Retrieval</a:t>
            </a:r>
            <a:endParaRPr lang="en-US" sz="2000" dirty="0">
              <a:solidFill>
                <a:srgbClr val="000000"/>
              </a:solidFill>
              <a:latin typeface="Calibri" pitchFamily="34" charset="0"/>
              <a:ea typeface="Segoe UI" pitchFamily="34" charset="0"/>
              <a:cs typeface="Calibri" pitchFamily="34" charset="0"/>
            </a:endParaRPr>
          </a:p>
        </p:txBody>
      </p:sp>
      <p:sp>
        <p:nvSpPr>
          <p:cNvPr id="19" name="TextBox 18"/>
          <p:cNvSpPr txBox="1"/>
          <p:nvPr/>
        </p:nvSpPr>
        <p:spPr>
          <a:xfrm>
            <a:off x="533400" y="1295400"/>
            <a:ext cx="1071768" cy="400110"/>
          </a:xfrm>
          <a:prstGeom prst="rect">
            <a:avLst/>
          </a:prstGeom>
          <a:noFill/>
        </p:spPr>
        <p:txBody>
          <a:bodyPr wrap="none" rtlCol="0">
            <a:spAutoFit/>
          </a:bodyPr>
          <a:lstStyle/>
          <a:p>
            <a:pPr lvl="0"/>
            <a:r>
              <a:rPr lang="en-US" sz="2000" dirty="0" smtClean="0">
                <a:solidFill>
                  <a:srgbClr val="000000"/>
                </a:solidFill>
                <a:latin typeface="Calibri" pitchFamily="34" charset="0"/>
                <a:ea typeface="Segoe UI" pitchFamily="34" charset="0"/>
                <a:cs typeface="Calibri" pitchFamily="34" charset="0"/>
              </a:rPr>
              <a:t>Creation</a:t>
            </a:r>
            <a:endParaRPr lang="en-US" sz="2000" dirty="0">
              <a:solidFill>
                <a:srgbClr val="000000"/>
              </a:solidFill>
              <a:latin typeface="Calibri" pitchFamily="34" charset="0"/>
              <a:ea typeface="Segoe UI" pitchFamily="34" charset="0"/>
              <a:cs typeface="Calibri" pitchFamily="34" charset="0"/>
            </a:endParaRPr>
          </a:p>
        </p:txBody>
      </p:sp>
      <p:sp>
        <p:nvSpPr>
          <p:cNvPr id="23" name="Content Placeholder 2"/>
          <p:cNvSpPr txBox="1">
            <a:spLocks/>
          </p:cNvSpPr>
          <p:nvPr/>
        </p:nvSpPr>
        <p:spPr>
          <a:xfrm>
            <a:off x="685800" y="1676400"/>
            <a:ext cx="8077200" cy="381000"/>
          </a:xfrm>
          <a:prstGeom prst="rect">
            <a:avLst/>
          </a:prstGeom>
          <a:noFill/>
          <a:ln>
            <a:noFill/>
          </a:ln>
        </p:spPr>
        <p:style>
          <a:lnRef idx="3">
            <a:schemeClr val="lt1"/>
          </a:lnRef>
          <a:fillRef idx="1">
            <a:schemeClr val="dk1"/>
          </a:fillRef>
          <a:effectRef idx="1">
            <a:schemeClr val="dk1"/>
          </a:effectRef>
          <a:fontRef idx="minor">
            <a:schemeClr val="lt1"/>
          </a:fontRef>
        </p:style>
        <p:txBody>
          <a:bodyPr vert="horz">
            <a:normAutofit lnSpcReduction="10000"/>
          </a:bodyPr>
          <a:lstStyle/>
          <a:p>
            <a:pPr marL="548640" marR="0" lvl="1" indent="-274320" algn="l" defTabSz="914400" rtl="0" eaLnBrk="1" fontAlgn="auto" latinLnBrk="0" hangingPunct="1">
              <a:lnSpc>
                <a:spcPct val="100000"/>
              </a:lnSpc>
              <a:spcBef>
                <a:spcPct val="20000"/>
              </a:spcBef>
              <a:spcAft>
                <a:spcPts val="0"/>
              </a:spcAft>
              <a:buClr>
                <a:schemeClr val="accent2"/>
              </a:buClr>
              <a:buSzPct val="70000"/>
              <a:buFont typeface="Wingdings"/>
              <a:buChar char=""/>
              <a:tabLst/>
              <a:defRPr/>
            </a:pPr>
            <a:r>
              <a:rPr lang="en-US" sz="2000" dirty="0" smtClean="0">
                <a:solidFill>
                  <a:srgbClr val="000000"/>
                </a:solidFill>
                <a:latin typeface="Calibri" pitchFamily="34" charset="0"/>
                <a:ea typeface="Segoe UI" pitchFamily="34" charset="0"/>
                <a:cs typeface="Calibri" pitchFamily="34" charset="0"/>
              </a:rPr>
              <a:t>TC</a:t>
            </a:r>
            <a:r>
              <a:rPr kumimoji="0" lang="en-US" sz="2000" b="0" i="0" u="none" strike="noStrike" kern="1200" cap="none" spc="0" normalizeH="0" baseline="0" noProof="0" dirty="0" smtClean="0">
                <a:ln>
                  <a:noFill/>
                </a:ln>
                <a:solidFill>
                  <a:srgbClr val="000000"/>
                </a:solidFill>
                <a:uLnTx/>
                <a:uFillTx/>
                <a:latin typeface="Calibri" pitchFamily="34" charset="0"/>
                <a:ea typeface="Segoe UI" pitchFamily="34" charset="0"/>
                <a:cs typeface="Calibri" pitchFamily="34" charset="0"/>
              </a:rPr>
              <a:t> </a:t>
            </a:r>
            <a:r>
              <a:rPr kumimoji="0" lang="en-US" sz="2000" b="0" i="0" u="none" strike="noStrike" kern="1200" cap="none" spc="0" normalizeH="0" baseline="0" noProof="0" dirty="0" err="1" smtClean="0">
                <a:ln>
                  <a:noFill/>
                </a:ln>
                <a:solidFill>
                  <a:srgbClr val="000000"/>
                </a:solidFill>
                <a:uLnTx/>
                <a:uFillTx/>
                <a:latin typeface="Calibri" pitchFamily="34" charset="0"/>
                <a:ea typeface="Segoe UI" pitchFamily="34" charset="0"/>
                <a:cs typeface="Calibri" pitchFamily="34" charset="0"/>
              </a:rPr>
              <a:t>MakeCollection</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GroupCriteria</a:t>
            </a:r>
            <a:r>
              <a:rPr lang="en-US" sz="2000" dirty="0" smtClean="0">
                <a:solidFill>
                  <a:srgbClr val="000000"/>
                </a:solidFill>
                <a:latin typeface="Calibri" pitchFamily="34" charset="0"/>
                <a:ea typeface="Segoe UI" pitchFamily="34" charset="0"/>
                <a:cs typeface="Calibri" pitchFamily="34" charset="0"/>
              </a:rPr>
              <a:t> criteria, </a:t>
            </a:r>
            <a:r>
              <a:rPr lang="en-US" sz="2000" dirty="0" err="1" smtClean="0">
                <a:solidFill>
                  <a:srgbClr val="000000"/>
                </a:solidFill>
                <a:latin typeface="Calibri" pitchFamily="34" charset="0"/>
                <a:ea typeface="Segoe UI" pitchFamily="34" charset="0"/>
                <a:cs typeface="Calibri" pitchFamily="34" charset="0"/>
              </a:rPr>
              <a:t>bool</a:t>
            </a:r>
            <a:r>
              <a:rPr lang="en-US" sz="2000" dirty="0" smtClean="0">
                <a:solidFill>
                  <a:srgbClr val="000000"/>
                </a:solidFill>
                <a:latin typeface="Calibri" pitchFamily="34" charset="0"/>
                <a:ea typeface="Segoe UI" pitchFamily="34" charset="0"/>
                <a:cs typeface="Calibri" pitchFamily="34" charset="0"/>
              </a:rPr>
              <a:t> </a:t>
            </a:r>
            <a:r>
              <a:rPr lang="en-US" sz="2000" dirty="0" err="1" smtClean="0">
                <a:solidFill>
                  <a:srgbClr val="000000"/>
                </a:solidFill>
                <a:latin typeface="Calibri" pitchFamily="34" charset="0"/>
                <a:ea typeface="Segoe UI" pitchFamily="34" charset="0"/>
                <a:cs typeface="Calibri" pitchFamily="34" charset="0"/>
              </a:rPr>
              <a:t>removeDuplicates</a:t>
            </a:r>
            <a:r>
              <a:rPr lang="en-US" sz="2000" dirty="0" smtClean="0">
                <a:solidFill>
                  <a:srgbClr val="000000"/>
                </a:solidFill>
                <a:latin typeface="Calibri" pitchFamily="34" charset="0"/>
                <a:ea typeface="Segoe UI" pitchFamily="34" charset="0"/>
                <a:cs typeface="Calibri" pitchFamily="34" charset="0"/>
              </a:rPr>
              <a:t>)</a:t>
            </a:r>
          </a:p>
        </p:txBody>
      </p:sp>
      <p:sp>
        <p:nvSpPr>
          <p:cNvPr id="12" name="Slide Number Placeholder 11"/>
          <p:cNvSpPr>
            <a:spLocks noGrp="1"/>
          </p:cNvSpPr>
          <p:nvPr>
            <p:ph type="sldNum" sz="quarter" idx="12"/>
          </p:nvPr>
        </p:nvSpPr>
        <p:spPr/>
        <p:txBody>
          <a:bodyPr/>
          <a:lstStyle/>
          <a:p>
            <a:fld id="{6563A305-4DB9-4515-9625-D37A5744C327}" type="slidenum">
              <a:rPr lang="en-US" smtClean="0"/>
              <a:pPr/>
              <a:t>13</a:t>
            </a:fld>
            <a:endParaRPr lang="en-US"/>
          </a:p>
        </p:txBody>
      </p:sp>
      <p:sp>
        <p:nvSpPr>
          <p:cNvPr id="3" name="Date Placeholder 2"/>
          <p:cNvSpPr>
            <a:spLocks noGrp="1"/>
          </p:cNvSpPr>
          <p:nvPr>
            <p:ph type="dt" sz="half" idx="10"/>
          </p:nvPr>
        </p:nvSpPr>
        <p:spPr/>
        <p:txBody>
          <a:bodyPr/>
          <a:lstStyle/>
          <a:p>
            <a:r>
              <a:rPr lang="en-US" smtClean="0"/>
              <a:t>4/2/13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3" name="TextBox 12"/>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714509870"/>
      </p:ext>
    </p:extLst>
  </p:cSld>
  <p:clrMapOvr>
    <a:masterClrMapping/>
  </p:clrMapOvr>
  <mc:AlternateContent xmlns:mc="http://schemas.openxmlformats.org/markup-compatibility/2006" xmlns:p14="http://schemas.microsoft.com/office/powerpoint/2010/main">
    <mc:Choice Requires="p14">
      <p:transition spd="slow" p14:dur="2000" advTm="72942"/>
    </mc:Choice>
    <mc:Fallback xmlns="">
      <p:transition spd="slow" advTm="72942"/>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1" nodeType="clickEffect">
                                  <p:stCondLst>
                                    <p:cond delay="0"/>
                                  </p:stCondLst>
                                  <p:childTnLst>
                                    <p:set>
                                      <p:cBhvr>
                                        <p:cTn id="16" dur="1" fill="hold">
                                          <p:stCondLst>
                                            <p:cond delay="0"/>
                                          </p:stCondLst>
                                        </p:cTn>
                                        <p:tgtEl>
                                          <p:spTgt spid="14"/>
                                        </p:tgtEl>
                                        <p:attrNameLst>
                                          <p:attrName>style.visibility</p:attrName>
                                        </p:attrNameLst>
                                      </p:cBhvr>
                                      <p:to>
                                        <p:strVal val="hidden"/>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4" grpId="0"/>
      <p:bldP spid="5" grpId="0"/>
      <p:bldP spid="9" grpId="0"/>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3048000"/>
            <a:ext cx="9144000" cy="19812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a:xfrm>
            <a:off x="0" y="1524000"/>
            <a:ext cx="9144000" cy="13716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latin typeface="Segoe UI" pitchFamily="34" charset="0"/>
              <a:ea typeface="Segoe UI" pitchFamily="34" charset="0"/>
              <a:cs typeface="Segoe UI" pitchFamily="34" charset="0"/>
            </a:endParaRPr>
          </a:p>
        </p:txBody>
      </p:sp>
      <p:sp>
        <p:nvSpPr>
          <p:cNvPr id="3" name="Title 2"/>
          <p:cNvSpPr>
            <a:spLocks noGrp="1"/>
          </p:cNvSpPr>
          <p:nvPr>
            <p:ph type="title"/>
          </p:nvPr>
        </p:nvSpPr>
        <p:spPr/>
        <p:txBody>
          <a:bodyPr>
            <a:normAutofit fontScale="90000"/>
          </a:bodyPr>
          <a:lstStyle/>
          <a:p>
            <a:r>
              <a:rPr lang="en-US" dirty="0" smtClean="0">
                <a:latin typeface="Calibri" pitchFamily="34" charset="0"/>
                <a:cs typeface="Calibri" pitchFamily="34" charset="0"/>
              </a:rPr>
              <a:t>API Usage: Ride-Sharing Application</a:t>
            </a:r>
            <a:endParaRPr lang="en-US" dirty="0">
              <a:latin typeface="Calibri" pitchFamily="34" charset="0"/>
              <a:cs typeface="Calibri" pitchFamily="34" charset="0"/>
            </a:endParaRPr>
          </a:p>
        </p:txBody>
      </p:sp>
      <p:sp>
        <p:nvSpPr>
          <p:cNvPr id="5" name="TextBox 4"/>
          <p:cNvSpPr txBox="1"/>
          <p:nvPr/>
        </p:nvSpPr>
        <p:spPr>
          <a:xfrm>
            <a:off x="381000" y="1524000"/>
            <a:ext cx="8610600" cy="4401205"/>
          </a:xfrm>
          <a:prstGeom prst="rect">
            <a:avLst/>
          </a:prstGeom>
          <a:noFill/>
        </p:spPr>
        <p:txBody>
          <a:bodyPr wrap="square" rtlCol="0">
            <a:spAutoFit/>
          </a:bodyPr>
          <a:lstStyle/>
          <a:p>
            <a:pPr lvl="0" defTabSz="914363">
              <a:defRPr/>
            </a:pPr>
            <a:r>
              <a:rPr lang="en-US" sz="2000" dirty="0" smtClean="0">
                <a:solidFill>
                  <a:srgbClr val="000000"/>
                </a:solidFill>
                <a:latin typeface="Calibri" pitchFamily="34" charset="0"/>
                <a:ea typeface="Segoe UI" pitchFamily="34" charset="0"/>
                <a:cs typeface="Calibri" pitchFamily="34" charset="0"/>
              </a:rPr>
              <a:t>// get user’s most popular track in the morning</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 MakeCollection(“name = Maya”, [0800 1000], true);</a:t>
            </a: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SortTracks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myTC</a:t>
            </a:r>
            <a:r>
              <a:rPr lang="en-US" sz="2000" dirty="0" smtClean="0">
                <a:solidFill>
                  <a:srgbClr val="000000"/>
                </a:solidFill>
                <a:latin typeface="Calibri" pitchFamily="34" charset="0"/>
                <a:ea typeface="Segoe UI" pitchFamily="34" charset="0"/>
                <a:cs typeface="Calibri" pitchFamily="34" charset="0"/>
              </a:rPr>
              <a:t>, FREQ);</a:t>
            </a:r>
          </a:p>
          <a:p>
            <a:pPr lvl="1"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track</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myPopTC</a:t>
            </a:r>
            <a:r>
              <a:rPr lang="en-US" sz="2000" dirty="0" smtClean="0">
                <a:solidFill>
                  <a:srgbClr val="000000"/>
                </a:solidFill>
                <a:latin typeface="Calibri" pitchFamily="34" charset="0"/>
                <a:ea typeface="Segoe UI" pitchFamily="34" charset="0"/>
                <a:cs typeface="Calibri" pitchFamily="34" charset="0"/>
              </a:rPr>
              <a:t>, 0, 1);</a:t>
            </a:r>
          </a:p>
          <a:p>
            <a:pPr lvl="0" defTabSz="914363">
              <a:defRPr/>
            </a:pPr>
            <a:endParaRPr lang="en-US" sz="2000" dirty="0" smtClean="0">
              <a:solidFill>
                <a:srgbClr val="000000"/>
              </a:solidFill>
              <a:latin typeface="Calibri" pitchFamily="34" charset="0"/>
              <a:ea typeface="Segoe UI" pitchFamily="34" charset="0"/>
              <a:cs typeface="Calibri" pitchFamily="34" charset="0"/>
            </a:endParaRPr>
          </a:p>
          <a:p>
            <a:pPr defTabSz="914363">
              <a:defRPr/>
            </a:pPr>
            <a:r>
              <a:rPr lang="en-US" sz="2000" dirty="0" smtClean="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find tracks of all fellow employees</a:t>
            </a:r>
            <a:endParaRPr lang="en-US" sz="2000" dirty="0" smtClean="0">
              <a:solidFill>
                <a:srgbClr val="000000"/>
              </a:solidFill>
              <a:latin typeface="Calibri" pitchFamily="34" charset="0"/>
              <a:ea typeface="Segoe UI" pitchFamily="34" charset="0"/>
              <a:cs typeface="Calibri" pitchFamily="34" charset="0"/>
            </a:endParaRPr>
          </a:p>
          <a:p>
            <a:pPr lvl="1"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 MakeCollection(“name.Employer = MS”, [0800 1000], true);</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pick tracks from the community most similar to user’s popular track</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TC </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 GetSimilarTracks(</a:t>
            </a:r>
            <a:r>
              <a:rPr lang="en-US" sz="2000" dirty="0" err="1" smtClean="0">
                <a:solidFill>
                  <a:srgbClr val="000000"/>
                </a:solidFill>
                <a:latin typeface="Calibri" pitchFamily="34" charset="0"/>
                <a:ea typeface="Segoe UI" pitchFamily="34" charset="0"/>
                <a:cs typeface="Calibri" pitchFamily="34" charset="0"/>
              </a:rPr>
              <a:t>msTC</a:t>
            </a:r>
            <a:r>
              <a:rPr lang="en-US" sz="2000" dirty="0" smtClean="0">
                <a:solidFill>
                  <a:srgbClr val="000000"/>
                </a:solidFill>
                <a:latin typeface="Calibri" pitchFamily="34" charset="0"/>
                <a:ea typeface="Segoe UI" pitchFamily="34" charset="0"/>
                <a:cs typeface="Calibri" pitchFamily="34" charset="0"/>
              </a:rPr>
              <a:t>, track, 0.8);</a:t>
            </a: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Track[] </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 </a:t>
            </a:r>
            <a:r>
              <a:rPr lang="en-US" sz="2000" dirty="0" err="1" smtClean="0">
                <a:solidFill>
                  <a:srgbClr val="000000"/>
                </a:solidFill>
                <a:latin typeface="Calibri" pitchFamily="34" charset="0"/>
                <a:ea typeface="Segoe UI" pitchFamily="34" charset="0"/>
                <a:cs typeface="Calibri" pitchFamily="34" charset="0"/>
              </a:rPr>
              <a:t>GetTracks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similarTC</a:t>
            </a:r>
            <a:r>
              <a:rPr lang="en-US" sz="2000" dirty="0" smtClean="0">
                <a:solidFill>
                  <a:srgbClr val="000000"/>
                </a:solidFill>
                <a:latin typeface="Calibri" pitchFamily="34" charset="0"/>
                <a:ea typeface="Segoe UI" pitchFamily="34" charset="0"/>
                <a:cs typeface="Calibri" pitchFamily="34" charset="0"/>
              </a:rPr>
              <a:t>, 0, 20);</a:t>
            </a:r>
          </a:p>
          <a:p>
            <a:pPr marL="195165" indent="-195233" defTabSz="914363">
              <a:defRPr/>
            </a:pPr>
            <a:endParaRPr lang="en-US" sz="2000" dirty="0" smtClean="0">
              <a:solidFill>
                <a:srgbClr val="000000"/>
              </a:solidFill>
              <a:latin typeface="Calibri" pitchFamily="34" charset="0"/>
              <a:ea typeface="Segoe UI" pitchFamily="34" charset="0"/>
              <a:cs typeface="Calibri" pitchFamily="34" charset="0"/>
            </a:endParaRPr>
          </a:p>
          <a:p>
            <a:pPr marL="195165" indent="-195233" defTabSz="914363">
              <a:defRPr/>
            </a:pPr>
            <a:r>
              <a:rPr lang="en-US" sz="2000" dirty="0">
                <a:solidFill>
                  <a:srgbClr val="000000"/>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cs typeface="Calibri" pitchFamily="34" charset="0"/>
              </a:rPr>
              <a:t>Verify if each track is frequently traveled by its respective owner</a:t>
            </a:r>
            <a:endParaRPr lang="en-US" sz="2000" dirty="0" smtClean="0">
              <a:solidFill>
                <a:srgbClr val="000000"/>
              </a:solidFill>
              <a:latin typeface="Calibri" pitchFamily="34" charset="0"/>
              <a:ea typeface="Segoe UI" pitchFamily="34" charset="0"/>
              <a:cs typeface="Calibri" pitchFamily="34" charset="0"/>
            </a:endParaRPr>
          </a:p>
          <a:p>
            <a:pPr marL="652365" lvl="1" indent="-195233" defTabSz="914363">
              <a:defRPr/>
            </a:pPr>
            <a:r>
              <a:rPr lang="en-US" sz="2000" dirty="0" smtClean="0">
                <a:solidFill>
                  <a:srgbClr val="000000"/>
                </a:solidFill>
                <a:latin typeface="Calibri" pitchFamily="34" charset="0"/>
                <a:ea typeface="Segoe UI" pitchFamily="34" charset="0"/>
                <a:cs typeface="Calibri" pitchFamily="34" charset="0"/>
              </a:rPr>
              <a:t>User[] result = </a:t>
            </a:r>
            <a:r>
              <a:rPr lang="en-US" sz="2000" dirty="0" err="1" smtClean="0">
                <a:solidFill>
                  <a:srgbClr val="000000"/>
                </a:solidFill>
                <a:latin typeface="Calibri" pitchFamily="34" charset="0"/>
                <a:ea typeface="Segoe UI" pitchFamily="34" charset="0"/>
                <a:cs typeface="Calibri" pitchFamily="34" charset="0"/>
              </a:rPr>
              <a:t>FindOwnersOfFrequentTracks</a:t>
            </a:r>
            <a:r>
              <a:rPr lang="en-US" sz="2000" dirty="0" smtClean="0">
                <a:solidFill>
                  <a:srgbClr val="000000"/>
                </a:solidFill>
                <a:latin typeface="Calibri" pitchFamily="34" charset="0"/>
                <a:ea typeface="Segoe UI" pitchFamily="34" charset="0"/>
                <a:cs typeface="Calibri" pitchFamily="34" charset="0"/>
              </a:rPr>
              <a:t>(</a:t>
            </a:r>
            <a:r>
              <a:rPr lang="en-US" sz="2000" dirty="0" err="1" smtClean="0">
                <a:solidFill>
                  <a:srgbClr val="000000"/>
                </a:solidFill>
                <a:latin typeface="Calibri" pitchFamily="34" charset="0"/>
                <a:ea typeface="Segoe UI" pitchFamily="34" charset="0"/>
                <a:cs typeface="Calibri" pitchFamily="34" charset="0"/>
              </a:rPr>
              <a:t>similarTracks</a:t>
            </a:r>
            <a:r>
              <a:rPr lang="en-US" sz="2000" dirty="0" smtClean="0">
                <a:solidFill>
                  <a:srgbClr val="000000"/>
                </a:solidFill>
                <a:latin typeface="Calibri" pitchFamily="34" charset="0"/>
                <a:ea typeface="Segoe UI" pitchFamily="34" charset="0"/>
                <a:cs typeface="Calibri" pitchFamily="34" charset="0"/>
              </a:rPr>
              <a:t>); </a:t>
            </a:r>
          </a:p>
        </p:txBody>
      </p:sp>
      <p:sp>
        <p:nvSpPr>
          <p:cNvPr id="10" name="Slide Number Placeholder 9"/>
          <p:cNvSpPr>
            <a:spLocks noGrp="1"/>
          </p:cNvSpPr>
          <p:nvPr>
            <p:ph type="sldNum" sz="quarter" idx="12"/>
          </p:nvPr>
        </p:nvSpPr>
        <p:spPr/>
        <p:txBody>
          <a:bodyPr/>
          <a:lstStyle/>
          <a:p>
            <a:fld id="{6563A305-4DB9-4515-9625-D37A5744C327}" type="slidenum">
              <a:rPr lang="en-US" smtClean="0"/>
              <a:pPr/>
              <a:t>14</a:t>
            </a:fld>
            <a:endParaRPr lang="en-US"/>
          </a:p>
        </p:txBody>
      </p:sp>
      <p:sp>
        <p:nvSpPr>
          <p:cNvPr id="2" name="Date Placeholder 1"/>
          <p:cNvSpPr>
            <a:spLocks noGrp="1"/>
          </p:cNvSpPr>
          <p:nvPr>
            <p:ph type="dt" sz="half" idx="10"/>
          </p:nvPr>
        </p:nvSpPr>
        <p:spPr/>
        <p:txBody>
          <a:bodyPr/>
          <a:lstStyle/>
          <a:p>
            <a:r>
              <a:rPr lang="en-US" smtClean="0"/>
              <a:t>4/2/13</a:t>
            </a:r>
            <a:endParaRPr lang="en-US"/>
          </a:p>
        </p:txBody>
      </p:sp>
      <p:sp>
        <p:nvSpPr>
          <p:cNvPr id="4" name="Footer Placeholder 3"/>
          <p:cNvSpPr>
            <a:spLocks noGrp="1"/>
          </p:cNvSpPr>
          <p:nvPr>
            <p:ph type="ftr" sz="quarter" idx="11"/>
          </p:nvPr>
        </p:nvSpPr>
        <p:spPr/>
        <p:txBody>
          <a:bodyPr/>
          <a:lstStyle/>
          <a:p>
            <a:r>
              <a:rPr lang="en-US" smtClean="0"/>
              <a:t>Cellular Networks and Mobile Computing (COMS 6998-10)</a:t>
            </a:r>
            <a:endParaRPr lang="en-US"/>
          </a:p>
        </p:txBody>
      </p:sp>
      <p:sp>
        <p:nvSpPr>
          <p:cNvPr id="9" name="TextBox 8"/>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1814645470"/>
      </p:ext>
    </p:extLst>
  </p:cSld>
  <p:clrMapOvr>
    <a:masterClrMapping/>
  </p:clrMapOvr>
  <mc:AlternateContent xmlns:mc="http://schemas.openxmlformats.org/markup-compatibility/2006" xmlns:p14="http://schemas.microsoft.com/office/powerpoint/2010/main">
    <mc:Choice Requires="p14">
      <p:transition spd="slow" p14:dur="2000" advTm="154504"/>
    </mc:Choice>
    <mc:Fallback xmlns="">
      <p:transition spd="slow" advTm="154504"/>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xit" presetSubtype="0" fill="hold" grpId="1" nodeType="withEffect">
                                  <p:stCondLst>
                                    <p:cond delay="0"/>
                                  </p:stCondLst>
                                  <p:childTnLst>
                                    <p:set>
                                      <p:cBhvr>
                                        <p:cTn id="12" dur="1" fill="hold">
                                          <p:stCondLst>
                                            <p:cond delay="0"/>
                                          </p:stCondLst>
                                        </p:cTn>
                                        <p:tgtEl>
                                          <p:spTgt spid="1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2"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Outline</a:t>
            </a:r>
            <a:endParaRPr lang="en-US" dirty="0"/>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dirty="0" smtClean="0"/>
              <a:t>Mobile cloud platform services (previous lecture)</a:t>
            </a:r>
          </a:p>
          <a:p>
            <a:r>
              <a:rPr lang="en-US" dirty="0" smtClean="0"/>
              <a:t>Existing programming model for code offloading</a:t>
            </a:r>
          </a:p>
          <a:p>
            <a:pPr lvl="1"/>
            <a:r>
              <a:rPr lang="en-US" dirty="0" smtClean="0"/>
              <a:t>MAUI </a:t>
            </a:r>
            <a:r>
              <a:rPr lang="en-US" dirty="0"/>
              <a:t>(</a:t>
            </a:r>
            <a:r>
              <a:rPr lang="en-US" dirty="0" err="1" smtClean="0"/>
              <a:t>Nishtha</a:t>
            </a:r>
            <a:r>
              <a:rPr lang="en-US" dirty="0" smtClean="0"/>
              <a:t> </a:t>
            </a:r>
            <a:r>
              <a:rPr lang="en-US" dirty="0" err="1"/>
              <a:t>Agarwal</a:t>
            </a:r>
            <a:r>
              <a:rPr lang="en-US" dirty="0"/>
              <a:t> and </a:t>
            </a:r>
            <a:r>
              <a:rPr lang="en-US" dirty="0" err="1"/>
              <a:t>Shuo</a:t>
            </a:r>
            <a:r>
              <a:rPr lang="en-US" dirty="0"/>
              <a:t> </a:t>
            </a:r>
            <a:r>
              <a:rPr lang="en-US" dirty="0" err="1" smtClean="0"/>
              <a:t>Qiu</a:t>
            </a:r>
            <a:r>
              <a:rPr lang="en-US" dirty="0" smtClean="0"/>
              <a:t>) </a:t>
            </a:r>
            <a:endParaRPr lang="en-US" dirty="0"/>
          </a:p>
          <a:p>
            <a:pPr lvl="1"/>
            <a:r>
              <a:rPr lang="en-US" dirty="0" smtClean="0"/>
              <a:t>Odessa (</a:t>
            </a:r>
            <a:r>
              <a:rPr lang="en-US" dirty="0" err="1" smtClean="0"/>
              <a:t>Junyang</a:t>
            </a:r>
            <a:r>
              <a:rPr lang="en-US" dirty="0" smtClean="0"/>
              <a:t> </a:t>
            </a:r>
            <a:r>
              <a:rPr lang="en-US" dirty="0"/>
              <a:t>Lu and </a:t>
            </a:r>
            <a:r>
              <a:rPr lang="en-US" dirty="0" err="1"/>
              <a:t>Xiaoji</a:t>
            </a:r>
            <a:r>
              <a:rPr lang="en-US" dirty="0"/>
              <a:t> </a:t>
            </a:r>
            <a:r>
              <a:rPr lang="en-US" dirty="0" smtClean="0"/>
              <a:t>Li)</a:t>
            </a:r>
          </a:p>
          <a:p>
            <a:pPr lvl="1"/>
            <a:r>
              <a:rPr lang="en-US" dirty="0" err="1" smtClean="0"/>
              <a:t>CloneCloud</a:t>
            </a:r>
            <a:endParaRPr lang="en-US" dirty="0" smtClean="0"/>
          </a:p>
          <a:p>
            <a:pPr lvl="1"/>
            <a:r>
              <a:rPr lang="en-US" dirty="0" smtClean="0"/>
              <a:t>COMET: code offloading using distributed shared </a:t>
            </a:r>
            <a:r>
              <a:rPr lang="en-US" dirty="0" smtClean="0"/>
              <a:t>memory</a:t>
            </a:r>
          </a:p>
          <a:p>
            <a:r>
              <a:rPr lang="en-US" dirty="0" smtClean="0"/>
              <a:t>Advancing the state of mobile </a:t>
            </a:r>
            <a:r>
              <a:rPr lang="en-US" dirty="0"/>
              <a:t>cloud computing (</a:t>
            </a:r>
            <a:r>
              <a:rPr lang="en-US" dirty="0" err="1"/>
              <a:t>Deepika</a:t>
            </a:r>
            <a:r>
              <a:rPr lang="en-US" dirty="0"/>
              <a:t> </a:t>
            </a:r>
            <a:r>
              <a:rPr lang="en-US" dirty="0" err="1"/>
              <a:t>Tunikoju</a:t>
            </a:r>
            <a:r>
              <a:rPr lang="en-US" dirty="0"/>
              <a:t> and </a:t>
            </a:r>
            <a:r>
              <a:rPr lang="en-US" dirty="0" err="1"/>
              <a:t>Rashmi</a:t>
            </a:r>
            <a:r>
              <a:rPr lang="en-US" dirty="0"/>
              <a:t> </a:t>
            </a:r>
            <a:r>
              <a:rPr lang="en-US" dirty="0" err="1"/>
              <a:t>Prithyani</a:t>
            </a:r>
            <a:r>
              <a:rPr lang="en-US" dirty="0"/>
              <a:t>) </a:t>
            </a:r>
          </a:p>
          <a:p>
            <a:endParaRPr lang="en-US" dirty="0" smtClean="0"/>
          </a:p>
        </p:txBody>
      </p:sp>
      <p:sp>
        <p:nvSpPr>
          <p:cNvPr id="4" name="Date Placeholder 3"/>
          <p:cNvSpPr>
            <a:spLocks noGrp="1"/>
          </p:cNvSpPr>
          <p:nvPr>
            <p:ph type="dt" sz="half" idx="10"/>
          </p:nvPr>
        </p:nvSpPr>
        <p:spPr/>
        <p:txBody>
          <a:bodyPr/>
          <a:lstStyle/>
          <a:p>
            <a:r>
              <a:rPr lang="en-US" smtClean="0"/>
              <a:t>3/26/13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sz="quarter" idx="12"/>
          </p:nvPr>
        </p:nvSpPr>
        <p:spPr/>
        <p:txBody>
          <a:bodyPr/>
          <a:lstStyle/>
          <a:p>
            <a:fld id="{20342B77-D34C-443A-9BA4-2E8748A6D936}" type="slidenum">
              <a:rPr lang="en-US" smtClean="0"/>
              <a:pPr/>
              <a:t>15</a:t>
            </a:fld>
            <a:endParaRPr lang="en-US"/>
          </a:p>
        </p:txBody>
      </p:sp>
    </p:spTree>
    <p:extLst>
      <p:ext uri="{BB962C8B-B14F-4D97-AF65-F5344CB8AC3E}">
        <p14:creationId xmlns:p14="http://schemas.microsoft.com/office/powerpoint/2010/main" val="223739898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Cloud Computing (</a:t>
            </a:r>
            <a:r>
              <a:rPr lang="en-US" dirty="0" err="1" smtClean="0"/>
              <a:t>mCloud</a:t>
            </a:r>
            <a:r>
              <a:rPr lang="en-US" dirty="0" smtClean="0"/>
              <a:t>) today</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Apple </a:t>
            </a:r>
            <a:r>
              <a:rPr lang="en-US" dirty="0" err="1" smtClean="0"/>
              <a:t>iCloud</a:t>
            </a:r>
            <a:endParaRPr lang="en-US" dirty="0" smtClean="0"/>
          </a:p>
          <a:p>
            <a:pPr lvl="1"/>
            <a:r>
              <a:rPr lang="en-US" dirty="0" smtClean="0"/>
              <a:t>Store content in cloud and sync to all registered devices</a:t>
            </a:r>
          </a:p>
          <a:p>
            <a:pPr lvl="1"/>
            <a:r>
              <a:rPr lang="en-US" dirty="0" smtClean="0"/>
              <a:t>Hosted by Windows Azure and Amazon AWS</a:t>
            </a:r>
          </a:p>
          <a:p>
            <a:pPr lvl="1"/>
            <a:r>
              <a:rPr lang="en-US" dirty="0" err="1" smtClean="0"/>
              <a:t>iCloud</a:t>
            </a:r>
            <a:r>
              <a:rPr lang="en-US" dirty="0" smtClean="0"/>
              <a:t> Storage APIs support third-party app document syncing</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16</a:t>
            </a:fld>
            <a:endParaRPr lang="en-US">
              <a:solidFill>
                <a:prstClr val="black">
                  <a:tint val="75000"/>
                </a:prstClr>
              </a:solidFill>
              <a:latin typeface="Calibri"/>
            </a:endParaRPr>
          </a:p>
        </p:txBody>
      </p:sp>
      <p:pic>
        <p:nvPicPr>
          <p:cNvPr id="5" name="Picture 4" descr="150px-Apple_iCloud.png"/>
          <p:cNvPicPr>
            <a:picLocks noChangeAspect="1"/>
          </p:cNvPicPr>
          <p:nvPr/>
        </p:nvPicPr>
        <p:blipFill>
          <a:blip r:embed="rId3" cstate="print"/>
          <a:stretch>
            <a:fillRect/>
          </a:stretch>
        </p:blipFill>
        <p:spPr>
          <a:xfrm>
            <a:off x="6324600" y="2667000"/>
            <a:ext cx="1904762" cy="1904762"/>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40308934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Mobile Cloud Computing today (Cont’d)</a:t>
            </a:r>
            <a:endParaRPr lang="en-US" dirty="0"/>
          </a:p>
        </p:txBody>
      </p:sp>
      <p:sp>
        <p:nvSpPr>
          <p:cNvPr id="3" name="Content Placeholder 2"/>
          <p:cNvSpPr>
            <a:spLocks noGrp="1"/>
          </p:cNvSpPr>
          <p:nvPr>
            <p:ph idx="1"/>
          </p:nvPr>
        </p:nvSpPr>
        <p:spPr>
          <a:xfrm>
            <a:off x="457200" y="1600200"/>
            <a:ext cx="4800600" cy="4648200"/>
          </a:xfrm>
        </p:spPr>
        <p:txBody>
          <a:bodyPr>
            <a:normAutofit/>
          </a:bodyPr>
          <a:lstStyle/>
          <a:p>
            <a:r>
              <a:rPr lang="en-US" dirty="0" smtClean="0"/>
              <a:t>Amazon Silk browser</a:t>
            </a:r>
          </a:p>
          <a:p>
            <a:pPr lvl="1"/>
            <a:r>
              <a:rPr lang="en-US" dirty="0" smtClean="0"/>
              <a:t>Accelerates web access</a:t>
            </a:r>
          </a:p>
          <a:p>
            <a:pPr lvl="1"/>
            <a:r>
              <a:rPr lang="en-US" dirty="0" smtClean="0"/>
              <a:t>Learns user behavior and </a:t>
            </a:r>
            <a:r>
              <a:rPr lang="en-US" dirty="0" err="1" smtClean="0"/>
              <a:t>precache</a:t>
            </a:r>
            <a:endParaRPr lang="en-US" dirty="0" smtClean="0"/>
          </a:p>
          <a:p>
            <a:pPr lvl="1"/>
            <a:r>
              <a:rPr lang="en-US" dirty="0" smtClean="0"/>
              <a:t>Intelligently partition work between local and Amazon cloud</a:t>
            </a:r>
          </a:p>
          <a:p>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17</a:t>
            </a:fld>
            <a:endParaRPr lang="en-US">
              <a:solidFill>
                <a:prstClr val="black">
                  <a:tint val="75000"/>
                </a:prstClr>
              </a:solidFill>
              <a:latin typeface="Calibri"/>
            </a:endParaRPr>
          </a:p>
        </p:txBody>
      </p:sp>
      <p:pic>
        <p:nvPicPr>
          <p:cNvPr id="6" name="Picture 5" descr="amazon-silk-logo.jpg"/>
          <p:cNvPicPr>
            <a:picLocks noChangeAspect="1"/>
          </p:cNvPicPr>
          <p:nvPr/>
        </p:nvPicPr>
        <p:blipFill>
          <a:blip r:embed="rId3" cstate="print"/>
          <a:stretch>
            <a:fillRect/>
          </a:stretch>
        </p:blipFill>
        <p:spPr>
          <a:xfrm>
            <a:off x="6019800" y="2667000"/>
            <a:ext cx="2971800" cy="1581150"/>
          </a:xfrm>
          <a:prstGeom prst="rect">
            <a:avLst/>
          </a:prstGeom>
        </p:spPr>
      </p:pic>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95090563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Fundamental Challenges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What architecture best supports </a:t>
            </a:r>
            <a:r>
              <a:rPr lang="en-US" dirty="0" err="1" smtClean="0"/>
              <a:t>mCloud</a:t>
            </a:r>
            <a:r>
              <a:rPr lang="en-US" dirty="0" smtClean="0"/>
              <a:t>?</a:t>
            </a:r>
          </a:p>
          <a:p>
            <a:r>
              <a:rPr lang="en-US" dirty="0" smtClean="0"/>
              <a:t>What programming model best enables client to tap </a:t>
            </a:r>
            <a:r>
              <a:rPr lang="en-US" dirty="0" err="1" smtClean="0"/>
              <a:t>mCloud</a:t>
            </a:r>
            <a:r>
              <a:rPr lang="en-US" dirty="0" smtClean="0"/>
              <a:t> resources?</a:t>
            </a:r>
          </a:p>
          <a:p>
            <a:r>
              <a:rPr lang="en-US" dirty="0" smtClean="0"/>
              <a:t>What are basic services or building blocks for </a:t>
            </a:r>
            <a:r>
              <a:rPr lang="en-US" dirty="0" err="1" smtClean="0"/>
              <a:t>mCloud</a:t>
            </a:r>
            <a:r>
              <a:rPr lang="en-US" dirty="0" smtClean="0"/>
              <a:t>?</a:t>
            </a:r>
          </a:p>
          <a:p>
            <a:r>
              <a:rPr lang="en-US" dirty="0" smtClean="0"/>
              <a:t>What best supports service interaction?</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18</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62069501"/>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a:t>
            </a:r>
            <a:endParaRPr lang="en-US" dirty="0"/>
          </a:p>
        </p:txBody>
      </p:sp>
      <p:sp>
        <p:nvSpPr>
          <p:cNvPr id="3" name="Content Placeholder 2"/>
          <p:cNvSpPr>
            <a:spLocks noGrp="1"/>
          </p:cNvSpPr>
          <p:nvPr>
            <p:ph idx="1"/>
          </p:nvPr>
        </p:nvSpPr>
        <p:spPr>
          <a:xfrm>
            <a:off x="457200" y="1600200"/>
            <a:ext cx="4572000" cy="5029200"/>
          </a:xfrm>
        </p:spPr>
        <p:txBody>
          <a:bodyPr>
            <a:normAutofit fontScale="77500" lnSpcReduction="20000"/>
          </a:bodyPr>
          <a:lstStyle/>
          <a:p>
            <a:r>
              <a:rPr lang="en-US" dirty="0" smtClean="0"/>
              <a:t>Resource-intensive mobile applications</a:t>
            </a:r>
          </a:p>
          <a:p>
            <a:pPr lvl="1"/>
            <a:r>
              <a:rPr lang="en-US" dirty="0" smtClean="0"/>
              <a:t>Face recognition for social networking app</a:t>
            </a:r>
          </a:p>
          <a:p>
            <a:pPr lvl="1"/>
            <a:r>
              <a:rPr lang="en-US" dirty="0" smtClean="0"/>
              <a:t>Gesture recognition for control media app </a:t>
            </a:r>
          </a:p>
          <a:p>
            <a:pPr lvl="1"/>
            <a:r>
              <a:rPr lang="en-US" dirty="0" smtClean="0"/>
              <a:t>Object and post recognition for augmented reality app</a:t>
            </a:r>
          </a:p>
          <a:p>
            <a:r>
              <a:rPr lang="en-US" dirty="0" smtClean="0"/>
              <a:t>End-to-end latency and </a:t>
            </a:r>
            <a:r>
              <a:rPr lang="en-US" dirty="0" err="1" smtClean="0"/>
              <a:t>througput</a:t>
            </a:r>
            <a:r>
              <a:rPr lang="en-US" dirty="0" smtClean="0"/>
              <a:t> matters for crisp interaction</a:t>
            </a:r>
          </a:p>
          <a:p>
            <a:pPr lvl="1"/>
            <a:r>
              <a:rPr lang="en-US" dirty="0" smtClean="0"/>
              <a:t>Augmented reality need to display results within 1 sec</a:t>
            </a:r>
          </a:p>
          <a:p>
            <a:pPr lvl="1"/>
            <a:r>
              <a:rPr lang="en-US" dirty="0" smtClean="0"/>
              <a:t>Need high data rate processing capability, low frame rate can miss gesture</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19</a:t>
            </a:fld>
            <a:endParaRPr lang="en-US">
              <a:solidFill>
                <a:prstClr val="black">
                  <a:tint val="75000"/>
                </a:prstClr>
              </a:solidFill>
              <a:latin typeface="Calibri"/>
            </a:endParaRPr>
          </a:p>
        </p:txBody>
      </p:sp>
      <p:pic>
        <p:nvPicPr>
          <p:cNvPr id="1026" name="Picture 2"/>
          <p:cNvPicPr>
            <a:picLocks noChangeAspect="1" noChangeArrowheads="1"/>
          </p:cNvPicPr>
          <p:nvPr/>
        </p:nvPicPr>
        <p:blipFill>
          <a:blip r:embed="rId3" cstate="print"/>
          <a:srcRect/>
          <a:stretch>
            <a:fillRect/>
          </a:stretch>
        </p:blipFill>
        <p:spPr bwMode="auto">
          <a:xfrm>
            <a:off x="4953000" y="2376906"/>
            <a:ext cx="4190998" cy="2499894"/>
          </a:xfrm>
          <a:prstGeom prst="rect">
            <a:avLst/>
          </a:prstGeom>
          <a:noFill/>
          <a:ln w="9525">
            <a:noFill/>
            <a:miter lim="800000"/>
            <a:headEnd/>
            <a:tailEnd/>
          </a:ln>
        </p:spPr>
      </p:pic>
      <p:sp>
        <p:nvSpPr>
          <p:cNvPr id="6" name="TextBox 5"/>
          <p:cNvSpPr txBox="1"/>
          <p:nvPr/>
        </p:nvSpPr>
        <p:spPr>
          <a:xfrm>
            <a:off x="5562600" y="5029200"/>
            <a:ext cx="3354188" cy="646331"/>
          </a:xfrm>
          <a:prstGeom prst="rect">
            <a:avLst/>
          </a:prstGeom>
          <a:noFill/>
        </p:spPr>
        <p:txBody>
          <a:bodyPr wrap="none" rtlCol="0">
            <a:spAutoFit/>
          </a:bodyPr>
          <a:lstStyle/>
          <a:p>
            <a:pPr defTabSz="914400"/>
            <a:r>
              <a:rPr lang="en-US" dirty="0">
                <a:solidFill>
                  <a:prstClr val="black"/>
                </a:solidFill>
                <a:latin typeface="Calibri"/>
              </a:rPr>
              <a:t>Delay, loss on frame rate of video </a:t>
            </a:r>
          </a:p>
          <a:p>
            <a:pPr defTabSz="914400"/>
            <a:r>
              <a:rPr lang="en-US" dirty="0">
                <a:solidFill>
                  <a:prstClr val="black"/>
                </a:solidFill>
                <a:latin typeface="Calibri"/>
              </a:rPr>
              <a:t>stream transfer [Odessa, 2011]</a:t>
            </a:r>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88406768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Push notification service</a:t>
            </a:r>
          </a:p>
          <a:p>
            <a:r>
              <a:rPr lang="en-US" dirty="0" smtClean="0">
                <a:latin typeface="Calibri" charset="0"/>
                <a:ea typeface="ＭＳ Ｐゴシック" charset="0"/>
                <a:cs typeface="ＭＳ Ｐゴシック" charset="0"/>
              </a:rPr>
              <a:t>Track service</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4/2/13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2</a:t>
            </a:fld>
            <a:endParaRPr lang="en-US"/>
          </a:p>
        </p:txBody>
      </p:sp>
    </p:spTree>
    <p:extLst>
      <p:ext uri="{BB962C8B-B14F-4D97-AF65-F5344CB8AC3E}">
        <p14:creationId xmlns:p14="http://schemas.microsoft.com/office/powerpoint/2010/main" val="2276141264"/>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 (Cont’d)</a:t>
            </a:r>
            <a:endParaRPr lang="en-US" dirty="0"/>
          </a:p>
        </p:txBody>
      </p:sp>
      <p:sp>
        <p:nvSpPr>
          <p:cNvPr id="3" name="Content Placeholder 2"/>
          <p:cNvSpPr>
            <a:spLocks noGrp="1"/>
          </p:cNvSpPr>
          <p:nvPr>
            <p:ph idx="1"/>
          </p:nvPr>
        </p:nvSpPr>
        <p:spPr>
          <a:xfrm>
            <a:off x="457200" y="1600200"/>
            <a:ext cx="4572000" cy="5029200"/>
          </a:xfrm>
        </p:spPr>
        <p:txBody>
          <a:bodyPr>
            <a:normAutofit fontScale="85000" lnSpcReduction="20000"/>
          </a:bodyPr>
          <a:lstStyle/>
          <a:p>
            <a:r>
              <a:rPr lang="en-US" dirty="0" smtClean="0"/>
              <a:t>WAN performance</a:t>
            </a:r>
          </a:p>
          <a:p>
            <a:pPr lvl="1"/>
            <a:r>
              <a:rPr lang="en-US" dirty="0" smtClean="0"/>
              <a:t>First hop latency in 3G is 200ms</a:t>
            </a:r>
          </a:p>
          <a:p>
            <a:pPr lvl="1"/>
            <a:r>
              <a:rPr lang="en-US" dirty="0" smtClean="0"/>
              <a:t>Verizon LTE :128ms, 6.44 Mbps downlink, 5Mbps uplink [</a:t>
            </a:r>
            <a:r>
              <a:rPr lang="en-US" dirty="0" err="1" smtClean="0"/>
              <a:t>Pcworld</a:t>
            </a:r>
            <a:r>
              <a:rPr lang="en-US" dirty="0" smtClean="0"/>
              <a:t>, March 2011] </a:t>
            </a:r>
          </a:p>
          <a:p>
            <a:r>
              <a:rPr lang="en-US" dirty="0" smtClean="0"/>
              <a:t>There is a need for a middle tier</a:t>
            </a:r>
          </a:p>
          <a:p>
            <a:r>
              <a:rPr lang="en-US" dirty="0" smtClean="0">
                <a:solidFill>
                  <a:schemeClr val="hlink"/>
                </a:solidFill>
              </a:rPr>
              <a:t>cloudlet </a:t>
            </a:r>
            <a:r>
              <a:rPr lang="en-US" dirty="0" smtClean="0">
                <a:solidFill>
                  <a:schemeClr val="hlink"/>
                </a:solidFill>
                <a:cs typeface="Arial" charset="0"/>
              </a:rPr>
              <a:t>=</a:t>
            </a:r>
            <a:r>
              <a:rPr lang="en-US" dirty="0" smtClean="0">
                <a:solidFill>
                  <a:schemeClr val="hlink"/>
                </a:solidFill>
              </a:rPr>
              <a:t> </a:t>
            </a:r>
            <a:r>
              <a:rPr lang="en-US" dirty="0" smtClean="0"/>
              <a:t>(compute cluster</a:t>
            </a:r>
            <a:br>
              <a:rPr lang="en-US" dirty="0" smtClean="0"/>
            </a:br>
            <a:r>
              <a:rPr lang="en-US" dirty="0" smtClean="0"/>
              <a:t>+ wireless access point</a:t>
            </a:r>
            <a:br>
              <a:rPr lang="en-US" dirty="0" smtClean="0"/>
            </a:br>
            <a:r>
              <a:rPr lang="en-US" dirty="0" smtClean="0"/>
              <a:t>+ wired Internet access</a:t>
            </a:r>
            <a:br>
              <a:rPr lang="en-US" dirty="0" smtClean="0"/>
            </a:br>
            <a:r>
              <a:rPr lang="en-US" dirty="0" smtClean="0"/>
              <a:t>+ no battery limitations)</a:t>
            </a:r>
          </a:p>
          <a:p>
            <a:pPr>
              <a:spcBef>
                <a:spcPct val="50000"/>
              </a:spcBef>
            </a:pPr>
            <a:r>
              <a:rPr lang="en-US" dirty="0" smtClean="0">
                <a:solidFill>
                  <a:schemeClr val="tx2"/>
                </a:solidFill>
                <a:sym typeface="Symbol" pitchFamily="18" charset="2"/>
              </a:rPr>
              <a:t></a:t>
            </a:r>
            <a:r>
              <a:rPr lang="en-US" dirty="0" smtClean="0">
                <a:sym typeface="Symbol" pitchFamily="18" charset="2"/>
              </a:rPr>
              <a:t> </a:t>
            </a:r>
            <a:r>
              <a:rPr lang="en-US" i="1" dirty="0" smtClean="0">
                <a:solidFill>
                  <a:schemeClr val="hlink"/>
                </a:solidFill>
                <a:effectLst>
                  <a:outerShdw blurRad="38100" dist="38100" dir="2700000" algn="tl">
                    <a:srgbClr val="C0C0C0"/>
                  </a:outerShdw>
                </a:effectLst>
                <a:sym typeface="Symbol" pitchFamily="18" charset="2"/>
              </a:rPr>
              <a:t>“data center in a box”</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20</a:t>
            </a:fld>
            <a:endParaRPr lang="en-US" dirty="0">
              <a:solidFill>
                <a:prstClr val="black">
                  <a:tint val="75000"/>
                </a:prstClr>
              </a:solidFill>
              <a:latin typeface="Calibri"/>
            </a:endParaRPr>
          </a:p>
        </p:txBody>
      </p:sp>
      <p:sp>
        <p:nvSpPr>
          <p:cNvPr id="6" name="TextBox 5"/>
          <p:cNvSpPr txBox="1"/>
          <p:nvPr/>
        </p:nvSpPr>
        <p:spPr>
          <a:xfrm>
            <a:off x="5181600" y="4953000"/>
            <a:ext cx="4191001" cy="954107"/>
          </a:xfrm>
          <a:prstGeom prst="rect">
            <a:avLst/>
          </a:prstGeom>
          <a:noFill/>
        </p:spPr>
        <p:txBody>
          <a:bodyPr wrap="square" rtlCol="0">
            <a:spAutoFit/>
          </a:bodyPr>
          <a:lstStyle/>
          <a:p>
            <a:pPr defTabSz="914400"/>
            <a:r>
              <a:rPr lang="en-US" sz="2000" dirty="0">
                <a:solidFill>
                  <a:prstClr val="black"/>
                </a:solidFill>
                <a:latin typeface="Calibri"/>
              </a:rPr>
              <a:t>“</a:t>
            </a:r>
            <a:r>
              <a:rPr lang="en-US" dirty="0">
                <a:solidFill>
                  <a:prstClr val="black"/>
                </a:solidFill>
                <a:latin typeface="Calibri"/>
              </a:rPr>
              <a:t>Anatomizing Application Performance Differences on </a:t>
            </a:r>
            <a:r>
              <a:rPr lang="en-US" dirty="0" err="1">
                <a:solidFill>
                  <a:prstClr val="black"/>
                </a:solidFill>
                <a:latin typeface="Calibri"/>
              </a:rPr>
              <a:t>Smartphones</a:t>
            </a:r>
            <a:r>
              <a:rPr lang="en-US" dirty="0">
                <a:solidFill>
                  <a:prstClr val="black"/>
                </a:solidFill>
                <a:latin typeface="Calibri"/>
              </a:rPr>
              <a:t>”, </a:t>
            </a:r>
          </a:p>
          <a:p>
            <a:pPr defTabSz="914400"/>
            <a:r>
              <a:rPr lang="en-US" dirty="0" err="1">
                <a:solidFill>
                  <a:prstClr val="black"/>
                </a:solidFill>
                <a:latin typeface="Calibri"/>
              </a:rPr>
              <a:t>MobiSys</a:t>
            </a:r>
            <a:r>
              <a:rPr lang="en-US" dirty="0">
                <a:solidFill>
                  <a:prstClr val="black"/>
                </a:solidFill>
                <a:latin typeface="Calibri"/>
              </a:rPr>
              <a:t> 2010 (Huang et al)</a:t>
            </a:r>
          </a:p>
        </p:txBody>
      </p:sp>
      <p:pic>
        <p:nvPicPr>
          <p:cNvPr id="7" name="Picture 5" descr="MobiSys10-3GTest-cdf2"/>
          <p:cNvPicPr>
            <a:picLocks noChangeAspect="1" noChangeArrowheads="1"/>
          </p:cNvPicPr>
          <p:nvPr/>
        </p:nvPicPr>
        <p:blipFill>
          <a:blip r:embed="rId3" cstate="print"/>
          <a:srcRect/>
          <a:stretch>
            <a:fillRect/>
          </a:stretch>
        </p:blipFill>
        <p:spPr bwMode="auto">
          <a:xfrm>
            <a:off x="5230812" y="2209800"/>
            <a:ext cx="3913188" cy="2589213"/>
          </a:xfrm>
          <a:prstGeom prst="rect">
            <a:avLst/>
          </a:prstGeom>
          <a:noFill/>
        </p:spPr>
      </p:pic>
      <p:sp>
        <p:nvSpPr>
          <p:cNvPr id="8" name="Footer Placeholder 7"/>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37351302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smtClean="0"/>
              <a:t>mCloud</a:t>
            </a:r>
            <a:r>
              <a:rPr lang="en-US" dirty="0" smtClean="0"/>
              <a:t> Architecture (Cont’d)</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Cloudlet possible locations</a:t>
            </a:r>
          </a:p>
          <a:p>
            <a:r>
              <a:rPr lang="en-US" dirty="0" smtClean="0"/>
              <a:t>Cellular providers has a unique advantage</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21</a:t>
            </a:fld>
            <a:endParaRPr lang="en-US">
              <a:solidFill>
                <a:prstClr val="black">
                  <a:tint val="75000"/>
                </a:prstClr>
              </a:solidFill>
              <a:latin typeface="Calibri"/>
            </a:endParaRPr>
          </a:p>
        </p:txBody>
      </p:sp>
      <p:grpSp>
        <p:nvGrpSpPr>
          <p:cNvPr id="115" name="Group 110"/>
          <p:cNvGrpSpPr>
            <a:grpSpLocks/>
          </p:cNvGrpSpPr>
          <p:nvPr/>
        </p:nvGrpSpPr>
        <p:grpSpPr bwMode="auto">
          <a:xfrm>
            <a:off x="838200" y="2811300"/>
            <a:ext cx="7696200" cy="3219799"/>
            <a:chOff x="990600" y="1524000"/>
            <a:chExt cx="7204075" cy="3985496"/>
          </a:xfrm>
        </p:grpSpPr>
        <p:sp>
          <p:nvSpPr>
            <p:cNvPr id="116" name="Rectangle 262"/>
            <p:cNvSpPr>
              <a:spLocks noChangeArrowheads="1"/>
            </p:cNvSpPr>
            <p:nvPr/>
          </p:nvSpPr>
          <p:spPr bwMode="auto">
            <a:xfrm>
              <a:off x="5410200" y="2520950"/>
              <a:ext cx="1447800" cy="1371600"/>
            </a:xfrm>
            <a:prstGeom prst="rect">
              <a:avLst/>
            </a:prstGeom>
            <a:solidFill>
              <a:schemeClr val="bg1"/>
            </a:solidFill>
            <a:ln w="9525">
              <a:solidFill>
                <a:schemeClr val="tx1"/>
              </a:solidFill>
              <a:miter lim="800000"/>
              <a:headEnd/>
              <a:tailEnd/>
            </a:ln>
          </p:spPr>
          <p:txBody>
            <a:bodyPr wrap="none" anchor="ctr"/>
            <a:lstStyle/>
            <a:p>
              <a:pPr defTabSz="914400"/>
              <a:endParaRPr lang="en-US">
                <a:solidFill>
                  <a:prstClr val="black"/>
                </a:solidFill>
                <a:latin typeface="Calibri"/>
              </a:endParaRPr>
            </a:p>
          </p:txBody>
        </p:sp>
        <p:pic>
          <p:nvPicPr>
            <p:cNvPr id="117" name="Picture 43"/>
            <p:cNvPicPr>
              <a:picLocks noChangeArrowheads="1"/>
            </p:cNvPicPr>
            <p:nvPr/>
          </p:nvPicPr>
          <p:blipFill>
            <a:blip r:embed="rId3" cstate="print"/>
            <a:srcRect/>
            <a:stretch>
              <a:fillRect/>
            </a:stretch>
          </p:blipFill>
          <p:spPr bwMode="auto">
            <a:xfrm>
              <a:off x="3276600" y="1758950"/>
              <a:ext cx="838200" cy="533400"/>
            </a:xfrm>
            <a:prstGeom prst="rect">
              <a:avLst/>
            </a:prstGeom>
            <a:noFill/>
            <a:ln w="9525">
              <a:noFill/>
              <a:miter lim="800000"/>
              <a:headEnd/>
              <a:tailEnd/>
            </a:ln>
          </p:spPr>
        </p:pic>
        <p:grpSp>
          <p:nvGrpSpPr>
            <p:cNvPr id="118" name="Group 48"/>
            <p:cNvGrpSpPr>
              <a:grpSpLocks/>
            </p:cNvGrpSpPr>
            <p:nvPr/>
          </p:nvGrpSpPr>
          <p:grpSpPr bwMode="auto">
            <a:xfrm>
              <a:off x="1979613" y="2444748"/>
              <a:ext cx="954087" cy="603250"/>
              <a:chOff x="69" y="1103"/>
              <a:chExt cx="1043" cy="623"/>
            </a:xfrm>
          </p:grpSpPr>
          <p:sp>
            <p:nvSpPr>
              <p:cNvPr id="215" name="Oval 49"/>
              <p:cNvSpPr>
                <a:spLocks noChangeArrowheads="1"/>
              </p:cNvSpPr>
              <p:nvPr/>
            </p:nvSpPr>
            <p:spPr bwMode="auto">
              <a:xfrm>
                <a:off x="425" y="1103"/>
                <a:ext cx="455"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6" name="Oval 50"/>
              <p:cNvSpPr>
                <a:spLocks noChangeArrowheads="1"/>
              </p:cNvSpPr>
              <p:nvPr/>
            </p:nvSpPr>
            <p:spPr bwMode="auto">
              <a:xfrm>
                <a:off x="175" y="1170"/>
                <a:ext cx="349"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7" name="Oval 51"/>
              <p:cNvSpPr>
                <a:spLocks noChangeArrowheads="1"/>
              </p:cNvSpPr>
              <p:nvPr/>
            </p:nvSpPr>
            <p:spPr bwMode="auto">
              <a:xfrm>
                <a:off x="69" y="1326"/>
                <a:ext cx="235" cy="21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8" name="Oval 52"/>
              <p:cNvSpPr>
                <a:spLocks noChangeArrowheads="1"/>
              </p:cNvSpPr>
              <p:nvPr/>
            </p:nvSpPr>
            <p:spPr bwMode="auto">
              <a:xfrm>
                <a:off x="140" y="1418"/>
                <a:ext cx="353" cy="22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9" name="Oval 53"/>
              <p:cNvSpPr>
                <a:spLocks noChangeArrowheads="1"/>
              </p:cNvSpPr>
              <p:nvPr/>
            </p:nvSpPr>
            <p:spPr bwMode="auto">
              <a:xfrm>
                <a:off x="390" y="1456"/>
                <a:ext cx="528" cy="27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0" name="Oval 54"/>
              <p:cNvSpPr>
                <a:spLocks noChangeArrowheads="1"/>
              </p:cNvSpPr>
              <p:nvPr/>
            </p:nvSpPr>
            <p:spPr bwMode="auto">
              <a:xfrm>
                <a:off x="726" y="1178"/>
                <a:ext cx="338"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1" name="Oval 55"/>
              <p:cNvSpPr>
                <a:spLocks noChangeArrowheads="1"/>
              </p:cNvSpPr>
              <p:nvPr/>
            </p:nvSpPr>
            <p:spPr bwMode="auto">
              <a:xfrm>
                <a:off x="776" y="1308"/>
                <a:ext cx="336"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2" name="Oval 56"/>
              <p:cNvSpPr>
                <a:spLocks noChangeArrowheads="1"/>
              </p:cNvSpPr>
              <p:nvPr/>
            </p:nvSpPr>
            <p:spPr bwMode="auto">
              <a:xfrm>
                <a:off x="746" y="1351"/>
                <a:ext cx="334" cy="33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23" name="Oval 57"/>
              <p:cNvSpPr>
                <a:spLocks noChangeArrowheads="1"/>
              </p:cNvSpPr>
              <p:nvPr/>
            </p:nvSpPr>
            <p:spPr bwMode="auto">
              <a:xfrm>
                <a:off x="259" y="1250"/>
                <a:ext cx="677" cy="334"/>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grpSp>
        <p:grpSp>
          <p:nvGrpSpPr>
            <p:cNvPr id="119" name="Group 58"/>
            <p:cNvGrpSpPr>
              <a:grpSpLocks/>
            </p:cNvGrpSpPr>
            <p:nvPr/>
          </p:nvGrpSpPr>
          <p:grpSpPr bwMode="auto">
            <a:xfrm>
              <a:off x="1981200" y="2444748"/>
              <a:ext cx="958853" cy="609600"/>
              <a:chOff x="69" y="1100"/>
              <a:chExt cx="1047" cy="630"/>
            </a:xfrm>
          </p:grpSpPr>
          <p:sp>
            <p:nvSpPr>
              <p:cNvPr id="199" name="Arc 59"/>
              <p:cNvSpPr>
                <a:spLocks/>
              </p:cNvSpPr>
              <p:nvPr/>
            </p:nvSpPr>
            <p:spPr bwMode="auto">
              <a:xfrm>
                <a:off x="437" y="1100"/>
                <a:ext cx="431" cy="131"/>
              </a:xfrm>
              <a:custGeom>
                <a:avLst/>
                <a:gdLst>
                  <a:gd name="T0" fmla="*/ 0 w 40486"/>
                  <a:gd name="T1" fmla="*/ 1 h 21600"/>
                  <a:gd name="T2" fmla="*/ 5 w 40486"/>
                  <a:gd name="T3" fmla="*/ 0 h 21600"/>
                  <a:gd name="T4" fmla="*/ 2 w 40486"/>
                  <a:gd name="T5" fmla="*/ 1 h 21600"/>
                  <a:gd name="T6" fmla="*/ 0 60000 65536"/>
                  <a:gd name="T7" fmla="*/ 0 60000 65536"/>
                  <a:gd name="T8" fmla="*/ 0 60000 65536"/>
                  <a:gd name="T9" fmla="*/ 0 w 40486"/>
                  <a:gd name="T10" fmla="*/ 0 h 21600"/>
                  <a:gd name="T11" fmla="*/ 40486 w 40486"/>
                  <a:gd name="T12" fmla="*/ 21600 h 21600"/>
                </a:gdLst>
                <a:ahLst/>
                <a:cxnLst>
                  <a:cxn ang="T6">
                    <a:pos x="T0" y="T1"/>
                  </a:cxn>
                  <a:cxn ang="T7">
                    <a:pos x="T2" y="T3"/>
                  </a:cxn>
                  <a:cxn ang="T8">
                    <a:pos x="T4" y="T5"/>
                  </a:cxn>
                </a:cxnLst>
                <a:rect l="T9" t="T10" r="T11" b="T12"/>
                <a:pathLst>
                  <a:path w="40486" h="21600" fill="none" extrusionOk="0">
                    <a:moveTo>
                      <a:pt x="-1" y="14608"/>
                    </a:moveTo>
                    <a:cubicBezTo>
                      <a:pt x="2988" y="5871"/>
                      <a:pt x="11202" y="-1"/>
                      <a:pt x="20437" y="0"/>
                    </a:cubicBezTo>
                    <a:cubicBezTo>
                      <a:pt x="29263" y="0"/>
                      <a:pt x="37201" y="5369"/>
                      <a:pt x="40485" y="13562"/>
                    </a:cubicBezTo>
                  </a:path>
                  <a:path w="40486" h="21600" stroke="0" extrusionOk="0">
                    <a:moveTo>
                      <a:pt x="-1" y="14608"/>
                    </a:moveTo>
                    <a:cubicBezTo>
                      <a:pt x="2988" y="5871"/>
                      <a:pt x="11202" y="-1"/>
                      <a:pt x="20437" y="0"/>
                    </a:cubicBezTo>
                    <a:cubicBezTo>
                      <a:pt x="29263" y="0"/>
                      <a:pt x="37201" y="5369"/>
                      <a:pt x="40485" y="13562"/>
                    </a:cubicBezTo>
                    <a:lnTo>
                      <a:pt x="20437"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0" name="Arc 60"/>
              <p:cNvSpPr>
                <a:spLocks/>
              </p:cNvSpPr>
              <p:nvPr/>
            </p:nvSpPr>
            <p:spPr bwMode="auto">
              <a:xfrm>
                <a:off x="439" y="1102"/>
                <a:ext cx="427" cy="129"/>
              </a:xfrm>
              <a:custGeom>
                <a:avLst/>
                <a:gdLst>
                  <a:gd name="T0" fmla="*/ 0 w 40453"/>
                  <a:gd name="T1" fmla="*/ 1 h 21600"/>
                  <a:gd name="T2" fmla="*/ 5 w 40453"/>
                  <a:gd name="T3" fmla="*/ 0 h 21600"/>
                  <a:gd name="T4" fmla="*/ 2 w 40453"/>
                  <a:gd name="T5" fmla="*/ 1 h 21600"/>
                  <a:gd name="T6" fmla="*/ 0 60000 65536"/>
                  <a:gd name="T7" fmla="*/ 0 60000 65536"/>
                  <a:gd name="T8" fmla="*/ 0 60000 65536"/>
                  <a:gd name="T9" fmla="*/ 0 w 40453"/>
                  <a:gd name="T10" fmla="*/ 0 h 21600"/>
                  <a:gd name="T11" fmla="*/ 40453 w 40453"/>
                  <a:gd name="T12" fmla="*/ 21600 h 21600"/>
                </a:gdLst>
                <a:ahLst/>
                <a:cxnLst>
                  <a:cxn ang="T6">
                    <a:pos x="T0" y="T1"/>
                  </a:cxn>
                  <a:cxn ang="T7">
                    <a:pos x="T2" y="T3"/>
                  </a:cxn>
                  <a:cxn ang="T8">
                    <a:pos x="T4" y="T5"/>
                  </a:cxn>
                </a:cxnLst>
                <a:rect l="T9" t="T10" r="T11" b="T12"/>
                <a:pathLst>
                  <a:path w="40453" h="21600" fill="none" extrusionOk="0">
                    <a:moveTo>
                      <a:pt x="0" y="14567"/>
                    </a:moveTo>
                    <a:cubicBezTo>
                      <a:pt x="3001" y="5850"/>
                      <a:pt x="11204" y="-1"/>
                      <a:pt x="20423" y="0"/>
                    </a:cubicBezTo>
                    <a:cubicBezTo>
                      <a:pt x="29230" y="0"/>
                      <a:pt x="37156" y="5348"/>
                      <a:pt x="40453" y="13515"/>
                    </a:cubicBezTo>
                  </a:path>
                  <a:path w="40453" h="21600" stroke="0" extrusionOk="0">
                    <a:moveTo>
                      <a:pt x="0" y="14567"/>
                    </a:moveTo>
                    <a:cubicBezTo>
                      <a:pt x="3001" y="5850"/>
                      <a:pt x="11204" y="-1"/>
                      <a:pt x="20423" y="0"/>
                    </a:cubicBezTo>
                    <a:cubicBezTo>
                      <a:pt x="29230" y="0"/>
                      <a:pt x="37156" y="5348"/>
                      <a:pt x="40453" y="13515"/>
                    </a:cubicBezTo>
                    <a:lnTo>
                      <a:pt x="20423"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1" name="Arc 61"/>
              <p:cNvSpPr>
                <a:spLocks/>
              </p:cNvSpPr>
              <p:nvPr/>
            </p:nvSpPr>
            <p:spPr bwMode="auto">
              <a:xfrm>
                <a:off x="175" y="1168"/>
                <a:ext cx="268" cy="158"/>
              </a:xfrm>
              <a:custGeom>
                <a:avLst/>
                <a:gdLst>
                  <a:gd name="T0" fmla="*/ 0 w 32999"/>
                  <a:gd name="T1" fmla="*/ 1 h 26213"/>
                  <a:gd name="T2" fmla="*/ 2 w 32999"/>
                  <a:gd name="T3" fmla="*/ 0 h 26213"/>
                  <a:gd name="T4" fmla="*/ 1 w 32999"/>
                  <a:gd name="T5" fmla="*/ 1 h 26213"/>
                  <a:gd name="T6" fmla="*/ 0 60000 65536"/>
                  <a:gd name="T7" fmla="*/ 0 60000 65536"/>
                  <a:gd name="T8" fmla="*/ 0 60000 65536"/>
                  <a:gd name="T9" fmla="*/ 0 w 32999"/>
                  <a:gd name="T10" fmla="*/ 0 h 26213"/>
                  <a:gd name="T11" fmla="*/ 32999 w 32999"/>
                  <a:gd name="T12" fmla="*/ 26213 h 26213"/>
                </a:gdLst>
                <a:ahLst/>
                <a:cxnLst>
                  <a:cxn ang="T6">
                    <a:pos x="T0" y="T1"/>
                  </a:cxn>
                  <a:cxn ang="T7">
                    <a:pos x="T2" y="T3"/>
                  </a:cxn>
                  <a:cxn ang="T8">
                    <a:pos x="T4" y="T5"/>
                  </a:cxn>
                </a:cxnLst>
                <a:rect l="T9" t="T10" r="T11" b="T12"/>
                <a:pathLst>
                  <a:path w="32999" h="26213" fill="none" extrusionOk="0">
                    <a:moveTo>
                      <a:pt x="498" y="26212"/>
                    </a:moveTo>
                    <a:cubicBezTo>
                      <a:pt x="167" y="24697"/>
                      <a:pt x="0" y="23151"/>
                      <a:pt x="0" y="21600"/>
                    </a:cubicBezTo>
                    <a:cubicBezTo>
                      <a:pt x="0" y="9670"/>
                      <a:pt x="9670" y="0"/>
                      <a:pt x="21600" y="0"/>
                    </a:cubicBezTo>
                    <a:cubicBezTo>
                      <a:pt x="25628" y="-1"/>
                      <a:pt x="29577" y="1126"/>
                      <a:pt x="32999" y="3252"/>
                    </a:cubicBezTo>
                  </a:path>
                  <a:path w="32999" h="26213" stroke="0" extrusionOk="0">
                    <a:moveTo>
                      <a:pt x="498" y="26212"/>
                    </a:moveTo>
                    <a:cubicBezTo>
                      <a:pt x="167" y="24697"/>
                      <a:pt x="0" y="23151"/>
                      <a:pt x="0" y="21600"/>
                    </a:cubicBezTo>
                    <a:cubicBezTo>
                      <a:pt x="0" y="9670"/>
                      <a:pt x="9670" y="0"/>
                      <a:pt x="21600" y="0"/>
                    </a:cubicBezTo>
                    <a:cubicBezTo>
                      <a:pt x="25628" y="-1"/>
                      <a:pt x="29577" y="1126"/>
                      <a:pt x="32999" y="3252"/>
                    </a:cubicBezTo>
                    <a:lnTo>
                      <a:pt x="21600"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2" name="Arc 62"/>
              <p:cNvSpPr>
                <a:spLocks/>
              </p:cNvSpPr>
              <p:nvPr/>
            </p:nvSpPr>
            <p:spPr bwMode="auto">
              <a:xfrm>
                <a:off x="177" y="1170"/>
                <a:ext cx="265" cy="155"/>
              </a:xfrm>
              <a:custGeom>
                <a:avLst/>
                <a:gdLst>
                  <a:gd name="T0" fmla="*/ 0 w 32965"/>
                  <a:gd name="T1" fmla="*/ 1 h 26231"/>
                  <a:gd name="T2" fmla="*/ 2 w 32965"/>
                  <a:gd name="T3" fmla="*/ 0 h 26231"/>
                  <a:gd name="T4" fmla="*/ 1 w 32965"/>
                  <a:gd name="T5" fmla="*/ 1 h 26231"/>
                  <a:gd name="T6" fmla="*/ 0 60000 65536"/>
                  <a:gd name="T7" fmla="*/ 0 60000 65536"/>
                  <a:gd name="T8" fmla="*/ 0 60000 65536"/>
                  <a:gd name="T9" fmla="*/ 0 w 32965"/>
                  <a:gd name="T10" fmla="*/ 0 h 26231"/>
                  <a:gd name="T11" fmla="*/ 32965 w 32965"/>
                  <a:gd name="T12" fmla="*/ 26231 h 26231"/>
                </a:gdLst>
                <a:ahLst/>
                <a:cxnLst>
                  <a:cxn ang="T6">
                    <a:pos x="T0" y="T1"/>
                  </a:cxn>
                  <a:cxn ang="T7">
                    <a:pos x="T2" y="T3"/>
                  </a:cxn>
                  <a:cxn ang="T8">
                    <a:pos x="T4" y="T5"/>
                  </a:cxn>
                </a:cxnLst>
                <a:rect l="T9" t="T10" r="T11" b="T12"/>
                <a:pathLst>
                  <a:path w="32965" h="26231" fill="none" extrusionOk="0">
                    <a:moveTo>
                      <a:pt x="502" y="26230"/>
                    </a:moveTo>
                    <a:cubicBezTo>
                      <a:pt x="168" y="24709"/>
                      <a:pt x="0" y="23157"/>
                      <a:pt x="0" y="21600"/>
                    </a:cubicBezTo>
                    <a:cubicBezTo>
                      <a:pt x="0" y="9670"/>
                      <a:pt x="9670" y="0"/>
                      <a:pt x="21600" y="0"/>
                    </a:cubicBezTo>
                    <a:cubicBezTo>
                      <a:pt x="25615" y="-1"/>
                      <a:pt x="29550" y="1119"/>
                      <a:pt x="32965" y="3231"/>
                    </a:cubicBezTo>
                  </a:path>
                  <a:path w="32965" h="26231" stroke="0" extrusionOk="0">
                    <a:moveTo>
                      <a:pt x="502" y="26230"/>
                    </a:moveTo>
                    <a:cubicBezTo>
                      <a:pt x="168" y="24709"/>
                      <a:pt x="0" y="23157"/>
                      <a:pt x="0" y="21600"/>
                    </a:cubicBezTo>
                    <a:cubicBezTo>
                      <a:pt x="0" y="9670"/>
                      <a:pt x="9670" y="0"/>
                      <a:pt x="21600" y="0"/>
                    </a:cubicBezTo>
                    <a:cubicBezTo>
                      <a:pt x="25615" y="-1"/>
                      <a:pt x="29550" y="1119"/>
                      <a:pt x="32965" y="3231"/>
                    </a:cubicBezTo>
                    <a:lnTo>
                      <a:pt x="2160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3" name="Arc 63"/>
              <p:cNvSpPr>
                <a:spLocks/>
              </p:cNvSpPr>
              <p:nvPr/>
            </p:nvSpPr>
            <p:spPr bwMode="auto">
              <a:xfrm>
                <a:off x="137" y="1526"/>
                <a:ext cx="271" cy="123"/>
              </a:xfrm>
              <a:custGeom>
                <a:avLst/>
                <a:gdLst>
                  <a:gd name="T0" fmla="*/ 2 w 32159"/>
                  <a:gd name="T1" fmla="*/ 1 h 22532"/>
                  <a:gd name="T2" fmla="*/ 0 w 32159"/>
                  <a:gd name="T3" fmla="*/ 0 h 22532"/>
                  <a:gd name="T4" fmla="*/ 2 w 32159"/>
                  <a:gd name="T5" fmla="*/ 0 h 22532"/>
                  <a:gd name="T6" fmla="*/ 0 60000 65536"/>
                  <a:gd name="T7" fmla="*/ 0 60000 65536"/>
                  <a:gd name="T8" fmla="*/ 0 60000 65536"/>
                  <a:gd name="T9" fmla="*/ 0 w 32159"/>
                  <a:gd name="T10" fmla="*/ 0 h 22532"/>
                  <a:gd name="T11" fmla="*/ 32159 w 32159"/>
                  <a:gd name="T12" fmla="*/ 22532 h 22532"/>
                </a:gdLst>
                <a:ahLst/>
                <a:cxnLst>
                  <a:cxn ang="T6">
                    <a:pos x="T0" y="T1"/>
                  </a:cxn>
                  <a:cxn ang="T7">
                    <a:pos x="T2" y="T3"/>
                  </a:cxn>
                  <a:cxn ang="T8">
                    <a:pos x="T4" y="T5"/>
                  </a:cxn>
                </a:cxnLst>
                <a:rect l="T9" t="T10" r="T11" b="T12"/>
                <a:pathLst>
                  <a:path w="32159" h="22532" fill="none" extrusionOk="0">
                    <a:moveTo>
                      <a:pt x="32159" y="19775"/>
                    </a:moveTo>
                    <a:cubicBezTo>
                      <a:pt x="28933" y="21582"/>
                      <a:pt x="25297" y="22531"/>
                      <a:pt x="21600" y="22532"/>
                    </a:cubicBezTo>
                    <a:cubicBezTo>
                      <a:pt x="9670" y="22532"/>
                      <a:pt x="0" y="12861"/>
                      <a:pt x="0" y="932"/>
                    </a:cubicBezTo>
                    <a:cubicBezTo>
                      <a:pt x="-1" y="621"/>
                      <a:pt x="6" y="310"/>
                      <a:pt x="20" y="0"/>
                    </a:cubicBezTo>
                  </a:path>
                  <a:path w="32159" h="22532" stroke="0" extrusionOk="0">
                    <a:moveTo>
                      <a:pt x="32159" y="19775"/>
                    </a:moveTo>
                    <a:cubicBezTo>
                      <a:pt x="28933" y="21582"/>
                      <a:pt x="25297" y="22531"/>
                      <a:pt x="21600" y="22532"/>
                    </a:cubicBezTo>
                    <a:cubicBezTo>
                      <a:pt x="9670" y="22532"/>
                      <a:pt x="0" y="12861"/>
                      <a:pt x="0" y="932"/>
                    </a:cubicBezTo>
                    <a:cubicBezTo>
                      <a:pt x="-1" y="621"/>
                      <a:pt x="6" y="310"/>
                      <a:pt x="20" y="0"/>
                    </a:cubicBezTo>
                    <a:lnTo>
                      <a:pt x="21600" y="932"/>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4" name="Arc 64"/>
              <p:cNvSpPr>
                <a:spLocks/>
              </p:cNvSpPr>
              <p:nvPr/>
            </p:nvSpPr>
            <p:spPr bwMode="auto">
              <a:xfrm>
                <a:off x="139" y="1526"/>
                <a:ext cx="268" cy="121"/>
              </a:xfrm>
              <a:custGeom>
                <a:avLst/>
                <a:gdLst>
                  <a:gd name="T0" fmla="*/ 2 w 32110"/>
                  <a:gd name="T1" fmla="*/ 1 h 22538"/>
                  <a:gd name="T2" fmla="*/ 0 w 32110"/>
                  <a:gd name="T3" fmla="*/ 0 h 22538"/>
                  <a:gd name="T4" fmla="*/ 2 w 32110"/>
                  <a:gd name="T5" fmla="*/ 0 h 22538"/>
                  <a:gd name="T6" fmla="*/ 0 60000 65536"/>
                  <a:gd name="T7" fmla="*/ 0 60000 65536"/>
                  <a:gd name="T8" fmla="*/ 0 60000 65536"/>
                  <a:gd name="T9" fmla="*/ 0 w 32110"/>
                  <a:gd name="T10" fmla="*/ 0 h 22538"/>
                  <a:gd name="T11" fmla="*/ 32110 w 32110"/>
                  <a:gd name="T12" fmla="*/ 22538 h 22538"/>
                </a:gdLst>
                <a:ahLst/>
                <a:cxnLst>
                  <a:cxn ang="T6">
                    <a:pos x="T0" y="T1"/>
                  </a:cxn>
                  <a:cxn ang="T7">
                    <a:pos x="T2" y="T3"/>
                  </a:cxn>
                  <a:cxn ang="T8">
                    <a:pos x="T4" y="T5"/>
                  </a:cxn>
                </a:cxnLst>
                <a:rect l="T9" t="T10" r="T11" b="T12"/>
                <a:pathLst>
                  <a:path w="32110" h="22538" fill="none" extrusionOk="0">
                    <a:moveTo>
                      <a:pt x="32110" y="19808"/>
                    </a:moveTo>
                    <a:cubicBezTo>
                      <a:pt x="28896" y="21598"/>
                      <a:pt x="25278" y="22537"/>
                      <a:pt x="21600" y="22538"/>
                    </a:cubicBezTo>
                    <a:cubicBezTo>
                      <a:pt x="9670" y="22538"/>
                      <a:pt x="0" y="12867"/>
                      <a:pt x="0" y="938"/>
                    </a:cubicBezTo>
                    <a:cubicBezTo>
                      <a:pt x="-1" y="625"/>
                      <a:pt x="6" y="312"/>
                      <a:pt x="20" y="0"/>
                    </a:cubicBezTo>
                  </a:path>
                  <a:path w="32110" h="22538" stroke="0" extrusionOk="0">
                    <a:moveTo>
                      <a:pt x="32110" y="19808"/>
                    </a:moveTo>
                    <a:cubicBezTo>
                      <a:pt x="28896" y="21598"/>
                      <a:pt x="25278" y="22537"/>
                      <a:pt x="21600" y="22538"/>
                    </a:cubicBezTo>
                    <a:cubicBezTo>
                      <a:pt x="9670" y="22538"/>
                      <a:pt x="0" y="12867"/>
                      <a:pt x="0" y="938"/>
                    </a:cubicBezTo>
                    <a:cubicBezTo>
                      <a:pt x="-1" y="625"/>
                      <a:pt x="6" y="312"/>
                      <a:pt x="20" y="0"/>
                    </a:cubicBezTo>
                    <a:lnTo>
                      <a:pt x="21600" y="938"/>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5" name="Arc 65"/>
              <p:cNvSpPr>
                <a:spLocks/>
              </p:cNvSpPr>
              <p:nvPr/>
            </p:nvSpPr>
            <p:spPr bwMode="auto">
              <a:xfrm>
                <a:off x="864" y="1175"/>
                <a:ext cx="204" cy="152"/>
              </a:xfrm>
              <a:custGeom>
                <a:avLst/>
                <a:gdLst>
                  <a:gd name="T0" fmla="*/ 0 w 25994"/>
                  <a:gd name="T1" fmla="*/ 0 h 32402"/>
                  <a:gd name="T2" fmla="*/ 1 w 25994"/>
                  <a:gd name="T3" fmla="*/ 1 h 32402"/>
                  <a:gd name="T4" fmla="*/ 0 w 25994"/>
                  <a:gd name="T5" fmla="*/ 0 h 32402"/>
                  <a:gd name="T6" fmla="*/ 0 60000 65536"/>
                  <a:gd name="T7" fmla="*/ 0 60000 65536"/>
                  <a:gd name="T8" fmla="*/ 0 60000 65536"/>
                  <a:gd name="T9" fmla="*/ 0 w 25994"/>
                  <a:gd name="T10" fmla="*/ 0 h 32402"/>
                  <a:gd name="T11" fmla="*/ 25994 w 25994"/>
                  <a:gd name="T12" fmla="*/ 32402 h 32402"/>
                </a:gdLst>
                <a:ahLst/>
                <a:cxnLst>
                  <a:cxn ang="T6">
                    <a:pos x="T0" y="T1"/>
                  </a:cxn>
                  <a:cxn ang="T7">
                    <a:pos x="T2" y="T3"/>
                  </a:cxn>
                  <a:cxn ang="T8">
                    <a:pos x="T4" y="T5"/>
                  </a:cxn>
                </a:cxnLst>
                <a:rect l="T9" t="T10" r="T11" b="T12"/>
                <a:pathLst>
                  <a:path w="25994" h="32402" fill="none" extrusionOk="0">
                    <a:moveTo>
                      <a:pt x="-1" y="451"/>
                    </a:moveTo>
                    <a:cubicBezTo>
                      <a:pt x="1445" y="151"/>
                      <a:pt x="2917" y="-1"/>
                      <a:pt x="4394" y="0"/>
                    </a:cubicBezTo>
                    <a:cubicBezTo>
                      <a:pt x="16323" y="0"/>
                      <a:pt x="25994" y="9670"/>
                      <a:pt x="25994" y="21600"/>
                    </a:cubicBezTo>
                    <a:cubicBezTo>
                      <a:pt x="25994" y="25392"/>
                      <a:pt x="24995" y="29117"/>
                      <a:pt x="23098" y="32401"/>
                    </a:cubicBezTo>
                  </a:path>
                  <a:path w="25994" h="32402" stroke="0" extrusionOk="0">
                    <a:moveTo>
                      <a:pt x="-1" y="451"/>
                    </a:moveTo>
                    <a:cubicBezTo>
                      <a:pt x="1445" y="151"/>
                      <a:pt x="2917" y="-1"/>
                      <a:pt x="4394" y="0"/>
                    </a:cubicBezTo>
                    <a:cubicBezTo>
                      <a:pt x="16323" y="0"/>
                      <a:pt x="25994" y="9670"/>
                      <a:pt x="25994" y="21600"/>
                    </a:cubicBezTo>
                    <a:cubicBezTo>
                      <a:pt x="25994" y="25392"/>
                      <a:pt x="24995" y="29117"/>
                      <a:pt x="23098" y="32401"/>
                    </a:cubicBezTo>
                    <a:lnTo>
                      <a:pt x="4394"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6" name="Arc 66"/>
              <p:cNvSpPr>
                <a:spLocks/>
              </p:cNvSpPr>
              <p:nvPr/>
            </p:nvSpPr>
            <p:spPr bwMode="auto">
              <a:xfrm>
                <a:off x="864" y="1177"/>
                <a:ext cx="201" cy="150"/>
              </a:xfrm>
              <a:custGeom>
                <a:avLst/>
                <a:gdLst>
                  <a:gd name="T0" fmla="*/ 0 w 25960"/>
                  <a:gd name="T1" fmla="*/ 0 h 32467"/>
                  <a:gd name="T2" fmla="*/ 1 w 25960"/>
                  <a:gd name="T3" fmla="*/ 1 h 32467"/>
                  <a:gd name="T4" fmla="*/ 0 w 25960"/>
                  <a:gd name="T5" fmla="*/ 0 h 32467"/>
                  <a:gd name="T6" fmla="*/ 0 60000 65536"/>
                  <a:gd name="T7" fmla="*/ 0 60000 65536"/>
                  <a:gd name="T8" fmla="*/ 0 60000 65536"/>
                  <a:gd name="T9" fmla="*/ 0 w 25960"/>
                  <a:gd name="T10" fmla="*/ 0 h 32467"/>
                  <a:gd name="T11" fmla="*/ 25960 w 25960"/>
                  <a:gd name="T12" fmla="*/ 32467 h 32467"/>
                </a:gdLst>
                <a:ahLst/>
                <a:cxnLst>
                  <a:cxn ang="T6">
                    <a:pos x="T0" y="T1"/>
                  </a:cxn>
                  <a:cxn ang="T7">
                    <a:pos x="T2" y="T3"/>
                  </a:cxn>
                  <a:cxn ang="T8">
                    <a:pos x="T4" y="T5"/>
                  </a:cxn>
                </a:cxnLst>
                <a:rect l="T9" t="T10" r="T11" b="T12"/>
                <a:pathLst>
                  <a:path w="25960" h="32467" fill="none" extrusionOk="0">
                    <a:moveTo>
                      <a:pt x="-1" y="444"/>
                    </a:moveTo>
                    <a:cubicBezTo>
                      <a:pt x="1434" y="148"/>
                      <a:pt x="2895" y="-1"/>
                      <a:pt x="4360" y="0"/>
                    </a:cubicBezTo>
                    <a:cubicBezTo>
                      <a:pt x="16289" y="0"/>
                      <a:pt x="25960" y="9670"/>
                      <a:pt x="25960" y="21600"/>
                    </a:cubicBezTo>
                    <a:cubicBezTo>
                      <a:pt x="25960" y="25417"/>
                      <a:pt x="24948" y="29167"/>
                      <a:pt x="23027" y="32466"/>
                    </a:cubicBezTo>
                  </a:path>
                  <a:path w="25960" h="32467" stroke="0" extrusionOk="0">
                    <a:moveTo>
                      <a:pt x="-1" y="444"/>
                    </a:moveTo>
                    <a:cubicBezTo>
                      <a:pt x="1434" y="148"/>
                      <a:pt x="2895" y="-1"/>
                      <a:pt x="4360" y="0"/>
                    </a:cubicBezTo>
                    <a:cubicBezTo>
                      <a:pt x="16289" y="0"/>
                      <a:pt x="25960" y="9670"/>
                      <a:pt x="25960" y="21600"/>
                    </a:cubicBezTo>
                    <a:cubicBezTo>
                      <a:pt x="25960" y="25417"/>
                      <a:pt x="24948" y="29167"/>
                      <a:pt x="23027" y="32466"/>
                    </a:cubicBezTo>
                    <a:lnTo>
                      <a:pt x="436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7" name="Arc 67"/>
              <p:cNvSpPr>
                <a:spLocks/>
              </p:cNvSpPr>
              <p:nvPr/>
            </p:nvSpPr>
            <p:spPr bwMode="auto">
              <a:xfrm>
                <a:off x="921" y="1325"/>
                <a:ext cx="195" cy="151"/>
              </a:xfrm>
              <a:custGeom>
                <a:avLst/>
                <a:gdLst>
                  <a:gd name="T0" fmla="*/ 1 w 21600"/>
                  <a:gd name="T1" fmla="*/ 0 h 29438"/>
                  <a:gd name="T2" fmla="*/ 1 w 21600"/>
                  <a:gd name="T3" fmla="*/ 1 h 29438"/>
                  <a:gd name="T4" fmla="*/ 0 w 21600"/>
                  <a:gd name="T5" fmla="*/ 0 h 29438"/>
                  <a:gd name="T6" fmla="*/ 0 60000 65536"/>
                  <a:gd name="T7" fmla="*/ 0 60000 65536"/>
                  <a:gd name="T8" fmla="*/ 0 60000 65536"/>
                  <a:gd name="T9" fmla="*/ 0 w 21600"/>
                  <a:gd name="T10" fmla="*/ 0 h 29438"/>
                  <a:gd name="T11" fmla="*/ 21600 w 21600"/>
                  <a:gd name="T12" fmla="*/ 29438 h 29438"/>
                </a:gdLst>
                <a:ahLst/>
                <a:cxnLst>
                  <a:cxn ang="T6">
                    <a:pos x="T0" y="T1"/>
                  </a:cxn>
                  <a:cxn ang="T7">
                    <a:pos x="T2" y="T3"/>
                  </a:cxn>
                  <a:cxn ang="T8">
                    <a:pos x="T4" y="T5"/>
                  </a:cxn>
                </a:cxnLst>
                <a:rect l="T9" t="T10" r="T11" b="T12"/>
                <a:pathLst>
                  <a:path w="21600" h="29438" fill="none" extrusionOk="0">
                    <a:moveTo>
                      <a:pt x="13476" y="0"/>
                    </a:moveTo>
                    <a:cubicBezTo>
                      <a:pt x="18610" y="4098"/>
                      <a:pt x="21600" y="10310"/>
                      <a:pt x="21600" y="16880"/>
                    </a:cubicBezTo>
                    <a:cubicBezTo>
                      <a:pt x="21600" y="21383"/>
                      <a:pt x="20192" y="25773"/>
                      <a:pt x="17574" y="29437"/>
                    </a:cubicBezTo>
                  </a:path>
                  <a:path w="21600" h="29438" stroke="0" extrusionOk="0">
                    <a:moveTo>
                      <a:pt x="13476" y="0"/>
                    </a:moveTo>
                    <a:cubicBezTo>
                      <a:pt x="18610" y="4098"/>
                      <a:pt x="21600" y="10310"/>
                      <a:pt x="21600" y="16880"/>
                    </a:cubicBezTo>
                    <a:cubicBezTo>
                      <a:pt x="21600" y="21383"/>
                      <a:pt x="20192" y="25773"/>
                      <a:pt x="17574" y="29437"/>
                    </a:cubicBezTo>
                    <a:lnTo>
                      <a:pt x="0" y="168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08" name="Arc 68"/>
              <p:cNvSpPr>
                <a:spLocks/>
              </p:cNvSpPr>
              <p:nvPr/>
            </p:nvSpPr>
            <p:spPr bwMode="auto">
              <a:xfrm>
                <a:off x="921" y="1326"/>
                <a:ext cx="193" cy="148"/>
              </a:xfrm>
              <a:custGeom>
                <a:avLst/>
                <a:gdLst>
                  <a:gd name="T0" fmla="*/ 1 w 21600"/>
                  <a:gd name="T1" fmla="*/ 0 h 29555"/>
                  <a:gd name="T2" fmla="*/ 1 w 21600"/>
                  <a:gd name="T3" fmla="*/ 1 h 29555"/>
                  <a:gd name="T4" fmla="*/ 0 w 21600"/>
                  <a:gd name="T5" fmla="*/ 0 h 29555"/>
                  <a:gd name="T6" fmla="*/ 0 60000 65536"/>
                  <a:gd name="T7" fmla="*/ 0 60000 65536"/>
                  <a:gd name="T8" fmla="*/ 0 60000 65536"/>
                  <a:gd name="T9" fmla="*/ 0 w 21600"/>
                  <a:gd name="T10" fmla="*/ 0 h 29555"/>
                  <a:gd name="T11" fmla="*/ 21600 w 21600"/>
                  <a:gd name="T12" fmla="*/ 29555 h 29555"/>
                </a:gdLst>
                <a:ahLst/>
                <a:cxnLst>
                  <a:cxn ang="T6">
                    <a:pos x="T0" y="T1"/>
                  </a:cxn>
                  <a:cxn ang="T7">
                    <a:pos x="T2" y="T3"/>
                  </a:cxn>
                  <a:cxn ang="T8">
                    <a:pos x="T4" y="T5"/>
                  </a:cxn>
                </a:cxnLst>
                <a:rect l="T9" t="T10" r="T11" b="T12"/>
                <a:pathLst>
                  <a:path w="21600" h="29555" fill="none" extrusionOk="0">
                    <a:moveTo>
                      <a:pt x="13411" y="0"/>
                    </a:moveTo>
                    <a:cubicBezTo>
                      <a:pt x="18584" y="4097"/>
                      <a:pt x="21600" y="10333"/>
                      <a:pt x="21600" y="16932"/>
                    </a:cubicBezTo>
                    <a:cubicBezTo>
                      <a:pt x="21600" y="21462"/>
                      <a:pt x="20175" y="25878"/>
                      <a:pt x="17527" y="29555"/>
                    </a:cubicBezTo>
                  </a:path>
                  <a:path w="21600" h="29555" stroke="0" extrusionOk="0">
                    <a:moveTo>
                      <a:pt x="13411" y="0"/>
                    </a:moveTo>
                    <a:cubicBezTo>
                      <a:pt x="18584" y="4097"/>
                      <a:pt x="21600" y="10333"/>
                      <a:pt x="21600" y="16932"/>
                    </a:cubicBezTo>
                    <a:cubicBezTo>
                      <a:pt x="21600" y="21462"/>
                      <a:pt x="20175" y="25878"/>
                      <a:pt x="17527" y="29555"/>
                    </a:cubicBezTo>
                    <a:lnTo>
                      <a:pt x="0" y="1693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09" name="Arc 69"/>
              <p:cNvSpPr>
                <a:spLocks/>
              </p:cNvSpPr>
              <p:nvPr/>
            </p:nvSpPr>
            <p:spPr bwMode="auto">
              <a:xfrm>
                <a:off x="857" y="1473"/>
                <a:ext cx="228" cy="216"/>
              </a:xfrm>
              <a:custGeom>
                <a:avLst/>
                <a:gdLst>
                  <a:gd name="T0" fmla="*/ 2 w 28599"/>
                  <a:gd name="T1" fmla="*/ 0 h 27780"/>
                  <a:gd name="T2" fmla="*/ 0 w 28599"/>
                  <a:gd name="T3" fmla="*/ 2 h 27780"/>
                  <a:gd name="T4" fmla="*/ 0 w 28599"/>
                  <a:gd name="T5" fmla="*/ 0 h 27780"/>
                  <a:gd name="T6" fmla="*/ 0 60000 65536"/>
                  <a:gd name="T7" fmla="*/ 0 60000 65536"/>
                  <a:gd name="T8" fmla="*/ 0 60000 65536"/>
                  <a:gd name="T9" fmla="*/ 0 w 28599"/>
                  <a:gd name="T10" fmla="*/ 0 h 27780"/>
                  <a:gd name="T11" fmla="*/ 28599 w 28599"/>
                  <a:gd name="T12" fmla="*/ 27780 h 27780"/>
                </a:gdLst>
                <a:ahLst/>
                <a:cxnLst>
                  <a:cxn ang="T6">
                    <a:pos x="T0" y="T1"/>
                  </a:cxn>
                  <a:cxn ang="T7">
                    <a:pos x="T2" y="T3"/>
                  </a:cxn>
                  <a:cxn ang="T8">
                    <a:pos x="T4" y="T5"/>
                  </a:cxn>
                </a:cxnLst>
                <a:rect l="T9" t="T10" r="T11" b="T12"/>
                <a:pathLst>
                  <a:path w="28599" h="27780" fill="none" extrusionOk="0">
                    <a:moveTo>
                      <a:pt x="27696" y="-1"/>
                    </a:moveTo>
                    <a:cubicBezTo>
                      <a:pt x="28294" y="2005"/>
                      <a:pt x="28599" y="4087"/>
                      <a:pt x="28599" y="6180"/>
                    </a:cubicBezTo>
                    <a:cubicBezTo>
                      <a:pt x="28599" y="18109"/>
                      <a:pt x="18928" y="27780"/>
                      <a:pt x="6999" y="27780"/>
                    </a:cubicBezTo>
                    <a:cubicBezTo>
                      <a:pt x="4617" y="27780"/>
                      <a:pt x="2252" y="27386"/>
                      <a:pt x="0" y="26614"/>
                    </a:cubicBezTo>
                  </a:path>
                  <a:path w="28599" h="27780" stroke="0" extrusionOk="0">
                    <a:moveTo>
                      <a:pt x="27696" y="-1"/>
                    </a:moveTo>
                    <a:cubicBezTo>
                      <a:pt x="28294" y="2005"/>
                      <a:pt x="28599" y="4087"/>
                      <a:pt x="28599" y="6180"/>
                    </a:cubicBezTo>
                    <a:cubicBezTo>
                      <a:pt x="28599" y="18109"/>
                      <a:pt x="18928" y="27780"/>
                      <a:pt x="6999" y="27780"/>
                    </a:cubicBezTo>
                    <a:cubicBezTo>
                      <a:pt x="4617" y="27780"/>
                      <a:pt x="2252" y="27386"/>
                      <a:pt x="0" y="26614"/>
                    </a:cubicBezTo>
                    <a:lnTo>
                      <a:pt x="6999" y="61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0" name="Arc 70"/>
              <p:cNvSpPr>
                <a:spLocks/>
              </p:cNvSpPr>
              <p:nvPr/>
            </p:nvSpPr>
            <p:spPr bwMode="auto">
              <a:xfrm>
                <a:off x="858" y="1473"/>
                <a:ext cx="225" cy="214"/>
              </a:xfrm>
              <a:custGeom>
                <a:avLst/>
                <a:gdLst>
                  <a:gd name="T0" fmla="*/ 2 w 28597"/>
                  <a:gd name="T1" fmla="*/ 0 h 27782"/>
                  <a:gd name="T2" fmla="*/ 0 w 28597"/>
                  <a:gd name="T3" fmla="*/ 2 h 27782"/>
                  <a:gd name="T4" fmla="*/ 0 w 28597"/>
                  <a:gd name="T5" fmla="*/ 0 h 27782"/>
                  <a:gd name="T6" fmla="*/ 0 60000 65536"/>
                  <a:gd name="T7" fmla="*/ 0 60000 65536"/>
                  <a:gd name="T8" fmla="*/ 0 60000 65536"/>
                  <a:gd name="T9" fmla="*/ 0 w 28597"/>
                  <a:gd name="T10" fmla="*/ 0 h 27782"/>
                  <a:gd name="T11" fmla="*/ 28597 w 28597"/>
                  <a:gd name="T12" fmla="*/ 27782 h 27782"/>
                </a:gdLst>
                <a:ahLst/>
                <a:cxnLst>
                  <a:cxn ang="T6">
                    <a:pos x="T0" y="T1"/>
                  </a:cxn>
                  <a:cxn ang="T7">
                    <a:pos x="T2" y="T3"/>
                  </a:cxn>
                  <a:cxn ang="T8">
                    <a:pos x="T4" y="T5"/>
                  </a:cxn>
                </a:cxnLst>
                <a:rect l="T9" t="T10" r="T11" b="T12"/>
                <a:pathLst>
                  <a:path w="28597" h="27782" fill="none" extrusionOk="0">
                    <a:moveTo>
                      <a:pt x="27693" y="-1"/>
                    </a:moveTo>
                    <a:cubicBezTo>
                      <a:pt x="28292" y="2005"/>
                      <a:pt x="28597" y="4088"/>
                      <a:pt x="28597" y="6182"/>
                    </a:cubicBezTo>
                    <a:cubicBezTo>
                      <a:pt x="28597" y="18111"/>
                      <a:pt x="18926" y="27782"/>
                      <a:pt x="6997" y="27782"/>
                    </a:cubicBezTo>
                    <a:cubicBezTo>
                      <a:pt x="4616" y="27782"/>
                      <a:pt x="2252" y="27388"/>
                      <a:pt x="-1" y="26617"/>
                    </a:cubicBezTo>
                  </a:path>
                  <a:path w="28597" h="27782" stroke="0" extrusionOk="0">
                    <a:moveTo>
                      <a:pt x="27693" y="-1"/>
                    </a:moveTo>
                    <a:cubicBezTo>
                      <a:pt x="28292" y="2005"/>
                      <a:pt x="28597" y="4088"/>
                      <a:pt x="28597" y="6182"/>
                    </a:cubicBezTo>
                    <a:cubicBezTo>
                      <a:pt x="28597" y="18111"/>
                      <a:pt x="18926" y="27782"/>
                      <a:pt x="6997" y="27782"/>
                    </a:cubicBezTo>
                    <a:cubicBezTo>
                      <a:pt x="4616" y="27782"/>
                      <a:pt x="2252" y="27388"/>
                      <a:pt x="-1" y="26617"/>
                    </a:cubicBezTo>
                    <a:lnTo>
                      <a:pt x="6997" y="618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11" name="Arc 71"/>
              <p:cNvSpPr>
                <a:spLocks/>
              </p:cNvSpPr>
              <p:nvPr/>
            </p:nvSpPr>
            <p:spPr bwMode="auto">
              <a:xfrm>
                <a:off x="69" y="1323"/>
                <a:ext cx="124" cy="207"/>
              </a:xfrm>
              <a:custGeom>
                <a:avLst/>
                <a:gdLst>
                  <a:gd name="T0" fmla="*/ 0 w 21600"/>
                  <a:gd name="T1" fmla="*/ 1 h 41301"/>
                  <a:gd name="T2" fmla="*/ 1 w 21600"/>
                  <a:gd name="T3" fmla="*/ 0 h 41301"/>
                  <a:gd name="T4" fmla="*/ 1 w 21600"/>
                  <a:gd name="T5" fmla="*/ 1 h 41301"/>
                  <a:gd name="T6" fmla="*/ 0 60000 65536"/>
                  <a:gd name="T7" fmla="*/ 0 60000 65536"/>
                  <a:gd name="T8" fmla="*/ 0 60000 65536"/>
                  <a:gd name="T9" fmla="*/ 0 w 21600"/>
                  <a:gd name="T10" fmla="*/ 0 h 41301"/>
                  <a:gd name="T11" fmla="*/ 21600 w 21600"/>
                  <a:gd name="T12" fmla="*/ 41301 h 41301"/>
                </a:gdLst>
                <a:ahLst/>
                <a:cxnLst>
                  <a:cxn ang="T6">
                    <a:pos x="T0" y="T1"/>
                  </a:cxn>
                  <a:cxn ang="T7">
                    <a:pos x="T2" y="T3"/>
                  </a:cxn>
                  <a:cxn ang="T8">
                    <a:pos x="T4" y="T5"/>
                  </a:cxn>
                </a:cxnLst>
                <a:rect l="T9" t="T10" r="T11" b="T12"/>
                <a:pathLst>
                  <a:path w="21600" h="41301" fill="none" extrusionOk="0">
                    <a:moveTo>
                      <a:pt x="12830" y="41300"/>
                    </a:moveTo>
                    <a:cubicBezTo>
                      <a:pt x="5028" y="37834"/>
                      <a:pt x="0" y="30098"/>
                      <a:pt x="0" y="21561"/>
                    </a:cubicBezTo>
                    <a:cubicBezTo>
                      <a:pt x="-1" y="10138"/>
                      <a:pt x="8893" y="689"/>
                      <a:pt x="20296" y="0"/>
                    </a:cubicBezTo>
                  </a:path>
                  <a:path w="21600" h="41301" stroke="0" extrusionOk="0">
                    <a:moveTo>
                      <a:pt x="12830" y="41300"/>
                    </a:moveTo>
                    <a:cubicBezTo>
                      <a:pt x="5028" y="37834"/>
                      <a:pt x="0" y="30098"/>
                      <a:pt x="0" y="21561"/>
                    </a:cubicBezTo>
                    <a:cubicBezTo>
                      <a:pt x="-1" y="10138"/>
                      <a:pt x="8893" y="689"/>
                      <a:pt x="20296" y="0"/>
                    </a:cubicBezTo>
                    <a:lnTo>
                      <a:pt x="21600" y="21561"/>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2" name="Arc 72"/>
              <p:cNvSpPr>
                <a:spLocks/>
              </p:cNvSpPr>
              <p:nvPr/>
            </p:nvSpPr>
            <p:spPr bwMode="auto">
              <a:xfrm>
                <a:off x="71" y="1325"/>
                <a:ext cx="122" cy="203"/>
              </a:xfrm>
              <a:custGeom>
                <a:avLst/>
                <a:gdLst>
                  <a:gd name="T0" fmla="*/ 0 w 21600"/>
                  <a:gd name="T1" fmla="*/ 1 h 41308"/>
                  <a:gd name="T2" fmla="*/ 1 w 21600"/>
                  <a:gd name="T3" fmla="*/ 0 h 41308"/>
                  <a:gd name="T4" fmla="*/ 1 w 21600"/>
                  <a:gd name="T5" fmla="*/ 1 h 41308"/>
                  <a:gd name="T6" fmla="*/ 0 60000 65536"/>
                  <a:gd name="T7" fmla="*/ 0 60000 65536"/>
                  <a:gd name="T8" fmla="*/ 0 60000 65536"/>
                  <a:gd name="T9" fmla="*/ 0 w 21600"/>
                  <a:gd name="T10" fmla="*/ 0 h 41308"/>
                  <a:gd name="T11" fmla="*/ 21600 w 21600"/>
                  <a:gd name="T12" fmla="*/ 41308 h 41308"/>
                </a:gdLst>
                <a:ahLst/>
                <a:cxnLst>
                  <a:cxn ang="T6">
                    <a:pos x="T0" y="T1"/>
                  </a:cxn>
                  <a:cxn ang="T7">
                    <a:pos x="T2" y="T3"/>
                  </a:cxn>
                  <a:cxn ang="T8">
                    <a:pos x="T4" y="T5"/>
                  </a:cxn>
                </a:cxnLst>
                <a:rect l="T9" t="T10" r="T11" b="T12"/>
                <a:pathLst>
                  <a:path w="21600" h="41308" fill="none" extrusionOk="0">
                    <a:moveTo>
                      <a:pt x="12847" y="41308"/>
                    </a:moveTo>
                    <a:cubicBezTo>
                      <a:pt x="5036" y="37846"/>
                      <a:pt x="0" y="30105"/>
                      <a:pt x="0" y="21561"/>
                    </a:cubicBezTo>
                    <a:cubicBezTo>
                      <a:pt x="-1" y="10136"/>
                      <a:pt x="8895" y="688"/>
                      <a:pt x="20299" y="0"/>
                    </a:cubicBezTo>
                  </a:path>
                  <a:path w="21600" h="41308" stroke="0" extrusionOk="0">
                    <a:moveTo>
                      <a:pt x="12847" y="41308"/>
                    </a:moveTo>
                    <a:cubicBezTo>
                      <a:pt x="5036" y="37846"/>
                      <a:pt x="0" y="30105"/>
                      <a:pt x="0" y="21561"/>
                    </a:cubicBezTo>
                    <a:cubicBezTo>
                      <a:pt x="-1" y="10136"/>
                      <a:pt x="8895" y="688"/>
                      <a:pt x="20299" y="0"/>
                    </a:cubicBezTo>
                    <a:lnTo>
                      <a:pt x="21600" y="21561"/>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213" name="Arc 73"/>
              <p:cNvSpPr>
                <a:spLocks/>
              </p:cNvSpPr>
              <p:nvPr/>
            </p:nvSpPr>
            <p:spPr bwMode="auto">
              <a:xfrm>
                <a:off x="397" y="1604"/>
                <a:ext cx="467" cy="126"/>
              </a:xfrm>
              <a:custGeom>
                <a:avLst/>
                <a:gdLst>
                  <a:gd name="T0" fmla="*/ 6 w 38927"/>
                  <a:gd name="T1" fmla="*/ 0 h 21600"/>
                  <a:gd name="T2" fmla="*/ 0 w 38927"/>
                  <a:gd name="T3" fmla="*/ 0 h 21600"/>
                  <a:gd name="T4" fmla="*/ 3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2281"/>
                    </a:moveTo>
                    <a:cubicBezTo>
                      <a:pt x="34893" y="18117"/>
                      <a:pt x="28251" y="21599"/>
                      <a:pt x="21158" y="21600"/>
                    </a:cubicBezTo>
                    <a:cubicBezTo>
                      <a:pt x="10904" y="21600"/>
                      <a:pt x="2064" y="14392"/>
                      <a:pt x="0" y="4348"/>
                    </a:cubicBezTo>
                  </a:path>
                  <a:path w="38927" h="21600" stroke="0" extrusionOk="0">
                    <a:moveTo>
                      <a:pt x="38926" y="12281"/>
                    </a:moveTo>
                    <a:cubicBezTo>
                      <a:pt x="34893" y="18117"/>
                      <a:pt x="28251" y="21599"/>
                      <a:pt x="21158" y="21600"/>
                    </a:cubicBezTo>
                    <a:cubicBezTo>
                      <a:pt x="10904" y="21600"/>
                      <a:pt x="2064" y="14392"/>
                      <a:pt x="0" y="4348"/>
                    </a:cubicBezTo>
                    <a:lnTo>
                      <a:pt x="21158" y="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214" name="Arc 74"/>
              <p:cNvSpPr>
                <a:spLocks/>
              </p:cNvSpPr>
              <p:nvPr/>
            </p:nvSpPr>
            <p:spPr bwMode="auto">
              <a:xfrm>
                <a:off x="399" y="1604"/>
                <a:ext cx="462" cy="124"/>
              </a:xfrm>
              <a:custGeom>
                <a:avLst/>
                <a:gdLst>
                  <a:gd name="T0" fmla="*/ 5 w 38871"/>
                  <a:gd name="T1" fmla="*/ 0 h 21600"/>
                  <a:gd name="T2" fmla="*/ 0 w 38871"/>
                  <a:gd name="T3" fmla="*/ 0 h 21600"/>
                  <a:gd name="T4" fmla="*/ 3 w 38871"/>
                  <a:gd name="T5" fmla="*/ 0 h 21600"/>
                  <a:gd name="T6" fmla="*/ 0 60000 65536"/>
                  <a:gd name="T7" fmla="*/ 0 60000 65536"/>
                  <a:gd name="T8" fmla="*/ 0 60000 65536"/>
                  <a:gd name="T9" fmla="*/ 0 w 38871"/>
                  <a:gd name="T10" fmla="*/ 0 h 21600"/>
                  <a:gd name="T11" fmla="*/ 38871 w 38871"/>
                  <a:gd name="T12" fmla="*/ 21600 h 21600"/>
                </a:gdLst>
                <a:ahLst/>
                <a:cxnLst>
                  <a:cxn ang="T6">
                    <a:pos x="T0" y="T1"/>
                  </a:cxn>
                  <a:cxn ang="T7">
                    <a:pos x="T2" y="T3"/>
                  </a:cxn>
                  <a:cxn ang="T8">
                    <a:pos x="T4" y="T5"/>
                  </a:cxn>
                </a:cxnLst>
                <a:rect l="T9" t="T10" r="T11" b="T12"/>
                <a:pathLst>
                  <a:path w="38871" h="21600" fill="none" extrusionOk="0">
                    <a:moveTo>
                      <a:pt x="38870" y="12350"/>
                    </a:moveTo>
                    <a:cubicBezTo>
                      <a:pt x="34831" y="18145"/>
                      <a:pt x="28213" y="21599"/>
                      <a:pt x="21150" y="21600"/>
                    </a:cubicBezTo>
                    <a:cubicBezTo>
                      <a:pt x="10910" y="21600"/>
                      <a:pt x="2077" y="14410"/>
                      <a:pt x="-1" y="4384"/>
                    </a:cubicBezTo>
                  </a:path>
                  <a:path w="38871" h="21600" stroke="0" extrusionOk="0">
                    <a:moveTo>
                      <a:pt x="38870" y="12350"/>
                    </a:moveTo>
                    <a:cubicBezTo>
                      <a:pt x="34831" y="18145"/>
                      <a:pt x="28213" y="21599"/>
                      <a:pt x="21150" y="21600"/>
                    </a:cubicBezTo>
                    <a:cubicBezTo>
                      <a:pt x="10910" y="21600"/>
                      <a:pt x="2077" y="14410"/>
                      <a:pt x="-1" y="4384"/>
                    </a:cubicBezTo>
                    <a:lnTo>
                      <a:pt x="21150" y="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grpSp>
        <p:pic>
          <p:nvPicPr>
            <p:cNvPr id="120" name="Picture 43"/>
            <p:cNvPicPr>
              <a:picLocks noChangeArrowheads="1"/>
            </p:cNvPicPr>
            <p:nvPr/>
          </p:nvPicPr>
          <p:blipFill>
            <a:blip r:embed="rId3" cstate="print"/>
            <a:srcRect/>
            <a:stretch>
              <a:fillRect/>
            </a:stretch>
          </p:blipFill>
          <p:spPr bwMode="auto">
            <a:xfrm>
              <a:off x="3505200" y="4044950"/>
              <a:ext cx="762000" cy="533400"/>
            </a:xfrm>
            <a:prstGeom prst="rect">
              <a:avLst/>
            </a:prstGeom>
            <a:noFill/>
            <a:ln w="9525">
              <a:noFill/>
              <a:miter lim="800000"/>
              <a:headEnd/>
              <a:tailEnd/>
            </a:ln>
          </p:spPr>
        </p:pic>
        <p:sp>
          <p:nvSpPr>
            <p:cNvPr id="121" name="Line 6"/>
            <p:cNvSpPr>
              <a:spLocks noChangeShapeType="1"/>
            </p:cNvSpPr>
            <p:nvPr/>
          </p:nvSpPr>
          <p:spPr bwMode="gray">
            <a:xfrm>
              <a:off x="4800600" y="1911350"/>
              <a:ext cx="1747838" cy="1641475"/>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22" name="Line 8"/>
            <p:cNvSpPr>
              <a:spLocks noChangeShapeType="1"/>
            </p:cNvSpPr>
            <p:nvPr/>
          </p:nvSpPr>
          <p:spPr bwMode="auto">
            <a:xfrm>
              <a:off x="4781550" y="1930400"/>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sp>
          <p:nvSpPr>
            <p:cNvPr id="123" name="Freeform 9"/>
            <p:cNvSpPr>
              <a:spLocks/>
            </p:cNvSpPr>
            <p:nvPr/>
          </p:nvSpPr>
          <p:spPr bwMode="auto">
            <a:xfrm rot="-2151665" flipH="1" flipV="1">
              <a:off x="7194550" y="3157538"/>
              <a:ext cx="530225" cy="525462"/>
            </a:xfrm>
            <a:custGeom>
              <a:avLst/>
              <a:gdLst>
                <a:gd name="T0" fmla="*/ 0 w 794"/>
                <a:gd name="T1" fmla="*/ 0 h 870"/>
                <a:gd name="T2" fmla="*/ 2147483647 w 794"/>
                <a:gd name="T3" fmla="*/ 2147483647 h 870"/>
                <a:gd name="T4" fmla="*/ 2147483647 w 794"/>
                <a:gd name="T5" fmla="*/ 2147483647 h 870"/>
                <a:gd name="T6" fmla="*/ 2147483647 w 794"/>
                <a:gd name="T7" fmla="*/ 2147483647 h 870"/>
                <a:gd name="T8" fmla="*/ 2147483647 w 794"/>
                <a:gd name="T9" fmla="*/ 2147483647 h 870"/>
                <a:gd name="T10" fmla="*/ 2147483647 w 794"/>
                <a:gd name="T11" fmla="*/ 2147483647 h 870"/>
                <a:gd name="T12" fmla="*/ 0 w 794"/>
                <a:gd name="T13" fmla="*/ 0 h 870"/>
                <a:gd name="T14" fmla="*/ 0 60000 65536"/>
                <a:gd name="T15" fmla="*/ 0 60000 65536"/>
                <a:gd name="T16" fmla="*/ 0 60000 65536"/>
                <a:gd name="T17" fmla="*/ 0 60000 65536"/>
                <a:gd name="T18" fmla="*/ 0 60000 65536"/>
                <a:gd name="T19" fmla="*/ 0 60000 65536"/>
                <a:gd name="T20" fmla="*/ 0 60000 65536"/>
                <a:gd name="T21" fmla="*/ 0 w 794"/>
                <a:gd name="T22" fmla="*/ 0 h 870"/>
                <a:gd name="T23" fmla="*/ 794 w 794"/>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4" h="870">
                  <a:moveTo>
                    <a:pt x="0" y="0"/>
                  </a:moveTo>
                  <a:lnTo>
                    <a:pt x="496" y="421"/>
                  </a:lnTo>
                  <a:lnTo>
                    <a:pt x="382" y="466"/>
                  </a:lnTo>
                  <a:lnTo>
                    <a:pt x="793" y="869"/>
                  </a:lnTo>
                  <a:lnTo>
                    <a:pt x="298" y="449"/>
                  </a:lnTo>
                  <a:lnTo>
                    <a:pt x="414" y="404"/>
                  </a:lnTo>
                  <a:lnTo>
                    <a:pt x="0" y="0"/>
                  </a:lnTo>
                </a:path>
              </a:pathLst>
            </a:custGeom>
            <a:solidFill>
              <a:schemeClr val="bg2"/>
            </a:solidFill>
            <a:ln w="12700" cap="rnd">
              <a:solidFill>
                <a:schemeClr val="bg2"/>
              </a:solidFill>
              <a:round/>
              <a:headEnd type="none" w="sm" len="sm"/>
              <a:tailEnd type="none" w="sm" len="sm"/>
            </a:ln>
          </p:spPr>
          <p:txBody>
            <a:bodyPr/>
            <a:lstStyle/>
            <a:p>
              <a:pPr defTabSz="914400"/>
              <a:endParaRPr lang="en-US">
                <a:solidFill>
                  <a:prstClr val="black"/>
                </a:solidFill>
                <a:latin typeface="Calibri"/>
              </a:endParaRPr>
            </a:p>
          </p:txBody>
        </p:sp>
        <p:sp>
          <p:nvSpPr>
            <p:cNvPr id="124" name="Line 10"/>
            <p:cNvSpPr>
              <a:spLocks noChangeShapeType="1"/>
            </p:cNvSpPr>
            <p:nvPr/>
          </p:nvSpPr>
          <p:spPr bwMode="auto">
            <a:xfrm>
              <a:off x="3851275" y="1539875"/>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sp>
          <p:nvSpPr>
            <p:cNvPr id="125" name="AutoShape 11"/>
            <p:cNvSpPr>
              <a:spLocks noChangeArrowheads="1"/>
            </p:cNvSpPr>
            <p:nvPr/>
          </p:nvSpPr>
          <p:spPr bwMode="auto">
            <a:xfrm>
              <a:off x="6046788" y="3260725"/>
              <a:ext cx="758825" cy="542925"/>
            </a:xfrm>
            <a:prstGeom prst="cube">
              <a:avLst>
                <a:gd name="adj" fmla="val 11060"/>
              </a:avLst>
            </a:prstGeom>
            <a:solidFill>
              <a:srgbClr val="E7E5F3"/>
            </a:solidFill>
            <a:ln w="12700">
              <a:solidFill>
                <a:schemeClr val="bg2"/>
              </a:solidFill>
              <a:miter lim="800000"/>
              <a:headEnd/>
              <a:tailEnd/>
            </a:ln>
          </p:spPr>
          <p:txBody>
            <a:bodyPr anchor="ctr"/>
            <a:lstStyle/>
            <a:p>
              <a:pPr algn="ctr" defTabSz="914400" eaLnBrk="0" hangingPunct="0"/>
              <a:r>
                <a:rPr lang="en-US" sz="1400" b="1">
                  <a:solidFill>
                    <a:prstClr val="black"/>
                  </a:solidFill>
                  <a:latin typeface="Trebuchet MS" pitchFamily="34" charset="0"/>
                </a:rPr>
                <a:t>BS</a:t>
              </a:r>
            </a:p>
          </p:txBody>
        </p:sp>
        <p:grpSp>
          <p:nvGrpSpPr>
            <p:cNvPr id="126" name="Group 125"/>
            <p:cNvGrpSpPr>
              <a:grpSpLocks/>
            </p:cNvGrpSpPr>
            <p:nvPr/>
          </p:nvGrpSpPr>
          <p:grpSpPr bwMode="auto">
            <a:xfrm flipH="1">
              <a:off x="6688138" y="3041652"/>
              <a:ext cx="352425" cy="815975"/>
              <a:chOff x="1188" y="3767"/>
              <a:chExt cx="115" cy="309"/>
            </a:xfrm>
          </p:grpSpPr>
          <p:sp>
            <p:nvSpPr>
              <p:cNvPr id="189" name="Freeform 13"/>
              <p:cNvSpPr>
                <a:spLocks/>
              </p:cNvSpPr>
              <p:nvPr/>
            </p:nvSpPr>
            <p:spPr bwMode="auto">
              <a:xfrm>
                <a:off x="1188" y="3794"/>
                <a:ext cx="115" cy="282"/>
              </a:xfrm>
              <a:custGeom>
                <a:avLst/>
                <a:gdLst>
                  <a:gd name="T0" fmla="*/ 7 w 156"/>
                  <a:gd name="T1" fmla="*/ 0 h 320"/>
                  <a:gd name="T2" fmla="*/ 8 w 156"/>
                  <a:gd name="T3" fmla="*/ 65 h 320"/>
                  <a:gd name="T4" fmla="*/ 10 w 156"/>
                  <a:gd name="T5" fmla="*/ 86 h 320"/>
                  <a:gd name="T6" fmla="*/ 13 w 156"/>
                  <a:gd name="T7" fmla="*/ 116 h 320"/>
                  <a:gd name="T8" fmla="*/ 3 w 156"/>
                  <a:gd name="T9" fmla="*/ 86 h 320"/>
                  <a:gd name="T10" fmla="*/ 10 w 156"/>
                  <a:gd name="T11" fmla="*/ 86 h 320"/>
                  <a:gd name="T12" fmla="*/ 0 w 156"/>
                  <a:gd name="T13" fmla="*/ 116 h 320"/>
                  <a:gd name="T14" fmla="*/ 0 60000 65536"/>
                  <a:gd name="T15" fmla="*/ 0 60000 65536"/>
                  <a:gd name="T16" fmla="*/ 0 60000 65536"/>
                  <a:gd name="T17" fmla="*/ 0 60000 65536"/>
                  <a:gd name="T18" fmla="*/ 0 60000 65536"/>
                  <a:gd name="T19" fmla="*/ 0 60000 65536"/>
                  <a:gd name="T20" fmla="*/ 0 60000 65536"/>
                  <a:gd name="T21" fmla="*/ 0 w 156"/>
                  <a:gd name="T22" fmla="*/ 0 h 320"/>
                  <a:gd name="T23" fmla="*/ 156 w 156"/>
                  <a:gd name="T24" fmla="*/ 320 h 32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320">
                    <a:moveTo>
                      <a:pt x="74" y="0"/>
                    </a:moveTo>
                    <a:lnTo>
                      <a:pt x="90" y="180"/>
                    </a:lnTo>
                    <a:lnTo>
                      <a:pt x="115" y="237"/>
                    </a:lnTo>
                    <a:lnTo>
                      <a:pt x="155" y="319"/>
                    </a:lnTo>
                    <a:lnTo>
                      <a:pt x="33" y="237"/>
                    </a:lnTo>
                    <a:lnTo>
                      <a:pt x="115" y="237"/>
                    </a:lnTo>
                    <a:lnTo>
                      <a:pt x="0" y="319"/>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0" name="Freeform 14"/>
              <p:cNvSpPr>
                <a:spLocks/>
              </p:cNvSpPr>
              <p:nvPr/>
            </p:nvSpPr>
            <p:spPr bwMode="auto">
              <a:xfrm>
                <a:off x="1188" y="3794"/>
                <a:ext cx="43" cy="282"/>
              </a:xfrm>
              <a:custGeom>
                <a:avLst/>
                <a:gdLst>
                  <a:gd name="T0" fmla="*/ 0 w 58"/>
                  <a:gd name="T1" fmla="*/ 116 h 320"/>
                  <a:gd name="T2" fmla="*/ 3 w 58"/>
                  <a:gd name="T3" fmla="*/ 86 h 320"/>
                  <a:gd name="T4" fmla="*/ 4 w 58"/>
                  <a:gd name="T5" fmla="*/ 65 h 320"/>
                  <a:gd name="T6" fmla="*/ 5 w 58"/>
                  <a:gd name="T7" fmla="*/ 0 h 320"/>
                  <a:gd name="T8" fmla="*/ 0 60000 65536"/>
                  <a:gd name="T9" fmla="*/ 0 60000 65536"/>
                  <a:gd name="T10" fmla="*/ 0 60000 65536"/>
                  <a:gd name="T11" fmla="*/ 0 60000 65536"/>
                  <a:gd name="T12" fmla="*/ 0 w 58"/>
                  <a:gd name="T13" fmla="*/ 0 h 320"/>
                  <a:gd name="T14" fmla="*/ 58 w 58"/>
                  <a:gd name="T15" fmla="*/ 320 h 320"/>
                </a:gdLst>
                <a:ahLst/>
                <a:cxnLst>
                  <a:cxn ang="T8">
                    <a:pos x="T0" y="T1"/>
                  </a:cxn>
                  <a:cxn ang="T9">
                    <a:pos x="T2" y="T3"/>
                  </a:cxn>
                  <a:cxn ang="T10">
                    <a:pos x="T4" y="T5"/>
                  </a:cxn>
                  <a:cxn ang="T11">
                    <a:pos x="T6" y="T7"/>
                  </a:cxn>
                </a:cxnLst>
                <a:rect l="T12" t="T13" r="T14" b="T15"/>
                <a:pathLst>
                  <a:path w="58" h="320">
                    <a:moveTo>
                      <a:pt x="0" y="319"/>
                    </a:moveTo>
                    <a:lnTo>
                      <a:pt x="33" y="237"/>
                    </a:lnTo>
                    <a:lnTo>
                      <a:pt x="41" y="180"/>
                    </a:lnTo>
                    <a:lnTo>
                      <a:pt x="57" y="0"/>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1" name="Line 15"/>
              <p:cNvSpPr>
                <a:spLocks noChangeShapeType="1"/>
              </p:cNvSpPr>
              <p:nvPr/>
            </p:nvSpPr>
            <p:spPr bwMode="auto">
              <a:xfrm flipH="1" flipV="1">
                <a:off x="1219" y="3960"/>
                <a:ext cx="54" cy="42"/>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2" name="Freeform 16"/>
              <p:cNvSpPr>
                <a:spLocks/>
              </p:cNvSpPr>
              <p:nvPr/>
            </p:nvSpPr>
            <p:spPr bwMode="auto">
              <a:xfrm>
                <a:off x="1212" y="3794"/>
                <a:ext cx="43" cy="210"/>
              </a:xfrm>
              <a:custGeom>
                <a:avLst/>
                <a:gdLst>
                  <a:gd name="T0" fmla="*/ 0 w 58"/>
                  <a:gd name="T1" fmla="*/ 86 h 238"/>
                  <a:gd name="T2" fmla="*/ 5 w 58"/>
                  <a:gd name="T3" fmla="*/ 66 h 238"/>
                  <a:gd name="T4" fmla="*/ 1 w 58"/>
                  <a:gd name="T5" fmla="*/ 66 h 238"/>
                  <a:gd name="T6" fmla="*/ 5 w 58"/>
                  <a:gd name="T7" fmla="*/ 57 h 238"/>
                  <a:gd name="T8" fmla="*/ 1 w 58"/>
                  <a:gd name="T9" fmla="*/ 57 h 238"/>
                  <a:gd name="T10" fmla="*/ 5 w 58"/>
                  <a:gd name="T11" fmla="*/ 49 h 238"/>
                  <a:gd name="T12" fmla="*/ 1 w 58"/>
                  <a:gd name="T13" fmla="*/ 49 h 238"/>
                  <a:gd name="T14" fmla="*/ 4 w 58"/>
                  <a:gd name="T15" fmla="*/ 36 h 238"/>
                  <a:gd name="T16" fmla="*/ 1 w 58"/>
                  <a:gd name="T17" fmla="*/ 36 h 238"/>
                  <a:gd name="T18" fmla="*/ 4 w 58"/>
                  <a:gd name="T19" fmla="*/ 30 h 238"/>
                  <a:gd name="T20" fmla="*/ 1 w 58"/>
                  <a:gd name="T21" fmla="*/ 30 h 238"/>
                  <a:gd name="T22" fmla="*/ 4 w 58"/>
                  <a:gd name="T23" fmla="*/ 21 h 238"/>
                  <a:gd name="T24" fmla="*/ 1 w 58"/>
                  <a:gd name="T25" fmla="*/ 21 h 238"/>
                  <a:gd name="T26" fmla="*/ 4 w 58"/>
                  <a:gd name="T27" fmla="*/ 12 h 238"/>
                  <a:gd name="T28" fmla="*/ 2 w 58"/>
                  <a:gd name="T29" fmla="*/ 12 h 238"/>
                  <a:gd name="T30" fmla="*/ 4 w 58"/>
                  <a:gd name="T31" fmla="*/ 6 h 238"/>
                  <a:gd name="T32" fmla="*/ 2 w 58"/>
                  <a:gd name="T33" fmla="*/ 6 h 238"/>
                  <a:gd name="T34" fmla="*/ 4 w 58"/>
                  <a:gd name="T35" fmla="*/ 0 h 238"/>
                  <a:gd name="T36" fmla="*/ 2 w 58"/>
                  <a:gd name="T37" fmla="*/ 0 h 2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58"/>
                  <a:gd name="T58" fmla="*/ 0 h 238"/>
                  <a:gd name="T59" fmla="*/ 58 w 58"/>
                  <a:gd name="T60" fmla="*/ 238 h 2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58" h="238">
                    <a:moveTo>
                      <a:pt x="0" y="237"/>
                    </a:moveTo>
                    <a:lnTo>
                      <a:pt x="57" y="180"/>
                    </a:lnTo>
                    <a:lnTo>
                      <a:pt x="8" y="180"/>
                    </a:lnTo>
                    <a:lnTo>
                      <a:pt x="57" y="156"/>
                    </a:lnTo>
                    <a:lnTo>
                      <a:pt x="16" y="156"/>
                    </a:lnTo>
                    <a:lnTo>
                      <a:pt x="57" y="131"/>
                    </a:lnTo>
                    <a:lnTo>
                      <a:pt x="16" y="131"/>
                    </a:lnTo>
                    <a:lnTo>
                      <a:pt x="49" y="98"/>
                    </a:lnTo>
                    <a:lnTo>
                      <a:pt x="16" y="98"/>
                    </a:lnTo>
                    <a:lnTo>
                      <a:pt x="49" y="82"/>
                    </a:lnTo>
                    <a:lnTo>
                      <a:pt x="16" y="82"/>
                    </a:lnTo>
                    <a:lnTo>
                      <a:pt x="49" y="58"/>
                    </a:lnTo>
                    <a:lnTo>
                      <a:pt x="16" y="58"/>
                    </a:lnTo>
                    <a:lnTo>
                      <a:pt x="41" y="33"/>
                    </a:lnTo>
                    <a:lnTo>
                      <a:pt x="24" y="33"/>
                    </a:lnTo>
                    <a:lnTo>
                      <a:pt x="41" y="17"/>
                    </a:lnTo>
                    <a:lnTo>
                      <a:pt x="24" y="17"/>
                    </a:lnTo>
                    <a:lnTo>
                      <a:pt x="41" y="0"/>
                    </a:lnTo>
                    <a:lnTo>
                      <a:pt x="24" y="0"/>
                    </a:lnTo>
                  </a:path>
                </a:pathLst>
              </a:custGeom>
              <a:noFill/>
              <a:ln w="12700" cap="rnd">
                <a:solidFill>
                  <a:srgbClr val="000000"/>
                </a:solidFill>
                <a:round/>
                <a:headEnd type="none" w="sm" len="sm"/>
                <a:tailEnd type="none" w="sm" len="sm"/>
              </a:ln>
            </p:spPr>
            <p:txBody>
              <a:bodyPr/>
              <a:lstStyle/>
              <a:p>
                <a:pPr defTabSz="914400"/>
                <a:endParaRPr lang="en-US">
                  <a:solidFill>
                    <a:prstClr val="black"/>
                  </a:solidFill>
                  <a:latin typeface="Calibri"/>
                </a:endParaRPr>
              </a:p>
            </p:txBody>
          </p:sp>
          <p:sp>
            <p:nvSpPr>
              <p:cNvPr id="193" name="Rectangle 17"/>
              <p:cNvSpPr>
                <a:spLocks noChangeArrowheads="1"/>
              </p:cNvSpPr>
              <p:nvPr/>
            </p:nvSpPr>
            <p:spPr bwMode="auto">
              <a:xfrm>
                <a:off x="1207" y="3787"/>
                <a:ext cx="66" cy="14"/>
              </a:xfrm>
              <a:prstGeom prst="rect">
                <a:avLst/>
              </a:prstGeom>
              <a:noFill/>
              <a:ln w="12700">
                <a:solidFill>
                  <a:srgbClr val="000000"/>
                </a:solidFill>
                <a:miter lim="800000"/>
                <a:headEnd/>
                <a:tailEnd/>
              </a:ln>
            </p:spPr>
            <p:txBody>
              <a:bodyPr wrap="none" anchor="ctr"/>
              <a:lstStyle/>
              <a:p>
                <a:pPr algn="ctr" defTabSz="914400" eaLnBrk="0" hangingPunct="0">
                  <a:lnSpc>
                    <a:spcPct val="90000"/>
                  </a:lnSpc>
                  <a:spcAft>
                    <a:spcPts val="1200"/>
                  </a:spcAft>
                  <a:buClr>
                    <a:prstClr val="white"/>
                  </a:buClr>
                  <a:buFont typeface="Times New Roman" pitchFamily="18" charset="0"/>
                  <a:buChar char="•"/>
                </a:pPr>
                <a:endParaRPr lang="en-US" sz="1400">
                  <a:solidFill>
                    <a:prstClr val="black"/>
                  </a:solidFill>
                  <a:latin typeface="Trebuchet MS" pitchFamily="34" charset="0"/>
                </a:endParaRPr>
              </a:p>
            </p:txBody>
          </p:sp>
          <p:sp>
            <p:nvSpPr>
              <p:cNvPr id="194" name="Rectangle 18"/>
              <p:cNvSpPr>
                <a:spLocks noChangeArrowheads="1"/>
              </p:cNvSpPr>
              <p:nvPr/>
            </p:nvSpPr>
            <p:spPr bwMode="auto">
              <a:xfrm>
                <a:off x="1207" y="3787"/>
                <a:ext cx="66" cy="14"/>
              </a:xfrm>
              <a:prstGeom prst="rect">
                <a:avLst/>
              </a:prstGeom>
              <a:noFill/>
              <a:ln w="12700">
                <a:solidFill>
                  <a:srgbClr val="000000"/>
                </a:solidFill>
                <a:miter lim="800000"/>
                <a:headEnd/>
                <a:tailEnd/>
              </a:ln>
            </p:spPr>
            <p:txBody>
              <a:bodyPr wrap="none" anchor="ctr"/>
              <a:lstStyle/>
              <a:p>
                <a:pPr algn="ctr" defTabSz="914400" eaLnBrk="0" hangingPunct="0">
                  <a:lnSpc>
                    <a:spcPct val="90000"/>
                  </a:lnSpc>
                  <a:spcAft>
                    <a:spcPts val="1200"/>
                  </a:spcAft>
                  <a:buClr>
                    <a:prstClr val="white"/>
                  </a:buClr>
                  <a:buFont typeface="Times New Roman" pitchFamily="18" charset="0"/>
                  <a:buChar char="•"/>
                </a:pPr>
                <a:endParaRPr lang="en-US" sz="1400">
                  <a:solidFill>
                    <a:prstClr val="black"/>
                  </a:solidFill>
                  <a:latin typeface="Trebuchet MS" pitchFamily="34" charset="0"/>
                </a:endParaRPr>
              </a:p>
            </p:txBody>
          </p:sp>
          <p:sp>
            <p:nvSpPr>
              <p:cNvPr id="195" name="Freeform 19"/>
              <p:cNvSpPr>
                <a:spLocks/>
              </p:cNvSpPr>
              <p:nvPr/>
            </p:nvSpPr>
            <p:spPr bwMode="auto">
              <a:xfrm>
                <a:off x="1200" y="3773"/>
                <a:ext cx="67" cy="15"/>
              </a:xfrm>
              <a:custGeom>
                <a:avLst/>
                <a:gdLst>
                  <a:gd name="T0" fmla="*/ 0 w 91"/>
                  <a:gd name="T1" fmla="*/ 6 h 17"/>
                  <a:gd name="T2" fmla="*/ 4 w 91"/>
                  <a:gd name="T3" fmla="*/ 0 h 17"/>
                  <a:gd name="T4" fmla="*/ 8 w 91"/>
                  <a:gd name="T5" fmla="*/ 6 h 17"/>
                  <a:gd name="T6" fmla="*/ 0 w 91"/>
                  <a:gd name="T7" fmla="*/ 6 h 17"/>
                  <a:gd name="T8" fmla="*/ 0 60000 65536"/>
                  <a:gd name="T9" fmla="*/ 0 60000 65536"/>
                  <a:gd name="T10" fmla="*/ 0 60000 65536"/>
                  <a:gd name="T11" fmla="*/ 0 60000 65536"/>
                  <a:gd name="T12" fmla="*/ 0 w 91"/>
                  <a:gd name="T13" fmla="*/ 0 h 17"/>
                  <a:gd name="T14" fmla="*/ 91 w 91"/>
                  <a:gd name="T15" fmla="*/ 17 h 17"/>
                </a:gdLst>
                <a:ahLst/>
                <a:cxnLst>
                  <a:cxn ang="T8">
                    <a:pos x="T0" y="T1"/>
                  </a:cxn>
                  <a:cxn ang="T9">
                    <a:pos x="T2" y="T3"/>
                  </a:cxn>
                  <a:cxn ang="T10">
                    <a:pos x="T4" y="T5"/>
                  </a:cxn>
                  <a:cxn ang="T11">
                    <a:pos x="T6" y="T7"/>
                  </a:cxn>
                </a:cxnLst>
                <a:rect l="T12" t="T13" r="T14" b="T15"/>
                <a:pathLst>
                  <a:path w="91" h="17">
                    <a:moveTo>
                      <a:pt x="0" y="16"/>
                    </a:moveTo>
                    <a:lnTo>
                      <a:pt x="49" y="0"/>
                    </a:lnTo>
                    <a:lnTo>
                      <a:pt x="90" y="16"/>
                    </a:lnTo>
                    <a:lnTo>
                      <a:pt x="0" y="16"/>
                    </a:lnTo>
                  </a:path>
                </a:pathLst>
              </a:custGeom>
              <a:noFill/>
              <a:ln w="12700" cap="rnd">
                <a:solidFill>
                  <a:srgbClr val="000000"/>
                </a:solidFill>
                <a:round/>
                <a:headEnd/>
                <a:tailEnd/>
              </a:ln>
            </p:spPr>
            <p:txBody>
              <a:bodyPr/>
              <a:lstStyle/>
              <a:p>
                <a:pPr defTabSz="914400"/>
                <a:endParaRPr lang="en-US">
                  <a:solidFill>
                    <a:prstClr val="black"/>
                  </a:solidFill>
                  <a:latin typeface="Calibri"/>
                </a:endParaRPr>
              </a:p>
            </p:txBody>
          </p:sp>
          <p:sp>
            <p:nvSpPr>
              <p:cNvPr id="196" name="Line 20"/>
              <p:cNvSpPr>
                <a:spLocks noChangeShapeType="1"/>
              </p:cNvSpPr>
              <p:nvPr/>
            </p:nvSpPr>
            <p:spPr bwMode="auto">
              <a:xfrm>
                <a:off x="1267" y="3802"/>
                <a:ext cx="6" cy="7"/>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7" name="Line 21"/>
              <p:cNvSpPr>
                <a:spLocks noChangeShapeType="1"/>
              </p:cNvSpPr>
              <p:nvPr/>
            </p:nvSpPr>
            <p:spPr bwMode="auto">
              <a:xfrm>
                <a:off x="1200" y="3802"/>
                <a:ext cx="1" cy="7"/>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sp>
            <p:nvSpPr>
              <p:cNvPr id="198" name="Line 22"/>
              <p:cNvSpPr>
                <a:spLocks noChangeShapeType="1"/>
              </p:cNvSpPr>
              <p:nvPr/>
            </p:nvSpPr>
            <p:spPr bwMode="auto">
              <a:xfrm>
                <a:off x="1236" y="3767"/>
                <a:ext cx="1" cy="6"/>
              </a:xfrm>
              <a:prstGeom prst="line">
                <a:avLst/>
              </a:prstGeom>
              <a:noFill/>
              <a:ln w="12700">
                <a:solidFill>
                  <a:srgbClr val="000000"/>
                </a:solidFill>
                <a:round/>
                <a:headEnd type="none" w="sm" len="sm"/>
                <a:tailEnd type="none" w="sm" len="sm"/>
              </a:ln>
            </p:spPr>
            <p:txBody>
              <a:bodyPr wrap="none" anchor="ctr"/>
              <a:lstStyle/>
              <a:p>
                <a:pPr defTabSz="914400"/>
                <a:endParaRPr lang="en-US">
                  <a:solidFill>
                    <a:prstClr val="black"/>
                  </a:solidFill>
                  <a:latin typeface="Calibri"/>
                </a:endParaRPr>
              </a:p>
            </p:txBody>
          </p:sp>
        </p:grpSp>
        <p:sp>
          <p:nvSpPr>
            <p:cNvPr id="127" name="Line 24"/>
            <p:cNvSpPr>
              <a:spLocks noChangeShapeType="1"/>
            </p:cNvSpPr>
            <p:nvPr/>
          </p:nvSpPr>
          <p:spPr bwMode="auto">
            <a:xfrm>
              <a:off x="7429500" y="3455988"/>
              <a:ext cx="0" cy="0"/>
            </a:xfrm>
            <a:prstGeom prst="line">
              <a:avLst/>
            </a:prstGeom>
            <a:noFill/>
            <a:ln w="9525">
              <a:noFill/>
              <a:miter lim="800000"/>
              <a:headEnd/>
              <a:tailEnd/>
            </a:ln>
          </p:spPr>
          <p:txBody>
            <a:bodyPr lIns="0" tIns="0" rIns="0" bIns="0"/>
            <a:lstStyle/>
            <a:p>
              <a:pPr defTabSz="914400"/>
              <a:endParaRPr lang="en-US">
                <a:solidFill>
                  <a:prstClr val="black"/>
                </a:solidFill>
                <a:latin typeface="Calibri"/>
              </a:endParaRPr>
            </a:p>
          </p:txBody>
        </p:sp>
        <p:pic>
          <p:nvPicPr>
            <p:cNvPr id="128" name="Picture 102"/>
            <p:cNvPicPr>
              <a:picLocks noChangeAspect="1" noChangeArrowheads="1"/>
            </p:cNvPicPr>
            <p:nvPr/>
          </p:nvPicPr>
          <p:blipFill>
            <a:blip r:embed="rId4" cstate="print"/>
            <a:srcRect l="13150" r="18356" b="11208"/>
            <a:stretch>
              <a:fillRect/>
            </a:stretch>
          </p:blipFill>
          <p:spPr bwMode="auto">
            <a:xfrm>
              <a:off x="7850188" y="3313113"/>
              <a:ext cx="344487" cy="950912"/>
            </a:xfrm>
            <a:prstGeom prst="rect">
              <a:avLst/>
            </a:prstGeom>
            <a:noFill/>
            <a:ln w="9525">
              <a:noFill/>
              <a:miter lim="800000"/>
              <a:headEnd/>
              <a:tailEnd/>
            </a:ln>
          </p:spPr>
        </p:pic>
        <p:pic>
          <p:nvPicPr>
            <p:cNvPr id="129" name="Picture 103" descr="softcloud"/>
            <p:cNvPicPr>
              <a:picLocks noChangeAspect="1" noChangeArrowheads="1"/>
            </p:cNvPicPr>
            <p:nvPr/>
          </p:nvPicPr>
          <p:blipFill>
            <a:blip r:embed="rId5" cstate="print"/>
            <a:srcRect/>
            <a:stretch>
              <a:fillRect/>
            </a:stretch>
          </p:blipFill>
          <p:spPr bwMode="auto">
            <a:xfrm>
              <a:off x="4410075" y="1524000"/>
              <a:ext cx="1509713" cy="1216025"/>
            </a:xfrm>
            <a:prstGeom prst="rect">
              <a:avLst/>
            </a:prstGeom>
            <a:noFill/>
            <a:ln w="9525">
              <a:noFill/>
              <a:miter lim="800000"/>
              <a:headEnd/>
              <a:tailEnd/>
            </a:ln>
          </p:spPr>
        </p:pic>
        <p:sp>
          <p:nvSpPr>
            <p:cNvPr id="130" name="Text Box 106"/>
            <p:cNvSpPr txBox="1">
              <a:spLocks noChangeArrowheads="1"/>
            </p:cNvSpPr>
            <p:nvPr/>
          </p:nvSpPr>
          <p:spPr bwMode="auto">
            <a:xfrm>
              <a:off x="4606925" y="1912938"/>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Wireless Core</a:t>
              </a:r>
            </a:p>
          </p:txBody>
        </p:sp>
        <p:pic>
          <p:nvPicPr>
            <p:cNvPr id="131" name="Picture 111" descr="softcloud"/>
            <p:cNvPicPr>
              <a:picLocks noChangeAspect="1" noChangeArrowheads="1"/>
            </p:cNvPicPr>
            <p:nvPr/>
          </p:nvPicPr>
          <p:blipFill>
            <a:blip r:embed="rId5" cstate="print"/>
            <a:srcRect/>
            <a:stretch>
              <a:fillRect/>
            </a:stretch>
          </p:blipFill>
          <p:spPr bwMode="auto">
            <a:xfrm>
              <a:off x="2590800" y="2465388"/>
              <a:ext cx="2209800" cy="1503362"/>
            </a:xfrm>
            <a:prstGeom prst="rect">
              <a:avLst/>
            </a:prstGeom>
            <a:noFill/>
            <a:ln w="9525">
              <a:noFill/>
              <a:miter lim="800000"/>
              <a:headEnd/>
              <a:tailEnd/>
            </a:ln>
          </p:spPr>
        </p:pic>
        <p:sp>
          <p:nvSpPr>
            <p:cNvPr id="132" name="Text Box 112"/>
            <p:cNvSpPr txBox="1">
              <a:spLocks noChangeArrowheads="1"/>
            </p:cNvSpPr>
            <p:nvPr/>
          </p:nvSpPr>
          <p:spPr bwMode="auto">
            <a:xfrm>
              <a:off x="3352800" y="3130550"/>
              <a:ext cx="876300" cy="198873"/>
            </a:xfrm>
            <a:prstGeom prst="rect">
              <a:avLst/>
            </a:prstGeom>
            <a:noFill/>
            <a:ln w="9525">
              <a:noFill/>
              <a:miter lim="800000"/>
              <a:headEnd/>
              <a:tailEnd/>
            </a:ln>
          </p:spPr>
          <p:txBody>
            <a:bodyPr lIns="0" tIns="0" rIns="0" bIns="0">
              <a:spAutoFit/>
            </a:bodyPr>
            <a:lstStyle/>
            <a:p>
              <a:pPr algn="ctr" defTabSz="914400"/>
              <a:r>
                <a:rPr lang="en-US" b="1" dirty="0">
                  <a:solidFill>
                    <a:prstClr val="black"/>
                  </a:solidFill>
                  <a:latin typeface="Trebuchet MS" pitchFamily="34" charset="0"/>
                </a:rPr>
                <a:t>Internet</a:t>
              </a:r>
            </a:p>
          </p:txBody>
        </p:sp>
        <p:sp>
          <p:nvSpPr>
            <p:cNvPr id="133" name="Line 6"/>
            <p:cNvSpPr>
              <a:spLocks noChangeShapeType="1"/>
            </p:cNvSpPr>
            <p:nvPr/>
          </p:nvSpPr>
          <p:spPr bwMode="gray">
            <a:xfrm flipV="1">
              <a:off x="4114800" y="2444750"/>
              <a:ext cx="685800" cy="3810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34" name="Line 6"/>
            <p:cNvSpPr>
              <a:spLocks noChangeShapeType="1"/>
            </p:cNvSpPr>
            <p:nvPr/>
          </p:nvSpPr>
          <p:spPr bwMode="gray">
            <a:xfrm>
              <a:off x="4343400" y="3587750"/>
              <a:ext cx="990600" cy="6858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grpSp>
          <p:nvGrpSpPr>
            <p:cNvPr id="135" name="Group 48"/>
            <p:cNvGrpSpPr>
              <a:grpSpLocks/>
            </p:cNvGrpSpPr>
            <p:nvPr/>
          </p:nvGrpSpPr>
          <p:grpSpPr bwMode="auto">
            <a:xfrm>
              <a:off x="1979613" y="3663948"/>
              <a:ext cx="954087" cy="603250"/>
              <a:chOff x="69" y="1103"/>
              <a:chExt cx="1043" cy="623"/>
            </a:xfrm>
          </p:grpSpPr>
          <p:sp>
            <p:nvSpPr>
              <p:cNvPr id="180" name="Oval 49"/>
              <p:cNvSpPr>
                <a:spLocks noChangeArrowheads="1"/>
              </p:cNvSpPr>
              <p:nvPr/>
            </p:nvSpPr>
            <p:spPr bwMode="auto">
              <a:xfrm>
                <a:off x="425" y="1103"/>
                <a:ext cx="455"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1" name="Oval 50"/>
              <p:cNvSpPr>
                <a:spLocks noChangeArrowheads="1"/>
              </p:cNvSpPr>
              <p:nvPr/>
            </p:nvSpPr>
            <p:spPr bwMode="auto">
              <a:xfrm>
                <a:off x="175" y="1170"/>
                <a:ext cx="349" cy="25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2" name="Oval 51"/>
              <p:cNvSpPr>
                <a:spLocks noChangeArrowheads="1"/>
              </p:cNvSpPr>
              <p:nvPr/>
            </p:nvSpPr>
            <p:spPr bwMode="auto">
              <a:xfrm>
                <a:off x="69" y="1326"/>
                <a:ext cx="235" cy="21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3" name="Oval 52"/>
              <p:cNvSpPr>
                <a:spLocks noChangeArrowheads="1"/>
              </p:cNvSpPr>
              <p:nvPr/>
            </p:nvSpPr>
            <p:spPr bwMode="auto">
              <a:xfrm>
                <a:off x="140" y="1418"/>
                <a:ext cx="353" cy="228"/>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4" name="Oval 53"/>
              <p:cNvSpPr>
                <a:spLocks noChangeArrowheads="1"/>
              </p:cNvSpPr>
              <p:nvPr/>
            </p:nvSpPr>
            <p:spPr bwMode="auto">
              <a:xfrm>
                <a:off x="390" y="1456"/>
                <a:ext cx="528" cy="270"/>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5" name="Oval 54"/>
              <p:cNvSpPr>
                <a:spLocks noChangeArrowheads="1"/>
              </p:cNvSpPr>
              <p:nvPr/>
            </p:nvSpPr>
            <p:spPr bwMode="auto">
              <a:xfrm>
                <a:off x="726" y="1178"/>
                <a:ext cx="338"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6" name="Oval 55"/>
              <p:cNvSpPr>
                <a:spLocks noChangeArrowheads="1"/>
              </p:cNvSpPr>
              <p:nvPr/>
            </p:nvSpPr>
            <p:spPr bwMode="auto">
              <a:xfrm>
                <a:off x="776" y="1308"/>
                <a:ext cx="336" cy="20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7" name="Oval 56"/>
              <p:cNvSpPr>
                <a:spLocks noChangeArrowheads="1"/>
              </p:cNvSpPr>
              <p:nvPr/>
            </p:nvSpPr>
            <p:spPr bwMode="auto">
              <a:xfrm>
                <a:off x="746" y="1351"/>
                <a:ext cx="334" cy="333"/>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88" name="Oval 57"/>
              <p:cNvSpPr>
                <a:spLocks noChangeArrowheads="1"/>
              </p:cNvSpPr>
              <p:nvPr/>
            </p:nvSpPr>
            <p:spPr bwMode="auto">
              <a:xfrm>
                <a:off x="259" y="1250"/>
                <a:ext cx="677" cy="334"/>
              </a:xfrm>
              <a:prstGeom prst="ellipse">
                <a:avLst/>
              </a:prstGeom>
              <a:solidFill>
                <a:srgbClr val="E7EDED"/>
              </a:solidFill>
              <a:ln w="9525">
                <a:noFill/>
                <a:round/>
                <a:headEnd/>
                <a:tailEnd/>
              </a:ln>
            </p:spPr>
            <p:txBody>
              <a:bodyPr/>
              <a:lstStyle/>
              <a:p>
                <a:pPr defTabSz="914400"/>
                <a:endParaRPr lang="en-US">
                  <a:solidFill>
                    <a:prstClr val="black"/>
                  </a:solidFill>
                  <a:latin typeface="Calibri"/>
                </a:endParaRPr>
              </a:p>
            </p:txBody>
          </p:sp>
        </p:grpSp>
        <p:grpSp>
          <p:nvGrpSpPr>
            <p:cNvPr id="136" name="Group 58"/>
            <p:cNvGrpSpPr>
              <a:grpSpLocks/>
            </p:cNvGrpSpPr>
            <p:nvPr/>
          </p:nvGrpSpPr>
          <p:grpSpPr bwMode="auto">
            <a:xfrm>
              <a:off x="1981200" y="3663948"/>
              <a:ext cx="958853" cy="609600"/>
              <a:chOff x="69" y="1100"/>
              <a:chExt cx="1047" cy="630"/>
            </a:xfrm>
          </p:grpSpPr>
          <p:sp>
            <p:nvSpPr>
              <p:cNvPr id="164" name="Arc 59"/>
              <p:cNvSpPr>
                <a:spLocks/>
              </p:cNvSpPr>
              <p:nvPr/>
            </p:nvSpPr>
            <p:spPr bwMode="auto">
              <a:xfrm>
                <a:off x="437" y="1100"/>
                <a:ext cx="431" cy="131"/>
              </a:xfrm>
              <a:custGeom>
                <a:avLst/>
                <a:gdLst>
                  <a:gd name="T0" fmla="*/ 0 w 40486"/>
                  <a:gd name="T1" fmla="*/ 1 h 21600"/>
                  <a:gd name="T2" fmla="*/ 5 w 40486"/>
                  <a:gd name="T3" fmla="*/ 0 h 21600"/>
                  <a:gd name="T4" fmla="*/ 2 w 40486"/>
                  <a:gd name="T5" fmla="*/ 1 h 21600"/>
                  <a:gd name="T6" fmla="*/ 0 60000 65536"/>
                  <a:gd name="T7" fmla="*/ 0 60000 65536"/>
                  <a:gd name="T8" fmla="*/ 0 60000 65536"/>
                  <a:gd name="T9" fmla="*/ 0 w 40486"/>
                  <a:gd name="T10" fmla="*/ 0 h 21600"/>
                  <a:gd name="T11" fmla="*/ 40486 w 40486"/>
                  <a:gd name="T12" fmla="*/ 21600 h 21600"/>
                </a:gdLst>
                <a:ahLst/>
                <a:cxnLst>
                  <a:cxn ang="T6">
                    <a:pos x="T0" y="T1"/>
                  </a:cxn>
                  <a:cxn ang="T7">
                    <a:pos x="T2" y="T3"/>
                  </a:cxn>
                  <a:cxn ang="T8">
                    <a:pos x="T4" y="T5"/>
                  </a:cxn>
                </a:cxnLst>
                <a:rect l="T9" t="T10" r="T11" b="T12"/>
                <a:pathLst>
                  <a:path w="40486" h="21600" fill="none" extrusionOk="0">
                    <a:moveTo>
                      <a:pt x="-1" y="14608"/>
                    </a:moveTo>
                    <a:cubicBezTo>
                      <a:pt x="2988" y="5871"/>
                      <a:pt x="11202" y="-1"/>
                      <a:pt x="20437" y="0"/>
                    </a:cubicBezTo>
                    <a:cubicBezTo>
                      <a:pt x="29263" y="0"/>
                      <a:pt x="37201" y="5369"/>
                      <a:pt x="40485" y="13562"/>
                    </a:cubicBezTo>
                  </a:path>
                  <a:path w="40486" h="21600" stroke="0" extrusionOk="0">
                    <a:moveTo>
                      <a:pt x="-1" y="14608"/>
                    </a:moveTo>
                    <a:cubicBezTo>
                      <a:pt x="2988" y="5871"/>
                      <a:pt x="11202" y="-1"/>
                      <a:pt x="20437" y="0"/>
                    </a:cubicBezTo>
                    <a:cubicBezTo>
                      <a:pt x="29263" y="0"/>
                      <a:pt x="37201" y="5369"/>
                      <a:pt x="40485" y="13562"/>
                    </a:cubicBezTo>
                    <a:lnTo>
                      <a:pt x="20437"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5" name="Arc 60"/>
              <p:cNvSpPr>
                <a:spLocks/>
              </p:cNvSpPr>
              <p:nvPr/>
            </p:nvSpPr>
            <p:spPr bwMode="auto">
              <a:xfrm>
                <a:off x="439" y="1102"/>
                <a:ext cx="427" cy="129"/>
              </a:xfrm>
              <a:custGeom>
                <a:avLst/>
                <a:gdLst>
                  <a:gd name="T0" fmla="*/ 0 w 40453"/>
                  <a:gd name="T1" fmla="*/ 1 h 21600"/>
                  <a:gd name="T2" fmla="*/ 5 w 40453"/>
                  <a:gd name="T3" fmla="*/ 0 h 21600"/>
                  <a:gd name="T4" fmla="*/ 2 w 40453"/>
                  <a:gd name="T5" fmla="*/ 1 h 21600"/>
                  <a:gd name="T6" fmla="*/ 0 60000 65536"/>
                  <a:gd name="T7" fmla="*/ 0 60000 65536"/>
                  <a:gd name="T8" fmla="*/ 0 60000 65536"/>
                  <a:gd name="T9" fmla="*/ 0 w 40453"/>
                  <a:gd name="T10" fmla="*/ 0 h 21600"/>
                  <a:gd name="T11" fmla="*/ 40453 w 40453"/>
                  <a:gd name="T12" fmla="*/ 21600 h 21600"/>
                </a:gdLst>
                <a:ahLst/>
                <a:cxnLst>
                  <a:cxn ang="T6">
                    <a:pos x="T0" y="T1"/>
                  </a:cxn>
                  <a:cxn ang="T7">
                    <a:pos x="T2" y="T3"/>
                  </a:cxn>
                  <a:cxn ang="T8">
                    <a:pos x="T4" y="T5"/>
                  </a:cxn>
                </a:cxnLst>
                <a:rect l="T9" t="T10" r="T11" b="T12"/>
                <a:pathLst>
                  <a:path w="40453" h="21600" fill="none" extrusionOk="0">
                    <a:moveTo>
                      <a:pt x="0" y="14567"/>
                    </a:moveTo>
                    <a:cubicBezTo>
                      <a:pt x="3001" y="5850"/>
                      <a:pt x="11204" y="-1"/>
                      <a:pt x="20423" y="0"/>
                    </a:cubicBezTo>
                    <a:cubicBezTo>
                      <a:pt x="29230" y="0"/>
                      <a:pt x="37156" y="5348"/>
                      <a:pt x="40453" y="13515"/>
                    </a:cubicBezTo>
                  </a:path>
                  <a:path w="40453" h="21600" stroke="0" extrusionOk="0">
                    <a:moveTo>
                      <a:pt x="0" y="14567"/>
                    </a:moveTo>
                    <a:cubicBezTo>
                      <a:pt x="3001" y="5850"/>
                      <a:pt x="11204" y="-1"/>
                      <a:pt x="20423" y="0"/>
                    </a:cubicBezTo>
                    <a:cubicBezTo>
                      <a:pt x="29230" y="0"/>
                      <a:pt x="37156" y="5348"/>
                      <a:pt x="40453" y="13515"/>
                    </a:cubicBezTo>
                    <a:lnTo>
                      <a:pt x="20423"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66" name="Arc 61"/>
              <p:cNvSpPr>
                <a:spLocks/>
              </p:cNvSpPr>
              <p:nvPr/>
            </p:nvSpPr>
            <p:spPr bwMode="auto">
              <a:xfrm>
                <a:off x="175" y="1168"/>
                <a:ext cx="268" cy="158"/>
              </a:xfrm>
              <a:custGeom>
                <a:avLst/>
                <a:gdLst>
                  <a:gd name="T0" fmla="*/ 0 w 32999"/>
                  <a:gd name="T1" fmla="*/ 1 h 26213"/>
                  <a:gd name="T2" fmla="*/ 2 w 32999"/>
                  <a:gd name="T3" fmla="*/ 0 h 26213"/>
                  <a:gd name="T4" fmla="*/ 1 w 32999"/>
                  <a:gd name="T5" fmla="*/ 1 h 26213"/>
                  <a:gd name="T6" fmla="*/ 0 60000 65536"/>
                  <a:gd name="T7" fmla="*/ 0 60000 65536"/>
                  <a:gd name="T8" fmla="*/ 0 60000 65536"/>
                  <a:gd name="T9" fmla="*/ 0 w 32999"/>
                  <a:gd name="T10" fmla="*/ 0 h 26213"/>
                  <a:gd name="T11" fmla="*/ 32999 w 32999"/>
                  <a:gd name="T12" fmla="*/ 26213 h 26213"/>
                </a:gdLst>
                <a:ahLst/>
                <a:cxnLst>
                  <a:cxn ang="T6">
                    <a:pos x="T0" y="T1"/>
                  </a:cxn>
                  <a:cxn ang="T7">
                    <a:pos x="T2" y="T3"/>
                  </a:cxn>
                  <a:cxn ang="T8">
                    <a:pos x="T4" y="T5"/>
                  </a:cxn>
                </a:cxnLst>
                <a:rect l="T9" t="T10" r="T11" b="T12"/>
                <a:pathLst>
                  <a:path w="32999" h="26213" fill="none" extrusionOk="0">
                    <a:moveTo>
                      <a:pt x="498" y="26212"/>
                    </a:moveTo>
                    <a:cubicBezTo>
                      <a:pt x="167" y="24697"/>
                      <a:pt x="0" y="23151"/>
                      <a:pt x="0" y="21600"/>
                    </a:cubicBezTo>
                    <a:cubicBezTo>
                      <a:pt x="0" y="9670"/>
                      <a:pt x="9670" y="0"/>
                      <a:pt x="21600" y="0"/>
                    </a:cubicBezTo>
                    <a:cubicBezTo>
                      <a:pt x="25628" y="-1"/>
                      <a:pt x="29577" y="1126"/>
                      <a:pt x="32999" y="3252"/>
                    </a:cubicBezTo>
                  </a:path>
                  <a:path w="32999" h="26213" stroke="0" extrusionOk="0">
                    <a:moveTo>
                      <a:pt x="498" y="26212"/>
                    </a:moveTo>
                    <a:cubicBezTo>
                      <a:pt x="167" y="24697"/>
                      <a:pt x="0" y="23151"/>
                      <a:pt x="0" y="21600"/>
                    </a:cubicBezTo>
                    <a:cubicBezTo>
                      <a:pt x="0" y="9670"/>
                      <a:pt x="9670" y="0"/>
                      <a:pt x="21600" y="0"/>
                    </a:cubicBezTo>
                    <a:cubicBezTo>
                      <a:pt x="25628" y="-1"/>
                      <a:pt x="29577" y="1126"/>
                      <a:pt x="32999" y="3252"/>
                    </a:cubicBezTo>
                    <a:lnTo>
                      <a:pt x="21600"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7" name="Arc 62"/>
              <p:cNvSpPr>
                <a:spLocks/>
              </p:cNvSpPr>
              <p:nvPr/>
            </p:nvSpPr>
            <p:spPr bwMode="auto">
              <a:xfrm>
                <a:off x="177" y="1170"/>
                <a:ext cx="265" cy="155"/>
              </a:xfrm>
              <a:custGeom>
                <a:avLst/>
                <a:gdLst>
                  <a:gd name="T0" fmla="*/ 0 w 32965"/>
                  <a:gd name="T1" fmla="*/ 1 h 26231"/>
                  <a:gd name="T2" fmla="*/ 2 w 32965"/>
                  <a:gd name="T3" fmla="*/ 0 h 26231"/>
                  <a:gd name="T4" fmla="*/ 1 w 32965"/>
                  <a:gd name="T5" fmla="*/ 1 h 26231"/>
                  <a:gd name="T6" fmla="*/ 0 60000 65536"/>
                  <a:gd name="T7" fmla="*/ 0 60000 65536"/>
                  <a:gd name="T8" fmla="*/ 0 60000 65536"/>
                  <a:gd name="T9" fmla="*/ 0 w 32965"/>
                  <a:gd name="T10" fmla="*/ 0 h 26231"/>
                  <a:gd name="T11" fmla="*/ 32965 w 32965"/>
                  <a:gd name="T12" fmla="*/ 26231 h 26231"/>
                </a:gdLst>
                <a:ahLst/>
                <a:cxnLst>
                  <a:cxn ang="T6">
                    <a:pos x="T0" y="T1"/>
                  </a:cxn>
                  <a:cxn ang="T7">
                    <a:pos x="T2" y="T3"/>
                  </a:cxn>
                  <a:cxn ang="T8">
                    <a:pos x="T4" y="T5"/>
                  </a:cxn>
                </a:cxnLst>
                <a:rect l="T9" t="T10" r="T11" b="T12"/>
                <a:pathLst>
                  <a:path w="32965" h="26231" fill="none" extrusionOk="0">
                    <a:moveTo>
                      <a:pt x="502" y="26230"/>
                    </a:moveTo>
                    <a:cubicBezTo>
                      <a:pt x="168" y="24709"/>
                      <a:pt x="0" y="23157"/>
                      <a:pt x="0" y="21600"/>
                    </a:cubicBezTo>
                    <a:cubicBezTo>
                      <a:pt x="0" y="9670"/>
                      <a:pt x="9670" y="0"/>
                      <a:pt x="21600" y="0"/>
                    </a:cubicBezTo>
                    <a:cubicBezTo>
                      <a:pt x="25615" y="-1"/>
                      <a:pt x="29550" y="1119"/>
                      <a:pt x="32965" y="3231"/>
                    </a:cubicBezTo>
                  </a:path>
                  <a:path w="32965" h="26231" stroke="0" extrusionOk="0">
                    <a:moveTo>
                      <a:pt x="502" y="26230"/>
                    </a:moveTo>
                    <a:cubicBezTo>
                      <a:pt x="168" y="24709"/>
                      <a:pt x="0" y="23157"/>
                      <a:pt x="0" y="21600"/>
                    </a:cubicBezTo>
                    <a:cubicBezTo>
                      <a:pt x="0" y="9670"/>
                      <a:pt x="9670" y="0"/>
                      <a:pt x="21600" y="0"/>
                    </a:cubicBezTo>
                    <a:cubicBezTo>
                      <a:pt x="25615" y="-1"/>
                      <a:pt x="29550" y="1119"/>
                      <a:pt x="32965" y="3231"/>
                    </a:cubicBezTo>
                    <a:lnTo>
                      <a:pt x="2160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68" name="Arc 63"/>
              <p:cNvSpPr>
                <a:spLocks/>
              </p:cNvSpPr>
              <p:nvPr/>
            </p:nvSpPr>
            <p:spPr bwMode="auto">
              <a:xfrm>
                <a:off x="137" y="1526"/>
                <a:ext cx="271" cy="123"/>
              </a:xfrm>
              <a:custGeom>
                <a:avLst/>
                <a:gdLst>
                  <a:gd name="T0" fmla="*/ 2 w 32159"/>
                  <a:gd name="T1" fmla="*/ 1 h 22532"/>
                  <a:gd name="T2" fmla="*/ 0 w 32159"/>
                  <a:gd name="T3" fmla="*/ 0 h 22532"/>
                  <a:gd name="T4" fmla="*/ 2 w 32159"/>
                  <a:gd name="T5" fmla="*/ 0 h 22532"/>
                  <a:gd name="T6" fmla="*/ 0 60000 65536"/>
                  <a:gd name="T7" fmla="*/ 0 60000 65536"/>
                  <a:gd name="T8" fmla="*/ 0 60000 65536"/>
                  <a:gd name="T9" fmla="*/ 0 w 32159"/>
                  <a:gd name="T10" fmla="*/ 0 h 22532"/>
                  <a:gd name="T11" fmla="*/ 32159 w 32159"/>
                  <a:gd name="T12" fmla="*/ 22532 h 22532"/>
                </a:gdLst>
                <a:ahLst/>
                <a:cxnLst>
                  <a:cxn ang="T6">
                    <a:pos x="T0" y="T1"/>
                  </a:cxn>
                  <a:cxn ang="T7">
                    <a:pos x="T2" y="T3"/>
                  </a:cxn>
                  <a:cxn ang="T8">
                    <a:pos x="T4" y="T5"/>
                  </a:cxn>
                </a:cxnLst>
                <a:rect l="T9" t="T10" r="T11" b="T12"/>
                <a:pathLst>
                  <a:path w="32159" h="22532" fill="none" extrusionOk="0">
                    <a:moveTo>
                      <a:pt x="32159" y="19775"/>
                    </a:moveTo>
                    <a:cubicBezTo>
                      <a:pt x="28933" y="21582"/>
                      <a:pt x="25297" y="22531"/>
                      <a:pt x="21600" y="22532"/>
                    </a:cubicBezTo>
                    <a:cubicBezTo>
                      <a:pt x="9670" y="22532"/>
                      <a:pt x="0" y="12861"/>
                      <a:pt x="0" y="932"/>
                    </a:cubicBezTo>
                    <a:cubicBezTo>
                      <a:pt x="-1" y="621"/>
                      <a:pt x="6" y="310"/>
                      <a:pt x="20" y="0"/>
                    </a:cubicBezTo>
                  </a:path>
                  <a:path w="32159" h="22532" stroke="0" extrusionOk="0">
                    <a:moveTo>
                      <a:pt x="32159" y="19775"/>
                    </a:moveTo>
                    <a:cubicBezTo>
                      <a:pt x="28933" y="21582"/>
                      <a:pt x="25297" y="22531"/>
                      <a:pt x="21600" y="22532"/>
                    </a:cubicBezTo>
                    <a:cubicBezTo>
                      <a:pt x="9670" y="22532"/>
                      <a:pt x="0" y="12861"/>
                      <a:pt x="0" y="932"/>
                    </a:cubicBezTo>
                    <a:cubicBezTo>
                      <a:pt x="-1" y="621"/>
                      <a:pt x="6" y="310"/>
                      <a:pt x="20" y="0"/>
                    </a:cubicBezTo>
                    <a:lnTo>
                      <a:pt x="21600" y="932"/>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69" name="Arc 64"/>
              <p:cNvSpPr>
                <a:spLocks/>
              </p:cNvSpPr>
              <p:nvPr/>
            </p:nvSpPr>
            <p:spPr bwMode="auto">
              <a:xfrm>
                <a:off x="139" y="1526"/>
                <a:ext cx="268" cy="121"/>
              </a:xfrm>
              <a:custGeom>
                <a:avLst/>
                <a:gdLst>
                  <a:gd name="T0" fmla="*/ 2 w 32110"/>
                  <a:gd name="T1" fmla="*/ 1 h 22538"/>
                  <a:gd name="T2" fmla="*/ 0 w 32110"/>
                  <a:gd name="T3" fmla="*/ 0 h 22538"/>
                  <a:gd name="T4" fmla="*/ 2 w 32110"/>
                  <a:gd name="T5" fmla="*/ 0 h 22538"/>
                  <a:gd name="T6" fmla="*/ 0 60000 65536"/>
                  <a:gd name="T7" fmla="*/ 0 60000 65536"/>
                  <a:gd name="T8" fmla="*/ 0 60000 65536"/>
                  <a:gd name="T9" fmla="*/ 0 w 32110"/>
                  <a:gd name="T10" fmla="*/ 0 h 22538"/>
                  <a:gd name="T11" fmla="*/ 32110 w 32110"/>
                  <a:gd name="T12" fmla="*/ 22538 h 22538"/>
                </a:gdLst>
                <a:ahLst/>
                <a:cxnLst>
                  <a:cxn ang="T6">
                    <a:pos x="T0" y="T1"/>
                  </a:cxn>
                  <a:cxn ang="T7">
                    <a:pos x="T2" y="T3"/>
                  </a:cxn>
                  <a:cxn ang="T8">
                    <a:pos x="T4" y="T5"/>
                  </a:cxn>
                </a:cxnLst>
                <a:rect l="T9" t="T10" r="T11" b="T12"/>
                <a:pathLst>
                  <a:path w="32110" h="22538" fill="none" extrusionOk="0">
                    <a:moveTo>
                      <a:pt x="32110" y="19808"/>
                    </a:moveTo>
                    <a:cubicBezTo>
                      <a:pt x="28896" y="21598"/>
                      <a:pt x="25278" y="22537"/>
                      <a:pt x="21600" y="22538"/>
                    </a:cubicBezTo>
                    <a:cubicBezTo>
                      <a:pt x="9670" y="22538"/>
                      <a:pt x="0" y="12867"/>
                      <a:pt x="0" y="938"/>
                    </a:cubicBezTo>
                    <a:cubicBezTo>
                      <a:pt x="-1" y="625"/>
                      <a:pt x="6" y="312"/>
                      <a:pt x="20" y="0"/>
                    </a:cubicBezTo>
                  </a:path>
                  <a:path w="32110" h="22538" stroke="0" extrusionOk="0">
                    <a:moveTo>
                      <a:pt x="32110" y="19808"/>
                    </a:moveTo>
                    <a:cubicBezTo>
                      <a:pt x="28896" y="21598"/>
                      <a:pt x="25278" y="22537"/>
                      <a:pt x="21600" y="22538"/>
                    </a:cubicBezTo>
                    <a:cubicBezTo>
                      <a:pt x="9670" y="22538"/>
                      <a:pt x="0" y="12867"/>
                      <a:pt x="0" y="938"/>
                    </a:cubicBezTo>
                    <a:cubicBezTo>
                      <a:pt x="-1" y="625"/>
                      <a:pt x="6" y="312"/>
                      <a:pt x="20" y="0"/>
                    </a:cubicBezTo>
                    <a:lnTo>
                      <a:pt x="21600" y="938"/>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0" name="Arc 65"/>
              <p:cNvSpPr>
                <a:spLocks/>
              </p:cNvSpPr>
              <p:nvPr/>
            </p:nvSpPr>
            <p:spPr bwMode="auto">
              <a:xfrm>
                <a:off x="864" y="1175"/>
                <a:ext cx="204" cy="152"/>
              </a:xfrm>
              <a:custGeom>
                <a:avLst/>
                <a:gdLst>
                  <a:gd name="T0" fmla="*/ 0 w 25994"/>
                  <a:gd name="T1" fmla="*/ 0 h 32402"/>
                  <a:gd name="T2" fmla="*/ 1 w 25994"/>
                  <a:gd name="T3" fmla="*/ 1 h 32402"/>
                  <a:gd name="T4" fmla="*/ 0 w 25994"/>
                  <a:gd name="T5" fmla="*/ 0 h 32402"/>
                  <a:gd name="T6" fmla="*/ 0 60000 65536"/>
                  <a:gd name="T7" fmla="*/ 0 60000 65536"/>
                  <a:gd name="T8" fmla="*/ 0 60000 65536"/>
                  <a:gd name="T9" fmla="*/ 0 w 25994"/>
                  <a:gd name="T10" fmla="*/ 0 h 32402"/>
                  <a:gd name="T11" fmla="*/ 25994 w 25994"/>
                  <a:gd name="T12" fmla="*/ 32402 h 32402"/>
                </a:gdLst>
                <a:ahLst/>
                <a:cxnLst>
                  <a:cxn ang="T6">
                    <a:pos x="T0" y="T1"/>
                  </a:cxn>
                  <a:cxn ang="T7">
                    <a:pos x="T2" y="T3"/>
                  </a:cxn>
                  <a:cxn ang="T8">
                    <a:pos x="T4" y="T5"/>
                  </a:cxn>
                </a:cxnLst>
                <a:rect l="T9" t="T10" r="T11" b="T12"/>
                <a:pathLst>
                  <a:path w="25994" h="32402" fill="none" extrusionOk="0">
                    <a:moveTo>
                      <a:pt x="-1" y="451"/>
                    </a:moveTo>
                    <a:cubicBezTo>
                      <a:pt x="1445" y="151"/>
                      <a:pt x="2917" y="-1"/>
                      <a:pt x="4394" y="0"/>
                    </a:cubicBezTo>
                    <a:cubicBezTo>
                      <a:pt x="16323" y="0"/>
                      <a:pt x="25994" y="9670"/>
                      <a:pt x="25994" y="21600"/>
                    </a:cubicBezTo>
                    <a:cubicBezTo>
                      <a:pt x="25994" y="25392"/>
                      <a:pt x="24995" y="29117"/>
                      <a:pt x="23098" y="32401"/>
                    </a:cubicBezTo>
                  </a:path>
                  <a:path w="25994" h="32402" stroke="0" extrusionOk="0">
                    <a:moveTo>
                      <a:pt x="-1" y="451"/>
                    </a:moveTo>
                    <a:cubicBezTo>
                      <a:pt x="1445" y="151"/>
                      <a:pt x="2917" y="-1"/>
                      <a:pt x="4394" y="0"/>
                    </a:cubicBezTo>
                    <a:cubicBezTo>
                      <a:pt x="16323" y="0"/>
                      <a:pt x="25994" y="9670"/>
                      <a:pt x="25994" y="21600"/>
                    </a:cubicBezTo>
                    <a:cubicBezTo>
                      <a:pt x="25994" y="25392"/>
                      <a:pt x="24995" y="29117"/>
                      <a:pt x="23098" y="32401"/>
                    </a:cubicBezTo>
                    <a:lnTo>
                      <a:pt x="4394" y="2160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1" name="Arc 66"/>
              <p:cNvSpPr>
                <a:spLocks/>
              </p:cNvSpPr>
              <p:nvPr/>
            </p:nvSpPr>
            <p:spPr bwMode="auto">
              <a:xfrm>
                <a:off x="864" y="1177"/>
                <a:ext cx="201" cy="150"/>
              </a:xfrm>
              <a:custGeom>
                <a:avLst/>
                <a:gdLst>
                  <a:gd name="T0" fmla="*/ 0 w 25960"/>
                  <a:gd name="T1" fmla="*/ 0 h 32467"/>
                  <a:gd name="T2" fmla="*/ 1 w 25960"/>
                  <a:gd name="T3" fmla="*/ 1 h 32467"/>
                  <a:gd name="T4" fmla="*/ 0 w 25960"/>
                  <a:gd name="T5" fmla="*/ 0 h 32467"/>
                  <a:gd name="T6" fmla="*/ 0 60000 65536"/>
                  <a:gd name="T7" fmla="*/ 0 60000 65536"/>
                  <a:gd name="T8" fmla="*/ 0 60000 65536"/>
                  <a:gd name="T9" fmla="*/ 0 w 25960"/>
                  <a:gd name="T10" fmla="*/ 0 h 32467"/>
                  <a:gd name="T11" fmla="*/ 25960 w 25960"/>
                  <a:gd name="T12" fmla="*/ 32467 h 32467"/>
                </a:gdLst>
                <a:ahLst/>
                <a:cxnLst>
                  <a:cxn ang="T6">
                    <a:pos x="T0" y="T1"/>
                  </a:cxn>
                  <a:cxn ang="T7">
                    <a:pos x="T2" y="T3"/>
                  </a:cxn>
                  <a:cxn ang="T8">
                    <a:pos x="T4" y="T5"/>
                  </a:cxn>
                </a:cxnLst>
                <a:rect l="T9" t="T10" r="T11" b="T12"/>
                <a:pathLst>
                  <a:path w="25960" h="32467" fill="none" extrusionOk="0">
                    <a:moveTo>
                      <a:pt x="-1" y="444"/>
                    </a:moveTo>
                    <a:cubicBezTo>
                      <a:pt x="1434" y="148"/>
                      <a:pt x="2895" y="-1"/>
                      <a:pt x="4360" y="0"/>
                    </a:cubicBezTo>
                    <a:cubicBezTo>
                      <a:pt x="16289" y="0"/>
                      <a:pt x="25960" y="9670"/>
                      <a:pt x="25960" y="21600"/>
                    </a:cubicBezTo>
                    <a:cubicBezTo>
                      <a:pt x="25960" y="25417"/>
                      <a:pt x="24948" y="29167"/>
                      <a:pt x="23027" y="32466"/>
                    </a:cubicBezTo>
                  </a:path>
                  <a:path w="25960" h="32467" stroke="0" extrusionOk="0">
                    <a:moveTo>
                      <a:pt x="-1" y="444"/>
                    </a:moveTo>
                    <a:cubicBezTo>
                      <a:pt x="1434" y="148"/>
                      <a:pt x="2895" y="-1"/>
                      <a:pt x="4360" y="0"/>
                    </a:cubicBezTo>
                    <a:cubicBezTo>
                      <a:pt x="16289" y="0"/>
                      <a:pt x="25960" y="9670"/>
                      <a:pt x="25960" y="21600"/>
                    </a:cubicBezTo>
                    <a:cubicBezTo>
                      <a:pt x="25960" y="25417"/>
                      <a:pt x="24948" y="29167"/>
                      <a:pt x="23027" y="32466"/>
                    </a:cubicBezTo>
                    <a:lnTo>
                      <a:pt x="4360" y="2160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2" name="Arc 67"/>
              <p:cNvSpPr>
                <a:spLocks/>
              </p:cNvSpPr>
              <p:nvPr/>
            </p:nvSpPr>
            <p:spPr bwMode="auto">
              <a:xfrm>
                <a:off x="921" y="1325"/>
                <a:ext cx="195" cy="151"/>
              </a:xfrm>
              <a:custGeom>
                <a:avLst/>
                <a:gdLst>
                  <a:gd name="T0" fmla="*/ 1 w 21600"/>
                  <a:gd name="T1" fmla="*/ 0 h 29438"/>
                  <a:gd name="T2" fmla="*/ 1 w 21600"/>
                  <a:gd name="T3" fmla="*/ 1 h 29438"/>
                  <a:gd name="T4" fmla="*/ 0 w 21600"/>
                  <a:gd name="T5" fmla="*/ 0 h 29438"/>
                  <a:gd name="T6" fmla="*/ 0 60000 65536"/>
                  <a:gd name="T7" fmla="*/ 0 60000 65536"/>
                  <a:gd name="T8" fmla="*/ 0 60000 65536"/>
                  <a:gd name="T9" fmla="*/ 0 w 21600"/>
                  <a:gd name="T10" fmla="*/ 0 h 29438"/>
                  <a:gd name="T11" fmla="*/ 21600 w 21600"/>
                  <a:gd name="T12" fmla="*/ 29438 h 29438"/>
                </a:gdLst>
                <a:ahLst/>
                <a:cxnLst>
                  <a:cxn ang="T6">
                    <a:pos x="T0" y="T1"/>
                  </a:cxn>
                  <a:cxn ang="T7">
                    <a:pos x="T2" y="T3"/>
                  </a:cxn>
                  <a:cxn ang="T8">
                    <a:pos x="T4" y="T5"/>
                  </a:cxn>
                </a:cxnLst>
                <a:rect l="T9" t="T10" r="T11" b="T12"/>
                <a:pathLst>
                  <a:path w="21600" h="29438" fill="none" extrusionOk="0">
                    <a:moveTo>
                      <a:pt x="13476" y="0"/>
                    </a:moveTo>
                    <a:cubicBezTo>
                      <a:pt x="18610" y="4098"/>
                      <a:pt x="21600" y="10310"/>
                      <a:pt x="21600" y="16880"/>
                    </a:cubicBezTo>
                    <a:cubicBezTo>
                      <a:pt x="21600" y="21383"/>
                      <a:pt x="20192" y="25773"/>
                      <a:pt x="17574" y="29437"/>
                    </a:cubicBezTo>
                  </a:path>
                  <a:path w="21600" h="29438" stroke="0" extrusionOk="0">
                    <a:moveTo>
                      <a:pt x="13476" y="0"/>
                    </a:moveTo>
                    <a:cubicBezTo>
                      <a:pt x="18610" y="4098"/>
                      <a:pt x="21600" y="10310"/>
                      <a:pt x="21600" y="16880"/>
                    </a:cubicBezTo>
                    <a:cubicBezTo>
                      <a:pt x="21600" y="21383"/>
                      <a:pt x="20192" y="25773"/>
                      <a:pt x="17574" y="29437"/>
                    </a:cubicBezTo>
                    <a:lnTo>
                      <a:pt x="0" y="168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3" name="Arc 68"/>
              <p:cNvSpPr>
                <a:spLocks/>
              </p:cNvSpPr>
              <p:nvPr/>
            </p:nvSpPr>
            <p:spPr bwMode="auto">
              <a:xfrm>
                <a:off x="921" y="1326"/>
                <a:ext cx="193" cy="148"/>
              </a:xfrm>
              <a:custGeom>
                <a:avLst/>
                <a:gdLst>
                  <a:gd name="T0" fmla="*/ 1 w 21600"/>
                  <a:gd name="T1" fmla="*/ 0 h 29555"/>
                  <a:gd name="T2" fmla="*/ 1 w 21600"/>
                  <a:gd name="T3" fmla="*/ 1 h 29555"/>
                  <a:gd name="T4" fmla="*/ 0 w 21600"/>
                  <a:gd name="T5" fmla="*/ 0 h 29555"/>
                  <a:gd name="T6" fmla="*/ 0 60000 65536"/>
                  <a:gd name="T7" fmla="*/ 0 60000 65536"/>
                  <a:gd name="T8" fmla="*/ 0 60000 65536"/>
                  <a:gd name="T9" fmla="*/ 0 w 21600"/>
                  <a:gd name="T10" fmla="*/ 0 h 29555"/>
                  <a:gd name="T11" fmla="*/ 21600 w 21600"/>
                  <a:gd name="T12" fmla="*/ 29555 h 29555"/>
                </a:gdLst>
                <a:ahLst/>
                <a:cxnLst>
                  <a:cxn ang="T6">
                    <a:pos x="T0" y="T1"/>
                  </a:cxn>
                  <a:cxn ang="T7">
                    <a:pos x="T2" y="T3"/>
                  </a:cxn>
                  <a:cxn ang="T8">
                    <a:pos x="T4" y="T5"/>
                  </a:cxn>
                </a:cxnLst>
                <a:rect l="T9" t="T10" r="T11" b="T12"/>
                <a:pathLst>
                  <a:path w="21600" h="29555" fill="none" extrusionOk="0">
                    <a:moveTo>
                      <a:pt x="13411" y="0"/>
                    </a:moveTo>
                    <a:cubicBezTo>
                      <a:pt x="18584" y="4097"/>
                      <a:pt x="21600" y="10333"/>
                      <a:pt x="21600" y="16932"/>
                    </a:cubicBezTo>
                    <a:cubicBezTo>
                      <a:pt x="21600" y="21462"/>
                      <a:pt x="20175" y="25878"/>
                      <a:pt x="17527" y="29555"/>
                    </a:cubicBezTo>
                  </a:path>
                  <a:path w="21600" h="29555" stroke="0" extrusionOk="0">
                    <a:moveTo>
                      <a:pt x="13411" y="0"/>
                    </a:moveTo>
                    <a:cubicBezTo>
                      <a:pt x="18584" y="4097"/>
                      <a:pt x="21600" y="10333"/>
                      <a:pt x="21600" y="16932"/>
                    </a:cubicBezTo>
                    <a:cubicBezTo>
                      <a:pt x="21600" y="21462"/>
                      <a:pt x="20175" y="25878"/>
                      <a:pt x="17527" y="29555"/>
                    </a:cubicBezTo>
                    <a:lnTo>
                      <a:pt x="0" y="1693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4" name="Arc 69"/>
              <p:cNvSpPr>
                <a:spLocks/>
              </p:cNvSpPr>
              <p:nvPr/>
            </p:nvSpPr>
            <p:spPr bwMode="auto">
              <a:xfrm>
                <a:off x="857" y="1473"/>
                <a:ext cx="228" cy="216"/>
              </a:xfrm>
              <a:custGeom>
                <a:avLst/>
                <a:gdLst>
                  <a:gd name="T0" fmla="*/ 2 w 28599"/>
                  <a:gd name="T1" fmla="*/ 0 h 27780"/>
                  <a:gd name="T2" fmla="*/ 0 w 28599"/>
                  <a:gd name="T3" fmla="*/ 2 h 27780"/>
                  <a:gd name="T4" fmla="*/ 0 w 28599"/>
                  <a:gd name="T5" fmla="*/ 0 h 27780"/>
                  <a:gd name="T6" fmla="*/ 0 60000 65536"/>
                  <a:gd name="T7" fmla="*/ 0 60000 65536"/>
                  <a:gd name="T8" fmla="*/ 0 60000 65536"/>
                  <a:gd name="T9" fmla="*/ 0 w 28599"/>
                  <a:gd name="T10" fmla="*/ 0 h 27780"/>
                  <a:gd name="T11" fmla="*/ 28599 w 28599"/>
                  <a:gd name="T12" fmla="*/ 27780 h 27780"/>
                </a:gdLst>
                <a:ahLst/>
                <a:cxnLst>
                  <a:cxn ang="T6">
                    <a:pos x="T0" y="T1"/>
                  </a:cxn>
                  <a:cxn ang="T7">
                    <a:pos x="T2" y="T3"/>
                  </a:cxn>
                  <a:cxn ang="T8">
                    <a:pos x="T4" y="T5"/>
                  </a:cxn>
                </a:cxnLst>
                <a:rect l="T9" t="T10" r="T11" b="T12"/>
                <a:pathLst>
                  <a:path w="28599" h="27780" fill="none" extrusionOk="0">
                    <a:moveTo>
                      <a:pt x="27696" y="-1"/>
                    </a:moveTo>
                    <a:cubicBezTo>
                      <a:pt x="28294" y="2005"/>
                      <a:pt x="28599" y="4087"/>
                      <a:pt x="28599" y="6180"/>
                    </a:cubicBezTo>
                    <a:cubicBezTo>
                      <a:pt x="28599" y="18109"/>
                      <a:pt x="18928" y="27780"/>
                      <a:pt x="6999" y="27780"/>
                    </a:cubicBezTo>
                    <a:cubicBezTo>
                      <a:pt x="4617" y="27780"/>
                      <a:pt x="2252" y="27386"/>
                      <a:pt x="0" y="26614"/>
                    </a:cubicBezTo>
                  </a:path>
                  <a:path w="28599" h="27780" stroke="0" extrusionOk="0">
                    <a:moveTo>
                      <a:pt x="27696" y="-1"/>
                    </a:moveTo>
                    <a:cubicBezTo>
                      <a:pt x="28294" y="2005"/>
                      <a:pt x="28599" y="4087"/>
                      <a:pt x="28599" y="6180"/>
                    </a:cubicBezTo>
                    <a:cubicBezTo>
                      <a:pt x="28599" y="18109"/>
                      <a:pt x="18928" y="27780"/>
                      <a:pt x="6999" y="27780"/>
                    </a:cubicBezTo>
                    <a:cubicBezTo>
                      <a:pt x="4617" y="27780"/>
                      <a:pt x="2252" y="27386"/>
                      <a:pt x="0" y="26614"/>
                    </a:cubicBezTo>
                    <a:lnTo>
                      <a:pt x="6999" y="618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5" name="Arc 70"/>
              <p:cNvSpPr>
                <a:spLocks/>
              </p:cNvSpPr>
              <p:nvPr/>
            </p:nvSpPr>
            <p:spPr bwMode="auto">
              <a:xfrm>
                <a:off x="858" y="1473"/>
                <a:ext cx="225" cy="214"/>
              </a:xfrm>
              <a:custGeom>
                <a:avLst/>
                <a:gdLst>
                  <a:gd name="T0" fmla="*/ 2 w 28597"/>
                  <a:gd name="T1" fmla="*/ 0 h 27782"/>
                  <a:gd name="T2" fmla="*/ 0 w 28597"/>
                  <a:gd name="T3" fmla="*/ 2 h 27782"/>
                  <a:gd name="T4" fmla="*/ 0 w 28597"/>
                  <a:gd name="T5" fmla="*/ 0 h 27782"/>
                  <a:gd name="T6" fmla="*/ 0 60000 65536"/>
                  <a:gd name="T7" fmla="*/ 0 60000 65536"/>
                  <a:gd name="T8" fmla="*/ 0 60000 65536"/>
                  <a:gd name="T9" fmla="*/ 0 w 28597"/>
                  <a:gd name="T10" fmla="*/ 0 h 27782"/>
                  <a:gd name="T11" fmla="*/ 28597 w 28597"/>
                  <a:gd name="T12" fmla="*/ 27782 h 27782"/>
                </a:gdLst>
                <a:ahLst/>
                <a:cxnLst>
                  <a:cxn ang="T6">
                    <a:pos x="T0" y="T1"/>
                  </a:cxn>
                  <a:cxn ang="T7">
                    <a:pos x="T2" y="T3"/>
                  </a:cxn>
                  <a:cxn ang="T8">
                    <a:pos x="T4" y="T5"/>
                  </a:cxn>
                </a:cxnLst>
                <a:rect l="T9" t="T10" r="T11" b="T12"/>
                <a:pathLst>
                  <a:path w="28597" h="27782" fill="none" extrusionOk="0">
                    <a:moveTo>
                      <a:pt x="27693" y="-1"/>
                    </a:moveTo>
                    <a:cubicBezTo>
                      <a:pt x="28292" y="2005"/>
                      <a:pt x="28597" y="4088"/>
                      <a:pt x="28597" y="6182"/>
                    </a:cubicBezTo>
                    <a:cubicBezTo>
                      <a:pt x="28597" y="18111"/>
                      <a:pt x="18926" y="27782"/>
                      <a:pt x="6997" y="27782"/>
                    </a:cubicBezTo>
                    <a:cubicBezTo>
                      <a:pt x="4616" y="27782"/>
                      <a:pt x="2252" y="27388"/>
                      <a:pt x="-1" y="26617"/>
                    </a:cubicBezTo>
                  </a:path>
                  <a:path w="28597" h="27782" stroke="0" extrusionOk="0">
                    <a:moveTo>
                      <a:pt x="27693" y="-1"/>
                    </a:moveTo>
                    <a:cubicBezTo>
                      <a:pt x="28292" y="2005"/>
                      <a:pt x="28597" y="4088"/>
                      <a:pt x="28597" y="6182"/>
                    </a:cubicBezTo>
                    <a:cubicBezTo>
                      <a:pt x="28597" y="18111"/>
                      <a:pt x="18926" y="27782"/>
                      <a:pt x="6997" y="27782"/>
                    </a:cubicBezTo>
                    <a:cubicBezTo>
                      <a:pt x="4616" y="27782"/>
                      <a:pt x="2252" y="27388"/>
                      <a:pt x="-1" y="26617"/>
                    </a:cubicBezTo>
                    <a:lnTo>
                      <a:pt x="6997" y="6182"/>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6" name="Arc 71"/>
              <p:cNvSpPr>
                <a:spLocks/>
              </p:cNvSpPr>
              <p:nvPr/>
            </p:nvSpPr>
            <p:spPr bwMode="auto">
              <a:xfrm>
                <a:off x="69" y="1323"/>
                <a:ext cx="124" cy="207"/>
              </a:xfrm>
              <a:custGeom>
                <a:avLst/>
                <a:gdLst>
                  <a:gd name="T0" fmla="*/ 0 w 21600"/>
                  <a:gd name="T1" fmla="*/ 1 h 41301"/>
                  <a:gd name="T2" fmla="*/ 1 w 21600"/>
                  <a:gd name="T3" fmla="*/ 0 h 41301"/>
                  <a:gd name="T4" fmla="*/ 1 w 21600"/>
                  <a:gd name="T5" fmla="*/ 1 h 41301"/>
                  <a:gd name="T6" fmla="*/ 0 60000 65536"/>
                  <a:gd name="T7" fmla="*/ 0 60000 65536"/>
                  <a:gd name="T8" fmla="*/ 0 60000 65536"/>
                  <a:gd name="T9" fmla="*/ 0 w 21600"/>
                  <a:gd name="T10" fmla="*/ 0 h 41301"/>
                  <a:gd name="T11" fmla="*/ 21600 w 21600"/>
                  <a:gd name="T12" fmla="*/ 41301 h 41301"/>
                </a:gdLst>
                <a:ahLst/>
                <a:cxnLst>
                  <a:cxn ang="T6">
                    <a:pos x="T0" y="T1"/>
                  </a:cxn>
                  <a:cxn ang="T7">
                    <a:pos x="T2" y="T3"/>
                  </a:cxn>
                  <a:cxn ang="T8">
                    <a:pos x="T4" y="T5"/>
                  </a:cxn>
                </a:cxnLst>
                <a:rect l="T9" t="T10" r="T11" b="T12"/>
                <a:pathLst>
                  <a:path w="21600" h="41301" fill="none" extrusionOk="0">
                    <a:moveTo>
                      <a:pt x="12830" y="41300"/>
                    </a:moveTo>
                    <a:cubicBezTo>
                      <a:pt x="5028" y="37834"/>
                      <a:pt x="0" y="30098"/>
                      <a:pt x="0" y="21561"/>
                    </a:cubicBezTo>
                    <a:cubicBezTo>
                      <a:pt x="-1" y="10138"/>
                      <a:pt x="8893" y="689"/>
                      <a:pt x="20296" y="0"/>
                    </a:cubicBezTo>
                  </a:path>
                  <a:path w="21600" h="41301" stroke="0" extrusionOk="0">
                    <a:moveTo>
                      <a:pt x="12830" y="41300"/>
                    </a:moveTo>
                    <a:cubicBezTo>
                      <a:pt x="5028" y="37834"/>
                      <a:pt x="0" y="30098"/>
                      <a:pt x="0" y="21561"/>
                    </a:cubicBezTo>
                    <a:cubicBezTo>
                      <a:pt x="-1" y="10138"/>
                      <a:pt x="8893" y="689"/>
                      <a:pt x="20296" y="0"/>
                    </a:cubicBezTo>
                    <a:lnTo>
                      <a:pt x="21600" y="21561"/>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7" name="Arc 72"/>
              <p:cNvSpPr>
                <a:spLocks/>
              </p:cNvSpPr>
              <p:nvPr/>
            </p:nvSpPr>
            <p:spPr bwMode="auto">
              <a:xfrm>
                <a:off x="71" y="1325"/>
                <a:ext cx="122" cy="203"/>
              </a:xfrm>
              <a:custGeom>
                <a:avLst/>
                <a:gdLst>
                  <a:gd name="T0" fmla="*/ 0 w 21600"/>
                  <a:gd name="T1" fmla="*/ 1 h 41308"/>
                  <a:gd name="T2" fmla="*/ 1 w 21600"/>
                  <a:gd name="T3" fmla="*/ 0 h 41308"/>
                  <a:gd name="T4" fmla="*/ 1 w 21600"/>
                  <a:gd name="T5" fmla="*/ 1 h 41308"/>
                  <a:gd name="T6" fmla="*/ 0 60000 65536"/>
                  <a:gd name="T7" fmla="*/ 0 60000 65536"/>
                  <a:gd name="T8" fmla="*/ 0 60000 65536"/>
                  <a:gd name="T9" fmla="*/ 0 w 21600"/>
                  <a:gd name="T10" fmla="*/ 0 h 41308"/>
                  <a:gd name="T11" fmla="*/ 21600 w 21600"/>
                  <a:gd name="T12" fmla="*/ 41308 h 41308"/>
                </a:gdLst>
                <a:ahLst/>
                <a:cxnLst>
                  <a:cxn ang="T6">
                    <a:pos x="T0" y="T1"/>
                  </a:cxn>
                  <a:cxn ang="T7">
                    <a:pos x="T2" y="T3"/>
                  </a:cxn>
                  <a:cxn ang="T8">
                    <a:pos x="T4" y="T5"/>
                  </a:cxn>
                </a:cxnLst>
                <a:rect l="T9" t="T10" r="T11" b="T12"/>
                <a:pathLst>
                  <a:path w="21600" h="41308" fill="none" extrusionOk="0">
                    <a:moveTo>
                      <a:pt x="12847" y="41308"/>
                    </a:moveTo>
                    <a:cubicBezTo>
                      <a:pt x="5036" y="37846"/>
                      <a:pt x="0" y="30105"/>
                      <a:pt x="0" y="21561"/>
                    </a:cubicBezTo>
                    <a:cubicBezTo>
                      <a:pt x="-1" y="10136"/>
                      <a:pt x="8895" y="688"/>
                      <a:pt x="20299" y="0"/>
                    </a:cubicBezTo>
                  </a:path>
                  <a:path w="21600" h="41308" stroke="0" extrusionOk="0">
                    <a:moveTo>
                      <a:pt x="12847" y="41308"/>
                    </a:moveTo>
                    <a:cubicBezTo>
                      <a:pt x="5036" y="37846"/>
                      <a:pt x="0" y="30105"/>
                      <a:pt x="0" y="21561"/>
                    </a:cubicBezTo>
                    <a:cubicBezTo>
                      <a:pt x="-1" y="10136"/>
                      <a:pt x="8895" y="688"/>
                      <a:pt x="20299" y="0"/>
                    </a:cubicBezTo>
                    <a:lnTo>
                      <a:pt x="21600" y="21561"/>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sp>
            <p:nvSpPr>
              <p:cNvPr id="178" name="Arc 73"/>
              <p:cNvSpPr>
                <a:spLocks/>
              </p:cNvSpPr>
              <p:nvPr/>
            </p:nvSpPr>
            <p:spPr bwMode="auto">
              <a:xfrm>
                <a:off x="397" y="1604"/>
                <a:ext cx="467" cy="126"/>
              </a:xfrm>
              <a:custGeom>
                <a:avLst/>
                <a:gdLst>
                  <a:gd name="T0" fmla="*/ 6 w 38927"/>
                  <a:gd name="T1" fmla="*/ 0 h 21600"/>
                  <a:gd name="T2" fmla="*/ 0 w 38927"/>
                  <a:gd name="T3" fmla="*/ 0 h 21600"/>
                  <a:gd name="T4" fmla="*/ 3 w 38927"/>
                  <a:gd name="T5" fmla="*/ 0 h 21600"/>
                  <a:gd name="T6" fmla="*/ 0 60000 65536"/>
                  <a:gd name="T7" fmla="*/ 0 60000 65536"/>
                  <a:gd name="T8" fmla="*/ 0 60000 65536"/>
                  <a:gd name="T9" fmla="*/ 0 w 38927"/>
                  <a:gd name="T10" fmla="*/ 0 h 21600"/>
                  <a:gd name="T11" fmla="*/ 38927 w 38927"/>
                  <a:gd name="T12" fmla="*/ 21600 h 21600"/>
                </a:gdLst>
                <a:ahLst/>
                <a:cxnLst>
                  <a:cxn ang="T6">
                    <a:pos x="T0" y="T1"/>
                  </a:cxn>
                  <a:cxn ang="T7">
                    <a:pos x="T2" y="T3"/>
                  </a:cxn>
                  <a:cxn ang="T8">
                    <a:pos x="T4" y="T5"/>
                  </a:cxn>
                </a:cxnLst>
                <a:rect l="T9" t="T10" r="T11" b="T12"/>
                <a:pathLst>
                  <a:path w="38927" h="21600" fill="none" extrusionOk="0">
                    <a:moveTo>
                      <a:pt x="38926" y="12281"/>
                    </a:moveTo>
                    <a:cubicBezTo>
                      <a:pt x="34893" y="18117"/>
                      <a:pt x="28251" y="21599"/>
                      <a:pt x="21158" y="21600"/>
                    </a:cubicBezTo>
                    <a:cubicBezTo>
                      <a:pt x="10904" y="21600"/>
                      <a:pt x="2064" y="14392"/>
                      <a:pt x="0" y="4348"/>
                    </a:cubicBezTo>
                  </a:path>
                  <a:path w="38927" h="21600" stroke="0" extrusionOk="0">
                    <a:moveTo>
                      <a:pt x="38926" y="12281"/>
                    </a:moveTo>
                    <a:cubicBezTo>
                      <a:pt x="34893" y="18117"/>
                      <a:pt x="28251" y="21599"/>
                      <a:pt x="21158" y="21600"/>
                    </a:cubicBezTo>
                    <a:cubicBezTo>
                      <a:pt x="10904" y="21600"/>
                      <a:pt x="2064" y="14392"/>
                      <a:pt x="0" y="4348"/>
                    </a:cubicBezTo>
                    <a:lnTo>
                      <a:pt x="21158" y="0"/>
                    </a:lnTo>
                    <a:close/>
                  </a:path>
                </a:pathLst>
              </a:custGeom>
              <a:solidFill>
                <a:srgbClr val="E7EDED"/>
              </a:solidFill>
              <a:ln w="9525">
                <a:noFill/>
                <a:round/>
                <a:headEnd/>
                <a:tailEnd/>
              </a:ln>
            </p:spPr>
            <p:txBody>
              <a:bodyPr/>
              <a:lstStyle/>
              <a:p>
                <a:pPr defTabSz="914400"/>
                <a:endParaRPr lang="en-US">
                  <a:solidFill>
                    <a:prstClr val="black"/>
                  </a:solidFill>
                  <a:latin typeface="Calibri"/>
                </a:endParaRPr>
              </a:p>
            </p:txBody>
          </p:sp>
          <p:sp>
            <p:nvSpPr>
              <p:cNvPr id="179" name="Arc 74"/>
              <p:cNvSpPr>
                <a:spLocks/>
              </p:cNvSpPr>
              <p:nvPr/>
            </p:nvSpPr>
            <p:spPr bwMode="auto">
              <a:xfrm>
                <a:off x="399" y="1604"/>
                <a:ext cx="462" cy="124"/>
              </a:xfrm>
              <a:custGeom>
                <a:avLst/>
                <a:gdLst>
                  <a:gd name="T0" fmla="*/ 5 w 38871"/>
                  <a:gd name="T1" fmla="*/ 0 h 21600"/>
                  <a:gd name="T2" fmla="*/ 0 w 38871"/>
                  <a:gd name="T3" fmla="*/ 0 h 21600"/>
                  <a:gd name="T4" fmla="*/ 3 w 38871"/>
                  <a:gd name="T5" fmla="*/ 0 h 21600"/>
                  <a:gd name="T6" fmla="*/ 0 60000 65536"/>
                  <a:gd name="T7" fmla="*/ 0 60000 65536"/>
                  <a:gd name="T8" fmla="*/ 0 60000 65536"/>
                  <a:gd name="T9" fmla="*/ 0 w 38871"/>
                  <a:gd name="T10" fmla="*/ 0 h 21600"/>
                  <a:gd name="T11" fmla="*/ 38871 w 38871"/>
                  <a:gd name="T12" fmla="*/ 21600 h 21600"/>
                </a:gdLst>
                <a:ahLst/>
                <a:cxnLst>
                  <a:cxn ang="T6">
                    <a:pos x="T0" y="T1"/>
                  </a:cxn>
                  <a:cxn ang="T7">
                    <a:pos x="T2" y="T3"/>
                  </a:cxn>
                  <a:cxn ang="T8">
                    <a:pos x="T4" y="T5"/>
                  </a:cxn>
                </a:cxnLst>
                <a:rect l="T9" t="T10" r="T11" b="T12"/>
                <a:pathLst>
                  <a:path w="38871" h="21600" fill="none" extrusionOk="0">
                    <a:moveTo>
                      <a:pt x="38870" y="12350"/>
                    </a:moveTo>
                    <a:cubicBezTo>
                      <a:pt x="34831" y="18145"/>
                      <a:pt x="28213" y="21599"/>
                      <a:pt x="21150" y="21600"/>
                    </a:cubicBezTo>
                    <a:cubicBezTo>
                      <a:pt x="10910" y="21600"/>
                      <a:pt x="2077" y="14410"/>
                      <a:pt x="-1" y="4384"/>
                    </a:cubicBezTo>
                  </a:path>
                  <a:path w="38871" h="21600" stroke="0" extrusionOk="0">
                    <a:moveTo>
                      <a:pt x="38870" y="12350"/>
                    </a:moveTo>
                    <a:cubicBezTo>
                      <a:pt x="34831" y="18145"/>
                      <a:pt x="28213" y="21599"/>
                      <a:pt x="21150" y="21600"/>
                    </a:cubicBezTo>
                    <a:cubicBezTo>
                      <a:pt x="10910" y="21600"/>
                      <a:pt x="2077" y="14410"/>
                      <a:pt x="-1" y="4384"/>
                    </a:cubicBezTo>
                    <a:lnTo>
                      <a:pt x="21150" y="0"/>
                    </a:lnTo>
                    <a:close/>
                  </a:path>
                </a:pathLst>
              </a:custGeom>
              <a:solidFill>
                <a:srgbClr val="E7EDED"/>
              </a:solidFill>
              <a:ln w="7938">
                <a:solidFill>
                  <a:srgbClr val="6C8F93"/>
                </a:solidFill>
                <a:round/>
                <a:headEnd/>
                <a:tailEnd/>
              </a:ln>
            </p:spPr>
            <p:txBody>
              <a:bodyPr/>
              <a:lstStyle/>
              <a:p>
                <a:pPr defTabSz="914400"/>
                <a:endParaRPr lang="en-US">
                  <a:solidFill>
                    <a:prstClr val="black"/>
                  </a:solidFill>
                  <a:latin typeface="Calibri"/>
                </a:endParaRPr>
              </a:p>
            </p:txBody>
          </p:sp>
        </p:grpSp>
        <p:pic>
          <p:nvPicPr>
            <p:cNvPr id="137" name="Picture 5" descr="AP"/>
            <p:cNvPicPr>
              <a:picLocks noChangeAspect="1" noChangeArrowheads="1"/>
            </p:cNvPicPr>
            <p:nvPr/>
          </p:nvPicPr>
          <p:blipFill>
            <a:blip r:embed="rId6" cstate="print"/>
            <a:srcRect/>
            <a:stretch>
              <a:fillRect/>
            </a:stretch>
          </p:blipFill>
          <p:spPr bwMode="auto">
            <a:xfrm>
              <a:off x="5334000" y="3892550"/>
              <a:ext cx="733425" cy="619125"/>
            </a:xfrm>
            <a:prstGeom prst="rect">
              <a:avLst/>
            </a:prstGeom>
            <a:noFill/>
            <a:ln w="9525">
              <a:noFill/>
              <a:miter lim="800000"/>
              <a:headEnd/>
              <a:tailEnd/>
            </a:ln>
          </p:spPr>
        </p:pic>
        <p:sp>
          <p:nvSpPr>
            <p:cNvPr id="138" name="Text Box 106"/>
            <p:cNvSpPr txBox="1">
              <a:spLocks noChangeArrowheads="1"/>
            </p:cNvSpPr>
            <p:nvPr/>
          </p:nvSpPr>
          <p:spPr bwMode="auto">
            <a:xfrm>
              <a:off x="5410200" y="46545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WiFi AP</a:t>
              </a:r>
            </a:p>
          </p:txBody>
        </p:sp>
        <p:sp>
          <p:nvSpPr>
            <p:cNvPr id="139" name="Line 6"/>
            <p:cNvSpPr>
              <a:spLocks noChangeShapeType="1"/>
            </p:cNvSpPr>
            <p:nvPr/>
          </p:nvSpPr>
          <p:spPr bwMode="gray">
            <a:xfrm flipV="1">
              <a:off x="2895600" y="3663950"/>
              <a:ext cx="304800" cy="1524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0" name="Line 6"/>
            <p:cNvSpPr>
              <a:spLocks noChangeShapeType="1"/>
            </p:cNvSpPr>
            <p:nvPr/>
          </p:nvSpPr>
          <p:spPr bwMode="gray">
            <a:xfrm flipV="1">
              <a:off x="3886200" y="3816350"/>
              <a:ext cx="0" cy="2286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1" name="Line 6"/>
            <p:cNvSpPr>
              <a:spLocks noChangeShapeType="1"/>
            </p:cNvSpPr>
            <p:nvPr/>
          </p:nvSpPr>
          <p:spPr bwMode="gray">
            <a:xfrm flipV="1">
              <a:off x="3810000" y="2292350"/>
              <a:ext cx="0" cy="3048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2" name="Line 6"/>
            <p:cNvSpPr>
              <a:spLocks noChangeShapeType="1"/>
            </p:cNvSpPr>
            <p:nvPr/>
          </p:nvSpPr>
          <p:spPr bwMode="gray">
            <a:xfrm flipH="1" flipV="1">
              <a:off x="2895600" y="2825750"/>
              <a:ext cx="228600" cy="152400"/>
            </a:xfrm>
            <a:prstGeom prst="line">
              <a:avLst/>
            </a:prstGeom>
            <a:noFill/>
            <a:ln w="28575">
              <a:solidFill>
                <a:schemeClr val="bg2"/>
              </a:solidFill>
              <a:round/>
              <a:headEnd/>
              <a:tailEnd/>
            </a:ln>
          </p:spPr>
          <p:txBody>
            <a:bodyPr lIns="108000" tIns="108000" rIns="108000" bIns="108000" anchor="ctr"/>
            <a:lstStyle/>
            <a:p>
              <a:pPr defTabSz="914400"/>
              <a:endParaRPr lang="en-US">
                <a:solidFill>
                  <a:prstClr val="black"/>
                </a:solidFill>
                <a:latin typeface="Calibri"/>
              </a:endParaRPr>
            </a:p>
          </p:txBody>
        </p:sp>
        <p:sp>
          <p:nvSpPr>
            <p:cNvPr id="143" name="Text Box 106"/>
            <p:cNvSpPr txBox="1">
              <a:spLocks noChangeArrowheads="1"/>
            </p:cNvSpPr>
            <p:nvPr/>
          </p:nvSpPr>
          <p:spPr bwMode="auto">
            <a:xfrm>
              <a:off x="3124200" y="19113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A1</a:t>
              </a:r>
            </a:p>
          </p:txBody>
        </p:sp>
        <p:sp>
          <p:nvSpPr>
            <p:cNvPr id="144" name="Text Box 106"/>
            <p:cNvSpPr txBox="1">
              <a:spLocks noChangeArrowheads="1"/>
            </p:cNvSpPr>
            <p:nvPr/>
          </p:nvSpPr>
          <p:spPr bwMode="auto">
            <a:xfrm>
              <a:off x="3429000" y="4197350"/>
              <a:ext cx="9715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A2</a:t>
              </a:r>
            </a:p>
          </p:txBody>
        </p:sp>
        <p:sp>
          <p:nvSpPr>
            <p:cNvPr id="145" name="Text Box 106"/>
            <p:cNvSpPr txBox="1">
              <a:spLocks noChangeArrowheads="1"/>
            </p:cNvSpPr>
            <p:nvPr/>
          </p:nvSpPr>
          <p:spPr bwMode="auto">
            <a:xfrm>
              <a:off x="1905000" y="25209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B1</a:t>
              </a:r>
            </a:p>
          </p:txBody>
        </p:sp>
        <p:sp>
          <p:nvSpPr>
            <p:cNvPr id="146" name="Text Box 106"/>
            <p:cNvSpPr txBox="1">
              <a:spLocks noChangeArrowheads="1"/>
            </p:cNvSpPr>
            <p:nvPr/>
          </p:nvSpPr>
          <p:spPr bwMode="auto">
            <a:xfrm>
              <a:off x="1981200" y="3816350"/>
              <a:ext cx="1200150" cy="198873"/>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RDC</a:t>
              </a:r>
              <a:r>
                <a:rPr lang="en-US" b="1" baseline="-25000">
                  <a:solidFill>
                    <a:prstClr val="black"/>
                  </a:solidFill>
                  <a:latin typeface="Trebuchet MS" pitchFamily="34" charset="0"/>
                </a:rPr>
                <a:t>B2</a:t>
              </a:r>
            </a:p>
          </p:txBody>
        </p:sp>
        <p:sp>
          <p:nvSpPr>
            <p:cNvPr id="147" name="Text Box 106"/>
            <p:cNvSpPr txBox="1">
              <a:spLocks noChangeArrowheads="1"/>
            </p:cNvSpPr>
            <p:nvPr/>
          </p:nvSpPr>
          <p:spPr bwMode="auto">
            <a:xfrm>
              <a:off x="1447800" y="1606550"/>
              <a:ext cx="1809750" cy="397746"/>
            </a:xfrm>
            <a:prstGeom prst="rect">
              <a:avLst/>
            </a:prstGeom>
            <a:noFill/>
            <a:ln w="9525">
              <a:noFill/>
              <a:miter lim="800000"/>
              <a:headEnd/>
              <a:tailEnd/>
            </a:ln>
          </p:spPr>
          <p:txBody>
            <a:bodyPr lIns="0" tIns="0" rIns="0" bIns="0">
              <a:spAutoFit/>
            </a:bodyPr>
            <a:lstStyle/>
            <a:p>
              <a:pPr algn="ctr" defTabSz="914400"/>
              <a:r>
                <a:rPr lang="en-US" b="1" dirty="0">
                  <a:solidFill>
                    <a:prstClr val="black"/>
                  </a:solidFill>
                  <a:latin typeface="Trebuchet MS" pitchFamily="34" charset="0"/>
                </a:rPr>
                <a:t>Regional Data centers (RDC)</a:t>
              </a:r>
            </a:p>
          </p:txBody>
        </p:sp>
        <p:pic>
          <p:nvPicPr>
            <p:cNvPr id="148" name="Picture 237" descr="iphone"/>
            <p:cNvPicPr>
              <a:picLocks noChangeAspect="1" noChangeArrowheads="1"/>
            </p:cNvPicPr>
            <p:nvPr/>
          </p:nvPicPr>
          <p:blipFill>
            <a:blip r:embed="rId7" cstate="print"/>
            <a:srcRect/>
            <a:stretch>
              <a:fillRect/>
            </a:stretch>
          </p:blipFill>
          <p:spPr bwMode="auto">
            <a:xfrm>
              <a:off x="6629400" y="4425950"/>
              <a:ext cx="685800" cy="838200"/>
            </a:xfrm>
            <a:prstGeom prst="rect">
              <a:avLst/>
            </a:prstGeom>
            <a:noFill/>
            <a:ln w="9525">
              <a:noFill/>
              <a:miter lim="800000"/>
              <a:headEnd/>
              <a:tailEnd/>
            </a:ln>
          </p:spPr>
        </p:pic>
        <p:sp>
          <p:nvSpPr>
            <p:cNvPr id="149" name="Freeform 9"/>
            <p:cNvSpPr>
              <a:spLocks/>
            </p:cNvSpPr>
            <p:nvPr/>
          </p:nvSpPr>
          <p:spPr bwMode="auto">
            <a:xfrm rot="-2151665" flipH="1" flipV="1">
              <a:off x="6096000" y="4197350"/>
              <a:ext cx="530225" cy="525463"/>
            </a:xfrm>
            <a:custGeom>
              <a:avLst/>
              <a:gdLst>
                <a:gd name="T0" fmla="*/ 0 w 794"/>
                <a:gd name="T1" fmla="*/ 0 h 870"/>
                <a:gd name="T2" fmla="*/ 2147483647 w 794"/>
                <a:gd name="T3" fmla="*/ 2147483647 h 870"/>
                <a:gd name="T4" fmla="*/ 2147483647 w 794"/>
                <a:gd name="T5" fmla="*/ 2147483647 h 870"/>
                <a:gd name="T6" fmla="*/ 2147483647 w 794"/>
                <a:gd name="T7" fmla="*/ 2147483647 h 870"/>
                <a:gd name="T8" fmla="*/ 2147483647 w 794"/>
                <a:gd name="T9" fmla="*/ 2147483647 h 870"/>
                <a:gd name="T10" fmla="*/ 2147483647 w 794"/>
                <a:gd name="T11" fmla="*/ 2147483647 h 870"/>
                <a:gd name="T12" fmla="*/ 0 w 794"/>
                <a:gd name="T13" fmla="*/ 0 h 870"/>
                <a:gd name="T14" fmla="*/ 0 60000 65536"/>
                <a:gd name="T15" fmla="*/ 0 60000 65536"/>
                <a:gd name="T16" fmla="*/ 0 60000 65536"/>
                <a:gd name="T17" fmla="*/ 0 60000 65536"/>
                <a:gd name="T18" fmla="*/ 0 60000 65536"/>
                <a:gd name="T19" fmla="*/ 0 60000 65536"/>
                <a:gd name="T20" fmla="*/ 0 60000 65536"/>
                <a:gd name="T21" fmla="*/ 0 w 794"/>
                <a:gd name="T22" fmla="*/ 0 h 870"/>
                <a:gd name="T23" fmla="*/ 794 w 794"/>
                <a:gd name="T24" fmla="*/ 870 h 87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94" h="870">
                  <a:moveTo>
                    <a:pt x="0" y="0"/>
                  </a:moveTo>
                  <a:lnTo>
                    <a:pt x="496" y="421"/>
                  </a:lnTo>
                  <a:lnTo>
                    <a:pt x="382" y="466"/>
                  </a:lnTo>
                  <a:lnTo>
                    <a:pt x="793" y="869"/>
                  </a:lnTo>
                  <a:lnTo>
                    <a:pt x="298" y="449"/>
                  </a:lnTo>
                  <a:lnTo>
                    <a:pt x="414" y="404"/>
                  </a:lnTo>
                  <a:lnTo>
                    <a:pt x="0" y="0"/>
                  </a:lnTo>
                </a:path>
              </a:pathLst>
            </a:custGeom>
            <a:solidFill>
              <a:schemeClr val="bg2"/>
            </a:solidFill>
            <a:ln w="12700" cap="rnd">
              <a:solidFill>
                <a:schemeClr val="bg2"/>
              </a:solidFill>
              <a:round/>
              <a:headEnd type="none" w="sm" len="sm"/>
              <a:tailEnd type="none" w="sm" len="sm"/>
            </a:ln>
          </p:spPr>
          <p:txBody>
            <a:bodyPr/>
            <a:lstStyle/>
            <a:p>
              <a:pPr defTabSz="914400"/>
              <a:endParaRPr lang="en-US">
                <a:solidFill>
                  <a:prstClr val="black"/>
                </a:solidFill>
                <a:latin typeface="Calibri"/>
              </a:endParaRPr>
            </a:p>
          </p:txBody>
        </p:sp>
        <p:sp>
          <p:nvSpPr>
            <p:cNvPr id="150" name="AutoShape 23"/>
            <p:cNvSpPr>
              <a:spLocks noChangeArrowheads="1"/>
            </p:cNvSpPr>
            <p:nvPr/>
          </p:nvSpPr>
          <p:spPr bwMode="auto">
            <a:xfrm>
              <a:off x="5487988" y="2614613"/>
              <a:ext cx="798512" cy="484187"/>
            </a:xfrm>
            <a:prstGeom prst="cube">
              <a:avLst>
                <a:gd name="adj" fmla="val 11505"/>
              </a:avLst>
            </a:prstGeom>
            <a:solidFill>
              <a:srgbClr val="E7E5F3"/>
            </a:solidFill>
            <a:ln w="12700">
              <a:solidFill>
                <a:schemeClr val="bg2"/>
              </a:solidFill>
              <a:miter lim="800000"/>
              <a:headEnd/>
              <a:tailEnd/>
            </a:ln>
          </p:spPr>
          <p:txBody>
            <a:bodyPr wrap="none" anchor="ctr"/>
            <a:lstStyle/>
            <a:p>
              <a:pPr algn="ctr" defTabSz="914400" eaLnBrk="0" hangingPunct="0"/>
              <a:r>
                <a:rPr lang="en-US" sz="1400" b="1">
                  <a:solidFill>
                    <a:prstClr val="black"/>
                  </a:solidFill>
                  <a:latin typeface="Trebuchet MS" pitchFamily="34" charset="0"/>
                </a:rPr>
                <a:t>RNC</a:t>
              </a:r>
            </a:p>
          </p:txBody>
        </p:sp>
        <p:pic>
          <p:nvPicPr>
            <p:cNvPr id="151" name="Picture 181"/>
            <p:cNvPicPr>
              <a:picLocks noChangeAspect="1" noChangeArrowheads="1"/>
            </p:cNvPicPr>
            <p:nvPr/>
          </p:nvPicPr>
          <p:blipFill>
            <a:blip r:embed="rId8" cstate="print"/>
            <a:srcRect/>
            <a:stretch>
              <a:fillRect/>
            </a:stretch>
          </p:blipFill>
          <p:spPr bwMode="auto">
            <a:xfrm>
              <a:off x="1981200" y="3892550"/>
              <a:ext cx="260350" cy="496888"/>
            </a:xfrm>
            <a:prstGeom prst="rect">
              <a:avLst/>
            </a:prstGeom>
            <a:noFill/>
            <a:ln w="9525">
              <a:noFill/>
              <a:miter lim="800000"/>
              <a:headEnd/>
              <a:tailEnd/>
            </a:ln>
          </p:spPr>
        </p:pic>
        <p:pic>
          <p:nvPicPr>
            <p:cNvPr id="152" name="Picture 252"/>
            <p:cNvPicPr>
              <a:picLocks noChangeAspect="1" noChangeArrowheads="1"/>
            </p:cNvPicPr>
            <p:nvPr/>
          </p:nvPicPr>
          <p:blipFill>
            <a:blip r:embed="rId9" cstate="print"/>
            <a:srcRect/>
            <a:stretch>
              <a:fillRect/>
            </a:stretch>
          </p:blipFill>
          <p:spPr bwMode="auto">
            <a:xfrm>
              <a:off x="1981200" y="3435350"/>
              <a:ext cx="279400" cy="457200"/>
            </a:xfrm>
            <a:prstGeom prst="rect">
              <a:avLst/>
            </a:prstGeom>
            <a:noFill/>
            <a:ln w="19050">
              <a:noFill/>
              <a:miter lim="800000"/>
              <a:headEnd/>
              <a:tailEnd/>
            </a:ln>
          </p:spPr>
        </p:pic>
        <p:sp>
          <p:nvSpPr>
            <p:cNvPr id="153" name="Oval 253"/>
            <p:cNvSpPr>
              <a:spLocks noChangeArrowheads="1"/>
            </p:cNvSpPr>
            <p:nvPr/>
          </p:nvSpPr>
          <p:spPr bwMode="auto">
            <a:xfrm>
              <a:off x="2286000" y="3587750"/>
              <a:ext cx="42863" cy="50800"/>
            </a:xfrm>
            <a:prstGeom prst="ellipse">
              <a:avLst/>
            </a:prstGeom>
            <a:solidFill>
              <a:srgbClr val="3366FF"/>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4" name="Oval 254"/>
            <p:cNvSpPr>
              <a:spLocks noChangeArrowheads="1"/>
            </p:cNvSpPr>
            <p:nvPr/>
          </p:nvSpPr>
          <p:spPr bwMode="auto">
            <a:xfrm>
              <a:off x="2286000" y="4273550"/>
              <a:ext cx="42863" cy="50800"/>
            </a:xfrm>
            <a:prstGeom prst="ellipse">
              <a:avLst/>
            </a:prstGeom>
            <a:solidFill>
              <a:srgbClr val="3366FF"/>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5" name="Oval 255"/>
            <p:cNvSpPr>
              <a:spLocks noChangeArrowheads="1"/>
            </p:cNvSpPr>
            <p:nvPr/>
          </p:nvSpPr>
          <p:spPr bwMode="auto">
            <a:xfrm>
              <a:off x="2362200" y="4273550"/>
              <a:ext cx="42863" cy="50800"/>
            </a:xfrm>
            <a:prstGeom prst="ellipse">
              <a:avLst/>
            </a:prstGeom>
            <a:solidFill>
              <a:schemeClr val="bg2"/>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6" name="Oval 256"/>
            <p:cNvSpPr>
              <a:spLocks noChangeArrowheads="1"/>
            </p:cNvSpPr>
            <p:nvPr/>
          </p:nvSpPr>
          <p:spPr bwMode="auto">
            <a:xfrm>
              <a:off x="2362200" y="3587750"/>
              <a:ext cx="42863" cy="50800"/>
            </a:xfrm>
            <a:prstGeom prst="ellipse">
              <a:avLst/>
            </a:prstGeom>
            <a:solidFill>
              <a:schemeClr val="bg2"/>
            </a:solidFill>
            <a:ln w="19050">
              <a:solidFill>
                <a:schemeClr val="tx1"/>
              </a:solidFill>
              <a:round/>
              <a:headEnd/>
              <a:tailEnd/>
            </a:ln>
          </p:spPr>
          <p:txBody>
            <a:bodyPr wrap="none" lIns="0" tIns="0" rIns="0" bIns="0" anchor="ctr"/>
            <a:lstStyle/>
            <a:p>
              <a:pPr defTabSz="914400"/>
              <a:endParaRPr lang="en-US">
                <a:solidFill>
                  <a:prstClr val="black"/>
                </a:solidFill>
                <a:latin typeface="Calibri"/>
              </a:endParaRPr>
            </a:p>
          </p:txBody>
        </p:sp>
        <p:sp>
          <p:nvSpPr>
            <p:cNvPr id="157" name="Text Box 106"/>
            <p:cNvSpPr txBox="1">
              <a:spLocks noChangeArrowheads="1"/>
            </p:cNvSpPr>
            <p:nvPr/>
          </p:nvSpPr>
          <p:spPr bwMode="auto">
            <a:xfrm>
              <a:off x="1066800" y="3435350"/>
              <a:ext cx="1200150" cy="309358"/>
            </a:xfrm>
            <a:prstGeom prst="rect">
              <a:avLst/>
            </a:prstGeom>
            <a:noFill/>
            <a:ln w="9525">
              <a:noFill/>
              <a:miter lim="800000"/>
              <a:headEnd/>
              <a:tailEnd/>
            </a:ln>
          </p:spPr>
          <p:txBody>
            <a:bodyPr lIns="0" tIns="0" rIns="0" bIns="0">
              <a:spAutoFit/>
            </a:bodyPr>
            <a:lstStyle/>
            <a:p>
              <a:pPr algn="ctr" defTabSz="914400"/>
              <a:r>
                <a:rPr lang="en-US" sz="1400" b="1">
                  <a:solidFill>
                    <a:prstClr val="black"/>
                  </a:solidFill>
                  <a:latin typeface="Trebuchet MS" pitchFamily="34" charset="0"/>
                </a:rPr>
                <a:t>Storage </a:t>
              </a:r>
            </a:p>
            <a:p>
              <a:pPr algn="ctr" defTabSz="914400"/>
              <a:r>
                <a:rPr lang="en-US" sz="1400" b="1">
                  <a:solidFill>
                    <a:prstClr val="black"/>
                  </a:solidFill>
                  <a:latin typeface="Trebuchet MS" pitchFamily="34" charset="0"/>
                </a:rPr>
                <a:t>nodes</a:t>
              </a:r>
            </a:p>
          </p:txBody>
        </p:sp>
        <p:sp>
          <p:nvSpPr>
            <p:cNvPr id="158" name="Text Box 106"/>
            <p:cNvSpPr txBox="1">
              <a:spLocks noChangeArrowheads="1"/>
            </p:cNvSpPr>
            <p:nvPr/>
          </p:nvSpPr>
          <p:spPr bwMode="auto">
            <a:xfrm>
              <a:off x="990600" y="3968750"/>
              <a:ext cx="1200150" cy="309358"/>
            </a:xfrm>
            <a:prstGeom prst="rect">
              <a:avLst/>
            </a:prstGeom>
            <a:noFill/>
            <a:ln w="9525">
              <a:noFill/>
              <a:miter lim="800000"/>
              <a:headEnd/>
              <a:tailEnd/>
            </a:ln>
          </p:spPr>
          <p:txBody>
            <a:bodyPr lIns="0" tIns="0" rIns="0" bIns="0">
              <a:spAutoFit/>
            </a:bodyPr>
            <a:lstStyle/>
            <a:p>
              <a:pPr algn="ctr" defTabSz="914400"/>
              <a:r>
                <a:rPr lang="en-US" sz="1400" b="1">
                  <a:solidFill>
                    <a:prstClr val="black"/>
                  </a:solidFill>
                  <a:latin typeface="Trebuchet MS" pitchFamily="34" charset="0"/>
                </a:rPr>
                <a:t>Compute</a:t>
              </a:r>
            </a:p>
            <a:p>
              <a:pPr algn="ctr" defTabSz="914400"/>
              <a:r>
                <a:rPr lang="en-US" sz="1400" b="1">
                  <a:solidFill>
                    <a:prstClr val="black"/>
                  </a:solidFill>
                  <a:latin typeface="Trebuchet MS" pitchFamily="34" charset="0"/>
                </a:rPr>
                <a:t>nodes</a:t>
              </a:r>
            </a:p>
          </p:txBody>
        </p:sp>
        <p:sp>
          <p:nvSpPr>
            <p:cNvPr id="159" name="Line 261"/>
            <p:cNvSpPr>
              <a:spLocks noChangeShapeType="1"/>
            </p:cNvSpPr>
            <p:nvPr/>
          </p:nvSpPr>
          <p:spPr bwMode="auto">
            <a:xfrm flipV="1">
              <a:off x="4724400" y="4578350"/>
              <a:ext cx="609600" cy="4572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0" name="Line 263"/>
            <p:cNvSpPr>
              <a:spLocks noChangeShapeType="1"/>
            </p:cNvSpPr>
            <p:nvPr/>
          </p:nvSpPr>
          <p:spPr bwMode="auto">
            <a:xfrm flipV="1">
              <a:off x="4724400" y="2597150"/>
              <a:ext cx="457200" cy="24384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1" name="Line 264"/>
            <p:cNvSpPr>
              <a:spLocks noChangeShapeType="1"/>
            </p:cNvSpPr>
            <p:nvPr/>
          </p:nvSpPr>
          <p:spPr bwMode="auto">
            <a:xfrm flipV="1">
              <a:off x="4724400" y="3816350"/>
              <a:ext cx="685800" cy="121920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2" name="Line 265"/>
            <p:cNvSpPr>
              <a:spLocks noChangeShapeType="1"/>
            </p:cNvSpPr>
            <p:nvPr/>
          </p:nvSpPr>
          <p:spPr bwMode="auto">
            <a:xfrm flipV="1">
              <a:off x="4724400" y="5035550"/>
              <a:ext cx="1981200" cy="0"/>
            </a:xfrm>
            <a:prstGeom prst="line">
              <a:avLst/>
            </a:prstGeom>
            <a:noFill/>
            <a:ln w="9525">
              <a:solidFill>
                <a:srgbClr val="FF0000"/>
              </a:solidFill>
              <a:miter lim="800000"/>
              <a:headEnd/>
              <a:tailEnd type="triangle" w="med" len="med"/>
            </a:ln>
          </p:spPr>
          <p:txBody>
            <a:bodyPr wrap="none"/>
            <a:lstStyle/>
            <a:p>
              <a:pPr defTabSz="914400"/>
              <a:endParaRPr lang="en-US">
                <a:solidFill>
                  <a:prstClr val="black"/>
                </a:solidFill>
                <a:latin typeface="Calibri"/>
              </a:endParaRPr>
            </a:p>
          </p:txBody>
        </p:sp>
        <p:sp>
          <p:nvSpPr>
            <p:cNvPr id="163" name="Text Box 106"/>
            <p:cNvSpPr txBox="1">
              <a:spLocks noChangeArrowheads="1"/>
            </p:cNvSpPr>
            <p:nvPr/>
          </p:nvSpPr>
          <p:spPr bwMode="auto">
            <a:xfrm>
              <a:off x="3581400" y="5111750"/>
              <a:ext cx="2286000" cy="397746"/>
            </a:xfrm>
            <a:prstGeom prst="rect">
              <a:avLst/>
            </a:prstGeom>
            <a:noFill/>
            <a:ln w="9525">
              <a:noFill/>
              <a:miter lim="800000"/>
              <a:headEnd/>
              <a:tailEnd/>
            </a:ln>
          </p:spPr>
          <p:txBody>
            <a:bodyPr lIns="0" tIns="0" rIns="0" bIns="0">
              <a:spAutoFit/>
            </a:bodyPr>
            <a:lstStyle/>
            <a:p>
              <a:pPr algn="ctr" defTabSz="914400"/>
              <a:r>
                <a:rPr lang="en-US" b="1">
                  <a:solidFill>
                    <a:prstClr val="black"/>
                  </a:solidFill>
                  <a:latin typeface="Trebuchet MS" pitchFamily="34" charset="0"/>
                </a:rPr>
                <a:t>Possible locations</a:t>
              </a:r>
            </a:p>
            <a:p>
              <a:pPr algn="ctr" defTabSz="914400"/>
              <a:r>
                <a:rPr lang="en-US" b="1">
                  <a:solidFill>
                    <a:prstClr val="black"/>
                  </a:solidFill>
                  <a:latin typeface="Trebuchet MS" pitchFamily="34" charset="0"/>
                </a:rPr>
                <a:t>of cloudlet</a:t>
              </a:r>
            </a:p>
          </p:txBody>
        </p:sp>
      </p:gr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46474186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mCloud</a:t>
            </a:r>
            <a:r>
              <a:rPr lang="en-US" dirty="0" smtClean="0"/>
              <a:t> Programming Model</a:t>
            </a:r>
            <a:endParaRPr lang="en-US" dirty="0"/>
          </a:p>
        </p:txBody>
      </p:sp>
      <p:sp>
        <p:nvSpPr>
          <p:cNvPr id="3" name="Content Placeholder 2"/>
          <p:cNvSpPr>
            <a:spLocks noGrp="1"/>
          </p:cNvSpPr>
          <p:nvPr>
            <p:ph idx="1"/>
          </p:nvPr>
        </p:nvSpPr>
        <p:spPr>
          <a:xfrm>
            <a:off x="457199" y="1533339"/>
            <a:ext cx="8447741" cy="4869329"/>
          </a:xfrm>
        </p:spPr>
        <p:txBody>
          <a:bodyPr>
            <a:normAutofit/>
          </a:bodyPr>
          <a:lstStyle/>
          <a:p>
            <a:r>
              <a:rPr lang="en-US" sz="2600" dirty="0" smtClean="0"/>
              <a:t>MAUI: RPC based offloading architecture</a:t>
            </a:r>
          </a:p>
          <a:p>
            <a:r>
              <a:rPr lang="en-US" sz="2600" dirty="0" err="1" smtClean="0"/>
              <a:t>CloneCloud</a:t>
            </a:r>
            <a:r>
              <a:rPr lang="en-US" sz="2600" dirty="0" smtClean="0"/>
              <a:t>: tight synchronization between cloud and phone</a:t>
            </a:r>
          </a:p>
          <a:p>
            <a:r>
              <a:rPr lang="en-US" sz="2600" dirty="0"/>
              <a:t>Odessa: data-flow graph to exploit parallelism in perception </a:t>
            </a:r>
            <a:r>
              <a:rPr lang="en-US" sz="2600" dirty="0" smtClean="0"/>
              <a:t>applications</a:t>
            </a:r>
          </a:p>
          <a:p>
            <a:r>
              <a:rPr lang="en-US" sz="2600" dirty="0" smtClean="0"/>
              <a:t>COMET: distributed shared memory</a:t>
            </a:r>
          </a:p>
          <a:p>
            <a:r>
              <a:rPr lang="en-US" sz="2600" dirty="0" smtClean="0"/>
              <a:t>MAUI, </a:t>
            </a:r>
            <a:r>
              <a:rPr lang="en-US" sz="2600" dirty="0" err="1" smtClean="0"/>
              <a:t>CloneCloud</a:t>
            </a:r>
            <a:r>
              <a:rPr lang="en-US" sz="2600" dirty="0" smtClean="0"/>
              <a:t> , Odessa all have profiler, solver</a:t>
            </a:r>
            <a:endParaRPr lang="en-US" sz="26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22</a:t>
            </a:fld>
            <a:endParaRPr lang="en-US" dirty="0">
              <a:solidFill>
                <a:prstClr val="black">
                  <a:tint val="75000"/>
                </a:prstClr>
              </a:solidFill>
              <a:latin typeface="Calibri"/>
            </a:endParaRPr>
          </a:p>
        </p:txBody>
      </p:sp>
      <p:graphicFrame>
        <p:nvGraphicFramePr>
          <p:cNvPr id="7" name="Table 6"/>
          <p:cNvGraphicFramePr>
            <a:graphicFrameLocks noGrp="1"/>
          </p:cNvGraphicFramePr>
          <p:nvPr>
            <p:extLst>
              <p:ext uri="{D42A27DB-BD31-4B8C-83A1-F6EECF244321}">
                <p14:modId xmlns:p14="http://schemas.microsoft.com/office/powerpoint/2010/main" val="876770883"/>
              </p:ext>
            </p:extLst>
          </p:nvPr>
        </p:nvGraphicFramePr>
        <p:xfrm>
          <a:off x="1030940" y="4837339"/>
          <a:ext cx="6411260" cy="1369599"/>
        </p:xfrm>
        <a:graphic>
          <a:graphicData uri="http://schemas.openxmlformats.org/drawingml/2006/table">
            <a:tbl>
              <a:tblPr firstRow="1" bandRow="1">
                <a:tableStyleId>{5C22544A-7EE6-4342-B048-85BDC9FD1C3A}</a:tableStyleId>
              </a:tblPr>
              <a:tblGrid>
                <a:gridCol w="1282252"/>
                <a:gridCol w="1282252"/>
                <a:gridCol w="1360757"/>
                <a:gridCol w="1203747"/>
                <a:gridCol w="1282252"/>
              </a:tblGrid>
              <a:tr h="455200">
                <a:tc>
                  <a:txBody>
                    <a:bodyPr/>
                    <a:lstStyle/>
                    <a:p>
                      <a:endParaRPr lang="en-US" dirty="0"/>
                    </a:p>
                  </a:txBody>
                  <a:tcPr/>
                </a:tc>
                <a:tc>
                  <a:txBody>
                    <a:bodyPr/>
                    <a:lstStyle/>
                    <a:p>
                      <a:r>
                        <a:rPr lang="en-US" dirty="0" smtClean="0"/>
                        <a:t>MAUI</a:t>
                      </a:r>
                      <a:endParaRPr lang="en-US" dirty="0"/>
                    </a:p>
                  </a:txBody>
                  <a:tcPr/>
                </a:tc>
                <a:tc>
                  <a:txBody>
                    <a:bodyPr/>
                    <a:lstStyle/>
                    <a:p>
                      <a:r>
                        <a:rPr lang="en-US" dirty="0" err="1" smtClean="0"/>
                        <a:t>CloneCloud</a:t>
                      </a:r>
                      <a:endParaRPr lang="en-US" dirty="0"/>
                    </a:p>
                  </a:txBody>
                  <a:tcPr/>
                </a:tc>
                <a:tc>
                  <a:txBody>
                    <a:bodyPr/>
                    <a:lstStyle/>
                    <a:p>
                      <a:r>
                        <a:rPr lang="en-US" dirty="0" smtClean="0"/>
                        <a:t>Odessa</a:t>
                      </a:r>
                      <a:endParaRPr lang="en-US" dirty="0"/>
                    </a:p>
                  </a:txBody>
                  <a:tcPr/>
                </a:tc>
                <a:tc>
                  <a:txBody>
                    <a:bodyPr/>
                    <a:lstStyle/>
                    <a:p>
                      <a:r>
                        <a:rPr lang="en-US" dirty="0" smtClean="0"/>
                        <a:t>COMET</a:t>
                      </a:r>
                      <a:endParaRPr lang="en-US" dirty="0"/>
                    </a:p>
                  </a:txBody>
                  <a:tcPr/>
                </a:tc>
              </a:tr>
              <a:tr h="586359">
                <a:tc>
                  <a:txBody>
                    <a:bodyPr/>
                    <a:lstStyle/>
                    <a:p>
                      <a:r>
                        <a:rPr lang="en-US" dirty="0" smtClean="0"/>
                        <a:t>Remote</a:t>
                      </a:r>
                      <a:r>
                        <a:rPr lang="en-US" baseline="0" dirty="0" smtClean="0"/>
                        <a:t> execution unit</a:t>
                      </a:r>
                    </a:p>
                  </a:txBody>
                  <a:tcPr/>
                </a:tc>
                <a:tc>
                  <a:txBody>
                    <a:bodyPr/>
                    <a:lstStyle/>
                    <a:p>
                      <a:r>
                        <a:rPr lang="en-US" dirty="0" smtClean="0"/>
                        <a:t>Methods (RMI)</a:t>
                      </a:r>
                      <a:endParaRPr lang="en-US" dirty="0"/>
                    </a:p>
                  </a:txBody>
                  <a:tcPr/>
                </a:tc>
                <a:tc>
                  <a:txBody>
                    <a:bodyPr/>
                    <a:lstStyle/>
                    <a:p>
                      <a:r>
                        <a:rPr lang="en-US" dirty="0" smtClean="0"/>
                        <a:t>Threads (method entry/exit)</a:t>
                      </a:r>
                      <a:endParaRPr lang="en-US" dirty="0"/>
                    </a:p>
                  </a:txBody>
                  <a:tcPr/>
                </a:tc>
                <a:tc>
                  <a:txBody>
                    <a:bodyPr/>
                    <a:lstStyle/>
                    <a:p>
                      <a:r>
                        <a:rPr lang="en-US" dirty="0" smtClean="0"/>
                        <a:t>Tasks</a:t>
                      </a:r>
                      <a:endParaRPr lang="en-US" dirty="0"/>
                    </a:p>
                  </a:txBody>
                  <a:tcPr/>
                </a:tc>
                <a:tc>
                  <a:txBody>
                    <a:bodyPr/>
                    <a:lstStyle/>
                    <a:p>
                      <a:r>
                        <a:rPr lang="en-US" dirty="0" smtClean="0"/>
                        <a:t>Threads (</a:t>
                      </a:r>
                      <a:r>
                        <a:rPr lang="en-US" smtClean="0"/>
                        <a:t>any place)</a:t>
                      </a:r>
                      <a:endParaRPr lang="en-US" dirty="0"/>
                    </a:p>
                  </a:txBody>
                  <a:tcPr/>
                </a:tc>
              </a:tr>
            </a:tbl>
          </a:graphicData>
        </a:graphic>
      </p:graphicFrame>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527524833"/>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MAUI</a:t>
            </a:r>
            <a:endParaRPr lang="en-US" dirty="0"/>
          </a:p>
        </p:txBody>
      </p:sp>
      <p:sp>
        <p:nvSpPr>
          <p:cNvPr id="3" name="Content Placeholder 2"/>
          <p:cNvSpPr>
            <a:spLocks noGrp="1"/>
          </p:cNvSpPr>
          <p:nvPr>
            <p:ph idx="1"/>
          </p:nvPr>
        </p:nvSpPr>
        <p:spPr>
          <a:xfrm>
            <a:off x="457200" y="1600200"/>
            <a:ext cx="8229600" cy="4648200"/>
          </a:xfrm>
        </p:spPr>
        <p:txBody>
          <a:bodyPr>
            <a:normAutofit fontScale="77500" lnSpcReduction="20000"/>
          </a:bodyPr>
          <a:lstStyle/>
          <a:p>
            <a:r>
              <a:rPr lang="en-US" dirty="0" smtClean="0"/>
              <a:t>Combine extensive profiling with an ILP solver</a:t>
            </a:r>
          </a:p>
          <a:p>
            <a:pPr lvl="1"/>
            <a:r>
              <a:rPr lang="en-US" dirty="0" smtClean="0"/>
              <a:t>Makes dynamic offload decisions</a:t>
            </a:r>
          </a:p>
          <a:p>
            <a:pPr lvl="1"/>
            <a:r>
              <a:rPr lang="en-US" dirty="0" smtClean="0"/>
              <a:t>Optimize for energy reduction</a:t>
            </a:r>
          </a:p>
          <a:p>
            <a:pPr lvl="1"/>
            <a:r>
              <a:rPr lang="en-US" dirty="0" smtClean="0"/>
              <a:t>Profile: device, network, application</a:t>
            </a:r>
          </a:p>
          <a:p>
            <a:endParaRPr lang="en-US" dirty="0" smtClean="0"/>
          </a:p>
          <a:p>
            <a:r>
              <a:rPr lang="en-US" dirty="0" smtClean="0"/>
              <a:t>Leverage modern language runtime (.NET CLR)</a:t>
            </a:r>
          </a:p>
          <a:p>
            <a:pPr lvl="1"/>
            <a:r>
              <a:rPr lang="en-US" dirty="0"/>
              <a:t>Portability: </a:t>
            </a:r>
          </a:p>
          <a:p>
            <a:pPr lvl="2"/>
            <a:r>
              <a:rPr lang="en-US" dirty="0"/>
              <a:t>Mobile (ARM) </a:t>
            </a:r>
            <a:r>
              <a:rPr lang="en-US" dirty="0" err="1"/>
              <a:t>vs</a:t>
            </a:r>
            <a:r>
              <a:rPr lang="en-US" dirty="0"/>
              <a:t> Server (x86)</a:t>
            </a:r>
          </a:p>
          <a:p>
            <a:pPr lvl="2"/>
            <a:r>
              <a:rPr lang="en-US" dirty="0"/>
              <a:t>.NET Framework Common Intermediate Language</a:t>
            </a:r>
          </a:p>
          <a:p>
            <a:pPr lvl="1"/>
            <a:r>
              <a:rPr lang="en-US" dirty="0"/>
              <a:t>Type-Safety and Serialization: </a:t>
            </a:r>
          </a:p>
          <a:p>
            <a:pPr lvl="2"/>
            <a:r>
              <a:rPr lang="en-US" dirty="0"/>
              <a:t>Automate state extraction</a:t>
            </a:r>
          </a:p>
          <a:p>
            <a:pPr lvl="1"/>
            <a:r>
              <a:rPr lang="en-US" dirty="0"/>
              <a:t>Reflection: </a:t>
            </a:r>
          </a:p>
          <a:p>
            <a:pPr lvl="2"/>
            <a:r>
              <a:rPr lang="en-US" dirty="0"/>
              <a:t>Identifies methods with [</a:t>
            </a:r>
            <a:r>
              <a:rPr lang="en-US" dirty="0" err="1"/>
              <a:t>Remoteable</a:t>
            </a:r>
            <a:r>
              <a:rPr lang="en-US" dirty="0"/>
              <a:t>] tag</a:t>
            </a:r>
          </a:p>
          <a:p>
            <a:pPr lvl="2"/>
            <a:r>
              <a:rPr lang="en-US" dirty="0"/>
              <a:t>Automates generation of RPC stubs</a:t>
            </a:r>
          </a:p>
          <a:p>
            <a:pPr lvl="3"/>
            <a:endParaRPr lang="en-US" dirty="0" smtClean="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23</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00830352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124" name="Straight Connector 123"/>
          <p:cNvCxnSpPr/>
          <p:nvPr/>
        </p:nvCxnSpPr>
        <p:spPr>
          <a:xfrm rot="5400000">
            <a:off x="2171700" y="4000500"/>
            <a:ext cx="4495800" cy="0"/>
          </a:xfrm>
          <a:prstGeom prst="line">
            <a:avLst/>
          </a:prstGeom>
          <a:ln>
            <a:solidFill>
              <a:schemeClr val="tx1"/>
            </a:solidFill>
            <a:prstDash val="dash"/>
          </a:ln>
          <a:effectLst/>
        </p:spPr>
        <p:style>
          <a:lnRef idx="2">
            <a:schemeClr val="accent1"/>
          </a:lnRef>
          <a:fillRef idx="0">
            <a:schemeClr val="accent1"/>
          </a:fillRef>
          <a:effectRef idx="1">
            <a:schemeClr val="accent1"/>
          </a:effectRef>
          <a:fontRef idx="minor">
            <a:schemeClr val="tx1"/>
          </a:fontRef>
        </p:style>
      </p:cxnSp>
      <p:sp>
        <p:nvSpPr>
          <p:cNvPr id="101" name="TextBox 4"/>
          <p:cNvSpPr txBox="1">
            <a:spLocks noChangeArrowheads="1"/>
          </p:cNvSpPr>
          <p:nvPr/>
        </p:nvSpPr>
        <p:spPr bwMode="auto">
          <a:xfrm>
            <a:off x="5561013" y="5862638"/>
            <a:ext cx="1677987" cy="461962"/>
          </a:xfrm>
          <a:prstGeom prst="rect">
            <a:avLst/>
          </a:prstGeom>
          <a:noFill/>
          <a:ln w="9525">
            <a:noFill/>
            <a:miter lim="800000"/>
            <a:headEnd/>
            <a:tailEnd/>
          </a:ln>
          <a:effectLst/>
        </p:spPr>
        <p:txBody>
          <a:bodyPr wrap="none">
            <a:spAutoFit/>
          </a:bodyPr>
          <a:lstStyle/>
          <a:p>
            <a:pPr defTabSz="914400"/>
            <a:r>
              <a:rPr lang="en-US" sz="2400" dirty="0">
                <a:solidFill>
                  <a:prstClr val="black"/>
                </a:solidFill>
                <a:latin typeface="Calibri" pitchFamily="34" charset="0"/>
              </a:rPr>
              <a:t>Maui server</a:t>
            </a:r>
          </a:p>
        </p:txBody>
      </p:sp>
      <p:sp>
        <p:nvSpPr>
          <p:cNvPr id="102" name="TextBox 7"/>
          <p:cNvSpPr txBox="1">
            <a:spLocks noChangeArrowheads="1"/>
          </p:cNvSpPr>
          <p:nvPr/>
        </p:nvSpPr>
        <p:spPr bwMode="auto">
          <a:xfrm>
            <a:off x="1598613" y="5864225"/>
            <a:ext cx="1728787" cy="460375"/>
          </a:xfrm>
          <a:prstGeom prst="rect">
            <a:avLst/>
          </a:prstGeom>
          <a:noFill/>
          <a:ln w="9525">
            <a:noFill/>
            <a:miter lim="800000"/>
            <a:headEnd/>
            <a:tailEnd/>
          </a:ln>
          <a:effectLst/>
        </p:spPr>
        <p:txBody>
          <a:bodyPr wrap="none">
            <a:spAutoFit/>
          </a:bodyPr>
          <a:lstStyle/>
          <a:p>
            <a:pPr defTabSz="914400"/>
            <a:r>
              <a:rPr lang="en-US" sz="2400" dirty="0">
                <a:solidFill>
                  <a:prstClr val="black"/>
                </a:solidFill>
                <a:latin typeface="Calibri" pitchFamily="34" charset="0"/>
              </a:rPr>
              <a:t>Smartphone</a:t>
            </a:r>
          </a:p>
        </p:txBody>
      </p:sp>
      <p:sp>
        <p:nvSpPr>
          <p:cNvPr id="103" name="Rounded Rectangle 102"/>
          <p:cNvSpPr/>
          <p:nvPr/>
        </p:nvSpPr>
        <p:spPr>
          <a:xfrm>
            <a:off x="304800" y="2057400"/>
            <a:ext cx="14478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Application</a:t>
            </a:r>
          </a:p>
        </p:txBody>
      </p:sp>
      <p:grpSp>
        <p:nvGrpSpPr>
          <p:cNvPr id="2" name="Group 32"/>
          <p:cNvGrpSpPr>
            <a:grpSpLocks/>
          </p:cNvGrpSpPr>
          <p:nvPr/>
        </p:nvGrpSpPr>
        <p:grpSpPr bwMode="auto">
          <a:xfrm>
            <a:off x="1828800" y="2057400"/>
            <a:ext cx="1905000" cy="3200400"/>
            <a:chOff x="1981200" y="1295400"/>
            <a:chExt cx="1905000" cy="3200400"/>
          </a:xfrm>
          <a:effectLst/>
        </p:grpSpPr>
        <p:sp>
          <p:nvSpPr>
            <p:cNvPr id="105" name="Rounded Rectangle 104"/>
            <p:cNvSpPr/>
            <p:nvPr/>
          </p:nvSpPr>
          <p:spPr>
            <a:xfrm>
              <a:off x="2209800" y="1828800"/>
              <a:ext cx="1447800" cy="1143000"/>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latin typeface="Calibri"/>
                </a:rPr>
                <a:t>Client Proxy</a:t>
              </a:r>
            </a:p>
          </p:txBody>
        </p:sp>
        <p:sp>
          <p:nvSpPr>
            <p:cNvPr id="106" name="Rounded Rectangle 105"/>
            <p:cNvSpPr/>
            <p:nvPr/>
          </p:nvSpPr>
          <p:spPr>
            <a:xfrm>
              <a:off x="1981200" y="1295400"/>
              <a:ext cx="19050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black"/>
                </a:solidFill>
                <a:latin typeface="Calibri"/>
              </a:endParaRPr>
            </a:p>
          </p:txBody>
        </p:sp>
        <p:sp>
          <p:nvSpPr>
            <p:cNvPr id="107" name="Rounded Rectangle 106"/>
            <p:cNvSpPr/>
            <p:nvPr/>
          </p:nvSpPr>
          <p:spPr>
            <a:xfrm>
              <a:off x="2209800" y="3124200"/>
              <a:ext cx="1447800" cy="434975"/>
            </a:xfrm>
            <a:prstGeom prst="roundRect">
              <a:avLst/>
            </a:prstGeom>
            <a:effectLst/>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r>
                <a:rPr lang="en-US" dirty="0">
                  <a:solidFill>
                    <a:prstClr val="white"/>
                  </a:solidFill>
                  <a:latin typeface="Calibri"/>
                </a:rPr>
                <a:t>Profiler</a:t>
              </a:r>
            </a:p>
          </p:txBody>
        </p:sp>
        <p:sp>
          <p:nvSpPr>
            <p:cNvPr id="108" name="Rounded Rectangle 107"/>
            <p:cNvSpPr/>
            <p:nvPr/>
          </p:nvSpPr>
          <p:spPr>
            <a:xfrm>
              <a:off x="2209800" y="3733800"/>
              <a:ext cx="1447800" cy="434975"/>
            </a:xfrm>
            <a:prstGeom prst="roundRect">
              <a:avLst/>
            </a:prstGeom>
            <a:effectLst/>
          </p:spPr>
          <p:style>
            <a:lnRef idx="1">
              <a:schemeClr val="dk1"/>
            </a:lnRef>
            <a:fillRef idx="3">
              <a:schemeClr val="dk1"/>
            </a:fillRef>
            <a:effectRef idx="2">
              <a:schemeClr val="dk1"/>
            </a:effectRef>
            <a:fontRef idx="minor">
              <a:schemeClr val="lt1"/>
            </a:fontRef>
          </p:style>
          <p:txBody>
            <a:bodyPr anchor="ctr"/>
            <a:lstStyle/>
            <a:p>
              <a:pPr algn="ctr" defTabSz="914400">
                <a:defRPr/>
              </a:pPr>
              <a:r>
                <a:rPr lang="en-US" dirty="0">
                  <a:solidFill>
                    <a:prstClr val="white"/>
                  </a:solidFill>
                  <a:latin typeface="Calibri"/>
                </a:rPr>
                <a:t>Solver</a:t>
              </a:r>
            </a:p>
          </p:txBody>
        </p:sp>
        <p:sp>
          <p:nvSpPr>
            <p:cNvPr id="109" name="TextBox 14"/>
            <p:cNvSpPr txBox="1">
              <a:spLocks noChangeArrowheads="1"/>
            </p:cNvSpPr>
            <p:nvPr/>
          </p:nvSpPr>
          <p:spPr bwMode="auto">
            <a:xfrm>
              <a:off x="2133600" y="1447800"/>
              <a:ext cx="1516249" cy="369332"/>
            </a:xfrm>
            <a:prstGeom prst="rect">
              <a:avLst/>
            </a:prstGeom>
            <a:noFill/>
            <a:ln w="9525">
              <a:noFill/>
              <a:miter lim="800000"/>
              <a:headEnd/>
              <a:tailEnd/>
            </a:ln>
          </p:spPr>
          <p:txBody>
            <a:bodyPr wrap="none">
              <a:spAutoFit/>
            </a:bodyPr>
            <a:lstStyle/>
            <a:p>
              <a:pPr defTabSz="914400"/>
              <a:r>
                <a:rPr lang="en-US">
                  <a:solidFill>
                    <a:prstClr val="black"/>
                  </a:solidFill>
                  <a:latin typeface="Calibri" pitchFamily="34" charset="0"/>
                </a:rPr>
                <a:t>Maui Runtime</a:t>
              </a:r>
            </a:p>
          </p:txBody>
        </p:sp>
      </p:grpSp>
      <p:grpSp>
        <p:nvGrpSpPr>
          <p:cNvPr id="3" name="Group 32"/>
          <p:cNvGrpSpPr>
            <a:grpSpLocks/>
          </p:cNvGrpSpPr>
          <p:nvPr/>
        </p:nvGrpSpPr>
        <p:grpSpPr bwMode="auto">
          <a:xfrm>
            <a:off x="5105400" y="2057400"/>
            <a:ext cx="1905000" cy="3200400"/>
            <a:chOff x="1981200" y="1295400"/>
            <a:chExt cx="1905000" cy="3200400"/>
          </a:xfrm>
          <a:effectLst/>
        </p:grpSpPr>
        <p:sp>
          <p:nvSpPr>
            <p:cNvPr id="111" name="Rounded Rectangle 110"/>
            <p:cNvSpPr/>
            <p:nvPr/>
          </p:nvSpPr>
          <p:spPr>
            <a:xfrm>
              <a:off x="2209800" y="1828800"/>
              <a:ext cx="1447800" cy="1143000"/>
            </a:xfrm>
            <a:prstGeom prst="roundRect">
              <a:avLst/>
            </a:prstGeom>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white"/>
                  </a:solidFill>
                  <a:latin typeface="Calibri"/>
                </a:rPr>
                <a:t>Server Proxy</a:t>
              </a:r>
            </a:p>
          </p:txBody>
        </p:sp>
        <p:sp>
          <p:nvSpPr>
            <p:cNvPr id="112" name="Rounded Rectangle 111"/>
            <p:cNvSpPr/>
            <p:nvPr/>
          </p:nvSpPr>
          <p:spPr>
            <a:xfrm>
              <a:off x="1981200" y="1295400"/>
              <a:ext cx="19050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endParaRPr lang="en-US" dirty="0">
                <a:solidFill>
                  <a:prstClr val="black"/>
                </a:solidFill>
                <a:latin typeface="Calibri"/>
              </a:endParaRPr>
            </a:p>
          </p:txBody>
        </p:sp>
        <p:sp>
          <p:nvSpPr>
            <p:cNvPr id="113" name="Rounded Rectangle 112"/>
            <p:cNvSpPr/>
            <p:nvPr/>
          </p:nvSpPr>
          <p:spPr>
            <a:xfrm>
              <a:off x="2209800" y="3124200"/>
              <a:ext cx="1447800" cy="434975"/>
            </a:xfrm>
            <a:prstGeom prst="roundRect">
              <a:avLst/>
            </a:prstGeom>
            <a:effectLst/>
          </p:spPr>
          <p:style>
            <a:lnRef idx="1">
              <a:schemeClr val="accent3"/>
            </a:lnRef>
            <a:fillRef idx="3">
              <a:schemeClr val="accent3"/>
            </a:fillRef>
            <a:effectRef idx="2">
              <a:schemeClr val="accent3"/>
            </a:effectRef>
            <a:fontRef idx="minor">
              <a:schemeClr val="lt1"/>
            </a:fontRef>
          </p:style>
          <p:txBody>
            <a:bodyPr anchor="ctr"/>
            <a:lstStyle/>
            <a:p>
              <a:pPr algn="ctr" defTabSz="914400">
                <a:defRPr/>
              </a:pPr>
              <a:r>
                <a:rPr lang="en-US" dirty="0">
                  <a:solidFill>
                    <a:prstClr val="white"/>
                  </a:solidFill>
                  <a:latin typeface="Calibri"/>
                </a:rPr>
                <a:t>Profiler</a:t>
              </a:r>
            </a:p>
          </p:txBody>
        </p:sp>
        <p:sp>
          <p:nvSpPr>
            <p:cNvPr id="114" name="Rounded Rectangle 113"/>
            <p:cNvSpPr/>
            <p:nvPr/>
          </p:nvSpPr>
          <p:spPr>
            <a:xfrm>
              <a:off x="2209800" y="3733800"/>
              <a:ext cx="1447800" cy="434975"/>
            </a:xfrm>
            <a:prstGeom prst="roundRect">
              <a:avLst/>
            </a:prstGeom>
            <a:effectLst/>
          </p:spPr>
          <p:style>
            <a:lnRef idx="1">
              <a:schemeClr val="dk1"/>
            </a:lnRef>
            <a:fillRef idx="3">
              <a:schemeClr val="dk1"/>
            </a:fillRef>
            <a:effectRef idx="2">
              <a:schemeClr val="dk1"/>
            </a:effectRef>
            <a:fontRef idx="minor">
              <a:schemeClr val="lt1"/>
            </a:fontRef>
          </p:style>
          <p:txBody>
            <a:bodyPr anchor="ctr"/>
            <a:lstStyle/>
            <a:p>
              <a:pPr algn="ctr" defTabSz="914400">
                <a:defRPr/>
              </a:pPr>
              <a:r>
                <a:rPr lang="en-US" dirty="0">
                  <a:solidFill>
                    <a:prstClr val="white"/>
                  </a:solidFill>
                  <a:latin typeface="Calibri"/>
                </a:rPr>
                <a:t>Solver</a:t>
              </a:r>
            </a:p>
          </p:txBody>
        </p:sp>
        <p:sp>
          <p:nvSpPr>
            <p:cNvPr id="115" name="TextBox 14"/>
            <p:cNvSpPr txBox="1">
              <a:spLocks noChangeArrowheads="1"/>
            </p:cNvSpPr>
            <p:nvPr/>
          </p:nvSpPr>
          <p:spPr bwMode="auto">
            <a:xfrm>
              <a:off x="2133600" y="1447800"/>
              <a:ext cx="1516249" cy="369332"/>
            </a:xfrm>
            <a:prstGeom prst="rect">
              <a:avLst/>
            </a:prstGeom>
            <a:noFill/>
            <a:ln w="9525">
              <a:noFill/>
              <a:miter lim="800000"/>
              <a:headEnd/>
              <a:tailEnd/>
            </a:ln>
          </p:spPr>
          <p:txBody>
            <a:bodyPr wrap="none">
              <a:spAutoFit/>
            </a:bodyPr>
            <a:lstStyle/>
            <a:p>
              <a:pPr defTabSz="914400"/>
              <a:r>
                <a:rPr lang="en-US">
                  <a:solidFill>
                    <a:prstClr val="black"/>
                  </a:solidFill>
                  <a:latin typeface="Calibri" pitchFamily="34" charset="0"/>
                </a:rPr>
                <a:t>Maui Runtime</a:t>
              </a:r>
            </a:p>
          </p:txBody>
        </p:sp>
      </p:grpSp>
      <p:sp>
        <p:nvSpPr>
          <p:cNvPr id="116" name="Rounded Rectangle 115"/>
          <p:cNvSpPr/>
          <p:nvPr/>
        </p:nvSpPr>
        <p:spPr>
          <a:xfrm>
            <a:off x="7086600" y="2057400"/>
            <a:ext cx="1447800" cy="3200400"/>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Application</a:t>
            </a:r>
          </a:p>
        </p:txBody>
      </p:sp>
      <p:grpSp>
        <p:nvGrpSpPr>
          <p:cNvPr id="4" name="Group 116"/>
          <p:cNvGrpSpPr/>
          <p:nvPr/>
        </p:nvGrpSpPr>
        <p:grpSpPr>
          <a:xfrm>
            <a:off x="3505200" y="2743200"/>
            <a:ext cx="1828800" cy="496888"/>
            <a:chOff x="3505200" y="2743200"/>
            <a:chExt cx="1828800" cy="496888"/>
          </a:xfrm>
          <a:effectLst/>
        </p:grpSpPr>
        <p:cxnSp>
          <p:nvCxnSpPr>
            <p:cNvPr id="118" name="Straight Arrow Connector 117"/>
            <p:cNvCxnSpPr>
              <a:stCxn id="105" idx="3"/>
              <a:endCxn id="111" idx="1"/>
            </p:cNvCxnSpPr>
            <p:nvPr/>
          </p:nvCxnSpPr>
          <p:spPr>
            <a:xfrm>
              <a:off x="3505200" y="3238500"/>
              <a:ext cx="1828800" cy="1588"/>
            </a:xfrm>
            <a:prstGeom prst="straightConnector1">
              <a:avLst/>
            </a:prstGeom>
            <a:ln>
              <a:headEnd type="arrow"/>
              <a:tailEnd type="arrow"/>
            </a:ln>
            <a:effectLst/>
          </p:spPr>
          <p:style>
            <a:lnRef idx="2">
              <a:schemeClr val="accent6"/>
            </a:lnRef>
            <a:fillRef idx="0">
              <a:schemeClr val="accent6"/>
            </a:fillRef>
            <a:effectRef idx="1">
              <a:schemeClr val="accent6"/>
            </a:effectRef>
            <a:fontRef idx="minor">
              <a:schemeClr val="tx1"/>
            </a:fontRef>
          </p:style>
        </p:cxnSp>
        <p:sp>
          <p:nvSpPr>
            <p:cNvPr id="119" name="TextBox 118"/>
            <p:cNvSpPr txBox="1"/>
            <p:nvPr/>
          </p:nvSpPr>
          <p:spPr>
            <a:xfrm>
              <a:off x="4419600" y="2743200"/>
              <a:ext cx="742511" cy="461665"/>
            </a:xfrm>
            <a:prstGeom prst="rect">
              <a:avLst/>
            </a:prstGeom>
            <a:noFill/>
          </p:spPr>
          <p:txBody>
            <a:bodyPr wrap="none" rtlCol="0">
              <a:spAutoFit/>
            </a:bodyPr>
            <a:lstStyle/>
            <a:p>
              <a:pPr defTabSz="914400"/>
              <a:r>
                <a:rPr lang="en-US" sz="2400" b="1" dirty="0">
                  <a:solidFill>
                    <a:srgbClr val="F79646"/>
                  </a:solidFill>
                  <a:latin typeface="Calibri"/>
                </a:rPr>
                <a:t>RPC</a:t>
              </a:r>
            </a:p>
          </p:txBody>
        </p:sp>
      </p:grpSp>
      <p:grpSp>
        <p:nvGrpSpPr>
          <p:cNvPr id="5" name="Group 119"/>
          <p:cNvGrpSpPr/>
          <p:nvPr/>
        </p:nvGrpSpPr>
        <p:grpSpPr>
          <a:xfrm>
            <a:off x="3505200" y="4262735"/>
            <a:ext cx="1828800" cy="528341"/>
            <a:chOff x="3505200" y="4262735"/>
            <a:chExt cx="1828800" cy="528341"/>
          </a:xfrm>
          <a:effectLst/>
        </p:grpSpPr>
        <p:cxnSp>
          <p:nvCxnSpPr>
            <p:cNvPr id="121" name="Straight Arrow Connector 120"/>
            <p:cNvCxnSpPr>
              <a:stCxn id="108" idx="3"/>
              <a:endCxn id="114" idx="1"/>
            </p:cNvCxnSpPr>
            <p:nvPr/>
          </p:nvCxnSpPr>
          <p:spPr>
            <a:xfrm>
              <a:off x="3505200" y="4789488"/>
              <a:ext cx="1828800" cy="1588"/>
            </a:xfrm>
            <a:prstGeom prst="straightConnector1">
              <a:avLst/>
            </a:prstGeom>
            <a:ln>
              <a:headEnd type="arrow"/>
              <a:tailEnd type="arrow"/>
            </a:ln>
            <a:effectLst/>
          </p:spPr>
          <p:style>
            <a:lnRef idx="2">
              <a:schemeClr val="accent6"/>
            </a:lnRef>
            <a:fillRef idx="0">
              <a:schemeClr val="accent6"/>
            </a:fillRef>
            <a:effectRef idx="1">
              <a:schemeClr val="accent6"/>
            </a:effectRef>
            <a:fontRef idx="minor">
              <a:schemeClr val="tx1"/>
            </a:fontRef>
          </p:style>
        </p:cxnSp>
        <p:sp>
          <p:nvSpPr>
            <p:cNvPr id="122" name="TextBox 121"/>
            <p:cNvSpPr txBox="1"/>
            <p:nvPr/>
          </p:nvSpPr>
          <p:spPr>
            <a:xfrm>
              <a:off x="4419600" y="4262735"/>
              <a:ext cx="742511" cy="461665"/>
            </a:xfrm>
            <a:prstGeom prst="rect">
              <a:avLst/>
            </a:prstGeom>
            <a:noFill/>
          </p:spPr>
          <p:txBody>
            <a:bodyPr wrap="none" rtlCol="0">
              <a:spAutoFit/>
            </a:bodyPr>
            <a:lstStyle/>
            <a:p>
              <a:pPr defTabSz="914400"/>
              <a:r>
                <a:rPr lang="en-US" sz="2400" b="1" dirty="0">
                  <a:solidFill>
                    <a:srgbClr val="F79646"/>
                  </a:solidFill>
                  <a:latin typeface="Calibri"/>
                </a:rPr>
                <a:t>RPC</a:t>
              </a:r>
            </a:p>
          </p:txBody>
        </p:sp>
      </p:grpSp>
      <p:sp>
        <p:nvSpPr>
          <p:cNvPr id="123" name="Rounded Rectangle 122"/>
          <p:cNvSpPr/>
          <p:nvPr/>
        </p:nvSpPr>
        <p:spPr bwMode="auto">
          <a:xfrm>
            <a:off x="5105400" y="5362575"/>
            <a:ext cx="3429000" cy="352425"/>
          </a:xfrm>
          <a:prstGeom prst="roundRect">
            <a:avLst/>
          </a:prstGeom>
          <a:noFill/>
          <a:effectLst/>
        </p:spPr>
        <p:style>
          <a:lnRef idx="1">
            <a:schemeClr val="accent1"/>
          </a:lnRef>
          <a:fillRef idx="3">
            <a:schemeClr val="accent1"/>
          </a:fillRef>
          <a:effectRef idx="2">
            <a:schemeClr val="accent1"/>
          </a:effectRef>
          <a:fontRef idx="minor">
            <a:schemeClr val="lt1"/>
          </a:fontRef>
        </p:style>
        <p:txBody>
          <a:bodyPr anchor="ctr"/>
          <a:lstStyle/>
          <a:p>
            <a:pPr algn="ctr" defTabSz="914400">
              <a:defRPr/>
            </a:pPr>
            <a:r>
              <a:rPr lang="en-US" dirty="0">
                <a:solidFill>
                  <a:prstClr val="black"/>
                </a:solidFill>
                <a:latin typeface="Calibri"/>
              </a:rPr>
              <a:t>Maui Controller</a:t>
            </a:r>
          </a:p>
        </p:txBody>
      </p:sp>
      <p:sp>
        <p:nvSpPr>
          <p:cNvPr id="45" name="Title 4"/>
          <p:cNvSpPr>
            <a:spLocks noGrp="1"/>
          </p:cNvSpPr>
          <p:nvPr>
            <p:ph type="title"/>
          </p:nvPr>
        </p:nvSpPr>
        <p:spPr/>
        <p:txBody>
          <a:bodyPr>
            <a:normAutofit fontScale="90000"/>
          </a:bodyPr>
          <a:lstStyle/>
          <a:p>
            <a:r>
              <a:rPr lang="en-US" dirty="0" err="1" smtClean="0"/>
              <a:t>mCloud</a:t>
            </a:r>
            <a:r>
              <a:rPr lang="en-US" dirty="0" smtClean="0"/>
              <a:t> Programming Model: MAUI (Cont’d)</a:t>
            </a:r>
            <a:endParaRPr lang="en-US" dirty="0"/>
          </a:p>
        </p:txBody>
      </p:sp>
      <p:grpSp>
        <p:nvGrpSpPr>
          <p:cNvPr id="6" name="Group 59"/>
          <p:cNvGrpSpPr/>
          <p:nvPr/>
        </p:nvGrpSpPr>
        <p:grpSpPr>
          <a:xfrm>
            <a:off x="533400" y="2885965"/>
            <a:ext cx="2735621" cy="988567"/>
            <a:chOff x="533400" y="2885965"/>
            <a:chExt cx="2735621" cy="988567"/>
          </a:xfrm>
        </p:grpSpPr>
        <p:sp>
          <p:nvSpPr>
            <p:cNvPr id="49" name="Down Arrow 48"/>
            <p:cNvSpPr/>
            <p:nvPr/>
          </p:nvSpPr>
          <p:spPr>
            <a:xfrm rot="16200000">
              <a:off x="1287355" y="2573121"/>
              <a:ext cx="457200" cy="1082888"/>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50" name="TextBox 49"/>
            <p:cNvSpPr txBox="1"/>
            <p:nvPr/>
          </p:nvSpPr>
          <p:spPr>
            <a:xfrm>
              <a:off x="533400" y="3505200"/>
              <a:ext cx="2735621"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Intercepts Application Calls</a:t>
              </a:r>
            </a:p>
          </p:txBody>
        </p:sp>
      </p:grpSp>
      <p:grpSp>
        <p:nvGrpSpPr>
          <p:cNvPr id="7" name="Group 61"/>
          <p:cNvGrpSpPr/>
          <p:nvPr/>
        </p:nvGrpSpPr>
        <p:grpSpPr>
          <a:xfrm>
            <a:off x="3475144" y="2971800"/>
            <a:ext cx="2011256" cy="1066800"/>
            <a:chOff x="3475144" y="2971800"/>
            <a:chExt cx="2011256" cy="1066800"/>
          </a:xfrm>
        </p:grpSpPr>
        <p:sp>
          <p:nvSpPr>
            <p:cNvPr id="51" name="TextBox 50"/>
            <p:cNvSpPr txBox="1"/>
            <p:nvPr/>
          </p:nvSpPr>
          <p:spPr>
            <a:xfrm>
              <a:off x="3475144" y="3669268"/>
              <a:ext cx="2011256"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Synchronizes State</a:t>
              </a:r>
            </a:p>
          </p:txBody>
        </p:sp>
        <p:sp>
          <p:nvSpPr>
            <p:cNvPr id="53" name="Left-Right Arrow 52"/>
            <p:cNvSpPr/>
            <p:nvPr/>
          </p:nvSpPr>
          <p:spPr>
            <a:xfrm>
              <a:off x="3505200" y="2971800"/>
              <a:ext cx="1828800" cy="533400"/>
            </a:xfrm>
            <a:prstGeom prst="leftRight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grpSp>
      <p:grpSp>
        <p:nvGrpSpPr>
          <p:cNvPr id="8" name="Group 60"/>
          <p:cNvGrpSpPr/>
          <p:nvPr/>
        </p:nvGrpSpPr>
        <p:grpSpPr>
          <a:xfrm>
            <a:off x="1054430" y="4032585"/>
            <a:ext cx="6454350" cy="908747"/>
            <a:chOff x="1054430" y="4032585"/>
            <a:chExt cx="6454350" cy="908747"/>
          </a:xfrm>
        </p:grpSpPr>
        <p:sp>
          <p:nvSpPr>
            <p:cNvPr id="55" name="Down Arrow 54"/>
            <p:cNvSpPr/>
            <p:nvPr/>
          </p:nvSpPr>
          <p:spPr>
            <a:xfrm rot="3221396">
              <a:off x="1917437" y="3169738"/>
              <a:ext cx="465909" cy="2191923"/>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sp>
          <p:nvSpPr>
            <p:cNvPr id="56" name="Down Arrow 55"/>
            <p:cNvSpPr/>
            <p:nvPr/>
          </p:nvSpPr>
          <p:spPr>
            <a:xfrm rot="17174000">
              <a:off x="5108860" y="2054134"/>
              <a:ext cx="421470" cy="4378371"/>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dirty="0">
                <a:solidFill>
                  <a:prstClr val="black"/>
                </a:solidFill>
                <a:latin typeface="Calibri"/>
              </a:endParaRPr>
            </a:p>
          </p:txBody>
        </p:sp>
        <p:sp>
          <p:nvSpPr>
            <p:cNvPr id="57" name="TextBox 56"/>
            <p:cNvSpPr txBox="1"/>
            <p:nvPr/>
          </p:nvSpPr>
          <p:spPr>
            <a:xfrm>
              <a:off x="2209800" y="4572000"/>
              <a:ext cx="2478564"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Chooses local or remote</a:t>
              </a:r>
            </a:p>
          </p:txBody>
        </p:sp>
      </p:grpSp>
      <p:sp>
        <p:nvSpPr>
          <p:cNvPr id="59" name="TextBox 58"/>
          <p:cNvSpPr txBox="1"/>
          <p:nvPr/>
        </p:nvSpPr>
        <p:spPr>
          <a:xfrm>
            <a:off x="3657600" y="2373868"/>
            <a:ext cx="1579278"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Handles Errors</a:t>
            </a:r>
          </a:p>
        </p:txBody>
      </p:sp>
      <p:grpSp>
        <p:nvGrpSpPr>
          <p:cNvPr id="9" name="Group 37"/>
          <p:cNvGrpSpPr/>
          <p:nvPr/>
        </p:nvGrpSpPr>
        <p:grpSpPr>
          <a:xfrm>
            <a:off x="1600200" y="2811356"/>
            <a:ext cx="2991525" cy="1074844"/>
            <a:chOff x="1600200" y="2743200"/>
            <a:chExt cx="2991525" cy="1074844"/>
          </a:xfrm>
        </p:grpSpPr>
        <p:sp>
          <p:nvSpPr>
            <p:cNvPr id="36" name="TextBox 35"/>
            <p:cNvSpPr txBox="1"/>
            <p:nvPr/>
          </p:nvSpPr>
          <p:spPr>
            <a:xfrm>
              <a:off x="1600200" y="2743200"/>
              <a:ext cx="2991525"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pPr defTabSz="914400"/>
              <a:r>
                <a:rPr lang="en-US" dirty="0">
                  <a:solidFill>
                    <a:prstClr val="white"/>
                  </a:solidFill>
                  <a:latin typeface="Calibri"/>
                </a:rPr>
                <a:t>Provides runtime information</a:t>
              </a:r>
            </a:p>
          </p:txBody>
        </p:sp>
        <p:sp>
          <p:nvSpPr>
            <p:cNvPr id="37" name="Down Arrow 36"/>
            <p:cNvSpPr/>
            <p:nvPr/>
          </p:nvSpPr>
          <p:spPr>
            <a:xfrm>
              <a:off x="2514600" y="3352800"/>
              <a:ext cx="457200" cy="465244"/>
            </a:xfrm>
            <a:prstGeom prst="downArrow">
              <a:avLst/>
            </a:prstGeom>
          </p:spPr>
          <p:style>
            <a:lnRef idx="2">
              <a:schemeClr val="dk1"/>
            </a:lnRef>
            <a:fillRef idx="1">
              <a:schemeClr val="lt1"/>
            </a:fillRef>
            <a:effectRef idx="0">
              <a:schemeClr val="dk1"/>
            </a:effectRef>
            <a:fontRef idx="minor">
              <a:schemeClr val="dk1"/>
            </a:fontRef>
          </p:style>
          <p:txBody>
            <a:bodyPr rtlCol="0" anchor="ctr"/>
            <a:lstStyle/>
            <a:p>
              <a:pPr algn="ctr" defTabSz="914400"/>
              <a:endParaRPr lang="en-US">
                <a:solidFill>
                  <a:prstClr val="black"/>
                </a:solidFill>
                <a:latin typeface="Calibri"/>
              </a:endParaRPr>
            </a:p>
          </p:txBody>
        </p:sp>
      </p:grpSp>
      <p:sp>
        <p:nvSpPr>
          <p:cNvPr id="41" name="Content Placeholder 2"/>
          <p:cNvSpPr>
            <a:spLocks noGrp="1"/>
          </p:cNvSpPr>
          <p:nvPr>
            <p:ph idx="1"/>
          </p:nvPr>
        </p:nvSpPr>
        <p:spPr>
          <a:xfrm>
            <a:off x="457200" y="1371600"/>
            <a:ext cx="8229600" cy="609600"/>
          </a:xfrm>
        </p:spPr>
        <p:txBody>
          <a:bodyPr>
            <a:normAutofit/>
          </a:bodyPr>
          <a:lstStyle/>
          <a:p>
            <a:r>
              <a:rPr lang="en-US" dirty="0" smtClean="0"/>
              <a:t>MAUI architecture</a:t>
            </a:r>
          </a:p>
          <a:p>
            <a:pPr lvl="2"/>
            <a:endParaRPr lang="en-US" dirty="0" smtClean="0"/>
          </a:p>
        </p:txBody>
      </p:sp>
      <p:sp>
        <p:nvSpPr>
          <p:cNvPr id="11" name="Footer Placeholder 10"/>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12" name="Slide Number Placeholder 11"/>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24</a:t>
            </a:fld>
            <a:endParaRPr lang="en-US">
              <a:solidFill>
                <a:prstClr val="black">
                  <a:tint val="75000"/>
                </a:prstClr>
              </a:solidFill>
              <a:latin typeface="Calibri"/>
            </a:endParaRPr>
          </a:p>
        </p:txBody>
      </p:sp>
      <p:sp>
        <p:nvSpPr>
          <p:cNvPr id="46" name="TextBox 45"/>
          <p:cNvSpPr txBox="1"/>
          <p:nvPr/>
        </p:nvSpPr>
        <p:spPr>
          <a:xfrm>
            <a:off x="6019800" y="6428601"/>
            <a:ext cx="2436935" cy="276999"/>
          </a:xfrm>
          <a:prstGeom prst="rect">
            <a:avLst/>
          </a:prstGeom>
          <a:noFill/>
        </p:spPr>
        <p:txBody>
          <a:bodyPr wrap="none" rtlCol="0">
            <a:spAutoFit/>
          </a:bodyPr>
          <a:lstStyle/>
          <a:p>
            <a:r>
              <a:rPr lang="en-US" sz="1200" dirty="0" smtClean="0"/>
              <a:t>Source: MAUI </a:t>
            </a:r>
            <a:r>
              <a:rPr lang="en-US" sz="1200" dirty="0" err="1" smtClean="0"/>
              <a:t>Mobisys</a:t>
            </a:r>
            <a:r>
              <a:rPr lang="en-US" sz="1200" dirty="0" smtClean="0"/>
              <a:t> presentation</a:t>
            </a:r>
            <a:endParaRPr lang="en-US" sz="1200" dirty="0"/>
          </a:p>
        </p:txBody>
      </p:sp>
      <p:sp>
        <p:nvSpPr>
          <p:cNvPr id="10" name="Date Placeholder 9"/>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647083138"/>
      </p:ext>
    </p:extLst>
  </p:cSld>
  <p:clrMapOvr>
    <a:masterClrMapping/>
  </p:clrMapOvr>
  <p:transition xmlns:p14="http://schemas.microsoft.com/office/powerpoint/2010/main" advTm="3997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6"/>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8"/>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7"/>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59"/>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59"/>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59"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1143000"/>
          </a:xfrm>
        </p:spPr>
        <p:txBody>
          <a:bodyPr/>
          <a:lstStyle/>
          <a:p>
            <a:r>
              <a:rPr lang="en-US" dirty="0" smtClean="0"/>
              <a:t>MAUI Profiler</a:t>
            </a:r>
            <a:endParaRPr lang="en-US" dirty="0"/>
          </a:p>
        </p:txBody>
      </p:sp>
      <p:sp>
        <p:nvSpPr>
          <p:cNvPr id="4" name="Rounded Rectangle 3"/>
          <p:cNvSpPr/>
          <p:nvPr/>
        </p:nvSpPr>
        <p:spPr bwMode="auto">
          <a:xfrm>
            <a:off x="3237610" y="2841625"/>
            <a:ext cx="2286000" cy="1120775"/>
          </a:xfrm>
          <a:prstGeom prst="roundRect">
            <a:avLst/>
          </a:prstGeom>
        </p:spPr>
        <p:style>
          <a:lnRef idx="1">
            <a:schemeClr val="accent3"/>
          </a:lnRef>
          <a:fillRef idx="3">
            <a:schemeClr val="accent3"/>
          </a:fillRef>
          <a:effectRef idx="2">
            <a:schemeClr val="accent3"/>
          </a:effectRef>
          <a:fontRef idx="minor">
            <a:schemeClr val="lt1"/>
          </a:fontRef>
        </p:style>
        <p:txBody>
          <a:bodyPr anchor="ctr"/>
          <a:lstStyle/>
          <a:p>
            <a:pPr algn="ctr" fontAlgn="auto">
              <a:spcBef>
                <a:spcPts val="0"/>
              </a:spcBef>
              <a:spcAft>
                <a:spcPts val="0"/>
              </a:spcAft>
              <a:defRPr/>
            </a:pPr>
            <a:r>
              <a:rPr lang="en-US" sz="3600" dirty="0"/>
              <a:t>Profiler</a:t>
            </a:r>
            <a:endParaRPr lang="en-US" dirty="0"/>
          </a:p>
        </p:txBody>
      </p:sp>
      <p:sp>
        <p:nvSpPr>
          <p:cNvPr id="6" name="TextBox 5"/>
          <p:cNvSpPr txBox="1"/>
          <p:nvPr/>
        </p:nvSpPr>
        <p:spPr>
          <a:xfrm>
            <a:off x="228600" y="3440668"/>
            <a:ext cx="1063176"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Callgraph</a:t>
            </a:r>
            <a:endParaRPr lang="en-US" dirty="0"/>
          </a:p>
        </p:txBody>
      </p:sp>
      <p:sp>
        <p:nvSpPr>
          <p:cNvPr id="8" name="TextBox 7"/>
          <p:cNvSpPr txBox="1"/>
          <p:nvPr/>
        </p:nvSpPr>
        <p:spPr>
          <a:xfrm>
            <a:off x="609600" y="2373868"/>
            <a:ext cx="161646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Execution Time</a:t>
            </a:r>
            <a:endParaRPr lang="en-US" dirty="0"/>
          </a:p>
        </p:txBody>
      </p:sp>
      <p:sp>
        <p:nvSpPr>
          <p:cNvPr id="9" name="TextBox 8"/>
          <p:cNvSpPr txBox="1"/>
          <p:nvPr/>
        </p:nvSpPr>
        <p:spPr>
          <a:xfrm>
            <a:off x="2209800" y="1764268"/>
            <a:ext cx="106009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State size</a:t>
            </a:r>
            <a:endParaRPr lang="en-US" dirty="0"/>
          </a:p>
        </p:txBody>
      </p:sp>
      <p:sp>
        <p:nvSpPr>
          <p:cNvPr id="10" name="TextBox 9"/>
          <p:cNvSpPr txBox="1"/>
          <p:nvPr/>
        </p:nvSpPr>
        <p:spPr>
          <a:xfrm>
            <a:off x="6462706" y="2438400"/>
            <a:ext cx="1766894" cy="36933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Network Latency</a:t>
            </a:r>
            <a:endParaRPr lang="en-US" dirty="0"/>
          </a:p>
        </p:txBody>
      </p:sp>
      <p:sp>
        <p:nvSpPr>
          <p:cNvPr id="11" name="TextBox 10"/>
          <p:cNvSpPr txBox="1"/>
          <p:nvPr/>
        </p:nvSpPr>
        <p:spPr>
          <a:xfrm>
            <a:off x="6850539" y="3440668"/>
            <a:ext cx="2064861" cy="369332"/>
          </a:xfrm>
          <a:prstGeom prst="rect">
            <a:avLst/>
          </a:prstGeom>
          <a:ln/>
        </p:spPr>
        <p:style>
          <a:lnRef idx="1">
            <a:schemeClr val="accent2"/>
          </a:lnRef>
          <a:fillRef idx="3">
            <a:schemeClr val="accent2"/>
          </a:fillRef>
          <a:effectRef idx="2">
            <a:schemeClr val="accent2"/>
          </a:effectRef>
          <a:fontRef idx="minor">
            <a:schemeClr val="lt1"/>
          </a:fontRef>
        </p:style>
        <p:txBody>
          <a:bodyPr wrap="none" rtlCol="0">
            <a:spAutoFit/>
          </a:bodyPr>
          <a:lstStyle/>
          <a:p>
            <a:r>
              <a:rPr lang="en-US" dirty="0" smtClean="0"/>
              <a:t>Network Bandwidth</a:t>
            </a:r>
            <a:endParaRPr lang="en-US" dirty="0"/>
          </a:p>
        </p:txBody>
      </p:sp>
      <p:sp>
        <p:nvSpPr>
          <p:cNvPr id="12" name="TextBox 11"/>
          <p:cNvSpPr txBox="1"/>
          <p:nvPr/>
        </p:nvSpPr>
        <p:spPr>
          <a:xfrm>
            <a:off x="5752210" y="1764268"/>
            <a:ext cx="1473417" cy="369332"/>
          </a:xfrm>
          <a:prstGeom prst="rect">
            <a:avLst/>
          </a:prstGeom>
          <a:ln/>
        </p:spPr>
        <p:style>
          <a:lnRef idx="1">
            <a:schemeClr val="accent6"/>
          </a:lnRef>
          <a:fillRef idx="3">
            <a:schemeClr val="accent6"/>
          </a:fillRef>
          <a:effectRef idx="2">
            <a:schemeClr val="accent6"/>
          </a:effectRef>
          <a:fontRef idx="minor">
            <a:schemeClr val="lt1"/>
          </a:fontRef>
        </p:style>
        <p:txBody>
          <a:bodyPr wrap="none" rtlCol="0">
            <a:spAutoFit/>
          </a:bodyPr>
          <a:lstStyle/>
          <a:p>
            <a:r>
              <a:rPr lang="en-US" dirty="0" smtClean="0"/>
              <a:t>Device Profile</a:t>
            </a:r>
            <a:endParaRPr lang="en-US" dirty="0"/>
          </a:p>
        </p:txBody>
      </p:sp>
      <p:cxnSp>
        <p:nvCxnSpPr>
          <p:cNvPr id="21" name="Straight Arrow Connector 20"/>
          <p:cNvCxnSpPr>
            <a:stCxn id="9" idx="2"/>
          </p:cNvCxnSpPr>
          <p:nvPr/>
        </p:nvCxnSpPr>
        <p:spPr>
          <a:xfrm rot="16200000" flipH="1">
            <a:off x="2932024" y="1941424"/>
            <a:ext cx="685802" cy="107015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2" idx="2"/>
          </p:cNvCxnSpPr>
          <p:nvPr/>
        </p:nvCxnSpPr>
        <p:spPr>
          <a:xfrm rot="5400000">
            <a:off x="5301868" y="1632351"/>
            <a:ext cx="685803" cy="168830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a:stCxn id="8" idx="2"/>
            <a:endCxn id="4" idx="1"/>
          </p:cNvCxnSpPr>
          <p:nvPr/>
        </p:nvCxnSpPr>
        <p:spPr>
          <a:xfrm rot="16200000" flipH="1">
            <a:off x="1998316" y="2162718"/>
            <a:ext cx="658813" cy="1819776"/>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stCxn id="10" idx="2"/>
            <a:endCxn id="4" idx="3"/>
          </p:cNvCxnSpPr>
          <p:nvPr/>
        </p:nvCxnSpPr>
        <p:spPr>
          <a:xfrm rot="5400000">
            <a:off x="6137742" y="2193601"/>
            <a:ext cx="594281" cy="1822543"/>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p:nvPr/>
        </p:nvCxnSpPr>
        <p:spPr>
          <a:xfrm rot="10800000" flipV="1">
            <a:off x="5562601" y="3657600"/>
            <a:ext cx="1261031" cy="1"/>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a:off x="1291776" y="3657600"/>
            <a:ext cx="1984824" cy="1588"/>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475" name="TextBox 474"/>
          <p:cNvSpPr txBox="1"/>
          <p:nvPr/>
        </p:nvSpPr>
        <p:spPr>
          <a:xfrm>
            <a:off x="3768554" y="1524000"/>
            <a:ext cx="1207638" cy="369332"/>
          </a:xfrm>
          <a:prstGeom prst="rect">
            <a:avLst/>
          </a:prstGeom>
          <a:ln/>
        </p:spPr>
        <p:style>
          <a:lnRef idx="1">
            <a:schemeClr val="accent4"/>
          </a:lnRef>
          <a:fillRef idx="3">
            <a:schemeClr val="accent4"/>
          </a:fillRef>
          <a:effectRef idx="2">
            <a:schemeClr val="accent4"/>
          </a:effectRef>
          <a:fontRef idx="minor">
            <a:schemeClr val="lt1"/>
          </a:fontRef>
        </p:style>
        <p:txBody>
          <a:bodyPr wrap="none" rtlCol="0">
            <a:spAutoFit/>
          </a:bodyPr>
          <a:lstStyle/>
          <a:p>
            <a:r>
              <a:rPr lang="en-US" dirty="0" smtClean="0"/>
              <a:t>CPU Cycles</a:t>
            </a:r>
            <a:endParaRPr lang="en-US" dirty="0"/>
          </a:p>
        </p:txBody>
      </p:sp>
      <p:cxnSp>
        <p:nvCxnSpPr>
          <p:cNvPr id="476" name="Straight Arrow Connector 475"/>
          <p:cNvCxnSpPr>
            <a:stCxn id="475" idx="2"/>
            <a:endCxn id="4" idx="0"/>
          </p:cNvCxnSpPr>
          <p:nvPr/>
        </p:nvCxnSpPr>
        <p:spPr>
          <a:xfrm rot="16200000" flipH="1">
            <a:off x="3902345" y="2363359"/>
            <a:ext cx="948293" cy="8237"/>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pSp>
        <p:nvGrpSpPr>
          <p:cNvPr id="469" name="Group 468"/>
          <p:cNvGrpSpPr/>
          <p:nvPr/>
        </p:nvGrpSpPr>
        <p:grpSpPr>
          <a:xfrm>
            <a:off x="4876800" y="4114800"/>
            <a:ext cx="4206240" cy="2667000"/>
            <a:chOff x="4876800" y="4114800"/>
            <a:chExt cx="4206240" cy="2667000"/>
          </a:xfrm>
        </p:grpSpPr>
        <p:grpSp>
          <p:nvGrpSpPr>
            <p:cNvPr id="36" name="Group 35"/>
            <p:cNvGrpSpPr/>
            <p:nvPr/>
          </p:nvGrpSpPr>
          <p:grpSpPr>
            <a:xfrm>
              <a:off x="7978140" y="4876800"/>
              <a:ext cx="1104900" cy="1905000"/>
              <a:chOff x="6335713" y="2220913"/>
              <a:chExt cx="2019300" cy="3149600"/>
            </a:xfrm>
          </p:grpSpPr>
          <p:grpSp>
            <p:nvGrpSpPr>
              <p:cNvPr id="37" name="Group 205"/>
              <p:cNvGrpSpPr>
                <a:grpSpLocks/>
              </p:cNvGrpSpPr>
              <p:nvPr/>
            </p:nvGrpSpPr>
            <p:grpSpPr bwMode="auto">
              <a:xfrm>
                <a:off x="6335713" y="2220913"/>
                <a:ext cx="2019300" cy="3149600"/>
                <a:chOff x="3991" y="1399"/>
                <a:chExt cx="1272" cy="1984"/>
              </a:xfrm>
            </p:grpSpPr>
            <p:sp>
              <p:nvSpPr>
                <p:cNvPr id="266" name="Freeform 5"/>
                <p:cNvSpPr>
                  <a:spLocks/>
                </p:cNvSpPr>
                <p:nvPr/>
              </p:nvSpPr>
              <p:spPr bwMode="auto">
                <a:xfrm>
                  <a:off x="3991" y="1399"/>
                  <a:ext cx="1272" cy="1984"/>
                </a:xfrm>
                <a:custGeom>
                  <a:avLst/>
                  <a:gdLst/>
                  <a:ahLst/>
                  <a:cxnLst>
                    <a:cxn ang="0">
                      <a:pos x="658" y="0"/>
                    </a:cxn>
                    <a:cxn ang="0">
                      <a:pos x="0" y="386"/>
                    </a:cxn>
                    <a:cxn ang="0">
                      <a:pos x="0" y="1632"/>
                    </a:cxn>
                    <a:cxn ang="0">
                      <a:pos x="604" y="1984"/>
                    </a:cxn>
                    <a:cxn ang="0">
                      <a:pos x="614" y="1984"/>
                    </a:cxn>
                    <a:cxn ang="0">
                      <a:pos x="614" y="1984"/>
                    </a:cxn>
                    <a:cxn ang="0">
                      <a:pos x="621" y="1984"/>
                    </a:cxn>
                    <a:cxn ang="0">
                      <a:pos x="634" y="1978"/>
                    </a:cxn>
                    <a:cxn ang="0">
                      <a:pos x="725" y="1923"/>
                    </a:cxn>
                    <a:cxn ang="0">
                      <a:pos x="1272" y="1605"/>
                    </a:cxn>
                    <a:cxn ang="0">
                      <a:pos x="1272" y="359"/>
                    </a:cxn>
                    <a:cxn ang="0">
                      <a:pos x="658" y="0"/>
                    </a:cxn>
                  </a:cxnLst>
                  <a:rect l="0" t="0" r="r" b="b"/>
                  <a:pathLst>
                    <a:path w="1272" h="1984">
                      <a:moveTo>
                        <a:pt x="658" y="0"/>
                      </a:moveTo>
                      <a:lnTo>
                        <a:pt x="0" y="386"/>
                      </a:lnTo>
                      <a:lnTo>
                        <a:pt x="0" y="1632"/>
                      </a:lnTo>
                      <a:lnTo>
                        <a:pt x="604" y="1984"/>
                      </a:lnTo>
                      <a:lnTo>
                        <a:pt x="614" y="1984"/>
                      </a:lnTo>
                      <a:lnTo>
                        <a:pt x="614" y="1984"/>
                      </a:lnTo>
                      <a:lnTo>
                        <a:pt x="621" y="1984"/>
                      </a:lnTo>
                      <a:lnTo>
                        <a:pt x="634" y="1978"/>
                      </a:lnTo>
                      <a:lnTo>
                        <a:pt x="725" y="1923"/>
                      </a:lnTo>
                      <a:lnTo>
                        <a:pt x="1272" y="1605"/>
                      </a:lnTo>
                      <a:lnTo>
                        <a:pt x="1272" y="359"/>
                      </a:lnTo>
                      <a:lnTo>
                        <a:pt x="658" y="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7" name="Freeform 6"/>
                <p:cNvSpPr>
                  <a:spLocks/>
                </p:cNvSpPr>
                <p:nvPr/>
              </p:nvSpPr>
              <p:spPr bwMode="auto">
                <a:xfrm>
                  <a:off x="4021" y="2649"/>
                  <a:ext cx="1208" cy="704"/>
                </a:xfrm>
                <a:custGeom>
                  <a:avLst/>
                  <a:gdLst/>
                  <a:ahLst/>
                  <a:cxnLst>
                    <a:cxn ang="0">
                      <a:pos x="0" y="365"/>
                    </a:cxn>
                    <a:cxn ang="0">
                      <a:pos x="628" y="0"/>
                    </a:cxn>
                    <a:cxn ang="0">
                      <a:pos x="1208" y="338"/>
                    </a:cxn>
                    <a:cxn ang="0">
                      <a:pos x="584" y="704"/>
                    </a:cxn>
                    <a:cxn ang="0">
                      <a:pos x="0" y="365"/>
                    </a:cxn>
                  </a:cxnLst>
                  <a:rect l="0" t="0" r="r" b="b"/>
                  <a:pathLst>
                    <a:path w="1208" h="704">
                      <a:moveTo>
                        <a:pt x="0" y="365"/>
                      </a:moveTo>
                      <a:lnTo>
                        <a:pt x="628" y="0"/>
                      </a:lnTo>
                      <a:lnTo>
                        <a:pt x="1208" y="338"/>
                      </a:lnTo>
                      <a:lnTo>
                        <a:pt x="584" y="704"/>
                      </a:lnTo>
                      <a:lnTo>
                        <a:pt x="0" y="36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8" name="Freeform 7"/>
                <p:cNvSpPr>
                  <a:spLocks/>
                </p:cNvSpPr>
                <p:nvPr/>
              </p:nvSpPr>
              <p:spPr bwMode="auto">
                <a:xfrm>
                  <a:off x="4021" y="1436"/>
                  <a:ext cx="628" cy="1578"/>
                </a:xfrm>
                <a:custGeom>
                  <a:avLst/>
                  <a:gdLst/>
                  <a:ahLst/>
                  <a:cxnLst>
                    <a:cxn ang="0">
                      <a:pos x="0" y="366"/>
                    </a:cxn>
                    <a:cxn ang="0">
                      <a:pos x="628" y="0"/>
                    </a:cxn>
                    <a:cxn ang="0">
                      <a:pos x="628" y="1213"/>
                    </a:cxn>
                    <a:cxn ang="0">
                      <a:pos x="0" y="1578"/>
                    </a:cxn>
                    <a:cxn ang="0">
                      <a:pos x="0" y="366"/>
                    </a:cxn>
                  </a:cxnLst>
                  <a:rect l="0" t="0" r="r" b="b"/>
                  <a:pathLst>
                    <a:path w="628" h="1578">
                      <a:moveTo>
                        <a:pt x="0" y="366"/>
                      </a:moveTo>
                      <a:lnTo>
                        <a:pt x="628" y="0"/>
                      </a:lnTo>
                      <a:lnTo>
                        <a:pt x="628" y="1213"/>
                      </a:lnTo>
                      <a:lnTo>
                        <a:pt x="0" y="1578"/>
                      </a:lnTo>
                      <a:lnTo>
                        <a:pt x="0" y="36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9" name="Freeform 8"/>
                <p:cNvSpPr>
                  <a:spLocks/>
                </p:cNvSpPr>
                <p:nvPr/>
              </p:nvSpPr>
              <p:spPr bwMode="auto">
                <a:xfrm>
                  <a:off x="4632" y="2798"/>
                  <a:ext cx="574" cy="409"/>
                </a:xfrm>
                <a:custGeom>
                  <a:avLst/>
                  <a:gdLst/>
                  <a:ahLst/>
                  <a:cxnLst>
                    <a:cxn ang="0">
                      <a:pos x="0" y="335"/>
                    </a:cxn>
                    <a:cxn ang="0">
                      <a:pos x="574" y="0"/>
                    </a:cxn>
                    <a:cxn ang="0">
                      <a:pos x="574" y="77"/>
                    </a:cxn>
                    <a:cxn ang="0">
                      <a:pos x="0" y="409"/>
                    </a:cxn>
                    <a:cxn ang="0">
                      <a:pos x="0" y="335"/>
                    </a:cxn>
                  </a:cxnLst>
                  <a:rect l="0" t="0" r="r" b="b"/>
                  <a:pathLst>
                    <a:path w="574" h="409">
                      <a:moveTo>
                        <a:pt x="0" y="335"/>
                      </a:moveTo>
                      <a:lnTo>
                        <a:pt x="574" y="0"/>
                      </a:lnTo>
                      <a:lnTo>
                        <a:pt x="574" y="77"/>
                      </a:lnTo>
                      <a:lnTo>
                        <a:pt x="0" y="409"/>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0" name="Freeform 9"/>
                <p:cNvSpPr>
                  <a:spLocks/>
                </p:cNvSpPr>
                <p:nvPr/>
              </p:nvSpPr>
              <p:spPr bwMode="auto">
                <a:xfrm>
                  <a:off x="4132" y="2506"/>
                  <a:ext cx="1074" cy="627"/>
                </a:xfrm>
                <a:custGeom>
                  <a:avLst/>
                  <a:gdLst/>
                  <a:ahLst/>
                  <a:cxnLst>
                    <a:cxn ang="0">
                      <a:pos x="0" y="336"/>
                    </a:cxn>
                    <a:cxn ang="0">
                      <a:pos x="571" y="0"/>
                    </a:cxn>
                    <a:cxn ang="0">
                      <a:pos x="1074" y="292"/>
                    </a:cxn>
                    <a:cxn ang="0">
                      <a:pos x="500" y="627"/>
                    </a:cxn>
                    <a:cxn ang="0">
                      <a:pos x="0" y="336"/>
                    </a:cxn>
                  </a:cxnLst>
                  <a:rect l="0" t="0" r="r" b="b"/>
                  <a:pathLst>
                    <a:path w="1074" h="627">
                      <a:moveTo>
                        <a:pt x="0" y="336"/>
                      </a:moveTo>
                      <a:lnTo>
                        <a:pt x="571" y="0"/>
                      </a:lnTo>
                      <a:lnTo>
                        <a:pt x="1074" y="292"/>
                      </a:lnTo>
                      <a:lnTo>
                        <a:pt x="500" y="627"/>
                      </a:lnTo>
                      <a:lnTo>
                        <a:pt x="0" y="33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1" name="Freeform 10"/>
                <p:cNvSpPr>
                  <a:spLocks/>
                </p:cNvSpPr>
                <p:nvPr/>
              </p:nvSpPr>
              <p:spPr bwMode="auto">
                <a:xfrm>
                  <a:off x="4132" y="2842"/>
                  <a:ext cx="500" cy="365"/>
                </a:xfrm>
                <a:custGeom>
                  <a:avLst/>
                  <a:gdLst/>
                  <a:ahLst/>
                  <a:cxnLst>
                    <a:cxn ang="0">
                      <a:pos x="500" y="291"/>
                    </a:cxn>
                    <a:cxn ang="0">
                      <a:pos x="500" y="365"/>
                    </a:cxn>
                    <a:cxn ang="0">
                      <a:pos x="0" y="74"/>
                    </a:cxn>
                    <a:cxn ang="0">
                      <a:pos x="0" y="0"/>
                    </a:cxn>
                    <a:cxn ang="0">
                      <a:pos x="500" y="291"/>
                    </a:cxn>
                  </a:cxnLst>
                  <a:rect l="0" t="0" r="r" b="b"/>
                  <a:pathLst>
                    <a:path w="500" h="365">
                      <a:moveTo>
                        <a:pt x="500" y="291"/>
                      </a:moveTo>
                      <a:lnTo>
                        <a:pt x="500" y="365"/>
                      </a:lnTo>
                      <a:lnTo>
                        <a:pt x="0" y="74"/>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2" name="Freeform 11"/>
                <p:cNvSpPr>
                  <a:spLocks/>
                </p:cNvSpPr>
                <p:nvPr/>
              </p:nvSpPr>
              <p:spPr bwMode="auto">
                <a:xfrm>
                  <a:off x="4166" y="2875"/>
                  <a:ext cx="169" cy="122"/>
                </a:xfrm>
                <a:custGeom>
                  <a:avLst/>
                  <a:gdLst/>
                  <a:ahLst/>
                  <a:cxnLst>
                    <a:cxn ang="0">
                      <a:pos x="0" y="28"/>
                    </a:cxn>
                    <a:cxn ang="0">
                      <a:pos x="0" y="0"/>
                    </a:cxn>
                    <a:cxn ang="0">
                      <a:pos x="169" y="99"/>
                    </a:cxn>
                    <a:cxn ang="0">
                      <a:pos x="169" y="122"/>
                    </a:cxn>
                    <a:cxn ang="0">
                      <a:pos x="0" y="28"/>
                    </a:cxn>
                  </a:cxnLst>
                  <a:rect l="0" t="0" r="r" b="b"/>
                  <a:pathLst>
                    <a:path w="169" h="122">
                      <a:moveTo>
                        <a:pt x="0" y="28"/>
                      </a:moveTo>
                      <a:lnTo>
                        <a:pt x="0" y="0"/>
                      </a:lnTo>
                      <a:lnTo>
                        <a:pt x="169" y="99"/>
                      </a:lnTo>
                      <a:lnTo>
                        <a:pt x="169" y="122"/>
                      </a:lnTo>
                      <a:lnTo>
                        <a:pt x="0" y="28"/>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3" name="Freeform 12"/>
                <p:cNvSpPr>
                  <a:spLocks/>
                </p:cNvSpPr>
                <p:nvPr/>
              </p:nvSpPr>
              <p:spPr bwMode="auto">
                <a:xfrm>
                  <a:off x="4166" y="2875"/>
                  <a:ext cx="4" cy="28"/>
                </a:xfrm>
                <a:custGeom>
                  <a:avLst/>
                  <a:gdLst/>
                  <a:ahLst/>
                  <a:cxnLst>
                    <a:cxn ang="0">
                      <a:pos x="0" y="28"/>
                    </a:cxn>
                    <a:cxn ang="0">
                      <a:pos x="4" y="24"/>
                    </a:cxn>
                    <a:cxn ang="0">
                      <a:pos x="4" y="4"/>
                    </a:cxn>
                    <a:cxn ang="0">
                      <a:pos x="0" y="0"/>
                    </a:cxn>
                    <a:cxn ang="0">
                      <a:pos x="0" y="28"/>
                    </a:cxn>
                  </a:cxnLst>
                  <a:rect l="0" t="0" r="r" b="b"/>
                  <a:pathLst>
                    <a:path w="4" h="28">
                      <a:moveTo>
                        <a:pt x="0" y="28"/>
                      </a:moveTo>
                      <a:lnTo>
                        <a:pt x="4" y="24"/>
                      </a:lnTo>
                      <a:lnTo>
                        <a:pt x="4" y="4"/>
                      </a:lnTo>
                      <a:lnTo>
                        <a:pt x="0" y="0"/>
                      </a:lnTo>
                      <a:lnTo>
                        <a:pt x="0" y="28"/>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4" name="Freeform 13"/>
                <p:cNvSpPr>
                  <a:spLocks/>
                </p:cNvSpPr>
                <p:nvPr/>
              </p:nvSpPr>
              <p:spPr bwMode="auto">
                <a:xfrm>
                  <a:off x="4166" y="2899"/>
                  <a:ext cx="169" cy="98"/>
                </a:xfrm>
                <a:custGeom>
                  <a:avLst/>
                  <a:gdLst/>
                  <a:ahLst/>
                  <a:cxnLst>
                    <a:cxn ang="0">
                      <a:pos x="169" y="98"/>
                    </a:cxn>
                    <a:cxn ang="0">
                      <a:pos x="169" y="95"/>
                    </a:cxn>
                    <a:cxn ang="0">
                      <a:pos x="4" y="0"/>
                    </a:cxn>
                    <a:cxn ang="0">
                      <a:pos x="0" y="4"/>
                    </a:cxn>
                    <a:cxn ang="0">
                      <a:pos x="169" y="98"/>
                    </a:cxn>
                  </a:cxnLst>
                  <a:rect l="0" t="0" r="r" b="b"/>
                  <a:pathLst>
                    <a:path w="169" h="98">
                      <a:moveTo>
                        <a:pt x="169" y="98"/>
                      </a:moveTo>
                      <a:lnTo>
                        <a:pt x="169" y="95"/>
                      </a:lnTo>
                      <a:lnTo>
                        <a:pt x="4" y="0"/>
                      </a:lnTo>
                      <a:lnTo>
                        <a:pt x="0" y="4"/>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5" name="Freeform 14"/>
                <p:cNvSpPr>
                  <a:spLocks/>
                </p:cNvSpPr>
                <p:nvPr/>
              </p:nvSpPr>
              <p:spPr bwMode="auto">
                <a:xfrm>
                  <a:off x="4608" y="3133"/>
                  <a:ext cx="14" cy="57"/>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6" name="Rectangle 15"/>
                <p:cNvSpPr>
                  <a:spLocks noChangeArrowheads="1"/>
                </p:cNvSpPr>
                <p:nvPr/>
              </p:nvSpPr>
              <p:spPr bwMode="auto">
                <a:xfrm>
                  <a:off x="4608" y="3133"/>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77" name="Freeform 16"/>
                <p:cNvSpPr>
                  <a:spLocks/>
                </p:cNvSpPr>
                <p:nvPr/>
              </p:nvSpPr>
              <p:spPr bwMode="auto">
                <a:xfrm>
                  <a:off x="4608" y="3184"/>
                  <a:ext cx="14" cy="6"/>
                </a:xfrm>
                <a:custGeom>
                  <a:avLst/>
                  <a:gdLst/>
                  <a:ahLst/>
                  <a:cxnLst>
                    <a:cxn ang="0">
                      <a:pos x="14" y="6"/>
                    </a:cxn>
                    <a:cxn ang="0">
                      <a:pos x="14" y="3"/>
                    </a:cxn>
                    <a:cxn ang="0">
                      <a:pos x="4" y="0"/>
                    </a:cxn>
                    <a:cxn ang="0">
                      <a:pos x="0" y="0"/>
                    </a:cxn>
                    <a:cxn ang="0">
                      <a:pos x="14" y="6"/>
                    </a:cxn>
                  </a:cxnLst>
                  <a:rect l="0" t="0" r="r" b="b"/>
                  <a:pathLst>
                    <a:path w="14" h="6">
                      <a:moveTo>
                        <a:pt x="14" y="6"/>
                      </a:moveTo>
                      <a:lnTo>
                        <a:pt x="14" y="3"/>
                      </a:lnTo>
                      <a:lnTo>
                        <a:pt x="4"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8" name="Freeform 17"/>
                <p:cNvSpPr>
                  <a:spLocks/>
                </p:cNvSpPr>
                <p:nvPr/>
              </p:nvSpPr>
              <p:spPr bwMode="auto">
                <a:xfrm>
                  <a:off x="4591" y="3119"/>
                  <a:ext cx="11" cy="61"/>
                </a:xfrm>
                <a:custGeom>
                  <a:avLst/>
                  <a:gdLst/>
                  <a:ahLst/>
                  <a:cxnLst>
                    <a:cxn ang="0">
                      <a:pos x="0" y="54"/>
                    </a:cxn>
                    <a:cxn ang="0">
                      <a:pos x="0" y="0"/>
                    </a:cxn>
                    <a:cxn ang="0">
                      <a:pos x="11" y="10"/>
                    </a:cxn>
                    <a:cxn ang="0">
                      <a:pos x="11" y="61"/>
                    </a:cxn>
                    <a:cxn ang="0">
                      <a:pos x="0" y="54"/>
                    </a:cxn>
                  </a:cxnLst>
                  <a:rect l="0" t="0" r="r" b="b"/>
                  <a:pathLst>
                    <a:path w="11" h="61">
                      <a:moveTo>
                        <a:pt x="0" y="54"/>
                      </a:moveTo>
                      <a:lnTo>
                        <a:pt x="0" y="0"/>
                      </a:lnTo>
                      <a:lnTo>
                        <a:pt x="11" y="10"/>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9" name="Freeform 18"/>
                <p:cNvSpPr>
                  <a:spLocks/>
                </p:cNvSpPr>
                <p:nvPr/>
              </p:nvSpPr>
              <p:spPr bwMode="auto">
                <a:xfrm>
                  <a:off x="4591" y="3119"/>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0" name="Freeform 19"/>
                <p:cNvSpPr>
                  <a:spLocks/>
                </p:cNvSpPr>
                <p:nvPr/>
              </p:nvSpPr>
              <p:spPr bwMode="auto">
                <a:xfrm>
                  <a:off x="4591" y="3173"/>
                  <a:ext cx="11" cy="7"/>
                </a:xfrm>
                <a:custGeom>
                  <a:avLst/>
                  <a:gdLst/>
                  <a:ahLst/>
                  <a:cxnLst>
                    <a:cxn ang="0">
                      <a:pos x="11" y="7"/>
                    </a:cxn>
                    <a:cxn ang="0">
                      <a:pos x="11" y="4"/>
                    </a:cxn>
                    <a:cxn ang="0">
                      <a:pos x="4" y="0"/>
                    </a:cxn>
                    <a:cxn ang="0">
                      <a:pos x="0" y="0"/>
                    </a:cxn>
                    <a:cxn ang="0">
                      <a:pos x="11" y="7"/>
                    </a:cxn>
                  </a:cxnLst>
                  <a:rect l="0" t="0" r="r" b="b"/>
                  <a:pathLst>
                    <a:path w="11" h="7">
                      <a:moveTo>
                        <a:pt x="11" y="7"/>
                      </a:moveTo>
                      <a:lnTo>
                        <a:pt x="11" y="4"/>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1" name="Freeform 20"/>
                <p:cNvSpPr>
                  <a:spLocks/>
                </p:cNvSpPr>
                <p:nvPr/>
              </p:nvSpPr>
              <p:spPr bwMode="auto">
                <a:xfrm>
                  <a:off x="4571" y="3109"/>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2" name="Freeform 21"/>
                <p:cNvSpPr>
                  <a:spLocks/>
                </p:cNvSpPr>
                <p:nvPr/>
              </p:nvSpPr>
              <p:spPr bwMode="auto">
                <a:xfrm>
                  <a:off x="4571" y="3109"/>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3" name="Freeform 22"/>
                <p:cNvSpPr>
                  <a:spLocks/>
                </p:cNvSpPr>
                <p:nvPr/>
              </p:nvSpPr>
              <p:spPr bwMode="auto">
                <a:xfrm>
                  <a:off x="4571" y="3163"/>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4" name="Freeform 23"/>
                <p:cNvSpPr>
                  <a:spLocks/>
                </p:cNvSpPr>
                <p:nvPr/>
              </p:nvSpPr>
              <p:spPr bwMode="auto">
                <a:xfrm>
                  <a:off x="4554" y="309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5" name="Freeform 24"/>
                <p:cNvSpPr>
                  <a:spLocks/>
                </p:cNvSpPr>
                <p:nvPr/>
              </p:nvSpPr>
              <p:spPr bwMode="auto">
                <a:xfrm>
                  <a:off x="4554" y="3099"/>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6" name="Freeform 25"/>
                <p:cNvSpPr>
                  <a:spLocks/>
                </p:cNvSpPr>
                <p:nvPr/>
              </p:nvSpPr>
              <p:spPr bwMode="auto">
                <a:xfrm>
                  <a:off x="4554" y="3150"/>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7" name="Freeform 26"/>
                <p:cNvSpPr>
                  <a:spLocks/>
                </p:cNvSpPr>
                <p:nvPr/>
              </p:nvSpPr>
              <p:spPr bwMode="auto">
                <a:xfrm>
                  <a:off x="4537" y="3089"/>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8" name="Freeform 27"/>
                <p:cNvSpPr>
                  <a:spLocks/>
                </p:cNvSpPr>
                <p:nvPr/>
              </p:nvSpPr>
              <p:spPr bwMode="auto">
                <a:xfrm>
                  <a:off x="4537" y="3089"/>
                  <a:ext cx="4" cy="54"/>
                </a:xfrm>
                <a:custGeom>
                  <a:avLst/>
                  <a:gdLst/>
                  <a:ahLst/>
                  <a:cxnLst>
                    <a:cxn ang="0">
                      <a:pos x="0" y="54"/>
                    </a:cxn>
                    <a:cxn ang="0">
                      <a:pos x="0" y="51"/>
                    </a:cxn>
                    <a:cxn ang="0">
                      <a:pos x="4" y="3"/>
                    </a:cxn>
                    <a:cxn ang="0">
                      <a:pos x="0" y="0"/>
                    </a:cxn>
                    <a:cxn ang="0">
                      <a:pos x="0" y="54"/>
                    </a:cxn>
                  </a:cxnLst>
                  <a:rect l="0" t="0" r="r" b="b"/>
                  <a:pathLst>
                    <a:path w="4" h="54">
                      <a:moveTo>
                        <a:pt x="0" y="54"/>
                      </a:moveTo>
                      <a:lnTo>
                        <a:pt x="0"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9" name="Freeform 28"/>
                <p:cNvSpPr>
                  <a:spLocks/>
                </p:cNvSpPr>
                <p:nvPr/>
              </p:nvSpPr>
              <p:spPr bwMode="auto">
                <a:xfrm>
                  <a:off x="4537" y="3140"/>
                  <a:ext cx="11" cy="10"/>
                </a:xfrm>
                <a:custGeom>
                  <a:avLst/>
                  <a:gdLst/>
                  <a:ahLst/>
                  <a:cxnLst>
                    <a:cxn ang="0">
                      <a:pos x="11" y="10"/>
                    </a:cxn>
                    <a:cxn ang="0">
                      <a:pos x="11" y="6"/>
                    </a:cxn>
                    <a:cxn ang="0">
                      <a:pos x="0" y="0"/>
                    </a:cxn>
                    <a:cxn ang="0">
                      <a:pos x="0" y="3"/>
                    </a:cxn>
                    <a:cxn ang="0">
                      <a:pos x="11" y="10"/>
                    </a:cxn>
                  </a:cxnLst>
                  <a:rect l="0" t="0" r="r" b="b"/>
                  <a:pathLst>
                    <a:path w="11" h="10">
                      <a:moveTo>
                        <a:pt x="11" y="10"/>
                      </a:moveTo>
                      <a:lnTo>
                        <a:pt x="11" y="6"/>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0" name="Freeform 29"/>
                <p:cNvSpPr>
                  <a:spLocks/>
                </p:cNvSpPr>
                <p:nvPr/>
              </p:nvSpPr>
              <p:spPr bwMode="auto">
                <a:xfrm>
                  <a:off x="4517" y="3079"/>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1" name="Freeform 30"/>
                <p:cNvSpPr>
                  <a:spLocks/>
                </p:cNvSpPr>
                <p:nvPr/>
              </p:nvSpPr>
              <p:spPr bwMode="auto">
                <a:xfrm>
                  <a:off x="4517" y="3079"/>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2" name="Freeform 31"/>
                <p:cNvSpPr>
                  <a:spLocks/>
                </p:cNvSpPr>
                <p:nvPr/>
              </p:nvSpPr>
              <p:spPr bwMode="auto">
                <a:xfrm>
                  <a:off x="4517" y="3129"/>
                  <a:ext cx="14" cy="11"/>
                </a:xfrm>
                <a:custGeom>
                  <a:avLst/>
                  <a:gdLst/>
                  <a:ahLst/>
                  <a:cxnLst>
                    <a:cxn ang="0">
                      <a:pos x="14" y="11"/>
                    </a:cxn>
                    <a:cxn ang="0">
                      <a:pos x="14" y="7"/>
                    </a:cxn>
                    <a:cxn ang="0">
                      <a:pos x="4" y="0"/>
                    </a:cxn>
                    <a:cxn ang="0">
                      <a:pos x="0" y="4"/>
                    </a:cxn>
                    <a:cxn ang="0">
                      <a:pos x="14" y="11"/>
                    </a:cxn>
                  </a:cxnLst>
                  <a:rect l="0" t="0" r="r" b="b"/>
                  <a:pathLst>
                    <a:path w="14" h="11">
                      <a:moveTo>
                        <a:pt x="14" y="11"/>
                      </a:moveTo>
                      <a:lnTo>
                        <a:pt x="14" y="7"/>
                      </a:lnTo>
                      <a:lnTo>
                        <a:pt x="4"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3" name="Freeform 32"/>
                <p:cNvSpPr>
                  <a:spLocks/>
                </p:cNvSpPr>
                <p:nvPr/>
              </p:nvSpPr>
              <p:spPr bwMode="auto">
                <a:xfrm>
                  <a:off x="4500" y="3068"/>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4" name="Freeform 33"/>
                <p:cNvSpPr>
                  <a:spLocks/>
                </p:cNvSpPr>
                <p:nvPr/>
              </p:nvSpPr>
              <p:spPr bwMode="auto">
                <a:xfrm>
                  <a:off x="4500" y="3068"/>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5" name="Freeform 34"/>
                <p:cNvSpPr>
                  <a:spLocks/>
                </p:cNvSpPr>
                <p:nvPr/>
              </p:nvSpPr>
              <p:spPr bwMode="auto">
                <a:xfrm>
                  <a:off x="4500" y="3119"/>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6" name="Freeform 35"/>
                <p:cNvSpPr>
                  <a:spLocks/>
                </p:cNvSpPr>
                <p:nvPr/>
              </p:nvSpPr>
              <p:spPr bwMode="auto">
                <a:xfrm>
                  <a:off x="4480" y="3058"/>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7" name="Freeform 36"/>
                <p:cNvSpPr>
                  <a:spLocks/>
                </p:cNvSpPr>
                <p:nvPr/>
              </p:nvSpPr>
              <p:spPr bwMode="auto">
                <a:xfrm>
                  <a:off x="4480" y="3058"/>
                  <a:ext cx="3" cy="55"/>
                </a:xfrm>
                <a:custGeom>
                  <a:avLst/>
                  <a:gdLst/>
                  <a:ahLst/>
                  <a:cxnLst>
                    <a:cxn ang="0">
                      <a:pos x="0" y="55"/>
                    </a:cxn>
                    <a:cxn ang="0">
                      <a:pos x="3" y="51"/>
                    </a:cxn>
                    <a:cxn ang="0">
                      <a:pos x="3" y="0"/>
                    </a:cxn>
                    <a:cxn ang="0">
                      <a:pos x="0" y="0"/>
                    </a:cxn>
                    <a:cxn ang="0">
                      <a:pos x="0" y="55"/>
                    </a:cxn>
                  </a:cxnLst>
                  <a:rect l="0" t="0" r="r" b="b"/>
                  <a:pathLst>
                    <a:path w="3" h="55">
                      <a:moveTo>
                        <a:pt x="0" y="55"/>
                      </a:moveTo>
                      <a:lnTo>
                        <a:pt x="3" y="51"/>
                      </a:lnTo>
                      <a:lnTo>
                        <a:pt x="3"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8" name="Freeform 37"/>
                <p:cNvSpPr>
                  <a:spLocks/>
                </p:cNvSpPr>
                <p:nvPr/>
              </p:nvSpPr>
              <p:spPr bwMode="auto">
                <a:xfrm>
                  <a:off x="4480" y="3109"/>
                  <a:ext cx="14" cy="10"/>
                </a:xfrm>
                <a:custGeom>
                  <a:avLst/>
                  <a:gdLst/>
                  <a:ahLst/>
                  <a:cxnLst>
                    <a:cxn ang="0">
                      <a:pos x="14" y="10"/>
                    </a:cxn>
                    <a:cxn ang="0">
                      <a:pos x="14" y="4"/>
                    </a:cxn>
                    <a:cxn ang="0">
                      <a:pos x="3" y="0"/>
                    </a:cxn>
                    <a:cxn ang="0">
                      <a:pos x="0" y="4"/>
                    </a:cxn>
                    <a:cxn ang="0">
                      <a:pos x="14" y="10"/>
                    </a:cxn>
                  </a:cxnLst>
                  <a:rect l="0" t="0" r="r" b="b"/>
                  <a:pathLst>
                    <a:path w="14" h="10">
                      <a:moveTo>
                        <a:pt x="14" y="10"/>
                      </a:moveTo>
                      <a:lnTo>
                        <a:pt x="14" y="4"/>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9" name="Freeform 38"/>
                <p:cNvSpPr>
                  <a:spLocks/>
                </p:cNvSpPr>
                <p:nvPr/>
              </p:nvSpPr>
              <p:spPr bwMode="auto">
                <a:xfrm>
                  <a:off x="4463" y="3048"/>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0" name="Rectangle 39"/>
                <p:cNvSpPr>
                  <a:spLocks noChangeArrowheads="1"/>
                </p:cNvSpPr>
                <p:nvPr/>
              </p:nvSpPr>
              <p:spPr bwMode="auto">
                <a:xfrm>
                  <a:off x="4463" y="3048"/>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1" name="Freeform 40"/>
                <p:cNvSpPr>
                  <a:spLocks/>
                </p:cNvSpPr>
                <p:nvPr/>
              </p:nvSpPr>
              <p:spPr bwMode="auto">
                <a:xfrm>
                  <a:off x="4463" y="3099"/>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2" name="Freeform 41"/>
                <p:cNvSpPr>
                  <a:spLocks/>
                </p:cNvSpPr>
                <p:nvPr/>
              </p:nvSpPr>
              <p:spPr bwMode="auto">
                <a:xfrm>
                  <a:off x="4446" y="3038"/>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3" name="Rectangle 42"/>
                <p:cNvSpPr>
                  <a:spLocks noChangeArrowheads="1"/>
                </p:cNvSpPr>
                <p:nvPr/>
              </p:nvSpPr>
              <p:spPr bwMode="auto">
                <a:xfrm>
                  <a:off x="4446" y="3038"/>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04" name="Freeform 43"/>
                <p:cNvSpPr>
                  <a:spLocks/>
                </p:cNvSpPr>
                <p:nvPr/>
              </p:nvSpPr>
              <p:spPr bwMode="auto">
                <a:xfrm>
                  <a:off x="4446" y="3089"/>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5" name="Freeform 44"/>
                <p:cNvSpPr>
                  <a:spLocks/>
                </p:cNvSpPr>
                <p:nvPr/>
              </p:nvSpPr>
              <p:spPr bwMode="auto">
                <a:xfrm>
                  <a:off x="4426" y="302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6" name="Freeform 45"/>
                <p:cNvSpPr>
                  <a:spLocks/>
                </p:cNvSpPr>
                <p:nvPr/>
              </p:nvSpPr>
              <p:spPr bwMode="auto">
                <a:xfrm>
                  <a:off x="4426" y="3024"/>
                  <a:ext cx="3" cy="55"/>
                </a:xfrm>
                <a:custGeom>
                  <a:avLst/>
                  <a:gdLst/>
                  <a:ahLst/>
                  <a:cxnLst>
                    <a:cxn ang="0">
                      <a:pos x="0" y="55"/>
                    </a:cxn>
                    <a:cxn ang="0">
                      <a:pos x="3" y="55"/>
                    </a:cxn>
                    <a:cxn ang="0">
                      <a:pos x="3" y="4"/>
                    </a:cxn>
                    <a:cxn ang="0">
                      <a:pos x="0" y="0"/>
                    </a:cxn>
                    <a:cxn ang="0">
                      <a:pos x="0" y="55"/>
                    </a:cxn>
                  </a:cxnLst>
                  <a:rect l="0" t="0" r="r" b="b"/>
                  <a:pathLst>
                    <a:path w="3" h="55">
                      <a:moveTo>
                        <a:pt x="0" y="55"/>
                      </a:moveTo>
                      <a:lnTo>
                        <a:pt x="3" y="55"/>
                      </a:lnTo>
                      <a:lnTo>
                        <a:pt x="3"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7" name="Freeform 46"/>
                <p:cNvSpPr>
                  <a:spLocks/>
                </p:cNvSpPr>
                <p:nvPr/>
              </p:nvSpPr>
              <p:spPr bwMode="auto">
                <a:xfrm>
                  <a:off x="4426" y="3079"/>
                  <a:ext cx="14" cy="6"/>
                </a:xfrm>
                <a:custGeom>
                  <a:avLst/>
                  <a:gdLst/>
                  <a:ahLst/>
                  <a:cxnLst>
                    <a:cxn ang="0">
                      <a:pos x="14" y="6"/>
                    </a:cxn>
                    <a:cxn ang="0">
                      <a:pos x="14" y="3"/>
                    </a:cxn>
                    <a:cxn ang="0">
                      <a:pos x="3" y="0"/>
                    </a:cxn>
                    <a:cxn ang="0">
                      <a:pos x="0" y="0"/>
                    </a:cxn>
                    <a:cxn ang="0">
                      <a:pos x="14" y="6"/>
                    </a:cxn>
                  </a:cxnLst>
                  <a:rect l="0" t="0" r="r" b="b"/>
                  <a:pathLst>
                    <a:path w="14" h="6">
                      <a:moveTo>
                        <a:pt x="14" y="6"/>
                      </a:moveTo>
                      <a:lnTo>
                        <a:pt x="14" y="3"/>
                      </a:lnTo>
                      <a:lnTo>
                        <a:pt x="3"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8" name="Freeform 47"/>
                <p:cNvSpPr>
                  <a:spLocks/>
                </p:cNvSpPr>
                <p:nvPr/>
              </p:nvSpPr>
              <p:spPr bwMode="auto">
                <a:xfrm>
                  <a:off x="4409" y="3014"/>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9" name="Freeform 48"/>
                <p:cNvSpPr>
                  <a:spLocks/>
                </p:cNvSpPr>
                <p:nvPr/>
              </p:nvSpPr>
              <p:spPr bwMode="auto">
                <a:xfrm>
                  <a:off x="4409" y="3014"/>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0" name="Freeform 49"/>
                <p:cNvSpPr>
                  <a:spLocks/>
                </p:cNvSpPr>
                <p:nvPr/>
              </p:nvSpPr>
              <p:spPr bwMode="auto">
                <a:xfrm>
                  <a:off x="4409" y="3068"/>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1" name="Freeform 50"/>
                <p:cNvSpPr>
                  <a:spLocks/>
                </p:cNvSpPr>
                <p:nvPr/>
              </p:nvSpPr>
              <p:spPr bwMode="auto">
                <a:xfrm>
                  <a:off x="4136" y="2848"/>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2" name="Freeform 51"/>
                <p:cNvSpPr>
                  <a:spLocks/>
                </p:cNvSpPr>
                <p:nvPr/>
              </p:nvSpPr>
              <p:spPr bwMode="auto">
                <a:xfrm>
                  <a:off x="4159" y="2869"/>
                  <a:ext cx="4" cy="17"/>
                </a:xfrm>
                <a:custGeom>
                  <a:avLst/>
                  <a:gdLst/>
                  <a:ahLst/>
                  <a:cxnLst>
                    <a:cxn ang="0">
                      <a:pos x="0" y="0"/>
                    </a:cxn>
                    <a:cxn ang="0">
                      <a:pos x="4" y="0"/>
                    </a:cxn>
                    <a:cxn ang="0">
                      <a:pos x="4" y="13"/>
                    </a:cxn>
                    <a:cxn ang="0">
                      <a:pos x="0" y="17"/>
                    </a:cxn>
                    <a:cxn ang="0">
                      <a:pos x="0" y="0"/>
                    </a:cxn>
                  </a:cxnLst>
                  <a:rect l="0" t="0" r="r" b="b"/>
                  <a:pathLst>
                    <a:path w="4" h="17">
                      <a:moveTo>
                        <a:pt x="0" y="0"/>
                      </a:moveTo>
                      <a:lnTo>
                        <a:pt x="4" y="0"/>
                      </a:lnTo>
                      <a:lnTo>
                        <a:pt x="4" y="13"/>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3" name="Freeform 52"/>
                <p:cNvSpPr>
                  <a:spLocks/>
                </p:cNvSpPr>
                <p:nvPr/>
              </p:nvSpPr>
              <p:spPr bwMode="auto">
                <a:xfrm>
                  <a:off x="4132" y="2852"/>
                  <a:ext cx="31" cy="17"/>
                </a:xfrm>
                <a:custGeom>
                  <a:avLst/>
                  <a:gdLst/>
                  <a:ahLst/>
                  <a:cxnLst>
                    <a:cxn ang="0">
                      <a:pos x="0" y="3"/>
                    </a:cxn>
                    <a:cxn ang="0">
                      <a:pos x="4" y="0"/>
                    </a:cxn>
                    <a:cxn ang="0">
                      <a:pos x="31" y="17"/>
                    </a:cxn>
                    <a:cxn ang="0">
                      <a:pos x="27" y="17"/>
                    </a:cxn>
                    <a:cxn ang="0">
                      <a:pos x="0" y="3"/>
                    </a:cxn>
                  </a:cxnLst>
                  <a:rect l="0" t="0" r="r" b="b"/>
                  <a:pathLst>
                    <a:path w="31" h="17">
                      <a:moveTo>
                        <a:pt x="0" y="3"/>
                      </a:moveTo>
                      <a:lnTo>
                        <a:pt x="4" y="0"/>
                      </a:lnTo>
                      <a:lnTo>
                        <a:pt x="31" y="17"/>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4" name="Freeform 53"/>
                <p:cNvSpPr>
                  <a:spLocks/>
                </p:cNvSpPr>
                <p:nvPr/>
              </p:nvSpPr>
              <p:spPr bwMode="auto">
                <a:xfrm>
                  <a:off x="4132" y="2855"/>
                  <a:ext cx="27" cy="31"/>
                </a:xfrm>
                <a:custGeom>
                  <a:avLst/>
                  <a:gdLst/>
                  <a:ahLst/>
                  <a:cxnLst>
                    <a:cxn ang="0">
                      <a:pos x="27" y="14"/>
                    </a:cxn>
                    <a:cxn ang="0">
                      <a:pos x="27" y="31"/>
                    </a:cxn>
                    <a:cxn ang="0">
                      <a:pos x="0" y="17"/>
                    </a:cxn>
                    <a:cxn ang="0">
                      <a:pos x="0" y="0"/>
                    </a:cxn>
                    <a:cxn ang="0">
                      <a:pos x="27" y="14"/>
                    </a:cxn>
                  </a:cxnLst>
                  <a:rect l="0" t="0" r="r" b="b"/>
                  <a:pathLst>
                    <a:path w="27" h="31">
                      <a:moveTo>
                        <a:pt x="27" y="14"/>
                      </a:moveTo>
                      <a:lnTo>
                        <a:pt x="27" y="31"/>
                      </a:lnTo>
                      <a:lnTo>
                        <a:pt x="0" y="17"/>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5" name="Freeform 54"/>
                <p:cNvSpPr>
                  <a:spLocks/>
                </p:cNvSpPr>
                <p:nvPr/>
              </p:nvSpPr>
              <p:spPr bwMode="auto">
                <a:xfrm>
                  <a:off x="4632" y="2693"/>
                  <a:ext cx="574" cy="409"/>
                </a:xfrm>
                <a:custGeom>
                  <a:avLst/>
                  <a:gdLst/>
                  <a:ahLst/>
                  <a:cxnLst>
                    <a:cxn ang="0">
                      <a:pos x="0" y="331"/>
                    </a:cxn>
                    <a:cxn ang="0">
                      <a:pos x="574" y="0"/>
                    </a:cxn>
                    <a:cxn ang="0">
                      <a:pos x="574" y="74"/>
                    </a:cxn>
                    <a:cxn ang="0">
                      <a:pos x="0" y="409"/>
                    </a:cxn>
                    <a:cxn ang="0">
                      <a:pos x="0" y="331"/>
                    </a:cxn>
                  </a:cxnLst>
                  <a:rect l="0" t="0" r="r" b="b"/>
                  <a:pathLst>
                    <a:path w="574" h="409">
                      <a:moveTo>
                        <a:pt x="0" y="331"/>
                      </a:moveTo>
                      <a:lnTo>
                        <a:pt x="574" y="0"/>
                      </a:lnTo>
                      <a:lnTo>
                        <a:pt x="574" y="74"/>
                      </a:lnTo>
                      <a:lnTo>
                        <a:pt x="0" y="409"/>
                      </a:lnTo>
                      <a:lnTo>
                        <a:pt x="0" y="33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6" name="Freeform 55"/>
                <p:cNvSpPr>
                  <a:spLocks/>
                </p:cNvSpPr>
                <p:nvPr/>
              </p:nvSpPr>
              <p:spPr bwMode="auto">
                <a:xfrm>
                  <a:off x="4132" y="2401"/>
                  <a:ext cx="1074" cy="623"/>
                </a:xfrm>
                <a:custGeom>
                  <a:avLst/>
                  <a:gdLst/>
                  <a:ahLst/>
                  <a:cxnLst>
                    <a:cxn ang="0">
                      <a:pos x="0" y="336"/>
                    </a:cxn>
                    <a:cxn ang="0">
                      <a:pos x="571" y="0"/>
                    </a:cxn>
                    <a:cxn ang="0">
                      <a:pos x="1074" y="292"/>
                    </a:cxn>
                    <a:cxn ang="0">
                      <a:pos x="500" y="623"/>
                    </a:cxn>
                    <a:cxn ang="0">
                      <a:pos x="0" y="336"/>
                    </a:cxn>
                  </a:cxnLst>
                  <a:rect l="0" t="0" r="r" b="b"/>
                  <a:pathLst>
                    <a:path w="1074" h="623">
                      <a:moveTo>
                        <a:pt x="0" y="336"/>
                      </a:moveTo>
                      <a:lnTo>
                        <a:pt x="571" y="0"/>
                      </a:lnTo>
                      <a:lnTo>
                        <a:pt x="1074" y="292"/>
                      </a:lnTo>
                      <a:lnTo>
                        <a:pt x="500" y="623"/>
                      </a:lnTo>
                      <a:lnTo>
                        <a:pt x="0" y="33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7" name="Freeform 56"/>
                <p:cNvSpPr>
                  <a:spLocks/>
                </p:cNvSpPr>
                <p:nvPr/>
              </p:nvSpPr>
              <p:spPr bwMode="auto">
                <a:xfrm>
                  <a:off x="4132" y="2737"/>
                  <a:ext cx="500" cy="365"/>
                </a:xfrm>
                <a:custGeom>
                  <a:avLst/>
                  <a:gdLst/>
                  <a:ahLst/>
                  <a:cxnLst>
                    <a:cxn ang="0">
                      <a:pos x="500" y="287"/>
                    </a:cxn>
                    <a:cxn ang="0">
                      <a:pos x="500" y="365"/>
                    </a:cxn>
                    <a:cxn ang="0">
                      <a:pos x="0" y="74"/>
                    </a:cxn>
                    <a:cxn ang="0">
                      <a:pos x="0" y="0"/>
                    </a:cxn>
                    <a:cxn ang="0">
                      <a:pos x="500" y="287"/>
                    </a:cxn>
                  </a:cxnLst>
                  <a:rect l="0" t="0" r="r" b="b"/>
                  <a:pathLst>
                    <a:path w="500" h="365">
                      <a:moveTo>
                        <a:pt x="500" y="287"/>
                      </a:moveTo>
                      <a:lnTo>
                        <a:pt x="500" y="365"/>
                      </a:lnTo>
                      <a:lnTo>
                        <a:pt x="0" y="74"/>
                      </a:lnTo>
                      <a:lnTo>
                        <a:pt x="0" y="0"/>
                      </a:lnTo>
                      <a:lnTo>
                        <a:pt x="500" y="287"/>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8" name="Freeform 57"/>
                <p:cNvSpPr>
                  <a:spLocks/>
                </p:cNvSpPr>
                <p:nvPr/>
              </p:nvSpPr>
              <p:spPr bwMode="auto">
                <a:xfrm>
                  <a:off x="4166" y="2770"/>
                  <a:ext cx="169" cy="122"/>
                </a:xfrm>
                <a:custGeom>
                  <a:avLst/>
                  <a:gdLst/>
                  <a:ahLst/>
                  <a:cxnLst>
                    <a:cxn ang="0">
                      <a:pos x="0" y="24"/>
                    </a:cxn>
                    <a:cxn ang="0">
                      <a:pos x="0" y="0"/>
                    </a:cxn>
                    <a:cxn ang="0">
                      <a:pos x="169" y="95"/>
                    </a:cxn>
                    <a:cxn ang="0">
                      <a:pos x="169" y="122"/>
                    </a:cxn>
                    <a:cxn ang="0">
                      <a:pos x="0" y="24"/>
                    </a:cxn>
                  </a:cxnLst>
                  <a:rect l="0" t="0" r="r" b="b"/>
                  <a:pathLst>
                    <a:path w="169" h="122">
                      <a:moveTo>
                        <a:pt x="0" y="24"/>
                      </a:moveTo>
                      <a:lnTo>
                        <a:pt x="0" y="0"/>
                      </a:lnTo>
                      <a:lnTo>
                        <a:pt x="169" y="95"/>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19" name="Rectangle 58"/>
                <p:cNvSpPr>
                  <a:spLocks noChangeArrowheads="1"/>
                </p:cNvSpPr>
                <p:nvPr/>
              </p:nvSpPr>
              <p:spPr bwMode="auto">
                <a:xfrm>
                  <a:off x="4166" y="2770"/>
                  <a:ext cx="4" cy="2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20" name="Freeform 59"/>
                <p:cNvSpPr>
                  <a:spLocks/>
                </p:cNvSpPr>
                <p:nvPr/>
              </p:nvSpPr>
              <p:spPr bwMode="auto">
                <a:xfrm>
                  <a:off x="4166" y="2794"/>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1" name="Freeform 60"/>
                <p:cNvSpPr>
                  <a:spLocks/>
                </p:cNvSpPr>
                <p:nvPr/>
              </p:nvSpPr>
              <p:spPr bwMode="auto">
                <a:xfrm>
                  <a:off x="4608" y="302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2" name="Freeform 61"/>
                <p:cNvSpPr>
                  <a:spLocks/>
                </p:cNvSpPr>
                <p:nvPr/>
              </p:nvSpPr>
              <p:spPr bwMode="auto">
                <a:xfrm>
                  <a:off x="4608" y="3024"/>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3" name="Freeform 62"/>
                <p:cNvSpPr>
                  <a:spLocks/>
                </p:cNvSpPr>
                <p:nvPr/>
              </p:nvSpPr>
              <p:spPr bwMode="auto">
                <a:xfrm>
                  <a:off x="4608" y="3075"/>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4" name="Freeform 63"/>
                <p:cNvSpPr>
                  <a:spLocks/>
                </p:cNvSpPr>
                <p:nvPr/>
              </p:nvSpPr>
              <p:spPr bwMode="auto">
                <a:xfrm>
                  <a:off x="4591" y="3014"/>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5" name="Freeform 64"/>
                <p:cNvSpPr>
                  <a:spLocks/>
                </p:cNvSpPr>
                <p:nvPr/>
              </p:nvSpPr>
              <p:spPr bwMode="auto">
                <a:xfrm>
                  <a:off x="4591" y="3014"/>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6" name="Freeform 65"/>
                <p:cNvSpPr>
                  <a:spLocks/>
                </p:cNvSpPr>
                <p:nvPr/>
              </p:nvSpPr>
              <p:spPr bwMode="auto">
                <a:xfrm>
                  <a:off x="4591" y="3065"/>
                  <a:ext cx="11" cy="10"/>
                </a:xfrm>
                <a:custGeom>
                  <a:avLst/>
                  <a:gdLst/>
                  <a:ahLst/>
                  <a:cxnLst>
                    <a:cxn ang="0">
                      <a:pos x="11" y="10"/>
                    </a:cxn>
                    <a:cxn ang="0">
                      <a:pos x="11" y="7"/>
                    </a:cxn>
                    <a:cxn ang="0">
                      <a:pos x="4" y="0"/>
                    </a:cxn>
                    <a:cxn ang="0">
                      <a:pos x="0" y="3"/>
                    </a:cxn>
                    <a:cxn ang="0">
                      <a:pos x="11" y="10"/>
                    </a:cxn>
                  </a:cxnLst>
                  <a:rect l="0" t="0" r="r" b="b"/>
                  <a:pathLst>
                    <a:path w="11" h="10">
                      <a:moveTo>
                        <a:pt x="11" y="10"/>
                      </a:moveTo>
                      <a:lnTo>
                        <a:pt x="11" y="7"/>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7" name="Freeform 66"/>
                <p:cNvSpPr>
                  <a:spLocks/>
                </p:cNvSpPr>
                <p:nvPr/>
              </p:nvSpPr>
              <p:spPr bwMode="auto">
                <a:xfrm>
                  <a:off x="4571" y="3004"/>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8" name="Freeform 67"/>
                <p:cNvSpPr>
                  <a:spLocks/>
                </p:cNvSpPr>
                <p:nvPr/>
              </p:nvSpPr>
              <p:spPr bwMode="auto">
                <a:xfrm>
                  <a:off x="4571" y="3004"/>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29" name="Freeform 68"/>
                <p:cNvSpPr>
                  <a:spLocks/>
                </p:cNvSpPr>
                <p:nvPr/>
              </p:nvSpPr>
              <p:spPr bwMode="auto">
                <a:xfrm>
                  <a:off x="4571" y="3055"/>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0" name="Freeform 69"/>
                <p:cNvSpPr>
                  <a:spLocks/>
                </p:cNvSpPr>
                <p:nvPr/>
              </p:nvSpPr>
              <p:spPr bwMode="auto">
                <a:xfrm>
                  <a:off x="4554" y="2994"/>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1" name="Freeform 70"/>
                <p:cNvSpPr>
                  <a:spLocks/>
                </p:cNvSpPr>
                <p:nvPr/>
              </p:nvSpPr>
              <p:spPr bwMode="auto">
                <a:xfrm>
                  <a:off x="4554" y="2994"/>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2" name="Freeform 71"/>
                <p:cNvSpPr>
                  <a:spLocks/>
                </p:cNvSpPr>
                <p:nvPr/>
              </p:nvSpPr>
              <p:spPr bwMode="auto">
                <a:xfrm>
                  <a:off x="4554" y="3045"/>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3" name="Freeform 72"/>
                <p:cNvSpPr>
                  <a:spLocks/>
                </p:cNvSpPr>
                <p:nvPr/>
              </p:nvSpPr>
              <p:spPr bwMode="auto">
                <a:xfrm>
                  <a:off x="4537" y="2984"/>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4" name="Freeform 73"/>
                <p:cNvSpPr>
                  <a:spLocks/>
                </p:cNvSpPr>
                <p:nvPr/>
              </p:nvSpPr>
              <p:spPr bwMode="auto">
                <a:xfrm>
                  <a:off x="4537" y="2984"/>
                  <a:ext cx="4" cy="54"/>
                </a:xfrm>
                <a:custGeom>
                  <a:avLst/>
                  <a:gdLst/>
                  <a:ahLst/>
                  <a:cxnLst>
                    <a:cxn ang="0">
                      <a:pos x="0" y="54"/>
                    </a:cxn>
                    <a:cxn ang="0">
                      <a:pos x="0" y="51"/>
                    </a:cxn>
                    <a:cxn ang="0">
                      <a:pos x="4" y="0"/>
                    </a:cxn>
                    <a:cxn ang="0">
                      <a:pos x="0" y="0"/>
                    </a:cxn>
                    <a:cxn ang="0">
                      <a:pos x="0" y="54"/>
                    </a:cxn>
                  </a:cxnLst>
                  <a:rect l="0" t="0" r="r" b="b"/>
                  <a:pathLst>
                    <a:path w="4" h="54">
                      <a:moveTo>
                        <a:pt x="0" y="54"/>
                      </a:moveTo>
                      <a:lnTo>
                        <a:pt x="0"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5" name="Freeform 74"/>
                <p:cNvSpPr>
                  <a:spLocks/>
                </p:cNvSpPr>
                <p:nvPr/>
              </p:nvSpPr>
              <p:spPr bwMode="auto">
                <a:xfrm>
                  <a:off x="4537" y="3035"/>
                  <a:ext cx="11" cy="10"/>
                </a:xfrm>
                <a:custGeom>
                  <a:avLst/>
                  <a:gdLst/>
                  <a:ahLst/>
                  <a:cxnLst>
                    <a:cxn ang="0">
                      <a:pos x="11" y="10"/>
                    </a:cxn>
                    <a:cxn ang="0">
                      <a:pos x="11" y="3"/>
                    </a:cxn>
                    <a:cxn ang="0">
                      <a:pos x="0" y="0"/>
                    </a:cxn>
                    <a:cxn ang="0">
                      <a:pos x="0" y="3"/>
                    </a:cxn>
                    <a:cxn ang="0">
                      <a:pos x="11" y="10"/>
                    </a:cxn>
                  </a:cxnLst>
                  <a:rect l="0" t="0" r="r" b="b"/>
                  <a:pathLst>
                    <a:path w="11" h="10">
                      <a:moveTo>
                        <a:pt x="11" y="10"/>
                      </a:moveTo>
                      <a:lnTo>
                        <a:pt x="11" y="3"/>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6" name="Freeform 75"/>
                <p:cNvSpPr>
                  <a:spLocks/>
                </p:cNvSpPr>
                <p:nvPr/>
              </p:nvSpPr>
              <p:spPr bwMode="auto">
                <a:xfrm>
                  <a:off x="4517" y="2974"/>
                  <a:ext cx="14" cy="57"/>
                </a:xfrm>
                <a:custGeom>
                  <a:avLst/>
                  <a:gdLst/>
                  <a:ahLst/>
                  <a:cxnLst>
                    <a:cxn ang="0">
                      <a:pos x="0" y="50"/>
                    </a:cxn>
                    <a:cxn ang="0">
                      <a:pos x="0" y="0"/>
                    </a:cxn>
                    <a:cxn ang="0">
                      <a:pos x="14" y="6"/>
                    </a:cxn>
                    <a:cxn ang="0">
                      <a:pos x="14" y="57"/>
                    </a:cxn>
                    <a:cxn ang="0">
                      <a:pos x="0" y="50"/>
                    </a:cxn>
                  </a:cxnLst>
                  <a:rect l="0" t="0" r="r" b="b"/>
                  <a:pathLst>
                    <a:path w="14" h="57">
                      <a:moveTo>
                        <a:pt x="0" y="50"/>
                      </a:moveTo>
                      <a:lnTo>
                        <a:pt x="0" y="0"/>
                      </a:lnTo>
                      <a:lnTo>
                        <a:pt x="14" y="6"/>
                      </a:lnTo>
                      <a:lnTo>
                        <a:pt x="14"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7" name="Rectangle 76"/>
                <p:cNvSpPr>
                  <a:spLocks noChangeArrowheads="1"/>
                </p:cNvSpPr>
                <p:nvPr/>
              </p:nvSpPr>
              <p:spPr bwMode="auto">
                <a:xfrm>
                  <a:off x="4517" y="2974"/>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38" name="Freeform 77"/>
                <p:cNvSpPr>
                  <a:spLocks/>
                </p:cNvSpPr>
                <p:nvPr/>
              </p:nvSpPr>
              <p:spPr bwMode="auto">
                <a:xfrm>
                  <a:off x="4517" y="3024"/>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39" name="Freeform 78"/>
                <p:cNvSpPr>
                  <a:spLocks/>
                </p:cNvSpPr>
                <p:nvPr/>
              </p:nvSpPr>
              <p:spPr bwMode="auto">
                <a:xfrm>
                  <a:off x="4500" y="2963"/>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0" name="Rectangle 79"/>
                <p:cNvSpPr>
                  <a:spLocks noChangeArrowheads="1"/>
                </p:cNvSpPr>
                <p:nvPr/>
              </p:nvSpPr>
              <p:spPr bwMode="auto">
                <a:xfrm>
                  <a:off x="4500" y="2963"/>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41" name="Freeform 80"/>
                <p:cNvSpPr>
                  <a:spLocks/>
                </p:cNvSpPr>
                <p:nvPr/>
              </p:nvSpPr>
              <p:spPr bwMode="auto">
                <a:xfrm>
                  <a:off x="4500" y="3014"/>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2" name="Freeform 81"/>
                <p:cNvSpPr>
                  <a:spLocks/>
                </p:cNvSpPr>
                <p:nvPr/>
              </p:nvSpPr>
              <p:spPr bwMode="auto">
                <a:xfrm>
                  <a:off x="4480" y="295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3" name="Freeform 82"/>
                <p:cNvSpPr>
                  <a:spLocks/>
                </p:cNvSpPr>
                <p:nvPr/>
              </p:nvSpPr>
              <p:spPr bwMode="auto">
                <a:xfrm>
                  <a:off x="4480" y="2950"/>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4" name="Freeform 83"/>
                <p:cNvSpPr>
                  <a:spLocks/>
                </p:cNvSpPr>
                <p:nvPr/>
              </p:nvSpPr>
              <p:spPr bwMode="auto">
                <a:xfrm>
                  <a:off x="4480" y="3004"/>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5" name="Freeform 84"/>
                <p:cNvSpPr>
                  <a:spLocks/>
                </p:cNvSpPr>
                <p:nvPr/>
              </p:nvSpPr>
              <p:spPr bwMode="auto">
                <a:xfrm>
                  <a:off x="4463" y="2940"/>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6" name="Freeform 85"/>
                <p:cNvSpPr>
                  <a:spLocks/>
                </p:cNvSpPr>
                <p:nvPr/>
              </p:nvSpPr>
              <p:spPr bwMode="auto">
                <a:xfrm>
                  <a:off x="4463" y="2940"/>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7" name="Freeform 86"/>
                <p:cNvSpPr>
                  <a:spLocks/>
                </p:cNvSpPr>
                <p:nvPr/>
              </p:nvSpPr>
              <p:spPr bwMode="auto">
                <a:xfrm>
                  <a:off x="4463" y="2994"/>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8" name="Freeform 87"/>
                <p:cNvSpPr>
                  <a:spLocks/>
                </p:cNvSpPr>
                <p:nvPr/>
              </p:nvSpPr>
              <p:spPr bwMode="auto">
                <a:xfrm>
                  <a:off x="4446" y="2930"/>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49" name="Freeform 88"/>
                <p:cNvSpPr>
                  <a:spLocks/>
                </p:cNvSpPr>
                <p:nvPr/>
              </p:nvSpPr>
              <p:spPr bwMode="auto">
                <a:xfrm>
                  <a:off x="4446" y="2930"/>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0" name="Freeform 89"/>
                <p:cNvSpPr>
                  <a:spLocks/>
                </p:cNvSpPr>
                <p:nvPr/>
              </p:nvSpPr>
              <p:spPr bwMode="auto">
                <a:xfrm>
                  <a:off x="4446" y="2980"/>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1" name="Freeform 90"/>
                <p:cNvSpPr>
                  <a:spLocks/>
                </p:cNvSpPr>
                <p:nvPr/>
              </p:nvSpPr>
              <p:spPr bwMode="auto">
                <a:xfrm>
                  <a:off x="4426" y="2919"/>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2" name="Freeform 91"/>
                <p:cNvSpPr>
                  <a:spLocks/>
                </p:cNvSpPr>
                <p:nvPr/>
              </p:nvSpPr>
              <p:spPr bwMode="auto">
                <a:xfrm>
                  <a:off x="4426" y="2919"/>
                  <a:ext cx="3" cy="55"/>
                </a:xfrm>
                <a:custGeom>
                  <a:avLst/>
                  <a:gdLst/>
                  <a:ahLst/>
                  <a:cxnLst>
                    <a:cxn ang="0">
                      <a:pos x="0" y="55"/>
                    </a:cxn>
                    <a:cxn ang="0">
                      <a:pos x="3" y="51"/>
                    </a:cxn>
                    <a:cxn ang="0">
                      <a:pos x="3" y="4"/>
                    </a:cxn>
                    <a:cxn ang="0">
                      <a:pos x="0" y="0"/>
                    </a:cxn>
                    <a:cxn ang="0">
                      <a:pos x="0" y="55"/>
                    </a:cxn>
                  </a:cxnLst>
                  <a:rect l="0" t="0" r="r" b="b"/>
                  <a:pathLst>
                    <a:path w="3" h="55">
                      <a:moveTo>
                        <a:pt x="0" y="55"/>
                      </a:moveTo>
                      <a:lnTo>
                        <a:pt x="3" y="51"/>
                      </a:lnTo>
                      <a:lnTo>
                        <a:pt x="3"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3" name="Freeform 92"/>
                <p:cNvSpPr>
                  <a:spLocks/>
                </p:cNvSpPr>
                <p:nvPr/>
              </p:nvSpPr>
              <p:spPr bwMode="auto">
                <a:xfrm>
                  <a:off x="4426" y="2970"/>
                  <a:ext cx="14" cy="10"/>
                </a:xfrm>
                <a:custGeom>
                  <a:avLst/>
                  <a:gdLst/>
                  <a:ahLst/>
                  <a:cxnLst>
                    <a:cxn ang="0">
                      <a:pos x="14" y="10"/>
                    </a:cxn>
                    <a:cxn ang="0">
                      <a:pos x="14" y="7"/>
                    </a:cxn>
                    <a:cxn ang="0">
                      <a:pos x="3" y="0"/>
                    </a:cxn>
                    <a:cxn ang="0">
                      <a:pos x="0" y="4"/>
                    </a:cxn>
                    <a:cxn ang="0">
                      <a:pos x="14" y="10"/>
                    </a:cxn>
                  </a:cxnLst>
                  <a:rect l="0" t="0" r="r" b="b"/>
                  <a:pathLst>
                    <a:path w="14" h="10">
                      <a:moveTo>
                        <a:pt x="14" y="10"/>
                      </a:moveTo>
                      <a:lnTo>
                        <a:pt x="14" y="7"/>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4" name="Freeform 93"/>
                <p:cNvSpPr>
                  <a:spLocks/>
                </p:cNvSpPr>
                <p:nvPr/>
              </p:nvSpPr>
              <p:spPr bwMode="auto">
                <a:xfrm>
                  <a:off x="4409" y="290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5" name="Freeform 94"/>
                <p:cNvSpPr>
                  <a:spLocks/>
                </p:cNvSpPr>
                <p:nvPr/>
              </p:nvSpPr>
              <p:spPr bwMode="auto">
                <a:xfrm>
                  <a:off x="4409" y="2909"/>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6" name="Freeform 95"/>
                <p:cNvSpPr>
                  <a:spLocks/>
                </p:cNvSpPr>
                <p:nvPr/>
              </p:nvSpPr>
              <p:spPr bwMode="auto">
                <a:xfrm>
                  <a:off x="4409" y="2960"/>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7" name="Freeform 96"/>
                <p:cNvSpPr>
                  <a:spLocks/>
                </p:cNvSpPr>
                <p:nvPr/>
              </p:nvSpPr>
              <p:spPr bwMode="auto">
                <a:xfrm>
                  <a:off x="4136" y="2743"/>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8" name="Freeform 97"/>
                <p:cNvSpPr>
                  <a:spLocks/>
                </p:cNvSpPr>
                <p:nvPr/>
              </p:nvSpPr>
              <p:spPr bwMode="auto">
                <a:xfrm>
                  <a:off x="4159" y="2760"/>
                  <a:ext cx="4" cy="21"/>
                </a:xfrm>
                <a:custGeom>
                  <a:avLst/>
                  <a:gdLst/>
                  <a:ahLst/>
                  <a:cxnLst>
                    <a:cxn ang="0">
                      <a:pos x="0" y="4"/>
                    </a:cxn>
                    <a:cxn ang="0">
                      <a:pos x="4" y="0"/>
                    </a:cxn>
                    <a:cxn ang="0">
                      <a:pos x="4" y="17"/>
                    </a:cxn>
                    <a:cxn ang="0">
                      <a:pos x="0" y="21"/>
                    </a:cxn>
                    <a:cxn ang="0">
                      <a:pos x="0" y="4"/>
                    </a:cxn>
                  </a:cxnLst>
                  <a:rect l="0" t="0" r="r" b="b"/>
                  <a:pathLst>
                    <a:path w="4" h="21">
                      <a:moveTo>
                        <a:pt x="0" y="4"/>
                      </a:moveTo>
                      <a:lnTo>
                        <a:pt x="4" y="0"/>
                      </a:lnTo>
                      <a:lnTo>
                        <a:pt x="4" y="17"/>
                      </a:lnTo>
                      <a:lnTo>
                        <a:pt x="0" y="21"/>
                      </a:lnTo>
                      <a:lnTo>
                        <a:pt x="0" y="4"/>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59" name="Freeform 98"/>
                <p:cNvSpPr>
                  <a:spLocks/>
                </p:cNvSpPr>
                <p:nvPr/>
              </p:nvSpPr>
              <p:spPr bwMode="auto">
                <a:xfrm>
                  <a:off x="4132" y="2747"/>
                  <a:ext cx="31" cy="17"/>
                </a:xfrm>
                <a:custGeom>
                  <a:avLst/>
                  <a:gdLst/>
                  <a:ahLst/>
                  <a:cxnLst>
                    <a:cxn ang="0">
                      <a:pos x="0" y="3"/>
                    </a:cxn>
                    <a:cxn ang="0">
                      <a:pos x="4" y="0"/>
                    </a:cxn>
                    <a:cxn ang="0">
                      <a:pos x="31" y="13"/>
                    </a:cxn>
                    <a:cxn ang="0">
                      <a:pos x="27" y="17"/>
                    </a:cxn>
                    <a:cxn ang="0">
                      <a:pos x="0" y="3"/>
                    </a:cxn>
                  </a:cxnLst>
                  <a:rect l="0" t="0" r="r" b="b"/>
                  <a:pathLst>
                    <a:path w="31" h="17">
                      <a:moveTo>
                        <a:pt x="0" y="3"/>
                      </a:moveTo>
                      <a:lnTo>
                        <a:pt x="4" y="0"/>
                      </a:lnTo>
                      <a:lnTo>
                        <a:pt x="31" y="13"/>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0" name="Freeform 99"/>
                <p:cNvSpPr>
                  <a:spLocks/>
                </p:cNvSpPr>
                <p:nvPr/>
              </p:nvSpPr>
              <p:spPr bwMode="auto">
                <a:xfrm>
                  <a:off x="4132" y="2750"/>
                  <a:ext cx="27" cy="31"/>
                </a:xfrm>
                <a:custGeom>
                  <a:avLst/>
                  <a:gdLst/>
                  <a:ahLst/>
                  <a:cxnLst>
                    <a:cxn ang="0">
                      <a:pos x="27" y="14"/>
                    </a:cxn>
                    <a:cxn ang="0">
                      <a:pos x="27" y="31"/>
                    </a:cxn>
                    <a:cxn ang="0">
                      <a:pos x="0" y="14"/>
                    </a:cxn>
                    <a:cxn ang="0">
                      <a:pos x="0" y="0"/>
                    </a:cxn>
                    <a:cxn ang="0">
                      <a:pos x="27" y="14"/>
                    </a:cxn>
                  </a:cxnLst>
                  <a:rect l="0" t="0" r="r" b="b"/>
                  <a:pathLst>
                    <a:path w="27" h="31">
                      <a:moveTo>
                        <a:pt x="27" y="14"/>
                      </a:moveTo>
                      <a:lnTo>
                        <a:pt x="27" y="31"/>
                      </a:lnTo>
                      <a:lnTo>
                        <a:pt x="0" y="14"/>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1" name="Freeform 100"/>
                <p:cNvSpPr>
                  <a:spLocks/>
                </p:cNvSpPr>
                <p:nvPr/>
              </p:nvSpPr>
              <p:spPr bwMode="auto">
                <a:xfrm>
                  <a:off x="4632" y="2584"/>
                  <a:ext cx="574" cy="413"/>
                </a:xfrm>
                <a:custGeom>
                  <a:avLst/>
                  <a:gdLst/>
                  <a:ahLst/>
                  <a:cxnLst>
                    <a:cxn ang="0">
                      <a:pos x="0" y="335"/>
                    </a:cxn>
                    <a:cxn ang="0">
                      <a:pos x="574" y="0"/>
                    </a:cxn>
                    <a:cxn ang="0">
                      <a:pos x="574" y="78"/>
                    </a:cxn>
                    <a:cxn ang="0">
                      <a:pos x="0" y="413"/>
                    </a:cxn>
                    <a:cxn ang="0">
                      <a:pos x="0" y="335"/>
                    </a:cxn>
                  </a:cxnLst>
                  <a:rect l="0" t="0" r="r" b="b"/>
                  <a:pathLst>
                    <a:path w="574" h="413">
                      <a:moveTo>
                        <a:pt x="0" y="335"/>
                      </a:moveTo>
                      <a:lnTo>
                        <a:pt x="574" y="0"/>
                      </a:lnTo>
                      <a:lnTo>
                        <a:pt x="574" y="78"/>
                      </a:lnTo>
                      <a:lnTo>
                        <a:pt x="0" y="413"/>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2" name="Freeform 101"/>
                <p:cNvSpPr>
                  <a:spLocks/>
                </p:cNvSpPr>
                <p:nvPr/>
              </p:nvSpPr>
              <p:spPr bwMode="auto">
                <a:xfrm>
                  <a:off x="4132" y="2296"/>
                  <a:ext cx="1074" cy="623"/>
                </a:xfrm>
                <a:custGeom>
                  <a:avLst/>
                  <a:gdLst/>
                  <a:ahLst/>
                  <a:cxnLst>
                    <a:cxn ang="0">
                      <a:pos x="0" y="332"/>
                    </a:cxn>
                    <a:cxn ang="0">
                      <a:pos x="571" y="0"/>
                    </a:cxn>
                    <a:cxn ang="0">
                      <a:pos x="1074" y="288"/>
                    </a:cxn>
                    <a:cxn ang="0">
                      <a:pos x="500" y="623"/>
                    </a:cxn>
                    <a:cxn ang="0">
                      <a:pos x="0" y="332"/>
                    </a:cxn>
                  </a:cxnLst>
                  <a:rect l="0" t="0" r="r" b="b"/>
                  <a:pathLst>
                    <a:path w="1074" h="623">
                      <a:moveTo>
                        <a:pt x="0" y="332"/>
                      </a:moveTo>
                      <a:lnTo>
                        <a:pt x="571" y="0"/>
                      </a:lnTo>
                      <a:lnTo>
                        <a:pt x="1074" y="288"/>
                      </a:lnTo>
                      <a:lnTo>
                        <a:pt x="500" y="623"/>
                      </a:lnTo>
                      <a:lnTo>
                        <a:pt x="0" y="33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3" name="Freeform 102"/>
                <p:cNvSpPr>
                  <a:spLocks/>
                </p:cNvSpPr>
                <p:nvPr/>
              </p:nvSpPr>
              <p:spPr bwMode="auto">
                <a:xfrm>
                  <a:off x="4132" y="2628"/>
                  <a:ext cx="500" cy="369"/>
                </a:xfrm>
                <a:custGeom>
                  <a:avLst/>
                  <a:gdLst/>
                  <a:ahLst/>
                  <a:cxnLst>
                    <a:cxn ang="0">
                      <a:pos x="500" y="291"/>
                    </a:cxn>
                    <a:cxn ang="0">
                      <a:pos x="500" y="369"/>
                    </a:cxn>
                    <a:cxn ang="0">
                      <a:pos x="0" y="78"/>
                    </a:cxn>
                    <a:cxn ang="0">
                      <a:pos x="0" y="0"/>
                    </a:cxn>
                    <a:cxn ang="0">
                      <a:pos x="500" y="291"/>
                    </a:cxn>
                  </a:cxnLst>
                  <a:rect l="0" t="0" r="r" b="b"/>
                  <a:pathLst>
                    <a:path w="500" h="369">
                      <a:moveTo>
                        <a:pt x="500" y="291"/>
                      </a:moveTo>
                      <a:lnTo>
                        <a:pt x="500" y="369"/>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4" name="Freeform 103"/>
                <p:cNvSpPr>
                  <a:spLocks/>
                </p:cNvSpPr>
                <p:nvPr/>
              </p:nvSpPr>
              <p:spPr bwMode="auto">
                <a:xfrm>
                  <a:off x="4166" y="2662"/>
                  <a:ext cx="169" cy="122"/>
                </a:xfrm>
                <a:custGeom>
                  <a:avLst/>
                  <a:gdLst/>
                  <a:ahLst/>
                  <a:cxnLst>
                    <a:cxn ang="0">
                      <a:pos x="0" y="27"/>
                    </a:cxn>
                    <a:cxn ang="0">
                      <a:pos x="0" y="0"/>
                    </a:cxn>
                    <a:cxn ang="0">
                      <a:pos x="169" y="98"/>
                    </a:cxn>
                    <a:cxn ang="0">
                      <a:pos x="169" y="122"/>
                    </a:cxn>
                    <a:cxn ang="0">
                      <a:pos x="0" y="27"/>
                    </a:cxn>
                  </a:cxnLst>
                  <a:rect l="0" t="0" r="r" b="b"/>
                  <a:pathLst>
                    <a:path w="169" h="122">
                      <a:moveTo>
                        <a:pt x="0" y="27"/>
                      </a:moveTo>
                      <a:lnTo>
                        <a:pt x="0" y="0"/>
                      </a:lnTo>
                      <a:lnTo>
                        <a:pt x="169" y="98"/>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5" name="Freeform 104"/>
                <p:cNvSpPr>
                  <a:spLocks/>
                </p:cNvSpPr>
                <p:nvPr/>
              </p:nvSpPr>
              <p:spPr bwMode="auto">
                <a:xfrm>
                  <a:off x="4166" y="2662"/>
                  <a:ext cx="4" cy="27"/>
                </a:xfrm>
                <a:custGeom>
                  <a:avLst/>
                  <a:gdLst/>
                  <a:ahLst/>
                  <a:cxnLst>
                    <a:cxn ang="0">
                      <a:pos x="0" y="27"/>
                    </a:cxn>
                    <a:cxn ang="0">
                      <a:pos x="4" y="24"/>
                    </a:cxn>
                    <a:cxn ang="0">
                      <a:pos x="4" y="3"/>
                    </a:cxn>
                    <a:cxn ang="0">
                      <a:pos x="0" y="0"/>
                    </a:cxn>
                    <a:cxn ang="0">
                      <a:pos x="0" y="27"/>
                    </a:cxn>
                  </a:cxnLst>
                  <a:rect l="0" t="0" r="r" b="b"/>
                  <a:pathLst>
                    <a:path w="4" h="27">
                      <a:moveTo>
                        <a:pt x="0" y="27"/>
                      </a:moveTo>
                      <a:lnTo>
                        <a:pt x="4" y="24"/>
                      </a:lnTo>
                      <a:lnTo>
                        <a:pt x="4" y="3"/>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6" name="Freeform 105"/>
                <p:cNvSpPr>
                  <a:spLocks/>
                </p:cNvSpPr>
                <p:nvPr/>
              </p:nvSpPr>
              <p:spPr bwMode="auto">
                <a:xfrm>
                  <a:off x="4166" y="2686"/>
                  <a:ext cx="169" cy="98"/>
                </a:xfrm>
                <a:custGeom>
                  <a:avLst/>
                  <a:gdLst/>
                  <a:ahLst/>
                  <a:cxnLst>
                    <a:cxn ang="0">
                      <a:pos x="169" y="98"/>
                    </a:cxn>
                    <a:cxn ang="0">
                      <a:pos x="169" y="95"/>
                    </a:cxn>
                    <a:cxn ang="0">
                      <a:pos x="4" y="0"/>
                    </a:cxn>
                    <a:cxn ang="0">
                      <a:pos x="0" y="3"/>
                    </a:cxn>
                    <a:cxn ang="0">
                      <a:pos x="169" y="98"/>
                    </a:cxn>
                  </a:cxnLst>
                  <a:rect l="0" t="0" r="r" b="b"/>
                  <a:pathLst>
                    <a:path w="169" h="98">
                      <a:moveTo>
                        <a:pt x="169" y="98"/>
                      </a:moveTo>
                      <a:lnTo>
                        <a:pt x="169" y="95"/>
                      </a:lnTo>
                      <a:lnTo>
                        <a:pt x="4" y="0"/>
                      </a:lnTo>
                      <a:lnTo>
                        <a:pt x="0" y="3"/>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7" name="Freeform 106"/>
                <p:cNvSpPr>
                  <a:spLocks/>
                </p:cNvSpPr>
                <p:nvPr/>
              </p:nvSpPr>
              <p:spPr bwMode="auto">
                <a:xfrm>
                  <a:off x="4608" y="2919"/>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8" name="Freeform 107"/>
                <p:cNvSpPr>
                  <a:spLocks/>
                </p:cNvSpPr>
                <p:nvPr/>
              </p:nvSpPr>
              <p:spPr bwMode="auto">
                <a:xfrm>
                  <a:off x="4608" y="2919"/>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69" name="Freeform 108"/>
                <p:cNvSpPr>
                  <a:spLocks/>
                </p:cNvSpPr>
                <p:nvPr/>
              </p:nvSpPr>
              <p:spPr bwMode="auto">
                <a:xfrm>
                  <a:off x="4608" y="2970"/>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0" name="Freeform 109"/>
                <p:cNvSpPr>
                  <a:spLocks/>
                </p:cNvSpPr>
                <p:nvPr/>
              </p:nvSpPr>
              <p:spPr bwMode="auto">
                <a:xfrm>
                  <a:off x="4591" y="2909"/>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1" name="Freeform 110"/>
                <p:cNvSpPr>
                  <a:spLocks/>
                </p:cNvSpPr>
                <p:nvPr/>
              </p:nvSpPr>
              <p:spPr bwMode="auto">
                <a:xfrm>
                  <a:off x="4591" y="2909"/>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2" name="Freeform 111"/>
                <p:cNvSpPr>
                  <a:spLocks/>
                </p:cNvSpPr>
                <p:nvPr/>
              </p:nvSpPr>
              <p:spPr bwMode="auto">
                <a:xfrm>
                  <a:off x="4591" y="2960"/>
                  <a:ext cx="11" cy="10"/>
                </a:xfrm>
                <a:custGeom>
                  <a:avLst/>
                  <a:gdLst/>
                  <a:ahLst/>
                  <a:cxnLst>
                    <a:cxn ang="0">
                      <a:pos x="11" y="10"/>
                    </a:cxn>
                    <a:cxn ang="0">
                      <a:pos x="11" y="3"/>
                    </a:cxn>
                    <a:cxn ang="0">
                      <a:pos x="4" y="0"/>
                    </a:cxn>
                    <a:cxn ang="0">
                      <a:pos x="0" y="3"/>
                    </a:cxn>
                    <a:cxn ang="0">
                      <a:pos x="11" y="10"/>
                    </a:cxn>
                  </a:cxnLst>
                  <a:rect l="0" t="0" r="r" b="b"/>
                  <a:pathLst>
                    <a:path w="11" h="10">
                      <a:moveTo>
                        <a:pt x="11" y="10"/>
                      </a:moveTo>
                      <a:lnTo>
                        <a:pt x="11" y="3"/>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3" name="Freeform 112"/>
                <p:cNvSpPr>
                  <a:spLocks/>
                </p:cNvSpPr>
                <p:nvPr/>
              </p:nvSpPr>
              <p:spPr bwMode="auto">
                <a:xfrm>
                  <a:off x="4571" y="2899"/>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4" name="Rectangle 113"/>
                <p:cNvSpPr>
                  <a:spLocks noChangeArrowheads="1"/>
                </p:cNvSpPr>
                <p:nvPr/>
              </p:nvSpPr>
              <p:spPr bwMode="auto">
                <a:xfrm>
                  <a:off x="4571" y="2899"/>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5" name="Freeform 114"/>
                <p:cNvSpPr>
                  <a:spLocks/>
                </p:cNvSpPr>
                <p:nvPr/>
              </p:nvSpPr>
              <p:spPr bwMode="auto">
                <a:xfrm>
                  <a:off x="4571" y="2950"/>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6" name="Freeform 115"/>
                <p:cNvSpPr>
                  <a:spLocks/>
                </p:cNvSpPr>
                <p:nvPr/>
              </p:nvSpPr>
              <p:spPr bwMode="auto">
                <a:xfrm>
                  <a:off x="4554" y="2889"/>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7" name="Rectangle 116"/>
                <p:cNvSpPr>
                  <a:spLocks noChangeArrowheads="1"/>
                </p:cNvSpPr>
                <p:nvPr/>
              </p:nvSpPr>
              <p:spPr bwMode="auto">
                <a:xfrm>
                  <a:off x="4554" y="2889"/>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378" name="Freeform 117"/>
                <p:cNvSpPr>
                  <a:spLocks/>
                </p:cNvSpPr>
                <p:nvPr/>
              </p:nvSpPr>
              <p:spPr bwMode="auto">
                <a:xfrm>
                  <a:off x="4554" y="2940"/>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79" name="Freeform 118"/>
                <p:cNvSpPr>
                  <a:spLocks/>
                </p:cNvSpPr>
                <p:nvPr/>
              </p:nvSpPr>
              <p:spPr bwMode="auto">
                <a:xfrm>
                  <a:off x="4537" y="2875"/>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0" name="Freeform 119"/>
                <p:cNvSpPr>
                  <a:spLocks/>
                </p:cNvSpPr>
                <p:nvPr/>
              </p:nvSpPr>
              <p:spPr bwMode="auto">
                <a:xfrm>
                  <a:off x="4537" y="2875"/>
                  <a:ext cx="4" cy="55"/>
                </a:xfrm>
                <a:custGeom>
                  <a:avLst/>
                  <a:gdLst/>
                  <a:ahLst/>
                  <a:cxnLst>
                    <a:cxn ang="0">
                      <a:pos x="0" y="55"/>
                    </a:cxn>
                    <a:cxn ang="0">
                      <a:pos x="0" y="55"/>
                    </a:cxn>
                    <a:cxn ang="0">
                      <a:pos x="4" y="4"/>
                    </a:cxn>
                    <a:cxn ang="0">
                      <a:pos x="0" y="0"/>
                    </a:cxn>
                    <a:cxn ang="0">
                      <a:pos x="0" y="55"/>
                    </a:cxn>
                  </a:cxnLst>
                  <a:rect l="0" t="0" r="r" b="b"/>
                  <a:pathLst>
                    <a:path w="4" h="55">
                      <a:moveTo>
                        <a:pt x="0" y="55"/>
                      </a:moveTo>
                      <a:lnTo>
                        <a:pt x="0" y="55"/>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1" name="Freeform 120"/>
                <p:cNvSpPr>
                  <a:spLocks/>
                </p:cNvSpPr>
                <p:nvPr/>
              </p:nvSpPr>
              <p:spPr bwMode="auto">
                <a:xfrm>
                  <a:off x="4537" y="2930"/>
                  <a:ext cx="11" cy="6"/>
                </a:xfrm>
                <a:custGeom>
                  <a:avLst/>
                  <a:gdLst/>
                  <a:ahLst/>
                  <a:cxnLst>
                    <a:cxn ang="0">
                      <a:pos x="11" y="6"/>
                    </a:cxn>
                    <a:cxn ang="0">
                      <a:pos x="11" y="3"/>
                    </a:cxn>
                    <a:cxn ang="0">
                      <a:pos x="0" y="0"/>
                    </a:cxn>
                    <a:cxn ang="0">
                      <a:pos x="0" y="0"/>
                    </a:cxn>
                    <a:cxn ang="0">
                      <a:pos x="11" y="6"/>
                    </a:cxn>
                  </a:cxnLst>
                  <a:rect l="0" t="0" r="r" b="b"/>
                  <a:pathLst>
                    <a:path w="11" h="6">
                      <a:moveTo>
                        <a:pt x="11" y="6"/>
                      </a:moveTo>
                      <a:lnTo>
                        <a:pt x="11" y="3"/>
                      </a:lnTo>
                      <a:lnTo>
                        <a:pt x="0" y="0"/>
                      </a:lnTo>
                      <a:lnTo>
                        <a:pt x="0" y="0"/>
                      </a:lnTo>
                      <a:lnTo>
                        <a:pt x="11"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2" name="Freeform 121"/>
                <p:cNvSpPr>
                  <a:spLocks/>
                </p:cNvSpPr>
                <p:nvPr/>
              </p:nvSpPr>
              <p:spPr bwMode="auto">
                <a:xfrm>
                  <a:off x="4517" y="2865"/>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3" name="Freeform 122"/>
                <p:cNvSpPr>
                  <a:spLocks/>
                </p:cNvSpPr>
                <p:nvPr/>
              </p:nvSpPr>
              <p:spPr bwMode="auto">
                <a:xfrm>
                  <a:off x="4517" y="2865"/>
                  <a:ext cx="4" cy="54"/>
                </a:xfrm>
                <a:custGeom>
                  <a:avLst/>
                  <a:gdLst/>
                  <a:ahLst/>
                  <a:cxnLst>
                    <a:cxn ang="0">
                      <a:pos x="0" y="54"/>
                    </a:cxn>
                    <a:cxn ang="0">
                      <a:pos x="4" y="54"/>
                    </a:cxn>
                    <a:cxn ang="0">
                      <a:pos x="4" y="4"/>
                    </a:cxn>
                    <a:cxn ang="0">
                      <a:pos x="0" y="0"/>
                    </a:cxn>
                    <a:cxn ang="0">
                      <a:pos x="0" y="54"/>
                    </a:cxn>
                  </a:cxnLst>
                  <a:rect l="0" t="0" r="r" b="b"/>
                  <a:pathLst>
                    <a:path w="4" h="54">
                      <a:moveTo>
                        <a:pt x="0" y="54"/>
                      </a:moveTo>
                      <a:lnTo>
                        <a:pt x="4" y="54"/>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4" name="Freeform 123"/>
                <p:cNvSpPr>
                  <a:spLocks/>
                </p:cNvSpPr>
                <p:nvPr/>
              </p:nvSpPr>
              <p:spPr bwMode="auto">
                <a:xfrm>
                  <a:off x="4517" y="2919"/>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5" name="Freeform 124"/>
                <p:cNvSpPr>
                  <a:spLocks/>
                </p:cNvSpPr>
                <p:nvPr/>
              </p:nvSpPr>
              <p:spPr bwMode="auto">
                <a:xfrm>
                  <a:off x="4500" y="2855"/>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6" name="Freeform 125"/>
                <p:cNvSpPr>
                  <a:spLocks/>
                </p:cNvSpPr>
                <p:nvPr/>
              </p:nvSpPr>
              <p:spPr bwMode="auto">
                <a:xfrm>
                  <a:off x="4500" y="2855"/>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7" name="Freeform 126"/>
                <p:cNvSpPr>
                  <a:spLocks/>
                </p:cNvSpPr>
                <p:nvPr/>
              </p:nvSpPr>
              <p:spPr bwMode="auto">
                <a:xfrm>
                  <a:off x="4500" y="2906"/>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8" name="Freeform 127"/>
                <p:cNvSpPr>
                  <a:spLocks/>
                </p:cNvSpPr>
                <p:nvPr/>
              </p:nvSpPr>
              <p:spPr bwMode="auto">
                <a:xfrm>
                  <a:off x="4480" y="2845"/>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89" name="Freeform 128"/>
                <p:cNvSpPr>
                  <a:spLocks/>
                </p:cNvSpPr>
                <p:nvPr/>
              </p:nvSpPr>
              <p:spPr bwMode="auto">
                <a:xfrm>
                  <a:off x="4480" y="2845"/>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0" name="Freeform 129"/>
                <p:cNvSpPr>
                  <a:spLocks/>
                </p:cNvSpPr>
                <p:nvPr/>
              </p:nvSpPr>
              <p:spPr bwMode="auto">
                <a:xfrm>
                  <a:off x="4480" y="2896"/>
                  <a:ext cx="14" cy="10"/>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1" name="Freeform 130"/>
                <p:cNvSpPr>
                  <a:spLocks/>
                </p:cNvSpPr>
                <p:nvPr/>
              </p:nvSpPr>
              <p:spPr bwMode="auto">
                <a:xfrm>
                  <a:off x="4463" y="2835"/>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2" name="Freeform 131"/>
                <p:cNvSpPr>
                  <a:spLocks/>
                </p:cNvSpPr>
                <p:nvPr/>
              </p:nvSpPr>
              <p:spPr bwMode="auto">
                <a:xfrm>
                  <a:off x="4463" y="2835"/>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3" name="Freeform 132"/>
                <p:cNvSpPr>
                  <a:spLocks/>
                </p:cNvSpPr>
                <p:nvPr/>
              </p:nvSpPr>
              <p:spPr bwMode="auto">
                <a:xfrm>
                  <a:off x="4463" y="2886"/>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4" name="Freeform 133"/>
                <p:cNvSpPr>
                  <a:spLocks/>
                </p:cNvSpPr>
                <p:nvPr/>
              </p:nvSpPr>
              <p:spPr bwMode="auto">
                <a:xfrm>
                  <a:off x="4446" y="2825"/>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5" name="Freeform 134"/>
                <p:cNvSpPr>
                  <a:spLocks/>
                </p:cNvSpPr>
                <p:nvPr/>
              </p:nvSpPr>
              <p:spPr bwMode="auto">
                <a:xfrm>
                  <a:off x="4446" y="2825"/>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6" name="Freeform 135"/>
                <p:cNvSpPr>
                  <a:spLocks/>
                </p:cNvSpPr>
                <p:nvPr/>
              </p:nvSpPr>
              <p:spPr bwMode="auto">
                <a:xfrm>
                  <a:off x="4446" y="2875"/>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7" name="Freeform 136"/>
                <p:cNvSpPr>
                  <a:spLocks/>
                </p:cNvSpPr>
                <p:nvPr/>
              </p:nvSpPr>
              <p:spPr bwMode="auto">
                <a:xfrm>
                  <a:off x="4426" y="2814"/>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8" name="Freeform 137"/>
                <p:cNvSpPr>
                  <a:spLocks/>
                </p:cNvSpPr>
                <p:nvPr/>
              </p:nvSpPr>
              <p:spPr bwMode="auto">
                <a:xfrm>
                  <a:off x="4426" y="2814"/>
                  <a:ext cx="3" cy="55"/>
                </a:xfrm>
                <a:custGeom>
                  <a:avLst/>
                  <a:gdLst/>
                  <a:ahLst/>
                  <a:cxnLst>
                    <a:cxn ang="0">
                      <a:pos x="0" y="55"/>
                    </a:cxn>
                    <a:cxn ang="0">
                      <a:pos x="3" y="51"/>
                    </a:cxn>
                    <a:cxn ang="0">
                      <a:pos x="3" y="0"/>
                    </a:cxn>
                    <a:cxn ang="0">
                      <a:pos x="0" y="0"/>
                    </a:cxn>
                    <a:cxn ang="0">
                      <a:pos x="0" y="55"/>
                    </a:cxn>
                  </a:cxnLst>
                  <a:rect l="0" t="0" r="r" b="b"/>
                  <a:pathLst>
                    <a:path w="3" h="55">
                      <a:moveTo>
                        <a:pt x="0" y="55"/>
                      </a:moveTo>
                      <a:lnTo>
                        <a:pt x="3" y="51"/>
                      </a:lnTo>
                      <a:lnTo>
                        <a:pt x="3"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9" name="Freeform 138"/>
                <p:cNvSpPr>
                  <a:spLocks/>
                </p:cNvSpPr>
                <p:nvPr/>
              </p:nvSpPr>
              <p:spPr bwMode="auto">
                <a:xfrm>
                  <a:off x="4426" y="2865"/>
                  <a:ext cx="14" cy="10"/>
                </a:xfrm>
                <a:custGeom>
                  <a:avLst/>
                  <a:gdLst/>
                  <a:ahLst/>
                  <a:cxnLst>
                    <a:cxn ang="0">
                      <a:pos x="14" y="10"/>
                    </a:cxn>
                    <a:cxn ang="0">
                      <a:pos x="14" y="4"/>
                    </a:cxn>
                    <a:cxn ang="0">
                      <a:pos x="3" y="0"/>
                    </a:cxn>
                    <a:cxn ang="0">
                      <a:pos x="0" y="4"/>
                    </a:cxn>
                    <a:cxn ang="0">
                      <a:pos x="14" y="10"/>
                    </a:cxn>
                  </a:cxnLst>
                  <a:rect l="0" t="0" r="r" b="b"/>
                  <a:pathLst>
                    <a:path w="14" h="10">
                      <a:moveTo>
                        <a:pt x="14" y="10"/>
                      </a:moveTo>
                      <a:lnTo>
                        <a:pt x="14" y="4"/>
                      </a:lnTo>
                      <a:lnTo>
                        <a:pt x="3"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0" name="Freeform 139"/>
                <p:cNvSpPr>
                  <a:spLocks/>
                </p:cNvSpPr>
                <p:nvPr/>
              </p:nvSpPr>
              <p:spPr bwMode="auto">
                <a:xfrm>
                  <a:off x="4409" y="2804"/>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1" name="Rectangle 140"/>
                <p:cNvSpPr>
                  <a:spLocks noChangeArrowheads="1"/>
                </p:cNvSpPr>
                <p:nvPr/>
              </p:nvSpPr>
              <p:spPr bwMode="auto">
                <a:xfrm>
                  <a:off x="4409" y="2804"/>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02" name="Freeform 141"/>
                <p:cNvSpPr>
                  <a:spLocks/>
                </p:cNvSpPr>
                <p:nvPr/>
              </p:nvSpPr>
              <p:spPr bwMode="auto">
                <a:xfrm>
                  <a:off x="4409" y="2855"/>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3" name="Freeform 142"/>
                <p:cNvSpPr>
                  <a:spLocks/>
                </p:cNvSpPr>
                <p:nvPr/>
              </p:nvSpPr>
              <p:spPr bwMode="auto">
                <a:xfrm>
                  <a:off x="4136" y="2638"/>
                  <a:ext cx="27" cy="38"/>
                </a:xfrm>
                <a:custGeom>
                  <a:avLst/>
                  <a:gdLst/>
                  <a:ahLst/>
                  <a:cxnLst>
                    <a:cxn ang="0">
                      <a:pos x="27" y="17"/>
                    </a:cxn>
                    <a:cxn ang="0">
                      <a:pos x="27" y="38"/>
                    </a:cxn>
                    <a:cxn ang="0">
                      <a:pos x="0" y="21"/>
                    </a:cxn>
                    <a:cxn ang="0">
                      <a:pos x="0" y="0"/>
                    </a:cxn>
                    <a:cxn ang="0">
                      <a:pos x="27" y="17"/>
                    </a:cxn>
                  </a:cxnLst>
                  <a:rect l="0" t="0" r="r" b="b"/>
                  <a:pathLst>
                    <a:path w="27" h="38">
                      <a:moveTo>
                        <a:pt x="27" y="17"/>
                      </a:moveTo>
                      <a:lnTo>
                        <a:pt x="27" y="38"/>
                      </a:lnTo>
                      <a:lnTo>
                        <a:pt x="0" y="21"/>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4" name="Freeform 143"/>
                <p:cNvSpPr>
                  <a:spLocks/>
                </p:cNvSpPr>
                <p:nvPr/>
              </p:nvSpPr>
              <p:spPr bwMode="auto">
                <a:xfrm>
                  <a:off x="4159" y="2655"/>
                  <a:ext cx="4" cy="17"/>
                </a:xfrm>
                <a:custGeom>
                  <a:avLst/>
                  <a:gdLst/>
                  <a:ahLst/>
                  <a:cxnLst>
                    <a:cxn ang="0">
                      <a:pos x="0" y="4"/>
                    </a:cxn>
                    <a:cxn ang="0">
                      <a:pos x="4" y="0"/>
                    </a:cxn>
                    <a:cxn ang="0">
                      <a:pos x="4" y="17"/>
                    </a:cxn>
                    <a:cxn ang="0">
                      <a:pos x="0" y="17"/>
                    </a:cxn>
                    <a:cxn ang="0">
                      <a:pos x="0" y="4"/>
                    </a:cxn>
                  </a:cxnLst>
                  <a:rect l="0" t="0" r="r" b="b"/>
                  <a:pathLst>
                    <a:path w="4" h="17">
                      <a:moveTo>
                        <a:pt x="0" y="4"/>
                      </a:moveTo>
                      <a:lnTo>
                        <a:pt x="4" y="0"/>
                      </a:lnTo>
                      <a:lnTo>
                        <a:pt x="4" y="17"/>
                      </a:lnTo>
                      <a:lnTo>
                        <a:pt x="0" y="17"/>
                      </a:lnTo>
                      <a:lnTo>
                        <a:pt x="0" y="4"/>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5" name="Freeform 144"/>
                <p:cNvSpPr>
                  <a:spLocks/>
                </p:cNvSpPr>
                <p:nvPr/>
              </p:nvSpPr>
              <p:spPr bwMode="auto">
                <a:xfrm>
                  <a:off x="4132" y="2642"/>
                  <a:ext cx="31" cy="17"/>
                </a:xfrm>
                <a:custGeom>
                  <a:avLst/>
                  <a:gdLst/>
                  <a:ahLst/>
                  <a:cxnLst>
                    <a:cxn ang="0">
                      <a:pos x="0" y="0"/>
                    </a:cxn>
                    <a:cxn ang="0">
                      <a:pos x="4" y="0"/>
                    </a:cxn>
                    <a:cxn ang="0">
                      <a:pos x="31" y="13"/>
                    </a:cxn>
                    <a:cxn ang="0">
                      <a:pos x="27" y="17"/>
                    </a:cxn>
                    <a:cxn ang="0">
                      <a:pos x="0" y="0"/>
                    </a:cxn>
                  </a:cxnLst>
                  <a:rect l="0" t="0" r="r" b="b"/>
                  <a:pathLst>
                    <a:path w="31" h="17">
                      <a:moveTo>
                        <a:pt x="0" y="0"/>
                      </a:moveTo>
                      <a:lnTo>
                        <a:pt x="4" y="0"/>
                      </a:lnTo>
                      <a:lnTo>
                        <a:pt x="31" y="13"/>
                      </a:lnTo>
                      <a:lnTo>
                        <a:pt x="27" y="17"/>
                      </a:lnTo>
                      <a:lnTo>
                        <a:pt x="0" y="0"/>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6" name="Freeform 145"/>
                <p:cNvSpPr>
                  <a:spLocks/>
                </p:cNvSpPr>
                <p:nvPr/>
              </p:nvSpPr>
              <p:spPr bwMode="auto">
                <a:xfrm>
                  <a:off x="4132" y="2642"/>
                  <a:ext cx="27" cy="30"/>
                </a:xfrm>
                <a:custGeom>
                  <a:avLst/>
                  <a:gdLst/>
                  <a:ahLst/>
                  <a:cxnLst>
                    <a:cxn ang="0">
                      <a:pos x="27" y="17"/>
                    </a:cxn>
                    <a:cxn ang="0">
                      <a:pos x="27" y="30"/>
                    </a:cxn>
                    <a:cxn ang="0">
                      <a:pos x="0" y="17"/>
                    </a:cxn>
                    <a:cxn ang="0">
                      <a:pos x="0" y="0"/>
                    </a:cxn>
                    <a:cxn ang="0">
                      <a:pos x="27" y="17"/>
                    </a:cxn>
                  </a:cxnLst>
                  <a:rect l="0" t="0" r="r" b="b"/>
                  <a:pathLst>
                    <a:path w="27" h="30">
                      <a:moveTo>
                        <a:pt x="27" y="17"/>
                      </a:moveTo>
                      <a:lnTo>
                        <a:pt x="27" y="30"/>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7" name="Freeform 146"/>
                <p:cNvSpPr>
                  <a:spLocks/>
                </p:cNvSpPr>
                <p:nvPr/>
              </p:nvSpPr>
              <p:spPr bwMode="auto">
                <a:xfrm>
                  <a:off x="4632" y="2479"/>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8" name="Freeform 147"/>
                <p:cNvSpPr>
                  <a:spLocks/>
                </p:cNvSpPr>
                <p:nvPr/>
              </p:nvSpPr>
              <p:spPr bwMode="auto">
                <a:xfrm>
                  <a:off x="4132" y="2188"/>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9" name="Freeform 148"/>
                <p:cNvSpPr>
                  <a:spLocks/>
                </p:cNvSpPr>
                <p:nvPr/>
              </p:nvSpPr>
              <p:spPr bwMode="auto">
                <a:xfrm>
                  <a:off x="4132" y="2523"/>
                  <a:ext cx="500" cy="366"/>
                </a:xfrm>
                <a:custGeom>
                  <a:avLst/>
                  <a:gdLst/>
                  <a:ahLst/>
                  <a:cxnLst>
                    <a:cxn ang="0">
                      <a:pos x="500" y="291"/>
                    </a:cxn>
                    <a:cxn ang="0">
                      <a:pos x="500" y="366"/>
                    </a:cxn>
                    <a:cxn ang="0">
                      <a:pos x="0" y="75"/>
                    </a:cxn>
                    <a:cxn ang="0">
                      <a:pos x="0" y="0"/>
                    </a:cxn>
                    <a:cxn ang="0">
                      <a:pos x="500" y="291"/>
                    </a:cxn>
                  </a:cxnLst>
                  <a:rect l="0" t="0" r="r" b="b"/>
                  <a:pathLst>
                    <a:path w="500" h="366">
                      <a:moveTo>
                        <a:pt x="500" y="291"/>
                      </a:moveTo>
                      <a:lnTo>
                        <a:pt x="500" y="366"/>
                      </a:lnTo>
                      <a:lnTo>
                        <a:pt x="0" y="75"/>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0" name="Freeform 149"/>
                <p:cNvSpPr>
                  <a:spLocks/>
                </p:cNvSpPr>
                <p:nvPr/>
              </p:nvSpPr>
              <p:spPr bwMode="auto">
                <a:xfrm>
                  <a:off x="4166" y="2557"/>
                  <a:ext cx="169" cy="122"/>
                </a:xfrm>
                <a:custGeom>
                  <a:avLst/>
                  <a:gdLst/>
                  <a:ahLst/>
                  <a:cxnLst>
                    <a:cxn ang="0">
                      <a:pos x="0" y="24"/>
                    </a:cxn>
                    <a:cxn ang="0">
                      <a:pos x="0" y="0"/>
                    </a:cxn>
                    <a:cxn ang="0">
                      <a:pos x="169" y="98"/>
                    </a:cxn>
                    <a:cxn ang="0">
                      <a:pos x="169" y="122"/>
                    </a:cxn>
                    <a:cxn ang="0">
                      <a:pos x="0" y="24"/>
                    </a:cxn>
                  </a:cxnLst>
                  <a:rect l="0" t="0" r="r" b="b"/>
                  <a:pathLst>
                    <a:path w="169" h="122">
                      <a:moveTo>
                        <a:pt x="0" y="24"/>
                      </a:moveTo>
                      <a:lnTo>
                        <a:pt x="0" y="0"/>
                      </a:lnTo>
                      <a:lnTo>
                        <a:pt x="169" y="98"/>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1" name="Freeform 150"/>
                <p:cNvSpPr>
                  <a:spLocks/>
                </p:cNvSpPr>
                <p:nvPr/>
              </p:nvSpPr>
              <p:spPr bwMode="auto">
                <a:xfrm>
                  <a:off x="4166" y="2557"/>
                  <a:ext cx="4" cy="24"/>
                </a:xfrm>
                <a:custGeom>
                  <a:avLst/>
                  <a:gdLst/>
                  <a:ahLst/>
                  <a:cxnLst>
                    <a:cxn ang="0">
                      <a:pos x="0" y="24"/>
                    </a:cxn>
                    <a:cxn ang="0">
                      <a:pos x="4" y="24"/>
                    </a:cxn>
                    <a:cxn ang="0">
                      <a:pos x="4" y="3"/>
                    </a:cxn>
                    <a:cxn ang="0">
                      <a:pos x="0" y="0"/>
                    </a:cxn>
                    <a:cxn ang="0">
                      <a:pos x="0" y="24"/>
                    </a:cxn>
                  </a:cxnLst>
                  <a:rect l="0" t="0" r="r" b="b"/>
                  <a:pathLst>
                    <a:path w="4" h="24">
                      <a:moveTo>
                        <a:pt x="0" y="24"/>
                      </a:moveTo>
                      <a:lnTo>
                        <a:pt x="4" y="24"/>
                      </a:lnTo>
                      <a:lnTo>
                        <a:pt x="4" y="3"/>
                      </a:lnTo>
                      <a:lnTo>
                        <a:pt x="0" y="0"/>
                      </a:lnTo>
                      <a:lnTo>
                        <a:pt x="0" y="2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2" name="Freeform 151"/>
                <p:cNvSpPr>
                  <a:spLocks/>
                </p:cNvSpPr>
                <p:nvPr/>
              </p:nvSpPr>
              <p:spPr bwMode="auto">
                <a:xfrm>
                  <a:off x="4166" y="2581"/>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3" name="Freeform 152"/>
                <p:cNvSpPr>
                  <a:spLocks/>
                </p:cNvSpPr>
                <p:nvPr/>
              </p:nvSpPr>
              <p:spPr bwMode="auto">
                <a:xfrm>
                  <a:off x="4608" y="2814"/>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4" name="Rectangle 153"/>
                <p:cNvSpPr>
                  <a:spLocks noChangeArrowheads="1"/>
                </p:cNvSpPr>
                <p:nvPr/>
              </p:nvSpPr>
              <p:spPr bwMode="auto">
                <a:xfrm>
                  <a:off x="4608" y="2814"/>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15" name="Freeform 154"/>
                <p:cNvSpPr>
                  <a:spLocks/>
                </p:cNvSpPr>
                <p:nvPr/>
              </p:nvSpPr>
              <p:spPr bwMode="auto">
                <a:xfrm>
                  <a:off x="4608" y="2865"/>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6" name="Freeform 155"/>
                <p:cNvSpPr>
                  <a:spLocks/>
                </p:cNvSpPr>
                <p:nvPr/>
              </p:nvSpPr>
              <p:spPr bwMode="auto">
                <a:xfrm>
                  <a:off x="4591" y="2801"/>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7" name="Freeform 156"/>
                <p:cNvSpPr>
                  <a:spLocks/>
                </p:cNvSpPr>
                <p:nvPr/>
              </p:nvSpPr>
              <p:spPr bwMode="auto">
                <a:xfrm>
                  <a:off x="4591" y="2801"/>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8" name="Freeform 157"/>
                <p:cNvSpPr>
                  <a:spLocks/>
                </p:cNvSpPr>
                <p:nvPr/>
              </p:nvSpPr>
              <p:spPr bwMode="auto">
                <a:xfrm>
                  <a:off x="4591" y="2855"/>
                  <a:ext cx="11" cy="7"/>
                </a:xfrm>
                <a:custGeom>
                  <a:avLst/>
                  <a:gdLst/>
                  <a:ahLst/>
                  <a:cxnLst>
                    <a:cxn ang="0">
                      <a:pos x="11" y="7"/>
                    </a:cxn>
                    <a:cxn ang="0">
                      <a:pos x="11" y="3"/>
                    </a:cxn>
                    <a:cxn ang="0">
                      <a:pos x="4" y="0"/>
                    </a:cxn>
                    <a:cxn ang="0">
                      <a:pos x="0" y="0"/>
                    </a:cxn>
                    <a:cxn ang="0">
                      <a:pos x="11" y="7"/>
                    </a:cxn>
                  </a:cxnLst>
                  <a:rect l="0" t="0" r="r" b="b"/>
                  <a:pathLst>
                    <a:path w="11" h="7">
                      <a:moveTo>
                        <a:pt x="11" y="7"/>
                      </a:moveTo>
                      <a:lnTo>
                        <a:pt x="11" y="3"/>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9" name="Freeform 158"/>
                <p:cNvSpPr>
                  <a:spLocks/>
                </p:cNvSpPr>
                <p:nvPr/>
              </p:nvSpPr>
              <p:spPr bwMode="auto">
                <a:xfrm>
                  <a:off x="4571" y="279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0" name="Freeform 159"/>
                <p:cNvSpPr>
                  <a:spLocks/>
                </p:cNvSpPr>
                <p:nvPr/>
              </p:nvSpPr>
              <p:spPr bwMode="auto">
                <a:xfrm>
                  <a:off x="4571" y="2791"/>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1" name="Freeform 160"/>
                <p:cNvSpPr>
                  <a:spLocks/>
                </p:cNvSpPr>
                <p:nvPr/>
              </p:nvSpPr>
              <p:spPr bwMode="auto">
                <a:xfrm>
                  <a:off x="4571" y="2845"/>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2" name="Freeform 161"/>
                <p:cNvSpPr>
                  <a:spLocks/>
                </p:cNvSpPr>
                <p:nvPr/>
              </p:nvSpPr>
              <p:spPr bwMode="auto">
                <a:xfrm>
                  <a:off x="4554" y="2781"/>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3" name="Freeform 162"/>
                <p:cNvSpPr>
                  <a:spLocks/>
                </p:cNvSpPr>
                <p:nvPr/>
              </p:nvSpPr>
              <p:spPr bwMode="auto">
                <a:xfrm>
                  <a:off x="4554" y="2781"/>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4" name="Freeform 163"/>
                <p:cNvSpPr>
                  <a:spLocks/>
                </p:cNvSpPr>
                <p:nvPr/>
              </p:nvSpPr>
              <p:spPr bwMode="auto">
                <a:xfrm>
                  <a:off x="4554" y="2831"/>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5" name="Freeform 164"/>
                <p:cNvSpPr>
                  <a:spLocks/>
                </p:cNvSpPr>
                <p:nvPr/>
              </p:nvSpPr>
              <p:spPr bwMode="auto">
                <a:xfrm>
                  <a:off x="4537" y="2770"/>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6" name="Freeform 165"/>
                <p:cNvSpPr>
                  <a:spLocks/>
                </p:cNvSpPr>
                <p:nvPr/>
              </p:nvSpPr>
              <p:spPr bwMode="auto">
                <a:xfrm>
                  <a:off x="4537" y="2770"/>
                  <a:ext cx="4" cy="55"/>
                </a:xfrm>
                <a:custGeom>
                  <a:avLst/>
                  <a:gdLst/>
                  <a:ahLst/>
                  <a:cxnLst>
                    <a:cxn ang="0">
                      <a:pos x="0" y="55"/>
                    </a:cxn>
                    <a:cxn ang="0">
                      <a:pos x="0" y="51"/>
                    </a:cxn>
                    <a:cxn ang="0">
                      <a:pos x="4" y="4"/>
                    </a:cxn>
                    <a:cxn ang="0">
                      <a:pos x="0" y="0"/>
                    </a:cxn>
                    <a:cxn ang="0">
                      <a:pos x="0" y="55"/>
                    </a:cxn>
                  </a:cxnLst>
                  <a:rect l="0" t="0" r="r" b="b"/>
                  <a:pathLst>
                    <a:path w="4" h="55">
                      <a:moveTo>
                        <a:pt x="0" y="55"/>
                      </a:moveTo>
                      <a:lnTo>
                        <a:pt x="0"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7" name="Freeform 166"/>
                <p:cNvSpPr>
                  <a:spLocks/>
                </p:cNvSpPr>
                <p:nvPr/>
              </p:nvSpPr>
              <p:spPr bwMode="auto">
                <a:xfrm>
                  <a:off x="4537" y="2821"/>
                  <a:ext cx="11" cy="10"/>
                </a:xfrm>
                <a:custGeom>
                  <a:avLst/>
                  <a:gdLst/>
                  <a:ahLst/>
                  <a:cxnLst>
                    <a:cxn ang="0">
                      <a:pos x="11" y="10"/>
                    </a:cxn>
                    <a:cxn ang="0">
                      <a:pos x="11" y="7"/>
                    </a:cxn>
                    <a:cxn ang="0">
                      <a:pos x="0" y="0"/>
                    </a:cxn>
                    <a:cxn ang="0">
                      <a:pos x="0" y="4"/>
                    </a:cxn>
                    <a:cxn ang="0">
                      <a:pos x="11" y="10"/>
                    </a:cxn>
                  </a:cxnLst>
                  <a:rect l="0" t="0" r="r" b="b"/>
                  <a:pathLst>
                    <a:path w="11" h="10">
                      <a:moveTo>
                        <a:pt x="11" y="10"/>
                      </a:moveTo>
                      <a:lnTo>
                        <a:pt x="11" y="7"/>
                      </a:lnTo>
                      <a:lnTo>
                        <a:pt x="0" y="0"/>
                      </a:lnTo>
                      <a:lnTo>
                        <a:pt x="0" y="4"/>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8" name="Freeform 167"/>
                <p:cNvSpPr>
                  <a:spLocks/>
                </p:cNvSpPr>
                <p:nvPr/>
              </p:nvSpPr>
              <p:spPr bwMode="auto">
                <a:xfrm>
                  <a:off x="4517" y="276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9" name="Freeform 168"/>
                <p:cNvSpPr>
                  <a:spLocks/>
                </p:cNvSpPr>
                <p:nvPr/>
              </p:nvSpPr>
              <p:spPr bwMode="auto">
                <a:xfrm>
                  <a:off x="4517" y="2760"/>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0" name="Freeform 169"/>
                <p:cNvSpPr>
                  <a:spLocks/>
                </p:cNvSpPr>
                <p:nvPr/>
              </p:nvSpPr>
              <p:spPr bwMode="auto">
                <a:xfrm>
                  <a:off x="4517" y="2811"/>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1" name="Freeform 170"/>
                <p:cNvSpPr>
                  <a:spLocks/>
                </p:cNvSpPr>
                <p:nvPr/>
              </p:nvSpPr>
              <p:spPr bwMode="auto">
                <a:xfrm>
                  <a:off x="4500" y="2750"/>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2" name="Freeform 171"/>
                <p:cNvSpPr>
                  <a:spLocks/>
                </p:cNvSpPr>
                <p:nvPr/>
              </p:nvSpPr>
              <p:spPr bwMode="auto">
                <a:xfrm>
                  <a:off x="4500" y="2750"/>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3" name="Freeform 172"/>
                <p:cNvSpPr>
                  <a:spLocks/>
                </p:cNvSpPr>
                <p:nvPr/>
              </p:nvSpPr>
              <p:spPr bwMode="auto">
                <a:xfrm>
                  <a:off x="4500" y="2801"/>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4" name="Freeform 173"/>
                <p:cNvSpPr>
                  <a:spLocks/>
                </p:cNvSpPr>
                <p:nvPr/>
              </p:nvSpPr>
              <p:spPr bwMode="auto">
                <a:xfrm>
                  <a:off x="4480" y="2740"/>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5" name="Freeform 174"/>
                <p:cNvSpPr>
                  <a:spLocks/>
                </p:cNvSpPr>
                <p:nvPr/>
              </p:nvSpPr>
              <p:spPr bwMode="auto">
                <a:xfrm>
                  <a:off x="4480" y="2740"/>
                  <a:ext cx="3" cy="54"/>
                </a:xfrm>
                <a:custGeom>
                  <a:avLst/>
                  <a:gdLst/>
                  <a:ahLst/>
                  <a:cxnLst>
                    <a:cxn ang="0">
                      <a:pos x="0" y="54"/>
                    </a:cxn>
                    <a:cxn ang="0">
                      <a:pos x="3" y="51"/>
                    </a:cxn>
                    <a:cxn ang="0">
                      <a:pos x="3" y="0"/>
                    </a:cxn>
                    <a:cxn ang="0">
                      <a:pos x="0" y="0"/>
                    </a:cxn>
                    <a:cxn ang="0">
                      <a:pos x="0" y="54"/>
                    </a:cxn>
                  </a:cxnLst>
                  <a:rect l="0" t="0" r="r" b="b"/>
                  <a:pathLst>
                    <a:path w="3" h="54">
                      <a:moveTo>
                        <a:pt x="0" y="54"/>
                      </a:moveTo>
                      <a:lnTo>
                        <a:pt x="3" y="51"/>
                      </a:lnTo>
                      <a:lnTo>
                        <a:pt x="3"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6" name="Freeform 175"/>
                <p:cNvSpPr>
                  <a:spLocks/>
                </p:cNvSpPr>
                <p:nvPr/>
              </p:nvSpPr>
              <p:spPr bwMode="auto">
                <a:xfrm>
                  <a:off x="4480" y="2791"/>
                  <a:ext cx="14" cy="10"/>
                </a:xfrm>
                <a:custGeom>
                  <a:avLst/>
                  <a:gdLst/>
                  <a:ahLst/>
                  <a:cxnLst>
                    <a:cxn ang="0">
                      <a:pos x="14" y="10"/>
                    </a:cxn>
                    <a:cxn ang="0">
                      <a:pos x="14" y="3"/>
                    </a:cxn>
                    <a:cxn ang="0">
                      <a:pos x="3" y="0"/>
                    </a:cxn>
                    <a:cxn ang="0">
                      <a:pos x="0" y="3"/>
                    </a:cxn>
                    <a:cxn ang="0">
                      <a:pos x="14" y="10"/>
                    </a:cxn>
                  </a:cxnLst>
                  <a:rect l="0" t="0" r="r" b="b"/>
                  <a:pathLst>
                    <a:path w="14" h="10">
                      <a:moveTo>
                        <a:pt x="14" y="10"/>
                      </a:moveTo>
                      <a:lnTo>
                        <a:pt x="14" y="3"/>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7" name="Freeform 176"/>
                <p:cNvSpPr>
                  <a:spLocks/>
                </p:cNvSpPr>
                <p:nvPr/>
              </p:nvSpPr>
              <p:spPr bwMode="auto">
                <a:xfrm>
                  <a:off x="4463" y="2730"/>
                  <a:ext cx="10" cy="57"/>
                </a:xfrm>
                <a:custGeom>
                  <a:avLst/>
                  <a:gdLst/>
                  <a:ahLst/>
                  <a:cxnLst>
                    <a:cxn ang="0">
                      <a:pos x="0" y="51"/>
                    </a:cxn>
                    <a:cxn ang="0">
                      <a:pos x="0" y="0"/>
                    </a:cxn>
                    <a:cxn ang="0">
                      <a:pos x="10" y="7"/>
                    </a:cxn>
                    <a:cxn ang="0">
                      <a:pos x="10" y="57"/>
                    </a:cxn>
                    <a:cxn ang="0">
                      <a:pos x="0" y="51"/>
                    </a:cxn>
                  </a:cxnLst>
                  <a:rect l="0" t="0" r="r" b="b"/>
                  <a:pathLst>
                    <a:path w="10" h="57">
                      <a:moveTo>
                        <a:pt x="0" y="51"/>
                      </a:moveTo>
                      <a:lnTo>
                        <a:pt x="0" y="0"/>
                      </a:lnTo>
                      <a:lnTo>
                        <a:pt x="10" y="7"/>
                      </a:lnTo>
                      <a:lnTo>
                        <a:pt x="10"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8" name="Rectangle 177"/>
                <p:cNvSpPr>
                  <a:spLocks noChangeArrowheads="1"/>
                </p:cNvSpPr>
                <p:nvPr/>
              </p:nvSpPr>
              <p:spPr bwMode="auto">
                <a:xfrm>
                  <a:off x="4463" y="2730"/>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39" name="Freeform 178"/>
                <p:cNvSpPr>
                  <a:spLocks/>
                </p:cNvSpPr>
                <p:nvPr/>
              </p:nvSpPr>
              <p:spPr bwMode="auto">
                <a:xfrm>
                  <a:off x="4463" y="2781"/>
                  <a:ext cx="10" cy="6"/>
                </a:xfrm>
                <a:custGeom>
                  <a:avLst/>
                  <a:gdLst/>
                  <a:ahLst/>
                  <a:cxnLst>
                    <a:cxn ang="0">
                      <a:pos x="10" y="6"/>
                    </a:cxn>
                    <a:cxn ang="0">
                      <a:pos x="10" y="3"/>
                    </a:cxn>
                    <a:cxn ang="0">
                      <a:pos x="4" y="0"/>
                    </a:cxn>
                    <a:cxn ang="0">
                      <a:pos x="0" y="0"/>
                    </a:cxn>
                    <a:cxn ang="0">
                      <a:pos x="10" y="6"/>
                    </a:cxn>
                  </a:cxnLst>
                  <a:rect l="0" t="0" r="r" b="b"/>
                  <a:pathLst>
                    <a:path w="10" h="6">
                      <a:moveTo>
                        <a:pt x="10" y="6"/>
                      </a:moveTo>
                      <a:lnTo>
                        <a:pt x="10" y="3"/>
                      </a:lnTo>
                      <a:lnTo>
                        <a:pt x="4" y="0"/>
                      </a:lnTo>
                      <a:lnTo>
                        <a:pt x="0" y="0"/>
                      </a:lnTo>
                      <a:lnTo>
                        <a:pt x="10"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0" name="Freeform 179"/>
                <p:cNvSpPr>
                  <a:spLocks/>
                </p:cNvSpPr>
                <p:nvPr/>
              </p:nvSpPr>
              <p:spPr bwMode="auto">
                <a:xfrm>
                  <a:off x="4446" y="2720"/>
                  <a:ext cx="10" cy="57"/>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1" name="Rectangle 180"/>
                <p:cNvSpPr>
                  <a:spLocks noChangeArrowheads="1"/>
                </p:cNvSpPr>
                <p:nvPr/>
              </p:nvSpPr>
              <p:spPr bwMode="auto">
                <a:xfrm>
                  <a:off x="4446" y="2720"/>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42" name="Freeform 181"/>
                <p:cNvSpPr>
                  <a:spLocks/>
                </p:cNvSpPr>
                <p:nvPr/>
              </p:nvSpPr>
              <p:spPr bwMode="auto">
                <a:xfrm>
                  <a:off x="4446" y="2770"/>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3" name="Freeform 182"/>
                <p:cNvSpPr>
                  <a:spLocks/>
                </p:cNvSpPr>
                <p:nvPr/>
              </p:nvSpPr>
              <p:spPr bwMode="auto">
                <a:xfrm>
                  <a:off x="4426" y="270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4" name="Freeform 183"/>
                <p:cNvSpPr>
                  <a:spLocks/>
                </p:cNvSpPr>
                <p:nvPr/>
              </p:nvSpPr>
              <p:spPr bwMode="auto">
                <a:xfrm>
                  <a:off x="4426" y="2706"/>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5" name="Freeform 184"/>
                <p:cNvSpPr>
                  <a:spLocks/>
                </p:cNvSpPr>
                <p:nvPr/>
              </p:nvSpPr>
              <p:spPr bwMode="auto">
                <a:xfrm>
                  <a:off x="4426" y="2760"/>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6" name="Freeform 185"/>
                <p:cNvSpPr>
                  <a:spLocks/>
                </p:cNvSpPr>
                <p:nvPr/>
              </p:nvSpPr>
              <p:spPr bwMode="auto">
                <a:xfrm>
                  <a:off x="4409" y="2696"/>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7" name="Freeform 186"/>
                <p:cNvSpPr>
                  <a:spLocks/>
                </p:cNvSpPr>
                <p:nvPr/>
              </p:nvSpPr>
              <p:spPr bwMode="auto">
                <a:xfrm>
                  <a:off x="4409" y="2696"/>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8" name="Freeform 187"/>
                <p:cNvSpPr>
                  <a:spLocks/>
                </p:cNvSpPr>
                <p:nvPr/>
              </p:nvSpPr>
              <p:spPr bwMode="auto">
                <a:xfrm>
                  <a:off x="4409" y="2750"/>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9" name="Freeform 188"/>
                <p:cNvSpPr>
                  <a:spLocks/>
                </p:cNvSpPr>
                <p:nvPr/>
              </p:nvSpPr>
              <p:spPr bwMode="auto">
                <a:xfrm>
                  <a:off x="4136" y="2530"/>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0" name="Freeform 189"/>
                <p:cNvSpPr>
                  <a:spLocks/>
                </p:cNvSpPr>
                <p:nvPr/>
              </p:nvSpPr>
              <p:spPr bwMode="auto">
                <a:xfrm>
                  <a:off x="4159" y="2550"/>
                  <a:ext cx="4" cy="17"/>
                </a:xfrm>
                <a:custGeom>
                  <a:avLst/>
                  <a:gdLst/>
                  <a:ahLst/>
                  <a:cxnLst>
                    <a:cxn ang="0">
                      <a:pos x="0" y="0"/>
                    </a:cxn>
                    <a:cxn ang="0">
                      <a:pos x="4" y="0"/>
                    </a:cxn>
                    <a:cxn ang="0">
                      <a:pos x="4" y="14"/>
                    </a:cxn>
                    <a:cxn ang="0">
                      <a:pos x="0" y="17"/>
                    </a:cxn>
                    <a:cxn ang="0">
                      <a:pos x="0" y="0"/>
                    </a:cxn>
                  </a:cxnLst>
                  <a:rect l="0" t="0" r="r" b="b"/>
                  <a:pathLst>
                    <a:path w="4" h="17">
                      <a:moveTo>
                        <a:pt x="0" y="0"/>
                      </a:moveTo>
                      <a:lnTo>
                        <a:pt x="4" y="0"/>
                      </a:lnTo>
                      <a:lnTo>
                        <a:pt x="4" y="14"/>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1" name="Freeform 190"/>
                <p:cNvSpPr>
                  <a:spLocks/>
                </p:cNvSpPr>
                <p:nvPr/>
              </p:nvSpPr>
              <p:spPr bwMode="auto">
                <a:xfrm>
                  <a:off x="4132" y="2533"/>
                  <a:ext cx="31" cy="17"/>
                </a:xfrm>
                <a:custGeom>
                  <a:avLst/>
                  <a:gdLst/>
                  <a:ahLst/>
                  <a:cxnLst>
                    <a:cxn ang="0">
                      <a:pos x="0" y="4"/>
                    </a:cxn>
                    <a:cxn ang="0">
                      <a:pos x="4" y="0"/>
                    </a:cxn>
                    <a:cxn ang="0">
                      <a:pos x="31" y="17"/>
                    </a:cxn>
                    <a:cxn ang="0">
                      <a:pos x="27" y="17"/>
                    </a:cxn>
                    <a:cxn ang="0">
                      <a:pos x="0" y="4"/>
                    </a:cxn>
                  </a:cxnLst>
                  <a:rect l="0" t="0" r="r" b="b"/>
                  <a:pathLst>
                    <a:path w="31" h="17">
                      <a:moveTo>
                        <a:pt x="0" y="4"/>
                      </a:moveTo>
                      <a:lnTo>
                        <a:pt x="4" y="0"/>
                      </a:lnTo>
                      <a:lnTo>
                        <a:pt x="31" y="17"/>
                      </a:lnTo>
                      <a:lnTo>
                        <a:pt x="27" y="17"/>
                      </a:lnTo>
                      <a:lnTo>
                        <a:pt x="0" y="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2" name="Freeform 191"/>
                <p:cNvSpPr>
                  <a:spLocks/>
                </p:cNvSpPr>
                <p:nvPr/>
              </p:nvSpPr>
              <p:spPr bwMode="auto">
                <a:xfrm>
                  <a:off x="4132" y="2537"/>
                  <a:ext cx="27" cy="30"/>
                </a:xfrm>
                <a:custGeom>
                  <a:avLst/>
                  <a:gdLst/>
                  <a:ahLst/>
                  <a:cxnLst>
                    <a:cxn ang="0">
                      <a:pos x="27" y="13"/>
                    </a:cxn>
                    <a:cxn ang="0">
                      <a:pos x="27" y="30"/>
                    </a:cxn>
                    <a:cxn ang="0">
                      <a:pos x="0" y="17"/>
                    </a:cxn>
                    <a:cxn ang="0">
                      <a:pos x="0" y="0"/>
                    </a:cxn>
                    <a:cxn ang="0">
                      <a:pos x="27" y="13"/>
                    </a:cxn>
                  </a:cxnLst>
                  <a:rect l="0" t="0" r="r" b="b"/>
                  <a:pathLst>
                    <a:path w="27" h="30">
                      <a:moveTo>
                        <a:pt x="27" y="13"/>
                      </a:moveTo>
                      <a:lnTo>
                        <a:pt x="27" y="30"/>
                      </a:lnTo>
                      <a:lnTo>
                        <a:pt x="0" y="17"/>
                      </a:lnTo>
                      <a:lnTo>
                        <a:pt x="0" y="0"/>
                      </a:lnTo>
                      <a:lnTo>
                        <a:pt x="27" y="1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3" name="Freeform 192"/>
                <p:cNvSpPr>
                  <a:spLocks/>
                </p:cNvSpPr>
                <p:nvPr/>
              </p:nvSpPr>
              <p:spPr bwMode="auto">
                <a:xfrm>
                  <a:off x="4632" y="2374"/>
                  <a:ext cx="574" cy="410"/>
                </a:xfrm>
                <a:custGeom>
                  <a:avLst/>
                  <a:gdLst/>
                  <a:ahLst/>
                  <a:cxnLst>
                    <a:cxn ang="0">
                      <a:pos x="0" y="332"/>
                    </a:cxn>
                    <a:cxn ang="0">
                      <a:pos x="574" y="0"/>
                    </a:cxn>
                    <a:cxn ang="0">
                      <a:pos x="574" y="75"/>
                    </a:cxn>
                    <a:cxn ang="0">
                      <a:pos x="0" y="410"/>
                    </a:cxn>
                    <a:cxn ang="0">
                      <a:pos x="0" y="332"/>
                    </a:cxn>
                  </a:cxnLst>
                  <a:rect l="0" t="0" r="r" b="b"/>
                  <a:pathLst>
                    <a:path w="574" h="410">
                      <a:moveTo>
                        <a:pt x="0" y="332"/>
                      </a:moveTo>
                      <a:lnTo>
                        <a:pt x="574" y="0"/>
                      </a:lnTo>
                      <a:lnTo>
                        <a:pt x="574" y="75"/>
                      </a:lnTo>
                      <a:lnTo>
                        <a:pt x="0" y="410"/>
                      </a:lnTo>
                      <a:lnTo>
                        <a:pt x="0" y="3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4" name="Freeform 193"/>
                <p:cNvSpPr>
                  <a:spLocks/>
                </p:cNvSpPr>
                <p:nvPr/>
              </p:nvSpPr>
              <p:spPr bwMode="auto">
                <a:xfrm>
                  <a:off x="4132" y="2083"/>
                  <a:ext cx="1074" cy="623"/>
                </a:xfrm>
                <a:custGeom>
                  <a:avLst/>
                  <a:gdLst/>
                  <a:ahLst/>
                  <a:cxnLst>
                    <a:cxn ang="0">
                      <a:pos x="0" y="332"/>
                    </a:cxn>
                    <a:cxn ang="0">
                      <a:pos x="571" y="0"/>
                    </a:cxn>
                    <a:cxn ang="0">
                      <a:pos x="1074" y="291"/>
                    </a:cxn>
                    <a:cxn ang="0">
                      <a:pos x="500" y="623"/>
                    </a:cxn>
                    <a:cxn ang="0">
                      <a:pos x="0" y="332"/>
                    </a:cxn>
                  </a:cxnLst>
                  <a:rect l="0" t="0" r="r" b="b"/>
                  <a:pathLst>
                    <a:path w="1074" h="623">
                      <a:moveTo>
                        <a:pt x="0" y="332"/>
                      </a:moveTo>
                      <a:lnTo>
                        <a:pt x="571" y="0"/>
                      </a:lnTo>
                      <a:lnTo>
                        <a:pt x="1074" y="291"/>
                      </a:lnTo>
                      <a:lnTo>
                        <a:pt x="500" y="623"/>
                      </a:lnTo>
                      <a:lnTo>
                        <a:pt x="0" y="33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5" name="Freeform 194"/>
                <p:cNvSpPr>
                  <a:spLocks/>
                </p:cNvSpPr>
                <p:nvPr/>
              </p:nvSpPr>
              <p:spPr bwMode="auto">
                <a:xfrm>
                  <a:off x="4132" y="2415"/>
                  <a:ext cx="500" cy="369"/>
                </a:xfrm>
                <a:custGeom>
                  <a:avLst/>
                  <a:gdLst/>
                  <a:ahLst/>
                  <a:cxnLst>
                    <a:cxn ang="0">
                      <a:pos x="500" y="291"/>
                    </a:cxn>
                    <a:cxn ang="0">
                      <a:pos x="500" y="369"/>
                    </a:cxn>
                    <a:cxn ang="0">
                      <a:pos x="0" y="78"/>
                    </a:cxn>
                    <a:cxn ang="0">
                      <a:pos x="0" y="0"/>
                    </a:cxn>
                    <a:cxn ang="0">
                      <a:pos x="500" y="291"/>
                    </a:cxn>
                  </a:cxnLst>
                  <a:rect l="0" t="0" r="r" b="b"/>
                  <a:pathLst>
                    <a:path w="500" h="369">
                      <a:moveTo>
                        <a:pt x="500" y="291"/>
                      </a:moveTo>
                      <a:lnTo>
                        <a:pt x="500" y="369"/>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6" name="Freeform 195"/>
                <p:cNvSpPr>
                  <a:spLocks/>
                </p:cNvSpPr>
                <p:nvPr/>
              </p:nvSpPr>
              <p:spPr bwMode="auto">
                <a:xfrm>
                  <a:off x="4166" y="2452"/>
                  <a:ext cx="169" cy="122"/>
                </a:xfrm>
                <a:custGeom>
                  <a:avLst/>
                  <a:gdLst/>
                  <a:ahLst/>
                  <a:cxnLst>
                    <a:cxn ang="0">
                      <a:pos x="0" y="24"/>
                    </a:cxn>
                    <a:cxn ang="0">
                      <a:pos x="0" y="0"/>
                    </a:cxn>
                    <a:cxn ang="0">
                      <a:pos x="169" y="95"/>
                    </a:cxn>
                    <a:cxn ang="0">
                      <a:pos x="169" y="122"/>
                    </a:cxn>
                    <a:cxn ang="0">
                      <a:pos x="0" y="24"/>
                    </a:cxn>
                  </a:cxnLst>
                  <a:rect l="0" t="0" r="r" b="b"/>
                  <a:pathLst>
                    <a:path w="169" h="122">
                      <a:moveTo>
                        <a:pt x="0" y="24"/>
                      </a:moveTo>
                      <a:lnTo>
                        <a:pt x="0" y="0"/>
                      </a:lnTo>
                      <a:lnTo>
                        <a:pt x="169" y="95"/>
                      </a:lnTo>
                      <a:lnTo>
                        <a:pt x="169" y="122"/>
                      </a:lnTo>
                      <a:lnTo>
                        <a:pt x="0" y="2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7" name="Rectangle 196"/>
                <p:cNvSpPr>
                  <a:spLocks noChangeArrowheads="1"/>
                </p:cNvSpPr>
                <p:nvPr/>
              </p:nvSpPr>
              <p:spPr bwMode="auto">
                <a:xfrm>
                  <a:off x="4166" y="2452"/>
                  <a:ext cx="4" cy="24"/>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58" name="Freeform 197"/>
                <p:cNvSpPr>
                  <a:spLocks/>
                </p:cNvSpPr>
                <p:nvPr/>
              </p:nvSpPr>
              <p:spPr bwMode="auto">
                <a:xfrm>
                  <a:off x="4166" y="2476"/>
                  <a:ext cx="169" cy="98"/>
                </a:xfrm>
                <a:custGeom>
                  <a:avLst/>
                  <a:gdLst/>
                  <a:ahLst/>
                  <a:cxnLst>
                    <a:cxn ang="0">
                      <a:pos x="169" y="98"/>
                    </a:cxn>
                    <a:cxn ang="0">
                      <a:pos x="169" y="95"/>
                    </a:cxn>
                    <a:cxn ang="0">
                      <a:pos x="4" y="0"/>
                    </a:cxn>
                    <a:cxn ang="0">
                      <a:pos x="0" y="0"/>
                    </a:cxn>
                    <a:cxn ang="0">
                      <a:pos x="169" y="98"/>
                    </a:cxn>
                  </a:cxnLst>
                  <a:rect l="0" t="0" r="r" b="b"/>
                  <a:pathLst>
                    <a:path w="169" h="98">
                      <a:moveTo>
                        <a:pt x="169" y="98"/>
                      </a:moveTo>
                      <a:lnTo>
                        <a:pt x="169" y="95"/>
                      </a:lnTo>
                      <a:lnTo>
                        <a:pt x="4" y="0"/>
                      </a:lnTo>
                      <a:lnTo>
                        <a:pt x="0" y="0"/>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9" name="Freeform 198"/>
                <p:cNvSpPr>
                  <a:spLocks/>
                </p:cNvSpPr>
                <p:nvPr/>
              </p:nvSpPr>
              <p:spPr bwMode="auto">
                <a:xfrm>
                  <a:off x="4608" y="270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0" name="Freeform 199"/>
                <p:cNvSpPr>
                  <a:spLocks/>
                </p:cNvSpPr>
                <p:nvPr/>
              </p:nvSpPr>
              <p:spPr bwMode="auto">
                <a:xfrm>
                  <a:off x="4608" y="270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1" name="Freeform 200"/>
                <p:cNvSpPr>
                  <a:spLocks/>
                </p:cNvSpPr>
                <p:nvPr/>
              </p:nvSpPr>
              <p:spPr bwMode="auto">
                <a:xfrm>
                  <a:off x="4608" y="2757"/>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2" name="Freeform 201"/>
                <p:cNvSpPr>
                  <a:spLocks/>
                </p:cNvSpPr>
                <p:nvPr/>
              </p:nvSpPr>
              <p:spPr bwMode="auto">
                <a:xfrm>
                  <a:off x="4591" y="2696"/>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3" name="Freeform 202"/>
                <p:cNvSpPr>
                  <a:spLocks/>
                </p:cNvSpPr>
                <p:nvPr/>
              </p:nvSpPr>
              <p:spPr bwMode="auto">
                <a:xfrm>
                  <a:off x="4591" y="269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4" name="Freeform 203"/>
                <p:cNvSpPr>
                  <a:spLocks/>
                </p:cNvSpPr>
                <p:nvPr/>
              </p:nvSpPr>
              <p:spPr bwMode="auto">
                <a:xfrm>
                  <a:off x="4591" y="2747"/>
                  <a:ext cx="11" cy="10"/>
                </a:xfrm>
                <a:custGeom>
                  <a:avLst/>
                  <a:gdLst/>
                  <a:ahLst/>
                  <a:cxnLst>
                    <a:cxn ang="0">
                      <a:pos x="11" y="10"/>
                    </a:cxn>
                    <a:cxn ang="0">
                      <a:pos x="11" y="7"/>
                    </a:cxn>
                    <a:cxn ang="0">
                      <a:pos x="4" y="0"/>
                    </a:cxn>
                    <a:cxn ang="0">
                      <a:pos x="0" y="3"/>
                    </a:cxn>
                    <a:cxn ang="0">
                      <a:pos x="11" y="10"/>
                    </a:cxn>
                  </a:cxnLst>
                  <a:rect l="0" t="0" r="r" b="b"/>
                  <a:pathLst>
                    <a:path w="11" h="10">
                      <a:moveTo>
                        <a:pt x="11" y="10"/>
                      </a:moveTo>
                      <a:lnTo>
                        <a:pt x="11" y="7"/>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5" name="Freeform 204"/>
                <p:cNvSpPr>
                  <a:spLocks/>
                </p:cNvSpPr>
                <p:nvPr/>
              </p:nvSpPr>
              <p:spPr bwMode="auto">
                <a:xfrm>
                  <a:off x="4571" y="2686"/>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38" name="Group 406"/>
              <p:cNvGrpSpPr>
                <a:grpSpLocks/>
              </p:cNvGrpSpPr>
              <p:nvPr/>
            </p:nvGrpSpPr>
            <p:grpSpPr bwMode="auto">
              <a:xfrm>
                <a:off x="6559620" y="2628924"/>
                <a:ext cx="1704993" cy="1731981"/>
                <a:chOff x="4132" y="1656"/>
                <a:chExt cx="1074" cy="1091"/>
              </a:xfrm>
            </p:grpSpPr>
            <p:sp>
              <p:nvSpPr>
                <p:cNvPr id="66" name="Freeform 206"/>
                <p:cNvSpPr>
                  <a:spLocks/>
                </p:cNvSpPr>
                <p:nvPr/>
              </p:nvSpPr>
              <p:spPr bwMode="auto">
                <a:xfrm>
                  <a:off x="4571" y="2686"/>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7" name="Freeform 207"/>
                <p:cNvSpPr>
                  <a:spLocks/>
                </p:cNvSpPr>
                <p:nvPr/>
              </p:nvSpPr>
              <p:spPr bwMode="auto">
                <a:xfrm>
                  <a:off x="4571" y="2737"/>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8" name="Freeform 208"/>
                <p:cNvSpPr>
                  <a:spLocks/>
                </p:cNvSpPr>
                <p:nvPr/>
              </p:nvSpPr>
              <p:spPr bwMode="auto">
                <a:xfrm>
                  <a:off x="4554" y="2676"/>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9" name="Freeform 209"/>
                <p:cNvSpPr>
                  <a:spLocks/>
                </p:cNvSpPr>
                <p:nvPr/>
              </p:nvSpPr>
              <p:spPr bwMode="auto">
                <a:xfrm>
                  <a:off x="4554" y="2676"/>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0" name="Freeform 210"/>
                <p:cNvSpPr>
                  <a:spLocks/>
                </p:cNvSpPr>
                <p:nvPr/>
              </p:nvSpPr>
              <p:spPr bwMode="auto">
                <a:xfrm>
                  <a:off x="4554" y="2726"/>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1" name="Freeform 211"/>
                <p:cNvSpPr>
                  <a:spLocks/>
                </p:cNvSpPr>
                <p:nvPr/>
              </p:nvSpPr>
              <p:spPr bwMode="auto">
                <a:xfrm>
                  <a:off x="4537" y="2665"/>
                  <a:ext cx="11" cy="61"/>
                </a:xfrm>
                <a:custGeom>
                  <a:avLst/>
                  <a:gdLst/>
                  <a:ahLst/>
                  <a:cxnLst>
                    <a:cxn ang="0">
                      <a:pos x="0" y="55"/>
                    </a:cxn>
                    <a:cxn ang="0">
                      <a:pos x="0" y="0"/>
                    </a:cxn>
                    <a:cxn ang="0">
                      <a:pos x="11" y="7"/>
                    </a:cxn>
                    <a:cxn ang="0">
                      <a:pos x="11" y="61"/>
                    </a:cxn>
                    <a:cxn ang="0">
                      <a:pos x="0" y="55"/>
                    </a:cxn>
                  </a:cxnLst>
                  <a:rect l="0" t="0" r="r" b="b"/>
                  <a:pathLst>
                    <a:path w="11" h="61">
                      <a:moveTo>
                        <a:pt x="0" y="55"/>
                      </a:moveTo>
                      <a:lnTo>
                        <a:pt x="0" y="0"/>
                      </a:lnTo>
                      <a:lnTo>
                        <a:pt x="11" y="7"/>
                      </a:lnTo>
                      <a:lnTo>
                        <a:pt x="11"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2" name="Freeform 212"/>
                <p:cNvSpPr>
                  <a:spLocks/>
                </p:cNvSpPr>
                <p:nvPr/>
              </p:nvSpPr>
              <p:spPr bwMode="auto">
                <a:xfrm>
                  <a:off x="4537" y="2665"/>
                  <a:ext cx="4" cy="55"/>
                </a:xfrm>
                <a:custGeom>
                  <a:avLst/>
                  <a:gdLst/>
                  <a:ahLst/>
                  <a:cxnLst>
                    <a:cxn ang="0">
                      <a:pos x="0" y="55"/>
                    </a:cxn>
                    <a:cxn ang="0">
                      <a:pos x="0" y="51"/>
                    </a:cxn>
                    <a:cxn ang="0">
                      <a:pos x="4" y="0"/>
                    </a:cxn>
                    <a:cxn ang="0">
                      <a:pos x="0" y="0"/>
                    </a:cxn>
                    <a:cxn ang="0">
                      <a:pos x="0" y="55"/>
                    </a:cxn>
                  </a:cxnLst>
                  <a:rect l="0" t="0" r="r" b="b"/>
                  <a:pathLst>
                    <a:path w="4" h="55">
                      <a:moveTo>
                        <a:pt x="0" y="55"/>
                      </a:moveTo>
                      <a:lnTo>
                        <a:pt x="0"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3" name="Freeform 213"/>
                <p:cNvSpPr>
                  <a:spLocks/>
                </p:cNvSpPr>
                <p:nvPr/>
              </p:nvSpPr>
              <p:spPr bwMode="auto">
                <a:xfrm>
                  <a:off x="4537" y="2716"/>
                  <a:ext cx="11" cy="10"/>
                </a:xfrm>
                <a:custGeom>
                  <a:avLst/>
                  <a:gdLst/>
                  <a:ahLst/>
                  <a:cxnLst>
                    <a:cxn ang="0">
                      <a:pos x="11" y="10"/>
                    </a:cxn>
                    <a:cxn ang="0">
                      <a:pos x="11" y="4"/>
                    </a:cxn>
                    <a:cxn ang="0">
                      <a:pos x="0" y="0"/>
                    </a:cxn>
                    <a:cxn ang="0">
                      <a:pos x="0" y="4"/>
                    </a:cxn>
                    <a:cxn ang="0">
                      <a:pos x="11" y="10"/>
                    </a:cxn>
                  </a:cxnLst>
                  <a:rect l="0" t="0" r="r" b="b"/>
                  <a:pathLst>
                    <a:path w="11" h="10">
                      <a:moveTo>
                        <a:pt x="11" y="10"/>
                      </a:moveTo>
                      <a:lnTo>
                        <a:pt x="11" y="4"/>
                      </a:lnTo>
                      <a:lnTo>
                        <a:pt x="0" y="0"/>
                      </a:lnTo>
                      <a:lnTo>
                        <a:pt x="0" y="4"/>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4" name="Freeform 214"/>
                <p:cNvSpPr>
                  <a:spLocks/>
                </p:cNvSpPr>
                <p:nvPr/>
              </p:nvSpPr>
              <p:spPr bwMode="auto">
                <a:xfrm>
                  <a:off x="4517" y="2655"/>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5" name="Rectangle 215"/>
                <p:cNvSpPr>
                  <a:spLocks noChangeArrowheads="1"/>
                </p:cNvSpPr>
                <p:nvPr/>
              </p:nvSpPr>
              <p:spPr bwMode="auto">
                <a:xfrm>
                  <a:off x="4517" y="2655"/>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6" name="Freeform 216"/>
                <p:cNvSpPr>
                  <a:spLocks/>
                </p:cNvSpPr>
                <p:nvPr/>
              </p:nvSpPr>
              <p:spPr bwMode="auto">
                <a:xfrm>
                  <a:off x="4517" y="2706"/>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7" name="Freeform 217"/>
                <p:cNvSpPr>
                  <a:spLocks/>
                </p:cNvSpPr>
                <p:nvPr/>
              </p:nvSpPr>
              <p:spPr bwMode="auto">
                <a:xfrm>
                  <a:off x="4500" y="2645"/>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78" name="Rectangle 218"/>
                <p:cNvSpPr>
                  <a:spLocks noChangeArrowheads="1"/>
                </p:cNvSpPr>
                <p:nvPr/>
              </p:nvSpPr>
              <p:spPr bwMode="auto">
                <a:xfrm>
                  <a:off x="4500" y="2645"/>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79" name="Freeform 219"/>
                <p:cNvSpPr>
                  <a:spLocks/>
                </p:cNvSpPr>
                <p:nvPr/>
              </p:nvSpPr>
              <p:spPr bwMode="auto">
                <a:xfrm>
                  <a:off x="4500" y="2696"/>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0" name="Freeform 220"/>
                <p:cNvSpPr>
                  <a:spLocks/>
                </p:cNvSpPr>
                <p:nvPr/>
              </p:nvSpPr>
              <p:spPr bwMode="auto">
                <a:xfrm>
                  <a:off x="4480" y="2632"/>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1" name="Freeform 221"/>
                <p:cNvSpPr>
                  <a:spLocks/>
                </p:cNvSpPr>
                <p:nvPr/>
              </p:nvSpPr>
              <p:spPr bwMode="auto">
                <a:xfrm>
                  <a:off x="4480" y="2632"/>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2" name="Freeform 222"/>
                <p:cNvSpPr>
                  <a:spLocks/>
                </p:cNvSpPr>
                <p:nvPr/>
              </p:nvSpPr>
              <p:spPr bwMode="auto">
                <a:xfrm>
                  <a:off x="4480" y="2686"/>
                  <a:ext cx="14" cy="7"/>
                </a:xfrm>
                <a:custGeom>
                  <a:avLst/>
                  <a:gdLst/>
                  <a:ahLst/>
                  <a:cxnLst>
                    <a:cxn ang="0">
                      <a:pos x="14" y="7"/>
                    </a:cxn>
                    <a:cxn ang="0">
                      <a:pos x="14" y="3"/>
                    </a:cxn>
                    <a:cxn ang="0">
                      <a:pos x="3" y="0"/>
                    </a:cxn>
                    <a:cxn ang="0">
                      <a:pos x="0" y="0"/>
                    </a:cxn>
                    <a:cxn ang="0">
                      <a:pos x="14" y="7"/>
                    </a:cxn>
                  </a:cxnLst>
                  <a:rect l="0" t="0" r="r" b="b"/>
                  <a:pathLst>
                    <a:path w="14" h="7">
                      <a:moveTo>
                        <a:pt x="14" y="7"/>
                      </a:moveTo>
                      <a:lnTo>
                        <a:pt x="14" y="3"/>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3" name="Freeform 223"/>
                <p:cNvSpPr>
                  <a:spLocks/>
                </p:cNvSpPr>
                <p:nvPr/>
              </p:nvSpPr>
              <p:spPr bwMode="auto">
                <a:xfrm>
                  <a:off x="4463" y="2621"/>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4" name="Freeform 224"/>
                <p:cNvSpPr>
                  <a:spLocks/>
                </p:cNvSpPr>
                <p:nvPr/>
              </p:nvSpPr>
              <p:spPr bwMode="auto">
                <a:xfrm>
                  <a:off x="4463" y="2621"/>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5" name="Freeform 225"/>
                <p:cNvSpPr>
                  <a:spLocks/>
                </p:cNvSpPr>
                <p:nvPr/>
              </p:nvSpPr>
              <p:spPr bwMode="auto">
                <a:xfrm>
                  <a:off x="4463" y="2672"/>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6" name="Freeform 226"/>
                <p:cNvSpPr>
                  <a:spLocks/>
                </p:cNvSpPr>
                <p:nvPr/>
              </p:nvSpPr>
              <p:spPr bwMode="auto">
                <a:xfrm>
                  <a:off x="4446" y="2611"/>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7" name="Freeform 227"/>
                <p:cNvSpPr>
                  <a:spLocks/>
                </p:cNvSpPr>
                <p:nvPr/>
              </p:nvSpPr>
              <p:spPr bwMode="auto">
                <a:xfrm>
                  <a:off x="4446" y="2611"/>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8" name="Freeform 228"/>
                <p:cNvSpPr>
                  <a:spLocks/>
                </p:cNvSpPr>
                <p:nvPr/>
              </p:nvSpPr>
              <p:spPr bwMode="auto">
                <a:xfrm>
                  <a:off x="4446" y="2662"/>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9" name="Freeform 229"/>
                <p:cNvSpPr>
                  <a:spLocks/>
                </p:cNvSpPr>
                <p:nvPr/>
              </p:nvSpPr>
              <p:spPr bwMode="auto">
                <a:xfrm>
                  <a:off x="4426" y="260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0" name="Freeform 230"/>
                <p:cNvSpPr>
                  <a:spLocks/>
                </p:cNvSpPr>
                <p:nvPr/>
              </p:nvSpPr>
              <p:spPr bwMode="auto">
                <a:xfrm>
                  <a:off x="4426" y="2601"/>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1" name="Freeform 231"/>
                <p:cNvSpPr>
                  <a:spLocks/>
                </p:cNvSpPr>
                <p:nvPr/>
              </p:nvSpPr>
              <p:spPr bwMode="auto">
                <a:xfrm>
                  <a:off x="4426" y="2652"/>
                  <a:ext cx="14" cy="10"/>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2" name="Freeform 232"/>
                <p:cNvSpPr>
                  <a:spLocks/>
                </p:cNvSpPr>
                <p:nvPr/>
              </p:nvSpPr>
              <p:spPr bwMode="auto">
                <a:xfrm>
                  <a:off x="4409" y="2591"/>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3" name="Freeform 233"/>
                <p:cNvSpPr>
                  <a:spLocks/>
                </p:cNvSpPr>
                <p:nvPr/>
              </p:nvSpPr>
              <p:spPr bwMode="auto">
                <a:xfrm>
                  <a:off x="4409" y="2591"/>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4" name="Freeform 234"/>
                <p:cNvSpPr>
                  <a:spLocks/>
                </p:cNvSpPr>
                <p:nvPr/>
              </p:nvSpPr>
              <p:spPr bwMode="auto">
                <a:xfrm>
                  <a:off x="4409" y="2642"/>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5" name="Freeform 235"/>
                <p:cNvSpPr>
                  <a:spLocks/>
                </p:cNvSpPr>
                <p:nvPr/>
              </p:nvSpPr>
              <p:spPr bwMode="auto">
                <a:xfrm>
                  <a:off x="4136" y="2425"/>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6" name="Freeform 236"/>
                <p:cNvSpPr>
                  <a:spLocks/>
                </p:cNvSpPr>
                <p:nvPr/>
              </p:nvSpPr>
              <p:spPr bwMode="auto">
                <a:xfrm>
                  <a:off x="4159" y="2442"/>
                  <a:ext cx="4" cy="20"/>
                </a:xfrm>
                <a:custGeom>
                  <a:avLst/>
                  <a:gdLst/>
                  <a:ahLst/>
                  <a:cxnLst>
                    <a:cxn ang="0">
                      <a:pos x="0" y="3"/>
                    </a:cxn>
                    <a:cxn ang="0">
                      <a:pos x="4" y="0"/>
                    </a:cxn>
                    <a:cxn ang="0">
                      <a:pos x="4" y="17"/>
                    </a:cxn>
                    <a:cxn ang="0">
                      <a:pos x="0" y="20"/>
                    </a:cxn>
                    <a:cxn ang="0">
                      <a:pos x="0" y="3"/>
                    </a:cxn>
                  </a:cxnLst>
                  <a:rect l="0" t="0" r="r" b="b"/>
                  <a:pathLst>
                    <a:path w="4" h="20">
                      <a:moveTo>
                        <a:pt x="0" y="3"/>
                      </a:moveTo>
                      <a:lnTo>
                        <a:pt x="4" y="0"/>
                      </a:lnTo>
                      <a:lnTo>
                        <a:pt x="4" y="17"/>
                      </a:lnTo>
                      <a:lnTo>
                        <a:pt x="0" y="20"/>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7" name="Freeform 237"/>
                <p:cNvSpPr>
                  <a:spLocks/>
                </p:cNvSpPr>
                <p:nvPr/>
              </p:nvSpPr>
              <p:spPr bwMode="auto">
                <a:xfrm>
                  <a:off x="4132" y="2428"/>
                  <a:ext cx="31" cy="17"/>
                </a:xfrm>
                <a:custGeom>
                  <a:avLst/>
                  <a:gdLst/>
                  <a:ahLst/>
                  <a:cxnLst>
                    <a:cxn ang="0">
                      <a:pos x="0" y="4"/>
                    </a:cxn>
                    <a:cxn ang="0">
                      <a:pos x="4" y="0"/>
                    </a:cxn>
                    <a:cxn ang="0">
                      <a:pos x="31" y="14"/>
                    </a:cxn>
                    <a:cxn ang="0">
                      <a:pos x="27" y="17"/>
                    </a:cxn>
                    <a:cxn ang="0">
                      <a:pos x="0" y="4"/>
                    </a:cxn>
                  </a:cxnLst>
                  <a:rect l="0" t="0" r="r" b="b"/>
                  <a:pathLst>
                    <a:path w="31" h="17">
                      <a:moveTo>
                        <a:pt x="0" y="4"/>
                      </a:moveTo>
                      <a:lnTo>
                        <a:pt x="4" y="0"/>
                      </a:lnTo>
                      <a:lnTo>
                        <a:pt x="31" y="14"/>
                      </a:lnTo>
                      <a:lnTo>
                        <a:pt x="27" y="17"/>
                      </a:lnTo>
                      <a:lnTo>
                        <a:pt x="0" y="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8" name="Freeform 238"/>
                <p:cNvSpPr>
                  <a:spLocks/>
                </p:cNvSpPr>
                <p:nvPr/>
              </p:nvSpPr>
              <p:spPr bwMode="auto">
                <a:xfrm>
                  <a:off x="4132" y="2432"/>
                  <a:ext cx="27" cy="30"/>
                </a:xfrm>
                <a:custGeom>
                  <a:avLst/>
                  <a:gdLst/>
                  <a:ahLst/>
                  <a:cxnLst>
                    <a:cxn ang="0">
                      <a:pos x="27" y="13"/>
                    </a:cxn>
                    <a:cxn ang="0">
                      <a:pos x="27" y="30"/>
                    </a:cxn>
                    <a:cxn ang="0">
                      <a:pos x="0" y="13"/>
                    </a:cxn>
                    <a:cxn ang="0">
                      <a:pos x="0" y="0"/>
                    </a:cxn>
                    <a:cxn ang="0">
                      <a:pos x="27" y="13"/>
                    </a:cxn>
                  </a:cxnLst>
                  <a:rect l="0" t="0" r="r" b="b"/>
                  <a:pathLst>
                    <a:path w="27" h="30">
                      <a:moveTo>
                        <a:pt x="27" y="13"/>
                      </a:moveTo>
                      <a:lnTo>
                        <a:pt x="27" y="30"/>
                      </a:lnTo>
                      <a:lnTo>
                        <a:pt x="0" y="13"/>
                      </a:lnTo>
                      <a:lnTo>
                        <a:pt x="0" y="0"/>
                      </a:lnTo>
                      <a:lnTo>
                        <a:pt x="27" y="1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9" name="Freeform 239"/>
                <p:cNvSpPr>
                  <a:spLocks/>
                </p:cNvSpPr>
                <p:nvPr/>
              </p:nvSpPr>
              <p:spPr bwMode="auto">
                <a:xfrm>
                  <a:off x="4632" y="2266"/>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0" name="Freeform 240"/>
                <p:cNvSpPr>
                  <a:spLocks/>
                </p:cNvSpPr>
                <p:nvPr/>
              </p:nvSpPr>
              <p:spPr bwMode="auto">
                <a:xfrm>
                  <a:off x="4132" y="1975"/>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1" name="Freeform 241"/>
                <p:cNvSpPr>
                  <a:spLocks/>
                </p:cNvSpPr>
                <p:nvPr/>
              </p:nvSpPr>
              <p:spPr bwMode="auto">
                <a:xfrm>
                  <a:off x="4132" y="2310"/>
                  <a:ext cx="500" cy="366"/>
                </a:xfrm>
                <a:custGeom>
                  <a:avLst/>
                  <a:gdLst/>
                  <a:ahLst/>
                  <a:cxnLst>
                    <a:cxn ang="0">
                      <a:pos x="500" y="291"/>
                    </a:cxn>
                    <a:cxn ang="0">
                      <a:pos x="500" y="366"/>
                    </a:cxn>
                    <a:cxn ang="0">
                      <a:pos x="0" y="78"/>
                    </a:cxn>
                    <a:cxn ang="0">
                      <a:pos x="0" y="0"/>
                    </a:cxn>
                    <a:cxn ang="0">
                      <a:pos x="500" y="291"/>
                    </a:cxn>
                  </a:cxnLst>
                  <a:rect l="0" t="0" r="r" b="b"/>
                  <a:pathLst>
                    <a:path w="500" h="366">
                      <a:moveTo>
                        <a:pt x="500" y="291"/>
                      </a:moveTo>
                      <a:lnTo>
                        <a:pt x="500" y="366"/>
                      </a:lnTo>
                      <a:lnTo>
                        <a:pt x="0" y="78"/>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2" name="Freeform 242"/>
                <p:cNvSpPr>
                  <a:spLocks/>
                </p:cNvSpPr>
                <p:nvPr/>
              </p:nvSpPr>
              <p:spPr bwMode="auto">
                <a:xfrm>
                  <a:off x="4166" y="2344"/>
                  <a:ext cx="169" cy="122"/>
                </a:xfrm>
                <a:custGeom>
                  <a:avLst/>
                  <a:gdLst/>
                  <a:ahLst/>
                  <a:cxnLst>
                    <a:cxn ang="0">
                      <a:pos x="0" y="27"/>
                    </a:cxn>
                    <a:cxn ang="0">
                      <a:pos x="0" y="0"/>
                    </a:cxn>
                    <a:cxn ang="0">
                      <a:pos x="169" y="98"/>
                    </a:cxn>
                    <a:cxn ang="0">
                      <a:pos x="169" y="122"/>
                    </a:cxn>
                    <a:cxn ang="0">
                      <a:pos x="0" y="27"/>
                    </a:cxn>
                  </a:cxnLst>
                  <a:rect l="0" t="0" r="r" b="b"/>
                  <a:pathLst>
                    <a:path w="169" h="122">
                      <a:moveTo>
                        <a:pt x="0" y="27"/>
                      </a:moveTo>
                      <a:lnTo>
                        <a:pt x="0" y="0"/>
                      </a:lnTo>
                      <a:lnTo>
                        <a:pt x="169" y="98"/>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3" name="Freeform 243"/>
                <p:cNvSpPr>
                  <a:spLocks/>
                </p:cNvSpPr>
                <p:nvPr/>
              </p:nvSpPr>
              <p:spPr bwMode="auto">
                <a:xfrm>
                  <a:off x="4166" y="2344"/>
                  <a:ext cx="4" cy="27"/>
                </a:xfrm>
                <a:custGeom>
                  <a:avLst/>
                  <a:gdLst/>
                  <a:ahLst/>
                  <a:cxnLst>
                    <a:cxn ang="0">
                      <a:pos x="0" y="27"/>
                    </a:cxn>
                    <a:cxn ang="0">
                      <a:pos x="4" y="23"/>
                    </a:cxn>
                    <a:cxn ang="0">
                      <a:pos x="4" y="3"/>
                    </a:cxn>
                    <a:cxn ang="0">
                      <a:pos x="0" y="0"/>
                    </a:cxn>
                    <a:cxn ang="0">
                      <a:pos x="0" y="27"/>
                    </a:cxn>
                  </a:cxnLst>
                  <a:rect l="0" t="0" r="r" b="b"/>
                  <a:pathLst>
                    <a:path w="4" h="27">
                      <a:moveTo>
                        <a:pt x="0" y="27"/>
                      </a:moveTo>
                      <a:lnTo>
                        <a:pt x="4" y="23"/>
                      </a:lnTo>
                      <a:lnTo>
                        <a:pt x="4" y="3"/>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4" name="Freeform 244"/>
                <p:cNvSpPr>
                  <a:spLocks/>
                </p:cNvSpPr>
                <p:nvPr/>
              </p:nvSpPr>
              <p:spPr bwMode="auto">
                <a:xfrm>
                  <a:off x="4166" y="2367"/>
                  <a:ext cx="169" cy="99"/>
                </a:xfrm>
                <a:custGeom>
                  <a:avLst/>
                  <a:gdLst/>
                  <a:ahLst/>
                  <a:cxnLst>
                    <a:cxn ang="0">
                      <a:pos x="169" y="99"/>
                    </a:cxn>
                    <a:cxn ang="0">
                      <a:pos x="169" y="95"/>
                    </a:cxn>
                    <a:cxn ang="0">
                      <a:pos x="4" y="0"/>
                    </a:cxn>
                    <a:cxn ang="0">
                      <a:pos x="0" y="4"/>
                    </a:cxn>
                    <a:cxn ang="0">
                      <a:pos x="169" y="99"/>
                    </a:cxn>
                  </a:cxnLst>
                  <a:rect l="0" t="0" r="r" b="b"/>
                  <a:pathLst>
                    <a:path w="169" h="99">
                      <a:moveTo>
                        <a:pt x="169" y="99"/>
                      </a:moveTo>
                      <a:lnTo>
                        <a:pt x="169" y="95"/>
                      </a:lnTo>
                      <a:lnTo>
                        <a:pt x="4" y="0"/>
                      </a:lnTo>
                      <a:lnTo>
                        <a:pt x="0" y="4"/>
                      </a:lnTo>
                      <a:lnTo>
                        <a:pt x="169" y="99"/>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5" name="Freeform 245"/>
                <p:cNvSpPr>
                  <a:spLocks/>
                </p:cNvSpPr>
                <p:nvPr/>
              </p:nvSpPr>
              <p:spPr bwMode="auto">
                <a:xfrm>
                  <a:off x="4608" y="2601"/>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6" name="Freeform 246"/>
                <p:cNvSpPr>
                  <a:spLocks/>
                </p:cNvSpPr>
                <p:nvPr/>
              </p:nvSpPr>
              <p:spPr bwMode="auto">
                <a:xfrm>
                  <a:off x="4608" y="2601"/>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7" name="Freeform 247"/>
                <p:cNvSpPr>
                  <a:spLocks/>
                </p:cNvSpPr>
                <p:nvPr/>
              </p:nvSpPr>
              <p:spPr bwMode="auto">
                <a:xfrm>
                  <a:off x="4608" y="2652"/>
                  <a:ext cx="14" cy="10"/>
                </a:xfrm>
                <a:custGeom>
                  <a:avLst/>
                  <a:gdLst/>
                  <a:ahLst/>
                  <a:cxnLst>
                    <a:cxn ang="0">
                      <a:pos x="14" y="10"/>
                    </a:cxn>
                    <a:cxn ang="0">
                      <a:pos x="14" y="7"/>
                    </a:cxn>
                    <a:cxn ang="0">
                      <a:pos x="4" y="0"/>
                    </a:cxn>
                    <a:cxn ang="0">
                      <a:pos x="0" y="3"/>
                    </a:cxn>
                    <a:cxn ang="0">
                      <a:pos x="14" y="10"/>
                    </a:cxn>
                  </a:cxnLst>
                  <a:rect l="0" t="0" r="r" b="b"/>
                  <a:pathLst>
                    <a:path w="14" h="10">
                      <a:moveTo>
                        <a:pt x="14" y="10"/>
                      </a:moveTo>
                      <a:lnTo>
                        <a:pt x="14" y="7"/>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8" name="Freeform 248"/>
                <p:cNvSpPr>
                  <a:spLocks/>
                </p:cNvSpPr>
                <p:nvPr/>
              </p:nvSpPr>
              <p:spPr bwMode="auto">
                <a:xfrm>
                  <a:off x="4591" y="2591"/>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9" name="Freeform 249"/>
                <p:cNvSpPr>
                  <a:spLocks/>
                </p:cNvSpPr>
                <p:nvPr/>
              </p:nvSpPr>
              <p:spPr bwMode="auto">
                <a:xfrm>
                  <a:off x="4591" y="2591"/>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0" name="Freeform 250"/>
                <p:cNvSpPr>
                  <a:spLocks/>
                </p:cNvSpPr>
                <p:nvPr/>
              </p:nvSpPr>
              <p:spPr bwMode="auto">
                <a:xfrm>
                  <a:off x="4591" y="2642"/>
                  <a:ext cx="11" cy="10"/>
                </a:xfrm>
                <a:custGeom>
                  <a:avLst/>
                  <a:gdLst/>
                  <a:ahLst/>
                  <a:cxnLst>
                    <a:cxn ang="0">
                      <a:pos x="11" y="10"/>
                    </a:cxn>
                    <a:cxn ang="0">
                      <a:pos x="11" y="3"/>
                    </a:cxn>
                    <a:cxn ang="0">
                      <a:pos x="4" y="0"/>
                    </a:cxn>
                    <a:cxn ang="0">
                      <a:pos x="0" y="3"/>
                    </a:cxn>
                    <a:cxn ang="0">
                      <a:pos x="11" y="10"/>
                    </a:cxn>
                  </a:cxnLst>
                  <a:rect l="0" t="0" r="r" b="b"/>
                  <a:pathLst>
                    <a:path w="11" h="10">
                      <a:moveTo>
                        <a:pt x="11" y="10"/>
                      </a:moveTo>
                      <a:lnTo>
                        <a:pt x="11" y="3"/>
                      </a:lnTo>
                      <a:lnTo>
                        <a:pt x="4"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1" name="Freeform 251"/>
                <p:cNvSpPr>
                  <a:spLocks/>
                </p:cNvSpPr>
                <p:nvPr/>
              </p:nvSpPr>
              <p:spPr bwMode="auto">
                <a:xfrm>
                  <a:off x="4571" y="2581"/>
                  <a:ext cx="14" cy="57"/>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2" name="Rectangle 252"/>
                <p:cNvSpPr>
                  <a:spLocks noChangeArrowheads="1"/>
                </p:cNvSpPr>
                <p:nvPr/>
              </p:nvSpPr>
              <p:spPr bwMode="auto">
                <a:xfrm>
                  <a:off x="4571" y="2581"/>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3" name="Freeform 253"/>
                <p:cNvSpPr>
                  <a:spLocks/>
                </p:cNvSpPr>
                <p:nvPr/>
              </p:nvSpPr>
              <p:spPr bwMode="auto">
                <a:xfrm>
                  <a:off x="4571" y="2632"/>
                  <a:ext cx="14" cy="6"/>
                </a:xfrm>
                <a:custGeom>
                  <a:avLst/>
                  <a:gdLst/>
                  <a:ahLst/>
                  <a:cxnLst>
                    <a:cxn ang="0">
                      <a:pos x="14" y="6"/>
                    </a:cxn>
                    <a:cxn ang="0">
                      <a:pos x="14" y="3"/>
                    </a:cxn>
                    <a:cxn ang="0">
                      <a:pos x="4" y="0"/>
                    </a:cxn>
                    <a:cxn ang="0">
                      <a:pos x="0" y="0"/>
                    </a:cxn>
                    <a:cxn ang="0">
                      <a:pos x="14" y="6"/>
                    </a:cxn>
                  </a:cxnLst>
                  <a:rect l="0" t="0" r="r" b="b"/>
                  <a:pathLst>
                    <a:path w="14" h="6">
                      <a:moveTo>
                        <a:pt x="14" y="6"/>
                      </a:moveTo>
                      <a:lnTo>
                        <a:pt x="14" y="3"/>
                      </a:lnTo>
                      <a:lnTo>
                        <a:pt x="4"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4" name="Freeform 254"/>
                <p:cNvSpPr>
                  <a:spLocks/>
                </p:cNvSpPr>
                <p:nvPr/>
              </p:nvSpPr>
              <p:spPr bwMode="auto">
                <a:xfrm>
                  <a:off x="4554" y="2571"/>
                  <a:ext cx="10" cy="57"/>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5" name="Rectangle 255"/>
                <p:cNvSpPr>
                  <a:spLocks noChangeArrowheads="1"/>
                </p:cNvSpPr>
                <p:nvPr/>
              </p:nvSpPr>
              <p:spPr bwMode="auto">
                <a:xfrm>
                  <a:off x="4554" y="2571"/>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16" name="Freeform 256"/>
                <p:cNvSpPr>
                  <a:spLocks/>
                </p:cNvSpPr>
                <p:nvPr/>
              </p:nvSpPr>
              <p:spPr bwMode="auto">
                <a:xfrm>
                  <a:off x="4554" y="2621"/>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7" name="Freeform 257"/>
                <p:cNvSpPr>
                  <a:spLocks/>
                </p:cNvSpPr>
                <p:nvPr/>
              </p:nvSpPr>
              <p:spPr bwMode="auto">
                <a:xfrm>
                  <a:off x="4537" y="2557"/>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8" name="Freeform 258"/>
                <p:cNvSpPr>
                  <a:spLocks/>
                </p:cNvSpPr>
                <p:nvPr/>
              </p:nvSpPr>
              <p:spPr bwMode="auto">
                <a:xfrm>
                  <a:off x="4537" y="2557"/>
                  <a:ext cx="4" cy="54"/>
                </a:xfrm>
                <a:custGeom>
                  <a:avLst/>
                  <a:gdLst/>
                  <a:ahLst/>
                  <a:cxnLst>
                    <a:cxn ang="0">
                      <a:pos x="0" y="54"/>
                    </a:cxn>
                    <a:cxn ang="0">
                      <a:pos x="0" y="54"/>
                    </a:cxn>
                    <a:cxn ang="0">
                      <a:pos x="4" y="3"/>
                    </a:cxn>
                    <a:cxn ang="0">
                      <a:pos x="0" y="0"/>
                    </a:cxn>
                    <a:cxn ang="0">
                      <a:pos x="0" y="54"/>
                    </a:cxn>
                  </a:cxnLst>
                  <a:rect l="0" t="0" r="r" b="b"/>
                  <a:pathLst>
                    <a:path w="4" h="54">
                      <a:moveTo>
                        <a:pt x="0" y="54"/>
                      </a:moveTo>
                      <a:lnTo>
                        <a:pt x="0"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9" name="Freeform 259"/>
                <p:cNvSpPr>
                  <a:spLocks/>
                </p:cNvSpPr>
                <p:nvPr/>
              </p:nvSpPr>
              <p:spPr bwMode="auto">
                <a:xfrm>
                  <a:off x="4537" y="2611"/>
                  <a:ext cx="11" cy="7"/>
                </a:xfrm>
                <a:custGeom>
                  <a:avLst/>
                  <a:gdLst/>
                  <a:ahLst/>
                  <a:cxnLst>
                    <a:cxn ang="0">
                      <a:pos x="11" y="7"/>
                    </a:cxn>
                    <a:cxn ang="0">
                      <a:pos x="11" y="4"/>
                    </a:cxn>
                    <a:cxn ang="0">
                      <a:pos x="0" y="0"/>
                    </a:cxn>
                    <a:cxn ang="0">
                      <a:pos x="0" y="0"/>
                    </a:cxn>
                    <a:cxn ang="0">
                      <a:pos x="11" y="7"/>
                    </a:cxn>
                  </a:cxnLst>
                  <a:rect l="0" t="0" r="r" b="b"/>
                  <a:pathLst>
                    <a:path w="11" h="7">
                      <a:moveTo>
                        <a:pt x="11" y="7"/>
                      </a:moveTo>
                      <a:lnTo>
                        <a:pt x="11" y="4"/>
                      </a:lnTo>
                      <a:lnTo>
                        <a:pt x="0"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0" name="Freeform 260"/>
                <p:cNvSpPr>
                  <a:spLocks/>
                </p:cNvSpPr>
                <p:nvPr/>
              </p:nvSpPr>
              <p:spPr bwMode="auto">
                <a:xfrm>
                  <a:off x="4517" y="2547"/>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1" name="Freeform 261"/>
                <p:cNvSpPr>
                  <a:spLocks/>
                </p:cNvSpPr>
                <p:nvPr/>
              </p:nvSpPr>
              <p:spPr bwMode="auto">
                <a:xfrm>
                  <a:off x="4517" y="2547"/>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2" name="Freeform 262"/>
                <p:cNvSpPr>
                  <a:spLocks/>
                </p:cNvSpPr>
                <p:nvPr/>
              </p:nvSpPr>
              <p:spPr bwMode="auto">
                <a:xfrm>
                  <a:off x="4517" y="2598"/>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3" name="Freeform 263"/>
                <p:cNvSpPr>
                  <a:spLocks/>
                </p:cNvSpPr>
                <p:nvPr/>
              </p:nvSpPr>
              <p:spPr bwMode="auto">
                <a:xfrm>
                  <a:off x="4500" y="2537"/>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4" name="Freeform 264"/>
                <p:cNvSpPr>
                  <a:spLocks/>
                </p:cNvSpPr>
                <p:nvPr/>
              </p:nvSpPr>
              <p:spPr bwMode="auto">
                <a:xfrm>
                  <a:off x="4500" y="2537"/>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5" name="Freeform 265"/>
                <p:cNvSpPr>
                  <a:spLocks/>
                </p:cNvSpPr>
                <p:nvPr/>
              </p:nvSpPr>
              <p:spPr bwMode="auto">
                <a:xfrm>
                  <a:off x="4500" y="2588"/>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6" name="Freeform 266"/>
                <p:cNvSpPr>
                  <a:spLocks/>
                </p:cNvSpPr>
                <p:nvPr/>
              </p:nvSpPr>
              <p:spPr bwMode="auto">
                <a:xfrm>
                  <a:off x="4480" y="2527"/>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7" name="Freeform 267"/>
                <p:cNvSpPr>
                  <a:spLocks/>
                </p:cNvSpPr>
                <p:nvPr/>
              </p:nvSpPr>
              <p:spPr bwMode="auto">
                <a:xfrm>
                  <a:off x="4480" y="2527"/>
                  <a:ext cx="3" cy="54"/>
                </a:xfrm>
                <a:custGeom>
                  <a:avLst/>
                  <a:gdLst/>
                  <a:ahLst/>
                  <a:cxnLst>
                    <a:cxn ang="0">
                      <a:pos x="0" y="54"/>
                    </a:cxn>
                    <a:cxn ang="0">
                      <a:pos x="3" y="50"/>
                    </a:cxn>
                    <a:cxn ang="0">
                      <a:pos x="3" y="3"/>
                    </a:cxn>
                    <a:cxn ang="0">
                      <a:pos x="0" y="0"/>
                    </a:cxn>
                    <a:cxn ang="0">
                      <a:pos x="0" y="54"/>
                    </a:cxn>
                  </a:cxnLst>
                  <a:rect l="0" t="0" r="r" b="b"/>
                  <a:pathLst>
                    <a:path w="3" h="54">
                      <a:moveTo>
                        <a:pt x="0" y="54"/>
                      </a:moveTo>
                      <a:lnTo>
                        <a:pt x="3" y="50"/>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8" name="Freeform 268"/>
                <p:cNvSpPr>
                  <a:spLocks/>
                </p:cNvSpPr>
                <p:nvPr/>
              </p:nvSpPr>
              <p:spPr bwMode="auto">
                <a:xfrm>
                  <a:off x="4480" y="2577"/>
                  <a:ext cx="14" cy="11"/>
                </a:xfrm>
                <a:custGeom>
                  <a:avLst/>
                  <a:gdLst/>
                  <a:ahLst/>
                  <a:cxnLst>
                    <a:cxn ang="0">
                      <a:pos x="14" y="11"/>
                    </a:cxn>
                    <a:cxn ang="0">
                      <a:pos x="14" y="7"/>
                    </a:cxn>
                    <a:cxn ang="0">
                      <a:pos x="3" y="0"/>
                    </a:cxn>
                    <a:cxn ang="0">
                      <a:pos x="0" y="4"/>
                    </a:cxn>
                    <a:cxn ang="0">
                      <a:pos x="14" y="11"/>
                    </a:cxn>
                  </a:cxnLst>
                  <a:rect l="0" t="0" r="r" b="b"/>
                  <a:pathLst>
                    <a:path w="14" h="11">
                      <a:moveTo>
                        <a:pt x="14" y="11"/>
                      </a:moveTo>
                      <a:lnTo>
                        <a:pt x="14" y="7"/>
                      </a:lnTo>
                      <a:lnTo>
                        <a:pt x="3"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9" name="Freeform 269"/>
                <p:cNvSpPr>
                  <a:spLocks/>
                </p:cNvSpPr>
                <p:nvPr/>
              </p:nvSpPr>
              <p:spPr bwMode="auto">
                <a:xfrm>
                  <a:off x="4463" y="2516"/>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0" name="Freeform 270"/>
                <p:cNvSpPr>
                  <a:spLocks/>
                </p:cNvSpPr>
                <p:nvPr/>
              </p:nvSpPr>
              <p:spPr bwMode="auto">
                <a:xfrm>
                  <a:off x="4463" y="2516"/>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1" name="Freeform 271"/>
                <p:cNvSpPr>
                  <a:spLocks/>
                </p:cNvSpPr>
                <p:nvPr/>
              </p:nvSpPr>
              <p:spPr bwMode="auto">
                <a:xfrm>
                  <a:off x="4463" y="2567"/>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2" name="Freeform 272"/>
                <p:cNvSpPr>
                  <a:spLocks/>
                </p:cNvSpPr>
                <p:nvPr/>
              </p:nvSpPr>
              <p:spPr bwMode="auto">
                <a:xfrm>
                  <a:off x="4446" y="2506"/>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3" name="Freeform 273"/>
                <p:cNvSpPr>
                  <a:spLocks/>
                </p:cNvSpPr>
                <p:nvPr/>
              </p:nvSpPr>
              <p:spPr bwMode="auto">
                <a:xfrm>
                  <a:off x="4446" y="2506"/>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4" name="Freeform 274"/>
                <p:cNvSpPr>
                  <a:spLocks/>
                </p:cNvSpPr>
                <p:nvPr/>
              </p:nvSpPr>
              <p:spPr bwMode="auto">
                <a:xfrm>
                  <a:off x="4446" y="2557"/>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5" name="Freeform 275"/>
                <p:cNvSpPr>
                  <a:spLocks/>
                </p:cNvSpPr>
                <p:nvPr/>
              </p:nvSpPr>
              <p:spPr bwMode="auto">
                <a:xfrm>
                  <a:off x="4426" y="2496"/>
                  <a:ext cx="14" cy="61"/>
                </a:xfrm>
                <a:custGeom>
                  <a:avLst/>
                  <a:gdLst/>
                  <a:ahLst/>
                  <a:cxnLst>
                    <a:cxn ang="0">
                      <a:pos x="0" y="51"/>
                    </a:cxn>
                    <a:cxn ang="0">
                      <a:pos x="0" y="0"/>
                    </a:cxn>
                    <a:cxn ang="0">
                      <a:pos x="14" y="7"/>
                    </a:cxn>
                    <a:cxn ang="0">
                      <a:pos x="14" y="61"/>
                    </a:cxn>
                    <a:cxn ang="0">
                      <a:pos x="0" y="51"/>
                    </a:cxn>
                  </a:cxnLst>
                  <a:rect l="0" t="0" r="r" b="b"/>
                  <a:pathLst>
                    <a:path w="14" h="61">
                      <a:moveTo>
                        <a:pt x="0" y="51"/>
                      </a:moveTo>
                      <a:lnTo>
                        <a:pt x="0" y="0"/>
                      </a:lnTo>
                      <a:lnTo>
                        <a:pt x="14" y="7"/>
                      </a:lnTo>
                      <a:lnTo>
                        <a:pt x="14" y="61"/>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6" name="Rectangle 276"/>
                <p:cNvSpPr>
                  <a:spLocks noChangeArrowheads="1"/>
                </p:cNvSpPr>
                <p:nvPr/>
              </p:nvSpPr>
              <p:spPr bwMode="auto">
                <a:xfrm>
                  <a:off x="4426" y="2496"/>
                  <a:ext cx="3"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37" name="Freeform 277"/>
                <p:cNvSpPr>
                  <a:spLocks/>
                </p:cNvSpPr>
                <p:nvPr/>
              </p:nvSpPr>
              <p:spPr bwMode="auto">
                <a:xfrm>
                  <a:off x="4426" y="2547"/>
                  <a:ext cx="14" cy="10"/>
                </a:xfrm>
                <a:custGeom>
                  <a:avLst/>
                  <a:gdLst/>
                  <a:ahLst/>
                  <a:cxnLst>
                    <a:cxn ang="0">
                      <a:pos x="14" y="10"/>
                    </a:cxn>
                    <a:cxn ang="0">
                      <a:pos x="14" y="3"/>
                    </a:cxn>
                    <a:cxn ang="0">
                      <a:pos x="3" y="0"/>
                    </a:cxn>
                    <a:cxn ang="0">
                      <a:pos x="0" y="0"/>
                    </a:cxn>
                    <a:cxn ang="0">
                      <a:pos x="14" y="10"/>
                    </a:cxn>
                  </a:cxnLst>
                  <a:rect l="0" t="0" r="r" b="b"/>
                  <a:pathLst>
                    <a:path w="14" h="10">
                      <a:moveTo>
                        <a:pt x="14" y="10"/>
                      </a:moveTo>
                      <a:lnTo>
                        <a:pt x="14" y="3"/>
                      </a:lnTo>
                      <a:lnTo>
                        <a:pt x="3" y="0"/>
                      </a:lnTo>
                      <a:lnTo>
                        <a:pt x="0" y="0"/>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8" name="Freeform 278"/>
                <p:cNvSpPr>
                  <a:spLocks/>
                </p:cNvSpPr>
                <p:nvPr/>
              </p:nvSpPr>
              <p:spPr bwMode="auto">
                <a:xfrm>
                  <a:off x="4409" y="2486"/>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9" name="Rectangle 279"/>
                <p:cNvSpPr>
                  <a:spLocks noChangeArrowheads="1"/>
                </p:cNvSpPr>
                <p:nvPr/>
              </p:nvSpPr>
              <p:spPr bwMode="auto">
                <a:xfrm>
                  <a:off x="4409" y="2486"/>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40" name="Freeform 280"/>
                <p:cNvSpPr>
                  <a:spLocks/>
                </p:cNvSpPr>
                <p:nvPr/>
              </p:nvSpPr>
              <p:spPr bwMode="auto">
                <a:xfrm>
                  <a:off x="4409" y="2537"/>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1" name="Freeform 281"/>
                <p:cNvSpPr>
                  <a:spLocks/>
                </p:cNvSpPr>
                <p:nvPr/>
              </p:nvSpPr>
              <p:spPr bwMode="auto">
                <a:xfrm>
                  <a:off x="4136" y="2320"/>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2" name="Freeform 282"/>
                <p:cNvSpPr>
                  <a:spLocks/>
                </p:cNvSpPr>
                <p:nvPr/>
              </p:nvSpPr>
              <p:spPr bwMode="auto">
                <a:xfrm>
                  <a:off x="4159" y="2337"/>
                  <a:ext cx="4" cy="17"/>
                </a:xfrm>
                <a:custGeom>
                  <a:avLst/>
                  <a:gdLst/>
                  <a:ahLst/>
                  <a:cxnLst>
                    <a:cxn ang="0">
                      <a:pos x="0" y="3"/>
                    </a:cxn>
                    <a:cxn ang="0">
                      <a:pos x="4" y="0"/>
                    </a:cxn>
                    <a:cxn ang="0">
                      <a:pos x="4" y="17"/>
                    </a:cxn>
                    <a:cxn ang="0">
                      <a:pos x="0" y="17"/>
                    </a:cxn>
                    <a:cxn ang="0">
                      <a:pos x="0" y="3"/>
                    </a:cxn>
                  </a:cxnLst>
                  <a:rect l="0" t="0" r="r" b="b"/>
                  <a:pathLst>
                    <a:path w="4" h="17">
                      <a:moveTo>
                        <a:pt x="0" y="3"/>
                      </a:moveTo>
                      <a:lnTo>
                        <a:pt x="4" y="0"/>
                      </a:lnTo>
                      <a:lnTo>
                        <a:pt x="4" y="17"/>
                      </a:lnTo>
                      <a:lnTo>
                        <a:pt x="0" y="17"/>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3" name="Freeform 283"/>
                <p:cNvSpPr>
                  <a:spLocks/>
                </p:cNvSpPr>
                <p:nvPr/>
              </p:nvSpPr>
              <p:spPr bwMode="auto">
                <a:xfrm>
                  <a:off x="4132" y="2320"/>
                  <a:ext cx="31" cy="20"/>
                </a:xfrm>
                <a:custGeom>
                  <a:avLst/>
                  <a:gdLst/>
                  <a:ahLst/>
                  <a:cxnLst>
                    <a:cxn ang="0">
                      <a:pos x="0" y="3"/>
                    </a:cxn>
                    <a:cxn ang="0">
                      <a:pos x="4" y="0"/>
                    </a:cxn>
                    <a:cxn ang="0">
                      <a:pos x="31" y="17"/>
                    </a:cxn>
                    <a:cxn ang="0">
                      <a:pos x="27" y="20"/>
                    </a:cxn>
                    <a:cxn ang="0">
                      <a:pos x="0" y="3"/>
                    </a:cxn>
                  </a:cxnLst>
                  <a:rect l="0" t="0" r="r" b="b"/>
                  <a:pathLst>
                    <a:path w="31" h="20">
                      <a:moveTo>
                        <a:pt x="0" y="3"/>
                      </a:moveTo>
                      <a:lnTo>
                        <a:pt x="4" y="0"/>
                      </a:lnTo>
                      <a:lnTo>
                        <a:pt x="31" y="17"/>
                      </a:lnTo>
                      <a:lnTo>
                        <a:pt x="27" y="20"/>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4" name="Freeform 284"/>
                <p:cNvSpPr>
                  <a:spLocks/>
                </p:cNvSpPr>
                <p:nvPr/>
              </p:nvSpPr>
              <p:spPr bwMode="auto">
                <a:xfrm>
                  <a:off x="4132" y="2323"/>
                  <a:ext cx="27" cy="31"/>
                </a:xfrm>
                <a:custGeom>
                  <a:avLst/>
                  <a:gdLst/>
                  <a:ahLst/>
                  <a:cxnLst>
                    <a:cxn ang="0">
                      <a:pos x="27" y="17"/>
                    </a:cxn>
                    <a:cxn ang="0">
                      <a:pos x="27" y="31"/>
                    </a:cxn>
                    <a:cxn ang="0">
                      <a:pos x="0" y="17"/>
                    </a:cxn>
                    <a:cxn ang="0">
                      <a:pos x="0" y="0"/>
                    </a:cxn>
                    <a:cxn ang="0">
                      <a:pos x="27" y="17"/>
                    </a:cxn>
                  </a:cxnLst>
                  <a:rect l="0" t="0" r="r" b="b"/>
                  <a:pathLst>
                    <a:path w="27" h="31">
                      <a:moveTo>
                        <a:pt x="27" y="17"/>
                      </a:moveTo>
                      <a:lnTo>
                        <a:pt x="27" y="31"/>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5" name="Freeform 285"/>
                <p:cNvSpPr>
                  <a:spLocks/>
                </p:cNvSpPr>
                <p:nvPr/>
              </p:nvSpPr>
              <p:spPr bwMode="auto">
                <a:xfrm>
                  <a:off x="4632" y="2161"/>
                  <a:ext cx="574" cy="410"/>
                </a:xfrm>
                <a:custGeom>
                  <a:avLst/>
                  <a:gdLst/>
                  <a:ahLst/>
                  <a:cxnLst>
                    <a:cxn ang="0">
                      <a:pos x="0" y="335"/>
                    </a:cxn>
                    <a:cxn ang="0">
                      <a:pos x="574" y="0"/>
                    </a:cxn>
                    <a:cxn ang="0">
                      <a:pos x="574" y="78"/>
                    </a:cxn>
                    <a:cxn ang="0">
                      <a:pos x="0" y="410"/>
                    </a:cxn>
                    <a:cxn ang="0">
                      <a:pos x="0" y="335"/>
                    </a:cxn>
                  </a:cxnLst>
                  <a:rect l="0" t="0" r="r" b="b"/>
                  <a:pathLst>
                    <a:path w="574" h="410">
                      <a:moveTo>
                        <a:pt x="0" y="335"/>
                      </a:moveTo>
                      <a:lnTo>
                        <a:pt x="574" y="0"/>
                      </a:lnTo>
                      <a:lnTo>
                        <a:pt x="574" y="78"/>
                      </a:lnTo>
                      <a:lnTo>
                        <a:pt x="0" y="410"/>
                      </a:lnTo>
                      <a:lnTo>
                        <a:pt x="0" y="33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6" name="Freeform 286"/>
                <p:cNvSpPr>
                  <a:spLocks/>
                </p:cNvSpPr>
                <p:nvPr/>
              </p:nvSpPr>
              <p:spPr bwMode="auto">
                <a:xfrm>
                  <a:off x="4132" y="1870"/>
                  <a:ext cx="1074" cy="626"/>
                </a:xfrm>
                <a:custGeom>
                  <a:avLst/>
                  <a:gdLst/>
                  <a:ahLst/>
                  <a:cxnLst>
                    <a:cxn ang="0">
                      <a:pos x="0" y="335"/>
                    </a:cxn>
                    <a:cxn ang="0">
                      <a:pos x="571" y="0"/>
                    </a:cxn>
                    <a:cxn ang="0">
                      <a:pos x="1074" y="291"/>
                    </a:cxn>
                    <a:cxn ang="0">
                      <a:pos x="500" y="626"/>
                    </a:cxn>
                    <a:cxn ang="0">
                      <a:pos x="0" y="335"/>
                    </a:cxn>
                  </a:cxnLst>
                  <a:rect l="0" t="0" r="r" b="b"/>
                  <a:pathLst>
                    <a:path w="1074" h="626">
                      <a:moveTo>
                        <a:pt x="0" y="335"/>
                      </a:moveTo>
                      <a:lnTo>
                        <a:pt x="571" y="0"/>
                      </a:lnTo>
                      <a:lnTo>
                        <a:pt x="1074" y="291"/>
                      </a:lnTo>
                      <a:lnTo>
                        <a:pt x="500" y="626"/>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7" name="Freeform 287"/>
                <p:cNvSpPr>
                  <a:spLocks/>
                </p:cNvSpPr>
                <p:nvPr/>
              </p:nvSpPr>
              <p:spPr bwMode="auto">
                <a:xfrm>
                  <a:off x="4132" y="2205"/>
                  <a:ext cx="500" cy="366"/>
                </a:xfrm>
                <a:custGeom>
                  <a:avLst/>
                  <a:gdLst/>
                  <a:ahLst/>
                  <a:cxnLst>
                    <a:cxn ang="0">
                      <a:pos x="500" y="291"/>
                    </a:cxn>
                    <a:cxn ang="0">
                      <a:pos x="500" y="366"/>
                    </a:cxn>
                    <a:cxn ang="0">
                      <a:pos x="0" y="74"/>
                    </a:cxn>
                    <a:cxn ang="0">
                      <a:pos x="0" y="0"/>
                    </a:cxn>
                    <a:cxn ang="0">
                      <a:pos x="500" y="291"/>
                    </a:cxn>
                  </a:cxnLst>
                  <a:rect l="0" t="0" r="r" b="b"/>
                  <a:pathLst>
                    <a:path w="500" h="366">
                      <a:moveTo>
                        <a:pt x="500" y="291"/>
                      </a:moveTo>
                      <a:lnTo>
                        <a:pt x="500" y="366"/>
                      </a:lnTo>
                      <a:lnTo>
                        <a:pt x="0" y="74"/>
                      </a:lnTo>
                      <a:lnTo>
                        <a:pt x="0" y="0"/>
                      </a:lnTo>
                      <a:lnTo>
                        <a:pt x="500" y="291"/>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8" name="Freeform 288"/>
                <p:cNvSpPr>
                  <a:spLocks/>
                </p:cNvSpPr>
                <p:nvPr/>
              </p:nvSpPr>
              <p:spPr bwMode="auto">
                <a:xfrm>
                  <a:off x="4166" y="2239"/>
                  <a:ext cx="169" cy="122"/>
                </a:xfrm>
                <a:custGeom>
                  <a:avLst/>
                  <a:gdLst/>
                  <a:ahLst/>
                  <a:cxnLst>
                    <a:cxn ang="0">
                      <a:pos x="0" y="23"/>
                    </a:cxn>
                    <a:cxn ang="0">
                      <a:pos x="0" y="0"/>
                    </a:cxn>
                    <a:cxn ang="0">
                      <a:pos x="169" y="95"/>
                    </a:cxn>
                    <a:cxn ang="0">
                      <a:pos x="169" y="122"/>
                    </a:cxn>
                    <a:cxn ang="0">
                      <a:pos x="0" y="23"/>
                    </a:cxn>
                  </a:cxnLst>
                  <a:rect l="0" t="0" r="r" b="b"/>
                  <a:pathLst>
                    <a:path w="169" h="122">
                      <a:moveTo>
                        <a:pt x="0" y="23"/>
                      </a:moveTo>
                      <a:lnTo>
                        <a:pt x="0" y="0"/>
                      </a:lnTo>
                      <a:lnTo>
                        <a:pt x="169" y="95"/>
                      </a:lnTo>
                      <a:lnTo>
                        <a:pt x="169" y="122"/>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49" name="Rectangle 289"/>
                <p:cNvSpPr>
                  <a:spLocks noChangeArrowheads="1"/>
                </p:cNvSpPr>
                <p:nvPr/>
              </p:nvSpPr>
              <p:spPr bwMode="auto">
                <a:xfrm>
                  <a:off x="4166" y="2239"/>
                  <a:ext cx="4" cy="2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50" name="Freeform 290"/>
                <p:cNvSpPr>
                  <a:spLocks/>
                </p:cNvSpPr>
                <p:nvPr/>
              </p:nvSpPr>
              <p:spPr bwMode="auto">
                <a:xfrm>
                  <a:off x="4166" y="2262"/>
                  <a:ext cx="169" cy="99"/>
                </a:xfrm>
                <a:custGeom>
                  <a:avLst/>
                  <a:gdLst/>
                  <a:ahLst/>
                  <a:cxnLst>
                    <a:cxn ang="0">
                      <a:pos x="169" y="99"/>
                    </a:cxn>
                    <a:cxn ang="0">
                      <a:pos x="169" y="95"/>
                    </a:cxn>
                    <a:cxn ang="0">
                      <a:pos x="4" y="0"/>
                    </a:cxn>
                    <a:cxn ang="0">
                      <a:pos x="0" y="0"/>
                    </a:cxn>
                    <a:cxn ang="0">
                      <a:pos x="169" y="99"/>
                    </a:cxn>
                  </a:cxnLst>
                  <a:rect l="0" t="0" r="r" b="b"/>
                  <a:pathLst>
                    <a:path w="169" h="99">
                      <a:moveTo>
                        <a:pt x="169" y="99"/>
                      </a:moveTo>
                      <a:lnTo>
                        <a:pt x="169" y="95"/>
                      </a:lnTo>
                      <a:lnTo>
                        <a:pt x="4" y="0"/>
                      </a:lnTo>
                      <a:lnTo>
                        <a:pt x="0" y="0"/>
                      </a:lnTo>
                      <a:lnTo>
                        <a:pt x="169" y="99"/>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1" name="Freeform 291"/>
                <p:cNvSpPr>
                  <a:spLocks/>
                </p:cNvSpPr>
                <p:nvPr/>
              </p:nvSpPr>
              <p:spPr bwMode="auto">
                <a:xfrm>
                  <a:off x="4608" y="2493"/>
                  <a:ext cx="14" cy="61"/>
                </a:xfrm>
                <a:custGeom>
                  <a:avLst/>
                  <a:gdLst/>
                  <a:ahLst/>
                  <a:cxnLst>
                    <a:cxn ang="0">
                      <a:pos x="0" y="54"/>
                    </a:cxn>
                    <a:cxn ang="0">
                      <a:pos x="0" y="0"/>
                    </a:cxn>
                    <a:cxn ang="0">
                      <a:pos x="14" y="10"/>
                    </a:cxn>
                    <a:cxn ang="0">
                      <a:pos x="14" y="61"/>
                    </a:cxn>
                    <a:cxn ang="0">
                      <a:pos x="0" y="54"/>
                    </a:cxn>
                  </a:cxnLst>
                  <a:rect l="0" t="0" r="r" b="b"/>
                  <a:pathLst>
                    <a:path w="14" h="61">
                      <a:moveTo>
                        <a:pt x="0" y="54"/>
                      </a:moveTo>
                      <a:lnTo>
                        <a:pt x="0" y="0"/>
                      </a:lnTo>
                      <a:lnTo>
                        <a:pt x="14" y="10"/>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2" name="Freeform 292"/>
                <p:cNvSpPr>
                  <a:spLocks/>
                </p:cNvSpPr>
                <p:nvPr/>
              </p:nvSpPr>
              <p:spPr bwMode="auto">
                <a:xfrm>
                  <a:off x="4608" y="2493"/>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3" name="Freeform 293"/>
                <p:cNvSpPr>
                  <a:spLocks/>
                </p:cNvSpPr>
                <p:nvPr/>
              </p:nvSpPr>
              <p:spPr bwMode="auto">
                <a:xfrm>
                  <a:off x="4608" y="2547"/>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4" name="Freeform 294"/>
                <p:cNvSpPr>
                  <a:spLocks/>
                </p:cNvSpPr>
                <p:nvPr/>
              </p:nvSpPr>
              <p:spPr bwMode="auto">
                <a:xfrm>
                  <a:off x="4591" y="2483"/>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5" name="Freeform 295"/>
                <p:cNvSpPr>
                  <a:spLocks/>
                </p:cNvSpPr>
                <p:nvPr/>
              </p:nvSpPr>
              <p:spPr bwMode="auto">
                <a:xfrm>
                  <a:off x="4591" y="2483"/>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6" name="Freeform 296"/>
                <p:cNvSpPr>
                  <a:spLocks/>
                </p:cNvSpPr>
                <p:nvPr/>
              </p:nvSpPr>
              <p:spPr bwMode="auto">
                <a:xfrm>
                  <a:off x="4591" y="2537"/>
                  <a:ext cx="11" cy="7"/>
                </a:xfrm>
                <a:custGeom>
                  <a:avLst/>
                  <a:gdLst/>
                  <a:ahLst/>
                  <a:cxnLst>
                    <a:cxn ang="0">
                      <a:pos x="11" y="7"/>
                    </a:cxn>
                    <a:cxn ang="0">
                      <a:pos x="11" y="3"/>
                    </a:cxn>
                    <a:cxn ang="0">
                      <a:pos x="4" y="0"/>
                    </a:cxn>
                    <a:cxn ang="0">
                      <a:pos x="0" y="0"/>
                    </a:cxn>
                    <a:cxn ang="0">
                      <a:pos x="11" y="7"/>
                    </a:cxn>
                  </a:cxnLst>
                  <a:rect l="0" t="0" r="r" b="b"/>
                  <a:pathLst>
                    <a:path w="11" h="7">
                      <a:moveTo>
                        <a:pt x="11" y="7"/>
                      </a:moveTo>
                      <a:lnTo>
                        <a:pt x="11" y="3"/>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7" name="Freeform 297"/>
                <p:cNvSpPr>
                  <a:spLocks/>
                </p:cNvSpPr>
                <p:nvPr/>
              </p:nvSpPr>
              <p:spPr bwMode="auto">
                <a:xfrm>
                  <a:off x="4571" y="2472"/>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8" name="Freeform 298"/>
                <p:cNvSpPr>
                  <a:spLocks/>
                </p:cNvSpPr>
                <p:nvPr/>
              </p:nvSpPr>
              <p:spPr bwMode="auto">
                <a:xfrm>
                  <a:off x="4571" y="2472"/>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59" name="Freeform 299"/>
                <p:cNvSpPr>
                  <a:spLocks/>
                </p:cNvSpPr>
                <p:nvPr/>
              </p:nvSpPr>
              <p:spPr bwMode="auto">
                <a:xfrm>
                  <a:off x="4571" y="2523"/>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0" name="Freeform 300"/>
                <p:cNvSpPr>
                  <a:spLocks/>
                </p:cNvSpPr>
                <p:nvPr/>
              </p:nvSpPr>
              <p:spPr bwMode="auto">
                <a:xfrm>
                  <a:off x="4554" y="2462"/>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1" name="Freeform 301"/>
                <p:cNvSpPr>
                  <a:spLocks/>
                </p:cNvSpPr>
                <p:nvPr/>
              </p:nvSpPr>
              <p:spPr bwMode="auto">
                <a:xfrm>
                  <a:off x="4554" y="2462"/>
                  <a:ext cx="4" cy="54"/>
                </a:xfrm>
                <a:custGeom>
                  <a:avLst/>
                  <a:gdLst/>
                  <a:ahLst/>
                  <a:cxnLst>
                    <a:cxn ang="0">
                      <a:pos x="0" y="54"/>
                    </a:cxn>
                    <a:cxn ang="0">
                      <a:pos x="4" y="51"/>
                    </a:cxn>
                    <a:cxn ang="0">
                      <a:pos x="4" y="4"/>
                    </a:cxn>
                    <a:cxn ang="0">
                      <a:pos x="0" y="0"/>
                    </a:cxn>
                    <a:cxn ang="0">
                      <a:pos x="0" y="54"/>
                    </a:cxn>
                  </a:cxnLst>
                  <a:rect l="0" t="0" r="r" b="b"/>
                  <a:pathLst>
                    <a:path w="4" h="54">
                      <a:moveTo>
                        <a:pt x="0" y="54"/>
                      </a:moveTo>
                      <a:lnTo>
                        <a:pt x="4" y="51"/>
                      </a:lnTo>
                      <a:lnTo>
                        <a:pt x="4"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2" name="Freeform 302"/>
                <p:cNvSpPr>
                  <a:spLocks/>
                </p:cNvSpPr>
                <p:nvPr/>
              </p:nvSpPr>
              <p:spPr bwMode="auto">
                <a:xfrm>
                  <a:off x="4554" y="2513"/>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3" name="Freeform 303"/>
                <p:cNvSpPr>
                  <a:spLocks/>
                </p:cNvSpPr>
                <p:nvPr/>
              </p:nvSpPr>
              <p:spPr bwMode="auto">
                <a:xfrm>
                  <a:off x="4537" y="2452"/>
                  <a:ext cx="11" cy="61"/>
                </a:xfrm>
                <a:custGeom>
                  <a:avLst/>
                  <a:gdLst/>
                  <a:ahLst/>
                  <a:cxnLst>
                    <a:cxn ang="0">
                      <a:pos x="0" y="54"/>
                    </a:cxn>
                    <a:cxn ang="0">
                      <a:pos x="0" y="0"/>
                    </a:cxn>
                    <a:cxn ang="0">
                      <a:pos x="11" y="7"/>
                    </a:cxn>
                    <a:cxn ang="0">
                      <a:pos x="11" y="61"/>
                    </a:cxn>
                    <a:cxn ang="0">
                      <a:pos x="0" y="54"/>
                    </a:cxn>
                  </a:cxnLst>
                  <a:rect l="0" t="0" r="r" b="b"/>
                  <a:pathLst>
                    <a:path w="11" h="61">
                      <a:moveTo>
                        <a:pt x="0" y="54"/>
                      </a:moveTo>
                      <a:lnTo>
                        <a:pt x="0" y="0"/>
                      </a:lnTo>
                      <a:lnTo>
                        <a:pt x="11" y="7"/>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4" name="Freeform 304"/>
                <p:cNvSpPr>
                  <a:spLocks/>
                </p:cNvSpPr>
                <p:nvPr/>
              </p:nvSpPr>
              <p:spPr bwMode="auto">
                <a:xfrm>
                  <a:off x="4537" y="2452"/>
                  <a:ext cx="4" cy="54"/>
                </a:xfrm>
                <a:custGeom>
                  <a:avLst/>
                  <a:gdLst/>
                  <a:ahLst/>
                  <a:cxnLst>
                    <a:cxn ang="0">
                      <a:pos x="0" y="54"/>
                    </a:cxn>
                    <a:cxn ang="0">
                      <a:pos x="0" y="51"/>
                    </a:cxn>
                    <a:cxn ang="0">
                      <a:pos x="4" y="3"/>
                    </a:cxn>
                    <a:cxn ang="0">
                      <a:pos x="0" y="0"/>
                    </a:cxn>
                    <a:cxn ang="0">
                      <a:pos x="0" y="54"/>
                    </a:cxn>
                  </a:cxnLst>
                  <a:rect l="0" t="0" r="r" b="b"/>
                  <a:pathLst>
                    <a:path w="4" h="54">
                      <a:moveTo>
                        <a:pt x="0" y="54"/>
                      </a:moveTo>
                      <a:lnTo>
                        <a:pt x="0"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5" name="Freeform 305"/>
                <p:cNvSpPr>
                  <a:spLocks/>
                </p:cNvSpPr>
                <p:nvPr/>
              </p:nvSpPr>
              <p:spPr bwMode="auto">
                <a:xfrm>
                  <a:off x="4537" y="2503"/>
                  <a:ext cx="11" cy="10"/>
                </a:xfrm>
                <a:custGeom>
                  <a:avLst/>
                  <a:gdLst/>
                  <a:ahLst/>
                  <a:cxnLst>
                    <a:cxn ang="0">
                      <a:pos x="11" y="10"/>
                    </a:cxn>
                    <a:cxn ang="0">
                      <a:pos x="11" y="7"/>
                    </a:cxn>
                    <a:cxn ang="0">
                      <a:pos x="0" y="0"/>
                    </a:cxn>
                    <a:cxn ang="0">
                      <a:pos x="0" y="3"/>
                    </a:cxn>
                    <a:cxn ang="0">
                      <a:pos x="11" y="10"/>
                    </a:cxn>
                  </a:cxnLst>
                  <a:rect l="0" t="0" r="r" b="b"/>
                  <a:pathLst>
                    <a:path w="11" h="10">
                      <a:moveTo>
                        <a:pt x="11" y="10"/>
                      </a:moveTo>
                      <a:lnTo>
                        <a:pt x="11" y="7"/>
                      </a:lnTo>
                      <a:lnTo>
                        <a:pt x="0" y="0"/>
                      </a:lnTo>
                      <a:lnTo>
                        <a:pt x="0" y="3"/>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6" name="Freeform 306"/>
                <p:cNvSpPr>
                  <a:spLocks/>
                </p:cNvSpPr>
                <p:nvPr/>
              </p:nvSpPr>
              <p:spPr bwMode="auto">
                <a:xfrm>
                  <a:off x="4517" y="2442"/>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7" name="Freeform 307"/>
                <p:cNvSpPr>
                  <a:spLocks/>
                </p:cNvSpPr>
                <p:nvPr/>
              </p:nvSpPr>
              <p:spPr bwMode="auto">
                <a:xfrm>
                  <a:off x="4517" y="2442"/>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8" name="Freeform 308"/>
                <p:cNvSpPr>
                  <a:spLocks/>
                </p:cNvSpPr>
                <p:nvPr/>
              </p:nvSpPr>
              <p:spPr bwMode="auto">
                <a:xfrm>
                  <a:off x="4517" y="2493"/>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69" name="Freeform 309"/>
                <p:cNvSpPr>
                  <a:spLocks/>
                </p:cNvSpPr>
                <p:nvPr/>
              </p:nvSpPr>
              <p:spPr bwMode="auto">
                <a:xfrm>
                  <a:off x="4500" y="2432"/>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0" name="Freeform 310"/>
                <p:cNvSpPr>
                  <a:spLocks/>
                </p:cNvSpPr>
                <p:nvPr/>
              </p:nvSpPr>
              <p:spPr bwMode="auto">
                <a:xfrm>
                  <a:off x="4500" y="2432"/>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1" name="Freeform 311"/>
                <p:cNvSpPr>
                  <a:spLocks/>
                </p:cNvSpPr>
                <p:nvPr/>
              </p:nvSpPr>
              <p:spPr bwMode="auto">
                <a:xfrm>
                  <a:off x="4500" y="2483"/>
                  <a:ext cx="10" cy="10"/>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2" name="Freeform 312"/>
                <p:cNvSpPr>
                  <a:spLocks/>
                </p:cNvSpPr>
                <p:nvPr/>
              </p:nvSpPr>
              <p:spPr bwMode="auto">
                <a:xfrm>
                  <a:off x="4480" y="2422"/>
                  <a:ext cx="14" cy="61"/>
                </a:xfrm>
                <a:custGeom>
                  <a:avLst/>
                  <a:gdLst/>
                  <a:ahLst/>
                  <a:cxnLst>
                    <a:cxn ang="0">
                      <a:pos x="0" y="50"/>
                    </a:cxn>
                    <a:cxn ang="0">
                      <a:pos x="0" y="0"/>
                    </a:cxn>
                    <a:cxn ang="0">
                      <a:pos x="14" y="6"/>
                    </a:cxn>
                    <a:cxn ang="0">
                      <a:pos x="14" y="61"/>
                    </a:cxn>
                    <a:cxn ang="0">
                      <a:pos x="0" y="50"/>
                    </a:cxn>
                  </a:cxnLst>
                  <a:rect l="0" t="0" r="r" b="b"/>
                  <a:pathLst>
                    <a:path w="14" h="61">
                      <a:moveTo>
                        <a:pt x="0" y="50"/>
                      </a:moveTo>
                      <a:lnTo>
                        <a:pt x="0" y="0"/>
                      </a:lnTo>
                      <a:lnTo>
                        <a:pt x="14" y="6"/>
                      </a:lnTo>
                      <a:lnTo>
                        <a:pt x="14" y="61"/>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3" name="Rectangle 313"/>
                <p:cNvSpPr>
                  <a:spLocks noChangeArrowheads="1"/>
                </p:cNvSpPr>
                <p:nvPr/>
              </p:nvSpPr>
              <p:spPr bwMode="auto">
                <a:xfrm>
                  <a:off x="4480" y="2422"/>
                  <a:ext cx="3"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4" name="Freeform 314"/>
                <p:cNvSpPr>
                  <a:spLocks/>
                </p:cNvSpPr>
                <p:nvPr/>
              </p:nvSpPr>
              <p:spPr bwMode="auto">
                <a:xfrm>
                  <a:off x="4480" y="2472"/>
                  <a:ext cx="14" cy="11"/>
                </a:xfrm>
                <a:custGeom>
                  <a:avLst/>
                  <a:gdLst/>
                  <a:ahLst/>
                  <a:cxnLst>
                    <a:cxn ang="0">
                      <a:pos x="14" y="11"/>
                    </a:cxn>
                    <a:cxn ang="0">
                      <a:pos x="14" y="4"/>
                    </a:cxn>
                    <a:cxn ang="0">
                      <a:pos x="3" y="0"/>
                    </a:cxn>
                    <a:cxn ang="0">
                      <a:pos x="0" y="0"/>
                    </a:cxn>
                    <a:cxn ang="0">
                      <a:pos x="14" y="11"/>
                    </a:cxn>
                  </a:cxnLst>
                  <a:rect l="0" t="0" r="r" b="b"/>
                  <a:pathLst>
                    <a:path w="14" h="11">
                      <a:moveTo>
                        <a:pt x="14" y="11"/>
                      </a:moveTo>
                      <a:lnTo>
                        <a:pt x="14" y="4"/>
                      </a:lnTo>
                      <a:lnTo>
                        <a:pt x="3" y="0"/>
                      </a:lnTo>
                      <a:lnTo>
                        <a:pt x="0" y="0"/>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5" name="Freeform 315"/>
                <p:cNvSpPr>
                  <a:spLocks/>
                </p:cNvSpPr>
                <p:nvPr/>
              </p:nvSpPr>
              <p:spPr bwMode="auto">
                <a:xfrm>
                  <a:off x="4463" y="2411"/>
                  <a:ext cx="10" cy="58"/>
                </a:xfrm>
                <a:custGeom>
                  <a:avLst/>
                  <a:gdLst/>
                  <a:ahLst/>
                  <a:cxnLst>
                    <a:cxn ang="0">
                      <a:pos x="0" y="51"/>
                    </a:cxn>
                    <a:cxn ang="0">
                      <a:pos x="0" y="0"/>
                    </a:cxn>
                    <a:cxn ang="0">
                      <a:pos x="10" y="7"/>
                    </a:cxn>
                    <a:cxn ang="0">
                      <a:pos x="10" y="58"/>
                    </a:cxn>
                    <a:cxn ang="0">
                      <a:pos x="0" y="51"/>
                    </a:cxn>
                  </a:cxnLst>
                  <a:rect l="0" t="0" r="r" b="b"/>
                  <a:pathLst>
                    <a:path w="10" h="58">
                      <a:moveTo>
                        <a:pt x="0" y="51"/>
                      </a:moveTo>
                      <a:lnTo>
                        <a:pt x="0" y="0"/>
                      </a:lnTo>
                      <a:lnTo>
                        <a:pt x="10" y="7"/>
                      </a:lnTo>
                      <a:lnTo>
                        <a:pt x="10"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6" name="Rectangle 316"/>
                <p:cNvSpPr>
                  <a:spLocks noChangeArrowheads="1"/>
                </p:cNvSpPr>
                <p:nvPr/>
              </p:nvSpPr>
              <p:spPr bwMode="auto">
                <a:xfrm>
                  <a:off x="4463" y="2411"/>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177" name="Freeform 317"/>
                <p:cNvSpPr>
                  <a:spLocks/>
                </p:cNvSpPr>
                <p:nvPr/>
              </p:nvSpPr>
              <p:spPr bwMode="auto">
                <a:xfrm>
                  <a:off x="4463" y="2462"/>
                  <a:ext cx="10" cy="7"/>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8" name="Freeform 318"/>
                <p:cNvSpPr>
                  <a:spLocks/>
                </p:cNvSpPr>
                <p:nvPr/>
              </p:nvSpPr>
              <p:spPr bwMode="auto">
                <a:xfrm>
                  <a:off x="4446" y="2398"/>
                  <a:ext cx="10" cy="61"/>
                </a:xfrm>
                <a:custGeom>
                  <a:avLst/>
                  <a:gdLst/>
                  <a:ahLst/>
                  <a:cxnLst>
                    <a:cxn ang="0">
                      <a:pos x="0" y="54"/>
                    </a:cxn>
                    <a:cxn ang="0">
                      <a:pos x="0" y="0"/>
                    </a:cxn>
                    <a:cxn ang="0">
                      <a:pos x="10" y="10"/>
                    </a:cxn>
                    <a:cxn ang="0">
                      <a:pos x="10" y="61"/>
                    </a:cxn>
                    <a:cxn ang="0">
                      <a:pos x="0" y="54"/>
                    </a:cxn>
                  </a:cxnLst>
                  <a:rect l="0" t="0" r="r" b="b"/>
                  <a:pathLst>
                    <a:path w="10" h="61">
                      <a:moveTo>
                        <a:pt x="0" y="54"/>
                      </a:moveTo>
                      <a:lnTo>
                        <a:pt x="0" y="0"/>
                      </a:lnTo>
                      <a:lnTo>
                        <a:pt x="10" y="10"/>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9" name="Freeform 319"/>
                <p:cNvSpPr>
                  <a:spLocks/>
                </p:cNvSpPr>
                <p:nvPr/>
              </p:nvSpPr>
              <p:spPr bwMode="auto">
                <a:xfrm>
                  <a:off x="4446" y="2398"/>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0" name="Freeform 320"/>
                <p:cNvSpPr>
                  <a:spLocks/>
                </p:cNvSpPr>
                <p:nvPr/>
              </p:nvSpPr>
              <p:spPr bwMode="auto">
                <a:xfrm>
                  <a:off x="4446" y="2452"/>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1" name="Freeform 321"/>
                <p:cNvSpPr>
                  <a:spLocks/>
                </p:cNvSpPr>
                <p:nvPr/>
              </p:nvSpPr>
              <p:spPr bwMode="auto">
                <a:xfrm>
                  <a:off x="4426" y="238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2" name="Freeform 322"/>
                <p:cNvSpPr>
                  <a:spLocks/>
                </p:cNvSpPr>
                <p:nvPr/>
              </p:nvSpPr>
              <p:spPr bwMode="auto">
                <a:xfrm>
                  <a:off x="4426" y="2388"/>
                  <a:ext cx="3" cy="54"/>
                </a:xfrm>
                <a:custGeom>
                  <a:avLst/>
                  <a:gdLst/>
                  <a:ahLst/>
                  <a:cxnLst>
                    <a:cxn ang="0">
                      <a:pos x="0" y="54"/>
                    </a:cxn>
                    <a:cxn ang="0">
                      <a:pos x="3" y="54"/>
                    </a:cxn>
                    <a:cxn ang="0">
                      <a:pos x="3" y="3"/>
                    </a:cxn>
                    <a:cxn ang="0">
                      <a:pos x="0" y="0"/>
                    </a:cxn>
                    <a:cxn ang="0">
                      <a:pos x="0" y="54"/>
                    </a:cxn>
                  </a:cxnLst>
                  <a:rect l="0" t="0" r="r" b="b"/>
                  <a:pathLst>
                    <a:path w="3" h="54">
                      <a:moveTo>
                        <a:pt x="0" y="54"/>
                      </a:moveTo>
                      <a:lnTo>
                        <a:pt x="3" y="54"/>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3" name="Freeform 323"/>
                <p:cNvSpPr>
                  <a:spLocks/>
                </p:cNvSpPr>
                <p:nvPr/>
              </p:nvSpPr>
              <p:spPr bwMode="auto">
                <a:xfrm>
                  <a:off x="4426" y="2442"/>
                  <a:ext cx="14" cy="7"/>
                </a:xfrm>
                <a:custGeom>
                  <a:avLst/>
                  <a:gdLst/>
                  <a:ahLst/>
                  <a:cxnLst>
                    <a:cxn ang="0">
                      <a:pos x="14" y="7"/>
                    </a:cxn>
                    <a:cxn ang="0">
                      <a:pos x="14" y="3"/>
                    </a:cxn>
                    <a:cxn ang="0">
                      <a:pos x="3" y="0"/>
                    </a:cxn>
                    <a:cxn ang="0">
                      <a:pos x="0" y="0"/>
                    </a:cxn>
                    <a:cxn ang="0">
                      <a:pos x="14" y="7"/>
                    </a:cxn>
                  </a:cxnLst>
                  <a:rect l="0" t="0" r="r" b="b"/>
                  <a:pathLst>
                    <a:path w="14" h="7">
                      <a:moveTo>
                        <a:pt x="14" y="7"/>
                      </a:moveTo>
                      <a:lnTo>
                        <a:pt x="14" y="3"/>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4" name="Freeform 324"/>
                <p:cNvSpPr>
                  <a:spLocks/>
                </p:cNvSpPr>
                <p:nvPr/>
              </p:nvSpPr>
              <p:spPr bwMode="auto">
                <a:xfrm>
                  <a:off x="4409" y="2378"/>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5" name="Freeform 325"/>
                <p:cNvSpPr>
                  <a:spLocks/>
                </p:cNvSpPr>
                <p:nvPr/>
              </p:nvSpPr>
              <p:spPr bwMode="auto">
                <a:xfrm>
                  <a:off x="4409" y="2378"/>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6" name="Freeform 326"/>
                <p:cNvSpPr>
                  <a:spLocks/>
                </p:cNvSpPr>
                <p:nvPr/>
              </p:nvSpPr>
              <p:spPr bwMode="auto">
                <a:xfrm>
                  <a:off x="4409" y="2428"/>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7" name="Freeform 327"/>
                <p:cNvSpPr>
                  <a:spLocks/>
                </p:cNvSpPr>
                <p:nvPr/>
              </p:nvSpPr>
              <p:spPr bwMode="auto">
                <a:xfrm>
                  <a:off x="4136" y="2212"/>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8" name="Freeform 328"/>
                <p:cNvSpPr>
                  <a:spLocks/>
                </p:cNvSpPr>
                <p:nvPr/>
              </p:nvSpPr>
              <p:spPr bwMode="auto">
                <a:xfrm>
                  <a:off x="4159" y="2232"/>
                  <a:ext cx="4" cy="17"/>
                </a:xfrm>
                <a:custGeom>
                  <a:avLst/>
                  <a:gdLst/>
                  <a:ahLst/>
                  <a:cxnLst>
                    <a:cxn ang="0">
                      <a:pos x="0" y="0"/>
                    </a:cxn>
                    <a:cxn ang="0">
                      <a:pos x="4" y="0"/>
                    </a:cxn>
                    <a:cxn ang="0">
                      <a:pos x="4" y="13"/>
                    </a:cxn>
                    <a:cxn ang="0">
                      <a:pos x="0" y="17"/>
                    </a:cxn>
                    <a:cxn ang="0">
                      <a:pos x="0" y="0"/>
                    </a:cxn>
                  </a:cxnLst>
                  <a:rect l="0" t="0" r="r" b="b"/>
                  <a:pathLst>
                    <a:path w="4" h="17">
                      <a:moveTo>
                        <a:pt x="0" y="0"/>
                      </a:moveTo>
                      <a:lnTo>
                        <a:pt x="4" y="0"/>
                      </a:lnTo>
                      <a:lnTo>
                        <a:pt x="4" y="13"/>
                      </a:lnTo>
                      <a:lnTo>
                        <a:pt x="0" y="17"/>
                      </a:lnTo>
                      <a:lnTo>
                        <a:pt x="0" y="0"/>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9" name="Freeform 329"/>
                <p:cNvSpPr>
                  <a:spLocks/>
                </p:cNvSpPr>
                <p:nvPr/>
              </p:nvSpPr>
              <p:spPr bwMode="auto">
                <a:xfrm>
                  <a:off x="4132" y="2215"/>
                  <a:ext cx="31" cy="17"/>
                </a:xfrm>
                <a:custGeom>
                  <a:avLst/>
                  <a:gdLst/>
                  <a:ahLst/>
                  <a:cxnLst>
                    <a:cxn ang="0">
                      <a:pos x="0" y="3"/>
                    </a:cxn>
                    <a:cxn ang="0">
                      <a:pos x="4" y="0"/>
                    </a:cxn>
                    <a:cxn ang="0">
                      <a:pos x="31" y="17"/>
                    </a:cxn>
                    <a:cxn ang="0">
                      <a:pos x="27" y="17"/>
                    </a:cxn>
                    <a:cxn ang="0">
                      <a:pos x="0" y="3"/>
                    </a:cxn>
                  </a:cxnLst>
                  <a:rect l="0" t="0" r="r" b="b"/>
                  <a:pathLst>
                    <a:path w="31" h="17">
                      <a:moveTo>
                        <a:pt x="0" y="3"/>
                      </a:moveTo>
                      <a:lnTo>
                        <a:pt x="4" y="0"/>
                      </a:lnTo>
                      <a:lnTo>
                        <a:pt x="31" y="17"/>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0" name="Freeform 330"/>
                <p:cNvSpPr>
                  <a:spLocks/>
                </p:cNvSpPr>
                <p:nvPr/>
              </p:nvSpPr>
              <p:spPr bwMode="auto">
                <a:xfrm>
                  <a:off x="4132" y="2218"/>
                  <a:ext cx="27" cy="31"/>
                </a:xfrm>
                <a:custGeom>
                  <a:avLst/>
                  <a:gdLst/>
                  <a:ahLst/>
                  <a:cxnLst>
                    <a:cxn ang="0">
                      <a:pos x="27" y="14"/>
                    </a:cxn>
                    <a:cxn ang="0">
                      <a:pos x="27" y="31"/>
                    </a:cxn>
                    <a:cxn ang="0">
                      <a:pos x="0" y="17"/>
                    </a:cxn>
                    <a:cxn ang="0">
                      <a:pos x="0" y="0"/>
                    </a:cxn>
                    <a:cxn ang="0">
                      <a:pos x="27" y="14"/>
                    </a:cxn>
                  </a:cxnLst>
                  <a:rect l="0" t="0" r="r" b="b"/>
                  <a:pathLst>
                    <a:path w="27" h="31">
                      <a:moveTo>
                        <a:pt x="27" y="14"/>
                      </a:moveTo>
                      <a:lnTo>
                        <a:pt x="27" y="31"/>
                      </a:lnTo>
                      <a:lnTo>
                        <a:pt x="0" y="17"/>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1" name="Freeform 331"/>
                <p:cNvSpPr>
                  <a:spLocks/>
                </p:cNvSpPr>
                <p:nvPr/>
              </p:nvSpPr>
              <p:spPr bwMode="auto">
                <a:xfrm>
                  <a:off x="4632" y="2056"/>
                  <a:ext cx="574" cy="410"/>
                </a:xfrm>
                <a:custGeom>
                  <a:avLst/>
                  <a:gdLst/>
                  <a:ahLst/>
                  <a:cxnLst>
                    <a:cxn ang="0">
                      <a:pos x="0" y="332"/>
                    </a:cxn>
                    <a:cxn ang="0">
                      <a:pos x="574" y="0"/>
                    </a:cxn>
                    <a:cxn ang="0">
                      <a:pos x="574" y="74"/>
                    </a:cxn>
                    <a:cxn ang="0">
                      <a:pos x="0" y="410"/>
                    </a:cxn>
                    <a:cxn ang="0">
                      <a:pos x="0" y="332"/>
                    </a:cxn>
                  </a:cxnLst>
                  <a:rect l="0" t="0" r="r" b="b"/>
                  <a:pathLst>
                    <a:path w="574" h="410">
                      <a:moveTo>
                        <a:pt x="0" y="332"/>
                      </a:moveTo>
                      <a:lnTo>
                        <a:pt x="574" y="0"/>
                      </a:lnTo>
                      <a:lnTo>
                        <a:pt x="574" y="74"/>
                      </a:lnTo>
                      <a:lnTo>
                        <a:pt x="0" y="410"/>
                      </a:lnTo>
                      <a:lnTo>
                        <a:pt x="0" y="332"/>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2" name="Freeform 332"/>
                <p:cNvSpPr>
                  <a:spLocks/>
                </p:cNvSpPr>
                <p:nvPr/>
              </p:nvSpPr>
              <p:spPr bwMode="auto">
                <a:xfrm>
                  <a:off x="4132" y="1765"/>
                  <a:ext cx="1074" cy="623"/>
                </a:xfrm>
                <a:custGeom>
                  <a:avLst/>
                  <a:gdLst/>
                  <a:ahLst/>
                  <a:cxnLst>
                    <a:cxn ang="0">
                      <a:pos x="0" y="331"/>
                    </a:cxn>
                    <a:cxn ang="0">
                      <a:pos x="571" y="0"/>
                    </a:cxn>
                    <a:cxn ang="0">
                      <a:pos x="1074" y="291"/>
                    </a:cxn>
                    <a:cxn ang="0">
                      <a:pos x="500" y="623"/>
                    </a:cxn>
                    <a:cxn ang="0">
                      <a:pos x="0" y="331"/>
                    </a:cxn>
                  </a:cxnLst>
                  <a:rect l="0" t="0" r="r" b="b"/>
                  <a:pathLst>
                    <a:path w="1074" h="623">
                      <a:moveTo>
                        <a:pt x="0" y="331"/>
                      </a:moveTo>
                      <a:lnTo>
                        <a:pt x="571" y="0"/>
                      </a:lnTo>
                      <a:lnTo>
                        <a:pt x="1074" y="291"/>
                      </a:lnTo>
                      <a:lnTo>
                        <a:pt x="500" y="623"/>
                      </a:lnTo>
                      <a:lnTo>
                        <a:pt x="0" y="33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3" name="Freeform 333"/>
                <p:cNvSpPr>
                  <a:spLocks/>
                </p:cNvSpPr>
                <p:nvPr/>
              </p:nvSpPr>
              <p:spPr bwMode="auto">
                <a:xfrm>
                  <a:off x="4132" y="2096"/>
                  <a:ext cx="500" cy="370"/>
                </a:xfrm>
                <a:custGeom>
                  <a:avLst/>
                  <a:gdLst/>
                  <a:ahLst/>
                  <a:cxnLst>
                    <a:cxn ang="0">
                      <a:pos x="500" y="292"/>
                    </a:cxn>
                    <a:cxn ang="0">
                      <a:pos x="500" y="370"/>
                    </a:cxn>
                    <a:cxn ang="0">
                      <a:pos x="0" y="78"/>
                    </a:cxn>
                    <a:cxn ang="0">
                      <a:pos x="0" y="0"/>
                    </a:cxn>
                    <a:cxn ang="0">
                      <a:pos x="500" y="292"/>
                    </a:cxn>
                  </a:cxnLst>
                  <a:rect l="0" t="0" r="r" b="b"/>
                  <a:pathLst>
                    <a:path w="500" h="370">
                      <a:moveTo>
                        <a:pt x="500" y="292"/>
                      </a:moveTo>
                      <a:lnTo>
                        <a:pt x="500" y="370"/>
                      </a:lnTo>
                      <a:lnTo>
                        <a:pt x="0" y="78"/>
                      </a:lnTo>
                      <a:lnTo>
                        <a:pt x="0" y="0"/>
                      </a:lnTo>
                      <a:lnTo>
                        <a:pt x="500" y="29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4" name="Freeform 334"/>
                <p:cNvSpPr>
                  <a:spLocks/>
                </p:cNvSpPr>
                <p:nvPr/>
              </p:nvSpPr>
              <p:spPr bwMode="auto">
                <a:xfrm>
                  <a:off x="4166" y="2134"/>
                  <a:ext cx="169" cy="122"/>
                </a:xfrm>
                <a:custGeom>
                  <a:avLst/>
                  <a:gdLst/>
                  <a:ahLst/>
                  <a:cxnLst>
                    <a:cxn ang="0">
                      <a:pos x="0" y="23"/>
                    </a:cxn>
                    <a:cxn ang="0">
                      <a:pos x="0" y="0"/>
                    </a:cxn>
                    <a:cxn ang="0">
                      <a:pos x="169" y="95"/>
                    </a:cxn>
                    <a:cxn ang="0">
                      <a:pos x="169" y="122"/>
                    </a:cxn>
                    <a:cxn ang="0">
                      <a:pos x="0" y="23"/>
                    </a:cxn>
                  </a:cxnLst>
                  <a:rect l="0" t="0" r="r" b="b"/>
                  <a:pathLst>
                    <a:path w="169" h="122">
                      <a:moveTo>
                        <a:pt x="0" y="23"/>
                      </a:moveTo>
                      <a:lnTo>
                        <a:pt x="0" y="0"/>
                      </a:lnTo>
                      <a:lnTo>
                        <a:pt x="169" y="95"/>
                      </a:lnTo>
                      <a:lnTo>
                        <a:pt x="169" y="122"/>
                      </a:lnTo>
                      <a:lnTo>
                        <a:pt x="0" y="23"/>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5" name="Freeform 335"/>
                <p:cNvSpPr>
                  <a:spLocks/>
                </p:cNvSpPr>
                <p:nvPr/>
              </p:nvSpPr>
              <p:spPr bwMode="auto">
                <a:xfrm>
                  <a:off x="4166" y="2134"/>
                  <a:ext cx="4" cy="23"/>
                </a:xfrm>
                <a:custGeom>
                  <a:avLst/>
                  <a:gdLst/>
                  <a:ahLst/>
                  <a:cxnLst>
                    <a:cxn ang="0">
                      <a:pos x="0" y="23"/>
                    </a:cxn>
                    <a:cxn ang="0">
                      <a:pos x="4" y="20"/>
                    </a:cxn>
                    <a:cxn ang="0">
                      <a:pos x="4" y="0"/>
                    </a:cxn>
                    <a:cxn ang="0">
                      <a:pos x="0" y="0"/>
                    </a:cxn>
                    <a:cxn ang="0">
                      <a:pos x="0" y="23"/>
                    </a:cxn>
                  </a:cxnLst>
                  <a:rect l="0" t="0" r="r" b="b"/>
                  <a:pathLst>
                    <a:path w="4" h="23">
                      <a:moveTo>
                        <a:pt x="0" y="23"/>
                      </a:moveTo>
                      <a:lnTo>
                        <a:pt x="4" y="20"/>
                      </a:lnTo>
                      <a:lnTo>
                        <a:pt x="4" y="0"/>
                      </a:lnTo>
                      <a:lnTo>
                        <a:pt x="0" y="0"/>
                      </a:lnTo>
                      <a:lnTo>
                        <a:pt x="0" y="23"/>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6" name="Freeform 336"/>
                <p:cNvSpPr>
                  <a:spLocks/>
                </p:cNvSpPr>
                <p:nvPr/>
              </p:nvSpPr>
              <p:spPr bwMode="auto">
                <a:xfrm>
                  <a:off x="4166" y="2154"/>
                  <a:ext cx="169" cy="102"/>
                </a:xfrm>
                <a:custGeom>
                  <a:avLst/>
                  <a:gdLst/>
                  <a:ahLst/>
                  <a:cxnLst>
                    <a:cxn ang="0">
                      <a:pos x="169" y="102"/>
                    </a:cxn>
                    <a:cxn ang="0">
                      <a:pos x="169" y="95"/>
                    </a:cxn>
                    <a:cxn ang="0">
                      <a:pos x="4" y="0"/>
                    </a:cxn>
                    <a:cxn ang="0">
                      <a:pos x="0" y="3"/>
                    </a:cxn>
                    <a:cxn ang="0">
                      <a:pos x="169" y="102"/>
                    </a:cxn>
                  </a:cxnLst>
                  <a:rect l="0" t="0" r="r" b="b"/>
                  <a:pathLst>
                    <a:path w="169" h="102">
                      <a:moveTo>
                        <a:pt x="169" y="102"/>
                      </a:moveTo>
                      <a:lnTo>
                        <a:pt x="169" y="95"/>
                      </a:lnTo>
                      <a:lnTo>
                        <a:pt x="4" y="0"/>
                      </a:lnTo>
                      <a:lnTo>
                        <a:pt x="0" y="3"/>
                      </a:lnTo>
                      <a:lnTo>
                        <a:pt x="169" y="102"/>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7" name="Freeform 337"/>
                <p:cNvSpPr>
                  <a:spLocks/>
                </p:cNvSpPr>
                <p:nvPr/>
              </p:nvSpPr>
              <p:spPr bwMode="auto">
                <a:xfrm>
                  <a:off x="4608" y="238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8" name="Freeform 338"/>
                <p:cNvSpPr>
                  <a:spLocks/>
                </p:cNvSpPr>
                <p:nvPr/>
              </p:nvSpPr>
              <p:spPr bwMode="auto">
                <a:xfrm>
                  <a:off x="4608" y="2388"/>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9" name="Freeform 339"/>
                <p:cNvSpPr>
                  <a:spLocks/>
                </p:cNvSpPr>
                <p:nvPr/>
              </p:nvSpPr>
              <p:spPr bwMode="auto">
                <a:xfrm>
                  <a:off x="4608" y="2439"/>
                  <a:ext cx="14" cy="10"/>
                </a:xfrm>
                <a:custGeom>
                  <a:avLst/>
                  <a:gdLst/>
                  <a:ahLst/>
                  <a:cxnLst>
                    <a:cxn ang="0">
                      <a:pos x="14" y="10"/>
                    </a:cxn>
                    <a:cxn ang="0">
                      <a:pos x="14" y="6"/>
                    </a:cxn>
                    <a:cxn ang="0">
                      <a:pos x="4" y="0"/>
                    </a:cxn>
                    <a:cxn ang="0">
                      <a:pos x="0" y="3"/>
                    </a:cxn>
                    <a:cxn ang="0">
                      <a:pos x="14" y="10"/>
                    </a:cxn>
                  </a:cxnLst>
                  <a:rect l="0" t="0" r="r" b="b"/>
                  <a:pathLst>
                    <a:path w="14" h="10">
                      <a:moveTo>
                        <a:pt x="14" y="10"/>
                      </a:moveTo>
                      <a:lnTo>
                        <a:pt x="14" y="6"/>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0" name="Freeform 340"/>
                <p:cNvSpPr>
                  <a:spLocks/>
                </p:cNvSpPr>
                <p:nvPr/>
              </p:nvSpPr>
              <p:spPr bwMode="auto">
                <a:xfrm>
                  <a:off x="4591" y="2378"/>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1" name="Freeform 341"/>
                <p:cNvSpPr>
                  <a:spLocks/>
                </p:cNvSpPr>
                <p:nvPr/>
              </p:nvSpPr>
              <p:spPr bwMode="auto">
                <a:xfrm>
                  <a:off x="4591" y="2378"/>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2" name="Freeform 342"/>
                <p:cNvSpPr>
                  <a:spLocks/>
                </p:cNvSpPr>
                <p:nvPr/>
              </p:nvSpPr>
              <p:spPr bwMode="auto">
                <a:xfrm>
                  <a:off x="4591" y="2428"/>
                  <a:ext cx="11" cy="11"/>
                </a:xfrm>
                <a:custGeom>
                  <a:avLst/>
                  <a:gdLst/>
                  <a:ahLst/>
                  <a:cxnLst>
                    <a:cxn ang="0">
                      <a:pos x="11" y="11"/>
                    </a:cxn>
                    <a:cxn ang="0">
                      <a:pos x="11" y="7"/>
                    </a:cxn>
                    <a:cxn ang="0">
                      <a:pos x="4" y="0"/>
                    </a:cxn>
                    <a:cxn ang="0">
                      <a:pos x="0" y="4"/>
                    </a:cxn>
                    <a:cxn ang="0">
                      <a:pos x="11" y="11"/>
                    </a:cxn>
                  </a:cxnLst>
                  <a:rect l="0" t="0" r="r" b="b"/>
                  <a:pathLst>
                    <a:path w="11" h="11">
                      <a:moveTo>
                        <a:pt x="11" y="11"/>
                      </a:moveTo>
                      <a:lnTo>
                        <a:pt x="11" y="7"/>
                      </a:lnTo>
                      <a:lnTo>
                        <a:pt x="4" y="0"/>
                      </a:lnTo>
                      <a:lnTo>
                        <a:pt x="0" y="4"/>
                      </a:lnTo>
                      <a:lnTo>
                        <a:pt x="11"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3" name="Freeform 343"/>
                <p:cNvSpPr>
                  <a:spLocks/>
                </p:cNvSpPr>
                <p:nvPr/>
              </p:nvSpPr>
              <p:spPr bwMode="auto">
                <a:xfrm>
                  <a:off x="4571" y="2367"/>
                  <a:ext cx="14" cy="61"/>
                </a:xfrm>
                <a:custGeom>
                  <a:avLst/>
                  <a:gdLst/>
                  <a:ahLst/>
                  <a:cxnLst>
                    <a:cxn ang="0">
                      <a:pos x="0" y="55"/>
                    </a:cxn>
                    <a:cxn ang="0">
                      <a:pos x="0" y="0"/>
                    </a:cxn>
                    <a:cxn ang="0">
                      <a:pos x="14" y="7"/>
                    </a:cxn>
                    <a:cxn ang="0">
                      <a:pos x="14" y="61"/>
                    </a:cxn>
                    <a:cxn ang="0">
                      <a:pos x="0" y="55"/>
                    </a:cxn>
                  </a:cxnLst>
                  <a:rect l="0" t="0" r="r" b="b"/>
                  <a:pathLst>
                    <a:path w="14" h="61">
                      <a:moveTo>
                        <a:pt x="0" y="55"/>
                      </a:moveTo>
                      <a:lnTo>
                        <a:pt x="0" y="0"/>
                      </a:lnTo>
                      <a:lnTo>
                        <a:pt x="14" y="7"/>
                      </a:lnTo>
                      <a:lnTo>
                        <a:pt x="14"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4" name="Freeform 344"/>
                <p:cNvSpPr>
                  <a:spLocks/>
                </p:cNvSpPr>
                <p:nvPr/>
              </p:nvSpPr>
              <p:spPr bwMode="auto">
                <a:xfrm>
                  <a:off x="4571" y="2367"/>
                  <a:ext cx="4" cy="55"/>
                </a:xfrm>
                <a:custGeom>
                  <a:avLst/>
                  <a:gdLst/>
                  <a:ahLst/>
                  <a:cxnLst>
                    <a:cxn ang="0">
                      <a:pos x="0" y="55"/>
                    </a:cxn>
                    <a:cxn ang="0">
                      <a:pos x="4" y="51"/>
                    </a:cxn>
                    <a:cxn ang="0">
                      <a:pos x="4" y="0"/>
                    </a:cxn>
                    <a:cxn ang="0">
                      <a:pos x="0" y="0"/>
                    </a:cxn>
                    <a:cxn ang="0">
                      <a:pos x="0" y="55"/>
                    </a:cxn>
                  </a:cxnLst>
                  <a:rect l="0" t="0" r="r" b="b"/>
                  <a:pathLst>
                    <a:path w="4" h="55">
                      <a:moveTo>
                        <a:pt x="0" y="55"/>
                      </a:moveTo>
                      <a:lnTo>
                        <a:pt x="4" y="51"/>
                      </a:lnTo>
                      <a:lnTo>
                        <a:pt x="4" y="0"/>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5" name="Freeform 345"/>
                <p:cNvSpPr>
                  <a:spLocks/>
                </p:cNvSpPr>
                <p:nvPr/>
              </p:nvSpPr>
              <p:spPr bwMode="auto">
                <a:xfrm>
                  <a:off x="4571" y="2418"/>
                  <a:ext cx="14" cy="10"/>
                </a:xfrm>
                <a:custGeom>
                  <a:avLst/>
                  <a:gdLst/>
                  <a:ahLst/>
                  <a:cxnLst>
                    <a:cxn ang="0">
                      <a:pos x="14" y="10"/>
                    </a:cxn>
                    <a:cxn ang="0">
                      <a:pos x="14" y="7"/>
                    </a:cxn>
                    <a:cxn ang="0">
                      <a:pos x="4" y="0"/>
                    </a:cxn>
                    <a:cxn ang="0">
                      <a:pos x="0" y="4"/>
                    </a:cxn>
                    <a:cxn ang="0">
                      <a:pos x="14" y="10"/>
                    </a:cxn>
                  </a:cxnLst>
                  <a:rect l="0" t="0" r="r" b="b"/>
                  <a:pathLst>
                    <a:path w="14" h="10">
                      <a:moveTo>
                        <a:pt x="14" y="10"/>
                      </a:moveTo>
                      <a:lnTo>
                        <a:pt x="14" y="7"/>
                      </a:lnTo>
                      <a:lnTo>
                        <a:pt x="4" y="0"/>
                      </a:lnTo>
                      <a:lnTo>
                        <a:pt x="0" y="4"/>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6" name="Freeform 346"/>
                <p:cNvSpPr>
                  <a:spLocks/>
                </p:cNvSpPr>
                <p:nvPr/>
              </p:nvSpPr>
              <p:spPr bwMode="auto">
                <a:xfrm>
                  <a:off x="4554" y="2357"/>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7" name="Freeform 347"/>
                <p:cNvSpPr>
                  <a:spLocks/>
                </p:cNvSpPr>
                <p:nvPr/>
              </p:nvSpPr>
              <p:spPr bwMode="auto">
                <a:xfrm>
                  <a:off x="4554" y="2357"/>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8" name="Freeform 348"/>
                <p:cNvSpPr>
                  <a:spLocks/>
                </p:cNvSpPr>
                <p:nvPr/>
              </p:nvSpPr>
              <p:spPr bwMode="auto">
                <a:xfrm>
                  <a:off x="4554" y="2408"/>
                  <a:ext cx="10" cy="10"/>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09" name="Freeform 349"/>
                <p:cNvSpPr>
                  <a:spLocks/>
                </p:cNvSpPr>
                <p:nvPr/>
              </p:nvSpPr>
              <p:spPr bwMode="auto">
                <a:xfrm>
                  <a:off x="4537" y="2347"/>
                  <a:ext cx="11" cy="61"/>
                </a:xfrm>
                <a:custGeom>
                  <a:avLst/>
                  <a:gdLst/>
                  <a:ahLst/>
                  <a:cxnLst>
                    <a:cxn ang="0">
                      <a:pos x="0" y="51"/>
                    </a:cxn>
                    <a:cxn ang="0">
                      <a:pos x="0" y="0"/>
                    </a:cxn>
                    <a:cxn ang="0">
                      <a:pos x="11" y="7"/>
                    </a:cxn>
                    <a:cxn ang="0">
                      <a:pos x="11" y="61"/>
                    </a:cxn>
                    <a:cxn ang="0">
                      <a:pos x="0" y="51"/>
                    </a:cxn>
                  </a:cxnLst>
                  <a:rect l="0" t="0" r="r" b="b"/>
                  <a:pathLst>
                    <a:path w="11" h="61">
                      <a:moveTo>
                        <a:pt x="0" y="51"/>
                      </a:moveTo>
                      <a:lnTo>
                        <a:pt x="0" y="0"/>
                      </a:lnTo>
                      <a:lnTo>
                        <a:pt x="11" y="7"/>
                      </a:lnTo>
                      <a:lnTo>
                        <a:pt x="11" y="61"/>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0" name="Freeform 350"/>
                <p:cNvSpPr>
                  <a:spLocks/>
                </p:cNvSpPr>
                <p:nvPr/>
              </p:nvSpPr>
              <p:spPr bwMode="auto">
                <a:xfrm>
                  <a:off x="4537" y="2347"/>
                  <a:ext cx="4" cy="51"/>
                </a:xfrm>
                <a:custGeom>
                  <a:avLst/>
                  <a:gdLst/>
                  <a:ahLst/>
                  <a:cxnLst>
                    <a:cxn ang="0">
                      <a:pos x="0" y="51"/>
                    </a:cxn>
                    <a:cxn ang="0">
                      <a:pos x="0" y="51"/>
                    </a:cxn>
                    <a:cxn ang="0">
                      <a:pos x="4" y="0"/>
                    </a:cxn>
                    <a:cxn ang="0">
                      <a:pos x="0" y="0"/>
                    </a:cxn>
                    <a:cxn ang="0">
                      <a:pos x="0" y="51"/>
                    </a:cxn>
                  </a:cxnLst>
                  <a:rect l="0" t="0" r="r" b="b"/>
                  <a:pathLst>
                    <a:path w="4" h="51">
                      <a:moveTo>
                        <a:pt x="0" y="51"/>
                      </a:moveTo>
                      <a:lnTo>
                        <a:pt x="0" y="51"/>
                      </a:lnTo>
                      <a:lnTo>
                        <a:pt x="4" y="0"/>
                      </a:lnTo>
                      <a:lnTo>
                        <a:pt x="0" y="0"/>
                      </a:lnTo>
                      <a:lnTo>
                        <a:pt x="0" y="51"/>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1" name="Freeform 351"/>
                <p:cNvSpPr>
                  <a:spLocks/>
                </p:cNvSpPr>
                <p:nvPr/>
              </p:nvSpPr>
              <p:spPr bwMode="auto">
                <a:xfrm>
                  <a:off x="4537" y="2398"/>
                  <a:ext cx="11" cy="10"/>
                </a:xfrm>
                <a:custGeom>
                  <a:avLst/>
                  <a:gdLst/>
                  <a:ahLst/>
                  <a:cxnLst>
                    <a:cxn ang="0">
                      <a:pos x="11" y="10"/>
                    </a:cxn>
                    <a:cxn ang="0">
                      <a:pos x="11" y="3"/>
                    </a:cxn>
                    <a:cxn ang="0">
                      <a:pos x="0" y="0"/>
                    </a:cxn>
                    <a:cxn ang="0">
                      <a:pos x="0" y="0"/>
                    </a:cxn>
                    <a:cxn ang="0">
                      <a:pos x="11" y="10"/>
                    </a:cxn>
                  </a:cxnLst>
                  <a:rect l="0" t="0" r="r" b="b"/>
                  <a:pathLst>
                    <a:path w="11" h="10">
                      <a:moveTo>
                        <a:pt x="11" y="10"/>
                      </a:moveTo>
                      <a:lnTo>
                        <a:pt x="11" y="3"/>
                      </a:lnTo>
                      <a:lnTo>
                        <a:pt x="0" y="0"/>
                      </a:lnTo>
                      <a:lnTo>
                        <a:pt x="0" y="0"/>
                      </a:lnTo>
                      <a:lnTo>
                        <a:pt x="11"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2" name="Freeform 352"/>
                <p:cNvSpPr>
                  <a:spLocks/>
                </p:cNvSpPr>
                <p:nvPr/>
              </p:nvSpPr>
              <p:spPr bwMode="auto">
                <a:xfrm>
                  <a:off x="4517" y="2337"/>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3" name="Rectangle 353"/>
                <p:cNvSpPr>
                  <a:spLocks noChangeArrowheads="1"/>
                </p:cNvSpPr>
                <p:nvPr/>
              </p:nvSpPr>
              <p:spPr bwMode="auto">
                <a:xfrm>
                  <a:off x="4517" y="2337"/>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14" name="Freeform 354"/>
                <p:cNvSpPr>
                  <a:spLocks/>
                </p:cNvSpPr>
                <p:nvPr/>
              </p:nvSpPr>
              <p:spPr bwMode="auto">
                <a:xfrm>
                  <a:off x="4517" y="2388"/>
                  <a:ext cx="14" cy="7"/>
                </a:xfrm>
                <a:custGeom>
                  <a:avLst/>
                  <a:gdLst/>
                  <a:ahLst/>
                  <a:cxnLst>
                    <a:cxn ang="0">
                      <a:pos x="14" y="7"/>
                    </a:cxn>
                    <a:cxn ang="0">
                      <a:pos x="14" y="3"/>
                    </a:cxn>
                    <a:cxn ang="0">
                      <a:pos x="4" y="0"/>
                    </a:cxn>
                    <a:cxn ang="0">
                      <a:pos x="0" y="0"/>
                    </a:cxn>
                    <a:cxn ang="0">
                      <a:pos x="14" y="7"/>
                    </a:cxn>
                  </a:cxnLst>
                  <a:rect l="0" t="0" r="r" b="b"/>
                  <a:pathLst>
                    <a:path w="14" h="7">
                      <a:moveTo>
                        <a:pt x="14" y="7"/>
                      </a:moveTo>
                      <a:lnTo>
                        <a:pt x="14" y="3"/>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5" name="Freeform 355"/>
                <p:cNvSpPr>
                  <a:spLocks/>
                </p:cNvSpPr>
                <p:nvPr/>
              </p:nvSpPr>
              <p:spPr bwMode="auto">
                <a:xfrm>
                  <a:off x="4500" y="2323"/>
                  <a:ext cx="10" cy="61"/>
                </a:xfrm>
                <a:custGeom>
                  <a:avLst/>
                  <a:gdLst/>
                  <a:ahLst/>
                  <a:cxnLst>
                    <a:cxn ang="0">
                      <a:pos x="0" y="55"/>
                    </a:cxn>
                    <a:cxn ang="0">
                      <a:pos x="0" y="0"/>
                    </a:cxn>
                    <a:cxn ang="0">
                      <a:pos x="10" y="11"/>
                    </a:cxn>
                    <a:cxn ang="0">
                      <a:pos x="10" y="61"/>
                    </a:cxn>
                    <a:cxn ang="0">
                      <a:pos x="0" y="55"/>
                    </a:cxn>
                  </a:cxnLst>
                  <a:rect l="0" t="0" r="r" b="b"/>
                  <a:pathLst>
                    <a:path w="10" h="61">
                      <a:moveTo>
                        <a:pt x="0" y="55"/>
                      </a:moveTo>
                      <a:lnTo>
                        <a:pt x="0" y="0"/>
                      </a:lnTo>
                      <a:lnTo>
                        <a:pt x="10" y="11"/>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6" name="Freeform 356"/>
                <p:cNvSpPr>
                  <a:spLocks/>
                </p:cNvSpPr>
                <p:nvPr/>
              </p:nvSpPr>
              <p:spPr bwMode="auto">
                <a:xfrm>
                  <a:off x="4500" y="2323"/>
                  <a:ext cx="4" cy="55"/>
                </a:xfrm>
                <a:custGeom>
                  <a:avLst/>
                  <a:gdLst/>
                  <a:ahLst/>
                  <a:cxnLst>
                    <a:cxn ang="0">
                      <a:pos x="0" y="55"/>
                    </a:cxn>
                    <a:cxn ang="0">
                      <a:pos x="4" y="55"/>
                    </a:cxn>
                    <a:cxn ang="0">
                      <a:pos x="4" y="4"/>
                    </a:cxn>
                    <a:cxn ang="0">
                      <a:pos x="0" y="0"/>
                    </a:cxn>
                    <a:cxn ang="0">
                      <a:pos x="0" y="55"/>
                    </a:cxn>
                  </a:cxnLst>
                  <a:rect l="0" t="0" r="r" b="b"/>
                  <a:pathLst>
                    <a:path w="4" h="55">
                      <a:moveTo>
                        <a:pt x="0" y="55"/>
                      </a:moveTo>
                      <a:lnTo>
                        <a:pt x="4" y="55"/>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7" name="Freeform 357"/>
                <p:cNvSpPr>
                  <a:spLocks/>
                </p:cNvSpPr>
                <p:nvPr/>
              </p:nvSpPr>
              <p:spPr bwMode="auto">
                <a:xfrm>
                  <a:off x="4500" y="2378"/>
                  <a:ext cx="10" cy="6"/>
                </a:xfrm>
                <a:custGeom>
                  <a:avLst/>
                  <a:gdLst/>
                  <a:ahLst/>
                  <a:cxnLst>
                    <a:cxn ang="0">
                      <a:pos x="10" y="6"/>
                    </a:cxn>
                    <a:cxn ang="0">
                      <a:pos x="10" y="3"/>
                    </a:cxn>
                    <a:cxn ang="0">
                      <a:pos x="4" y="0"/>
                    </a:cxn>
                    <a:cxn ang="0">
                      <a:pos x="0" y="0"/>
                    </a:cxn>
                    <a:cxn ang="0">
                      <a:pos x="10" y="6"/>
                    </a:cxn>
                  </a:cxnLst>
                  <a:rect l="0" t="0" r="r" b="b"/>
                  <a:pathLst>
                    <a:path w="10" h="6">
                      <a:moveTo>
                        <a:pt x="10" y="6"/>
                      </a:moveTo>
                      <a:lnTo>
                        <a:pt x="10" y="3"/>
                      </a:lnTo>
                      <a:lnTo>
                        <a:pt x="4" y="0"/>
                      </a:lnTo>
                      <a:lnTo>
                        <a:pt x="0" y="0"/>
                      </a:lnTo>
                      <a:lnTo>
                        <a:pt x="10"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8" name="Freeform 358"/>
                <p:cNvSpPr>
                  <a:spLocks/>
                </p:cNvSpPr>
                <p:nvPr/>
              </p:nvSpPr>
              <p:spPr bwMode="auto">
                <a:xfrm>
                  <a:off x="4480" y="231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19" name="Freeform 359"/>
                <p:cNvSpPr>
                  <a:spLocks/>
                </p:cNvSpPr>
                <p:nvPr/>
              </p:nvSpPr>
              <p:spPr bwMode="auto">
                <a:xfrm>
                  <a:off x="4480" y="2313"/>
                  <a:ext cx="3" cy="54"/>
                </a:xfrm>
                <a:custGeom>
                  <a:avLst/>
                  <a:gdLst/>
                  <a:ahLst/>
                  <a:cxnLst>
                    <a:cxn ang="0">
                      <a:pos x="0" y="54"/>
                    </a:cxn>
                    <a:cxn ang="0">
                      <a:pos x="3" y="54"/>
                    </a:cxn>
                    <a:cxn ang="0">
                      <a:pos x="3" y="4"/>
                    </a:cxn>
                    <a:cxn ang="0">
                      <a:pos x="0" y="0"/>
                    </a:cxn>
                    <a:cxn ang="0">
                      <a:pos x="0" y="54"/>
                    </a:cxn>
                  </a:cxnLst>
                  <a:rect l="0" t="0" r="r" b="b"/>
                  <a:pathLst>
                    <a:path w="3" h="54">
                      <a:moveTo>
                        <a:pt x="0" y="54"/>
                      </a:moveTo>
                      <a:lnTo>
                        <a:pt x="3" y="54"/>
                      </a:lnTo>
                      <a:lnTo>
                        <a:pt x="3"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0" name="Freeform 360"/>
                <p:cNvSpPr>
                  <a:spLocks/>
                </p:cNvSpPr>
                <p:nvPr/>
              </p:nvSpPr>
              <p:spPr bwMode="auto">
                <a:xfrm>
                  <a:off x="4480" y="2367"/>
                  <a:ext cx="14" cy="7"/>
                </a:xfrm>
                <a:custGeom>
                  <a:avLst/>
                  <a:gdLst/>
                  <a:ahLst/>
                  <a:cxnLst>
                    <a:cxn ang="0">
                      <a:pos x="14" y="7"/>
                    </a:cxn>
                    <a:cxn ang="0">
                      <a:pos x="14" y="4"/>
                    </a:cxn>
                    <a:cxn ang="0">
                      <a:pos x="3" y="0"/>
                    </a:cxn>
                    <a:cxn ang="0">
                      <a:pos x="0" y="0"/>
                    </a:cxn>
                    <a:cxn ang="0">
                      <a:pos x="14" y="7"/>
                    </a:cxn>
                  </a:cxnLst>
                  <a:rect l="0" t="0" r="r" b="b"/>
                  <a:pathLst>
                    <a:path w="14" h="7">
                      <a:moveTo>
                        <a:pt x="14" y="7"/>
                      </a:moveTo>
                      <a:lnTo>
                        <a:pt x="14" y="4"/>
                      </a:lnTo>
                      <a:lnTo>
                        <a:pt x="3"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1" name="Freeform 361"/>
                <p:cNvSpPr>
                  <a:spLocks/>
                </p:cNvSpPr>
                <p:nvPr/>
              </p:nvSpPr>
              <p:spPr bwMode="auto">
                <a:xfrm>
                  <a:off x="4463" y="2303"/>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2" name="Freeform 362"/>
                <p:cNvSpPr>
                  <a:spLocks/>
                </p:cNvSpPr>
                <p:nvPr/>
              </p:nvSpPr>
              <p:spPr bwMode="auto">
                <a:xfrm>
                  <a:off x="4463" y="2303"/>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3" name="Freeform 363"/>
                <p:cNvSpPr>
                  <a:spLocks/>
                </p:cNvSpPr>
                <p:nvPr/>
              </p:nvSpPr>
              <p:spPr bwMode="auto">
                <a:xfrm>
                  <a:off x="4463" y="2354"/>
                  <a:ext cx="10" cy="10"/>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4" name="Freeform 364"/>
                <p:cNvSpPr>
                  <a:spLocks/>
                </p:cNvSpPr>
                <p:nvPr/>
              </p:nvSpPr>
              <p:spPr bwMode="auto">
                <a:xfrm>
                  <a:off x="4446" y="2293"/>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5" name="Freeform 365"/>
                <p:cNvSpPr>
                  <a:spLocks/>
                </p:cNvSpPr>
                <p:nvPr/>
              </p:nvSpPr>
              <p:spPr bwMode="auto">
                <a:xfrm>
                  <a:off x="4446" y="2293"/>
                  <a:ext cx="4" cy="54"/>
                </a:xfrm>
                <a:custGeom>
                  <a:avLst/>
                  <a:gdLst/>
                  <a:ahLst/>
                  <a:cxnLst>
                    <a:cxn ang="0">
                      <a:pos x="0" y="54"/>
                    </a:cxn>
                    <a:cxn ang="0">
                      <a:pos x="4" y="51"/>
                    </a:cxn>
                    <a:cxn ang="0">
                      <a:pos x="4" y="3"/>
                    </a:cxn>
                    <a:cxn ang="0">
                      <a:pos x="0" y="0"/>
                    </a:cxn>
                    <a:cxn ang="0">
                      <a:pos x="0" y="54"/>
                    </a:cxn>
                  </a:cxnLst>
                  <a:rect l="0" t="0" r="r" b="b"/>
                  <a:pathLst>
                    <a:path w="4" h="54">
                      <a:moveTo>
                        <a:pt x="0" y="54"/>
                      </a:moveTo>
                      <a:lnTo>
                        <a:pt x="4" y="51"/>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6" name="Freeform 366"/>
                <p:cNvSpPr>
                  <a:spLocks/>
                </p:cNvSpPr>
                <p:nvPr/>
              </p:nvSpPr>
              <p:spPr bwMode="auto">
                <a:xfrm>
                  <a:off x="4446" y="2344"/>
                  <a:ext cx="10" cy="10"/>
                </a:xfrm>
                <a:custGeom>
                  <a:avLst/>
                  <a:gdLst/>
                  <a:ahLst/>
                  <a:cxnLst>
                    <a:cxn ang="0">
                      <a:pos x="10" y="10"/>
                    </a:cxn>
                    <a:cxn ang="0">
                      <a:pos x="10" y="6"/>
                    </a:cxn>
                    <a:cxn ang="0">
                      <a:pos x="4" y="0"/>
                    </a:cxn>
                    <a:cxn ang="0">
                      <a:pos x="0" y="3"/>
                    </a:cxn>
                    <a:cxn ang="0">
                      <a:pos x="10" y="10"/>
                    </a:cxn>
                  </a:cxnLst>
                  <a:rect l="0" t="0" r="r" b="b"/>
                  <a:pathLst>
                    <a:path w="10" h="10">
                      <a:moveTo>
                        <a:pt x="10" y="10"/>
                      </a:moveTo>
                      <a:lnTo>
                        <a:pt x="10" y="6"/>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7" name="Freeform 367"/>
                <p:cNvSpPr>
                  <a:spLocks/>
                </p:cNvSpPr>
                <p:nvPr/>
              </p:nvSpPr>
              <p:spPr bwMode="auto">
                <a:xfrm>
                  <a:off x="4426" y="228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8" name="Freeform 368"/>
                <p:cNvSpPr>
                  <a:spLocks/>
                </p:cNvSpPr>
                <p:nvPr/>
              </p:nvSpPr>
              <p:spPr bwMode="auto">
                <a:xfrm>
                  <a:off x="4426" y="2283"/>
                  <a:ext cx="3" cy="54"/>
                </a:xfrm>
                <a:custGeom>
                  <a:avLst/>
                  <a:gdLst/>
                  <a:ahLst/>
                  <a:cxnLst>
                    <a:cxn ang="0">
                      <a:pos x="0" y="54"/>
                    </a:cxn>
                    <a:cxn ang="0">
                      <a:pos x="3" y="51"/>
                    </a:cxn>
                    <a:cxn ang="0">
                      <a:pos x="3" y="3"/>
                    </a:cxn>
                    <a:cxn ang="0">
                      <a:pos x="0" y="0"/>
                    </a:cxn>
                    <a:cxn ang="0">
                      <a:pos x="0" y="54"/>
                    </a:cxn>
                  </a:cxnLst>
                  <a:rect l="0" t="0" r="r" b="b"/>
                  <a:pathLst>
                    <a:path w="3" h="54">
                      <a:moveTo>
                        <a:pt x="0" y="54"/>
                      </a:moveTo>
                      <a:lnTo>
                        <a:pt x="3" y="51"/>
                      </a:lnTo>
                      <a:lnTo>
                        <a:pt x="3"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29" name="Freeform 369"/>
                <p:cNvSpPr>
                  <a:spLocks/>
                </p:cNvSpPr>
                <p:nvPr/>
              </p:nvSpPr>
              <p:spPr bwMode="auto">
                <a:xfrm>
                  <a:off x="4426" y="2334"/>
                  <a:ext cx="14" cy="10"/>
                </a:xfrm>
                <a:custGeom>
                  <a:avLst/>
                  <a:gdLst/>
                  <a:ahLst/>
                  <a:cxnLst>
                    <a:cxn ang="0">
                      <a:pos x="14" y="10"/>
                    </a:cxn>
                    <a:cxn ang="0">
                      <a:pos x="14" y="6"/>
                    </a:cxn>
                    <a:cxn ang="0">
                      <a:pos x="3" y="0"/>
                    </a:cxn>
                    <a:cxn ang="0">
                      <a:pos x="0" y="3"/>
                    </a:cxn>
                    <a:cxn ang="0">
                      <a:pos x="14" y="10"/>
                    </a:cxn>
                  </a:cxnLst>
                  <a:rect l="0" t="0" r="r" b="b"/>
                  <a:pathLst>
                    <a:path w="14" h="10">
                      <a:moveTo>
                        <a:pt x="14" y="10"/>
                      </a:moveTo>
                      <a:lnTo>
                        <a:pt x="14" y="6"/>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0" name="Freeform 370"/>
                <p:cNvSpPr>
                  <a:spLocks/>
                </p:cNvSpPr>
                <p:nvPr/>
              </p:nvSpPr>
              <p:spPr bwMode="auto">
                <a:xfrm>
                  <a:off x="4409" y="2273"/>
                  <a:ext cx="10" cy="61"/>
                </a:xfrm>
                <a:custGeom>
                  <a:avLst/>
                  <a:gdLst/>
                  <a:ahLst/>
                  <a:cxnLst>
                    <a:cxn ang="0">
                      <a:pos x="0" y="54"/>
                    </a:cxn>
                    <a:cxn ang="0">
                      <a:pos x="0" y="0"/>
                    </a:cxn>
                    <a:cxn ang="0">
                      <a:pos x="10" y="6"/>
                    </a:cxn>
                    <a:cxn ang="0">
                      <a:pos x="10" y="61"/>
                    </a:cxn>
                    <a:cxn ang="0">
                      <a:pos x="0" y="54"/>
                    </a:cxn>
                  </a:cxnLst>
                  <a:rect l="0" t="0" r="r" b="b"/>
                  <a:pathLst>
                    <a:path w="10" h="61">
                      <a:moveTo>
                        <a:pt x="0" y="54"/>
                      </a:moveTo>
                      <a:lnTo>
                        <a:pt x="0" y="0"/>
                      </a:lnTo>
                      <a:lnTo>
                        <a:pt x="10" y="6"/>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1" name="Freeform 371"/>
                <p:cNvSpPr>
                  <a:spLocks/>
                </p:cNvSpPr>
                <p:nvPr/>
              </p:nvSpPr>
              <p:spPr bwMode="auto">
                <a:xfrm>
                  <a:off x="4409" y="2273"/>
                  <a:ext cx="4" cy="54"/>
                </a:xfrm>
                <a:custGeom>
                  <a:avLst/>
                  <a:gdLst/>
                  <a:ahLst/>
                  <a:cxnLst>
                    <a:cxn ang="0">
                      <a:pos x="0" y="54"/>
                    </a:cxn>
                    <a:cxn ang="0">
                      <a:pos x="4" y="50"/>
                    </a:cxn>
                    <a:cxn ang="0">
                      <a:pos x="4" y="0"/>
                    </a:cxn>
                    <a:cxn ang="0">
                      <a:pos x="0" y="0"/>
                    </a:cxn>
                    <a:cxn ang="0">
                      <a:pos x="0" y="54"/>
                    </a:cxn>
                  </a:cxnLst>
                  <a:rect l="0" t="0" r="r" b="b"/>
                  <a:pathLst>
                    <a:path w="4" h="54">
                      <a:moveTo>
                        <a:pt x="0" y="54"/>
                      </a:moveTo>
                      <a:lnTo>
                        <a:pt x="4" y="50"/>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2" name="Freeform 372"/>
                <p:cNvSpPr>
                  <a:spLocks/>
                </p:cNvSpPr>
                <p:nvPr/>
              </p:nvSpPr>
              <p:spPr bwMode="auto">
                <a:xfrm>
                  <a:off x="4409" y="2323"/>
                  <a:ext cx="10" cy="11"/>
                </a:xfrm>
                <a:custGeom>
                  <a:avLst/>
                  <a:gdLst/>
                  <a:ahLst/>
                  <a:cxnLst>
                    <a:cxn ang="0">
                      <a:pos x="10" y="11"/>
                    </a:cxn>
                    <a:cxn ang="0">
                      <a:pos x="10" y="7"/>
                    </a:cxn>
                    <a:cxn ang="0">
                      <a:pos x="4" y="0"/>
                    </a:cxn>
                    <a:cxn ang="0">
                      <a:pos x="0" y="4"/>
                    </a:cxn>
                    <a:cxn ang="0">
                      <a:pos x="10" y="11"/>
                    </a:cxn>
                  </a:cxnLst>
                  <a:rect l="0" t="0" r="r" b="b"/>
                  <a:pathLst>
                    <a:path w="10" h="11">
                      <a:moveTo>
                        <a:pt x="10" y="11"/>
                      </a:moveTo>
                      <a:lnTo>
                        <a:pt x="10" y="7"/>
                      </a:lnTo>
                      <a:lnTo>
                        <a:pt x="4" y="0"/>
                      </a:lnTo>
                      <a:lnTo>
                        <a:pt x="0" y="4"/>
                      </a:lnTo>
                      <a:lnTo>
                        <a:pt x="10"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3" name="Freeform 373"/>
                <p:cNvSpPr>
                  <a:spLocks/>
                </p:cNvSpPr>
                <p:nvPr/>
              </p:nvSpPr>
              <p:spPr bwMode="auto">
                <a:xfrm>
                  <a:off x="4136" y="2107"/>
                  <a:ext cx="27" cy="37"/>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4" name="Freeform 374"/>
                <p:cNvSpPr>
                  <a:spLocks/>
                </p:cNvSpPr>
                <p:nvPr/>
              </p:nvSpPr>
              <p:spPr bwMode="auto">
                <a:xfrm>
                  <a:off x="4159" y="2124"/>
                  <a:ext cx="4" cy="20"/>
                </a:xfrm>
                <a:custGeom>
                  <a:avLst/>
                  <a:gdLst/>
                  <a:ahLst/>
                  <a:cxnLst>
                    <a:cxn ang="0">
                      <a:pos x="0" y="3"/>
                    </a:cxn>
                    <a:cxn ang="0">
                      <a:pos x="4" y="0"/>
                    </a:cxn>
                    <a:cxn ang="0">
                      <a:pos x="4" y="16"/>
                    </a:cxn>
                    <a:cxn ang="0">
                      <a:pos x="0" y="20"/>
                    </a:cxn>
                    <a:cxn ang="0">
                      <a:pos x="0" y="3"/>
                    </a:cxn>
                  </a:cxnLst>
                  <a:rect l="0" t="0" r="r" b="b"/>
                  <a:pathLst>
                    <a:path w="4" h="20">
                      <a:moveTo>
                        <a:pt x="0" y="3"/>
                      </a:moveTo>
                      <a:lnTo>
                        <a:pt x="4" y="0"/>
                      </a:lnTo>
                      <a:lnTo>
                        <a:pt x="4" y="16"/>
                      </a:lnTo>
                      <a:lnTo>
                        <a:pt x="0" y="20"/>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5" name="Freeform 375"/>
                <p:cNvSpPr>
                  <a:spLocks/>
                </p:cNvSpPr>
                <p:nvPr/>
              </p:nvSpPr>
              <p:spPr bwMode="auto">
                <a:xfrm>
                  <a:off x="4132" y="2110"/>
                  <a:ext cx="31" cy="17"/>
                </a:xfrm>
                <a:custGeom>
                  <a:avLst/>
                  <a:gdLst/>
                  <a:ahLst/>
                  <a:cxnLst>
                    <a:cxn ang="0">
                      <a:pos x="0" y="3"/>
                    </a:cxn>
                    <a:cxn ang="0">
                      <a:pos x="4" y="0"/>
                    </a:cxn>
                    <a:cxn ang="0">
                      <a:pos x="31" y="14"/>
                    </a:cxn>
                    <a:cxn ang="0">
                      <a:pos x="27" y="17"/>
                    </a:cxn>
                    <a:cxn ang="0">
                      <a:pos x="0" y="3"/>
                    </a:cxn>
                  </a:cxnLst>
                  <a:rect l="0" t="0" r="r" b="b"/>
                  <a:pathLst>
                    <a:path w="31" h="17">
                      <a:moveTo>
                        <a:pt x="0" y="3"/>
                      </a:moveTo>
                      <a:lnTo>
                        <a:pt x="4" y="0"/>
                      </a:lnTo>
                      <a:lnTo>
                        <a:pt x="31" y="14"/>
                      </a:lnTo>
                      <a:lnTo>
                        <a:pt x="27" y="17"/>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6" name="Freeform 376"/>
                <p:cNvSpPr>
                  <a:spLocks/>
                </p:cNvSpPr>
                <p:nvPr/>
              </p:nvSpPr>
              <p:spPr bwMode="auto">
                <a:xfrm>
                  <a:off x="4132" y="2113"/>
                  <a:ext cx="27" cy="31"/>
                </a:xfrm>
                <a:custGeom>
                  <a:avLst/>
                  <a:gdLst/>
                  <a:ahLst/>
                  <a:cxnLst>
                    <a:cxn ang="0">
                      <a:pos x="27" y="14"/>
                    </a:cxn>
                    <a:cxn ang="0">
                      <a:pos x="27" y="31"/>
                    </a:cxn>
                    <a:cxn ang="0">
                      <a:pos x="0" y="14"/>
                    </a:cxn>
                    <a:cxn ang="0">
                      <a:pos x="0" y="0"/>
                    </a:cxn>
                    <a:cxn ang="0">
                      <a:pos x="27" y="14"/>
                    </a:cxn>
                  </a:cxnLst>
                  <a:rect l="0" t="0" r="r" b="b"/>
                  <a:pathLst>
                    <a:path w="27" h="31">
                      <a:moveTo>
                        <a:pt x="27" y="14"/>
                      </a:moveTo>
                      <a:lnTo>
                        <a:pt x="27" y="31"/>
                      </a:lnTo>
                      <a:lnTo>
                        <a:pt x="0" y="14"/>
                      </a:lnTo>
                      <a:lnTo>
                        <a:pt x="0" y="0"/>
                      </a:lnTo>
                      <a:lnTo>
                        <a:pt x="27" y="14"/>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7" name="Freeform 377"/>
                <p:cNvSpPr>
                  <a:spLocks/>
                </p:cNvSpPr>
                <p:nvPr/>
              </p:nvSpPr>
              <p:spPr bwMode="auto">
                <a:xfrm>
                  <a:off x="4632" y="1947"/>
                  <a:ext cx="574" cy="410"/>
                </a:xfrm>
                <a:custGeom>
                  <a:avLst/>
                  <a:gdLst/>
                  <a:ahLst/>
                  <a:cxnLst>
                    <a:cxn ang="0">
                      <a:pos x="0" y="336"/>
                    </a:cxn>
                    <a:cxn ang="0">
                      <a:pos x="574" y="0"/>
                    </a:cxn>
                    <a:cxn ang="0">
                      <a:pos x="574" y="78"/>
                    </a:cxn>
                    <a:cxn ang="0">
                      <a:pos x="0" y="410"/>
                    </a:cxn>
                    <a:cxn ang="0">
                      <a:pos x="0" y="336"/>
                    </a:cxn>
                  </a:cxnLst>
                  <a:rect l="0" t="0" r="r" b="b"/>
                  <a:pathLst>
                    <a:path w="574" h="410">
                      <a:moveTo>
                        <a:pt x="0" y="336"/>
                      </a:moveTo>
                      <a:lnTo>
                        <a:pt x="574" y="0"/>
                      </a:lnTo>
                      <a:lnTo>
                        <a:pt x="574" y="78"/>
                      </a:lnTo>
                      <a:lnTo>
                        <a:pt x="0" y="410"/>
                      </a:lnTo>
                      <a:lnTo>
                        <a:pt x="0" y="336"/>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8" name="Freeform 378"/>
                <p:cNvSpPr>
                  <a:spLocks/>
                </p:cNvSpPr>
                <p:nvPr/>
              </p:nvSpPr>
              <p:spPr bwMode="auto">
                <a:xfrm>
                  <a:off x="4132" y="1656"/>
                  <a:ext cx="1074" cy="627"/>
                </a:xfrm>
                <a:custGeom>
                  <a:avLst/>
                  <a:gdLst/>
                  <a:ahLst/>
                  <a:cxnLst>
                    <a:cxn ang="0">
                      <a:pos x="0" y="335"/>
                    </a:cxn>
                    <a:cxn ang="0">
                      <a:pos x="571" y="0"/>
                    </a:cxn>
                    <a:cxn ang="0">
                      <a:pos x="1074" y="291"/>
                    </a:cxn>
                    <a:cxn ang="0">
                      <a:pos x="500" y="627"/>
                    </a:cxn>
                    <a:cxn ang="0">
                      <a:pos x="0" y="335"/>
                    </a:cxn>
                  </a:cxnLst>
                  <a:rect l="0" t="0" r="r" b="b"/>
                  <a:pathLst>
                    <a:path w="1074" h="627">
                      <a:moveTo>
                        <a:pt x="0" y="335"/>
                      </a:moveTo>
                      <a:lnTo>
                        <a:pt x="571" y="0"/>
                      </a:lnTo>
                      <a:lnTo>
                        <a:pt x="1074" y="291"/>
                      </a:lnTo>
                      <a:lnTo>
                        <a:pt x="500" y="627"/>
                      </a:lnTo>
                      <a:lnTo>
                        <a:pt x="0" y="335"/>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39" name="Freeform 379"/>
                <p:cNvSpPr>
                  <a:spLocks/>
                </p:cNvSpPr>
                <p:nvPr/>
              </p:nvSpPr>
              <p:spPr bwMode="auto">
                <a:xfrm>
                  <a:off x="4132" y="1991"/>
                  <a:ext cx="500" cy="366"/>
                </a:xfrm>
                <a:custGeom>
                  <a:avLst/>
                  <a:gdLst/>
                  <a:ahLst/>
                  <a:cxnLst>
                    <a:cxn ang="0">
                      <a:pos x="500" y="292"/>
                    </a:cxn>
                    <a:cxn ang="0">
                      <a:pos x="500" y="366"/>
                    </a:cxn>
                    <a:cxn ang="0">
                      <a:pos x="0" y="78"/>
                    </a:cxn>
                    <a:cxn ang="0">
                      <a:pos x="0" y="0"/>
                    </a:cxn>
                    <a:cxn ang="0">
                      <a:pos x="500" y="292"/>
                    </a:cxn>
                  </a:cxnLst>
                  <a:rect l="0" t="0" r="r" b="b"/>
                  <a:pathLst>
                    <a:path w="500" h="366">
                      <a:moveTo>
                        <a:pt x="500" y="292"/>
                      </a:moveTo>
                      <a:lnTo>
                        <a:pt x="500" y="366"/>
                      </a:lnTo>
                      <a:lnTo>
                        <a:pt x="0" y="78"/>
                      </a:lnTo>
                      <a:lnTo>
                        <a:pt x="0" y="0"/>
                      </a:lnTo>
                      <a:lnTo>
                        <a:pt x="500" y="29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0" name="Freeform 380"/>
                <p:cNvSpPr>
                  <a:spLocks/>
                </p:cNvSpPr>
                <p:nvPr/>
              </p:nvSpPr>
              <p:spPr bwMode="auto">
                <a:xfrm>
                  <a:off x="4166" y="2025"/>
                  <a:ext cx="169" cy="122"/>
                </a:xfrm>
                <a:custGeom>
                  <a:avLst/>
                  <a:gdLst/>
                  <a:ahLst/>
                  <a:cxnLst>
                    <a:cxn ang="0">
                      <a:pos x="0" y="27"/>
                    </a:cxn>
                    <a:cxn ang="0">
                      <a:pos x="0" y="0"/>
                    </a:cxn>
                    <a:cxn ang="0">
                      <a:pos x="169" y="99"/>
                    </a:cxn>
                    <a:cxn ang="0">
                      <a:pos x="169" y="122"/>
                    </a:cxn>
                    <a:cxn ang="0">
                      <a:pos x="0" y="27"/>
                    </a:cxn>
                  </a:cxnLst>
                  <a:rect l="0" t="0" r="r" b="b"/>
                  <a:pathLst>
                    <a:path w="169" h="122">
                      <a:moveTo>
                        <a:pt x="0" y="27"/>
                      </a:moveTo>
                      <a:lnTo>
                        <a:pt x="0" y="0"/>
                      </a:lnTo>
                      <a:lnTo>
                        <a:pt x="169" y="99"/>
                      </a:lnTo>
                      <a:lnTo>
                        <a:pt x="169" y="122"/>
                      </a:lnTo>
                      <a:lnTo>
                        <a:pt x="0" y="2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1" name="Freeform 381"/>
                <p:cNvSpPr>
                  <a:spLocks/>
                </p:cNvSpPr>
                <p:nvPr/>
              </p:nvSpPr>
              <p:spPr bwMode="auto">
                <a:xfrm>
                  <a:off x="4166" y="2025"/>
                  <a:ext cx="4" cy="27"/>
                </a:xfrm>
                <a:custGeom>
                  <a:avLst/>
                  <a:gdLst/>
                  <a:ahLst/>
                  <a:cxnLst>
                    <a:cxn ang="0">
                      <a:pos x="0" y="27"/>
                    </a:cxn>
                    <a:cxn ang="0">
                      <a:pos x="4" y="24"/>
                    </a:cxn>
                    <a:cxn ang="0">
                      <a:pos x="4" y="4"/>
                    </a:cxn>
                    <a:cxn ang="0">
                      <a:pos x="0" y="0"/>
                    </a:cxn>
                    <a:cxn ang="0">
                      <a:pos x="0" y="27"/>
                    </a:cxn>
                  </a:cxnLst>
                  <a:rect l="0" t="0" r="r" b="b"/>
                  <a:pathLst>
                    <a:path w="4" h="27">
                      <a:moveTo>
                        <a:pt x="0" y="27"/>
                      </a:moveTo>
                      <a:lnTo>
                        <a:pt x="4" y="24"/>
                      </a:lnTo>
                      <a:lnTo>
                        <a:pt x="4" y="4"/>
                      </a:lnTo>
                      <a:lnTo>
                        <a:pt x="0" y="0"/>
                      </a:lnTo>
                      <a:lnTo>
                        <a:pt x="0" y="27"/>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2" name="Freeform 382"/>
                <p:cNvSpPr>
                  <a:spLocks/>
                </p:cNvSpPr>
                <p:nvPr/>
              </p:nvSpPr>
              <p:spPr bwMode="auto">
                <a:xfrm>
                  <a:off x="4166" y="2049"/>
                  <a:ext cx="169" cy="98"/>
                </a:xfrm>
                <a:custGeom>
                  <a:avLst/>
                  <a:gdLst/>
                  <a:ahLst/>
                  <a:cxnLst>
                    <a:cxn ang="0">
                      <a:pos x="169" y="98"/>
                    </a:cxn>
                    <a:cxn ang="0">
                      <a:pos x="169" y="95"/>
                    </a:cxn>
                    <a:cxn ang="0">
                      <a:pos x="4" y="0"/>
                    </a:cxn>
                    <a:cxn ang="0">
                      <a:pos x="0" y="3"/>
                    </a:cxn>
                    <a:cxn ang="0">
                      <a:pos x="169" y="98"/>
                    </a:cxn>
                  </a:cxnLst>
                  <a:rect l="0" t="0" r="r" b="b"/>
                  <a:pathLst>
                    <a:path w="169" h="98">
                      <a:moveTo>
                        <a:pt x="169" y="98"/>
                      </a:moveTo>
                      <a:lnTo>
                        <a:pt x="169" y="95"/>
                      </a:lnTo>
                      <a:lnTo>
                        <a:pt x="4" y="0"/>
                      </a:lnTo>
                      <a:lnTo>
                        <a:pt x="0" y="3"/>
                      </a:lnTo>
                      <a:lnTo>
                        <a:pt x="169" y="98"/>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3" name="Freeform 383"/>
                <p:cNvSpPr>
                  <a:spLocks/>
                </p:cNvSpPr>
                <p:nvPr/>
              </p:nvSpPr>
              <p:spPr bwMode="auto">
                <a:xfrm>
                  <a:off x="4608" y="2283"/>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4" name="Freeform 384"/>
                <p:cNvSpPr>
                  <a:spLocks/>
                </p:cNvSpPr>
                <p:nvPr/>
              </p:nvSpPr>
              <p:spPr bwMode="auto">
                <a:xfrm>
                  <a:off x="4608" y="2283"/>
                  <a:ext cx="4" cy="54"/>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5" name="Freeform 385"/>
                <p:cNvSpPr>
                  <a:spLocks/>
                </p:cNvSpPr>
                <p:nvPr/>
              </p:nvSpPr>
              <p:spPr bwMode="auto">
                <a:xfrm>
                  <a:off x="4608" y="2334"/>
                  <a:ext cx="14" cy="10"/>
                </a:xfrm>
                <a:custGeom>
                  <a:avLst/>
                  <a:gdLst/>
                  <a:ahLst/>
                  <a:cxnLst>
                    <a:cxn ang="0">
                      <a:pos x="14" y="10"/>
                    </a:cxn>
                    <a:cxn ang="0">
                      <a:pos x="14" y="3"/>
                    </a:cxn>
                    <a:cxn ang="0">
                      <a:pos x="4" y="0"/>
                    </a:cxn>
                    <a:cxn ang="0">
                      <a:pos x="0" y="3"/>
                    </a:cxn>
                    <a:cxn ang="0">
                      <a:pos x="14" y="10"/>
                    </a:cxn>
                  </a:cxnLst>
                  <a:rect l="0" t="0" r="r" b="b"/>
                  <a:pathLst>
                    <a:path w="14" h="10">
                      <a:moveTo>
                        <a:pt x="14" y="10"/>
                      </a:moveTo>
                      <a:lnTo>
                        <a:pt x="14" y="3"/>
                      </a:lnTo>
                      <a:lnTo>
                        <a:pt x="4"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6" name="Freeform 386"/>
                <p:cNvSpPr>
                  <a:spLocks/>
                </p:cNvSpPr>
                <p:nvPr/>
              </p:nvSpPr>
              <p:spPr bwMode="auto">
                <a:xfrm>
                  <a:off x="4591" y="2273"/>
                  <a:ext cx="11" cy="57"/>
                </a:xfrm>
                <a:custGeom>
                  <a:avLst/>
                  <a:gdLst/>
                  <a:ahLst/>
                  <a:cxnLst>
                    <a:cxn ang="0">
                      <a:pos x="0" y="50"/>
                    </a:cxn>
                    <a:cxn ang="0">
                      <a:pos x="0" y="0"/>
                    </a:cxn>
                    <a:cxn ang="0">
                      <a:pos x="11" y="6"/>
                    </a:cxn>
                    <a:cxn ang="0">
                      <a:pos x="11" y="57"/>
                    </a:cxn>
                    <a:cxn ang="0">
                      <a:pos x="0" y="50"/>
                    </a:cxn>
                  </a:cxnLst>
                  <a:rect l="0" t="0" r="r" b="b"/>
                  <a:pathLst>
                    <a:path w="11" h="57">
                      <a:moveTo>
                        <a:pt x="0" y="50"/>
                      </a:moveTo>
                      <a:lnTo>
                        <a:pt x="0" y="0"/>
                      </a:lnTo>
                      <a:lnTo>
                        <a:pt x="11" y="6"/>
                      </a:lnTo>
                      <a:lnTo>
                        <a:pt x="11"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7" name="Rectangle 387"/>
                <p:cNvSpPr>
                  <a:spLocks noChangeArrowheads="1"/>
                </p:cNvSpPr>
                <p:nvPr/>
              </p:nvSpPr>
              <p:spPr bwMode="auto">
                <a:xfrm>
                  <a:off x="4591" y="2273"/>
                  <a:ext cx="4" cy="50"/>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48" name="Freeform 388"/>
                <p:cNvSpPr>
                  <a:spLocks/>
                </p:cNvSpPr>
                <p:nvPr/>
              </p:nvSpPr>
              <p:spPr bwMode="auto">
                <a:xfrm>
                  <a:off x="4591" y="2323"/>
                  <a:ext cx="11" cy="7"/>
                </a:xfrm>
                <a:custGeom>
                  <a:avLst/>
                  <a:gdLst/>
                  <a:ahLst/>
                  <a:cxnLst>
                    <a:cxn ang="0">
                      <a:pos x="11" y="7"/>
                    </a:cxn>
                    <a:cxn ang="0">
                      <a:pos x="11" y="4"/>
                    </a:cxn>
                    <a:cxn ang="0">
                      <a:pos x="4" y="0"/>
                    </a:cxn>
                    <a:cxn ang="0">
                      <a:pos x="0" y="0"/>
                    </a:cxn>
                    <a:cxn ang="0">
                      <a:pos x="11" y="7"/>
                    </a:cxn>
                  </a:cxnLst>
                  <a:rect l="0" t="0" r="r" b="b"/>
                  <a:pathLst>
                    <a:path w="11" h="7">
                      <a:moveTo>
                        <a:pt x="11" y="7"/>
                      </a:moveTo>
                      <a:lnTo>
                        <a:pt x="11" y="4"/>
                      </a:lnTo>
                      <a:lnTo>
                        <a:pt x="4"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49" name="Freeform 389"/>
                <p:cNvSpPr>
                  <a:spLocks/>
                </p:cNvSpPr>
                <p:nvPr/>
              </p:nvSpPr>
              <p:spPr bwMode="auto">
                <a:xfrm>
                  <a:off x="4571" y="2262"/>
                  <a:ext cx="14" cy="58"/>
                </a:xfrm>
                <a:custGeom>
                  <a:avLst/>
                  <a:gdLst/>
                  <a:ahLst/>
                  <a:cxnLst>
                    <a:cxn ang="0">
                      <a:pos x="0" y="51"/>
                    </a:cxn>
                    <a:cxn ang="0">
                      <a:pos x="0" y="0"/>
                    </a:cxn>
                    <a:cxn ang="0">
                      <a:pos x="14" y="7"/>
                    </a:cxn>
                    <a:cxn ang="0">
                      <a:pos x="14" y="58"/>
                    </a:cxn>
                    <a:cxn ang="0">
                      <a:pos x="0" y="51"/>
                    </a:cxn>
                  </a:cxnLst>
                  <a:rect l="0" t="0" r="r" b="b"/>
                  <a:pathLst>
                    <a:path w="14" h="58">
                      <a:moveTo>
                        <a:pt x="0" y="51"/>
                      </a:moveTo>
                      <a:lnTo>
                        <a:pt x="0" y="0"/>
                      </a:lnTo>
                      <a:lnTo>
                        <a:pt x="14" y="7"/>
                      </a:lnTo>
                      <a:lnTo>
                        <a:pt x="14" y="58"/>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0" name="Rectangle 390"/>
                <p:cNvSpPr>
                  <a:spLocks noChangeArrowheads="1"/>
                </p:cNvSpPr>
                <p:nvPr/>
              </p:nvSpPr>
              <p:spPr bwMode="auto">
                <a:xfrm>
                  <a:off x="4571" y="2262"/>
                  <a:ext cx="4" cy="51"/>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251" name="Freeform 391"/>
                <p:cNvSpPr>
                  <a:spLocks/>
                </p:cNvSpPr>
                <p:nvPr/>
              </p:nvSpPr>
              <p:spPr bwMode="auto">
                <a:xfrm>
                  <a:off x="4571" y="2313"/>
                  <a:ext cx="14" cy="7"/>
                </a:xfrm>
                <a:custGeom>
                  <a:avLst/>
                  <a:gdLst/>
                  <a:ahLst/>
                  <a:cxnLst>
                    <a:cxn ang="0">
                      <a:pos x="14" y="7"/>
                    </a:cxn>
                    <a:cxn ang="0">
                      <a:pos x="14" y="4"/>
                    </a:cxn>
                    <a:cxn ang="0">
                      <a:pos x="4" y="0"/>
                    </a:cxn>
                    <a:cxn ang="0">
                      <a:pos x="0" y="0"/>
                    </a:cxn>
                    <a:cxn ang="0">
                      <a:pos x="14" y="7"/>
                    </a:cxn>
                  </a:cxnLst>
                  <a:rect l="0" t="0" r="r" b="b"/>
                  <a:pathLst>
                    <a:path w="14" h="7">
                      <a:moveTo>
                        <a:pt x="14" y="7"/>
                      </a:moveTo>
                      <a:lnTo>
                        <a:pt x="14" y="4"/>
                      </a:lnTo>
                      <a:lnTo>
                        <a:pt x="4" y="0"/>
                      </a:lnTo>
                      <a:lnTo>
                        <a:pt x="0" y="0"/>
                      </a:lnTo>
                      <a:lnTo>
                        <a:pt x="14"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2" name="Freeform 392"/>
                <p:cNvSpPr>
                  <a:spLocks/>
                </p:cNvSpPr>
                <p:nvPr/>
              </p:nvSpPr>
              <p:spPr bwMode="auto">
                <a:xfrm>
                  <a:off x="4554" y="2249"/>
                  <a:ext cx="10" cy="61"/>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3" name="Freeform 393"/>
                <p:cNvSpPr>
                  <a:spLocks/>
                </p:cNvSpPr>
                <p:nvPr/>
              </p:nvSpPr>
              <p:spPr bwMode="auto">
                <a:xfrm>
                  <a:off x="4554" y="2249"/>
                  <a:ext cx="4" cy="54"/>
                </a:xfrm>
                <a:custGeom>
                  <a:avLst/>
                  <a:gdLst/>
                  <a:ahLst/>
                  <a:cxnLst>
                    <a:cxn ang="0">
                      <a:pos x="0" y="54"/>
                    </a:cxn>
                    <a:cxn ang="0">
                      <a:pos x="4" y="54"/>
                    </a:cxn>
                    <a:cxn ang="0">
                      <a:pos x="4" y="3"/>
                    </a:cxn>
                    <a:cxn ang="0">
                      <a:pos x="0" y="0"/>
                    </a:cxn>
                    <a:cxn ang="0">
                      <a:pos x="0" y="54"/>
                    </a:cxn>
                  </a:cxnLst>
                  <a:rect l="0" t="0" r="r" b="b"/>
                  <a:pathLst>
                    <a:path w="4" h="54">
                      <a:moveTo>
                        <a:pt x="0" y="54"/>
                      </a:moveTo>
                      <a:lnTo>
                        <a:pt x="4"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4" name="Freeform 394"/>
                <p:cNvSpPr>
                  <a:spLocks/>
                </p:cNvSpPr>
                <p:nvPr/>
              </p:nvSpPr>
              <p:spPr bwMode="auto">
                <a:xfrm>
                  <a:off x="4554" y="2303"/>
                  <a:ext cx="10" cy="7"/>
                </a:xfrm>
                <a:custGeom>
                  <a:avLst/>
                  <a:gdLst/>
                  <a:ahLst/>
                  <a:cxnLst>
                    <a:cxn ang="0">
                      <a:pos x="10" y="7"/>
                    </a:cxn>
                    <a:cxn ang="0">
                      <a:pos x="10" y="3"/>
                    </a:cxn>
                    <a:cxn ang="0">
                      <a:pos x="4" y="0"/>
                    </a:cxn>
                    <a:cxn ang="0">
                      <a:pos x="0" y="0"/>
                    </a:cxn>
                    <a:cxn ang="0">
                      <a:pos x="10" y="7"/>
                    </a:cxn>
                  </a:cxnLst>
                  <a:rect l="0" t="0" r="r" b="b"/>
                  <a:pathLst>
                    <a:path w="10" h="7">
                      <a:moveTo>
                        <a:pt x="10" y="7"/>
                      </a:moveTo>
                      <a:lnTo>
                        <a:pt x="10" y="3"/>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5" name="Freeform 395"/>
                <p:cNvSpPr>
                  <a:spLocks/>
                </p:cNvSpPr>
                <p:nvPr/>
              </p:nvSpPr>
              <p:spPr bwMode="auto">
                <a:xfrm>
                  <a:off x="4537" y="2239"/>
                  <a:ext cx="11" cy="61"/>
                </a:xfrm>
                <a:custGeom>
                  <a:avLst/>
                  <a:gdLst/>
                  <a:ahLst/>
                  <a:cxnLst>
                    <a:cxn ang="0">
                      <a:pos x="0" y="54"/>
                    </a:cxn>
                    <a:cxn ang="0">
                      <a:pos x="0" y="0"/>
                    </a:cxn>
                    <a:cxn ang="0">
                      <a:pos x="11" y="6"/>
                    </a:cxn>
                    <a:cxn ang="0">
                      <a:pos x="11" y="61"/>
                    </a:cxn>
                    <a:cxn ang="0">
                      <a:pos x="0" y="54"/>
                    </a:cxn>
                  </a:cxnLst>
                  <a:rect l="0" t="0" r="r" b="b"/>
                  <a:pathLst>
                    <a:path w="11" h="61">
                      <a:moveTo>
                        <a:pt x="0" y="54"/>
                      </a:moveTo>
                      <a:lnTo>
                        <a:pt x="0" y="0"/>
                      </a:lnTo>
                      <a:lnTo>
                        <a:pt x="11" y="6"/>
                      </a:lnTo>
                      <a:lnTo>
                        <a:pt x="11"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6" name="Freeform 396"/>
                <p:cNvSpPr>
                  <a:spLocks/>
                </p:cNvSpPr>
                <p:nvPr/>
              </p:nvSpPr>
              <p:spPr bwMode="auto">
                <a:xfrm>
                  <a:off x="4537" y="2239"/>
                  <a:ext cx="4" cy="54"/>
                </a:xfrm>
                <a:custGeom>
                  <a:avLst/>
                  <a:gdLst/>
                  <a:ahLst/>
                  <a:cxnLst>
                    <a:cxn ang="0">
                      <a:pos x="0" y="54"/>
                    </a:cxn>
                    <a:cxn ang="0">
                      <a:pos x="0" y="54"/>
                    </a:cxn>
                    <a:cxn ang="0">
                      <a:pos x="4" y="3"/>
                    </a:cxn>
                    <a:cxn ang="0">
                      <a:pos x="0" y="0"/>
                    </a:cxn>
                    <a:cxn ang="0">
                      <a:pos x="0" y="54"/>
                    </a:cxn>
                  </a:cxnLst>
                  <a:rect l="0" t="0" r="r" b="b"/>
                  <a:pathLst>
                    <a:path w="4" h="54">
                      <a:moveTo>
                        <a:pt x="0" y="54"/>
                      </a:moveTo>
                      <a:lnTo>
                        <a:pt x="0" y="54"/>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7" name="Freeform 397"/>
                <p:cNvSpPr>
                  <a:spLocks/>
                </p:cNvSpPr>
                <p:nvPr/>
              </p:nvSpPr>
              <p:spPr bwMode="auto">
                <a:xfrm>
                  <a:off x="4537" y="2293"/>
                  <a:ext cx="11" cy="7"/>
                </a:xfrm>
                <a:custGeom>
                  <a:avLst/>
                  <a:gdLst/>
                  <a:ahLst/>
                  <a:cxnLst>
                    <a:cxn ang="0">
                      <a:pos x="11" y="7"/>
                    </a:cxn>
                    <a:cxn ang="0">
                      <a:pos x="11" y="3"/>
                    </a:cxn>
                    <a:cxn ang="0">
                      <a:pos x="0" y="0"/>
                    </a:cxn>
                    <a:cxn ang="0">
                      <a:pos x="0" y="0"/>
                    </a:cxn>
                    <a:cxn ang="0">
                      <a:pos x="11" y="7"/>
                    </a:cxn>
                  </a:cxnLst>
                  <a:rect l="0" t="0" r="r" b="b"/>
                  <a:pathLst>
                    <a:path w="11" h="7">
                      <a:moveTo>
                        <a:pt x="11" y="7"/>
                      </a:moveTo>
                      <a:lnTo>
                        <a:pt x="11" y="3"/>
                      </a:lnTo>
                      <a:lnTo>
                        <a:pt x="0" y="0"/>
                      </a:lnTo>
                      <a:lnTo>
                        <a:pt x="0" y="0"/>
                      </a:lnTo>
                      <a:lnTo>
                        <a:pt x="11"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8" name="Freeform 398"/>
                <p:cNvSpPr>
                  <a:spLocks/>
                </p:cNvSpPr>
                <p:nvPr/>
              </p:nvSpPr>
              <p:spPr bwMode="auto">
                <a:xfrm>
                  <a:off x="4517" y="2229"/>
                  <a:ext cx="14" cy="61"/>
                </a:xfrm>
                <a:custGeom>
                  <a:avLst/>
                  <a:gdLst/>
                  <a:ahLst/>
                  <a:cxnLst>
                    <a:cxn ang="0">
                      <a:pos x="0" y="54"/>
                    </a:cxn>
                    <a:cxn ang="0">
                      <a:pos x="0" y="0"/>
                    </a:cxn>
                    <a:cxn ang="0">
                      <a:pos x="14" y="6"/>
                    </a:cxn>
                    <a:cxn ang="0">
                      <a:pos x="14" y="61"/>
                    </a:cxn>
                    <a:cxn ang="0">
                      <a:pos x="0" y="54"/>
                    </a:cxn>
                  </a:cxnLst>
                  <a:rect l="0" t="0" r="r" b="b"/>
                  <a:pathLst>
                    <a:path w="14" h="61">
                      <a:moveTo>
                        <a:pt x="0" y="54"/>
                      </a:moveTo>
                      <a:lnTo>
                        <a:pt x="0" y="0"/>
                      </a:lnTo>
                      <a:lnTo>
                        <a:pt x="14" y="6"/>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9" name="Freeform 399"/>
                <p:cNvSpPr>
                  <a:spLocks/>
                </p:cNvSpPr>
                <p:nvPr/>
              </p:nvSpPr>
              <p:spPr bwMode="auto">
                <a:xfrm>
                  <a:off x="4517" y="2229"/>
                  <a:ext cx="4" cy="54"/>
                </a:xfrm>
                <a:custGeom>
                  <a:avLst/>
                  <a:gdLst/>
                  <a:ahLst/>
                  <a:cxnLst>
                    <a:cxn ang="0">
                      <a:pos x="0" y="54"/>
                    </a:cxn>
                    <a:cxn ang="0">
                      <a:pos x="4" y="50"/>
                    </a:cxn>
                    <a:cxn ang="0">
                      <a:pos x="4" y="3"/>
                    </a:cxn>
                    <a:cxn ang="0">
                      <a:pos x="0" y="0"/>
                    </a:cxn>
                    <a:cxn ang="0">
                      <a:pos x="0" y="54"/>
                    </a:cxn>
                  </a:cxnLst>
                  <a:rect l="0" t="0" r="r" b="b"/>
                  <a:pathLst>
                    <a:path w="4" h="54">
                      <a:moveTo>
                        <a:pt x="0" y="54"/>
                      </a:moveTo>
                      <a:lnTo>
                        <a:pt x="4" y="50"/>
                      </a:lnTo>
                      <a:lnTo>
                        <a:pt x="4" y="3"/>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0" name="Freeform 400"/>
                <p:cNvSpPr>
                  <a:spLocks/>
                </p:cNvSpPr>
                <p:nvPr/>
              </p:nvSpPr>
              <p:spPr bwMode="auto">
                <a:xfrm>
                  <a:off x="4517" y="2279"/>
                  <a:ext cx="14" cy="11"/>
                </a:xfrm>
                <a:custGeom>
                  <a:avLst/>
                  <a:gdLst/>
                  <a:ahLst/>
                  <a:cxnLst>
                    <a:cxn ang="0">
                      <a:pos x="14" y="11"/>
                    </a:cxn>
                    <a:cxn ang="0">
                      <a:pos x="14" y="7"/>
                    </a:cxn>
                    <a:cxn ang="0">
                      <a:pos x="4" y="0"/>
                    </a:cxn>
                    <a:cxn ang="0">
                      <a:pos x="0" y="4"/>
                    </a:cxn>
                    <a:cxn ang="0">
                      <a:pos x="14" y="11"/>
                    </a:cxn>
                  </a:cxnLst>
                  <a:rect l="0" t="0" r="r" b="b"/>
                  <a:pathLst>
                    <a:path w="14" h="11">
                      <a:moveTo>
                        <a:pt x="14" y="11"/>
                      </a:moveTo>
                      <a:lnTo>
                        <a:pt x="14" y="7"/>
                      </a:lnTo>
                      <a:lnTo>
                        <a:pt x="4" y="0"/>
                      </a:lnTo>
                      <a:lnTo>
                        <a:pt x="0" y="4"/>
                      </a:lnTo>
                      <a:lnTo>
                        <a:pt x="14" y="11"/>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1" name="Freeform 401"/>
                <p:cNvSpPr>
                  <a:spLocks/>
                </p:cNvSpPr>
                <p:nvPr/>
              </p:nvSpPr>
              <p:spPr bwMode="auto">
                <a:xfrm>
                  <a:off x="4500" y="2218"/>
                  <a:ext cx="10" cy="61"/>
                </a:xfrm>
                <a:custGeom>
                  <a:avLst/>
                  <a:gdLst/>
                  <a:ahLst/>
                  <a:cxnLst>
                    <a:cxn ang="0">
                      <a:pos x="0" y="55"/>
                    </a:cxn>
                    <a:cxn ang="0">
                      <a:pos x="0" y="0"/>
                    </a:cxn>
                    <a:cxn ang="0">
                      <a:pos x="10" y="7"/>
                    </a:cxn>
                    <a:cxn ang="0">
                      <a:pos x="10" y="61"/>
                    </a:cxn>
                    <a:cxn ang="0">
                      <a:pos x="0" y="55"/>
                    </a:cxn>
                  </a:cxnLst>
                  <a:rect l="0" t="0" r="r" b="b"/>
                  <a:pathLst>
                    <a:path w="10" h="61">
                      <a:moveTo>
                        <a:pt x="0" y="55"/>
                      </a:moveTo>
                      <a:lnTo>
                        <a:pt x="0" y="0"/>
                      </a:lnTo>
                      <a:lnTo>
                        <a:pt x="10" y="7"/>
                      </a:lnTo>
                      <a:lnTo>
                        <a:pt x="10" y="61"/>
                      </a:lnTo>
                      <a:lnTo>
                        <a:pt x="0" y="55"/>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2" name="Freeform 402"/>
                <p:cNvSpPr>
                  <a:spLocks/>
                </p:cNvSpPr>
                <p:nvPr/>
              </p:nvSpPr>
              <p:spPr bwMode="auto">
                <a:xfrm>
                  <a:off x="4500" y="2218"/>
                  <a:ext cx="4" cy="55"/>
                </a:xfrm>
                <a:custGeom>
                  <a:avLst/>
                  <a:gdLst/>
                  <a:ahLst/>
                  <a:cxnLst>
                    <a:cxn ang="0">
                      <a:pos x="0" y="55"/>
                    </a:cxn>
                    <a:cxn ang="0">
                      <a:pos x="4" y="51"/>
                    </a:cxn>
                    <a:cxn ang="0">
                      <a:pos x="4" y="4"/>
                    </a:cxn>
                    <a:cxn ang="0">
                      <a:pos x="0" y="0"/>
                    </a:cxn>
                    <a:cxn ang="0">
                      <a:pos x="0" y="55"/>
                    </a:cxn>
                  </a:cxnLst>
                  <a:rect l="0" t="0" r="r" b="b"/>
                  <a:pathLst>
                    <a:path w="4" h="55">
                      <a:moveTo>
                        <a:pt x="0" y="55"/>
                      </a:moveTo>
                      <a:lnTo>
                        <a:pt x="4" y="51"/>
                      </a:lnTo>
                      <a:lnTo>
                        <a:pt x="4" y="4"/>
                      </a:lnTo>
                      <a:lnTo>
                        <a:pt x="0" y="0"/>
                      </a:lnTo>
                      <a:lnTo>
                        <a:pt x="0" y="55"/>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3" name="Freeform 403"/>
                <p:cNvSpPr>
                  <a:spLocks/>
                </p:cNvSpPr>
                <p:nvPr/>
              </p:nvSpPr>
              <p:spPr bwMode="auto">
                <a:xfrm>
                  <a:off x="4500" y="2269"/>
                  <a:ext cx="10" cy="10"/>
                </a:xfrm>
                <a:custGeom>
                  <a:avLst/>
                  <a:gdLst/>
                  <a:ahLst/>
                  <a:cxnLst>
                    <a:cxn ang="0">
                      <a:pos x="10" y="10"/>
                    </a:cxn>
                    <a:cxn ang="0">
                      <a:pos x="10" y="7"/>
                    </a:cxn>
                    <a:cxn ang="0">
                      <a:pos x="4" y="0"/>
                    </a:cxn>
                    <a:cxn ang="0">
                      <a:pos x="0" y="4"/>
                    </a:cxn>
                    <a:cxn ang="0">
                      <a:pos x="10" y="10"/>
                    </a:cxn>
                  </a:cxnLst>
                  <a:rect l="0" t="0" r="r" b="b"/>
                  <a:pathLst>
                    <a:path w="10" h="10">
                      <a:moveTo>
                        <a:pt x="10" y="10"/>
                      </a:moveTo>
                      <a:lnTo>
                        <a:pt x="10" y="7"/>
                      </a:lnTo>
                      <a:lnTo>
                        <a:pt x="4" y="0"/>
                      </a:lnTo>
                      <a:lnTo>
                        <a:pt x="0" y="4"/>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4" name="Freeform 404"/>
                <p:cNvSpPr>
                  <a:spLocks/>
                </p:cNvSpPr>
                <p:nvPr/>
              </p:nvSpPr>
              <p:spPr bwMode="auto">
                <a:xfrm>
                  <a:off x="4480" y="2208"/>
                  <a:ext cx="14" cy="61"/>
                </a:xfrm>
                <a:custGeom>
                  <a:avLst/>
                  <a:gdLst/>
                  <a:ahLst/>
                  <a:cxnLst>
                    <a:cxn ang="0">
                      <a:pos x="0" y="54"/>
                    </a:cxn>
                    <a:cxn ang="0">
                      <a:pos x="0" y="0"/>
                    </a:cxn>
                    <a:cxn ang="0">
                      <a:pos x="14" y="7"/>
                    </a:cxn>
                    <a:cxn ang="0">
                      <a:pos x="14" y="61"/>
                    </a:cxn>
                    <a:cxn ang="0">
                      <a:pos x="0" y="54"/>
                    </a:cxn>
                  </a:cxnLst>
                  <a:rect l="0" t="0" r="r" b="b"/>
                  <a:pathLst>
                    <a:path w="14" h="61">
                      <a:moveTo>
                        <a:pt x="0" y="54"/>
                      </a:moveTo>
                      <a:lnTo>
                        <a:pt x="0" y="0"/>
                      </a:lnTo>
                      <a:lnTo>
                        <a:pt x="14" y="7"/>
                      </a:lnTo>
                      <a:lnTo>
                        <a:pt x="14"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5" name="Freeform 405"/>
                <p:cNvSpPr>
                  <a:spLocks/>
                </p:cNvSpPr>
                <p:nvPr/>
              </p:nvSpPr>
              <p:spPr bwMode="auto">
                <a:xfrm>
                  <a:off x="4480" y="2208"/>
                  <a:ext cx="3" cy="54"/>
                </a:xfrm>
                <a:custGeom>
                  <a:avLst/>
                  <a:gdLst/>
                  <a:ahLst/>
                  <a:cxnLst>
                    <a:cxn ang="0">
                      <a:pos x="0" y="54"/>
                    </a:cxn>
                    <a:cxn ang="0">
                      <a:pos x="3" y="51"/>
                    </a:cxn>
                    <a:cxn ang="0">
                      <a:pos x="3" y="4"/>
                    </a:cxn>
                    <a:cxn ang="0">
                      <a:pos x="0" y="0"/>
                    </a:cxn>
                    <a:cxn ang="0">
                      <a:pos x="0" y="54"/>
                    </a:cxn>
                  </a:cxnLst>
                  <a:rect l="0" t="0" r="r" b="b"/>
                  <a:pathLst>
                    <a:path w="3" h="54">
                      <a:moveTo>
                        <a:pt x="0" y="54"/>
                      </a:moveTo>
                      <a:lnTo>
                        <a:pt x="3" y="51"/>
                      </a:lnTo>
                      <a:lnTo>
                        <a:pt x="3" y="4"/>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39" name="Freeform 407"/>
              <p:cNvSpPr>
                <a:spLocks/>
              </p:cNvSpPr>
              <p:nvPr/>
            </p:nvSpPr>
            <p:spPr bwMode="auto">
              <a:xfrm>
                <a:off x="7112000" y="3586163"/>
                <a:ext cx="22225" cy="15875"/>
              </a:xfrm>
              <a:custGeom>
                <a:avLst/>
                <a:gdLst/>
                <a:ahLst/>
                <a:cxnLst>
                  <a:cxn ang="0">
                    <a:pos x="14" y="10"/>
                  </a:cxn>
                  <a:cxn ang="0">
                    <a:pos x="14" y="7"/>
                  </a:cxn>
                  <a:cxn ang="0">
                    <a:pos x="3" y="0"/>
                  </a:cxn>
                  <a:cxn ang="0">
                    <a:pos x="0" y="3"/>
                  </a:cxn>
                  <a:cxn ang="0">
                    <a:pos x="14" y="10"/>
                  </a:cxn>
                </a:cxnLst>
                <a:rect l="0" t="0" r="r" b="b"/>
                <a:pathLst>
                  <a:path w="14" h="10">
                    <a:moveTo>
                      <a:pt x="14" y="10"/>
                    </a:moveTo>
                    <a:lnTo>
                      <a:pt x="14" y="7"/>
                    </a:lnTo>
                    <a:lnTo>
                      <a:pt x="3" y="0"/>
                    </a:lnTo>
                    <a:lnTo>
                      <a:pt x="0" y="3"/>
                    </a:lnTo>
                    <a:lnTo>
                      <a:pt x="14"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0" name="Freeform 408"/>
              <p:cNvSpPr>
                <a:spLocks/>
              </p:cNvSpPr>
              <p:nvPr/>
            </p:nvSpPr>
            <p:spPr bwMode="auto">
              <a:xfrm>
                <a:off x="7085013" y="3489325"/>
                <a:ext cx="15875" cy="96838"/>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409"/>
              <p:cNvSpPr>
                <a:spLocks/>
              </p:cNvSpPr>
              <p:nvPr/>
            </p:nvSpPr>
            <p:spPr bwMode="auto">
              <a:xfrm>
                <a:off x="7085013" y="3489325"/>
                <a:ext cx="6350" cy="85725"/>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10"/>
              <p:cNvSpPr>
                <a:spLocks/>
              </p:cNvSpPr>
              <p:nvPr/>
            </p:nvSpPr>
            <p:spPr bwMode="auto">
              <a:xfrm>
                <a:off x="7085013" y="3570288"/>
                <a:ext cx="15875" cy="15875"/>
              </a:xfrm>
              <a:custGeom>
                <a:avLst/>
                <a:gdLst/>
                <a:ahLst/>
                <a:cxnLst>
                  <a:cxn ang="0">
                    <a:pos x="10" y="10"/>
                  </a:cxn>
                  <a:cxn ang="0">
                    <a:pos x="10" y="7"/>
                  </a:cxn>
                  <a:cxn ang="0">
                    <a:pos x="4" y="0"/>
                  </a:cxn>
                  <a:cxn ang="0">
                    <a:pos x="0" y="3"/>
                  </a:cxn>
                  <a:cxn ang="0">
                    <a:pos x="10" y="10"/>
                  </a:cxn>
                </a:cxnLst>
                <a:rect l="0" t="0" r="r" b="b"/>
                <a:pathLst>
                  <a:path w="10" h="10">
                    <a:moveTo>
                      <a:pt x="10" y="10"/>
                    </a:moveTo>
                    <a:lnTo>
                      <a:pt x="10" y="7"/>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11"/>
              <p:cNvSpPr>
                <a:spLocks/>
              </p:cNvSpPr>
              <p:nvPr/>
            </p:nvSpPr>
            <p:spPr bwMode="auto">
              <a:xfrm>
                <a:off x="7058025" y="3473450"/>
                <a:ext cx="15875" cy="96838"/>
              </a:xfrm>
              <a:custGeom>
                <a:avLst/>
                <a:gdLst/>
                <a:ahLst/>
                <a:cxnLst>
                  <a:cxn ang="0">
                    <a:pos x="0" y="54"/>
                  </a:cxn>
                  <a:cxn ang="0">
                    <a:pos x="0" y="0"/>
                  </a:cxn>
                  <a:cxn ang="0">
                    <a:pos x="10" y="7"/>
                  </a:cxn>
                  <a:cxn ang="0">
                    <a:pos x="10" y="61"/>
                  </a:cxn>
                  <a:cxn ang="0">
                    <a:pos x="0" y="54"/>
                  </a:cxn>
                </a:cxnLst>
                <a:rect l="0" t="0" r="r" b="b"/>
                <a:pathLst>
                  <a:path w="10" h="61">
                    <a:moveTo>
                      <a:pt x="0" y="54"/>
                    </a:moveTo>
                    <a:lnTo>
                      <a:pt x="0" y="0"/>
                    </a:lnTo>
                    <a:lnTo>
                      <a:pt x="10" y="7"/>
                    </a:lnTo>
                    <a:lnTo>
                      <a:pt x="10" y="61"/>
                    </a:lnTo>
                    <a:lnTo>
                      <a:pt x="0" y="54"/>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4" name="Freeform 412"/>
              <p:cNvSpPr>
                <a:spLocks/>
              </p:cNvSpPr>
              <p:nvPr/>
            </p:nvSpPr>
            <p:spPr bwMode="auto">
              <a:xfrm>
                <a:off x="7058025" y="3473450"/>
                <a:ext cx="6350" cy="85725"/>
              </a:xfrm>
              <a:custGeom>
                <a:avLst/>
                <a:gdLst/>
                <a:ahLst/>
                <a:cxnLst>
                  <a:cxn ang="0">
                    <a:pos x="0" y="54"/>
                  </a:cxn>
                  <a:cxn ang="0">
                    <a:pos x="4" y="51"/>
                  </a:cxn>
                  <a:cxn ang="0">
                    <a:pos x="4" y="0"/>
                  </a:cxn>
                  <a:cxn ang="0">
                    <a:pos x="0" y="0"/>
                  </a:cxn>
                  <a:cxn ang="0">
                    <a:pos x="0" y="54"/>
                  </a:cxn>
                </a:cxnLst>
                <a:rect l="0" t="0" r="r" b="b"/>
                <a:pathLst>
                  <a:path w="4" h="54">
                    <a:moveTo>
                      <a:pt x="0" y="54"/>
                    </a:moveTo>
                    <a:lnTo>
                      <a:pt x="4" y="51"/>
                    </a:lnTo>
                    <a:lnTo>
                      <a:pt x="4" y="0"/>
                    </a:lnTo>
                    <a:lnTo>
                      <a:pt x="0" y="0"/>
                    </a:lnTo>
                    <a:lnTo>
                      <a:pt x="0" y="54"/>
                    </a:lnTo>
                    <a:close/>
                  </a:path>
                </a:pathLst>
              </a:custGeom>
              <a:solidFill>
                <a:srgbClr val="80808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5" name="Freeform 413"/>
              <p:cNvSpPr>
                <a:spLocks/>
              </p:cNvSpPr>
              <p:nvPr/>
            </p:nvSpPr>
            <p:spPr bwMode="auto">
              <a:xfrm>
                <a:off x="7058025" y="3554413"/>
                <a:ext cx="15875" cy="15875"/>
              </a:xfrm>
              <a:custGeom>
                <a:avLst/>
                <a:gdLst/>
                <a:ahLst/>
                <a:cxnLst>
                  <a:cxn ang="0">
                    <a:pos x="10" y="10"/>
                  </a:cxn>
                  <a:cxn ang="0">
                    <a:pos x="10" y="3"/>
                  </a:cxn>
                  <a:cxn ang="0">
                    <a:pos x="4" y="0"/>
                  </a:cxn>
                  <a:cxn ang="0">
                    <a:pos x="0" y="3"/>
                  </a:cxn>
                  <a:cxn ang="0">
                    <a:pos x="10" y="10"/>
                  </a:cxn>
                </a:cxnLst>
                <a:rect l="0" t="0" r="r" b="b"/>
                <a:pathLst>
                  <a:path w="10" h="10">
                    <a:moveTo>
                      <a:pt x="10" y="10"/>
                    </a:moveTo>
                    <a:lnTo>
                      <a:pt x="10" y="3"/>
                    </a:lnTo>
                    <a:lnTo>
                      <a:pt x="4" y="0"/>
                    </a:lnTo>
                    <a:lnTo>
                      <a:pt x="0" y="3"/>
                    </a:lnTo>
                    <a:lnTo>
                      <a:pt x="10" y="10"/>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14"/>
              <p:cNvSpPr>
                <a:spLocks/>
              </p:cNvSpPr>
              <p:nvPr/>
            </p:nvSpPr>
            <p:spPr bwMode="auto">
              <a:xfrm>
                <a:off x="7026275" y="3457575"/>
                <a:ext cx="22225" cy="90488"/>
              </a:xfrm>
              <a:custGeom>
                <a:avLst/>
                <a:gdLst/>
                <a:ahLst/>
                <a:cxnLst>
                  <a:cxn ang="0">
                    <a:pos x="0" y="51"/>
                  </a:cxn>
                  <a:cxn ang="0">
                    <a:pos x="0" y="0"/>
                  </a:cxn>
                  <a:cxn ang="0">
                    <a:pos x="14" y="7"/>
                  </a:cxn>
                  <a:cxn ang="0">
                    <a:pos x="14" y="57"/>
                  </a:cxn>
                  <a:cxn ang="0">
                    <a:pos x="0" y="51"/>
                  </a:cxn>
                </a:cxnLst>
                <a:rect l="0" t="0" r="r" b="b"/>
                <a:pathLst>
                  <a:path w="14" h="57">
                    <a:moveTo>
                      <a:pt x="0" y="51"/>
                    </a:moveTo>
                    <a:lnTo>
                      <a:pt x="0" y="0"/>
                    </a:lnTo>
                    <a:lnTo>
                      <a:pt x="14" y="7"/>
                    </a:lnTo>
                    <a:lnTo>
                      <a:pt x="14" y="57"/>
                    </a:lnTo>
                    <a:lnTo>
                      <a:pt x="0" y="51"/>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7" name="Rectangle 415"/>
              <p:cNvSpPr>
                <a:spLocks noChangeArrowheads="1"/>
              </p:cNvSpPr>
              <p:nvPr/>
            </p:nvSpPr>
            <p:spPr bwMode="auto">
              <a:xfrm>
                <a:off x="7026275" y="3457575"/>
                <a:ext cx="4763" cy="80963"/>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48" name="Freeform 416"/>
              <p:cNvSpPr>
                <a:spLocks/>
              </p:cNvSpPr>
              <p:nvPr/>
            </p:nvSpPr>
            <p:spPr bwMode="auto">
              <a:xfrm>
                <a:off x="7026275" y="3538538"/>
                <a:ext cx="22225" cy="9525"/>
              </a:xfrm>
              <a:custGeom>
                <a:avLst/>
                <a:gdLst/>
                <a:ahLst/>
                <a:cxnLst>
                  <a:cxn ang="0">
                    <a:pos x="14" y="6"/>
                  </a:cxn>
                  <a:cxn ang="0">
                    <a:pos x="14" y="3"/>
                  </a:cxn>
                  <a:cxn ang="0">
                    <a:pos x="3" y="0"/>
                  </a:cxn>
                  <a:cxn ang="0">
                    <a:pos x="0" y="0"/>
                  </a:cxn>
                  <a:cxn ang="0">
                    <a:pos x="14" y="6"/>
                  </a:cxn>
                </a:cxnLst>
                <a:rect l="0" t="0" r="r" b="b"/>
                <a:pathLst>
                  <a:path w="14" h="6">
                    <a:moveTo>
                      <a:pt x="14" y="6"/>
                    </a:moveTo>
                    <a:lnTo>
                      <a:pt x="14" y="3"/>
                    </a:lnTo>
                    <a:lnTo>
                      <a:pt x="3" y="0"/>
                    </a:lnTo>
                    <a:lnTo>
                      <a:pt x="0" y="0"/>
                    </a:lnTo>
                    <a:lnTo>
                      <a:pt x="14" y="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9" name="Freeform 417"/>
              <p:cNvSpPr>
                <a:spLocks/>
              </p:cNvSpPr>
              <p:nvPr/>
            </p:nvSpPr>
            <p:spPr bwMode="auto">
              <a:xfrm>
                <a:off x="6999288" y="3441700"/>
                <a:ext cx="15875" cy="90488"/>
              </a:xfrm>
              <a:custGeom>
                <a:avLst/>
                <a:gdLst/>
                <a:ahLst/>
                <a:cxnLst>
                  <a:cxn ang="0">
                    <a:pos x="0" y="50"/>
                  </a:cxn>
                  <a:cxn ang="0">
                    <a:pos x="0" y="0"/>
                  </a:cxn>
                  <a:cxn ang="0">
                    <a:pos x="10" y="6"/>
                  </a:cxn>
                  <a:cxn ang="0">
                    <a:pos x="10" y="57"/>
                  </a:cxn>
                  <a:cxn ang="0">
                    <a:pos x="0" y="50"/>
                  </a:cxn>
                </a:cxnLst>
                <a:rect l="0" t="0" r="r" b="b"/>
                <a:pathLst>
                  <a:path w="10" h="57">
                    <a:moveTo>
                      <a:pt x="0" y="50"/>
                    </a:moveTo>
                    <a:lnTo>
                      <a:pt x="0" y="0"/>
                    </a:lnTo>
                    <a:lnTo>
                      <a:pt x="10" y="6"/>
                    </a:lnTo>
                    <a:lnTo>
                      <a:pt x="10" y="57"/>
                    </a:lnTo>
                    <a:lnTo>
                      <a:pt x="0" y="5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0" name="Rectangle 418"/>
              <p:cNvSpPr>
                <a:spLocks noChangeArrowheads="1"/>
              </p:cNvSpPr>
              <p:nvPr/>
            </p:nvSpPr>
            <p:spPr bwMode="auto">
              <a:xfrm>
                <a:off x="6999288" y="3441700"/>
                <a:ext cx="6350" cy="79375"/>
              </a:xfrm>
              <a:prstGeom prst="rect">
                <a:avLst/>
              </a:prstGeom>
              <a:solidFill>
                <a:srgbClr val="808080"/>
              </a:solidFill>
              <a:ln w="9525">
                <a:noFill/>
                <a:miter lim="800000"/>
                <a:headEnd/>
                <a:tailEnd/>
              </a:ln>
            </p:spPr>
            <p:txBody>
              <a:bodyPr vert="horz" wrap="square" lIns="91440" tIns="45720" rIns="91440" bIns="45720" numCol="1" anchor="t" anchorCtr="0" compatLnSpc="1">
                <a:prstTxWarp prst="textNoShape">
                  <a:avLst/>
                </a:prstTxWarp>
              </a:bodyPr>
              <a:lstStyle/>
              <a:p>
                <a:endParaRPr lang="en-US"/>
              </a:p>
            </p:txBody>
          </p:sp>
          <p:sp>
            <p:nvSpPr>
              <p:cNvPr id="51" name="Freeform 419"/>
              <p:cNvSpPr>
                <a:spLocks/>
              </p:cNvSpPr>
              <p:nvPr/>
            </p:nvSpPr>
            <p:spPr bwMode="auto">
              <a:xfrm>
                <a:off x="6999288" y="3521075"/>
                <a:ext cx="15875" cy="11113"/>
              </a:xfrm>
              <a:custGeom>
                <a:avLst/>
                <a:gdLst/>
                <a:ahLst/>
                <a:cxnLst>
                  <a:cxn ang="0">
                    <a:pos x="10" y="7"/>
                  </a:cxn>
                  <a:cxn ang="0">
                    <a:pos x="10" y="4"/>
                  </a:cxn>
                  <a:cxn ang="0">
                    <a:pos x="4" y="0"/>
                  </a:cxn>
                  <a:cxn ang="0">
                    <a:pos x="0" y="0"/>
                  </a:cxn>
                  <a:cxn ang="0">
                    <a:pos x="10" y="7"/>
                  </a:cxn>
                </a:cxnLst>
                <a:rect l="0" t="0" r="r" b="b"/>
                <a:pathLst>
                  <a:path w="10" h="7">
                    <a:moveTo>
                      <a:pt x="10" y="7"/>
                    </a:moveTo>
                    <a:lnTo>
                      <a:pt x="10" y="4"/>
                    </a:lnTo>
                    <a:lnTo>
                      <a:pt x="4" y="0"/>
                    </a:lnTo>
                    <a:lnTo>
                      <a:pt x="0" y="0"/>
                    </a:lnTo>
                    <a:lnTo>
                      <a:pt x="10" y="7"/>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2" name="Freeform 420"/>
              <p:cNvSpPr>
                <a:spLocks/>
              </p:cNvSpPr>
              <p:nvPr/>
            </p:nvSpPr>
            <p:spPr bwMode="auto">
              <a:xfrm>
                <a:off x="6565900" y="3178175"/>
                <a:ext cx="42863" cy="58738"/>
              </a:xfrm>
              <a:custGeom>
                <a:avLst/>
                <a:gdLst/>
                <a:ahLst/>
                <a:cxnLst>
                  <a:cxn ang="0">
                    <a:pos x="27" y="17"/>
                  </a:cxn>
                  <a:cxn ang="0">
                    <a:pos x="27" y="37"/>
                  </a:cxn>
                  <a:cxn ang="0">
                    <a:pos x="0" y="20"/>
                  </a:cxn>
                  <a:cxn ang="0">
                    <a:pos x="0" y="0"/>
                  </a:cxn>
                  <a:cxn ang="0">
                    <a:pos x="27" y="17"/>
                  </a:cxn>
                </a:cxnLst>
                <a:rect l="0" t="0" r="r" b="b"/>
                <a:pathLst>
                  <a:path w="27" h="37">
                    <a:moveTo>
                      <a:pt x="27" y="17"/>
                    </a:moveTo>
                    <a:lnTo>
                      <a:pt x="27" y="37"/>
                    </a:lnTo>
                    <a:lnTo>
                      <a:pt x="0" y="20"/>
                    </a:lnTo>
                    <a:lnTo>
                      <a:pt x="0" y="0"/>
                    </a:lnTo>
                    <a:lnTo>
                      <a:pt x="27" y="17"/>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3" name="Freeform 421"/>
              <p:cNvSpPr>
                <a:spLocks/>
              </p:cNvSpPr>
              <p:nvPr/>
            </p:nvSpPr>
            <p:spPr bwMode="auto">
              <a:xfrm>
                <a:off x="6602413" y="3205163"/>
                <a:ext cx="6350" cy="26988"/>
              </a:xfrm>
              <a:custGeom>
                <a:avLst/>
                <a:gdLst/>
                <a:ahLst/>
                <a:cxnLst>
                  <a:cxn ang="0">
                    <a:pos x="0" y="3"/>
                  </a:cxn>
                  <a:cxn ang="0">
                    <a:pos x="4" y="0"/>
                  </a:cxn>
                  <a:cxn ang="0">
                    <a:pos x="4" y="17"/>
                  </a:cxn>
                  <a:cxn ang="0">
                    <a:pos x="0" y="17"/>
                  </a:cxn>
                  <a:cxn ang="0">
                    <a:pos x="0" y="3"/>
                  </a:cxn>
                </a:cxnLst>
                <a:rect l="0" t="0" r="r" b="b"/>
                <a:pathLst>
                  <a:path w="4" h="17">
                    <a:moveTo>
                      <a:pt x="0" y="3"/>
                    </a:moveTo>
                    <a:lnTo>
                      <a:pt x="4" y="0"/>
                    </a:lnTo>
                    <a:lnTo>
                      <a:pt x="4" y="17"/>
                    </a:lnTo>
                    <a:lnTo>
                      <a:pt x="0" y="17"/>
                    </a:lnTo>
                    <a:lnTo>
                      <a:pt x="0" y="3"/>
                    </a:lnTo>
                    <a:close/>
                  </a:path>
                </a:pathLst>
              </a:custGeom>
              <a:solidFill>
                <a:srgbClr val="725A1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4" name="Freeform 422"/>
              <p:cNvSpPr>
                <a:spLocks/>
              </p:cNvSpPr>
              <p:nvPr/>
            </p:nvSpPr>
            <p:spPr bwMode="auto">
              <a:xfrm>
                <a:off x="6559550" y="3178175"/>
                <a:ext cx="49213" cy="31750"/>
              </a:xfrm>
              <a:custGeom>
                <a:avLst/>
                <a:gdLst/>
                <a:ahLst/>
                <a:cxnLst>
                  <a:cxn ang="0">
                    <a:pos x="0" y="3"/>
                  </a:cxn>
                  <a:cxn ang="0">
                    <a:pos x="4" y="0"/>
                  </a:cxn>
                  <a:cxn ang="0">
                    <a:pos x="31" y="17"/>
                  </a:cxn>
                  <a:cxn ang="0">
                    <a:pos x="27" y="20"/>
                  </a:cxn>
                  <a:cxn ang="0">
                    <a:pos x="0" y="3"/>
                  </a:cxn>
                </a:cxnLst>
                <a:rect l="0" t="0" r="r" b="b"/>
                <a:pathLst>
                  <a:path w="31" h="20">
                    <a:moveTo>
                      <a:pt x="0" y="3"/>
                    </a:moveTo>
                    <a:lnTo>
                      <a:pt x="4" y="0"/>
                    </a:lnTo>
                    <a:lnTo>
                      <a:pt x="31" y="17"/>
                    </a:lnTo>
                    <a:lnTo>
                      <a:pt x="27" y="20"/>
                    </a:lnTo>
                    <a:lnTo>
                      <a:pt x="0" y="3"/>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5" name="Freeform 423"/>
              <p:cNvSpPr>
                <a:spLocks/>
              </p:cNvSpPr>
              <p:nvPr/>
            </p:nvSpPr>
            <p:spPr bwMode="auto">
              <a:xfrm>
                <a:off x="6559550" y="3182938"/>
                <a:ext cx="42863" cy="49213"/>
              </a:xfrm>
              <a:custGeom>
                <a:avLst/>
                <a:gdLst/>
                <a:ahLst/>
                <a:cxnLst>
                  <a:cxn ang="0">
                    <a:pos x="27" y="17"/>
                  </a:cxn>
                  <a:cxn ang="0">
                    <a:pos x="27" y="31"/>
                  </a:cxn>
                  <a:cxn ang="0">
                    <a:pos x="0" y="17"/>
                  </a:cxn>
                  <a:cxn ang="0">
                    <a:pos x="0" y="0"/>
                  </a:cxn>
                  <a:cxn ang="0">
                    <a:pos x="27" y="17"/>
                  </a:cxn>
                </a:cxnLst>
                <a:rect l="0" t="0" r="r" b="b"/>
                <a:pathLst>
                  <a:path w="27" h="31">
                    <a:moveTo>
                      <a:pt x="27" y="17"/>
                    </a:moveTo>
                    <a:lnTo>
                      <a:pt x="27" y="31"/>
                    </a:lnTo>
                    <a:lnTo>
                      <a:pt x="0" y="17"/>
                    </a:lnTo>
                    <a:lnTo>
                      <a:pt x="0" y="0"/>
                    </a:lnTo>
                    <a:lnTo>
                      <a:pt x="27" y="17"/>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6" name="Freeform 424"/>
              <p:cNvSpPr>
                <a:spLocks/>
              </p:cNvSpPr>
              <p:nvPr/>
            </p:nvSpPr>
            <p:spPr bwMode="auto">
              <a:xfrm>
                <a:off x="7310438" y="2817813"/>
                <a:ext cx="990600" cy="2505075"/>
              </a:xfrm>
              <a:custGeom>
                <a:avLst/>
                <a:gdLst/>
                <a:ahLst/>
                <a:cxnLst>
                  <a:cxn ang="0">
                    <a:pos x="0" y="365"/>
                  </a:cxn>
                  <a:cxn ang="0">
                    <a:pos x="624" y="0"/>
                  </a:cxn>
                  <a:cxn ang="0">
                    <a:pos x="624" y="1212"/>
                  </a:cxn>
                  <a:cxn ang="0">
                    <a:pos x="0" y="1578"/>
                  </a:cxn>
                  <a:cxn ang="0">
                    <a:pos x="0" y="365"/>
                  </a:cxn>
                </a:cxnLst>
                <a:rect l="0" t="0" r="r" b="b"/>
                <a:pathLst>
                  <a:path w="624" h="1578">
                    <a:moveTo>
                      <a:pt x="0" y="365"/>
                    </a:moveTo>
                    <a:lnTo>
                      <a:pt x="624" y="0"/>
                    </a:lnTo>
                    <a:lnTo>
                      <a:pt x="624" y="1212"/>
                    </a:lnTo>
                    <a:lnTo>
                      <a:pt x="0" y="1578"/>
                    </a:lnTo>
                    <a:lnTo>
                      <a:pt x="0" y="365"/>
                    </a:lnTo>
                    <a:close/>
                  </a:path>
                </a:pathLst>
              </a:custGeom>
              <a:solidFill>
                <a:srgbClr val="0D0D0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7" name="Freeform 425"/>
              <p:cNvSpPr>
                <a:spLocks/>
              </p:cNvSpPr>
              <p:nvPr/>
            </p:nvSpPr>
            <p:spPr bwMode="auto">
              <a:xfrm>
                <a:off x="7310438" y="3392488"/>
                <a:ext cx="11113" cy="1930400"/>
              </a:xfrm>
              <a:custGeom>
                <a:avLst/>
                <a:gdLst/>
                <a:ahLst/>
                <a:cxnLst>
                  <a:cxn ang="0">
                    <a:pos x="0" y="3"/>
                  </a:cxn>
                  <a:cxn ang="0">
                    <a:pos x="7" y="0"/>
                  </a:cxn>
                  <a:cxn ang="0">
                    <a:pos x="7" y="1213"/>
                  </a:cxn>
                  <a:cxn ang="0">
                    <a:pos x="0" y="1216"/>
                  </a:cxn>
                  <a:cxn ang="0">
                    <a:pos x="0" y="3"/>
                  </a:cxn>
                </a:cxnLst>
                <a:rect l="0" t="0" r="r" b="b"/>
                <a:pathLst>
                  <a:path w="7" h="1216">
                    <a:moveTo>
                      <a:pt x="0" y="3"/>
                    </a:moveTo>
                    <a:lnTo>
                      <a:pt x="7" y="0"/>
                    </a:lnTo>
                    <a:lnTo>
                      <a:pt x="7" y="1213"/>
                    </a:lnTo>
                    <a:lnTo>
                      <a:pt x="0" y="1216"/>
                    </a:lnTo>
                    <a:lnTo>
                      <a:pt x="0" y="3"/>
                    </a:lnTo>
                    <a:close/>
                  </a:path>
                </a:pathLst>
              </a:custGeom>
              <a:solidFill>
                <a:srgbClr val="1A1A1A"/>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8" name="Freeform 426"/>
              <p:cNvSpPr>
                <a:spLocks/>
              </p:cNvSpPr>
              <p:nvPr/>
            </p:nvSpPr>
            <p:spPr bwMode="auto">
              <a:xfrm>
                <a:off x="6523038" y="3038475"/>
                <a:ext cx="26988" cy="1719263"/>
              </a:xfrm>
              <a:custGeom>
                <a:avLst/>
                <a:gdLst/>
                <a:ahLst/>
                <a:cxnLst>
                  <a:cxn ang="0">
                    <a:pos x="3" y="10"/>
                  </a:cxn>
                  <a:cxn ang="0">
                    <a:pos x="17" y="0"/>
                  </a:cxn>
                  <a:cxn ang="0">
                    <a:pos x="17" y="1070"/>
                  </a:cxn>
                  <a:cxn ang="0">
                    <a:pos x="0" y="1083"/>
                  </a:cxn>
                  <a:cxn ang="0">
                    <a:pos x="3" y="10"/>
                  </a:cxn>
                </a:cxnLst>
                <a:rect l="0" t="0" r="r" b="b"/>
                <a:pathLst>
                  <a:path w="17" h="1083">
                    <a:moveTo>
                      <a:pt x="3" y="10"/>
                    </a:moveTo>
                    <a:lnTo>
                      <a:pt x="17" y="0"/>
                    </a:lnTo>
                    <a:lnTo>
                      <a:pt x="17" y="1070"/>
                    </a:lnTo>
                    <a:lnTo>
                      <a:pt x="0" y="1083"/>
                    </a:lnTo>
                    <a:lnTo>
                      <a:pt x="3" y="10"/>
                    </a:lnTo>
                    <a:close/>
                  </a:path>
                </a:pathLst>
              </a:custGeom>
              <a:solidFill>
                <a:srgbClr val="00000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59" name="Freeform 427"/>
              <p:cNvSpPr>
                <a:spLocks/>
              </p:cNvSpPr>
              <p:nvPr/>
            </p:nvSpPr>
            <p:spPr bwMode="auto">
              <a:xfrm>
                <a:off x="6383338" y="2279650"/>
                <a:ext cx="1917700" cy="1117600"/>
              </a:xfrm>
              <a:custGeom>
                <a:avLst/>
                <a:gdLst/>
                <a:ahLst/>
                <a:cxnLst>
                  <a:cxn ang="0">
                    <a:pos x="0" y="366"/>
                  </a:cxn>
                  <a:cxn ang="0">
                    <a:pos x="628" y="0"/>
                  </a:cxn>
                  <a:cxn ang="0">
                    <a:pos x="1208" y="339"/>
                  </a:cxn>
                  <a:cxn ang="0">
                    <a:pos x="584" y="704"/>
                  </a:cxn>
                  <a:cxn ang="0">
                    <a:pos x="0" y="366"/>
                  </a:cxn>
                </a:cxnLst>
                <a:rect l="0" t="0" r="r" b="b"/>
                <a:pathLst>
                  <a:path w="1208" h="704">
                    <a:moveTo>
                      <a:pt x="0" y="366"/>
                    </a:moveTo>
                    <a:lnTo>
                      <a:pt x="628" y="0"/>
                    </a:lnTo>
                    <a:lnTo>
                      <a:pt x="1208" y="339"/>
                    </a:lnTo>
                    <a:lnTo>
                      <a:pt x="584" y="704"/>
                    </a:lnTo>
                    <a:lnTo>
                      <a:pt x="0" y="366"/>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0" name="Freeform 428"/>
              <p:cNvSpPr>
                <a:spLocks/>
              </p:cNvSpPr>
              <p:nvPr/>
            </p:nvSpPr>
            <p:spPr bwMode="auto">
              <a:xfrm>
                <a:off x="6383338" y="2854325"/>
                <a:ext cx="938213" cy="542925"/>
              </a:xfrm>
              <a:custGeom>
                <a:avLst/>
                <a:gdLst/>
                <a:ahLst/>
                <a:cxnLst>
                  <a:cxn ang="0">
                    <a:pos x="0" y="4"/>
                  </a:cxn>
                  <a:cxn ang="0">
                    <a:pos x="7" y="0"/>
                  </a:cxn>
                  <a:cxn ang="0">
                    <a:pos x="591" y="339"/>
                  </a:cxn>
                  <a:cxn ang="0">
                    <a:pos x="584" y="342"/>
                  </a:cxn>
                  <a:cxn ang="0">
                    <a:pos x="0" y="4"/>
                  </a:cxn>
                </a:cxnLst>
                <a:rect l="0" t="0" r="r" b="b"/>
                <a:pathLst>
                  <a:path w="591" h="342">
                    <a:moveTo>
                      <a:pt x="0" y="4"/>
                    </a:moveTo>
                    <a:lnTo>
                      <a:pt x="7" y="0"/>
                    </a:lnTo>
                    <a:lnTo>
                      <a:pt x="591" y="339"/>
                    </a:lnTo>
                    <a:lnTo>
                      <a:pt x="584" y="342"/>
                    </a:lnTo>
                    <a:lnTo>
                      <a:pt x="0" y="4"/>
                    </a:lnTo>
                    <a:close/>
                  </a:path>
                </a:pathLst>
              </a:custGeom>
              <a:solidFill>
                <a:srgbClr val="66666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1" name="Freeform 429"/>
              <p:cNvSpPr>
                <a:spLocks/>
              </p:cNvSpPr>
              <p:nvPr/>
            </p:nvSpPr>
            <p:spPr bwMode="auto">
              <a:xfrm>
                <a:off x="6523038" y="4737100"/>
                <a:ext cx="620713" cy="365125"/>
              </a:xfrm>
              <a:custGeom>
                <a:avLst/>
                <a:gdLst/>
                <a:ahLst/>
                <a:cxnLst>
                  <a:cxn ang="0">
                    <a:pos x="0" y="13"/>
                  </a:cxn>
                  <a:cxn ang="0">
                    <a:pos x="17" y="0"/>
                  </a:cxn>
                  <a:cxn ang="0">
                    <a:pos x="391" y="220"/>
                  </a:cxn>
                  <a:cxn ang="0">
                    <a:pos x="378" y="230"/>
                  </a:cxn>
                  <a:cxn ang="0">
                    <a:pos x="0" y="13"/>
                  </a:cxn>
                </a:cxnLst>
                <a:rect l="0" t="0" r="r" b="b"/>
                <a:pathLst>
                  <a:path w="391" h="230">
                    <a:moveTo>
                      <a:pt x="0" y="13"/>
                    </a:moveTo>
                    <a:lnTo>
                      <a:pt x="17" y="0"/>
                    </a:lnTo>
                    <a:lnTo>
                      <a:pt x="391" y="220"/>
                    </a:lnTo>
                    <a:lnTo>
                      <a:pt x="378" y="230"/>
                    </a:lnTo>
                    <a:lnTo>
                      <a:pt x="0" y="13"/>
                    </a:lnTo>
                    <a:close/>
                  </a:path>
                </a:pathLst>
              </a:custGeom>
              <a:solidFill>
                <a:srgbClr val="2626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2" name="Freeform 430"/>
              <p:cNvSpPr>
                <a:spLocks noEditPoints="1"/>
              </p:cNvSpPr>
              <p:nvPr/>
            </p:nvSpPr>
            <p:spPr bwMode="auto">
              <a:xfrm>
                <a:off x="6383338" y="2860675"/>
                <a:ext cx="927100" cy="2462213"/>
              </a:xfrm>
              <a:custGeom>
                <a:avLst/>
                <a:gdLst/>
                <a:ahLst/>
                <a:cxnLst>
                  <a:cxn ang="0">
                    <a:pos x="0" y="0"/>
                  </a:cxn>
                  <a:cxn ang="0">
                    <a:pos x="0" y="1212"/>
                  </a:cxn>
                  <a:cxn ang="0">
                    <a:pos x="584" y="1551"/>
                  </a:cxn>
                  <a:cxn ang="0">
                    <a:pos x="584" y="338"/>
                  </a:cxn>
                  <a:cxn ang="0">
                    <a:pos x="0" y="0"/>
                  </a:cxn>
                  <a:cxn ang="0">
                    <a:pos x="466" y="1412"/>
                  </a:cxn>
                  <a:cxn ang="0">
                    <a:pos x="88" y="1195"/>
                  </a:cxn>
                  <a:cxn ang="0">
                    <a:pos x="91" y="122"/>
                  </a:cxn>
                  <a:cxn ang="0">
                    <a:pos x="466" y="338"/>
                  </a:cxn>
                  <a:cxn ang="0">
                    <a:pos x="466" y="1412"/>
                  </a:cxn>
                </a:cxnLst>
                <a:rect l="0" t="0" r="r" b="b"/>
                <a:pathLst>
                  <a:path w="584" h="1551">
                    <a:moveTo>
                      <a:pt x="0" y="0"/>
                    </a:moveTo>
                    <a:lnTo>
                      <a:pt x="0" y="1212"/>
                    </a:lnTo>
                    <a:lnTo>
                      <a:pt x="584" y="1551"/>
                    </a:lnTo>
                    <a:lnTo>
                      <a:pt x="584" y="338"/>
                    </a:lnTo>
                    <a:lnTo>
                      <a:pt x="0" y="0"/>
                    </a:lnTo>
                    <a:close/>
                    <a:moveTo>
                      <a:pt x="466" y="1412"/>
                    </a:moveTo>
                    <a:lnTo>
                      <a:pt x="88" y="1195"/>
                    </a:lnTo>
                    <a:lnTo>
                      <a:pt x="91" y="122"/>
                    </a:lnTo>
                    <a:lnTo>
                      <a:pt x="466" y="338"/>
                    </a:lnTo>
                    <a:lnTo>
                      <a:pt x="466" y="1412"/>
                    </a:lnTo>
                    <a:close/>
                  </a:path>
                </a:pathLst>
              </a:custGeom>
              <a:solidFill>
                <a:srgbClr val="404040"/>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3" name="Freeform 431"/>
              <p:cNvSpPr>
                <a:spLocks/>
              </p:cNvSpPr>
              <p:nvPr/>
            </p:nvSpPr>
            <p:spPr bwMode="auto">
              <a:xfrm>
                <a:off x="6726238" y="3090863"/>
                <a:ext cx="203200" cy="150813"/>
              </a:xfrm>
              <a:custGeom>
                <a:avLst/>
                <a:gdLst/>
                <a:ahLst/>
                <a:cxnLst>
                  <a:cxn ang="0">
                    <a:pos x="128" y="75"/>
                  </a:cxn>
                  <a:cxn ang="0">
                    <a:pos x="128" y="95"/>
                  </a:cxn>
                  <a:cxn ang="0">
                    <a:pos x="0" y="21"/>
                  </a:cxn>
                  <a:cxn ang="0">
                    <a:pos x="0" y="0"/>
                  </a:cxn>
                  <a:cxn ang="0">
                    <a:pos x="128" y="75"/>
                  </a:cxn>
                </a:cxnLst>
                <a:rect l="0" t="0" r="r" b="b"/>
                <a:pathLst>
                  <a:path w="128" h="95">
                    <a:moveTo>
                      <a:pt x="128" y="75"/>
                    </a:moveTo>
                    <a:lnTo>
                      <a:pt x="128" y="95"/>
                    </a:lnTo>
                    <a:lnTo>
                      <a:pt x="0" y="21"/>
                    </a:lnTo>
                    <a:lnTo>
                      <a:pt x="0" y="0"/>
                    </a:lnTo>
                    <a:lnTo>
                      <a:pt x="128" y="75"/>
                    </a:lnTo>
                    <a:close/>
                  </a:path>
                </a:pathLst>
              </a:custGeom>
              <a:solidFill>
                <a:srgbClr val="E1B12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4" name="Freeform 432"/>
              <p:cNvSpPr>
                <a:spLocks/>
              </p:cNvSpPr>
              <p:nvPr/>
            </p:nvSpPr>
            <p:spPr bwMode="auto">
              <a:xfrm>
                <a:off x="6726238" y="3086100"/>
                <a:ext cx="214313" cy="123825"/>
              </a:xfrm>
              <a:custGeom>
                <a:avLst/>
                <a:gdLst/>
                <a:ahLst/>
                <a:cxnLst>
                  <a:cxn ang="0">
                    <a:pos x="0" y="3"/>
                  </a:cxn>
                  <a:cxn ang="0">
                    <a:pos x="10" y="0"/>
                  </a:cxn>
                  <a:cxn ang="0">
                    <a:pos x="135" y="75"/>
                  </a:cxn>
                  <a:cxn ang="0">
                    <a:pos x="128" y="78"/>
                  </a:cxn>
                  <a:cxn ang="0">
                    <a:pos x="0" y="3"/>
                  </a:cxn>
                </a:cxnLst>
                <a:rect l="0" t="0" r="r" b="b"/>
                <a:pathLst>
                  <a:path w="135" h="78">
                    <a:moveTo>
                      <a:pt x="0" y="3"/>
                    </a:moveTo>
                    <a:lnTo>
                      <a:pt x="10" y="0"/>
                    </a:lnTo>
                    <a:lnTo>
                      <a:pt x="135" y="75"/>
                    </a:lnTo>
                    <a:lnTo>
                      <a:pt x="128" y="78"/>
                    </a:lnTo>
                    <a:lnTo>
                      <a:pt x="0" y="3"/>
                    </a:lnTo>
                    <a:close/>
                  </a:path>
                </a:pathLst>
              </a:custGeom>
              <a:solidFill>
                <a:srgbClr val="FFD63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65" name="Freeform 433"/>
              <p:cNvSpPr>
                <a:spLocks/>
              </p:cNvSpPr>
              <p:nvPr/>
            </p:nvSpPr>
            <p:spPr bwMode="auto">
              <a:xfrm>
                <a:off x="6929438" y="3205163"/>
                <a:ext cx="11113" cy="36513"/>
              </a:xfrm>
              <a:custGeom>
                <a:avLst/>
                <a:gdLst/>
                <a:ahLst/>
                <a:cxnLst>
                  <a:cxn ang="0">
                    <a:pos x="0" y="3"/>
                  </a:cxn>
                  <a:cxn ang="0">
                    <a:pos x="7" y="0"/>
                  </a:cxn>
                  <a:cxn ang="0">
                    <a:pos x="7" y="20"/>
                  </a:cxn>
                  <a:cxn ang="0">
                    <a:pos x="0" y="23"/>
                  </a:cxn>
                  <a:cxn ang="0">
                    <a:pos x="0" y="3"/>
                  </a:cxn>
                </a:cxnLst>
                <a:rect l="0" t="0" r="r" b="b"/>
                <a:pathLst>
                  <a:path w="7" h="23">
                    <a:moveTo>
                      <a:pt x="0" y="3"/>
                    </a:moveTo>
                    <a:lnTo>
                      <a:pt x="7" y="0"/>
                    </a:lnTo>
                    <a:lnTo>
                      <a:pt x="7" y="20"/>
                    </a:lnTo>
                    <a:lnTo>
                      <a:pt x="0" y="23"/>
                    </a:lnTo>
                    <a:lnTo>
                      <a:pt x="0" y="3"/>
                    </a:lnTo>
                    <a:close/>
                  </a:path>
                </a:pathLst>
              </a:custGeom>
              <a:solidFill>
                <a:srgbClr val="B38212"/>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68" name="Oval Callout 467"/>
            <p:cNvSpPr/>
            <p:nvPr/>
          </p:nvSpPr>
          <p:spPr>
            <a:xfrm flipH="1">
              <a:off x="4876800" y="4114800"/>
              <a:ext cx="3581400" cy="1219200"/>
            </a:xfrm>
            <a:prstGeom prst="wedgeEllipseCallou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r>
                <a:rPr lang="en-US" dirty="0" smtClean="0"/>
                <a:t>Network Power Cost</a:t>
              </a:r>
            </a:p>
            <a:p>
              <a:r>
                <a:rPr lang="en-US" dirty="0" smtClean="0"/>
                <a:t>Network Delay</a:t>
              </a:r>
            </a:p>
            <a:p>
              <a:r>
                <a:rPr lang="en-US" dirty="0" smtClean="0"/>
                <a:t>Computational Delay </a:t>
              </a:r>
              <a:endParaRPr lang="en-US" dirty="0"/>
            </a:p>
          </p:txBody>
        </p:sp>
      </p:grpSp>
      <p:grpSp>
        <p:nvGrpSpPr>
          <p:cNvPr id="473" name="Group 472"/>
          <p:cNvGrpSpPr/>
          <p:nvPr/>
        </p:nvGrpSpPr>
        <p:grpSpPr>
          <a:xfrm>
            <a:off x="98234" y="4039516"/>
            <a:ext cx="3787966" cy="2721166"/>
            <a:chOff x="98234" y="4114800"/>
            <a:chExt cx="3787966" cy="2721166"/>
          </a:xfrm>
        </p:grpSpPr>
        <p:sp>
          <p:nvSpPr>
            <p:cNvPr id="467" name="Oval Callout 466"/>
            <p:cNvSpPr/>
            <p:nvPr/>
          </p:nvSpPr>
          <p:spPr>
            <a:xfrm>
              <a:off x="304800" y="4114800"/>
              <a:ext cx="3581400" cy="1219200"/>
            </a:xfrm>
            <a:prstGeom prst="wedgeEllipseCallout">
              <a:avLst/>
            </a:prstGeom>
          </p:spPr>
          <p:style>
            <a:lnRef idx="2">
              <a:schemeClr val="accent5"/>
            </a:lnRef>
            <a:fillRef idx="1">
              <a:schemeClr val="lt1"/>
            </a:fillRef>
            <a:effectRef idx="0">
              <a:schemeClr val="accent5"/>
            </a:effectRef>
            <a:fontRef idx="minor">
              <a:schemeClr val="dk1"/>
            </a:fontRef>
          </p:style>
          <p:txBody>
            <a:bodyPr lIns="0" tIns="0" rIns="0" bIns="0" rtlCol="0" anchor="ctr"/>
            <a:lstStyle/>
            <a:p>
              <a:pPr algn="r"/>
              <a:r>
                <a:rPr lang="en-US" dirty="0" smtClean="0"/>
                <a:t>Computational Power Cost</a:t>
              </a:r>
            </a:p>
            <a:p>
              <a:pPr algn="r"/>
              <a:r>
                <a:rPr lang="en-US" dirty="0" smtClean="0"/>
                <a:t>Computational Delay </a:t>
              </a:r>
              <a:endParaRPr lang="en-US" dirty="0"/>
            </a:p>
          </p:txBody>
        </p:sp>
        <p:pic>
          <p:nvPicPr>
            <p:cNvPr id="1026" name="Picture 2"/>
            <p:cNvPicPr>
              <a:picLocks noChangeAspect="1" noChangeArrowheads="1"/>
            </p:cNvPicPr>
            <p:nvPr/>
          </p:nvPicPr>
          <p:blipFill>
            <a:blip r:embed="rId4" cstate="print"/>
            <a:srcRect/>
            <a:stretch>
              <a:fillRect/>
            </a:stretch>
          </p:blipFill>
          <p:spPr bwMode="auto">
            <a:xfrm>
              <a:off x="98234" y="5249502"/>
              <a:ext cx="838200" cy="1586464"/>
            </a:xfrm>
            <a:prstGeom prst="rect">
              <a:avLst/>
            </a:prstGeom>
            <a:noFill/>
            <a:ln w="9525">
              <a:noFill/>
              <a:miter lim="800000"/>
              <a:headEnd/>
              <a:tailEnd/>
            </a:ln>
          </p:spPr>
        </p:pic>
      </p:grpSp>
      <p:sp>
        <p:nvSpPr>
          <p:cNvPr id="466" name="Down Arrow 465"/>
          <p:cNvSpPr/>
          <p:nvPr/>
        </p:nvSpPr>
        <p:spPr>
          <a:xfrm>
            <a:off x="3810000" y="4114800"/>
            <a:ext cx="1219200" cy="217634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vert="eaVert" rtlCol="0" anchor="ctr"/>
          <a:lstStyle/>
          <a:p>
            <a:pPr algn="ctr"/>
            <a:r>
              <a:rPr lang="en-US" sz="2000" dirty="0" smtClean="0"/>
              <a:t>Annotated Callgraph</a:t>
            </a:r>
            <a:endParaRPr lang="en-US" sz="2000" dirty="0"/>
          </a:p>
        </p:txBody>
      </p:sp>
      <p:sp>
        <p:nvSpPr>
          <p:cNvPr id="470" name="TextBox 46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25</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526288354"/>
      </p:ext>
    </p:extLst>
  </p:cSld>
  <p:clrMapOvr>
    <a:masterClrMapping/>
  </p:clrMapOvr>
  <p:transition xmlns:p14="http://schemas.microsoft.com/office/powerpoint/2010/main" advTm="5892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7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6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6"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Oval 16"/>
          <p:cNvSpPr/>
          <p:nvPr/>
        </p:nvSpPr>
        <p:spPr>
          <a:xfrm>
            <a:off x="2590800" y="3200400"/>
            <a:ext cx="3276600" cy="18288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9" name="Oval 18"/>
          <p:cNvSpPr/>
          <p:nvPr/>
        </p:nvSpPr>
        <p:spPr>
          <a:xfrm>
            <a:off x="4572000" y="4953000"/>
            <a:ext cx="4572000" cy="1905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18" name="Oval 17"/>
          <p:cNvSpPr/>
          <p:nvPr/>
        </p:nvSpPr>
        <p:spPr>
          <a:xfrm>
            <a:off x="2743200" y="1524000"/>
            <a:ext cx="8991600" cy="5334000"/>
          </a:xfrm>
          <a:prstGeom prst="ellipse">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4" name="Title 3"/>
          <p:cNvSpPr>
            <a:spLocks noGrp="1"/>
          </p:cNvSpPr>
          <p:nvPr>
            <p:ph type="title"/>
          </p:nvPr>
        </p:nvSpPr>
        <p:spPr/>
        <p:txBody>
          <a:bodyPr>
            <a:normAutofit/>
          </a:bodyPr>
          <a:lstStyle/>
          <a:p>
            <a:r>
              <a:rPr lang="en-US" dirty="0" smtClean="0"/>
              <a:t>MAUI Solver</a:t>
            </a:r>
            <a:endParaRPr lang="en-US" dirty="0"/>
          </a:p>
        </p:txBody>
      </p:sp>
      <p:sp>
        <p:nvSpPr>
          <p:cNvPr id="6" name="Oval 5"/>
          <p:cNvSpPr/>
          <p:nvPr/>
        </p:nvSpPr>
        <p:spPr>
          <a:xfrm>
            <a:off x="3124200" y="338508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r>
              <a:rPr lang="en-US" sz="2400" i="1" dirty="0" smtClean="0">
                <a:solidFill>
                  <a:schemeClr val="tx1"/>
                </a:solidFill>
              </a:rPr>
              <a:t>B</a:t>
            </a:r>
            <a:endParaRPr lang="en-US" sz="2000" i="1" dirty="0">
              <a:solidFill>
                <a:schemeClr val="tx1"/>
              </a:solidFill>
            </a:endParaRPr>
          </a:p>
          <a:p>
            <a:pPr algn="ctr">
              <a:defRPr/>
            </a:pPr>
            <a:r>
              <a:rPr lang="en-US" sz="2400" dirty="0" smtClean="0">
                <a:solidFill>
                  <a:schemeClr val="tx1"/>
                </a:solidFill>
              </a:rPr>
              <a:t>900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15ms</a:t>
            </a: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smtClean="0">
                <a:solidFill>
                  <a:schemeClr val="tx1"/>
                </a:solidFill>
              </a:rPr>
              <a:t>C</a:t>
            </a:r>
            <a:endParaRPr lang="en-US" sz="2400" i="1" dirty="0">
              <a:solidFill>
                <a:schemeClr val="tx1"/>
              </a:solidFill>
            </a:endParaRPr>
          </a:p>
          <a:p>
            <a:pPr algn="ctr">
              <a:defRPr/>
            </a:pPr>
            <a:r>
              <a:rPr lang="en-US" sz="2400" dirty="0" smtClean="0">
                <a:solidFill>
                  <a:schemeClr val="tx1"/>
                </a:solidFill>
              </a:rPr>
              <a:t>5000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3000 ms</a:t>
            </a:r>
            <a:endParaRPr lang="en-US" sz="2400" dirty="0">
              <a:solidFill>
                <a:schemeClr val="tx1"/>
              </a:solidFill>
            </a:endParaRPr>
          </a:p>
        </p:txBody>
      </p:sp>
      <p:cxnSp>
        <p:nvCxnSpPr>
          <p:cNvPr id="8" name="Straight Arrow Connector 7"/>
          <p:cNvCxnSpPr>
            <a:stCxn id="6" idx="6"/>
            <a:endCxn id="13" idx="2"/>
          </p:cNvCxnSpPr>
          <p:nvPr/>
        </p:nvCxnSpPr>
        <p:spPr>
          <a:xfrm>
            <a:off x="5237665" y="4036017"/>
            <a:ext cx="390627" cy="18313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53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a:off x="2057400" y="4036017"/>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smtClean="0">
                <a:solidFill>
                  <a:schemeClr val="tx1"/>
                </a:solidFill>
              </a:rPr>
              <a:t>D</a:t>
            </a:r>
            <a:endParaRPr lang="en-US" sz="2400" i="1" dirty="0">
              <a:solidFill>
                <a:schemeClr val="tx1"/>
              </a:solidFill>
            </a:endParaRPr>
          </a:p>
          <a:p>
            <a:pPr algn="ctr">
              <a:defRPr/>
            </a:pPr>
            <a:r>
              <a:rPr lang="en-US" sz="2400" dirty="0" smtClean="0">
                <a:solidFill>
                  <a:schemeClr val="tx1"/>
                </a:solidFill>
              </a:rPr>
              <a:t>15000 </a:t>
            </a:r>
            <a:r>
              <a:rPr lang="en-US" sz="2400" dirty="0" err="1" smtClean="0">
                <a:solidFill>
                  <a:schemeClr val="tx1"/>
                </a:solidFill>
              </a:rPr>
              <a:t>mJ</a:t>
            </a:r>
            <a:endParaRPr lang="en-US" sz="2400" dirty="0" smtClean="0">
              <a:solidFill>
                <a:schemeClr val="tx1"/>
              </a:solidFill>
            </a:endParaRPr>
          </a:p>
          <a:p>
            <a:pPr algn="ctr">
              <a:defRPr/>
            </a:pPr>
            <a:r>
              <a:rPr lang="en-US" sz="2400" dirty="0" smtClean="0">
                <a:solidFill>
                  <a:schemeClr val="tx1"/>
                </a:solidFill>
              </a:rPr>
              <a:t>12000 ms</a:t>
            </a:r>
            <a:endParaRPr lang="en-US" sz="2400" dirty="0">
              <a:solidFill>
                <a:schemeClr val="tx1"/>
              </a:solidFill>
            </a:endParaRP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smtClean="0">
                <a:latin typeface="Calibri" pitchFamily="34" charset="0"/>
              </a:rPr>
              <a:t>mJ</a:t>
            </a:r>
            <a:r>
              <a:rPr lang="en-US" sz="2400" dirty="0" smtClean="0">
                <a:latin typeface="Calibri" pitchFamily="34" charset="0"/>
              </a:rPr>
              <a:t> </a:t>
            </a: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r>
              <a:rPr lang="en-US" i="1" dirty="0" smtClean="0">
                <a:solidFill>
                  <a:schemeClr val="tx1"/>
                </a:solidFill>
              </a:rPr>
              <a:t>A</a:t>
            </a:r>
          </a:p>
        </p:txBody>
      </p:sp>
      <p:sp>
        <p:nvSpPr>
          <p:cNvPr id="29" name="TextBox 28"/>
          <p:cNvSpPr txBox="1"/>
          <p:nvPr/>
        </p:nvSpPr>
        <p:spPr>
          <a:xfrm>
            <a:off x="1981200" y="4343400"/>
            <a:ext cx="4429418"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Computation energy and delay for execution</a:t>
            </a:r>
            <a:endParaRPr lang="en-US" dirty="0"/>
          </a:p>
        </p:txBody>
      </p:sp>
      <p:sp>
        <p:nvSpPr>
          <p:cNvPr id="16" name="TextBox 15"/>
          <p:cNvSpPr txBox="1"/>
          <p:nvPr/>
        </p:nvSpPr>
        <p:spPr>
          <a:xfrm>
            <a:off x="1219200" y="3886200"/>
            <a:ext cx="3520516"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Energy  and delay for state transfer</a:t>
            </a:r>
            <a:endParaRPr lang="en-US" dirty="0"/>
          </a:p>
        </p:txBody>
      </p:sp>
      <p:sp>
        <p:nvSpPr>
          <p:cNvPr id="20" name="TextBox 19"/>
          <p:cNvSpPr txBox="1"/>
          <p:nvPr/>
        </p:nvSpPr>
        <p:spPr>
          <a:xfrm>
            <a:off x="304800" y="1752600"/>
            <a:ext cx="4038600" cy="584775"/>
          </a:xfrm>
          <a:prstGeom prst="rect">
            <a:avLst/>
          </a:prstGeom>
          <a:noFill/>
        </p:spPr>
        <p:txBody>
          <a:bodyPr wrap="square" rtlCol="0">
            <a:spAutoFit/>
          </a:bodyPr>
          <a:lstStyle/>
          <a:p>
            <a:r>
              <a:rPr lang="en-US" sz="3200" dirty="0" smtClean="0"/>
              <a:t>A sample </a:t>
            </a:r>
            <a:r>
              <a:rPr lang="en-US" sz="3200" dirty="0" err="1" smtClean="0"/>
              <a:t>callgraph</a:t>
            </a:r>
            <a:endParaRPr lang="en-US" sz="3200" dirty="0"/>
          </a:p>
        </p:txBody>
      </p:sp>
      <p:sp>
        <p:nvSpPr>
          <p:cNvPr id="21" name="TextBox 20"/>
          <p:cNvSpPr txBox="1"/>
          <p:nvPr/>
        </p:nvSpPr>
        <p:spPr>
          <a:xfrm>
            <a:off x="457200" y="60960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a:xfrm>
            <a:off x="2057400" y="6372999"/>
            <a:ext cx="2895600" cy="365125"/>
          </a:xfrm>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26</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2884403069"/>
      </p:ext>
    </p:extLst>
  </p:cSld>
  <p:clrMapOvr>
    <a:masterClrMapping/>
  </p:clrMapOvr>
  <p:transition xmlns:p14="http://schemas.microsoft.com/office/powerpoint/2010/main" advTm="518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1"/>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xit" presetSubtype="0" fill="hold" grpId="1" nodeType="withEffect">
                                  <p:stCondLst>
                                    <p:cond delay="0"/>
                                  </p:stCondLst>
                                  <p:childTnLst>
                                    <p:set>
                                      <p:cBhvr>
                                        <p:cTn id="18" dur="1" fill="hold">
                                          <p:stCondLst>
                                            <p:cond delay="0"/>
                                          </p:stCondLst>
                                        </p:cTn>
                                        <p:tgtEl>
                                          <p:spTgt spid="29"/>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par>
                                <p:cTn id="23" presetID="1" presetClass="exit" presetSubtype="0" fill="hold" grpId="1" nodeType="withEffect">
                                  <p:stCondLst>
                                    <p:cond delay="0"/>
                                  </p:stCondLst>
                                  <p:childTnLst>
                                    <p:set>
                                      <p:cBhvr>
                                        <p:cTn id="24" dur="1" fill="hold">
                                          <p:stCondLst>
                                            <p:cond delay="0"/>
                                          </p:stCondLst>
                                        </p:cTn>
                                        <p:tgtEl>
                                          <p:spTgt spid="16"/>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xit" presetSubtype="0" fill="hold" grpId="1" nodeType="withEffect">
                                  <p:stCondLst>
                                    <p:cond delay="0"/>
                                  </p:stCondLst>
                                  <p:childTnLst>
                                    <p:set>
                                      <p:cBhvr>
                                        <p:cTn id="30" dur="1" fill="hold">
                                          <p:stCondLst>
                                            <p:cond delay="0"/>
                                          </p:stCondLst>
                                        </p:cTn>
                                        <p:tgtEl>
                                          <p:spTgt spid="17"/>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9" grpId="0" animBg="1"/>
      <p:bldP spid="18" grpId="0" animBg="1"/>
      <p:bldP spid="18" grpId="1" animBg="1"/>
      <p:bldP spid="11" grpId="0"/>
      <p:bldP spid="12" grpId="0"/>
      <p:bldP spid="14" grpId="0"/>
      <p:bldP spid="29" grpId="0" animBg="1"/>
      <p:bldP spid="29" grpId="1" animBg="1"/>
      <p:bldP spid="16" grpId="0" animBg="1"/>
      <p:bldP spid="16"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123553" y="3339414"/>
            <a:ext cx="2113465" cy="1301858"/>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0512"/>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i="1" dirty="0">
              <a:solidFill>
                <a:schemeClr val="tx1"/>
              </a:solidFill>
            </a:endParaRPr>
          </a:p>
          <a:p>
            <a:pPr algn="ctr" fontAlgn="auto">
              <a:spcBef>
                <a:spcPts val="0"/>
              </a:spcBef>
              <a:spcAft>
                <a:spcPts val="0"/>
              </a:spcAft>
              <a:defRPr/>
            </a:pPr>
            <a:r>
              <a:rPr lang="en-US" sz="2400" i="1" dirty="0" err="1">
                <a:solidFill>
                  <a:schemeClr val="tx1"/>
                </a:solidFill>
              </a:rPr>
              <a:t>FindMatch</a:t>
            </a:r>
            <a:endParaRPr lang="en-US" sz="2000" i="1" dirty="0">
              <a:solidFill>
                <a:schemeClr val="tx1"/>
              </a:solidFill>
            </a:endParaRPr>
          </a:p>
          <a:p>
            <a:pPr algn="ctr">
              <a:defRPr/>
            </a:pPr>
            <a:r>
              <a:rPr lang="en-US" sz="2400" dirty="0" smtClean="0">
                <a:solidFill>
                  <a:schemeClr val="tx1"/>
                </a:solidFill>
              </a:rPr>
              <a:t>900 </a:t>
            </a:r>
            <a:r>
              <a:rPr lang="en-US" sz="2400" dirty="0">
                <a:solidFill>
                  <a:schemeClr val="tx1"/>
                </a:solidFill>
              </a:rPr>
              <a:t>mJ</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a:p>
            <a:pPr algn="ctr">
              <a:defRPr/>
            </a:pPr>
            <a:r>
              <a:rPr lang="en-US" sz="2400" dirty="0" smtClean="0">
                <a:solidFill>
                  <a:schemeClr val="tx1"/>
                </a:solidFill>
              </a:rPr>
              <a:t>5000 </a:t>
            </a:r>
            <a:r>
              <a:rPr lang="en-US" sz="2400" dirty="0">
                <a:solidFill>
                  <a:schemeClr val="tx1"/>
                </a:solidFill>
              </a:rPr>
              <a:t>mJ</a:t>
            </a:r>
          </a:p>
        </p:txBody>
      </p:sp>
      <p:cxnSp>
        <p:nvCxnSpPr>
          <p:cNvPr id="8" name="Straight Arrow Connector 7"/>
          <p:cNvCxnSpPr>
            <a:stCxn id="6" idx="6"/>
            <a:endCxn id="13" idx="2"/>
          </p:cNvCxnSpPr>
          <p:nvPr/>
        </p:nvCxnSpPr>
        <p:spPr>
          <a:xfrm>
            <a:off x="5237665" y="4031441"/>
            <a:ext cx="390627" cy="183595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080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flipV="1">
            <a:off x="2057400" y="4031441"/>
            <a:ext cx="1066800" cy="457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a:p>
            <a:pPr algn="ctr">
              <a:defRPr/>
            </a:pPr>
            <a:r>
              <a:rPr lang="en-US" sz="2400" dirty="0" smtClean="0">
                <a:solidFill>
                  <a:schemeClr val="tx1"/>
                </a:solidFill>
              </a:rPr>
              <a:t>15000 </a:t>
            </a:r>
            <a:r>
              <a:rPr lang="en-US" sz="2400" dirty="0">
                <a:solidFill>
                  <a:schemeClr val="tx1"/>
                </a:solidFill>
              </a:rPr>
              <a:t>mJ</a:t>
            </a: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a:latin typeface="Calibri" pitchFamily="34" charset="0"/>
              </a:rPr>
              <a:t>mJ</a:t>
            </a:r>
            <a:endParaRPr lang="en-US" sz="2400" dirty="0">
              <a:latin typeface="Calibri" pitchFamily="34" charset="0"/>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i="1"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i="1" dirty="0">
              <a:solidFill>
                <a:schemeClr val="tx1"/>
              </a:solidFill>
            </a:endParaRPr>
          </a:p>
        </p:txBody>
      </p:sp>
      <p:sp>
        <p:nvSpPr>
          <p:cNvPr id="28" name="TextBox 27"/>
          <p:cNvSpPr txBox="1"/>
          <p:nvPr/>
        </p:nvSpPr>
        <p:spPr>
          <a:xfrm>
            <a:off x="152400" y="1578114"/>
            <a:ext cx="5638800" cy="707886"/>
          </a:xfrm>
          <a:prstGeom prst="rect">
            <a:avLst/>
          </a:prstGeom>
          <a:noFill/>
        </p:spPr>
        <p:txBody>
          <a:bodyPr wrap="square" rtlCol="0">
            <a:spAutoFit/>
          </a:bodyPr>
          <a:lstStyle/>
          <a:p>
            <a:r>
              <a:rPr lang="en-US" sz="2000" dirty="0" smtClean="0"/>
              <a:t>Yes! – This simple example from Face Recognition app shows why local analysis fails.</a:t>
            </a:r>
            <a:endParaRPr lang="en-US" sz="2000" dirty="0"/>
          </a:p>
        </p:txBody>
      </p:sp>
      <p:sp>
        <p:nvSpPr>
          <p:cNvPr id="29" name="TextBox 28"/>
          <p:cNvSpPr txBox="1"/>
          <p:nvPr/>
        </p:nvSpPr>
        <p:spPr>
          <a:xfrm>
            <a:off x="3159893" y="4419600"/>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7" name="TextBox 16"/>
          <p:cNvSpPr txBox="1"/>
          <p:nvPr/>
        </p:nvSpPr>
        <p:spPr>
          <a:xfrm>
            <a:off x="457200" y="6102296"/>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27</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743518083"/>
      </p:ext>
    </p:extLst>
  </p:cSld>
  <p:clrMapOvr>
    <a:masterClrMapping/>
  </p:clrMapOvr>
  <p:transition xmlns:p14="http://schemas.microsoft.com/office/powerpoint/2010/main" advTm="51861"/>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11"/>
                                        </p:tgtEl>
                                        <p:attrNameLst>
                                          <p:attrName>style.fontStyle</p:attrName>
                                        </p:attrNameLst>
                                      </p:cBhvr>
                                      <p:to>
                                        <p:strVal val="normal"/>
                                      </p:to>
                                    </p:set>
                                    <p:set>
                                      <p:cBhvr override="childStyle">
                                        <p:cTn id="7" dur="indefinite"/>
                                        <p:tgtEl>
                                          <p:spTgt spid="11"/>
                                        </p:tgtEl>
                                        <p:attrNameLst>
                                          <p:attrName>style.fontWeight</p:attrName>
                                        </p:attrNameLst>
                                      </p:cBhvr>
                                      <p:to>
                                        <p:strVal val="bold"/>
                                      </p:to>
                                    </p:set>
                                    <p:set>
                                      <p:cBhvr override="childStyle">
                                        <p:cTn id="8" dur="indefinite"/>
                                        <p:tgtEl>
                                          <p:spTgt spid="11"/>
                                        </p:tgtEl>
                                        <p:attrNameLst>
                                          <p:attrName>style.textDecorationUnderline</p:attrName>
                                        </p:attrNameLst>
                                      </p:cBhvr>
                                      <p:to>
                                        <p:strVal val="false"/>
                                      </p:to>
                                    </p:set>
                                  </p:childTnLst>
                                </p:cTn>
                              </p:par>
                              <p:par>
                                <p:cTn id="9" presetID="5" presetClass="emph" presetSubtype="1" grpId="0" nodeType="withEffect">
                                  <p:stCondLst>
                                    <p:cond delay="0"/>
                                  </p:stCondLst>
                                  <p:childTnLst>
                                    <p:set>
                                      <p:cBhvr override="childStyle">
                                        <p:cTn id="10" dur="indefinite"/>
                                        <p:tgtEl>
                                          <p:spTgt spid="12"/>
                                        </p:tgtEl>
                                        <p:attrNameLst>
                                          <p:attrName>style.fontStyle</p:attrName>
                                        </p:attrNameLst>
                                      </p:cBhvr>
                                      <p:to>
                                        <p:strVal val="normal"/>
                                      </p:to>
                                    </p:set>
                                    <p:set>
                                      <p:cBhvr override="childStyle">
                                        <p:cTn id="11" dur="indefinite"/>
                                        <p:tgtEl>
                                          <p:spTgt spid="12"/>
                                        </p:tgtEl>
                                        <p:attrNameLst>
                                          <p:attrName>style.fontWeight</p:attrName>
                                        </p:attrNameLst>
                                      </p:cBhvr>
                                      <p:to>
                                        <p:strVal val="bold"/>
                                      </p:to>
                                    </p:set>
                                    <p:set>
                                      <p:cBhvr override="childStyle">
                                        <p:cTn id="12" dur="indefinite"/>
                                        <p:tgtEl>
                                          <p:spTgt spid="12"/>
                                        </p:tgtEl>
                                        <p:attrNameLst>
                                          <p:attrName>style.textDecorationUnderline</p:attrName>
                                        </p:attrNameLst>
                                      </p:cBhvr>
                                      <p:to>
                                        <p:strVal val="false"/>
                                      </p:to>
                                    </p:set>
                                  </p:childTnLst>
                                </p:cTn>
                              </p:par>
                              <p:par>
                                <p:cTn id="13" presetID="5" presetClass="emph" presetSubtype="1" grpId="0" nodeType="withEffect">
                                  <p:stCondLst>
                                    <p:cond delay="0"/>
                                  </p:stCondLst>
                                  <p:childTnLst>
                                    <p:set>
                                      <p:cBhvr override="childStyle">
                                        <p:cTn id="14" dur="indefinite"/>
                                        <p:tgtEl>
                                          <p:spTgt spid="14"/>
                                        </p:tgtEl>
                                        <p:attrNameLst>
                                          <p:attrName>style.fontStyle</p:attrName>
                                        </p:attrNameLst>
                                      </p:cBhvr>
                                      <p:to>
                                        <p:strVal val="normal"/>
                                      </p:to>
                                    </p:set>
                                    <p:set>
                                      <p:cBhvr override="childStyle">
                                        <p:cTn id="15" dur="indefinite"/>
                                        <p:tgtEl>
                                          <p:spTgt spid="14"/>
                                        </p:tgtEl>
                                        <p:attrNameLst>
                                          <p:attrName>style.fontWeight</p:attrName>
                                        </p:attrNameLst>
                                      </p:cBhvr>
                                      <p:to>
                                        <p:strVal val="bold"/>
                                      </p:to>
                                    </p:set>
                                    <p:set>
                                      <p:cBhvr override="childStyle">
                                        <p:cTn id="16" dur="indefinite"/>
                                        <p:tgtEl>
                                          <p:spTgt spid="14"/>
                                        </p:tgtEl>
                                        <p:attrNameLst>
                                          <p:attrName>style.textDecorationUnderline</p:attrName>
                                        </p:attrNameLst>
                                      </p:cBhvr>
                                      <p:to>
                                        <p:strVal val="false"/>
                                      </p:to>
                                    </p:set>
                                  </p:childTnLst>
                                </p:cTn>
                              </p:par>
                            </p:childTnLst>
                          </p:cTn>
                        </p:par>
                      </p:childTnLst>
                    </p:cTn>
                  </p:par>
                  <p:par>
                    <p:cTn id="17" fill="hold">
                      <p:stCondLst>
                        <p:cond delay="indefinite"/>
                      </p:stCondLst>
                      <p:childTnLst>
                        <p:par>
                          <p:cTn id="18" fill="hold">
                            <p:stCondLst>
                              <p:cond delay="0"/>
                            </p:stCondLst>
                            <p:childTnLst>
                              <p:par>
                                <p:cTn id="19" presetID="5" presetClass="emph" presetSubtype="1" grpId="0" nodeType="clickEffect">
                                  <p:stCondLst>
                                    <p:cond delay="0"/>
                                  </p:stCondLst>
                                  <p:childTnLst>
                                    <p:set>
                                      <p:cBhvr override="childStyle">
                                        <p:cTn id="20" dur="indefinite"/>
                                        <p:tgtEl>
                                          <p:spTgt spid="6"/>
                                        </p:tgtEl>
                                        <p:attrNameLst>
                                          <p:attrName>style.fontStyle</p:attrName>
                                        </p:attrNameLst>
                                      </p:cBhvr>
                                      <p:to>
                                        <p:strVal val="normal"/>
                                      </p:to>
                                    </p:set>
                                    <p:set>
                                      <p:cBhvr override="childStyle">
                                        <p:cTn id="21" dur="indefinite"/>
                                        <p:tgtEl>
                                          <p:spTgt spid="6"/>
                                        </p:tgtEl>
                                        <p:attrNameLst>
                                          <p:attrName>style.fontWeight</p:attrName>
                                        </p:attrNameLst>
                                      </p:cBhvr>
                                      <p:to>
                                        <p:strVal val="bold"/>
                                      </p:to>
                                    </p:set>
                                    <p:set>
                                      <p:cBhvr override="childStyle">
                                        <p:cTn id="22" dur="indefinite"/>
                                        <p:tgtEl>
                                          <p:spTgt spid="6"/>
                                        </p:tgtEl>
                                        <p:attrNameLst>
                                          <p:attrName>style.textDecorationUnderline</p:attrName>
                                        </p:attrNameLst>
                                      </p:cBhvr>
                                      <p:to>
                                        <p:strVal val="false"/>
                                      </p:to>
                                    </p:set>
                                  </p:childTnLst>
                                </p:cTn>
                              </p:par>
                              <p:par>
                                <p:cTn id="23" presetID="1" presetClass="entr" presetSubtype="0" fill="hold" grpId="0" nodeType="with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7" presetClass="emph" presetSubtype="2" fill="hold" nodeType="clickEffect">
                                  <p:stCondLst>
                                    <p:cond delay="0"/>
                                  </p:stCondLst>
                                  <p:childTnLst>
                                    <p:animClr clrSpc="rgb" dir="cw">
                                      <p:cBhvr>
                                        <p:cTn id="28" dur="500" fill="hold"/>
                                        <p:tgtEl>
                                          <p:spTgt spid="6"/>
                                        </p:tgtEl>
                                        <p:attrNameLst>
                                          <p:attrName>stroke.color</p:attrName>
                                        </p:attrNameLst>
                                      </p:cBhvr>
                                      <p:to>
                                        <a:schemeClr val="accent2"/>
                                      </p:to>
                                    </p:animClr>
                                    <p:set>
                                      <p:cBhvr>
                                        <p:cTn id="29" dur="500" fill="hold"/>
                                        <p:tgtEl>
                                          <p:spTgt spid="6"/>
                                        </p:tgtEl>
                                        <p:attrNameLst>
                                          <p:attrName>stroke.on</p:attrName>
                                        </p:attrNameLst>
                                      </p:cBhvr>
                                      <p:to>
                                        <p:strVal val="true"/>
                                      </p:to>
                                    </p:set>
                                  </p:childTnLst>
                                </p:cTn>
                              </p:par>
                              <p:par>
                                <p:cTn id="30" presetID="1" presetClass="entr" presetSubtype="0"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animBg="1"/>
      <p:bldP spid="11" grpId="0"/>
      <p:bldP spid="12" grpId="0"/>
      <p:bldP spid="14" grpId="0"/>
      <p:bldP spid="29"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val 20"/>
          <p:cNvSpPr/>
          <p:nvPr/>
        </p:nvSpPr>
        <p:spPr bwMode="auto">
          <a:xfrm>
            <a:off x="5611090" y="5105400"/>
            <a:ext cx="3439508" cy="152400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i="1" dirty="0">
              <a:solidFill>
                <a:schemeClr val="tx1"/>
              </a:solidFill>
            </a:endParaRPr>
          </a:p>
        </p:txBody>
      </p:sp>
      <p:sp>
        <p:nvSpPr>
          <p:cNvPr id="16" name="Oval 15"/>
          <p:cNvSpPr/>
          <p:nvPr/>
        </p:nvSpPr>
        <p:spPr bwMode="auto">
          <a:xfrm>
            <a:off x="5611090" y="1704330"/>
            <a:ext cx="3439508" cy="164847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endParaRPr lang="en-US" sz="2400" i="1"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097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r>
              <a:rPr lang="en-US" sz="2400" i="1" dirty="0" err="1">
                <a:solidFill>
                  <a:schemeClr val="tx1"/>
                </a:solidFill>
              </a:rPr>
              <a:t>FindMatch</a:t>
            </a:r>
            <a:endParaRPr lang="en-US" sz="2000" i="1" dirty="0">
              <a:solidFill>
                <a:schemeClr val="tx1"/>
              </a:solidFill>
            </a:endParaRPr>
          </a:p>
          <a:p>
            <a:pPr algn="ctr">
              <a:defRPr/>
            </a:pPr>
            <a:r>
              <a:rPr lang="en-US" sz="2400" dirty="0" smtClean="0">
                <a:solidFill>
                  <a:schemeClr val="tx1"/>
                </a:solidFill>
              </a:rPr>
              <a:t>900 </a:t>
            </a:r>
            <a:r>
              <a:rPr lang="en-US" sz="2400" dirty="0">
                <a:solidFill>
                  <a:schemeClr val="tx1"/>
                </a:solidFill>
              </a:rPr>
              <a:t>mJ</a:t>
            </a: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1676400"/>
            <a:ext cx="3439508" cy="1648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a:p>
            <a:pPr algn="ctr">
              <a:defRPr/>
            </a:pPr>
            <a:r>
              <a:rPr lang="en-US" sz="2400" dirty="0" smtClean="0">
                <a:solidFill>
                  <a:schemeClr val="tx1"/>
                </a:solidFill>
              </a:rPr>
              <a:t>5000 </a:t>
            </a:r>
            <a:r>
              <a:rPr lang="en-US" sz="2400" dirty="0">
                <a:solidFill>
                  <a:schemeClr val="tx1"/>
                </a:solidFill>
              </a:rPr>
              <a:t>mJ</a:t>
            </a:r>
          </a:p>
        </p:txBody>
      </p:sp>
      <p:cxnSp>
        <p:nvCxnSpPr>
          <p:cNvPr id="8" name="Straight Arrow Connector 7"/>
          <p:cNvCxnSpPr>
            <a:stCxn id="6" idx="6"/>
            <a:endCxn id="13" idx="2"/>
          </p:cNvCxnSpPr>
          <p:nvPr/>
        </p:nvCxnSpPr>
        <p:spPr>
          <a:xfrm>
            <a:off x="5237665" y="4031907"/>
            <a:ext cx="390627" cy="183549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500635"/>
            <a:ext cx="390627" cy="153127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flipV="1">
            <a:off x="2057400" y="4031907"/>
            <a:ext cx="1066800" cy="4110"/>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2" name="TextBox 37"/>
          <p:cNvSpPr txBox="1">
            <a:spLocks noChangeArrowheads="1"/>
          </p:cNvSpPr>
          <p:nvPr/>
        </p:nvSpPr>
        <p:spPr bwMode="auto">
          <a:xfrm rot="4711917">
            <a:off x="4409154" y="5063711"/>
            <a:ext cx="1541906" cy="461665"/>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25000 </a:t>
            </a:r>
            <a:r>
              <a:rPr lang="en-US" sz="2400" dirty="0" err="1">
                <a:latin typeface="Calibri" pitchFamily="34" charset="0"/>
              </a:rPr>
              <a:t>mJ</a:t>
            </a:r>
            <a:endParaRPr lang="en-US" sz="2400" dirty="0">
              <a:latin typeface="Calibri" pitchFamily="34" charset="0"/>
            </a:endParaRPr>
          </a:p>
        </p:txBody>
      </p:sp>
      <p:sp>
        <p:nvSpPr>
          <p:cNvPr id="13" name="Oval 12"/>
          <p:cNvSpPr/>
          <p:nvPr/>
        </p:nvSpPr>
        <p:spPr bwMode="auto">
          <a:xfrm>
            <a:off x="5628292" y="5105400"/>
            <a:ext cx="3439508"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a:p>
            <a:pPr algn="ctr">
              <a:defRPr/>
            </a:pPr>
            <a:r>
              <a:rPr lang="en-US" sz="2400" dirty="0" smtClean="0">
                <a:solidFill>
                  <a:schemeClr val="tx1"/>
                </a:solidFill>
              </a:rPr>
              <a:t>15000 </a:t>
            </a:r>
            <a:r>
              <a:rPr lang="en-US" sz="2400" dirty="0">
                <a:solidFill>
                  <a:schemeClr val="tx1"/>
                </a:solidFill>
              </a:rPr>
              <a:t>mJ</a:t>
            </a:r>
          </a:p>
        </p:txBody>
      </p:sp>
      <p:sp>
        <p:nvSpPr>
          <p:cNvPr id="14" name="TextBox 33"/>
          <p:cNvSpPr txBox="1">
            <a:spLocks noChangeArrowheads="1"/>
          </p:cNvSpPr>
          <p:nvPr/>
        </p:nvSpPr>
        <p:spPr bwMode="auto">
          <a:xfrm rot="17050690">
            <a:off x="4275269" y="2361142"/>
            <a:ext cx="1485080" cy="830997"/>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latin typeface="Calibri" pitchFamily="34" charset="0"/>
            </a:endParaRPr>
          </a:p>
          <a:p>
            <a:r>
              <a:rPr lang="en-US" sz="2400" dirty="0" smtClean="0">
                <a:latin typeface="Calibri" pitchFamily="34" charset="0"/>
              </a:rPr>
              <a:t>10000 </a:t>
            </a:r>
            <a:r>
              <a:rPr lang="en-US" sz="2400" dirty="0" err="1">
                <a:latin typeface="Calibri" pitchFamily="34" charset="0"/>
              </a:rPr>
              <a:t>mJ</a:t>
            </a:r>
            <a:endParaRPr lang="en-US" sz="2400" dirty="0">
              <a:latin typeface="Calibri" pitchFamily="34" charset="0"/>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dirty="0">
              <a:solidFill>
                <a:schemeClr val="tx1"/>
              </a:solidFill>
            </a:endParaRPr>
          </a:p>
        </p:txBody>
      </p:sp>
      <p:sp>
        <p:nvSpPr>
          <p:cNvPr id="28" name="TextBox 27"/>
          <p:cNvSpPr txBox="1"/>
          <p:nvPr/>
        </p:nvSpPr>
        <p:spPr>
          <a:xfrm>
            <a:off x="152400" y="1578114"/>
            <a:ext cx="5638800" cy="707886"/>
          </a:xfrm>
          <a:prstGeom prst="rect">
            <a:avLst/>
          </a:prstGeom>
          <a:noFill/>
        </p:spPr>
        <p:txBody>
          <a:bodyPr wrap="square" rtlCol="0">
            <a:spAutoFit/>
          </a:bodyPr>
          <a:lstStyle/>
          <a:p>
            <a:r>
              <a:rPr lang="en-US" sz="2000" dirty="0" smtClean="0"/>
              <a:t>Yes! – This simple example from Face Recognition app shows why local analysis fails.</a:t>
            </a:r>
            <a:endParaRPr lang="en-US" sz="2000" dirty="0"/>
          </a:p>
        </p:txBody>
      </p:sp>
      <p:sp>
        <p:nvSpPr>
          <p:cNvPr id="17" name="TextBox 16"/>
          <p:cNvSpPr txBox="1"/>
          <p:nvPr/>
        </p:nvSpPr>
        <p:spPr>
          <a:xfrm>
            <a:off x="6324600" y="3200400"/>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8" name="TextBox 17"/>
          <p:cNvSpPr txBox="1"/>
          <p:nvPr/>
        </p:nvSpPr>
        <p:spPr>
          <a:xfrm>
            <a:off x="6324600" y="6488668"/>
            <a:ext cx="2021707"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do local</a:t>
            </a:r>
            <a:endParaRPr lang="en-US" dirty="0"/>
          </a:p>
        </p:txBody>
      </p:sp>
      <p:sp>
        <p:nvSpPr>
          <p:cNvPr id="19" name="TextBox 18"/>
          <p:cNvSpPr txBox="1"/>
          <p:nvPr/>
        </p:nvSpPr>
        <p:spPr>
          <a:xfrm>
            <a:off x="207844" y="6070839"/>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dirty="0"/>
              <a:t>  </a:t>
            </a:r>
            <a:r>
              <a:rPr lang="en-US" sz="1200" dirty="0" smtClean="0"/>
              <a:t>presentation</a:t>
            </a:r>
            <a:endParaRPr lang="en-US" sz="1200" dirty="0"/>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28</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21016358"/>
      </p:ext>
    </p:extLst>
  </p:cSld>
  <p:clrMapOvr>
    <a:masterClrMapping/>
  </p:clrMapOvr>
  <p:transition xmlns:p14="http://schemas.microsoft.com/office/powerpoint/2010/main" advTm="3169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nodeType="clickEffect">
                                  <p:stCondLst>
                                    <p:cond delay="0"/>
                                  </p:stCondLst>
                                  <p:childTnLst>
                                    <p:set>
                                      <p:cBhvr override="childStyle">
                                        <p:cTn id="6" dur="indefinite"/>
                                        <p:tgtEl>
                                          <p:spTgt spid="14">
                                            <p:txEl>
                                              <p:pRg st="1" end="1"/>
                                            </p:txEl>
                                          </p:spTgt>
                                        </p:tgtEl>
                                        <p:attrNameLst>
                                          <p:attrName>style.fontStyle</p:attrName>
                                        </p:attrNameLst>
                                      </p:cBhvr>
                                      <p:to>
                                        <p:strVal val="normal"/>
                                      </p:to>
                                    </p:set>
                                    <p:set>
                                      <p:cBhvr override="childStyle">
                                        <p:cTn id="7" dur="indefinite"/>
                                        <p:tgtEl>
                                          <p:spTgt spid="14">
                                            <p:txEl>
                                              <p:pRg st="1" end="1"/>
                                            </p:txEl>
                                          </p:spTgt>
                                        </p:tgtEl>
                                        <p:attrNameLst>
                                          <p:attrName>style.fontWeight</p:attrName>
                                        </p:attrNameLst>
                                      </p:cBhvr>
                                      <p:to>
                                        <p:strVal val="bold"/>
                                      </p:to>
                                    </p:set>
                                    <p:set>
                                      <p:cBhvr override="childStyle">
                                        <p:cTn id="8" dur="indefinite"/>
                                        <p:tgtEl>
                                          <p:spTgt spid="14">
                                            <p:txEl>
                                              <p:pRg st="1" end="1"/>
                                            </p:txEl>
                                          </p:spTgt>
                                        </p:tgtEl>
                                        <p:attrNameLst>
                                          <p:attrName>style.textDecorationUnderline</p:attrName>
                                        </p:attrNameLst>
                                      </p:cBhvr>
                                      <p:to>
                                        <p:strVal val="false"/>
                                      </p:to>
                                    </p:set>
                                  </p:childTnLst>
                                </p:cTn>
                              </p:par>
                              <p:par>
                                <p:cTn id="9" presetID="3" presetClass="emph" presetSubtype="2" fill="hold" grpId="0" nodeType="withEffect">
                                  <p:stCondLst>
                                    <p:cond delay="0"/>
                                  </p:stCondLst>
                                  <p:childTnLst>
                                    <p:animClr clrSpc="rgb" dir="cw">
                                      <p:cBhvr override="childStyle">
                                        <p:cTn id="10" dur="500" fill="hold"/>
                                        <p:tgtEl>
                                          <p:spTgt spid="14">
                                            <p:txEl>
                                              <p:pRg st="1" end="1"/>
                                            </p:txEl>
                                          </p:spTgt>
                                        </p:tgtEl>
                                        <p:attrNameLst>
                                          <p:attrName>style.color</p:attrName>
                                        </p:attrNameLst>
                                      </p:cBhvr>
                                      <p:to>
                                        <a:schemeClr val="folHlink"/>
                                      </p:to>
                                    </p:animClr>
                                  </p:childTnLst>
                                </p:cTn>
                              </p:par>
                            </p:childTnLst>
                          </p:cTn>
                        </p:par>
                      </p:childTnLst>
                    </p:cTn>
                  </p:par>
                  <p:par>
                    <p:cTn id="11" fill="hold">
                      <p:stCondLst>
                        <p:cond delay="indefinite"/>
                      </p:stCondLst>
                      <p:childTnLst>
                        <p:par>
                          <p:cTn id="12" fill="hold">
                            <p:stCondLst>
                              <p:cond delay="0"/>
                            </p:stCondLst>
                            <p:childTnLst>
                              <p:par>
                                <p:cTn id="13" presetID="5" presetClass="emph" presetSubtype="1" grpId="0" nodeType="clickEffect">
                                  <p:stCondLst>
                                    <p:cond delay="0"/>
                                  </p:stCondLst>
                                  <p:childTnLst>
                                    <p:set>
                                      <p:cBhvr override="childStyle">
                                        <p:cTn id="14" dur="indefinite"/>
                                        <p:tgtEl>
                                          <p:spTgt spid="7"/>
                                        </p:tgtEl>
                                        <p:attrNameLst>
                                          <p:attrName>style.fontStyle</p:attrName>
                                        </p:attrNameLst>
                                      </p:cBhvr>
                                      <p:to>
                                        <p:strVal val="normal"/>
                                      </p:to>
                                    </p:set>
                                    <p:set>
                                      <p:cBhvr override="childStyle">
                                        <p:cTn id="15" dur="indefinite"/>
                                        <p:tgtEl>
                                          <p:spTgt spid="7"/>
                                        </p:tgtEl>
                                        <p:attrNameLst>
                                          <p:attrName>style.fontWeight</p:attrName>
                                        </p:attrNameLst>
                                      </p:cBhvr>
                                      <p:to>
                                        <p:strVal val="bold"/>
                                      </p:to>
                                    </p:set>
                                    <p:set>
                                      <p:cBhvr override="childStyle">
                                        <p:cTn id="16" dur="indefinite"/>
                                        <p:tgtEl>
                                          <p:spTgt spid="7"/>
                                        </p:tgtEl>
                                        <p:attrNameLst>
                                          <p:attrName>style.textDecorationUnderline</p:attrName>
                                        </p:attrNameLst>
                                      </p:cBhvr>
                                      <p:to>
                                        <p:strVal val="false"/>
                                      </p:to>
                                    </p:set>
                                  </p:childTnLst>
                                </p:cTn>
                              </p:par>
                              <p:par>
                                <p:cTn id="17" presetID="1" presetClass="entr" presetSubtype="0" fill="hold" grpId="0" nodeType="with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7" presetClass="emph" presetSubtype="2" fill="hold" nodeType="clickEffect">
                                  <p:stCondLst>
                                    <p:cond delay="0"/>
                                  </p:stCondLst>
                                  <p:childTnLst>
                                    <p:animClr clrSpc="rgb" dir="cw">
                                      <p:cBhvr>
                                        <p:cTn id="22" dur="500" fill="hold"/>
                                        <p:tgtEl>
                                          <p:spTgt spid="7"/>
                                        </p:tgtEl>
                                        <p:attrNameLst>
                                          <p:attrName>stroke.color</p:attrName>
                                        </p:attrNameLst>
                                      </p:cBhvr>
                                      <p:to>
                                        <a:schemeClr val="accent2"/>
                                      </p:to>
                                    </p:animClr>
                                    <p:set>
                                      <p:cBhvr>
                                        <p:cTn id="23" dur="500" fill="hold"/>
                                        <p:tgtEl>
                                          <p:spTgt spid="7"/>
                                        </p:tgtEl>
                                        <p:attrNameLst>
                                          <p:attrName>stroke.on</p:attrName>
                                        </p:attrNameLst>
                                      </p:cBhvr>
                                      <p:to>
                                        <p:strVal val="true"/>
                                      </p:to>
                                    </p:set>
                                  </p:childTnLst>
                                </p:cTn>
                              </p:par>
                              <p:par>
                                <p:cTn id="24" presetID="1" presetClass="entr" presetSubtype="0"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5" presetClass="emph" presetSubtype="1" grpId="0" nodeType="clickEffect">
                                  <p:stCondLst>
                                    <p:cond delay="0"/>
                                  </p:stCondLst>
                                  <p:childTnLst>
                                    <p:set>
                                      <p:cBhvr override="childStyle">
                                        <p:cTn id="29" dur="indefinite"/>
                                        <p:tgtEl>
                                          <p:spTgt spid="12"/>
                                        </p:tgtEl>
                                        <p:attrNameLst>
                                          <p:attrName>style.fontStyle</p:attrName>
                                        </p:attrNameLst>
                                      </p:cBhvr>
                                      <p:to>
                                        <p:strVal val="normal"/>
                                      </p:to>
                                    </p:set>
                                    <p:set>
                                      <p:cBhvr override="childStyle">
                                        <p:cTn id="30" dur="indefinite"/>
                                        <p:tgtEl>
                                          <p:spTgt spid="12"/>
                                        </p:tgtEl>
                                        <p:attrNameLst>
                                          <p:attrName>style.fontWeight</p:attrName>
                                        </p:attrNameLst>
                                      </p:cBhvr>
                                      <p:to>
                                        <p:strVal val="bold"/>
                                      </p:to>
                                    </p:set>
                                    <p:set>
                                      <p:cBhvr override="childStyle">
                                        <p:cTn id="31" dur="indefinite"/>
                                        <p:tgtEl>
                                          <p:spTgt spid="12"/>
                                        </p:tgtEl>
                                        <p:attrNameLst>
                                          <p:attrName>style.textDecorationUnderline</p:attrName>
                                        </p:attrNameLst>
                                      </p:cBhvr>
                                      <p:to>
                                        <p:strVal val="false"/>
                                      </p:to>
                                    </p:set>
                                  </p:childTnLst>
                                </p:cTn>
                              </p:par>
                              <p:par>
                                <p:cTn id="32" presetID="3" presetClass="emph" presetSubtype="2" fill="hold" grpId="1" nodeType="withEffect">
                                  <p:stCondLst>
                                    <p:cond delay="0"/>
                                  </p:stCondLst>
                                  <p:childTnLst>
                                    <p:animClr clrSpc="rgb" dir="cw">
                                      <p:cBhvr override="childStyle">
                                        <p:cTn id="33" dur="500" fill="hold"/>
                                        <p:tgtEl>
                                          <p:spTgt spid="12"/>
                                        </p:tgtEl>
                                        <p:attrNameLst>
                                          <p:attrName>style.color</p:attrName>
                                        </p:attrNameLst>
                                      </p:cBhvr>
                                      <p:to>
                                        <a:schemeClr val="folHlink"/>
                                      </p:to>
                                    </p:animClr>
                                  </p:childTnLst>
                                </p:cTn>
                              </p:par>
                              <p:par>
                                <p:cTn id="34" presetID="5" presetClass="emph" presetSubtype="1" grpId="0" nodeType="withEffect">
                                  <p:stCondLst>
                                    <p:cond delay="0"/>
                                  </p:stCondLst>
                                  <p:childTnLst>
                                    <p:set>
                                      <p:cBhvr override="childStyle">
                                        <p:cTn id="35" dur="indefinite"/>
                                        <p:tgtEl>
                                          <p:spTgt spid="13"/>
                                        </p:tgtEl>
                                        <p:attrNameLst>
                                          <p:attrName>style.fontStyle</p:attrName>
                                        </p:attrNameLst>
                                      </p:cBhvr>
                                      <p:to>
                                        <p:strVal val="normal"/>
                                      </p:to>
                                    </p:set>
                                    <p:set>
                                      <p:cBhvr override="childStyle">
                                        <p:cTn id="36" dur="indefinite"/>
                                        <p:tgtEl>
                                          <p:spTgt spid="13"/>
                                        </p:tgtEl>
                                        <p:attrNameLst>
                                          <p:attrName>style.fontWeight</p:attrName>
                                        </p:attrNameLst>
                                      </p:cBhvr>
                                      <p:to>
                                        <p:strVal val="bold"/>
                                      </p:to>
                                    </p:set>
                                    <p:set>
                                      <p:cBhvr override="childStyle">
                                        <p:cTn id="37" dur="indefinite"/>
                                        <p:tgtEl>
                                          <p:spTgt spid="13"/>
                                        </p:tgtEl>
                                        <p:attrNameLst>
                                          <p:attrName>style.textDecorationUnderline</p:attrName>
                                        </p:attrNameLst>
                                      </p:cBhvr>
                                      <p:to>
                                        <p:strVal val="false"/>
                                      </p:to>
                                    </p:set>
                                  </p:childTnLst>
                                </p:cTn>
                              </p:par>
                              <p:par>
                                <p:cTn id="38" presetID="7" presetClass="emph" presetSubtype="2" fill="hold" nodeType="withEffect">
                                  <p:stCondLst>
                                    <p:cond delay="0"/>
                                  </p:stCondLst>
                                  <p:childTnLst>
                                    <p:animClr clrSpc="rgb" dir="cw">
                                      <p:cBhvr>
                                        <p:cTn id="39" dur="500" fill="hold"/>
                                        <p:tgtEl>
                                          <p:spTgt spid="13"/>
                                        </p:tgtEl>
                                        <p:attrNameLst>
                                          <p:attrName>stroke.color</p:attrName>
                                        </p:attrNameLst>
                                      </p:cBhvr>
                                      <p:to>
                                        <a:schemeClr val="accent2"/>
                                      </p:to>
                                    </p:animClr>
                                    <p:set>
                                      <p:cBhvr>
                                        <p:cTn id="40" dur="500" fill="hold"/>
                                        <p:tgtEl>
                                          <p:spTgt spid="13"/>
                                        </p:tgtEl>
                                        <p:attrNameLst>
                                          <p:attrName>stroke.on</p:attrName>
                                        </p:attrNameLst>
                                      </p:cBhvr>
                                      <p:to>
                                        <p:strVal val="true"/>
                                      </p:to>
                                    </p:set>
                                  </p:childTnLst>
                                </p:cTn>
                              </p:par>
                              <p:par>
                                <p:cTn id="41" presetID="1" presetClass="entr" presetSubtype="0"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6" grpId="0" animBg="1"/>
      <p:bldP spid="7" grpId="0" animBg="1"/>
      <p:bldP spid="12" grpId="0"/>
      <p:bldP spid="12" grpId="1"/>
      <p:bldP spid="13" grpId="0" animBg="1"/>
      <p:bldP spid="14" grpId="0" build="allAtOnce"/>
      <p:bldP spid="17" grpId="0" animBg="1"/>
      <p:bldP spid="1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Oval 13"/>
          <p:cNvSpPr/>
          <p:nvPr/>
        </p:nvSpPr>
        <p:spPr>
          <a:xfrm>
            <a:off x="3124200" y="1600200"/>
            <a:ext cx="6019800" cy="5257800"/>
          </a:xfrm>
          <a:prstGeom prst="ellipse">
            <a:avLst/>
          </a:prstGeom>
        </p:spPr>
        <p:style>
          <a:lnRef idx="1">
            <a:schemeClr val="accent1"/>
          </a:lnRef>
          <a:fillRef idx="2">
            <a:schemeClr val="accent1"/>
          </a:fillRef>
          <a:effectRef idx="1">
            <a:schemeClr val="accent1"/>
          </a:effectRef>
          <a:fontRef idx="minor">
            <a:schemeClr val="dk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endParaRPr lang="en-US" sz="2000" i="1" dirty="0">
              <a:solidFill>
                <a:schemeClr val="tx1"/>
              </a:solidFill>
            </a:endParaRPr>
          </a:p>
          <a:p>
            <a:pPr algn="ctr">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4" name="Title 3"/>
          <p:cNvSpPr>
            <a:spLocks noGrp="1"/>
          </p:cNvSpPr>
          <p:nvPr>
            <p:ph type="title"/>
          </p:nvPr>
        </p:nvSpPr>
        <p:spPr/>
        <p:txBody>
          <a:bodyPr>
            <a:normAutofit fontScale="90000"/>
          </a:bodyPr>
          <a:lstStyle/>
          <a:p>
            <a:r>
              <a:rPr lang="en-US" dirty="0" smtClean="0"/>
              <a:t>Is Global Program Analysis Needed?</a:t>
            </a:r>
            <a:endParaRPr lang="en-US" dirty="0"/>
          </a:p>
        </p:txBody>
      </p:sp>
      <p:sp>
        <p:nvSpPr>
          <p:cNvPr id="6" name="Oval 5"/>
          <p:cNvSpPr/>
          <p:nvPr/>
        </p:nvSpPr>
        <p:spPr>
          <a:xfrm>
            <a:off x="3124200" y="3385088"/>
            <a:ext cx="2113465"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r>
              <a:rPr lang="en-US" sz="2400" i="1" dirty="0" err="1" smtClean="0">
                <a:solidFill>
                  <a:schemeClr val="tx1"/>
                </a:solidFill>
              </a:rPr>
              <a:t>FindMatch</a:t>
            </a: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7" name="Oval 6"/>
          <p:cNvSpPr/>
          <p:nvPr/>
        </p:nvSpPr>
        <p:spPr bwMode="auto">
          <a:xfrm>
            <a:off x="5628292" y="2057400"/>
            <a:ext cx="2601308" cy="126747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InitializeFace</a:t>
            </a:r>
            <a:r>
              <a:rPr lang="en-US" sz="2400" i="1" dirty="0" smtClean="0">
                <a:solidFill>
                  <a:schemeClr val="tx1"/>
                </a:solidFill>
              </a:rPr>
              <a:t/>
            </a:r>
            <a:br>
              <a:rPr lang="en-US" sz="2400" i="1" dirty="0" smtClean="0">
                <a:solidFill>
                  <a:schemeClr val="tx1"/>
                </a:solidFill>
              </a:rPr>
            </a:br>
            <a:r>
              <a:rPr lang="en-US" sz="2400" i="1" dirty="0" smtClean="0">
                <a:solidFill>
                  <a:schemeClr val="tx1"/>
                </a:solidFill>
              </a:rPr>
              <a:t>Recognizer</a:t>
            </a:r>
            <a:endParaRPr lang="en-US" sz="2400" i="1" dirty="0">
              <a:solidFill>
                <a:schemeClr val="tx1"/>
              </a:solidFill>
            </a:endParaRPr>
          </a:p>
        </p:txBody>
      </p:sp>
      <p:cxnSp>
        <p:nvCxnSpPr>
          <p:cNvPr id="8" name="Straight Arrow Connector 7"/>
          <p:cNvCxnSpPr>
            <a:stCxn id="6" idx="6"/>
            <a:endCxn id="13" idx="2"/>
          </p:cNvCxnSpPr>
          <p:nvPr/>
        </p:nvCxnSpPr>
        <p:spPr>
          <a:xfrm>
            <a:off x="5237665" y="4036017"/>
            <a:ext cx="324935" cy="1450383"/>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a:stCxn id="6" idx="6"/>
            <a:endCxn id="7" idx="2"/>
          </p:cNvCxnSpPr>
          <p:nvPr/>
        </p:nvCxnSpPr>
        <p:spPr>
          <a:xfrm flipV="1">
            <a:off x="5237665" y="2691135"/>
            <a:ext cx="390627" cy="1344882"/>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stCxn id="15" idx="6"/>
            <a:endCxn id="6" idx="2"/>
          </p:cNvCxnSpPr>
          <p:nvPr/>
        </p:nvCxnSpPr>
        <p:spPr>
          <a:xfrm>
            <a:off x="2057400" y="4036017"/>
            <a:ext cx="1066800" cy="1588"/>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1" name="TextBox 32"/>
          <p:cNvSpPr txBox="1">
            <a:spLocks noChangeArrowheads="1"/>
          </p:cNvSpPr>
          <p:nvPr/>
        </p:nvSpPr>
        <p:spPr bwMode="auto">
          <a:xfrm>
            <a:off x="2050726" y="3500735"/>
            <a:ext cx="1149674" cy="461665"/>
          </a:xfrm>
          <a:prstGeom prst="rect">
            <a:avLst/>
          </a:prstGeom>
          <a:noFill/>
          <a:ln w="9525">
            <a:noFill/>
            <a:miter lim="800000"/>
            <a:headEnd/>
            <a:tailEnd/>
          </a:ln>
        </p:spPr>
        <p:txBody>
          <a:bodyPr wrap="non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2400" dirty="0" smtClean="0">
                <a:latin typeface="Calibri" pitchFamily="34" charset="0"/>
              </a:rPr>
              <a:t>1000mJ</a:t>
            </a:r>
            <a:endParaRPr lang="en-US" sz="2400" dirty="0">
              <a:latin typeface="Calibri" pitchFamily="34" charset="0"/>
            </a:endParaRPr>
          </a:p>
        </p:txBody>
      </p:sp>
      <p:sp>
        <p:nvSpPr>
          <p:cNvPr id="13" name="Oval 12"/>
          <p:cNvSpPr/>
          <p:nvPr/>
        </p:nvSpPr>
        <p:spPr bwMode="auto">
          <a:xfrm>
            <a:off x="5562600" y="4724400"/>
            <a:ext cx="3124200" cy="1524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sz="2400" i="1" dirty="0" err="1" smtClean="0">
                <a:solidFill>
                  <a:schemeClr val="tx1"/>
                </a:solidFill>
              </a:rPr>
              <a:t>DetectAndExtract</a:t>
            </a:r>
            <a:r>
              <a:rPr lang="en-US" sz="2400" i="1" dirty="0" smtClean="0">
                <a:solidFill>
                  <a:schemeClr val="tx1"/>
                </a:solidFill>
              </a:rPr>
              <a:t> Faces</a:t>
            </a:r>
            <a:endParaRPr lang="en-US" sz="2400" i="1" dirty="0">
              <a:solidFill>
                <a:schemeClr val="tx1"/>
              </a:solidFill>
            </a:endParaRPr>
          </a:p>
        </p:txBody>
      </p:sp>
      <p:sp>
        <p:nvSpPr>
          <p:cNvPr id="15" name="Oval 14"/>
          <p:cNvSpPr/>
          <p:nvPr/>
        </p:nvSpPr>
        <p:spPr>
          <a:xfrm>
            <a:off x="86446" y="3385088"/>
            <a:ext cx="1970954" cy="1301858"/>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r>
              <a:rPr lang="en-US" sz="2400" i="1" dirty="0" smtClean="0">
                <a:solidFill>
                  <a:schemeClr val="tx1"/>
                </a:solidFill>
              </a:rPr>
              <a:t>User</a:t>
            </a:r>
            <a:br>
              <a:rPr lang="en-US" sz="2400" i="1" dirty="0" smtClean="0">
                <a:solidFill>
                  <a:schemeClr val="tx1"/>
                </a:solidFill>
              </a:rPr>
            </a:br>
            <a:r>
              <a:rPr lang="en-US" sz="2400" i="1" dirty="0" smtClean="0">
                <a:solidFill>
                  <a:schemeClr val="tx1"/>
                </a:solidFill>
              </a:rPr>
              <a:t>Interface</a:t>
            </a:r>
            <a:endParaRPr lang="en-US" sz="2400" i="1" dirty="0">
              <a:solidFill>
                <a:schemeClr val="tx1"/>
              </a:solidFill>
            </a:endParaRPr>
          </a:p>
          <a:p>
            <a:pPr algn="ctr" fontAlgn="auto">
              <a:spcBef>
                <a:spcPts val="0"/>
              </a:spcBef>
              <a:spcAft>
                <a:spcPts val="0"/>
              </a:spcAft>
              <a:defRPr/>
            </a:pPr>
            <a:endParaRPr lang="en-US" dirty="0">
              <a:solidFill>
                <a:schemeClr val="tx1"/>
              </a:solidFill>
            </a:endParaRPr>
          </a:p>
        </p:txBody>
      </p:sp>
      <p:sp>
        <p:nvSpPr>
          <p:cNvPr id="25" name="Oval 24"/>
          <p:cNvSpPr/>
          <p:nvPr/>
        </p:nvSpPr>
        <p:spPr>
          <a:xfrm>
            <a:off x="3124200" y="1600200"/>
            <a:ext cx="6019800" cy="52578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sz="2000" b="1" dirty="0">
              <a:solidFill>
                <a:schemeClr val="tx1"/>
              </a:solidFill>
            </a:endParaRPr>
          </a:p>
          <a:p>
            <a:pPr algn="ctr" fontAlgn="auto">
              <a:spcBef>
                <a:spcPts val="0"/>
              </a:spcBef>
              <a:spcAft>
                <a:spcPts val="0"/>
              </a:spcAft>
              <a:defRPr/>
            </a:pPr>
            <a:endParaRPr lang="en-US" sz="2000" i="1" dirty="0">
              <a:solidFill>
                <a:schemeClr val="tx1"/>
              </a:solidFill>
            </a:endParaRPr>
          </a:p>
          <a:p>
            <a:pPr algn="ctr">
              <a:defRPr/>
            </a:pPr>
            <a:endParaRPr lang="en-US" sz="2400" dirty="0">
              <a:solidFill>
                <a:schemeClr val="tx1"/>
              </a:solidFill>
            </a:endParaRPr>
          </a:p>
          <a:p>
            <a:pPr algn="ctr" fontAlgn="auto">
              <a:spcBef>
                <a:spcPts val="0"/>
              </a:spcBef>
              <a:spcAft>
                <a:spcPts val="0"/>
              </a:spcAft>
              <a:defRPr/>
            </a:pPr>
            <a:endParaRPr lang="en-US" dirty="0">
              <a:solidFill>
                <a:schemeClr val="tx1"/>
              </a:solidFill>
            </a:endParaRPr>
          </a:p>
          <a:p>
            <a:pPr algn="ctr" fontAlgn="auto">
              <a:spcBef>
                <a:spcPts val="0"/>
              </a:spcBef>
              <a:spcAft>
                <a:spcPts val="0"/>
              </a:spcAft>
              <a:defRPr/>
            </a:pPr>
            <a:endParaRPr lang="en-US" dirty="0">
              <a:solidFill>
                <a:schemeClr val="tx1"/>
              </a:solidFill>
            </a:endParaRPr>
          </a:p>
        </p:txBody>
      </p:sp>
      <p:sp>
        <p:nvSpPr>
          <p:cNvPr id="36" name="TextBox 32"/>
          <p:cNvSpPr txBox="1">
            <a:spLocks noChangeArrowheads="1"/>
          </p:cNvSpPr>
          <p:nvPr/>
        </p:nvSpPr>
        <p:spPr bwMode="auto">
          <a:xfrm>
            <a:off x="6096000" y="3773269"/>
            <a:ext cx="1981200" cy="646331"/>
          </a:xfrm>
          <a:prstGeom prst="rect">
            <a:avLst/>
          </a:prstGeom>
          <a:noFill/>
          <a:ln w="9525">
            <a:noFill/>
            <a:miter lim="800000"/>
            <a:headEnd/>
            <a:tailEnd/>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3600" dirty="0" smtClean="0">
                <a:latin typeface="Calibri" pitchFamily="34" charset="0"/>
              </a:rPr>
              <a:t>25900mJ</a:t>
            </a:r>
            <a:endParaRPr lang="en-US" sz="2400" dirty="0">
              <a:latin typeface="Calibri" pitchFamily="34" charset="0"/>
            </a:endParaRPr>
          </a:p>
        </p:txBody>
      </p:sp>
      <p:sp>
        <p:nvSpPr>
          <p:cNvPr id="37" name="TextBox 36"/>
          <p:cNvSpPr txBox="1"/>
          <p:nvPr/>
        </p:nvSpPr>
        <p:spPr>
          <a:xfrm>
            <a:off x="1676400" y="4267200"/>
            <a:ext cx="1968809"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none" rtlCol="0">
            <a:spAutoFit/>
          </a:bodyPr>
          <a:lstStyle/>
          <a:p>
            <a:r>
              <a:rPr lang="en-US" dirty="0" smtClean="0"/>
              <a:t>Cheaper to offload</a:t>
            </a:r>
            <a:endParaRPr lang="en-US" dirty="0"/>
          </a:p>
        </p:txBody>
      </p:sp>
      <p:sp>
        <p:nvSpPr>
          <p:cNvPr id="16" name="TextBox 15"/>
          <p:cNvSpPr txBox="1"/>
          <p:nvPr/>
        </p:nvSpPr>
        <p:spPr>
          <a:xfrm>
            <a:off x="347057" y="607935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a:xfrm>
            <a:off x="1752600" y="6420010"/>
            <a:ext cx="2895600" cy="365125"/>
          </a:xfrm>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29</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297806977"/>
      </p:ext>
    </p:extLst>
  </p:cSld>
  <p:clrMapOvr>
    <a:masterClrMapping/>
  </p:clrMapOvr>
  <p:transition xmlns:p14="http://schemas.microsoft.com/office/powerpoint/2010/main" advTm="22014"/>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grpId="0" nodeType="clickEffect">
                                  <p:stCondLst>
                                    <p:cond delay="0"/>
                                  </p:stCondLst>
                                  <p:childTnLst>
                                    <p:animClr clrSpc="rgb" dir="cw">
                                      <p:cBhvr override="childStyle">
                                        <p:cTn id="6" dur="500" fill="hold"/>
                                        <p:tgtEl>
                                          <p:spTgt spid="36"/>
                                        </p:tgtEl>
                                        <p:attrNameLst>
                                          <p:attrName>style.color</p:attrName>
                                        </p:attrNameLst>
                                      </p:cBhvr>
                                      <p:to>
                                        <a:schemeClr val="folHlink"/>
                                      </p:to>
                                    </p:animClr>
                                  </p:childTnLst>
                                </p:cTn>
                              </p:par>
                              <p:par>
                                <p:cTn id="7" presetID="1" presetClass="entr" presetSubtype="0" fill="hold" grpId="0" nodeType="withEffect">
                                  <p:stCondLst>
                                    <p:cond delay="0"/>
                                  </p:stCondLst>
                                  <p:childTnLst>
                                    <p:set>
                                      <p:cBhvr>
                                        <p:cTn id="8" dur="1" fill="hold">
                                          <p:stCondLst>
                                            <p:cond delay="0"/>
                                          </p:stCondLst>
                                        </p:cTn>
                                        <p:tgtEl>
                                          <p:spTgt spid="14"/>
                                        </p:tgtEl>
                                        <p:attrNameLst>
                                          <p:attrName>style.visibility</p:attrName>
                                        </p:attrNameLst>
                                      </p:cBhvr>
                                      <p:to>
                                        <p:strVal val="visible"/>
                                      </p:to>
                                    </p:set>
                                  </p:childTnLst>
                                </p:cTn>
                              </p:par>
                              <p:par>
                                <p:cTn id="9" presetID="3" presetClass="emph" presetSubtype="2" fill="hold" grpId="0" nodeType="withEffect">
                                  <p:stCondLst>
                                    <p:cond delay="0"/>
                                  </p:stCondLst>
                                  <p:childTnLst>
                                    <p:animClr clrSpc="rgb" dir="cw">
                                      <p:cBhvr override="childStyle">
                                        <p:cTn id="10" dur="500" fill="hold"/>
                                        <p:tgtEl>
                                          <p:spTgt spid="11"/>
                                        </p:tgtEl>
                                        <p:attrNameLst>
                                          <p:attrName>style.color</p:attrName>
                                        </p:attrNameLst>
                                      </p:cBhvr>
                                      <p:to>
                                        <a:schemeClr val="accent2"/>
                                      </p:to>
                                    </p:animClr>
                                  </p:childTnLst>
                                </p:cTn>
                              </p:par>
                            </p:childTnLst>
                          </p:cTn>
                        </p:par>
                      </p:childTnLst>
                    </p:cTn>
                  </p:par>
                  <p:par>
                    <p:cTn id="11" fill="hold">
                      <p:stCondLst>
                        <p:cond delay="indefinite"/>
                      </p:stCondLst>
                      <p:childTnLst>
                        <p:par>
                          <p:cTn id="12" fill="hold">
                            <p:stCondLst>
                              <p:cond delay="0"/>
                            </p:stCondLst>
                            <p:childTnLst>
                              <p:par>
                                <p:cTn id="13" presetID="7" presetClass="emph" presetSubtype="2" fill="hold" nodeType="clickEffect">
                                  <p:stCondLst>
                                    <p:cond delay="0"/>
                                  </p:stCondLst>
                                  <p:childTnLst>
                                    <p:animClr clrSpc="rgb" dir="cw">
                                      <p:cBhvr>
                                        <p:cTn id="14" dur="500" fill="hold"/>
                                        <p:tgtEl>
                                          <p:spTgt spid="10"/>
                                        </p:tgtEl>
                                        <p:attrNameLst>
                                          <p:attrName>stroke.color</p:attrName>
                                        </p:attrNameLst>
                                      </p:cBhvr>
                                      <p:to>
                                        <a:schemeClr val="accent2"/>
                                      </p:to>
                                    </p:animClr>
                                    <p:set>
                                      <p:cBhvr>
                                        <p:cTn id="15" dur="500" fill="hold"/>
                                        <p:tgtEl>
                                          <p:spTgt spid="10"/>
                                        </p:tgtEl>
                                        <p:attrNameLst>
                                          <p:attrName>stroke.on</p:attrName>
                                        </p:attrNameLst>
                                      </p:cBhvr>
                                      <p:to>
                                        <p:strVal val="true"/>
                                      </p:to>
                                    </p:set>
                                  </p:childTnLst>
                                </p:cTn>
                              </p:par>
                              <p:par>
                                <p:cTn id="16" presetID="1"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1" grpId="0"/>
      <p:bldP spid="36" grpId="0"/>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What is the difference between APNS, GCM and </a:t>
            </a:r>
            <a:r>
              <a:rPr lang="en-US" dirty="0" err="1" smtClean="0">
                <a:latin typeface="Calibri" charset="0"/>
                <a:ea typeface="ＭＳ Ｐゴシック" charset="0"/>
                <a:cs typeface="ＭＳ Ｐゴシック" charset="0"/>
              </a:rPr>
              <a:t>Thialfi</a:t>
            </a:r>
            <a:r>
              <a:rPr lang="en-US" dirty="0" smtClean="0">
                <a:latin typeface="Calibri" charset="0"/>
                <a:ea typeface="ＭＳ Ｐゴシック" charset="0"/>
                <a:cs typeface="ＭＳ Ｐゴシック" charset="0"/>
              </a:rPr>
              <a:t>?</a:t>
            </a:r>
            <a:endParaRPr lang="en-US" dirty="0">
              <a:latin typeface="Calibri" charset="0"/>
              <a:ea typeface="ＭＳ Ｐゴシック" charset="0"/>
              <a:cs typeface="ＭＳ Ｐゴシック" charset="0"/>
            </a:endParaRPr>
          </a:p>
        </p:txBody>
      </p:sp>
      <p:sp>
        <p:nvSpPr>
          <p:cNvPr id="2" name="Date Placeholder 1"/>
          <p:cNvSpPr>
            <a:spLocks noGrp="1"/>
          </p:cNvSpPr>
          <p:nvPr>
            <p:ph type="dt" sz="half" idx="10"/>
          </p:nvPr>
        </p:nvSpPr>
        <p:spPr/>
        <p:txBody>
          <a:bodyPr/>
          <a:lstStyle/>
          <a:p>
            <a:r>
              <a:rPr lang="en-US" smtClean="0"/>
              <a:t>4/2/13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3</a:t>
            </a:fld>
            <a:endParaRPr lang="en-US"/>
          </a:p>
        </p:txBody>
      </p:sp>
    </p:spTree>
    <p:extLst>
      <p:ext uri="{BB962C8B-B14F-4D97-AF65-F5344CB8AC3E}">
        <p14:creationId xmlns:p14="http://schemas.microsoft.com/office/powerpoint/2010/main" val="186020755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305800" cy="1252728"/>
          </a:xfrm>
        </p:spPr>
        <p:txBody>
          <a:bodyPr>
            <a:noAutofit/>
          </a:bodyPr>
          <a:lstStyle/>
          <a:p>
            <a:r>
              <a:rPr lang="en-US" sz="3600" dirty="0" smtClean="0"/>
              <a:t>Can MAUI Adapt to Changing Conditions?</a:t>
            </a:r>
            <a:endParaRPr lang="en-US" sz="3600" dirty="0"/>
          </a:p>
        </p:txBody>
      </p:sp>
      <p:sp>
        <p:nvSpPr>
          <p:cNvPr id="3" name="Content Placeholder 2"/>
          <p:cNvSpPr>
            <a:spLocks noGrp="1"/>
          </p:cNvSpPr>
          <p:nvPr>
            <p:ph idx="1"/>
          </p:nvPr>
        </p:nvSpPr>
        <p:spPr>
          <a:xfrm>
            <a:off x="304800" y="1775191"/>
            <a:ext cx="8610600" cy="4625609"/>
          </a:xfrm>
        </p:spPr>
        <p:txBody>
          <a:bodyPr>
            <a:normAutofit/>
          </a:bodyPr>
          <a:lstStyle/>
          <a:p>
            <a:r>
              <a:rPr lang="en-US" dirty="0" smtClean="0"/>
              <a:t>Adapt to:</a:t>
            </a:r>
          </a:p>
          <a:p>
            <a:pPr lvl="1"/>
            <a:r>
              <a:rPr lang="en-US" dirty="0" smtClean="0"/>
              <a:t>Network Bandwidth/Latency Changes</a:t>
            </a:r>
          </a:p>
          <a:p>
            <a:pPr lvl="1"/>
            <a:r>
              <a:rPr lang="en-US" dirty="0" smtClean="0"/>
              <a:t>Variability on method’s computational requirements</a:t>
            </a:r>
          </a:p>
          <a:p>
            <a:pPr lvl="1"/>
            <a:endParaRPr lang="en-US" dirty="0" smtClean="0"/>
          </a:p>
          <a:p>
            <a:r>
              <a:rPr lang="en-US" dirty="0" smtClean="0"/>
              <a:t>Experiment:</a:t>
            </a:r>
          </a:p>
          <a:p>
            <a:pPr lvl="1"/>
            <a:r>
              <a:rPr lang="en-US" dirty="0" smtClean="0"/>
              <a:t>Modified off the shelf arcade game application</a:t>
            </a:r>
          </a:p>
          <a:p>
            <a:pPr lvl="1"/>
            <a:r>
              <a:rPr lang="en-US" dirty="0" smtClean="0"/>
              <a:t>Physics Modeling (homing missiles)</a:t>
            </a:r>
          </a:p>
          <a:p>
            <a:pPr lvl="1"/>
            <a:r>
              <a:rPr lang="en-US" dirty="0" smtClean="0"/>
              <a:t>Evaluated under different latency settings</a:t>
            </a:r>
          </a:p>
          <a:p>
            <a:pPr>
              <a:buNone/>
            </a:pPr>
            <a:endParaRPr lang="en-US" b="1" dirty="0"/>
          </a:p>
        </p:txBody>
      </p:sp>
      <p:sp>
        <p:nvSpPr>
          <p:cNvPr id="4" name="TextBox 3"/>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30</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14002259"/>
      </p:ext>
    </p:extLst>
  </p:cSld>
  <p:clrMapOvr>
    <a:masterClrMapping/>
  </p:clrMapOvr>
  <p:transition xmlns:p14="http://schemas.microsoft.com/office/powerpoint/2010/main" advTm="45420"/>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Content Placeholder 3"/>
          <p:cNvGrpSpPr>
            <a:grpSpLocks noGrp="1"/>
          </p:cNvGrpSpPr>
          <p:nvPr/>
        </p:nvGrpSpPr>
        <p:grpSpPr>
          <a:xfrm>
            <a:off x="457200" y="1589331"/>
            <a:ext cx="8543365" cy="4853300"/>
            <a:chOff x="-251883" y="688847"/>
            <a:chExt cx="9665405" cy="4949953"/>
          </a:xfrm>
        </p:grpSpPr>
        <p:sp>
          <p:nvSpPr>
            <p:cNvPr id="11" name="Oval 10"/>
            <p:cNvSpPr/>
            <p:nvPr/>
          </p:nvSpPr>
          <p:spPr>
            <a:xfrm>
              <a:off x="3124200" y="2581151"/>
              <a:ext cx="1905000"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13" name="Straight Arrow Connector 12"/>
            <p:cNvCxnSpPr>
              <a:stCxn id="11" idx="6"/>
              <a:endCxn id="18" idx="2"/>
            </p:cNvCxnSpPr>
            <p:nvPr/>
          </p:nvCxnSpPr>
          <p:spPr>
            <a:xfrm>
              <a:off x="5029201" y="3190751"/>
              <a:ext cx="848077" cy="1876549"/>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4" name="Straight Arrow Connector 13"/>
            <p:cNvCxnSpPr>
              <a:stCxn id="11" idx="6"/>
              <a:endCxn id="23" idx="2"/>
            </p:cNvCxnSpPr>
            <p:nvPr/>
          </p:nvCxnSpPr>
          <p:spPr>
            <a:xfrm flipV="1">
              <a:off x="5029201" y="1260348"/>
              <a:ext cx="764115" cy="1930404"/>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a:stCxn id="20" idx="6"/>
              <a:endCxn id="11" idx="2"/>
            </p:cNvCxnSpPr>
            <p:nvPr/>
          </p:nvCxnSpPr>
          <p:spPr>
            <a:xfrm>
              <a:off x="1763183" y="3190751"/>
              <a:ext cx="1361017" cy="157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8" name="Oval 17"/>
            <p:cNvSpPr/>
            <p:nvPr/>
          </p:nvSpPr>
          <p:spPr bwMode="auto">
            <a:xfrm>
              <a:off x="5877277" y="4495800"/>
              <a:ext cx="3536245" cy="1143000"/>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20" name="Oval 19"/>
            <p:cNvSpPr/>
            <p:nvPr/>
          </p:nvSpPr>
          <p:spPr>
            <a:xfrm>
              <a:off x="-251883" y="2581151"/>
              <a:ext cx="2015067" cy="12192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23" name="Oval 22"/>
            <p:cNvSpPr/>
            <p:nvPr/>
          </p:nvSpPr>
          <p:spPr bwMode="auto">
            <a:xfrm>
              <a:off x="5793316" y="688847"/>
              <a:ext cx="3536244" cy="1143001"/>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24" name="Oval 23"/>
            <p:cNvSpPr/>
            <p:nvPr/>
          </p:nvSpPr>
          <p:spPr bwMode="auto">
            <a:xfrm>
              <a:off x="5867399" y="2611379"/>
              <a:ext cx="3536244" cy="11430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31" name="Straight Arrow Connector 30"/>
            <p:cNvCxnSpPr>
              <a:stCxn id="11" idx="6"/>
              <a:endCxn id="24" idx="2"/>
            </p:cNvCxnSpPr>
            <p:nvPr/>
          </p:nvCxnSpPr>
          <p:spPr>
            <a:xfrm flipV="1">
              <a:off x="5029201" y="3182880"/>
              <a:ext cx="838198" cy="787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grpSp>
      <p:sp>
        <p:nvSpPr>
          <p:cNvPr id="34" name="TextBox 33"/>
          <p:cNvSpPr txBox="1"/>
          <p:nvPr/>
        </p:nvSpPr>
        <p:spPr>
          <a:xfrm>
            <a:off x="2165054" y="4135290"/>
            <a:ext cx="1416346" cy="830997"/>
          </a:xfrm>
          <a:prstGeom prst="rect">
            <a:avLst/>
          </a:prstGeom>
          <a:noFill/>
        </p:spPr>
        <p:txBody>
          <a:bodyPr wrap="square" rtlCol="0">
            <a:spAutoFit/>
          </a:bodyPr>
          <a:lstStyle/>
          <a:p>
            <a:r>
              <a:rPr lang="en-US" sz="2400" dirty="0" smtClean="0"/>
              <a:t>11KB + missiles</a:t>
            </a:r>
            <a:endParaRPr lang="en-US" sz="2400" dirty="0"/>
          </a:p>
        </p:txBody>
      </p:sp>
      <p:sp>
        <p:nvSpPr>
          <p:cNvPr id="35" name="TextBox 34"/>
          <p:cNvSpPr txBox="1"/>
          <p:nvPr/>
        </p:nvSpPr>
        <p:spPr>
          <a:xfrm rot="17305649">
            <a:off x="4404866" y="2401645"/>
            <a:ext cx="1416345" cy="707886"/>
          </a:xfrm>
          <a:prstGeom prst="rect">
            <a:avLst/>
          </a:prstGeom>
          <a:noFill/>
        </p:spPr>
        <p:txBody>
          <a:bodyPr wrap="square" rtlCol="0">
            <a:spAutoFit/>
          </a:bodyPr>
          <a:lstStyle/>
          <a:p>
            <a:r>
              <a:rPr lang="en-US" sz="2000" dirty="0" smtClean="0"/>
              <a:t>11KB + missiles</a:t>
            </a:r>
            <a:endParaRPr lang="en-US" sz="2000" dirty="0"/>
          </a:p>
        </p:txBody>
      </p:sp>
      <p:sp>
        <p:nvSpPr>
          <p:cNvPr id="36" name="TextBox 35"/>
          <p:cNvSpPr txBox="1"/>
          <p:nvPr/>
        </p:nvSpPr>
        <p:spPr>
          <a:xfrm rot="4089405">
            <a:off x="5101316" y="4553938"/>
            <a:ext cx="1241560" cy="400110"/>
          </a:xfrm>
          <a:prstGeom prst="rect">
            <a:avLst/>
          </a:prstGeom>
          <a:noFill/>
        </p:spPr>
        <p:txBody>
          <a:bodyPr wrap="square" rtlCol="0">
            <a:spAutoFit/>
          </a:bodyPr>
          <a:lstStyle/>
          <a:p>
            <a:r>
              <a:rPr lang="en-US" sz="2000" dirty="0" smtClean="0"/>
              <a:t>missiles</a:t>
            </a:r>
            <a:endParaRPr lang="en-US" sz="2000" dirty="0"/>
          </a:p>
        </p:txBody>
      </p:sp>
      <p:sp>
        <p:nvSpPr>
          <p:cNvPr id="37" name="TextBox 36"/>
          <p:cNvSpPr txBox="1"/>
          <p:nvPr/>
        </p:nvSpPr>
        <p:spPr>
          <a:xfrm>
            <a:off x="76200" y="5377934"/>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30" name="TextBox 29"/>
          <p:cNvSpPr txBox="1"/>
          <p:nvPr/>
        </p:nvSpPr>
        <p:spPr>
          <a:xfrm>
            <a:off x="5517855" y="2971800"/>
            <a:ext cx="1416345" cy="707886"/>
          </a:xfrm>
          <a:prstGeom prst="rect">
            <a:avLst/>
          </a:prstGeom>
          <a:noFill/>
        </p:spPr>
        <p:txBody>
          <a:bodyPr wrap="square" rtlCol="0">
            <a:spAutoFit/>
          </a:bodyPr>
          <a:lstStyle/>
          <a:p>
            <a:r>
              <a:rPr lang="en-US" sz="2000" dirty="0" smtClean="0"/>
              <a:t>11KB + missiles</a:t>
            </a:r>
            <a:endParaRPr lang="en-US" sz="2000" dirty="0"/>
          </a:p>
        </p:txBody>
      </p:sp>
      <p:sp>
        <p:nvSpPr>
          <p:cNvPr id="19" name="TextBox 18"/>
          <p:cNvSpPr txBox="1"/>
          <p:nvPr/>
        </p:nvSpPr>
        <p:spPr>
          <a:xfrm>
            <a:off x="4114800" y="5181600"/>
            <a:ext cx="2502209"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Required state is smaller</a:t>
            </a:r>
            <a:endParaRPr lang="en-US" dirty="0"/>
          </a:p>
        </p:txBody>
      </p:sp>
      <p:sp>
        <p:nvSpPr>
          <p:cNvPr id="21" name="TextBox 20"/>
          <p:cNvSpPr txBox="1"/>
          <p:nvPr/>
        </p:nvSpPr>
        <p:spPr>
          <a:xfrm>
            <a:off x="4953000" y="6172200"/>
            <a:ext cx="3886201"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Complexity increases with # of missiles</a:t>
            </a:r>
            <a:endParaRPr lang="en-US" dirty="0"/>
          </a:p>
        </p:txBody>
      </p:sp>
      <p:sp>
        <p:nvSpPr>
          <p:cNvPr id="27" name="Title 1"/>
          <p:cNvSpPr>
            <a:spLocks noGrp="1"/>
          </p:cNvSpPr>
          <p:nvPr>
            <p:ph type="title"/>
          </p:nvPr>
        </p:nvSpPr>
        <p:spPr>
          <a:xfrm>
            <a:off x="457200" y="155448"/>
            <a:ext cx="8305800" cy="1252728"/>
          </a:xfrm>
        </p:spPr>
        <p:txBody>
          <a:bodyPr>
            <a:noAutofit/>
          </a:bodyPr>
          <a:lstStyle/>
          <a:p>
            <a:r>
              <a:rPr lang="en-US" sz="3600" dirty="0" smtClean="0"/>
              <a:t>Can MAUI Adapt to Changing Conditions?</a:t>
            </a:r>
            <a:endParaRPr lang="en-US" sz="3600" dirty="0"/>
          </a:p>
        </p:txBody>
      </p:sp>
      <p:sp>
        <p:nvSpPr>
          <p:cNvPr id="22" name="TextBox 21"/>
          <p:cNvSpPr txBox="1"/>
          <p:nvPr/>
        </p:nvSpPr>
        <p:spPr>
          <a:xfrm>
            <a:off x="281831" y="60337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a:xfrm>
            <a:off x="1993560" y="6369237"/>
            <a:ext cx="2895600" cy="365125"/>
          </a:xfrm>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31</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179521274"/>
      </p:ext>
    </p:extLst>
  </p:cSld>
  <p:clrMapOvr>
    <a:masterClrMapping/>
  </p:clrMapOvr>
  <p:transition xmlns:p14="http://schemas.microsoft.com/office/powerpoint/2010/main" advTm="34002"/>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Oval 15"/>
          <p:cNvSpPr/>
          <p:nvPr/>
        </p:nvSpPr>
        <p:spPr>
          <a:xfrm>
            <a:off x="3429000" y="3429000"/>
            <a:ext cx="1676400" cy="1143000"/>
          </a:xfrm>
          <a:prstGeom prst="ellipse">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a:p>
        </p:txBody>
      </p:sp>
      <p:sp>
        <p:nvSpPr>
          <p:cNvPr id="19" name="Oval 18"/>
          <p:cNvSpPr/>
          <p:nvPr/>
        </p:nvSpPr>
        <p:spPr bwMode="auto">
          <a:xfrm>
            <a:off x="5789672" y="1565564"/>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2" name="Oval 21"/>
          <p:cNvSpPr/>
          <p:nvPr/>
        </p:nvSpPr>
        <p:spPr bwMode="auto">
          <a:xfrm>
            <a:off x="5858944" y="3451318"/>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4" name="Oval 23"/>
          <p:cNvSpPr/>
          <p:nvPr/>
        </p:nvSpPr>
        <p:spPr bwMode="auto">
          <a:xfrm>
            <a:off x="5865870" y="5306290"/>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 name="Title 1"/>
          <p:cNvSpPr>
            <a:spLocks noGrp="1"/>
          </p:cNvSpPr>
          <p:nvPr>
            <p:ph type="title"/>
          </p:nvPr>
        </p:nvSpPr>
        <p:spPr/>
        <p:txBody>
          <a:bodyPr/>
          <a:lstStyle/>
          <a:p>
            <a:r>
              <a:rPr lang="en-US" dirty="0" smtClean="0"/>
              <a:t>Case 1</a:t>
            </a:r>
            <a:endParaRPr lang="en-US" dirty="0"/>
          </a:p>
        </p:txBody>
      </p:sp>
      <p:sp>
        <p:nvSpPr>
          <p:cNvPr id="5" name="Oval 4"/>
          <p:cNvSpPr/>
          <p:nvPr/>
        </p:nvSpPr>
        <p:spPr>
          <a:xfrm>
            <a:off x="3441359" y="3444686"/>
            <a:ext cx="1683852"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6" name="Straight Arrow Connector 5"/>
          <p:cNvCxnSpPr>
            <a:stCxn id="5" idx="6"/>
            <a:endCxn id="9" idx="2"/>
          </p:cNvCxnSpPr>
          <p:nvPr/>
        </p:nvCxnSpPr>
        <p:spPr>
          <a:xfrm>
            <a:off x="5125212" y="4042383"/>
            <a:ext cx="749625" cy="18399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6"/>
            <a:endCxn id="11" idx="2"/>
          </p:cNvCxnSpPr>
          <p:nvPr/>
        </p:nvCxnSpPr>
        <p:spPr>
          <a:xfrm flipV="1">
            <a:off x="5125212" y="2149673"/>
            <a:ext cx="675410" cy="18927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6"/>
            <a:endCxn id="5" idx="2"/>
          </p:cNvCxnSpPr>
          <p:nvPr/>
        </p:nvCxnSpPr>
        <p:spPr>
          <a:xfrm>
            <a:off x="2238341" y="4042383"/>
            <a:ext cx="1203019" cy="1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5874837" y="5321949"/>
            <a:ext cx="3125728" cy="1120682"/>
          </a:xfrm>
          <a:prstGeom prst="ellipse">
            <a:avLst/>
          </a:prstGeom>
          <a:noFill/>
        </p:spPr>
        <p:style>
          <a:lnRef idx="2">
            <a:schemeClr val="accent1"/>
          </a:lnRef>
          <a:fillRef idx="1">
            <a:schemeClr val="lt1"/>
          </a:fillRef>
          <a:effectRef idx="0">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10" name="Oval 9"/>
          <p:cNvSpPr/>
          <p:nvPr/>
        </p:nvSpPr>
        <p:spPr>
          <a:xfrm>
            <a:off x="457200" y="3444686"/>
            <a:ext cx="1781141"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11" name="Oval 10"/>
          <p:cNvSpPr/>
          <p:nvPr/>
        </p:nvSpPr>
        <p:spPr bwMode="auto">
          <a:xfrm>
            <a:off x="5800622" y="1589331"/>
            <a:ext cx="3125728" cy="1120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12" name="Oval 11"/>
          <p:cNvSpPr/>
          <p:nvPr/>
        </p:nvSpPr>
        <p:spPr bwMode="auto">
          <a:xfrm>
            <a:off x="5866105" y="3474324"/>
            <a:ext cx="3125728" cy="112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13" name="Straight Arrow Connector 12"/>
          <p:cNvCxnSpPr>
            <a:stCxn id="5" idx="6"/>
            <a:endCxn id="12" idx="2"/>
          </p:cNvCxnSpPr>
          <p:nvPr/>
        </p:nvCxnSpPr>
        <p:spPr>
          <a:xfrm flipV="1">
            <a:off x="5125212" y="4034665"/>
            <a:ext cx="740893" cy="77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3020" y="6498292"/>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20" name="Content Placeholder 2"/>
          <p:cNvSpPr txBox="1">
            <a:spLocks/>
          </p:cNvSpPr>
          <p:nvPr/>
        </p:nvSpPr>
        <p:spPr>
          <a:xfrm>
            <a:off x="457200" y="1775191"/>
            <a:ext cx="8229600" cy="12728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noProof="0" dirty="0" smtClean="0"/>
              <a:t>Zero Missiles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Low latency (RTT &lt; 10ms)</a:t>
            </a: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sp>
        <p:nvSpPr>
          <p:cNvPr id="21" name="TextBox 20"/>
          <p:cNvSpPr txBox="1"/>
          <p:nvPr/>
        </p:nvSpPr>
        <p:spPr>
          <a:xfrm>
            <a:off x="5574991" y="6172200"/>
            <a:ext cx="3492809"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Computation cost is close to zero</a:t>
            </a:r>
            <a:endParaRPr lang="en-US" dirty="0"/>
          </a:p>
        </p:txBody>
      </p:sp>
      <p:sp>
        <p:nvSpPr>
          <p:cNvPr id="23" name="TextBox 22"/>
          <p:cNvSpPr txBox="1"/>
          <p:nvPr/>
        </p:nvSpPr>
        <p:spPr>
          <a:xfrm>
            <a:off x="2133600" y="4419600"/>
            <a:ext cx="2895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Offload starting at </a:t>
            </a:r>
            <a:r>
              <a:rPr lang="en-US" dirty="0" err="1" smtClean="0"/>
              <a:t>DoLevel</a:t>
            </a:r>
            <a:endParaRPr lang="en-US" dirty="0"/>
          </a:p>
        </p:txBody>
      </p:sp>
      <p:sp>
        <p:nvSpPr>
          <p:cNvPr id="25" name="TextBox 24"/>
          <p:cNvSpPr txBox="1"/>
          <p:nvPr/>
        </p:nvSpPr>
        <p:spPr>
          <a:xfrm>
            <a:off x="220675" y="6033700"/>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dirty="0"/>
              <a:t> </a:t>
            </a:r>
            <a:r>
              <a:rPr lang="en-US" sz="1200" dirty="0" smtClean="0"/>
              <a:t>presentation</a:t>
            </a:r>
            <a:endParaRPr lang="en-US" sz="1200" dirty="0"/>
          </a:p>
        </p:txBody>
      </p:sp>
      <p:sp>
        <p:nvSpPr>
          <p:cNvPr id="4" name="Footer Placeholder 3"/>
          <p:cNvSpPr>
            <a:spLocks noGrp="1"/>
          </p:cNvSpPr>
          <p:nvPr>
            <p:ph type="ftr" sz="quarter" idx="11"/>
          </p:nvPr>
        </p:nvSpPr>
        <p:spPr>
          <a:xfrm>
            <a:off x="2679391" y="6338056"/>
            <a:ext cx="2895600" cy="365125"/>
          </a:xfrm>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32</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032276074"/>
      </p:ext>
    </p:extLst>
  </p:cSld>
  <p:clrMapOvr>
    <a:masterClrMapping/>
  </p:clrMapOvr>
  <p:transition xmlns:p14="http://schemas.microsoft.com/office/powerpoint/2010/main" advTm="26870"/>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7" presetClass="emph" presetSubtype="2" fill="hold" nodeType="clickEffect">
                                  <p:stCondLst>
                                    <p:cond delay="0"/>
                                  </p:stCondLst>
                                  <p:childTnLst>
                                    <p:animClr clrSpc="rgb" dir="cw">
                                      <p:cBhvr>
                                        <p:cTn id="10" dur="2000" fill="hold"/>
                                        <p:tgtEl>
                                          <p:spTgt spid="9"/>
                                        </p:tgtEl>
                                        <p:attrNameLst>
                                          <p:attrName>stroke.color</p:attrName>
                                        </p:attrNameLst>
                                      </p:cBhvr>
                                      <p:to>
                                        <a:schemeClr val="tx1"/>
                                      </p:to>
                                    </p:animClr>
                                    <p:set>
                                      <p:cBhvr>
                                        <p:cTn id="11" dur="2000" fill="hold"/>
                                        <p:tgtEl>
                                          <p:spTgt spid="9"/>
                                        </p:tgtEl>
                                        <p:attrNameLst>
                                          <p:attrName>stroke.on</p:attrName>
                                        </p:attrNameLst>
                                      </p:cBhvr>
                                      <p:to>
                                        <p:strVal val="true"/>
                                      </p:to>
                                    </p:set>
                                  </p:childTnLst>
                                </p:cTn>
                              </p:par>
                              <p:par>
                                <p:cTn id="12" presetID="7" presetClass="emph" presetSubtype="2" fill="hold" nodeType="withEffect">
                                  <p:stCondLst>
                                    <p:cond delay="0"/>
                                  </p:stCondLst>
                                  <p:childTnLst>
                                    <p:animClr clrSpc="rgb" dir="cw">
                                      <p:cBhvr>
                                        <p:cTn id="13" dur="2000" fill="hold"/>
                                        <p:tgtEl>
                                          <p:spTgt spid="12"/>
                                        </p:tgtEl>
                                        <p:attrNameLst>
                                          <p:attrName>stroke.color</p:attrName>
                                        </p:attrNameLst>
                                      </p:cBhvr>
                                      <p:to>
                                        <a:schemeClr val="tx1"/>
                                      </p:to>
                                    </p:animClr>
                                    <p:set>
                                      <p:cBhvr>
                                        <p:cTn id="14" dur="2000" fill="hold"/>
                                        <p:tgtEl>
                                          <p:spTgt spid="12"/>
                                        </p:tgtEl>
                                        <p:attrNameLst>
                                          <p:attrName>stroke.on</p:attrName>
                                        </p:attrNameLst>
                                      </p:cBhvr>
                                      <p:to>
                                        <p:strVal val="true"/>
                                      </p:to>
                                    </p:set>
                                  </p:childTnLst>
                                </p:cTn>
                              </p:par>
                              <p:par>
                                <p:cTn id="15" presetID="7" presetClass="emph" presetSubtype="2" fill="hold" nodeType="withEffect">
                                  <p:stCondLst>
                                    <p:cond delay="0"/>
                                  </p:stCondLst>
                                  <p:childTnLst>
                                    <p:animClr clrSpc="rgb" dir="cw">
                                      <p:cBhvr>
                                        <p:cTn id="16" dur="2000" fill="hold"/>
                                        <p:tgtEl>
                                          <p:spTgt spid="11"/>
                                        </p:tgtEl>
                                        <p:attrNameLst>
                                          <p:attrName>stroke.color</p:attrName>
                                        </p:attrNameLst>
                                      </p:cBhvr>
                                      <p:to>
                                        <a:schemeClr val="tx1"/>
                                      </p:to>
                                    </p:animClr>
                                    <p:set>
                                      <p:cBhvr>
                                        <p:cTn id="17" dur="2000" fill="hold"/>
                                        <p:tgtEl>
                                          <p:spTgt spid="11"/>
                                        </p:tgtEl>
                                        <p:attrNameLst>
                                          <p:attrName>stroke.on</p:attrName>
                                        </p:attrNameLst>
                                      </p:cBhvr>
                                      <p:to>
                                        <p:strVal val="true"/>
                                      </p:to>
                                    </p:set>
                                  </p:childTnLst>
                                </p:cTn>
                              </p:par>
                              <p:par>
                                <p:cTn id="18" presetID="7" presetClass="emph" presetSubtype="2" fill="hold" nodeType="withEffect">
                                  <p:stCondLst>
                                    <p:cond delay="0"/>
                                  </p:stCondLst>
                                  <p:childTnLst>
                                    <p:animClr clrSpc="rgb" dir="cw">
                                      <p:cBhvr>
                                        <p:cTn id="19" dur="2000" fill="hold"/>
                                        <p:tgtEl>
                                          <p:spTgt spid="13"/>
                                        </p:tgtEl>
                                        <p:attrNameLst>
                                          <p:attrName>stroke.color</p:attrName>
                                        </p:attrNameLst>
                                      </p:cBhvr>
                                      <p:to>
                                        <a:schemeClr val="tx1"/>
                                      </p:to>
                                    </p:animClr>
                                    <p:set>
                                      <p:cBhvr>
                                        <p:cTn id="20" dur="2000" fill="hold"/>
                                        <p:tgtEl>
                                          <p:spTgt spid="13"/>
                                        </p:tgtEl>
                                        <p:attrNameLst>
                                          <p:attrName>stroke.on</p:attrName>
                                        </p:attrNameLst>
                                      </p:cBhvr>
                                      <p:to>
                                        <p:strVal val="true"/>
                                      </p:to>
                                    </p:set>
                                  </p:childTnLst>
                                </p:cTn>
                              </p:par>
                              <p:par>
                                <p:cTn id="21" presetID="7" presetClass="emph" presetSubtype="2" fill="hold" nodeType="withEffect">
                                  <p:stCondLst>
                                    <p:cond delay="0"/>
                                  </p:stCondLst>
                                  <p:childTnLst>
                                    <p:animClr clrSpc="rgb" dir="cw">
                                      <p:cBhvr>
                                        <p:cTn id="22" dur="2000" fill="hold"/>
                                        <p:tgtEl>
                                          <p:spTgt spid="7"/>
                                        </p:tgtEl>
                                        <p:attrNameLst>
                                          <p:attrName>stroke.color</p:attrName>
                                        </p:attrNameLst>
                                      </p:cBhvr>
                                      <p:to>
                                        <a:schemeClr val="tx1"/>
                                      </p:to>
                                    </p:animClr>
                                    <p:set>
                                      <p:cBhvr>
                                        <p:cTn id="23" dur="2000" fill="hold"/>
                                        <p:tgtEl>
                                          <p:spTgt spid="7"/>
                                        </p:tgtEl>
                                        <p:attrNameLst>
                                          <p:attrName>stroke.on</p:attrName>
                                        </p:attrNameLst>
                                      </p:cBhvr>
                                      <p:to>
                                        <p:strVal val="true"/>
                                      </p:to>
                                    </p:set>
                                  </p:childTnLst>
                                </p:cTn>
                              </p:par>
                              <p:par>
                                <p:cTn id="24" presetID="7" presetClass="emph" presetSubtype="2" fill="hold" nodeType="withEffect">
                                  <p:stCondLst>
                                    <p:cond delay="0"/>
                                  </p:stCondLst>
                                  <p:childTnLst>
                                    <p:animClr clrSpc="rgb" dir="cw">
                                      <p:cBhvr>
                                        <p:cTn id="25" dur="2000" fill="hold"/>
                                        <p:tgtEl>
                                          <p:spTgt spid="6"/>
                                        </p:tgtEl>
                                        <p:attrNameLst>
                                          <p:attrName>stroke.color</p:attrName>
                                        </p:attrNameLst>
                                      </p:cBhvr>
                                      <p:to>
                                        <a:schemeClr val="tx1"/>
                                      </p:to>
                                    </p:animClr>
                                    <p:set>
                                      <p:cBhvr>
                                        <p:cTn id="26" dur="2000" fill="hold"/>
                                        <p:tgtEl>
                                          <p:spTgt spid="6"/>
                                        </p:tgtEl>
                                        <p:attrNameLst>
                                          <p:attrName>stroke.on</p:attrName>
                                        </p:attrNameLst>
                                      </p:cBhvr>
                                      <p:to>
                                        <p:strVal val="true"/>
                                      </p:to>
                                    </p:set>
                                  </p:childTnLst>
                                </p:cTn>
                              </p:par>
                              <p:par>
                                <p:cTn id="27" presetID="7" presetClass="emph" presetSubtype="2" fill="hold" nodeType="withEffect">
                                  <p:stCondLst>
                                    <p:cond delay="0"/>
                                  </p:stCondLst>
                                  <p:childTnLst>
                                    <p:animClr clrSpc="rgb" dir="cw">
                                      <p:cBhvr>
                                        <p:cTn id="28" dur="2000" fill="hold"/>
                                        <p:tgtEl>
                                          <p:spTgt spid="5"/>
                                        </p:tgtEl>
                                        <p:attrNameLst>
                                          <p:attrName>stroke.color</p:attrName>
                                        </p:attrNameLst>
                                      </p:cBhvr>
                                      <p:to>
                                        <a:schemeClr val="tx1"/>
                                      </p:to>
                                    </p:animClr>
                                    <p:set>
                                      <p:cBhvr>
                                        <p:cTn id="29" dur="2000" fill="hold"/>
                                        <p:tgtEl>
                                          <p:spTgt spid="5"/>
                                        </p:tgtEl>
                                        <p:attrNameLst>
                                          <p:attrName>stroke.on</p:attrName>
                                        </p:attrNameLst>
                                      </p:cBhvr>
                                      <p:to>
                                        <p:strVal val="true"/>
                                      </p:to>
                                    </p:set>
                                  </p:childTnLst>
                                </p:cTn>
                              </p:par>
                              <p:par>
                                <p:cTn id="30" presetID="7" presetClass="emph" presetSubtype="2" fill="hold" nodeType="withEffect">
                                  <p:stCondLst>
                                    <p:cond delay="0"/>
                                  </p:stCondLst>
                                  <p:childTnLst>
                                    <p:animClr clrSpc="rgb" dir="cw">
                                      <p:cBhvr>
                                        <p:cTn id="31" dur="2000" fill="hold"/>
                                        <p:tgtEl>
                                          <p:spTgt spid="8"/>
                                        </p:tgtEl>
                                        <p:attrNameLst>
                                          <p:attrName>stroke.color</p:attrName>
                                        </p:attrNameLst>
                                      </p:cBhvr>
                                      <p:to>
                                        <a:schemeClr val="tx1"/>
                                      </p:to>
                                    </p:animClr>
                                    <p:set>
                                      <p:cBhvr>
                                        <p:cTn id="32" dur="2000" fill="hold"/>
                                        <p:tgtEl>
                                          <p:spTgt spid="8"/>
                                        </p:tgtEl>
                                        <p:attrNameLst>
                                          <p:attrName>stroke.on</p:attrName>
                                        </p:attrNameLst>
                                      </p:cBhvr>
                                      <p:to>
                                        <p:strVal val="true"/>
                                      </p:to>
                                    </p:set>
                                  </p:childTnLst>
                                </p:cTn>
                              </p:par>
                              <p:par>
                                <p:cTn id="33" presetID="1" presetClass="entr" presetSubtype="0" fill="hold" grpId="0" nodeType="withEffect">
                                  <p:stCondLst>
                                    <p:cond delay="0"/>
                                  </p:stCondLst>
                                  <p:childTnLst>
                                    <p:set>
                                      <p:cBhvr>
                                        <p:cTn id="34" dur="1" fill="hold">
                                          <p:stCondLst>
                                            <p:cond delay="0"/>
                                          </p:stCondLst>
                                        </p:cTn>
                                        <p:tgtEl>
                                          <p:spTgt spid="23"/>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P spid="22" grpId="0" animBg="1"/>
      <p:bldP spid="24" grpId="0" animBg="1"/>
      <p:bldP spid="21" grpId="0" animBg="1"/>
      <p:bldP spid="2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Oval 18"/>
          <p:cNvSpPr/>
          <p:nvPr/>
        </p:nvSpPr>
        <p:spPr bwMode="auto">
          <a:xfrm>
            <a:off x="5865872" y="5293972"/>
            <a:ext cx="3125728" cy="1120682"/>
          </a:xfrm>
          <a:prstGeom prst="ellipse">
            <a:avLst/>
          </a:prstGeom>
        </p:spPr>
        <p:style>
          <a:lnRef idx="1">
            <a:schemeClr val="accent1"/>
          </a:lnRef>
          <a:fillRef idx="2">
            <a:schemeClr val="accent1"/>
          </a:fillRef>
          <a:effectRef idx="1">
            <a:schemeClr val="accent1"/>
          </a:effectRef>
          <a:fontRef idx="minor">
            <a:schemeClr val="dk1"/>
          </a:fontRef>
        </p:style>
        <p:txBody>
          <a:bodyPr lIns="0" tIns="91440" rIns="0" bIns="91440" anchor="ctr"/>
          <a:lstStyle/>
          <a:p>
            <a:pPr algn="ctr">
              <a:defRPr/>
            </a:pPr>
            <a:endParaRPr lang="en-US" b="1" dirty="0">
              <a:solidFill>
                <a:schemeClr val="tx1"/>
              </a:solidFill>
            </a:endParaRPr>
          </a:p>
        </p:txBody>
      </p:sp>
      <p:sp>
        <p:nvSpPr>
          <p:cNvPr id="2" name="Title 1"/>
          <p:cNvSpPr>
            <a:spLocks noGrp="1"/>
          </p:cNvSpPr>
          <p:nvPr>
            <p:ph type="title"/>
          </p:nvPr>
        </p:nvSpPr>
        <p:spPr/>
        <p:txBody>
          <a:bodyPr/>
          <a:lstStyle/>
          <a:p>
            <a:r>
              <a:rPr lang="en-US" dirty="0" smtClean="0"/>
              <a:t>Case 2</a:t>
            </a:r>
            <a:endParaRPr lang="en-US" dirty="0"/>
          </a:p>
        </p:txBody>
      </p:sp>
      <p:sp>
        <p:nvSpPr>
          <p:cNvPr id="5" name="Oval 4"/>
          <p:cNvSpPr/>
          <p:nvPr/>
        </p:nvSpPr>
        <p:spPr>
          <a:xfrm>
            <a:off x="3441359" y="3444686"/>
            <a:ext cx="1683852"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DoLevel</a:t>
            </a:r>
            <a:endParaRPr lang="en-US" b="1" dirty="0">
              <a:solidFill>
                <a:schemeClr val="tx1"/>
              </a:solidFill>
            </a:endParaRPr>
          </a:p>
        </p:txBody>
      </p:sp>
      <p:cxnSp>
        <p:nvCxnSpPr>
          <p:cNvPr id="6" name="Straight Arrow Connector 5"/>
          <p:cNvCxnSpPr>
            <a:stCxn id="5" idx="6"/>
            <a:endCxn id="9" idx="2"/>
          </p:cNvCxnSpPr>
          <p:nvPr/>
        </p:nvCxnSpPr>
        <p:spPr>
          <a:xfrm>
            <a:off x="5125212" y="4042383"/>
            <a:ext cx="749625" cy="183990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a:stCxn id="5" idx="6"/>
            <a:endCxn id="11" idx="2"/>
          </p:cNvCxnSpPr>
          <p:nvPr/>
        </p:nvCxnSpPr>
        <p:spPr>
          <a:xfrm flipV="1">
            <a:off x="5125212" y="2149673"/>
            <a:ext cx="675410" cy="1892711"/>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a:stCxn id="10" idx="6"/>
            <a:endCxn id="5" idx="2"/>
          </p:cNvCxnSpPr>
          <p:nvPr/>
        </p:nvCxnSpPr>
        <p:spPr>
          <a:xfrm>
            <a:off x="2238341" y="4042383"/>
            <a:ext cx="1203019" cy="1546"/>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9" name="Oval 8"/>
          <p:cNvSpPr/>
          <p:nvPr/>
        </p:nvSpPr>
        <p:spPr bwMode="auto">
          <a:xfrm>
            <a:off x="5874837" y="5321949"/>
            <a:ext cx="3125728" cy="1120682"/>
          </a:xfrm>
          <a:prstGeom prst="ellipse">
            <a:avLst/>
          </a:prstGeom>
          <a:noFill/>
        </p:spPr>
        <p:style>
          <a:lnRef idx="2">
            <a:schemeClr val="accent1"/>
          </a:lnRef>
          <a:fillRef idx="1">
            <a:schemeClr val="lt1"/>
          </a:fillRef>
          <a:effectRef idx="0">
            <a:schemeClr val="accent1"/>
          </a:effectRef>
          <a:fontRef idx="minor">
            <a:schemeClr val="dk1"/>
          </a:fontRef>
        </p:style>
        <p:txBody>
          <a:bodyPr lIns="0" tIns="91440" rIns="0" bIns="91440" anchor="ctr"/>
          <a:lstStyle/>
          <a:p>
            <a:pPr algn="ctr">
              <a:defRPr/>
            </a:pPr>
            <a:r>
              <a:rPr lang="en-US" b="1" dirty="0" err="1" smtClean="0">
                <a:solidFill>
                  <a:schemeClr val="tx1"/>
                </a:solidFill>
              </a:rPr>
              <a:t>HandleMissiles</a:t>
            </a:r>
            <a:endParaRPr lang="en-US" b="1" dirty="0">
              <a:solidFill>
                <a:schemeClr val="tx1"/>
              </a:solidFill>
            </a:endParaRPr>
          </a:p>
        </p:txBody>
      </p:sp>
      <p:sp>
        <p:nvSpPr>
          <p:cNvPr id="10" name="Oval 9"/>
          <p:cNvSpPr/>
          <p:nvPr/>
        </p:nvSpPr>
        <p:spPr>
          <a:xfrm>
            <a:off x="457200" y="3444686"/>
            <a:ext cx="1781141" cy="119539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lgn="ctr" fontAlgn="auto">
              <a:spcBef>
                <a:spcPts val="0"/>
              </a:spcBef>
              <a:spcAft>
                <a:spcPts val="0"/>
              </a:spcAft>
              <a:defRPr/>
            </a:pPr>
            <a:r>
              <a:rPr lang="en-US" b="1" dirty="0" err="1" smtClean="0">
                <a:solidFill>
                  <a:schemeClr val="tx1"/>
                </a:solidFill>
              </a:rPr>
              <a:t>DoFrame</a:t>
            </a:r>
            <a:endParaRPr lang="en-US" b="1" dirty="0">
              <a:solidFill>
                <a:schemeClr val="tx1"/>
              </a:solidFill>
            </a:endParaRPr>
          </a:p>
        </p:txBody>
      </p:sp>
      <p:sp>
        <p:nvSpPr>
          <p:cNvPr id="11" name="Oval 10"/>
          <p:cNvSpPr/>
          <p:nvPr/>
        </p:nvSpPr>
        <p:spPr bwMode="auto">
          <a:xfrm>
            <a:off x="5800622" y="1589331"/>
            <a:ext cx="3125728" cy="1120683"/>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HandleEnemies</a:t>
            </a:r>
            <a:endParaRPr lang="en-US" b="1" dirty="0">
              <a:solidFill>
                <a:schemeClr val="tx1"/>
              </a:solidFill>
            </a:endParaRPr>
          </a:p>
        </p:txBody>
      </p:sp>
      <p:sp>
        <p:nvSpPr>
          <p:cNvPr id="12" name="Oval 11"/>
          <p:cNvSpPr/>
          <p:nvPr/>
        </p:nvSpPr>
        <p:spPr bwMode="auto">
          <a:xfrm>
            <a:off x="5866105" y="3474324"/>
            <a:ext cx="3125728" cy="112068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lIns="0" tIns="91440" rIns="0" bIns="91440" anchor="ctr"/>
          <a:lstStyle/>
          <a:p>
            <a:pPr algn="ctr">
              <a:defRPr/>
            </a:pPr>
            <a:r>
              <a:rPr lang="en-US" b="1" dirty="0" err="1" smtClean="0">
                <a:solidFill>
                  <a:schemeClr val="tx1"/>
                </a:solidFill>
              </a:rPr>
              <a:t>HandleBonuses</a:t>
            </a:r>
            <a:endParaRPr lang="en-US" b="1" dirty="0">
              <a:solidFill>
                <a:schemeClr val="tx1"/>
              </a:solidFill>
            </a:endParaRPr>
          </a:p>
        </p:txBody>
      </p:sp>
      <p:cxnSp>
        <p:nvCxnSpPr>
          <p:cNvPr id="13" name="Straight Arrow Connector 12"/>
          <p:cNvCxnSpPr>
            <a:stCxn id="5" idx="6"/>
            <a:endCxn id="12" idx="2"/>
          </p:cNvCxnSpPr>
          <p:nvPr/>
        </p:nvCxnSpPr>
        <p:spPr>
          <a:xfrm flipV="1">
            <a:off x="5125212" y="4034665"/>
            <a:ext cx="740893" cy="7717"/>
          </a:xfrm>
          <a:prstGeom prst="straightConnector1">
            <a:avLst/>
          </a:prstGeom>
          <a:ln w="5715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5503020" y="6498292"/>
            <a:ext cx="3793380" cy="369332"/>
          </a:xfrm>
          <a:prstGeom prst="rect">
            <a:avLst/>
          </a:prstGeom>
          <a:noFill/>
        </p:spPr>
        <p:txBody>
          <a:bodyPr wrap="square" rtlCol="0">
            <a:spAutoFit/>
          </a:bodyPr>
          <a:lstStyle/>
          <a:p>
            <a:r>
              <a:rPr lang="en-US" dirty="0" smtClean="0"/>
              <a:t>*Missiles take around 60 bytes each</a:t>
            </a:r>
            <a:endParaRPr lang="en-US" dirty="0"/>
          </a:p>
        </p:txBody>
      </p:sp>
      <p:sp>
        <p:nvSpPr>
          <p:cNvPr id="20" name="Content Placeholder 2"/>
          <p:cNvSpPr txBox="1">
            <a:spLocks/>
          </p:cNvSpPr>
          <p:nvPr/>
        </p:nvSpPr>
        <p:spPr>
          <a:xfrm>
            <a:off x="457200" y="1775191"/>
            <a:ext cx="8229600" cy="1272809"/>
          </a:xfrm>
          <a:prstGeom prst="rect">
            <a:avLst/>
          </a:prstGeom>
        </p:spPr>
        <p:txBody>
          <a:bodyPr vert="horz" lIns="54864" tIns="91440" rtlCol="0">
            <a:normAutofit/>
          </a:bodyPr>
          <a:lstStyle/>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5</a:t>
            </a:r>
            <a:r>
              <a:rPr lang="en-US" sz="3200" noProof="0" dirty="0" smtClean="0"/>
              <a:t> Missiles</a:t>
            </a:r>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r>
              <a:rPr lang="en-US" sz="3200" dirty="0" smtClean="0"/>
              <a:t>Some latency (RTT = 50ms)</a:t>
            </a: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lang="en-US" sz="3200" noProof="0" dirty="0" smtClean="0"/>
          </a:p>
          <a:p>
            <a:pPr marL="438912" marR="0" lvl="0" indent="-320040" algn="l" defTabSz="914400" rtl="0" eaLnBrk="1" fontAlgn="auto" latinLnBrk="0" hangingPunct="1">
              <a:lnSpc>
                <a:spcPct val="100000"/>
              </a:lnSpc>
              <a:spcBef>
                <a:spcPts val="0"/>
              </a:spcBef>
              <a:spcAft>
                <a:spcPts val="0"/>
              </a:spcAft>
              <a:buClr>
                <a:schemeClr val="accent1"/>
              </a:buClr>
              <a:buSzPct val="80000"/>
              <a:buFont typeface="Wingdings 2"/>
              <a:buChar char=""/>
              <a:tabLst/>
              <a:defRPr/>
            </a:pPr>
            <a:endParaRPr kumimoji="0" lang="en-US" sz="3200" b="0" i="0" u="none" strike="noStrike" kern="1200" cap="none" spc="0" normalizeH="0" baseline="0" noProof="0" dirty="0" smtClean="0">
              <a:ln>
                <a:noFill/>
              </a:ln>
              <a:effectLst/>
              <a:uLnTx/>
              <a:uFillTx/>
              <a:latin typeface="+mn-lt"/>
              <a:ea typeface="+mn-ea"/>
              <a:cs typeface="+mn-cs"/>
            </a:endParaRPr>
          </a:p>
        </p:txBody>
      </p:sp>
      <p:sp>
        <p:nvSpPr>
          <p:cNvPr id="21" name="TextBox 20"/>
          <p:cNvSpPr txBox="1"/>
          <p:nvPr/>
        </p:nvSpPr>
        <p:spPr>
          <a:xfrm>
            <a:off x="5943600" y="6172200"/>
            <a:ext cx="3124201"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Most of the computation cost</a:t>
            </a:r>
            <a:endParaRPr lang="en-US" dirty="0"/>
          </a:p>
        </p:txBody>
      </p:sp>
      <p:sp>
        <p:nvSpPr>
          <p:cNvPr id="15" name="TextBox 14"/>
          <p:cNvSpPr txBox="1"/>
          <p:nvPr/>
        </p:nvSpPr>
        <p:spPr>
          <a:xfrm>
            <a:off x="1066800" y="4343400"/>
            <a:ext cx="38862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Very expensive to offload everything</a:t>
            </a:r>
            <a:endParaRPr lang="en-US" dirty="0"/>
          </a:p>
        </p:txBody>
      </p:sp>
      <p:sp>
        <p:nvSpPr>
          <p:cNvPr id="16" name="TextBox 15"/>
          <p:cNvSpPr txBox="1"/>
          <p:nvPr/>
        </p:nvSpPr>
        <p:spPr>
          <a:xfrm>
            <a:off x="4343400" y="4953000"/>
            <a:ext cx="22098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Little state to offload</a:t>
            </a:r>
            <a:endParaRPr lang="en-US" dirty="0"/>
          </a:p>
        </p:txBody>
      </p:sp>
      <p:sp>
        <p:nvSpPr>
          <p:cNvPr id="18" name="TextBox 17"/>
          <p:cNvSpPr txBox="1"/>
          <p:nvPr/>
        </p:nvSpPr>
        <p:spPr>
          <a:xfrm>
            <a:off x="2590800" y="5715000"/>
            <a:ext cx="3124201" cy="381000"/>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Only offload Handle Missiles</a:t>
            </a:r>
            <a:endParaRPr lang="en-US" dirty="0"/>
          </a:p>
        </p:txBody>
      </p:sp>
      <p:sp>
        <p:nvSpPr>
          <p:cNvPr id="22" name="TextBox 21"/>
          <p:cNvSpPr txBox="1"/>
          <p:nvPr/>
        </p:nvSpPr>
        <p:spPr>
          <a:xfrm>
            <a:off x="255618" y="6172200"/>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14" name="Slide Number Placeholder 1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33</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566918529"/>
      </p:ext>
    </p:extLst>
  </p:cSld>
  <p:clrMapOvr>
    <a:masterClrMapping/>
  </p:clrMapOvr>
  <p:transition xmlns:p14="http://schemas.microsoft.com/office/powerpoint/2010/main" advTm="42505"/>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15"/>
                                        </p:tgtEl>
                                        <p:attrNameLst>
                                          <p:attrName>style.visibility</p:attrName>
                                        </p:attrNameLst>
                                      </p:cBhvr>
                                      <p:to>
                                        <p:strVal val="hidden"/>
                                      </p:to>
                                    </p:set>
                                  </p:childTnLst>
                                </p:cTn>
                              </p:par>
                              <p:par>
                                <p:cTn id="19" presetID="1" presetClass="exit" presetSubtype="0" fill="hold" grpId="1" nodeType="withEffect">
                                  <p:stCondLst>
                                    <p:cond delay="0"/>
                                  </p:stCondLst>
                                  <p:childTnLst>
                                    <p:set>
                                      <p:cBhvr>
                                        <p:cTn id="20" dur="1" fill="hold">
                                          <p:stCondLst>
                                            <p:cond delay="0"/>
                                          </p:stCondLst>
                                        </p:cTn>
                                        <p:tgtEl>
                                          <p:spTgt spid="16"/>
                                        </p:tgtEl>
                                        <p:attrNameLst>
                                          <p:attrName>style.visibility</p:attrName>
                                        </p:attrNameLst>
                                      </p:cBhvr>
                                      <p:to>
                                        <p:strVal val="hidden"/>
                                      </p:to>
                                    </p:set>
                                  </p:childTnLst>
                                </p:cTn>
                              </p:par>
                              <p:par>
                                <p:cTn id="21" presetID="1" presetClass="exit" presetSubtype="0" fill="hold" grpId="1" nodeType="withEffect">
                                  <p:stCondLst>
                                    <p:cond delay="0"/>
                                  </p:stCondLst>
                                  <p:childTnLst>
                                    <p:set>
                                      <p:cBhvr>
                                        <p:cTn id="22" dur="1" fill="hold">
                                          <p:stCondLst>
                                            <p:cond delay="0"/>
                                          </p:stCondLst>
                                        </p:cTn>
                                        <p:tgtEl>
                                          <p:spTgt spid="21"/>
                                        </p:tgtEl>
                                        <p:attrNameLst>
                                          <p:attrName>style.visibility</p:attrName>
                                        </p:attrNameLst>
                                      </p:cBhvr>
                                      <p:to>
                                        <p:strVal val="hidden"/>
                                      </p:to>
                                    </p:set>
                                  </p:childTnLst>
                                </p:cTn>
                              </p:par>
                              <p:par>
                                <p:cTn id="23" presetID="7" presetClass="emph" presetSubtype="2" fill="hold" nodeType="withEffect">
                                  <p:stCondLst>
                                    <p:cond delay="0"/>
                                  </p:stCondLst>
                                  <p:childTnLst>
                                    <p:animClr clrSpc="rgb" dir="cw">
                                      <p:cBhvr>
                                        <p:cTn id="24" dur="2000" fill="hold"/>
                                        <p:tgtEl>
                                          <p:spTgt spid="6"/>
                                        </p:tgtEl>
                                        <p:attrNameLst>
                                          <p:attrName>stroke.color</p:attrName>
                                        </p:attrNameLst>
                                      </p:cBhvr>
                                      <p:to>
                                        <a:schemeClr val="tx1"/>
                                      </p:to>
                                    </p:animClr>
                                    <p:set>
                                      <p:cBhvr>
                                        <p:cTn id="25" dur="2000" fill="hold"/>
                                        <p:tgtEl>
                                          <p:spTgt spid="6"/>
                                        </p:tgtEl>
                                        <p:attrNameLst>
                                          <p:attrName>stroke.on</p:attrName>
                                        </p:attrNameLst>
                                      </p:cBhvr>
                                      <p:to>
                                        <p:strVal val="true"/>
                                      </p:to>
                                    </p:set>
                                  </p:childTnLst>
                                </p:cTn>
                              </p:par>
                              <p:par>
                                <p:cTn id="26" presetID="7" presetClass="emph" presetSubtype="2" fill="hold" nodeType="withEffect">
                                  <p:stCondLst>
                                    <p:cond delay="0"/>
                                  </p:stCondLst>
                                  <p:childTnLst>
                                    <p:animClr clrSpc="rgb" dir="cw">
                                      <p:cBhvr>
                                        <p:cTn id="27" dur="2000" fill="hold"/>
                                        <p:tgtEl>
                                          <p:spTgt spid="9"/>
                                        </p:tgtEl>
                                        <p:attrNameLst>
                                          <p:attrName>stroke.color</p:attrName>
                                        </p:attrNameLst>
                                      </p:cBhvr>
                                      <p:to>
                                        <a:schemeClr val="tx1"/>
                                      </p:to>
                                    </p:animClr>
                                    <p:set>
                                      <p:cBhvr>
                                        <p:cTn id="28" dur="2000" fill="hold"/>
                                        <p:tgtEl>
                                          <p:spTgt spid="9"/>
                                        </p:tgtEl>
                                        <p:attrNameLst>
                                          <p:attrName>stroke.on</p:attrName>
                                        </p:attrNameLst>
                                      </p:cBhvr>
                                      <p:to>
                                        <p:strVal val="tru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1" grpId="0" animBg="1"/>
      <p:bldP spid="21" grpId="1" animBg="1"/>
      <p:bldP spid="15" grpId="0" animBg="1"/>
      <p:bldP spid="15" grpId="1" animBg="1"/>
      <p:bldP spid="16" grpId="0" animBg="1"/>
      <p:bldP spid="16" grpId="1" animBg="1"/>
      <p:bldP spid="18"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MAUI Implementation</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Platform</a:t>
            </a:r>
          </a:p>
          <a:p>
            <a:pPr lvl="1"/>
            <a:r>
              <a:rPr lang="en-US" dirty="0" smtClean="0"/>
              <a:t>Windows Mobile 6.5</a:t>
            </a:r>
          </a:p>
          <a:p>
            <a:pPr lvl="1"/>
            <a:r>
              <a:rPr lang="en-US" dirty="0" smtClean="0"/>
              <a:t>.NET Framework 3.5</a:t>
            </a:r>
          </a:p>
          <a:p>
            <a:pPr lvl="1"/>
            <a:r>
              <a:rPr lang="en-US" dirty="0" smtClean="0"/>
              <a:t>HTC </a:t>
            </a:r>
            <a:r>
              <a:rPr lang="en-US" dirty="0" err="1" smtClean="0"/>
              <a:t>Fuze</a:t>
            </a:r>
            <a:r>
              <a:rPr lang="en-US" dirty="0" smtClean="0"/>
              <a:t> Smartphone</a:t>
            </a:r>
          </a:p>
          <a:p>
            <a:pPr lvl="1"/>
            <a:r>
              <a:rPr lang="en-US" dirty="0" smtClean="0"/>
              <a:t>Monsoon power monitor</a:t>
            </a:r>
          </a:p>
          <a:p>
            <a:pPr lvl="1"/>
            <a:endParaRPr lang="en-US" dirty="0" smtClean="0"/>
          </a:p>
          <a:p>
            <a:r>
              <a:rPr lang="en-US" dirty="0" smtClean="0"/>
              <a:t>Applications</a:t>
            </a:r>
          </a:p>
          <a:p>
            <a:pPr lvl="1"/>
            <a:r>
              <a:rPr lang="en-US" dirty="0" smtClean="0"/>
              <a:t>Chess</a:t>
            </a:r>
          </a:p>
          <a:p>
            <a:pPr lvl="1"/>
            <a:r>
              <a:rPr lang="en-US" dirty="0" smtClean="0"/>
              <a:t>Face Recognition</a:t>
            </a:r>
          </a:p>
          <a:p>
            <a:pPr lvl="1"/>
            <a:r>
              <a:rPr lang="en-US" dirty="0" smtClean="0"/>
              <a:t>Arcade Game</a:t>
            </a:r>
          </a:p>
          <a:p>
            <a:pPr lvl="1"/>
            <a:r>
              <a:rPr lang="en-US" dirty="0" smtClean="0"/>
              <a:t>Voice-based translator</a:t>
            </a:r>
          </a:p>
        </p:txBody>
      </p:sp>
      <p:pic>
        <p:nvPicPr>
          <p:cNvPr id="4" name="Picture 3" descr="monsoon.png"/>
          <p:cNvPicPr>
            <a:picLocks noChangeAspect="1"/>
          </p:cNvPicPr>
          <p:nvPr/>
        </p:nvPicPr>
        <p:blipFill>
          <a:blip r:embed="rId3" cstate="print"/>
          <a:stretch>
            <a:fillRect/>
          </a:stretch>
        </p:blipFill>
        <p:spPr>
          <a:xfrm>
            <a:off x="5257800" y="1752600"/>
            <a:ext cx="3644767" cy="2667000"/>
          </a:xfrm>
          <a:prstGeom prst="rect">
            <a:avLst/>
          </a:prstGeom>
        </p:spPr>
      </p:pic>
      <p:sp>
        <p:nvSpPr>
          <p:cNvPr id="5" name="TextBox 4"/>
          <p:cNvSpPr txBox="1"/>
          <p:nvPr/>
        </p:nvSpPr>
        <p:spPr>
          <a:xfrm>
            <a:off x="6019800" y="6428601"/>
            <a:ext cx="247172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a:t>
            </a:r>
            <a:r>
              <a:rPr lang="en-US" sz="1200" dirty="0" smtClean="0"/>
              <a:t>presentation</a:t>
            </a:r>
            <a:endParaRPr lang="en-US" sz="1200" dirty="0"/>
          </a:p>
        </p:txBody>
      </p:sp>
      <p:sp>
        <p:nvSpPr>
          <p:cNvPr id="7" name="Footer Placeholder 6"/>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34</a:t>
            </a:fld>
            <a:endParaRPr lang="en-US">
              <a:solidFill>
                <a:prstClr val="black">
                  <a:tint val="75000"/>
                </a:prstClr>
              </a:solidFill>
              <a:latin typeface="Calibri"/>
            </a:endParaRPr>
          </a:p>
        </p:txBody>
      </p:sp>
      <p:sp>
        <p:nvSpPr>
          <p:cNvPr id="6" name="Date Placeholder 5"/>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533216214"/>
      </p:ext>
    </p:extLst>
  </p:cSld>
  <p:clrMapOvr>
    <a:masterClrMapping/>
  </p:clrMapOvr>
  <p:transition xmlns:p14="http://schemas.microsoft.com/office/powerpoint/2010/main" advTm="47188"/>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Questions</a:t>
            </a:r>
            <a:endParaRPr lang="en-US" dirty="0"/>
          </a:p>
        </p:txBody>
      </p:sp>
      <p:sp>
        <p:nvSpPr>
          <p:cNvPr id="3" name="Content Placeholder 2"/>
          <p:cNvSpPr>
            <a:spLocks noGrp="1"/>
          </p:cNvSpPr>
          <p:nvPr>
            <p:ph idx="1"/>
          </p:nvPr>
        </p:nvSpPr>
        <p:spPr>
          <a:xfrm>
            <a:off x="457200" y="1775191"/>
            <a:ext cx="8382000" cy="4625609"/>
          </a:xfrm>
        </p:spPr>
        <p:txBody>
          <a:bodyPr>
            <a:normAutofit/>
          </a:bodyPr>
          <a:lstStyle/>
          <a:p>
            <a:r>
              <a:rPr lang="en-US" sz="2800" dirty="0" smtClean="0"/>
              <a:t>How much can MAUI reduce energy consumption?</a:t>
            </a:r>
          </a:p>
          <a:p>
            <a:r>
              <a:rPr lang="en-US" sz="2800" dirty="0" smtClean="0"/>
              <a:t>How much can MAUI improve performance?</a:t>
            </a:r>
          </a:p>
          <a:p>
            <a:r>
              <a:rPr lang="en-US" sz="2800" dirty="0" smtClean="0"/>
              <a:t>Can MAUI Run Resource-Intensive Applications?</a:t>
            </a:r>
          </a:p>
        </p:txBody>
      </p:sp>
      <p:sp>
        <p:nvSpPr>
          <p:cNvPr id="4" name="TextBox 3"/>
          <p:cNvSpPr txBox="1"/>
          <p:nvPr/>
        </p:nvSpPr>
        <p:spPr>
          <a:xfrm>
            <a:off x="6019800" y="6428601"/>
            <a:ext cx="247172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a:t>
            </a:r>
            <a:r>
              <a:rPr lang="en-US" sz="1200" dirty="0" smtClean="0"/>
              <a:t>presentation</a:t>
            </a:r>
            <a:endParaRPr lang="en-US" sz="1200"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35</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4205667678"/>
      </p:ext>
    </p:extLst>
  </p:cSld>
  <p:clrMapOvr>
    <a:masterClrMapping/>
  </p:clrMapOvr>
  <p:transition xmlns:p14="http://schemas.microsoft.com/office/powerpoint/2010/main" advTm="24869"/>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Chart 8"/>
          <p:cNvGraphicFramePr>
            <a:graphicFrameLocks noGrp="1"/>
          </p:cNvGraphicFramePr>
          <p:nvPr>
            <p:extLst>
              <p:ext uri="{D42A27DB-BD31-4B8C-83A1-F6EECF244321}">
                <p14:modId xmlns:p14="http://schemas.microsoft.com/office/powerpoint/2010/main" val="2778977919"/>
              </p:ext>
            </p:extLst>
          </p:nvPr>
        </p:nvGraphicFramePr>
        <p:xfrm>
          <a:off x="228601" y="2018685"/>
          <a:ext cx="8458200" cy="4337665"/>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
          <p:cNvSpPr>
            <a:spLocks noGrp="1"/>
          </p:cNvSpPr>
          <p:nvPr>
            <p:ph type="title"/>
          </p:nvPr>
        </p:nvSpPr>
        <p:spPr>
          <a:xfrm>
            <a:off x="0" y="155448"/>
            <a:ext cx="9144000" cy="1252728"/>
          </a:xfrm>
        </p:spPr>
        <p:txBody>
          <a:bodyPr>
            <a:noAutofit/>
          </a:bodyPr>
          <a:lstStyle/>
          <a:p>
            <a:pPr algn="ctr"/>
            <a:r>
              <a:rPr lang="en-US" sz="3200" dirty="0" smtClean="0"/>
              <a:t>How much can MAUI reduce energy consumption?</a:t>
            </a:r>
            <a:endParaRPr lang="en-US" sz="3200" dirty="0"/>
          </a:p>
        </p:txBody>
      </p:sp>
      <p:sp>
        <p:nvSpPr>
          <p:cNvPr id="7" name="TextBox 6"/>
          <p:cNvSpPr txBox="1"/>
          <p:nvPr/>
        </p:nvSpPr>
        <p:spPr>
          <a:xfrm>
            <a:off x="5410200" y="5334000"/>
            <a:ext cx="23622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r>
              <a:rPr lang="en-US" dirty="0" smtClean="0"/>
              <a:t>Big savings even on 3G</a:t>
            </a:r>
            <a:endParaRPr lang="en-US" dirty="0"/>
          </a:p>
        </p:txBody>
      </p:sp>
      <p:sp>
        <p:nvSpPr>
          <p:cNvPr id="5" name="TextBox 4"/>
          <p:cNvSpPr txBox="1"/>
          <p:nvPr/>
        </p:nvSpPr>
        <p:spPr>
          <a:xfrm>
            <a:off x="2252547" y="5351167"/>
            <a:ext cx="24384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An order of magnitude improvement on Wi-Fi</a:t>
            </a:r>
            <a:endParaRPr lang="en-US" dirty="0"/>
          </a:p>
        </p:txBody>
      </p:sp>
      <p:sp>
        <p:nvSpPr>
          <p:cNvPr id="8" name="TextBox 7"/>
          <p:cNvSpPr txBox="1"/>
          <p:nvPr/>
        </p:nvSpPr>
        <p:spPr>
          <a:xfrm>
            <a:off x="1143000" y="1600200"/>
            <a:ext cx="4572000" cy="523220"/>
          </a:xfrm>
          <a:prstGeom prst="rect">
            <a:avLst/>
          </a:prstGeom>
          <a:noFill/>
        </p:spPr>
        <p:txBody>
          <a:bodyPr wrap="square" rtlCol="0">
            <a:spAutoFit/>
          </a:bodyPr>
          <a:lstStyle/>
          <a:p>
            <a:pPr algn="ctr"/>
            <a:r>
              <a:rPr lang="en-US" sz="2800" dirty="0" smtClean="0"/>
              <a:t>Face Recognizer</a:t>
            </a:r>
            <a:endParaRPr lang="en-US" sz="2800" dirty="0"/>
          </a:p>
        </p:txBody>
      </p:sp>
      <p:sp>
        <p:nvSpPr>
          <p:cNvPr id="10" name="TextBox 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36</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4136077808"/>
      </p:ext>
    </p:extLst>
  </p:cSld>
  <p:clrMapOvr>
    <a:masterClrMapping/>
  </p:clrMapOvr>
  <p:transition xmlns:p14="http://schemas.microsoft.com/office/powerpoint/2010/main" advTm="3301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144000" cy="1251062"/>
          </a:xfrm>
        </p:spPr>
        <p:txBody>
          <a:bodyPr>
            <a:noAutofit/>
          </a:bodyPr>
          <a:lstStyle/>
          <a:p>
            <a:r>
              <a:rPr lang="en-US" sz="3600" dirty="0" smtClean="0"/>
              <a:t>How much can MAUI improve performance?</a:t>
            </a:r>
            <a:endParaRPr lang="en-US" sz="3600" dirty="0"/>
          </a:p>
        </p:txBody>
      </p:sp>
      <p:graphicFrame>
        <p:nvGraphicFramePr>
          <p:cNvPr id="8" name="Chart 7"/>
          <p:cNvGraphicFramePr>
            <a:graphicFrameLocks noGrp="1"/>
          </p:cNvGraphicFramePr>
          <p:nvPr/>
        </p:nvGraphicFramePr>
        <p:xfrm>
          <a:off x="228600" y="2097603"/>
          <a:ext cx="8915400" cy="4760397"/>
        </p:xfrm>
        <a:graphic>
          <a:graphicData uri="http://schemas.openxmlformats.org/drawingml/2006/chart">
            <c:chart xmlns:c="http://schemas.openxmlformats.org/drawingml/2006/chart" xmlns:r="http://schemas.openxmlformats.org/officeDocument/2006/relationships" r:id="rId4"/>
          </a:graphicData>
        </a:graphic>
      </p:graphicFrame>
      <p:sp>
        <p:nvSpPr>
          <p:cNvPr id="9" name="TextBox 8"/>
          <p:cNvSpPr txBox="1"/>
          <p:nvPr/>
        </p:nvSpPr>
        <p:spPr>
          <a:xfrm>
            <a:off x="2743200" y="4876800"/>
            <a:ext cx="2971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Improvement of around an order of magnitude</a:t>
            </a:r>
            <a:endParaRPr lang="en-US" dirty="0"/>
          </a:p>
        </p:txBody>
      </p:sp>
      <p:sp>
        <p:nvSpPr>
          <p:cNvPr id="5" name="TextBox 4"/>
          <p:cNvSpPr txBox="1"/>
          <p:nvPr/>
        </p:nvSpPr>
        <p:spPr>
          <a:xfrm>
            <a:off x="1524000" y="1600200"/>
            <a:ext cx="4572000" cy="523220"/>
          </a:xfrm>
          <a:prstGeom prst="rect">
            <a:avLst/>
          </a:prstGeom>
          <a:noFill/>
        </p:spPr>
        <p:txBody>
          <a:bodyPr wrap="square" rtlCol="0">
            <a:spAutoFit/>
          </a:bodyPr>
          <a:lstStyle/>
          <a:p>
            <a:pPr algn="ctr"/>
            <a:r>
              <a:rPr lang="en-US" sz="2800" dirty="0" smtClean="0"/>
              <a:t>Face Recognizer</a:t>
            </a:r>
            <a:endParaRPr lang="en-US" sz="2800" dirty="0"/>
          </a:p>
        </p:txBody>
      </p:sp>
      <p:sp>
        <p:nvSpPr>
          <p:cNvPr id="6" name="TextBox 5"/>
          <p:cNvSpPr txBox="1"/>
          <p:nvPr/>
        </p:nvSpPr>
        <p:spPr>
          <a:xfrm>
            <a:off x="6019800" y="6428601"/>
            <a:ext cx="1883223" cy="276999"/>
          </a:xfrm>
          <a:prstGeom prst="rect">
            <a:avLst/>
          </a:prstGeom>
          <a:noFill/>
        </p:spPr>
        <p:txBody>
          <a:bodyPr wrap="none" rtlCol="0">
            <a:spAutoFit/>
          </a:bodyPr>
          <a:lstStyle/>
          <a:p>
            <a:r>
              <a:rPr lang="en-US" sz="1200" dirty="0" smtClean="0"/>
              <a:t>Source: MAUI presentation</a:t>
            </a:r>
            <a:endParaRPr lang="en-US" sz="1200" dirty="0"/>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37</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1841488489"/>
      </p:ext>
    </p:extLst>
  </p:cSld>
  <p:clrMapOvr>
    <a:masterClrMapping/>
  </p:clrMapOvr>
  <p:transition xmlns:p14="http://schemas.microsoft.com/office/powerpoint/2010/main" advTm="27653"/>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152400"/>
            <a:ext cx="8458200" cy="1251062"/>
          </a:xfrm>
        </p:spPr>
        <p:txBody>
          <a:bodyPr>
            <a:noAutofit/>
          </a:bodyPr>
          <a:lstStyle/>
          <a:p>
            <a:r>
              <a:rPr lang="en-US" sz="3600" dirty="0" smtClean="0"/>
              <a:t>Latency to server impacts the opportunities for fine-grained offload</a:t>
            </a:r>
            <a:endParaRPr lang="en-US" sz="3600" dirty="0"/>
          </a:p>
        </p:txBody>
      </p:sp>
      <p:graphicFrame>
        <p:nvGraphicFramePr>
          <p:cNvPr id="11" name="Chart 10"/>
          <p:cNvGraphicFramePr>
            <a:graphicFrameLocks noGrp="1"/>
          </p:cNvGraphicFramePr>
          <p:nvPr>
            <p:extLst>
              <p:ext uri="{D42A27DB-BD31-4B8C-83A1-F6EECF244321}">
                <p14:modId xmlns:p14="http://schemas.microsoft.com/office/powerpoint/2010/main" val="2152579503"/>
              </p:ext>
            </p:extLst>
          </p:nvPr>
        </p:nvGraphicFramePr>
        <p:xfrm>
          <a:off x="457200" y="2104712"/>
          <a:ext cx="8048812" cy="3588871"/>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2362200" y="5689723"/>
            <a:ext cx="2590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Up to 40% energy savings on Wi-Fi</a:t>
            </a:r>
            <a:endParaRPr lang="en-US" dirty="0"/>
          </a:p>
        </p:txBody>
      </p:sp>
      <p:sp>
        <p:nvSpPr>
          <p:cNvPr id="13" name="TextBox 12"/>
          <p:cNvSpPr txBox="1"/>
          <p:nvPr/>
        </p:nvSpPr>
        <p:spPr>
          <a:xfrm>
            <a:off x="4114800" y="1524000"/>
            <a:ext cx="2590800" cy="646331"/>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Solver would decide not to offload</a:t>
            </a:r>
            <a:endParaRPr lang="en-US" dirty="0"/>
          </a:p>
        </p:txBody>
      </p:sp>
      <p:sp>
        <p:nvSpPr>
          <p:cNvPr id="8" name="TextBox 7"/>
          <p:cNvSpPr txBox="1"/>
          <p:nvPr/>
        </p:nvSpPr>
        <p:spPr>
          <a:xfrm>
            <a:off x="457200" y="1586753"/>
            <a:ext cx="4876800" cy="523220"/>
          </a:xfrm>
          <a:prstGeom prst="rect">
            <a:avLst/>
          </a:prstGeom>
          <a:noFill/>
        </p:spPr>
        <p:txBody>
          <a:bodyPr wrap="square" rtlCol="0">
            <a:spAutoFit/>
          </a:bodyPr>
          <a:lstStyle/>
          <a:p>
            <a:pPr algn="ctr"/>
            <a:r>
              <a:rPr lang="en-US" sz="2800" dirty="0" smtClean="0"/>
              <a:t>Arcade Game</a:t>
            </a:r>
            <a:endParaRPr lang="en-US" sz="2800" dirty="0"/>
          </a:p>
        </p:txBody>
      </p:sp>
      <p:sp>
        <p:nvSpPr>
          <p:cNvPr id="7" name="TextBox 6"/>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38</a:t>
            </a:fld>
            <a:endParaRPr lang="en-US">
              <a:solidFill>
                <a:prstClr val="black">
                  <a:tint val="75000"/>
                </a:prstClr>
              </a:solidFill>
              <a:latin typeface="Calibri"/>
            </a:endParaRP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custDataLst>
      <p:tags r:id="rId1"/>
    </p:custDataLst>
    <p:extLst>
      <p:ext uri="{BB962C8B-B14F-4D97-AF65-F5344CB8AC3E}">
        <p14:creationId xmlns:p14="http://schemas.microsoft.com/office/powerpoint/2010/main" val="3799536260"/>
      </p:ext>
    </p:extLst>
  </p:cSld>
  <p:clrMapOvr>
    <a:masterClrMapping/>
  </p:clrMapOvr>
  <p:transition xmlns:p14="http://schemas.microsoft.com/office/powerpoint/2010/main" advTm="33606"/>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152400"/>
            <a:ext cx="8686800" cy="1251062"/>
          </a:xfrm>
        </p:spPr>
        <p:txBody>
          <a:bodyPr>
            <a:noAutofit/>
          </a:bodyPr>
          <a:lstStyle/>
          <a:p>
            <a:r>
              <a:rPr lang="en-US" sz="3200" dirty="0" smtClean="0"/>
              <a:t>Can MAUI Run Resource-Intensive Applications?</a:t>
            </a:r>
            <a:endParaRPr lang="en-US" sz="3200" dirty="0"/>
          </a:p>
        </p:txBody>
      </p:sp>
      <p:graphicFrame>
        <p:nvGraphicFramePr>
          <p:cNvPr id="6" name="Chart 5"/>
          <p:cNvGraphicFramePr/>
          <p:nvPr>
            <p:extLst>
              <p:ext uri="{D42A27DB-BD31-4B8C-83A1-F6EECF244321}">
                <p14:modId xmlns:p14="http://schemas.microsoft.com/office/powerpoint/2010/main" val="3454930934"/>
              </p:ext>
            </p:extLst>
          </p:nvPr>
        </p:nvGraphicFramePr>
        <p:xfrm>
          <a:off x="727635" y="1909483"/>
          <a:ext cx="7959165" cy="4222750"/>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2438400" y="5029200"/>
            <a:ext cx="4038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CPU Intensive even on a Core 2 Duo PC</a:t>
            </a:r>
            <a:endParaRPr lang="en-US" dirty="0"/>
          </a:p>
        </p:txBody>
      </p:sp>
      <p:sp>
        <p:nvSpPr>
          <p:cNvPr id="8" name="TextBox 7"/>
          <p:cNvSpPr txBox="1"/>
          <p:nvPr/>
        </p:nvSpPr>
        <p:spPr>
          <a:xfrm>
            <a:off x="4724400" y="2209800"/>
            <a:ext cx="4038600" cy="369332"/>
          </a:xfrm>
          <a:prstGeom prst="rect">
            <a:avLst/>
          </a:prstGeom>
          <a:ln/>
        </p:spPr>
        <p:style>
          <a:lnRef idx="2">
            <a:schemeClr val="dk1">
              <a:shade val="50000"/>
            </a:schemeClr>
          </a:lnRef>
          <a:fillRef idx="1">
            <a:schemeClr val="dk1"/>
          </a:fillRef>
          <a:effectRef idx="0">
            <a:schemeClr val="dk1"/>
          </a:effectRef>
          <a:fontRef idx="minor">
            <a:schemeClr val="lt1"/>
          </a:fontRef>
        </p:style>
        <p:txBody>
          <a:bodyPr wrap="square" rtlCol="0">
            <a:spAutoFit/>
          </a:bodyPr>
          <a:lstStyle/>
          <a:p>
            <a:pPr algn="ctr"/>
            <a:r>
              <a:rPr lang="en-US" dirty="0" smtClean="0"/>
              <a:t>Can be run on the phone with MAUI</a:t>
            </a:r>
            <a:endParaRPr lang="en-US" dirty="0"/>
          </a:p>
        </p:txBody>
      </p:sp>
      <p:sp>
        <p:nvSpPr>
          <p:cNvPr id="9" name="TextBox 8"/>
          <p:cNvSpPr txBox="1"/>
          <p:nvPr/>
        </p:nvSpPr>
        <p:spPr>
          <a:xfrm>
            <a:off x="1295400" y="1600200"/>
            <a:ext cx="6248400" cy="523220"/>
          </a:xfrm>
          <a:prstGeom prst="rect">
            <a:avLst/>
          </a:prstGeom>
          <a:noFill/>
        </p:spPr>
        <p:txBody>
          <a:bodyPr wrap="square" rtlCol="0">
            <a:spAutoFit/>
          </a:bodyPr>
          <a:lstStyle/>
          <a:p>
            <a:pPr algn="ctr"/>
            <a:r>
              <a:rPr lang="en-US" sz="2800" dirty="0" smtClean="0"/>
              <a:t>Translator</a:t>
            </a:r>
            <a:endParaRPr lang="en-US" sz="2800" dirty="0"/>
          </a:p>
        </p:txBody>
      </p:sp>
      <p:sp>
        <p:nvSpPr>
          <p:cNvPr id="10" name="TextBox 9"/>
          <p:cNvSpPr txBox="1"/>
          <p:nvPr/>
        </p:nvSpPr>
        <p:spPr>
          <a:xfrm>
            <a:off x="6019800" y="6428601"/>
            <a:ext cx="2436935" cy="276999"/>
          </a:xfrm>
          <a:prstGeom prst="rect">
            <a:avLst/>
          </a:prstGeom>
          <a:noFill/>
        </p:spPr>
        <p:txBody>
          <a:bodyPr wrap="none" rtlCol="0">
            <a:spAutoFit/>
          </a:bodyPr>
          <a:lstStyle/>
          <a:p>
            <a:r>
              <a:rPr lang="en-US" sz="1200" dirty="0" smtClean="0"/>
              <a:t>Source: </a:t>
            </a:r>
            <a:r>
              <a:rPr lang="en-US" sz="1200" dirty="0"/>
              <a:t>MAUI </a:t>
            </a:r>
            <a:r>
              <a:rPr lang="en-US" sz="1200" dirty="0" err="1"/>
              <a:t>Mobisys</a:t>
            </a:r>
            <a:r>
              <a:rPr lang="en-US" sz="1200" dirty="0"/>
              <a:t> presentation</a:t>
            </a:r>
          </a:p>
        </p:txBody>
      </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39</a:t>
            </a:fld>
            <a:endParaRPr lang="en-US">
              <a:solidFill>
                <a:prstClr val="black">
                  <a:tint val="75000"/>
                </a:prstClr>
              </a:solidFill>
              <a:latin typeface="Calibri"/>
            </a:endParaRPr>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49768154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7"/>
                                        </p:tgtEl>
                                        <p:attrNameLst>
                                          <p:attrName>style.visibility</p:attrName>
                                        </p:attrNameLst>
                                      </p:cBhvr>
                                      <p:to>
                                        <p:strVal val="hidden"/>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7" grpId="1" animBg="1"/>
      <p:bldP spid="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Push notification service</a:t>
            </a:r>
          </a:p>
          <a:p>
            <a:pPr lvl="1"/>
            <a:r>
              <a:rPr lang="en-US" dirty="0" smtClean="0">
                <a:latin typeface="Calibri" charset="0"/>
                <a:ea typeface="ＭＳ Ｐゴシック" charset="0"/>
                <a:cs typeface="ＭＳ Ｐゴシック" charset="0"/>
              </a:rPr>
              <a:t>Unreliable: APNS, GCM</a:t>
            </a:r>
          </a:p>
          <a:p>
            <a:pPr lvl="1"/>
            <a:r>
              <a:rPr lang="en-US" dirty="0" smtClean="0">
                <a:latin typeface="Calibri" charset="0"/>
                <a:ea typeface="ＭＳ Ｐゴシック" charset="0"/>
                <a:cs typeface="ＭＳ Ｐゴシック" charset="0"/>
              </a:rPr>
              <a:t>Reliable: </a:t>
            </a:r>
            <a:r>
              <a:rPr lang="en-US" dirty="0" err="1" smtClean="0">
                <a:latin typeface="Calibri" charset="0"/>
                <a:ea typeface="ＭＳ Ｐゴシック" charset="0"/>
                <a:cs typeface="ＭＳ Ｐゴシック" charset="0"/>
              </a:rPr>
              <a:t>Thialfi</a:t>
            </a:r>
            <a:r>
              <a:rPr lang="en-US" dirty="0" smtClean="0">
                <a:latin typeface="Calibri" charset="0"/>
                <a:ea typeface="ＭＳ Ｐゴシック" charset="0"/>
                <a:cs typeface="ＭＳ Ｐゴシック" charset="0"/>
              </a:rPr>
              <a:t> (has a notion of objects)</a:t>
            </a:r>
          </a:p>
        </p:txBody>
      </p:sp>
      <p:sp>
        <p:nvSpPr>
          <p:cNvPr id="2" name="Date Placeholder 1"/>
          <p:cNvSpPr>
            <a:spLocks noGrp="1"/>
          </p:cNvSpPr>
          <p:nvPr>
            <p:ph type="dt" sz="half" idx="10"/>
          </p:nvPr>
        </p:nvSpPr>
        <p:spPr/>
        <p:txBody>
          <a:bodyPr/>
          <a:lstStyle/>
          <a:p>
            <a:r>
              <a:rPr lang="en-US" smtClean="0"/>
              <a:t>4/2/13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4</a:t>
            </a:fld>
            <a:endParaRPr lang="en-US"/>
          </a:p>
        </p:txBody>
      </p:sp>
    </p:spTree>
    <p:extLst>
      <p:ext uri="{BB962C8B-B14F-4D97-AF65-F5344CB8AC3E}">
        <p14:creationId xmlns:p14="http://schemas.microsoft.com/office/powerpoint/2010/main" val="1874621767"/>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a:t>
            </a:r>
            <a:endParaRPr lang="en-US" dirty="0"/>
          </a:p>
        </p:txBody>
      </p:sp>
      <p:sp>
        <p:nvSpPr>
          <p:cNvPr id="3" name="Content Placeholder 2"/>
          <p:cNvSpPr>
            <a:spLocks noGrp="1"/>
          </p:cNvSpPr>
          <p:nvPr>
            <p:ph idx="1"/>
          </p:nvPr>
        </p:nvSpPr>
        <p:spPr>
          <a:xfrm>
            <a:off x="457200" y="1775191"/>
            <a:ext cx="8458200" cy="4625609"/>
          </a:xfrm>
        </p:spPr>
        <p:txBody>
          <a:bodyPr>
            <a:normAutofit fontScale="92500" lnSpcReduction="10000"/>
          </a:bodyPr>
          <a:lstStyle/>
          <a:p>
            <a:r>
              <a:rPr lang="en-US" sz="2800" dirty="0" smtClean="0"/>
              <a:t>MAUI enables developers to:</a:t>
            </a:r>
          </a:p>
          <a:p>
            <a:pPr lvl="1"/>
            <a:r>
              <a:rPr lang="en-US" sz="2400" dirty="0" smtClean="0"/>
              <a:t>Bypass the resource limitations of handheld devices</a:t>
            </a:r>
          </a:p>
          <a:p>
            <a:pPr lvl="1"/>
            <a:r>
              <a:rPr lang="en-US" sz="2400" dirty="0" smtClean="0"/>
              <a:t>Low barrier entry: simple program annotations</a:t>
            </a:r>
          </a:p>
          <a:p>
            <a:endParaRPr lang="en-US" sz="2800" dirty="0" smtClean="0"/>
          </a:p>
          <a:p>
            <a:r>
              <a:rPr lang="en-US" sz="2800" dirty="0" smtClean="0"/>
              <a:t>For a resource-intensive application</a:t>
            </a:r>
          </a:p>
          <a:p>
            <a:pPr lvl="1"/>
            <a:r>
              <a:rPr lang="en-US" sz="2400" dirty="0" smtClean="0"/>
              <a:t>MAUI reduced energy consumed by an order of magnitude</a:t>
            </a:r>
          </a:p>
          <a:p>
            <a:pPr lvl="1"/>
            <a:r>
              <a:rPr lang="en-US" sz="2400" dirty="0" smtClean="0"/>
              <a:t>MAUI improved application performance similarly</a:t>
            </a:r>
          </a:p>
          <a:p>
            <a:endParaRPr lang="en-US" sz="2800" dirty="0" smtClean="0"/>
          </a:p>
          <a:p>
            <a:r>
              <a:rPr lang="en-US" sz="2800" dirty="0" smtClean="0"/>
              <a:t>MAUI adapts to:</a:t>
            </a:r>
            <a:endParaRPr lang="en-US" sz="2400" dirty="0" smtClean="0"/>
          </a:p>
          <a:p>
            <a:pPr lvl="1"/>
            <a:r>
              <a:rPr lang="en-US" sz="2400" dirty="0" smtClean="0"/>
              <a:t>Changing network conditions </a:t>
            </a:r>
          </a:p>
          <a:p>
            <a:pPr lvl="1"/>
            <a:r>
              <a:rPr lang="en-US" sz="2400" dirty="0" smtClean="0"/>
              <a:t>Changing applications CPU demands</a:t>
            </a:r>
          </a:p>
          <a:p>
            <a:endParaRPr lang="en-US" sz="2800" dirty="0" smtClean="0"/>
          </a:p>
        </p:txBody>
      </p:sp>
      <p:sp>
        <p:nvSpPr>
          <p:cNvPr id="4" name="TextBox 3"/>
          <p:cNvSpPr txBox="1"/>
          <p:nvPr/>
        </p:nvSpPr>
        <p:spPr>
          <a:xfrm>
            <a:off x="6019800" y="6428601"/>
            <a:ext cx="2471725" cy="276999"/>
          </a:xfrm>
          <a:prstGeom prst="rect">
            <a:avLst/>
          </a:prstGeom>
          <a:noFill/>
        </p:spPr>
        <p:txBody>
          <a:bodyPr wrap="none" rtlCol="0">
            <a:spAutoFit/>
          </a:bodyPr>
          <a:lstStyle/>
          <a:p>
            <a:r>
              <a:rPr lang="en-US" sz="1200" dirty="0" smtClean="0"/>
              <a:t>Source</a:t>
            </a:r>
            <a:r>
              <a:rPr lang="en-US" sz="1200" dirty="0"/>
              <a:t>: MAUI </a:t>
            </a:r>
            <a:r>
              <a:rPr lang="en-US" sz="1200" dirty="0" err="1"/>
              <a:t>Mobisys</a:t>
            </a:r>
            <a:r>
              <a:rPr lang="en-US" sz="1200"/>
              <a:t>  </a:t>
            </a:r>
            <a:r>
              <a:rPr lang="en-US" sz="1200" dirty="0" smtClean="0"/>
              <a:t>presentation</a:t>
            </a:r>
            <a:endParaRPr lang="en-US" sz="1200" dirty="0"/>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40</a:t>
            </a:fld>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117065680"/>
      </p:ext>
    </p:extLst>
  </p:cSld>
  <p:clrMapOvr>
    <a:masterClrMapping/>
  </p:clrMapOvr>
  <p:transition xmlns:p14="http://schemas.microsoft.com/office/powerpoint/2010/main" advTm="27226"/>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a:t>
            </a:r>
            <a:r>
              <a:rPr lang="en-US" dirty="0" err="1" smtClean="0"/>
              <a:t>CloneCloud</a:t>
            </a:r>
            <a:endParaRPr lang="en-US" dirty="0"/>
          </a:p>
        </p:txBody>
      </p:sp>
      <p:sp>
        <p:nvSpPr>
          <p:cNvPr id="3" name="Content Placeholder 2"/>
          <p:cNvSpPr>
            <a:spLocks noGrp="1"/>
          </p:cNvSpPr>
          <p:nvPr>
            <p:ph idx="1"/>
          </p:nvPr>
        </p:nvSpPr>
        <p:spPr/>
        <p:txBody>
          <a:bodyPr>
            <a:normAutofit/>
          </a:bodyPr>
          <a:lstStyle/>
          <a:p>
            <a:r>
              <a:rPr lang="en-US" sz="2800" dirty="0" smtClean="0"/>
              <a:t>Offloading decision done at beginning of execution</a:t>
            </a:r>
            <a:endParaRPr lang="en-US" sz="28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41</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137180859"/>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The Before-After Picture</a:t>
            </a:r>
            <a:endParaRPr lang="en-US" dirty="0"/>
          </a:p>
        </p:txBody>
      </p:sp>
      <p:graphicFrame>
        <p:nvGraphicFramePr>
          <p:cNvPr id="16385" name="Object 1"/>
          <p:cNvGraphicFramePr>
            <a:graphicFrameLocks noGrp="1" noChangeAspect="1"/>
          </p:cNvGraphicFramePr>
          <p:nvPr>
            <p:ph idx="1"/>
            <p:extLst>
              <p:ext uri="{D42A27DB-BD31-4B8C-83A1-F6EECF244321}">
                <p14:modId xmlns:p14="http://schemas.microsoft.com/office/powerpoint/2010/main" val="622876575"/>
              </p:ext>
            </p:extLst>
          </p:nvPr>
        </p:nvGraphicFramePr>
        <p:xfrm>
          <a:off x="580976" y="1676401"/>
          <a:ext cx="7982050" cy="4265612"/>
        </p:xfrm>
        <a:graphic>
          <a:graphicData uri="http://schemas.openxmlformats.org/presentationml/2006/ole">
            <mc:AlternateContent xmlns:mc="http://schemas.openxmlformats.org/markup-compatibility/2006">
              <mc:Choice xmlns:v="urn:schemas-microsoft-com:vml" Requires="v">
                <p:oleObj spid="_x0000_s1138" name="Visio" r:id="rId4" imgW="2675766" imgH="1430777" progId="Visio.Drawing.11">
                  <p:embed/>
                </p:oleObj>
              </mc:Choice>
              <mc:Fallback>
                <p:oleObj name="Visio" r:id="rId4" imgW="2675766" imgH="1430777"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0976" y="1676401"/>
                        <a:ext cx="7982050" cy="426561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6525" name="Object 141"/>
          <p:cNvGraphicFramePr>
            <a:graphicFrameLocks noGrp="1" noChangeAspect="1"/>
          </p:cNvGraphicFramePr>
          <p:nvPr/>
        </p:nvGraphicFramePr>
        <p:xfrm>
          <a:off x="762000" y="1711570"/>
          <a:ext cx="7975600" cy="4254500"/>
        </p:xfrm>
        <a:graphic>
          <a:graphicData uri="http://schemas.openxmlformats.org/presentationml/2006/ole">
            <mc:AlternateContent xmlns:mc="http://schemas.openxmlformats.org/markup-compatibility/2006">
              <mc:Choice xmlns:v="urn:schemas-microsoft-com:vml" Requires="v">
                <p:oleObj spid="_x0000_s1139" name="Visio" r:id="rId6" imgW="2675766" imgH="1430777" progId="Visio.Drawing.11">
                  <p:embed/>
                </p:oleObj>
              </mc:Choice>
              <mc:Fallback>
                <p:oleObj name="Visio" r:id="rId6" imgW="2675766" imgH="1430777" progId="Visio.Drawing.11">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762000" y="1711570"/>
                        <a:ext cx="7975600" cy="4254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42</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6513834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5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CloneCloud</a:t>
            </a:r>
            <a:r>
              <a:rPr lang="en-US" dirty="0" smtClean="0"/>
              <a:t> v1 Architecture</a:t>
            </a:r>
            <a:endParaRPr lang="en-US" dirty="0"/>
          </a:p>
        </p:txBody>
      </p:sp>
      <p:graphicFrame>
        <p:nvGraphicFramePr>
          <p:cNvPr id="381954" name="Object 2"/>
          <p:cNvGraphicFramePr>
            <a:graphicFrameLocks noChangeAspect="1"/>
          </p:cNvGraphicFramePr>
          <p:nvPr/>
        </p:nvGraphicFramePr>
        <p:xfrm>
          <a:off x="571500" y="1674813"/>
          <a:ext cx="8001000" cy="3506787"/>
        </p:xfrm>
        <a:graphic>
          <a:graphicData uri="http://schemas.openxmlformats.org/presentationml/2006/ole">
            <mc:AlternateContent xmlns:mc="http://schemas.openxmlformats.org/markup-compatibility/2006">
              <mc:Choice xmlns:v="urn:schemas-microsoft-com:vml" Requires="v">
                <p:oleObj spid="_x0000_s2108" name="Visio" r:id="rId4" imgW="2718654" imgH="1220281" progId="Visio.Drawing.11">
                  <p:embed/>
                </p:oleObj>
              </mc:Choice>
              <mc:Fallback>
                <p:oleObj name="Visio" r:id="rId4" imgW="2718654" imgH="1220281" progId="Visio.Drawing.11">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00" y="1674813"/>
                        <a:ext cx="8001000" cy="3506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oleObj>
              </mc:Fallback>
            </mc:AlternateContent>
          </a:graphicData>
        </a:graphic>
      </p:graphicFrame>
      <p:sp>
        <p:nvSpPr>
          <p:cNvPr id="6" name="Rectangle 5"/>
          <p:cNvSpPr/>
          <p:nvPr/>
        </p:nvSpPr>
        <p:spPr>
          <a:xfrm>
            <a:off x="1219200" y="2757714"/>
            <a:ext cx="2057400" cy="14478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4129314" y="2743200"/>
            <a:ext cx="2133600" cy="914400"/>
          </a:xfrm>
          <a:prstGeom prst="rect">
            <a:avLst/>
          </a:prstGeom>
          <a:noFill/>
          <a:ln w="3810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3810000" y="1371600"/>
            <a:ext cx="3200400" cy="4038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600200" y="2667000"/>
            <a:ext cx="7086600" cy="1295400"/>
            <a:chOff x="1600200" y="2667000"/>
            <a:chExt cx="7086600" cy="1295400"/>
          </a:xfrm>
        </p:grpSpPr>
        <p:sp>
          <p:nvSpPr>
            <p:cNvPr id="9" name="Oval 8"/>
            <p:cNvSpPr/>
            <p:nvPr/>
          </p:nvSpPr>
          <p:spPr>
            <a:xfrm>
              <a:off x="1600200" y="32004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3810000" y="3124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6629400" y="2667000"/>
              <a:ext cx="2057400" cy="1295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Oval 11"/>
          <p:cNvSpPr/>
          <p:nvPr/>
        </p:nvSpPr>
        <p:spPr>
          <a:xfrm>
            <a:off x="1600200" y="35814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600200" y="2743200"/>
            <a:ext cx="4267200" cy="609600"/>
            <a:chOff x="1600200" y="2743200"/>
            <a:chExt cx="4267200" cy="609600"/>
          </a:xfrm>
        </p:grpSpPr>
        <p:sp>
          <p:nvSpPr>
            <p:cNvPr id="13" name="Oval 12"/>
            <p:cNvSpPr/>
            <p:nvPr/>
          </p:nvSpPr>
          <p:spPr>
            <a:xfrm>
              <a:off x="1600200" y="2743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3810000" y="2743200"/>
              <a:ext cx="2057400" cy="609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p:cNvGrpSpPr/>
          <p:nvPr/>
        </p:nvGrpSpPr>
        <p:grpSpPr>
          <a:xfrm>
            <a:off x="592667" y="2133600"/>
            <a:ext cx="6265333" cy="2040467"/>
            <a:chOff x="592667" y="2133600"/>
            <a:chExt cx="6265333" cy="2040467"/>
          </a:xfrm>
        </p:grpSpPr>
        <p:sp>
          <p:nvSpPr>
            <p:cNvPr id="15" name="Oval 14"/>
            <p:cNvSpPr/>
            <p:nvPr/>
          </p:nvSpPr>
          <p:spPr>
            <a:xfrm>
              <a:off x="592667" y="2345267"/>
              <a:ext cx="685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6172200" y="2133600"/>
              <a:ext cx="685800" cy="18288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43</a:t>
            </a:fld>
            <a:endParaRPr lang="en-US">
              <a:solidFill>
                <a:prstClr val="black">
                  <a:tint val="75000"/>
                </a:prstClr>
              </a:solidFill>
              <a:latin typeface="Calibri"/>
            </a:endParaRPr>
          </a:p>
        </p:txBody>
      </p:sp>
      <p:sp>
        <p:nvSpPr>
          <p:cNvPr id="21" name="TextBox 20"/>
          <p:cNvSpPr txBox="1"/>
          <p:nvPr/>
        </p:nvSpPr>
        <p:spPr>
          <a:xfrm>
            <a:off x="6019800" y="6443542"/>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68943472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grpId="1" nodeType="clickEffect">
                                  <p:stCondLst>
                                    <p:cond delay="0"/>
                                  </p:stCondLst>
                                  <p:childTnLst>
                                    <p:set>
                                      <p:cBhvr>
                                        <p:cTn id="10" dur="1" fill="hold">
                                          <p:stCondLst>
                                            <p:cond delay="0"/>
                                          </p:stCondLst>
                                        </p:cTn>
                                        <p:tgtEl>
                                          <p:spTgt spid="8"/>
                                        </p:tgtEl>
                                        <p:attrNameLst>
                                          <p:attrName>style.visibility</p:attrName>
                                        </p:attrNameLst>
                                      </p:cBhvr>
                                      <p:to>
                                        <p:strVal val="hidden"/>
                                      </p:to>
                                    </p:set>
                                  </p:childTnLst>
                                </p:cTn>
                              </p:par>
                              <p:par>
                                <p:cTn id="11" presetID="1" presetClass="entr" presetSubtype="0" fill="hold" nodeType="withEffect">
                                  <p:stCondLst>
                                    <p:cond delay="0"/>
                                  </p:stCondLst>
                                  <p:childTnLst>
                                    <p:set>
                                      <p:cBhvr>
                                        <p:cTn id="12" dur="1" fill="hold">
                                          <p:stCondLst>
                                            <p:cond delay="0"/>
                                          </p:stCondLst>
                                        </p:cTn>
                                        <p:tgtEl>
                                          <p:spTgt spid="17"/>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nodeType="clickEffect">
                                  <p:stCondLst>
                                    <p:cond delay="0"/>
                                  </p:stCondLst>
                                  <p:childTnLst>
                                    <p:set>
                                      <p:cBhvr>
                                        <p:cTn id="16" dur="1" fill="hold">
                                          <p:stCondLst>
                                            <p:cond delay="0"/>
                                          </p:stCondLst>
                                        </p:cTn>
                                        <p:tgtEl>
                                          <p:spTgt spid="17"/>
                                        </p:tgtEl>
                                        <p:attrNameLst>
                                          <p:attrName>style.visibility</p:attrName>
                                        </p:attrNameLst>
                                      </p:cBhvr>
                                      <p:to>
                                        <p:strVal val="hidden"/>
                                      </p:to>
                                    </p:set>
                                  </p:childTnLst>
                                </p:cTn>
                              </p:par>
                              <p:par>
                                <p:cTn id="17" presetID="1" presetClass="entr" presetSubtype="0"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xit" presetSubtype="0" fill="hold" nodeType="clickEffect">
                                  <p:stCondLst>
                                    <p:cond delay="0"/>
                                  </p:stCondLst>
                                  <p:childTnLst>
                                    <p:set>
                                      <p:cBhvr>
                                        <p:cTn id="22" dur="1" fill="hold">
                                          <p:stCondLst>
                                            <p:cond delay="0"/>
                                          </p:stCondLst>
                                        </p:cTn>
                                        <p:tgtEl>
                                          <p:spTgt spid="18"/>
                                        </p:tgtEl>
                                        <p:attrNameLst>
                                          <p:attrName>style.visibility</p:attrName>
                                        </p:attrNameLst>
                                      </p:cBhvr>
                                      <p:to>
                                        <p:strVal val="hidden"/>
                                      </p:to>
                                    </p:set>
                                  </p:childTnLst>
                                </p:cTn>
                              </p:par>
                              <p:par>
                                <p:cTn id="23" presetID="1"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12"/>
                                        </p:tgtEl>
                                        <p:attrNameLst>
                                          <p:attrName>style.visibility</p:attrName>
                                        </p:attrNameLst>
                                      </p:cBhvr>
                                      <p:to>
                                        <p:strVal val="hidden"/>
                                      </p:to>
                                    </p:set>
                                  </p:childTnLst>
                                </p:cTn>
                              </p:par>
                              <p:par>
                                <p:cTn id="29" presetID="1" presetClass="entr" presetSubtype="0" fill="hold" nodeType="withEffect">
                                  <p:stCondLst>
                                    <p:cond delay="0"/>
                                  </p:stCondLst>
                                  <p:childTnLst>
                                    <p:set>
                                      <p:cBhvr>
                                        <p:cTn id="30"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8" grpId="1" animBg="1"/>
      <p:bldP spid="12" grpId="0" animBg="1"/>
      <p:bldP spid="12" grpId="1"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AppVM Clones</a:t>
            </a:r>
            <a:endParaRPr lang="en-US" dirty="0"/>
          </a:p>
        </p:txBody>
      </p:sp>
      <p:sp>
        <p:nvSpPr>
          <p:cNvPr id="3" name="Content Placeholder 2"/>
          <p:cNvSpPr>
            <a:spLocks noGrp="1"/>
          </p:cNvSpPr>
          <p:nvPr>
            <p:ph idx="1"/>
          </p:nvPr>
        </p:nvSpPr>
        <p:spPr/>
        <p:txBody>
          <a:bodyPr>
            <a:normAutofit/>
          </a:bodyPr>
          <a:lstStyle/>
          <a:p>
            <a:r>
              <a:rPr lang="en-US" dirty="0" smtClean="0"/>
              <a:t>Virtual machine of entire client device</a:t>
            </a:r>
          </a:p>
          <a:p>
            <a:pPr lvl="1"/>
            <a:r>
              <a:rPr lang="en-US" dirty="0" smtClean="0"/>
              <a:t>Android </a:t>
            </a:r>
            <a:r>
              <a:rPr lang="en-US" b="1" dirty="0" smtClean="0"/>
              <a:t>x86</a:t>
            </a:r>
            <a:r>
              <a:rPr lang="en-US" dirty="0" smtClean="0"/>
              <a:t> VM natively executed on </a:t>
            </a:r>
            <a:r>
              <a:rPr lang="en-US" dirty="0" err="1" smtClean="0"/>
              <a:t>VMWare</a:t>
            </a:r>
            <a:r>
              <a:rPr lang="en-US" dirty="0" smtClean="0"/>
              <a:t> in an x86 machine</a:t>
            </a:r>
          </a:p>
          <a:p>
            <a:pPr lvl="1">
              <a:buNone/>
            </a:pPr>
            <a:endParaRPr lang="en-US" dirty="0" smtClean="0"/>
          </a:p>
          <a:p>
            <a:r>
              <a:rPr lang="en-US" dirty="0" smtClean="0"/>
              <a:t>Synchronized file systems</a:t>
            </a:r>
          </a:p>
          <a:p>
            <a:pPr>
              <a:buNone/>
            </a:pPr>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44</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09208909"/>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a:t>
            </a:r>
            <a:endParaRPr lang="en-US" dirty="0"/>
          </a:p>
        </p:txBody>
      </p:sp>
      <p:sp>
        <p:nvSpPr>
          <p:cNvPr id="3" name="Content Placeholder 2"/>
          <p:cNvSpPr>
            <a:spLocks noGrp="1"/>
          </p:cNvSpPr>
          <p:nvPr>
            <p:ph idx="1"/>
          </p:nvPr>
        </p:nvSpPr>
        <p:spPr/>
        <p:txBody>
          <a:bodyPr>
            <a:normAutofit/>
          </a:bodyPr>
          <a:lstStyle/>
          <a:p>
            <a:pPr marL="0" indent="0" algn="ctr">
              <a:buNone/>
            </a:pPr>
            <a:endParaRPr lang="en-US" i="1" dirty="0" smtClean="0"/>
          </a:p>
          <a:p>
            <a:pPr marL="0" indent="0" algn="ctr">
              <a:buNone/>
            </a:pPr>
            <a:endParaRPr lang="en-US" i="1" dirty="0" smtClean="0"/>
          </a:p>
          <a:p>
            <a:pPr marL="0" indent="0" algn="ctr">
              <a:buNone/>
            </a:pPr>
            <a:r>
              <a:rPr lang="en-US" i="1" dirty="0" smtClean="0"/>
              <a:t>Where to partition code, </a:t>
            </a:r>
          </a:p>
          <a:p>
            <a:pPr marL="0" indent="0" algn="ctr">
              <a:buNone/>
            </a:pPr>
            <a:r>
              <a:rPr lang="en-US" i="1" dirty="0" smtClean="0"/>
              <a:t>satisfying any constraints for correctness, </a:t>
            </a:r>
          </a:p>
          <a:p>
            <a:pPr marL="0" indent="0" algn="ctr">
              <a:buNone/>
            </a:pPr>
            <a:r>
              <a:rPr lang="en-US" i="1" dirty="0" smtClean="0"/>
              <a:t>so as to optimize for current conditions</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45</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83021617"/>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normAutofit/>
          </a:bodyPr>
          <a:lstStyle/>
          <a:p>
            <a:r>
              <a:rPr lang="en-US" sz="4000" dirty="0" smtClean="0"/>
              <a:t>Automatic Partitioning Framework</a:t>
            </a:r>
            <a:endParaRPr lang="en-US" sz="4000" dirty="0"/>
          </a:p>
        </p:txBody>
      </p:sp>
      <p:sp>
        <p:nvSpPr>
          <p:cNvPr id="10" name="Flowchart: Process 9"/>
          <p:cNvSpPr/>
          <p:nvPr/>
        </p:nvSpPr>
        <p:spPr>
          <a:xfrm>
            <a:off x="2819400" y="2743200"/>
            <a:ext cx="5410200" cy="3124200"/>
          </a:xfrm>
          <a:prstGeom prst="flowChartProcess">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22" name="TextBox 21"/>
          <p:cNvSpPr txBox="1"/>
          <p:nvPr/>
        </p:nvSpPr>
        <p:spPr>
          <a:xfrm>
            <a:off x="6258428" y="5867400"/>
            <a:ext cx="1980094" cy="369332"/>
          </a:xfrm>
          <a:prstGeom prst="rect">
            <a:avLst/>
          </a:prstGeom>
          <a:noFill/>
        </p:spPr>
        <p:txBody>
          <a:bodyPr wrap="none" rtlCol="0">
            <a:spAutoFit/>
          </a:bodyPr>
          <a:lstStyle/>
          <a:p>
            <a:pPr algn="ctr"/>
            <a:r>
              <a:rPr lang="en-US" dirty="0" smtClean="0">
                <a:latin typeface="Neo Sans Intel"/>
              </a:rPr>
              <a:t>Partition Analyzer</a:t>
            </a:r>
          </a:p>
        </p:txBody>
      </p:sp>
      <p:grpSp>
        <p:nvGrpSpPr>
          <p:cNvPr id="45" name="Group 44"/>
          <p:cNvGrpSpPr/>
          <p:nvPr/>
        </p:nvGrpSpPr>
        <p:grpSpPr>
          <a:xfrm>
            <a:off x="956520" y="1524000"/>
            <a:ext cx="4850279" cy="2634145"/>
            <a:chOff x="956520" y="1524000"/>
            <a:chExt cx="4850279" cy="2634145"/>
          </a:xfrm>
        </p:grpSpPr>
        <p:sp>
          <p:nvSpPr>
            <p:cNvPr id="5" name="Flowchart: Card 4"/>
            <p:cNvSpPr/>
            <p:nvPr/>
          </p:nvSpPr>
          <p:spPr>
            <a:xfrm>
              <a:off x="990600" y="310816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7" name="Flowchart: Process 6"/>
            <p:cNvSpPr/>
            <p:nvPr/>
          </p:nvSpPr>
          <p:spPr>
            <a:xfrm>
              <a:off x="3200400" y="31242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2" name="Flowchart: Card 11"/>
            <p:cNvSpPr/>
            <p:nvPr/>
          </p:nvSpPr>
          <p:spPr>
            <a:xfrm>
              <a:off x="3372017" y="152400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5" name="TextBox 14"/>
            <p:cNvSpPr txBox="1"/>
            <p:nvPr/>
          </p:nvSpPr>
          <p:spPr>
            <a:xfrm>
              <a:off x="956520" y="3184360"/>
              <a:ext cx="1313181" cy="646331"/>
            </a:xfrm>
            <a:prstGeom prst="rect">
              <a:avLst/>
            </a:prstGeom>
            <a:noFill/>
          </p:spPr>
          <p:txBody>
            <a:bodyPr wrap="none" rtlCol="0">
              <a:spAutoFit/>
            </a:bodyPr>
            <a:lstStyle/>
            <a:p>
              <a:pPr algn="ctr"/>
              <a:r>
                <a:rPr lang="en-US" dirty="0" smtClean="0">
                  <a:latin typeface="Neo Sans Intel"/>
                </a:rPr>
                <a:t>Application</a:t>
              </a:r>
            </a:p>
            <a:p>
              <a:pPr algn="ctr"/>
              <a:r>
                <a:rPr lang="en-US" dirty="0" smtClean="0">
                  <a:latin typeface="Neo Sans Intel"/>
                </a:rPr>
                <a:t>binary</a:t>
              </a:r>
              <a:endParaRPr lang="en-US" dirty="0">
                <a:latin typeface="Neo Sans Intel"/>
              </a:endParaRPr>
            </a:p>
          </p:txBody>
        </p:sp>
        <p:sp>
          <p:nvSpPr>
            <p:cNvPr id="17" name="TextBox 16"/>
            <p:cNvSpPr txBox="1"/>
            <p:nvPr/>
          </p:nvSpPr>
          <p:spPr>
            <a:xfrm>
              <a:off x="3323762" y="1600200"/>
              <a:ext cx="1338828" cy="646331"/>
            </a:xfrm>
            <a:prstGeom prst="rect">
              <a:avLst/>
            </a:prstGeom>
            <a:noFill/>
          </p:spPr>
          <p:txBody>
            <a:bodyPr wrap="none" rtlCol="0">
              <a:spAutoFit/>
            </a:bodyPr>
            <a:lstStyle/>
            <a:p>
              <a:pPr algn="ctr"/>
              <a:r>
                <a:rPr lang="en-US" dirty="0" smtClean="0">
                  <a:latin typeface="Neo Sans Intel"/>
                </a:rPr>
                <a:t>Partitioning</a:t>
              </a:r>
            </a:p>
            <a:p>
              <a:pPr algn="ctr"/>
              <a:r>
                <a:rPr lang="en-US" dirty="0" smtClean="0">
                  <a:latin typeface="Neo Sans Intel"/>
                </a:rPr>
                <a:t>constraints</a:t>
              </a:r>
              <a:endParaRPr lang="en-US" dirty="0">
                <a:latin typeface="Neo Sans Intel"/>
              </a:endParaRPr>
            </a:p>
          </p:txBody>
        </p:sp>
        <p:sp>
          <p:nvSpPr>
            <p:cNvPr id="18" name="TextBox 17"/>
            <p:cNvSpPr txBox="1"/>
            <p:nvPr/>
          </p:nvSpPr>
          <p:spPr>
            <a:xfrm>
              <a:off x="3414454" y="3163669"/>
              <a:ext cx="1095172" cy="646331"/>
            </a:xfrm>
            <a:prstGeom prst="rect">
              <a:avLst/>
            </a:prstGeom>
            <a:noFill/>
          </p:spPr>
          <p:txBody>
            <a:bodyPr wrap="none" rtlCol="0">
              <a:spAutoFit/>
            </a:bodyPr>
            <a:lstStyle/>
            <a:p>
              <a:pPr algn="ctr"/>
              <a:r>
                <a:rPr lang="en-US" b="1" dirty="0" smtClean="0">
                  <a:latin typeface="Neo Sans Intel"/>
                </a:rPr>
                <a:t>Static </a:t>
              </a:r>
            </a:p>
            <a:p>
              <a:pPr algn="ctr"/>
              <a:r>
                <a:rPr lang="en-US" b="1" dirty="0" smtClean="0">
                  <a:latin typeface="Neo Sans Intel"/>
                </a:rPr>
                <a:t>analysis</a:t>
              </a:r>
            </a:p>
          </p:txBody>
        </p:sp>
        <p:sp>
          <p:nvSpPr>
            <p:cNvPr id="24" name="TextBox 23"/>
            <p:cNvSpPr txBox="1"/>
            <p:nvPr/>
          </p:nvSpPr>
          <p:spPr>
            <a:xfrm rot="5400000">
              <a:off x="4833455" y="3184801"/>
              <a:ext cx="1300357" cy="646331"/>
            </a:xfrm>
            <a:prstGeom prst="rect">
              <a:avLst/>
            </a:prstGeom>
            <a:noFill/>
          </p:spPr>
          <p:txBody>
            <a:bodyPr wrap="none" rtlCol="0">
              <a:spAutoFit/>
            </a:bodyPr>
            <a:lstStyle/>
            <a:p>
              <a:pPr algn="ctr"/>
              <a:r>
                <a:rPr lang="en-US" dirty="0" smtClean="0">
                  <a:latin typeface="Neo Sans Intel"/>
                </a:rPr>
                <a:t>location-</a:t>
              </a:r>
              <a:br>
                <a:rPr lang="en-US" dirty="0" smtClean="0">
                  <a:latin typeface="Neo Sans Intel"/>
                </a:rPr>
              </a:br>
              <a:r>
                <a:rPr lang="en-US" dirty="0" smtClean="0">
                  <a:latin typeface="Neo Sans Intel"/>
                </a:rPr>
                <a:t>constraints</a:t>
              </a:r>
            </a:p>
          </p:txBody>
        </p:sp>
        <p:cxnSp>
          <p:nvCxnSpPr>
            <p:cNvPr id="26" name="Straight Arrow Connector 25"/>
            <p:cNvCxnSpPr>
              <a:stCxn id="15" idx="3"/>
              <a:endCxn id="7" idx="1"/>
            </p:cNvCxnSpPr>
            <p:nvPr/>
          </p:nvCxnSpPr>
          <p:spPr>
            <a:xfrm flipV="1">
              <a:off x="2269701" y="3505200"/>
              <a:ext cx="930699" cy="2326"/>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28" name="Straight Arrow Connector 27"/>
            <p:cNvCxnSpPr>
              <a:endCxn id="7" idx="0"/>
            </p:cNvCxnSpPr>
            <p:nvPr/>
          </p:nvCxnSpPr>
          <p:spPr>
            <a:xfrm rot="5400000">
              <a:off x="3543301" y="2705101"/>
              <a:ext cx="838198"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4" name="Straight Arrow Connector 33"/>
            <p:cNvCxnSpPr>
              <a:stCxn id="7" idx="3"/>
              <a:endCxn id="24" idx="2"/>
            </p:cNvCxnSpPr>
            <p:nvPr/>
          </p:nvCxnSpPr>
          <p:spPr>
            <a:xfrm>
              <a:off x="4724400" y="3505200"/>
              <a:ext cx="436068" cy="2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grpSp>
        <p:nvGrpSpPr>
          <p:cNvPr id="46" name="Group 45"/>
          <p:cNvGrpSpPr/>
          <p:nvPr/>
        </p:nvGrpSpPr>
        <p:grpSpPr>
          <a:xfrm>
            <a:off x="990600" y="3507526"/>
            <a:ext cx="6883832" cy="1978874"/>
            <a:chOff x="990600" y="3507526"/>
            <a:chExt cx="6883832" cy="1978874"/>
          </a:xfrm>
        </p:grpSpPr>
        <p:sp>
          <p:nvSpPr>
            <p:cNvPr id="9" name="Flowchart: Process 8"/>
            <p:cNvSpPr/>
            <p:nvPr/>
          </p:nvSpPr>
          <p:spPr>
            <a:xfrm>
              <a:off x="3200400" y="47244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1" name="Flowchart: Card 10"/>
            <p:cNvSpPr/>
            <p:nvPr/>
          </p:nvSpPr>
          <p:spPr>
            <a:xfrm>
              <a:off x="990600" y="4724400"/>
              <a:ext cx="1219200" cy="762000"/>
            </a:xfrm>
            <a:prstGeom prst="flowChartPunchedCard">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6" name="TextBox 15"/>
            <p:cNvSpPr txBox="1"/>
            <p:nvPr/>
          </p:nvSpPr>
          <p:spPr>
            <a:xfrm>
              <a:off x="1114691" y="4840069"/>
              <a:ext cx="1018228" cy="646331"/>
            </a:xfrm>
            <a:prstGeom prst="rect">
              <a:avLst/>
            </a:prstGeom>
            <a:noFill/>
          </p:spPr>
          <p:txBody>
            <a:bodyPr wrap="none" rtlCol="0">
              <a:spAutoFit/>
            </a:bodyPr>
            <a:lstStyle/>
            <a:p>
              <a:pPr algn="ctr"/>
              <a:r>
                <a:rPr lang="en-US" dirty="0" smtClean="0">
                  <a:latin typeface="Neo Sans Intel"/>
                </a:rPr>
                <a:t>Profiling</a:t>
              </a:r>
              <a:br>
                <a:rPr lang="en-US" dirty="0" smtClean="0">
                  <a:latin typeface="Neo Sans Intel"/>
                </a:rPr>
              </a:br>
              <a:r>
                <a:rPr lang="en-US" dirty="0" smtClean="0">
                  <a:latin typeface="Neo Sans Intel"/>
                </a:rPr>
                <a:t>inputs</a:t>
              </a:r>
              <a:endParaRPr lang="en-US" dirty="0">
                <a:latin typeface="Neo Sans Intel"/>
              </a:endParaRPr>
            </a:p>
          </p:txBody>
        </p:sp>
        <p:sp>
          <p:nvSpPr>
            <p:cNvPr id="19" name="TextBox 18"/>
            <p:cNvSpPr txBox="1"/>
            <p:nvPr/>
          </p:nvSpPr>
          <p:spPr>
            <a:xfrm>
              <a:off x="3346870" y="4776536"/>
              <a:ext cx="1146469" cy="646331"/>
            </a:xfrm>
            <a:prstGeom prst="rect">
              <a:avLst/>
            </a:prstGeom>
            <a:noFill/>
          </p:spPr>
          <p:txBody>
            <a:bodyPr wrap="none" rtlCol="0">
              <a:spAutoFit/>
            </a:bodyPr>
            <a:lstStyle/>
            <a:p>
              <a:pPr algn="ctr"/>
              <a:r>
                <a:rPr lang="en-US" b="1" dirty="0" smtClean="0">
                  <a:latin typeface="Neo Sans Intel"/>
                </a:rPr>
                <a:t>Dynamic</a:t>
              </a:r>
            </a:p>
            <a:p>
              <a:pPr algn="ctr"/>
              <a:r>
                <a:rPr lang="en-US" b="1" dirty="0" smtClean="0">
                  <a:latin typeface="Neo Sans Intel"/>
                </a:rPr>
                <a:t>profiling</a:t>
              </a:r>
            </a:p>
          </p:txBody>
        </p:sp>
        <p:sp>
          <p:nvSpPr>
            <p:cNvPr id="23" name="TextBox 22"/>
            <p:cNvSpPr txBox="1"/>
            <p:nvPr/>
          </p:nvSpPr>
          <p:spPr>
            <a:xfrm>
              <a:off x="6163706" y="4787933"/>
              <a:ext cx="1710726" cy="646331"/>
            </a:xfrm>
            <a:prstGeom prst="rect">
              <a:avLst/>
            </a:prstGeom>
            <a:noFill/>
          </p:spPr>
          <p:txBody>
            <a:bodyPr wrap="none" rtlCol="0">
              <a:spAutoFit/>
            </a:bodyPr>
            <a:lstStyle/>
            <a:p>
              <a:pPr algn="ctr"/>
              <a:r>
                <a:rPr lang="en-US" dirty="0" smtClean="0">
                  <a:latin typeface="Neo Sans Intel"/>
                </a:rPr>
                <a:t>cost-annotated</a:t>
              </a:r>
            </a:p>
            <a:p>
              <a:pPr algn="ctr"/>
              <a:r>
                <a:rPr lang="en-US" dirty="0" smtClean="0">
                  <a:latin typeface="Neo Sans Intel"/>
                </a:rPr>
                <a:t>executions</a:t>
              </a:r>
            </a:p>
          </p:txBody>
        </p:sp>
        <p:cxnSp>
          <p:nvCxnSpPr>
            <p:cNvPr id="30" name="Straight Arrow Connector 29"/>
            <p:cNvCxnSpPr>
              <a:stCxn id="11" idx="3"/>
              <a:endCxn id="9" idx="1"/>
            </p:cNvCxnSpPr>
            <p:nvPr/>
          </p:nvCxnSpPr>
          <p:spPr>
            <a:xfrm>
              <a:off x="2209800" y="5105400"/>
              <a:ext cx="990600"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a:stCxn id="15" idx="3"/>
            </p:cNvCxnSpPr>
            <p:nvPr/>
          </p:nvCxnSpPr>
          <p:spPr>
            <a:xfrm>
              <a:off x="2269701" y="3507526"/>
              <a:ext cx="1083099" cy="1200834"/>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a:stCxn id="9" idx="3"/>
              <a:endCxn id="23" idx="1"/>
            </p:cNvCxnSpPr>
            <p:nvPr/>
          </p:nvCxnSpPr>
          <p:spPr>
            <a:xfrm>
              <a:off x="4724400" y="5105400"/>
              <a:ext cx="1439306" cy="569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grpSp>
        <p:nvGrpSpPr>
          <p:cNvPr id="47" name="Group 46"/>
          <p:cNvGrpSpPr/>
          <p:nvPr/>
        </p:nvGrpSpPr>
        <p:grpSpPr>
          <a:xfrm>
            <a:off x="5806799" y="1447800"/>
            <a:ext cx="1978150" cy="3340133"/>
            <a:chOff x="5806799" y="1447800"/>
            <a:chExt cx="1978150" cy="3340133"/>
          </a:xfrm>
        </p:grpSpPr>
        <p:sp>
          <p:nvSpPr>
            <p:cNvPr id="8" name="Flowchart: Process 7"/>
            <p:cNvSpPr/>
            <p:nvPr/>
          </p:nvSpPr>
          <p:spPr>
            <a:xfrm>
              <a:off x="6248400" y="3124200"/>
              <a:ext cx="1524000" cy="762000"/>
            </a:xfrm>
            <a:prstGeom prst="flowChartProcess">
              <a:avLst/>
            </a:prstGeom>
            <a:solidFill>
              <a:schemeClr val="accent1">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14" name="Flowchart: Document 13"/>
            <p:cNvSpPr/>
            <p:nvPr/>
          </p:nvSpPr>
          <p:spPr>
            <a:xfrm>
              <a:off x="6400800" y="1524000"/>
              <a:ext cx="1219200" cy="838200"/>
            </a:xfrm>
            <a:prstGeom prst="flowChartDocumen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Neo Sans Intel"/>
              </a:endParaRPr>
            </a:p>
          </p:txBody>
        </p:sp>
        <p:sp>
          <p:nvSpPr>
            <p:cNvPr id="20" name="TextBox 19"/>
            <p:cNvSpPr txBox="1"/>
            <p:nvPr/>
          </p:nvSpPr>
          <p:spPr>
            <a:xfrm>
              <a:off x="6202463" y="3180344"/>
              <a:ext cx="1582486" cy="646331"/>
            </a:xfrm>
            <a:prstGeom prst="rect">
              <a:avLst/>
            </a:prstGeom>
            <a:noFill/>
          </p:spPr>
          <p:txBody>
            <a:bodyPr wrap="none" rtlCol="0">
              <a:spAutoFit/>
            </a:bodyPr>
            <a:lstStyle/>
            <a:p>
              <a:pPr algn="ctr"/>
              <a:r>
                <a:rPr lang="en-US" b="1" dirty="0" smtClean="0">
                  <a:latin typeface="Neo Sans Intel"/>
                </a:rPr>
                <a:t>Optimization</a:t>
              </a:r>
            </a:p>
            <a:p>
              <a:pPr algn="ctr"/>
              <a:r>
                <a:rPr lang="en-US" b="1" dirty="0" smtClean="0">
                  <a:latin typeface="Neo Sans Intel"/>
                </a:rPr>
                <a:t>solver</a:t>
              </a:r>
            </a:p>
          </p:txBody>
        </p:sp>
        <p:sp>
          <p:nvSpPr>
            <p:cNvPr id="21" name="TextBox 20"/>
            <p:cNvSpPr txBox="1"/>
            <p:nvPr/>
          </p:nvSpPr>
          <p:spPr>
            <a:xfrm>
              <a:off x="6342253" y="1447800"/>
              <a:ext cx="1313181" cy="923330"/>
            </a:xfrm>
            <a:prstGeom prst="rect">
              <a:avLst/>
            </a:prstGeom>
            <a:noFill/>
          </p:spPr>
          <p:txBody>
            <a:bodyPr wrap="none" rtlCol="0">
              <a:spAutoFit/>
            </a:bodyPr>
            <a:lstStyle/>
            <a:p>
              <a:pPr algn="ctr"/>
              <a:r>
                <a:rPr lang="en-US" dirty="0" smtClean="0">
                  <a:latin typeface="Neo Sans Intel"/>
                </a:rPr>
                <a:t>Optimal </a:t>
              </a:r>
              <a:br>
                <a:rPr lang="en-US" dirty="0" smtClean="0">
                  <a:latin typeface="Neo Sans Intel"/>
                </a:rPr>
              </a:br>
              <a:r>
                <a:rPr lang="en-US" dirty="0" smtClean="0">
                  <a:latin typeface="Neo Sans Intel"/>
                </a:rPr>
                <a:t>partitioning</a:t>
              </a:r>
            </a:p>
            <a:p>
              <a:pPr algn="ctr"/>
              <a:r>
                <a:rPr lang="en-US" dirty="0" smtClean="0">
                  <a:latin typeface="Neo Sans Intel"/>
                </a:rPr>
                <a:t>points</a:t>
              </a:r>
              <a:endParaRPr lang="en-US" dirty="0">
                <a:latin typeface="Neo Sans Intel"/>
              </a:endParaRPr>
            </a:p>
          </p:txBody>
        </p:sp>
        <p:cxnSp>
          <p:nvCxnSpPr>
            <p:cNvPr id="38" name="Straight Arrow Connector 37"/>
            <p:cNvCxnSpPr>
              <a:stCxn id="23" idx="0"/>
              <a:endCxn id="8" idx="2"/>
            </p:cNvCxnSpPr>
            <p:nvPr/>
          </p:nvCxnSpPr>
          <p:spPr>
            <a:xfrm rot="16200000" flipV="1">
              <a:off x="6563869" y="4332732"/>
              <a:ext cx="901733" cy="8669"/>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a:stCxn id="24" idx="0"/>
              <a:endCxn id="8" idx="1"/>
            </p:cNvCxnSpPr>
            <p:nvPr/>
          </p:nvCxnSpPr>
          <p:spPr>
            <a:xfrm flipV="1">
              <a:off x="5806799" y="3505200"/>
              <a:ext cx="441601" cy="2767"/>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2" name="Straight Arrow Connector 41"/>
            <p:cNvCxnSpPr>
              <a:stCxn id="8" idx="0"/>
              <a:endCxn id="14" idx="2"/>
            </p:cNvCxnSpPr>
            <p:nvPr/>
          </p:nvCxnSpPr>
          <p:spPr>
            <a:xfrm rot="5400000" flipH="1" flipV="1">
              <a:off x="6601693" y="2715493"/>
              <a:ext cx="817414" cy="1588"/>
            </a:xfrm>
            <a:prstGeom prst="straightConnector1">
              <a:avLst/>
            </a:prstGeom>
            <a:ln>
              <a:tailEnd type="stealth"/>
            </a:ln>
          </p:spPr>
          <p:style>
            <a:lnRef idx="1">
              <a:schemeClr val="accent1"/>
            </a:lnRef>
            <a:fillRef idx="0">
              <a:schemeClr val="accent1"/>
            </a:fillRef>
            <a:effectRef idx="0">
              <a:schemeClr val="accent1"/>
            </a:effectRef>
            <a:fontRef idx="minor">
              <a:schemeClr val="tx1"/>
            </a:fontRef>
          </p:style>
        </p:cxnSp>
      </p:grpSp>
      <p:sp>
        <p:nvSpPr>
          <p:cNvPr id="48" name="Rectangle 47"/>
          <p:cNvSpPr/>
          <p:nvPr/>
        </p:nvSpPr>
        <p:spPr>
          <a:xfrm>
            <a:off x="381000" y="2362200"/>
            <a:ext cx="3437159" cy="461665"/>
          </a:xfrm>
          <a:prstGeom prst="rect">
            <a:avLst/>
          </a:prstGeom>
          <a:solidFill>
            <a:srgbClr val="FFFF99"/>
          </a:solidFill>
        </p:spPr>
        <p:txBody>
          <a:bodyPr wrap="none">
            <a:spAutoFit/>
          </a:bodyPr>
          <a:lstStyle/>
          <a:p>
            <a:r>
              <a:rPr lang="en-US" sz="2400" dirty="0" smtClean="0">
                <a:latin typeface="Neo Sans Intel"/>
              </a:rPr>
              <a:t>Identify valid split points</a:t>
            </a:r>
            <a:endParaRPr lang="en-US" sz="2400" dirty="0">
              <a:latin typeface="Neo Sans Intel"/>
            </a:endParaRPr>
          </a:p>
        </p:txBody>
      </p:sp>
      <p:sp>
        <p:nvSpPr>
          <p:cNvPr id="50" name="Rectangle 49"/>
          <p:cNvSpPr/>
          <p:nvPr/>
        </p:nvSpPr>
        <p:spPr>
          <a:xfrm>
            <a:off x="457200" y="5638800"/>
            <a:ext cx="3230372" cy="461665"/>
          </a:xfrm>
          <a:prstGeom prst="rect">
            <a:avLst/>
          </a:prstGeom>
          <a:solidFill>
            <a:srgbClr val="FFFF99"/>
          </a:solidFill>
        </p:spPr>
        <p:txBody>
          <a:bodyPr wrap="none">
            <a:spAutoFit/>
          </a:bodyPr>
          <a:lstStyle/>
          <a:p>
            <a:r>
              <a:rPr lang="en-US" sz="2400" dirty="0" smtClean="0">
                <a:latin typeface="Neo Sans Intel"/>
              </a:rPr>
              <a:t>Construct cost models</a:t>
            </a:r>
            <a:endParaRPr lang="en-US" sz="2400" dirty="0">
              <a:latin typeface="Neo Sans Intel"/>
            </a:endParaRPr>
          </a:p>
        </p:txBody>
      </p:sp>
      <p:sp>
        <p:nvSpPr>
          <p:cNvPr id="51" name="Rectangle 50"/>
          <p:cNvSpPr/>
          <p:nvPr/>
        </p:nvSpPr>
        <p:spPr>
          <a:xfrm>
            <a:off x="4267200" y="4114800"/>
            <a:ext cx="4583306" cy="461665"/>
          </a:xfrm>
          <a:prstGeom prst="rect">
            <a:avLst/>
          </a:prstGeom>
          <a:solidFill>
            <a:srgbClr val="FFFF99"/>
          </a:solidFill>
        </p:spPr>
        <p:txBody>
          <a:bodyPr wrap="none">
            <a:spAutoFit/>
          </a:bodyPr>
          <a:lstStyle/>
          <a:p>
            <a:r>
              <a:rPr lang="en-US" sz="2400" dirty="0" smtClean="0">
                <a:latin typeface="Neo Sans Intel"/>
              </a:rPr>
              <a:t>Pick best choice for an objective</a:t>
            </a:r>
            <a:endParaRPr lang="en-US" sz="2400" dirty="0">
              <a:latin typeface="Neo Sans Intel"/>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46</a:t>
            </a:fld>
            <a:endParaRPr lang="en-US">
              <a:solidFill>
                <a:prstClr val="black">
                  <a:tint val="75000"/>
                </a:prstClr>
              </a:solidFill>
              <a:latin typeface="Calibri"/>
            </a:endParaRPr>
          </a:p>
        </p:txBody>
      </p:sp>
      <p:sp>
        <p:nvSpPr>
          <p:cNvPr id="39" name="TextBox 3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31668313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Static Analysis</a:t>
            </a:r>
            <a:endParaRPr lang="en-US" dirty="0"/>
          </a:p>
        </p:txBody>
      </p:sp>
      <p:sp>
        <p:nvSpPr>
          <p:cNvPr id="3" name="Content Placeholder 2"/>
          <p:cNvSpPr>
            <a:spLocks noGrp="1"/>
          </p:cNvSpPr>
          <p:nvPr>
            <p:ph idx="1"/>
          </p:nvPr>
        </p:nvSpPr>
        <p:spPr/>
        <p:txBody>
          <a:bodyPr>
            <a:normAutofit fontScale="85000" lnSpcReduction="20000"/>
          </a:bodyPr>
          <a:lstStyle/>
          <a:p>
            <a:r>
              <a:rPr lang="en-US" sz="3300" dirty="0" smtClean="0"/>
              <a:t>Partitioning points</a:t>
            </a:r>
          </a:p>
          <a:p>
            <a:pPr lvl="1"/>
            <a:r>
              <a:rPr lang="en-US" dirty="0" smtClean="0"/>
              <a:t>Restrict to method entry/exit</a:t>
            </a:r>
          </a:p>
          <a:p>
            <a:endParaRPr lang="en-US" dirty="0" smtClean="0"/>
          </a:p>
          <a:p>
            <a:r>
              <a:rPr lang="en-US" sz="3300" dirty="0" smtClean="0"/>
              <a:t>Identify “pinned” methods</a:t>
            </a:r>
          </a:p>
          <a:p>
            <a:pPr lvl="1"/>
            <a:r>
              <a:rPr lang="en-US" dirty="0" smtClean="0"/>
              <a:t>Identify framework library methods</a:t>
            </a:r>
          </a:p>
          <a:p>
            <a:endParaRPr lang="en-US" dirty="0" smtClean="0"/>
          </a:p>
          <a:p>
            <a:r>
              <a:rPr lang="en-US" sz="3300" dirty="0" smtClean="0"/>
              <a:t>Identify mutually dependent native state</a:t>
            </a:r>
          </a:p>
          <a:p>
            <a:pPr lvl="1"/>
            <a:r>
              <a:rPr lang="en-US" dirty="0" smtClean="0"/>
              <a:t>Class natives stay together</a:t>
            </a:r>
          </a:p>
          <a:p>
            <a:endParaRPr lang="en-US" dirty="0" smtClean="0"/>
          </a:p>
          <a:p>
            <a:r>
              <a:rPr lang="en-US" sz="3300" dirty="0" smtClean="0"/>
              <a:t>Collect static control flow</a:t>
            </a:r>
          </a:p>
          <a:p>
            <a:pPr lvl="1"/>
            <a:r>
              <a:rPr lang="en-US" dirty="0" smtClean="0"/>
              <a:t>Who calls whom</a:t>
            </a:r>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47</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98423176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Profiling</a:t>
            </a:r>
            <a:endParaRPr lang="en-US" dirty="0"/>
          </a:p>
        </p:txBody>
      </p:sp>
      <p:sp>
        <p:nvSpPr>
          <p:cNvPr id="3" name="Content Placeholder 2"/>
          <p:cNvSpPr>
            <a:spLocks noGrp="1"/>
          </p:cNvSpPr>
          <p:nvPr>
            <p:ph sz="half" idx="1"/>
          </p:nvPr>
        </p:nvSpPr>
        <p:spPr>
          <a:xfrm>
            <a:off x="457200" y="1600200"/>
            <a:ext cx="4038600" cy="4648199"/>
          </a:xfrm>
        </p:spPr>
        <p:txBody>
          <a:bodyPr>
            <a:normAutofit/>
          </a:bodyPr>
          <a:lstStyle/>
          <a:p>
            <a:r>
              <a:rPr lang="en-US" dirty="0" smtClean="0"/>
              <a:t>Pick k invocations</a:t>
            </a:r>
          </a:p>
          <a:p>
            <a:r>
              <a:rPr lang="en-US" dirty="0" smtClean="0"/>
              <a:t>For each invocation</a:t>
            </a:r>
          </a:p>
          <a:p>
            <a:pPr lvl="1"/>
            <a:r>
              <a:rPr lang="en-US" dirty="0" smtClean="0"/>
              <a:t>Run app on mobile device</a:t>
            </a:r>
          </a:p>
          <a:p>
            <a:pPr lvl="1"/>
            <a:r>
              <a:rPr lang="en-US" dirty="0" smtClean="0"/>
              <a:t>Run app on clone</a:t>
            </a:r>
          </a:p>
          <a:p>
            <a:r>
              <a:rPr lang="en-US" dirty="0" smtClean="0"/>
              <a:t>For each method</a:t>
            </a:r>
          </a:p>
          <a:p>
            <a:pPr lvl="1"/>
            <a:r>
              <a:rPr lang="en-US" dirty="0" smtClean="0"/>
              <a:t>Execution time</a:t>
            </a:r>
          </a:p>
          <a:p>
            <a:pPr lvl="1"/>
            <a:r>
              <a:rPr lang="en-US" dirty="0" smtClean="0"/>
              <a:t>Context size entry/exit</a:t>
            </a:r>
          </a:p>
          <a:p>
            <a:pPr lvl="1"/>
            <a:r>
              <a:rPr lang="en-US" dirty="0" smtClean="0"/>
              <a:t>Estimate of energy consumption</a:t>
            </a:r>
          </a:p>
        </p:txBody>
      </p:sp>
      <p:graphicFrame>
        <p:nvGraphicFramePr>
          <p:cNvPr id="4098" name="Object 2"/>
          <p:cNvGraphicFramePr>
            <a:graphicFrameLocks noGrp="1" noChangeAspect="1"/>
          </p:cNvGraphicFramePr>
          <p:nvPr>
            <p:ph sz="half" idx="2"/>
            <p:extLst>
              <p:ext uri="{D42A27DB-BD31-4B8C-83A1-F6EECF244321}">
                <p14:modId xmlns:p14="http://schemas.microsoft.com/office/powerpoint/2010/main" val="501238462"/>
              </p:ext>
            </p:extLst>
          </p:nvPr>
        </p:nvGraphicFramePr>
        <p:xfrm>
          <a:off x="4267201" y="1700605"/>
          <a:ext cx="4797424" cy="3912404"/>
        </p:xfrm>
        <a:graphic>
          <a:graphicData uri="http://schemas.openxmlformats.org/presentationml/2006/ole">
            <mc:AlternateContent xmlns:mc="http://schemas.openxmlformats.org/markup-compatibility/2006">
              <mc:Choice xmlns:v="urn:schemas-microsoft-com:vml" Requires="v">
                <p:oleObj spid="_x0000_s3132" name="Visio" r:id="rId4" imgW="1857392" imgH="1514543" progId="Visio.Drawing.11">
                  <p:embed/>
                </p:oleObj>
              </mc:Choice>
              <mc:Fallback>
                <p:oleObj name="Visio" r:id="rId4" imgW="1857392" imgH="1514543"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267201" y="1700605"/>
                        <a:ext cx="4797424" cy="3912404"/>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48</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08911170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Intuition</a:t>
            </a:r>
            <a:endParaRPr lang="en-US" dirty="0"/>
          </a:p>
        </p:txBody>
      </p:sp>
      <p:sp>
        <p:nvSpPr>
          <p:cNvPr id="3" name="Content Placeholder 2"/>
          <p:cNvSpPr>
            <a:spLocks noGrp="1"/>
          </p:cNvSpPr>
          <p:nvPr>
            <p:ph idx="1"/>
          </p:nvPr>
        </p:nvSpPr>
        <p:spPr/>
        <p:txBody>
          <a:bodyPr>
            <a:normAutofit/>
          </a:bodyPr>
          <a:lstStyle/>
          <a:p>
            <a:r>
              <a:rPr lang="en-US" sz="3000" smtClean="0"/>
              <a:t>Partitioning points </a:t>
            </a:r>
            <a:r>
              <a:rPr lang="en-US" sz="3000" dirty="0" smtClean="0"/>
              <a:t>splice profile trees together</a:t>
            </a:r>
          </a:p>
          <a:p>
            <a:r>
              <a:rPr lang="en-US" sz="3000" dirty="0" smtClean="0"/>
              <a:t>Context size used to estimate network cost</a:t>
            </a:r>
            <a:endParaRPr lang="en-US" sz="3000" dirty="0"/>
          </a:p>
        </p:txBody>
      </p:sp>
      <p:graphicFrame>
        <p:nvGraphicFramePr>
          <p:cNvPr id="5" name="Object 4"/>
          <p:cNvGraphicFramePr>
            <a:graphicFrameLocks noGrp="1" noChangeAspect="1"/>
          </p:cNvGraphicFramePr>
          <p:nvPr>
            <p:extLst>
              <p:ext uri="{D42A27DB-BD31-4B8C-83A1-F6EECF244321}">
                <p14:modId xmlns:p14="http://schemas.microsoft.com/office/powerpoint/2010/main" val="896530196"/>
              </p:ext>
            </p:extLst>
          </p:nvPr>
        </p:nvGraphicFramePr>
        <p:xfrm>
          <a:off x="609599" y="2995170"/>
          <a:ext cx="8077202" cy="2948430"/>
        </p:xfrm>
        <a:graphic>
          <a:graphicData uri="http://schemas.openxmlformats.org/presentationml/2006/ole">
            <mc:AlternateContent xmlns:mc="http://schemas.openxmlformats.org/markup-compatibility/2006">
              <mc:Choice xmlns:v="urn:schemas-microsoft-com:vml" Requires="v">
                <p:oleObj spid="_x0000_s4156" name="Visio" r:id="rId4" imgW="4246700" imgH="1549670" progId="Visio.Drawing.11">
                  <p:embed/>
                </p:oleObj>
              </mc:Choice>
              <mc:Fallback>
                <p:oleObj name="Visio" r:id="rId4" imgW="4246700" imgH="1549670"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599" y="2995170"/>
                        <a:ext cx="8077202" cy="294843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cxnSp>
        <p:nvCxnSpPr>
          <p:cNvPr id="7" name="Straight Connector 6"/>
          <p:cNvCxnSpPr/>
          <p:nvPr/>
        </p:nvCxnSpPr>
        <p:spPr>
          <a:xfrm rot="5400000">
            <a:off x="3124200" y="4724400"/>
            <a:ext cx="3048000" cy="0"/>
          </a:xfrm>
          <a:prstGeom prst="line">
            <a:avLst/>
          </a:prstGeom>
          <a:ln w="31750">
            <a:prstDash val="sysDash"/>
          </a:ln>
        </p:spPr>
        <p:style>
          <a:lnRef idx="1">
            <a:schemeClr val="accent1"/>
          </a:lnRef>
          <a:fillRef idx="0">
            <a:schemeClr val="accent1"/>
          </a:fillRef>
          <a:effectRef idx="0">
            <a:schemeClr val="accent1"/>
          </a:effectRef>
          <a:fontRef idx="minor">
            <a:schemeClr val="tx1"/>
          </a:fontRef>
        </p:style>
      </p:cxn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8" name="Slide Number Placeholder 7"/>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49</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224511408"/>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p:cNvSpPr/>
          <p:nvPr/>
        </p:nvSpPr>
        <p:spPr>
          <a:xfrm>
            <a:off x="1295400" y="2667000"/>
            <a:ext cx="4062060" cy="2521138"/>
          </a:xfrm>
          <a:prstGeom prst="roundRect">
            <a:avLst>
              <a:gd name="adj" fmla="val 7142"/>
            </a:avLst>
          </a:prstGeom>
          <a:solidFill>
            <a:schemeClr val="accent6">
              <a:lumMod val="20000"/>
              <a:lumOff val="80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2" name="Title 1"/>
          <p:cNvSpPr>
            <a:spLocks noGrp="1"/>
          </p:cNvSpPr>
          <p:nvPr>
            <p:ph type="title"/>
          </p:nvPr>
        </p:nvSpPr>
        <p:spPr>
          <a:xfrm>
            <a:off x="457200" y="152400"/>
            <a:ext cx="8229600" cy="1143000"/>
          </a:xfrm>
        </p:spPr>
        <p:txBody>
          <a:bodyPr>
            <a:normAutofit/>
          </a:bodyPr>
          <a:lstStyle/>
          <a:p>
            <a:r>
              <a:rPr lang="en-US" dirty="0" err="1" smtClean="0"/>
              <a:t>Thialfi</a:t>
            </a:r>
            <a:r>
              <a:rPr lang="en-US" dirty="0" smtClean="0"/>
              <a:t> Architecture</a:t>
            </a:r>
            <a:endParaRPr lang="en-US" dirty="0"/>
          </a:p>
        </p:txBody>
      </p:sp>
      <p:sp>
        <p:nvSpPr>
          <p:cNvPr id="9" name="Can 8"/>
          <p:cNvSpPr/>
          <p:nvPr/>
        </p:nvSpPr>
        <p:spPr>
          <a:xfrm>
            <a:off x="1447800" y="28259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56" name="TextBox 55"/>
          <p:cNvSpPr txBox="1"/>
          <p:nvPr/>
        </p:nvSpPr>
        <p:spPr>
          <a:xfrm>
            <a:off x="457200" y="5370493"/>
            <a:ext cx="8305800" cy="954107"/>
          </a:xfrm>
          <a:prstGeom prst="rect">
            <a:avLst/>
          </a:prstGeom>
          <a:noFill/>
        </p:spPr>
        <p:txBody>
          <a:bodyPr wrap="square" rtlCol="0">
            <a:spAutoFit/>
          </a:bodyPr>
          <a:lstStyle/>
          <a:p>
            <a:pPr marL="233363" indent="-233363">
              <a:buFont typeface="Arial" pitchFamily="34" charset="0"/>
              <a:buChar char="•"/>
            </a:pPr>
            <a:r>
              <a:rPr lang="en-US" sz="2800" i="1" dirty="0" smtClean="0"/>
              <a:t>Matcher:</a:t>
            </a:r>
            <a:r>
              <a:rPr lang="en-US" sz="2800" dirty="0" smtClean="0"/>
              <a:t> Object ID </a:t>
            </a:r>
            <a:r>
              <a:rPr lang="en-US" sz="2800" dirty="0" smtClean="0">
                <a:sym typeface="Wingdings" pitchFamily="2" charset="2"/>
              </a:rPr>
              <a:t></a:t>
            </a:r>
            <a:r>
              <a:rPr lang="en-US" sz="2800" dirty="0" smtClean="0"/>
              <a:t> registered clients, version</a:t>
            </a:r>
          </a:p>
          <a:p>
            <a:pPr marL="233363" indent="-233363">
              <a:buFont typeface="Arial" pitchFamily="34" charset="0"/>
              <a:buChar char="•"/>
            </a:pPr>
            <a:r>
              <a:rPr lang="en-US" sz="2800" i="1" dirty="0" smtClean="0"/>
              <a:t>Registrar:</a:t>
            </a:r>
            <a:r>
              <a:rPr lang="en-US" sz="2800" dirty="0" smtClean="0"/>
              <a:t> Client ID </a:t>
            </a:r>
            <a:r>
              <a:rPr lang="en-US" sz="2800" dirty="0" smtClean="0">
                <a:sym typeface="Wingdings" pitchFamily="2" charset="2"/>
              </a:rPr>
              <a:t></a:t>
            </a:r>
            <a:r>
              <a:rPr lang="en-US" sz="2800" dirty="0" smtClean="0"/>
              <a:t> registered objects, notifications</a:t>
            </a:r>
          </a:p>
        </p:txBody>
      </p:sp>
      <p:sp>
        <p:nvSpPr>
          <p:cNvPr id="66" name="TextBox 65"/>
          <p:cNvSpPr txBox="1"/>
          <p:nvPr/>
        </p:nvSpPr>
        <p:spPr>
          <a:xfrm>
            <a:off x="7782065" y="1905000"/>
            <a:ext cx="923971" cy="461665"/>
          </a:xfrm>
          <a:prstGeom prst="rect">
            <a:avLst/>
          </a:prstGeom>
          <a:noFill/>
        </p:spPr>
        <p:txBody>
          <a:bodyPr wrap="none" rtlCol="0">
            <a:spAutoFit/>
          </a:bodyPr>
          <a:lstStyle/>
          <a:p>
            <a:r>
              <a:rPr lang="en-US" sz="2400" b="1" dirty="0" smtClean="0"/>
              <a:t>Client</a:t>
            </a:r>
          </a:p>
        </p:txBody>
      </p:sp>
      <p:sp>
        <p:nvSpPr>
          <p:cNvPr id="35" name="Rounded Rectangle 34"/>
          <p:cNvSpPr/>
          <p:nvPr/>
        </p:nvSpPr>
        <p:spPr>
          <a:xfrm>
            <a:off x="3810000" y="2818515"/>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36" name="Rounded Rectangle 35"/>
          <p:cNvSpPr/>
          <p:nvPr/>
        </p:nvSpPr>
        <p:spPr>
          <a:xfrm>
            <a:off x="3810000" y="4349938"/>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447800" y="4273738"/>
            <a:ext cx="10668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3622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400099" y="2357735"/>
            <a:ext cx="1667701" cy="461665"/>
          </a:xfrm>
          <a:prstGeom prst="rect">
            <a:avLst/>
          </a:prstGeom>
          <a:noFill/>
        </p:spPr>
        <p:txBody>
          <a:bodyPr wrap="none" rtlCol="0">
            <a:spAutoFit/>
          </a:bodyPr>
          <a:lstStyle/>
          <a:p>
            <a:r>
              <a:rPr lang="en-US" sz="2400" b="1" dirty="0" smtClean="0"/>
              <a:t>Data center</a:t>
            </a:r>
          </a:p>
        </p:txBody>
      </p:sp>
      <p:sp>
        <p:nvSpPr>
          <p:cNvPr id="46" name="Left-Right Arrow 45"/>
          <p:cNvSpPr/>
          <p:nvPr/>
        </p:nvSpPr>
        <p:spPr>
          <a:xfrm rot="5400000">
            <a:off x="4046009" y="3778438"/>
            <a:ext cx="838200"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Left-Right Arrow 46"/>
          <p:cNvSpPr/>
          <p:nvPr/>
        </p:nvSpPr>
        <p:spPr>
          <a:xfrm rot="20303303">
            <a:off x="4455829" y="2121945"/>
            <a:ext cx="2308804" cy="304800"/>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Left Arrow 52"/>
          <p:cNvSpPr/>
          <p:nvPr/>
        </p:nvSpPr>
        <p:spPr>
          <a:xfrm>
            <a:off x="5195090" y="4472378"/>
            <a:ext cx="1814523" cy="36189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p:cNvSpPr txBox="1"/>
          <p:nvPr/>
        </p:nvSpPr>
        <p:spPr>
          <a:xfrm>
            <a:off x="5486400" y="4191000"/>
            <a:ext cx="1568058" cy="400110"/>
          </a:xfrm>
          <a:prstGeom prst="rect">
            <a:avLst/>
          </a:prstGeom>
          <a:noFill/>
        </p:spPr>
        <p:txBody>
          <a:bodyPr wrap="none" rtlCol="0">
            <a:spAutoFit/>
          </a:bodyPr>
          <a:lstStyle/>
          <a:p>
            <a:r>
              <a:rPr lang="en-US" sz="2000" i="1" dirty="0" smtClean="0"/>
              <a:t>Notifications</a:t>
            </a:r>
            <a:endParaRPr lang="en-US" sz="2000" i="1" dirty="0"/>
          </a:p>
        </p:txBody>
      </p:sp>
      <p:sp>
        <p:nvSpPr>
          <p:cNvPr id="23" name="Rounded Rectangle 22"/>
          <p:cNvSpPr/>
          <p:nvPr/>
        </p:nvSpPr>
        <p:spPr>
          <a:xfrm>
            <a:off x="7009613" y="4219700"/>
            <a:ext cx="1676400" cy="850983"/>
          </a:xfrm>
          <a:prstGeom prst="roundRect">
            <a:avLst/>
          </a:prstGeom>
          <a:solidFill>
            <a:schemeClr val="accent3">
              <a:lumMod val="40000"/>
              <a:lumOff val="6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Application Backend</a:t>
            </a:r>
            <a:endParaRPr lang="en-US" sz="2400" dirty="0">
              <a:solidFill>
                <a:schemeClr val="tx1"/>
              </a:solidFill>
            </a:endParaRPr>
          </a:p>
        </p:txBody>
      </p:sp>
      <p:sp>
        <p:nvSpPr>
          <p:cNvPr id="29" name="TextBox 28"/>
          <p:cNvSpPr txBox="1"/>
          <p:nvPr/>
        </p:nvSpPr>
        <p:spPr>
          <a:xfrm>
            <a:off x="3684580" y="1324451"/>
            <a:ext cx="3021020" cy="707886"/>
          </a:xfrm>
          <a:prstGeom prst="rect">
            <a:avLst/>
          </a:prstGeom>
          <a:noFill/>
        </p:spPr>
        <p:txBody>
          <a:bodyPr wrap="none" rtlCol="0">
            <a:spAutoFit/>
          </a:bodyPr>
          <a:lstStyle/>
          <a:p>
            <a:r>
              <a:rPr lang="en-US" sz="2000" i="1" dirty="0" smtClean="0"/>
              <a:t>Registrations, notifications,</a:t>
            </a:r>
          </a:p>
          <a:p>
            <a:r>
              <a:rPr lang="en-US" sz="2000" i="1" dirty="0" smtClean="0"/>
              <a:t>acknowledgments</a:t>
            </a:r>
            <a:endParaRPr lang="en-US" sz="2000" i="1" dirty="0"/>
          </a:p>
        </p:txBody>
      </p:sp>
      <p:grpSp>
        <p:nvGrpSpPr>
          <p:cNvPr id="30" name="Group 29"/>
          <p:cNvGrpSpPr/>
          <p:nvPr/>
        </p:nvGrpSpPr>
        <p:grpSpPr>
          <a:xfrm>
            <a:off x="6705600" y="889338"/>
            <a:ext cx="1645732" cy="1142999"/>
            <a:chOff x="1752600" y="1828800"/>
            <a:chExt cx="1828800" cy="1524000"/>
          </a:xfrm>
        </p:grpSpPr>
        <p:pic>
          <p:nvPicPr>
            <p:cNvPr id="31" name="Picture 30"/>
            <p:cNvPicPr>
              <a:picLocks noChangeAspect="1"/>
            </p:cNvPicPr>
            <p:nvPr/>
          </p:nvPicPr>
          <p:blipFill>
            <a:blip r:embed="rId3" cstate="print">
              <a:lum bright="-45000" contrast="60000"/>
            </a:blip>
            <a:stretch>
              <a:fillRect/>
            </a:stretch>
          </p:blipFill>
          <p:spPr>
            <a:xfrm>
              <a:off x="1752600" y="1828800"/>
              <a:ext cx="1828800" cy="1524000"/>
            </a:xfrm>
            <a:prstGeom prst="rect">
              <a:avLst/>
            </a:prstGeom>
            <a:noFill/>
            <a:ln>
              <a:noFill/>
            </a:ln>
          </p:spPr>
        </p:pic>
        <p:sp>
          <p:nvSpPr>
            <p:cNvPr id="32" name="Rounded Rectangle 31"/>
            <p:cNvSpPr/>
            <p:nvPr/>
          </p:nvSpPr>
          <p:spPr>
            <a:xfrm>
              <a:off x="2376142" y="2209800"/>
              <a:ext cx="1060255" cy="990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Client library</a:t>
              </a:r>
              <a:endParaRPr lang="en-US" sz="2000" dirty="0">
                <a:solidFill>
                  <a:schemeClr val="tx1"/>
                </a:solidFill>
              </a:endParaRPr>
            </a:p>
          </p:txBody>
        </p:sp>
      </p:grpSp>
      <p:sp>
        <p:nvSpPr>
          <p:cNvPr id="5" name="Left-Right Arrow 4"/>
          <p:cNvSpPr/>
          <p:nvPr/>
        </p:nvSpPr>
        <p:spPr>
          <a:xfrm>
            <a:off x="2514600" y="304283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Left-Right Arrow 38"/>
          <p:cNvSpPr/>
          <p:nvPr/>
        </p:nvSpPr>
        <p:spPr>
          <a:xfrm>
            <a:off x="2514600" y="4529395"/>
            <a:ext cx="1295400" cy="353943"/>
          </a:xfrm>
          <a:prstGeom prst="lef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5</a:t>
            </a:fld>
            <a:endParaRPr lang="en-US" dirty="0"/>
          </a:p>
        </p:txBody>
      </p:sp>
      <p:sp>
        <p:nvSpPr>
          <p:cNvPr id="4" name="Date Placeholder 3"/>
          <p:cNvSpPr>
            <a:spLocks noGrp="1"/>
          </p:cNvSpPr>
          <p:nvPr>
            <p:ph type="dt" sz="half" idx="10"/>
          </p:nvPr>
        </p:nvSpPr>
        <p:spPr/>
        <p:txBody>
          <a:bodyPr/>
          <a:lstStyle/>
          <a:p>
            <a:r>
              <a:rPr lang="en-US" smtClean="0"/>
              <a:t>4/2/13</a:t>
            </a:r>
            <a:endParaRPr lang="en-US" dirty="0"/>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26" name="TextBox 25"/>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
        <p:nvSpPr>
          <p:cNvPr id="8" name="Rectangle 7"/>
          <p:cNvSpPr/>
          <p:nvPr/>
        </p:nvSpPr>
        <p:spPr>
          <a:xfrm>
            <a:off x="5334000" y="2743200"/>
            <a:ext cx="4800600" cy="1477328"/>
          </a:xfrm>
          <a:prstGeom prst="rect">
            <a:avLst/>
          </a:prstGeom>
        </p:spPr>
        <p:txBody>
          <a:bodyPr wrap="square">
            <a:spAutoFit/>
          </a:bodyPr>
          <a:lstStyle/>
          <a:p>
            <a:pPr marL="285750" indent="-285750">
              <a:buFont typeface="Arial"/>
              <a:buChar char="•"/>
            </a:pPr>
            <a:r>
              <a:rPr lang="en-US" dirty="0" smtClean="0">
                <a:solidFill>
                  <a:srgbClr val="FF0000"/>
                </a:solidFill>
              </a:rPr>
              <a:t>Each server handles a contiguous</a:t>
            </a:r>
          </a:p>
          <a:p>
            <a:r>
              <a:rPr lang="en-US" dirty="0" smtClean="0">
                <a:solidFill>
                  <a:srgbClr val="FF0000"/>
                </a:solidFill>
              </a:rPr>
              <a:t>      range of keys, </a:t>
            </a:r>
          </a:p>
          <a:p>
            <a:pPr marL="285750" indent="-285750">
              <a:buFont typeface="Arial"/>
              <a:buChar char="•"/>
            </a:pPr>
            <a:r>
              <a:rPr lang="en-US" dirty="0" smtClean="0">
                <a:solidFill>
                  <a:srgbClr val="FF0000"/>
                </a:solidFill>
              </a:rPr>
              <a:t>Each server maintains an in-memory</a:t>
            </a:r>
          </a:p>
          <a:p>
            <a:r>
              <a:rPr lang="en-US" dirty="0" smtClean="0">
                <a:solidFill>
                  <a:srgbClr val="FF0000"/>
                </a:solidFill>
              </a:rPr>
              <a:t>     version</a:t>
            </a:r>
          </a:p>
          <a:p>
            <a:pPr marL="285750" indent="-285750">
              <a:buFont typeface="Arial"/>
              <a:buChar char="•"/>
            </a:pPr>
            <a:r>
              <a:rPr lang="en-US" dirty="0" err="1" smtClean="0">
                <a:solidFill>
                  <a:srgbClr val="FF0000"/>
                </a:solidFill>
              </a:rPr>
              <a:t>Bigtable</a:t>
            </a:r>
            <a:r>
              <a:rPr lang="en-US" dirty="0" smtClean="0">
                <a:solidFill>
                  <a:srgbClr val="FF0000"/>
                </a:solidFill>
              </a:rPr>
              <a:t>: log structured, fast write</a:t>
            </a:r>
            <a:endParaRPr lang="en-US" dirty="0">
              <a:solidFill>
                <a:srgbClr val="FF0000"/>
              </a:solidFill>
            </a:endParaRPr>
          </a:p>
        </p:txBody>
      </p:sp>
    </p:spTree>
    <p:extLst>
      <p:ext uri="{BB962C8B-B14F-4D97-AF65-F5344CB8AC3E}">
        <p14:creationId xmlns:p14="http://schemas.microsoft.com/office/powerpoint/2010/main" val="26731656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Partitioning: Optimization</a:t>
            </a:r>
            <a:endParaRPr lang="en-US" dirty="0"/>
          </a:p>
        </p:txBody>
      </p:sp>
      <p:sp>
        <p:nvSpPr>
          <p:cNvPr id="3" name="Content Placeholder 2"/>
          <p:cNvSpPr>
            <a:spLocks noGrp="1"/>
          </p:cNvSpPr>
          <p:nvPr>
            <p:ph sz="half" idx="1"/>
          </p:nvPr>
        </p:nvSpPr>
        <p:spPr>
          <a:xfrm>
            <a:off x="457200" y="1600201"/>
            <a:ext cx="8001000" cy="4419600"/>
          </a:xfrm>
        </p:spPr>
        <p:txBody>
          <a:bodyPr>
            <a:normAutofit/>
          </a:bodyPr>
          <a:lstStyle/>
          <a:p>
            <a:r>
              <a:rPr lang="en-US" sz="3000" dirty="0" smtClean="0"/>
              <a:t>List all partitioning choices </a:t>
            </a:r>
          </a:p>
          <a:p>
            <a:endParaRPr lang="en-US" sz="3000" dirty="0" smtClean="0"/>
          </a:p>
          <a:p>
            <a:r>
              <a:rPr lang="en-US" sz="3000" dirty="0" smtClean="0"/>
              <a:t>Remove partitioning choices that do not meet the constraints</a:t>
            </a:r>
          </a:p>
          <a:p>
            <a:endParaRPr lang="en-US" sz="3000" dirty="0" smtClean="0"/>
          </a:p>
          <a:p>
            <a:r>
              <a:rPr lang="en-US" sz="3000" dirty="0" smtClean="0"/>
              <a:t>For each choice, compute total time</a:t>
            </a:r>
          </a:p>
          <a:p>
            <a:endParaRPr lang="en-US" sz="3000" dirty="0" smtClean="0"/>
          </a:p>
          <a:p>
            <a:r>
              <a:rPr lang="en-US" sz="3000" dirty="0" smtClean="0"/>
              <a:t>Find the minimum</a:t>
            </a:r>
          </a:p>
          <a:p>
            <a:endParaRPr lang="en-US" sz="3000" dirty="0" smtClean="0"/>
          </a:p>
          <a:p>
            <a:endParaRPr lang="en-US" sz="3000" dirty="0" smtClean="0"/>
          </a:p>
          <a:p>
            <a:endParaRPr lang="en-US" sz="3000" dirty="0" smtClean="0"/>
          </a:p>
          <a:p>
            <a:endParaRPr lang="en-US" sz="3000" dirty="0" smtClean="0"/>
          </a:p>
          <a:p>
            <a:endParaRPr lang="en-US" sz="3000" dirty="0" smtClean="0"/>
          </a:p>
          <a:p>
            <a:endParaRPr lang="en-US" dirty="0" smtClean="0"/>
          </a:p>
          <a:p>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50</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9452336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Distributed Execution</a:t>
            </a:r>
            <a:endParaRPr lang="en-US" dirty="0"/>
          </a:p>
        </p:txBody>
      </p:sp>
      <p:sp>
        <p:nvSpPr>
          <p:cNvPr id="3" name="Content Placeholder 2"/>
          <p:cNvSpPr>
            <a:spLocks noGrp="1"/>
          </p:cNvSpPr>
          <p:nvPr>
            <p:ph idx="1"/>
          </p:nvPr>
        </p:nvSpPr>
        <p:spPr/>
        <p:txBody>
          <a:bodyPr>
            <a:normAutofit/>
          </a:bodyPr>
          <a:lstStyle/>
          <a:p>
            <a:pPr marL="0" indent="0" algn="ctr">
              <a:buNone/>
            </a:pPr>
            <a:endParaRPr lang="en-US" i="1" dirty="0" smtClean="0"/>
          </a:p>
          <a:p>
            <a:pPr marL="0" indent="0" algn="ctr">
              <a:buNone/>
            </a:pPr>
            <a:endParaRPr lang="en-US" i="1" dirty="0" smtClean="0"/>
          </a:p>
          <a:p>
            <a:pPr marL="0" indent="0" algn="ctr">
              <a:buNone/>
            </a:pPr>
            <a:r>
              <a:rPr lang="en-US" i="1" dirty="0" smtClean="0"/>
              <a:t>How to seamlessly execute the partitions of an application locally and remotely</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51</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70110501"/>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Architecture</a:t>
            </a:r>
            <a:endParaRPr lang="en-US" dirty="0"/>
          </a:p>
        </p:txBody>
      </p:sp>
      <p:graphicFrame>
        <p:nvGraphicFramePr>
          <p:cNvPr id="4" name="Content Placeholder 3"/>
          <p:cNvGraphicFramePr>
            <a:graphicFrameLocks noGrp="1" noChangeAspect="1"/>
          </p:cNvGraphicFramePr>
          <p:nvPr>
            <p:ph idx="1"/>
            <p:extLst>
              <p:ext uri="{D42A27DB-BD31-4B8C-83A1-F6EECF244321}">
                <p14:modId xmlns:p14="http://schemas.microsoft.com/office/powerpoint/2010/main" val="4088938113"/>
              </p:ext>
            </p:extLst>
          </p:nvPr>
        </p:nvGraphicFramePr>
        <p:xfrm>
          <a:off x="1143000" y="1447800"/>
          <a:ext cx="6858000" cy="4462060"/>
        </p:xfrm>
        <a:graphic>
          <a:graphicData uri="http://schemas.openxmlformats.org/presentationml/2006/ole">
            <mc:AlternateContent xmlns:mc="http://schemas.openxmlformats.org/markup-compatibility/2006">
              <mc:Choice xmlns:v="urn:schemas-microsoft-com:vml" Requires="v">
                <p:oleObj spid="_x0000_s5180" name="Visio" r:id="rId4" imgW="2871324" imgH="1868521" progId="Visio.Drawing.11">
                  <p:embed/>
                </p:oleObj>
              </mc:Choice>
              <mc:Fallback>
                <p:oleObj name="Visio" r:id="rId4" imgW="2871324" imgH="1868521"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1447800"/>
                        <a:ext cx="6858000" cy="446206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 name="Rounded Rectangle 4"/>
          <p:cNvSpPr/>
          <p:nvPr/>
        </p:nvSpPr>
        <p:spPr>
          <a:xfrm>
            <a:off x="914400" y="2895600"/>
            <a:ext cx="7315200" cy="2590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52</a:t>
            </a:fld>
            <a:endParaRPr lang="en-US">
              <a:solidFill>
                <a:prstClr val="black">
                  <a:tint val="75000"/>
                </a:prstClr>
              </a:solidFill>
              <a:latin typeface="Calibri"/>
            </a:endParaRPr>
          </a:p>
        </p:txBody>
      </p:sp>
      <p:sp>
        <p:nvSpPr>
          <p:cNvPr id="8" name="TextBox 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18689956"/>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3" name="Title 1"/>
          <p:cNvSpPr>
            <a:spLocks noGrp="1"/>
          </p:cNvSpPr>
          <p:nvPr>
            <p:ph type="title"/>
          </p:nvPr>
        </p:nvSpPr>
        <p:spPr/>
        <p:txBody>
          <a:bodyPr>
            <a:normAutofit/>
          </a:bodyPr>
          <a:lstStyle/>
          <a:p>
            <a:r>
              <a:rPr lang="en-US" sz="3600" dirty="0" smtClean="0"/>
              <a:t>Migration: Suspend-Transmit-Resume</a:t>
            </a:r>
            <a:endParaRPr lang="en-US" sz="3600" b="1" dirty="0" smtClean="0">
              <a:solidFill>
                <a:srgbClr val="990099"/>
              </a:solidFill>
            </a:endParaRPr>
          </a:p>
        </p:txBody>
      </p:sp>
      <p:sp>
        <p:nvSpPr>
          <p:cNvPr id="10" name="Rounded Rectangle 9"/>
          <p:cNvSpPr/>
          <p:nvPr/>
        </p:nvSpPr>
        <p:spPr>
          <a:xfrm>
            <a:off x="1371600" y="1905000"/>
            <a:ext cx="2057400" cy="41148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5" name="Rounded Rectangle 14"/>
          <p:cNvSpPr/>
          <p:nvPr/>
        </p:nvSpPr>
        <p:spPr>
          <a:xfrm>
            <a:off x="5638800" y="1905000"/>
            <a:ext cx="3276600" cy="3962400"/>
          </a:xfrm>
          <a:prstGeom prst="round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dirty="0">
              <a:solidFill>
                <a:schemeClr val="tx1"/>
              </a:solidFill>
            </a:endParaRPr>
          </a:p>
        </p:txBody>
      </p:sp>
      <p:sp>
        <p:nvSpPr>
          <p:cNvPr id="16" name="Rectangle 15"/>
          <p:cNvSpPr/>
          <p:nvPr/>
        </p:nvSpPr>
        <p:spPr>
          <a:xfrm>
            <a:off x="1066800" y="1381780"/>
            <a:ext cx="2590800" cy="523220"/>
          </a:xfrm>
          <a:prstGeom prst="rect">
            <a:avLst/>
          </a:prstGeom>
        </p:spPr>
        <p:txBody>
          <a:bodyPr wrap="square">
            <a:spAutoFit/>
          </a:bodyPr>
          <a:lstStyle/>
          <a:p>
            <a:pPr lvl="0" algn="ctr"/>
            <a:r>
              <a:rPr lang="en-US" sz="2800" dirty="0" smtClean="0">
                <a:solidFill>
                  <a:prstClr val="black"/>
                </a:solidFill>
                <a:latin typeface="Calibri"/>
              </a:rPr>
              <a:t>Mobile device</a:t>
            </a:r>
            <a:endParaRPr lang="en-US" sz="2800" dirty="0">
              <a:solidFill>
                <a:prstClr val="black"/>
              </a:solidFill>
              <a:latin typeface="Calibri"/>
            </a:endParaRPr>
          </a:p>
        </p:txBody>
      </p:sp>
      <p:sp>
        <p:nvSpPr>
          <p:cNvPr id="17" name="Rectangle 16"/>
          <p:cNvSpPr/>
          <p:nvPr/>
        </p:nvSpPr>
        <p:spPr>
          <a:xfrm>
            <a:off x="5791200" y="1371600"/>
            <a:ext cx="2590800" cy="523220"/>
          </a:xfrm>
          <a:prstGeom prst="rect">
            <a:avLst/>
          </a:prstGeom>
        </p:spPr>
        <p:txBody>
          <a:bodyPr wrap="square">
            <a:spAutoFit/>
          </a:bodyPr>
          <a:lstStyle/>
          <a:p>
            <a:pPr lvl="0" algn="ctr"/>
            <a:r>
              <a:rPr lang="en-US" sz="2800" dirty="0" smtClean="0">
                <a:solidFill>
                  <a:prstClr val="black"/>
                </a:solidFill>
                <a:latin typeface="Calibri"/>
              </a:rPr>
              <a:t>Clone</a:t>
            </a:r>
            <a:endParaRPr lang="en-US" sz="2800" dirty="0">
              <a:solidFill>
                <a:prstClr val="black"/>
              </a:solidFill>
              <a:latin typeface="Calibri"/>
            </a:endParaRPr>
          </a:p>
        </p:txBody>
      </p:sp>
      <p:grpSp>
        <p:nvGrpSpPr>
          <p:cNvPr id="30" name="Group 29"/>
          <p:cNvGrpSpPr/>
          <p:nvPr/>
        </p:nvGrpSpPr>
        <p:grpSpPr>
          <a:xfrm>
            <a:off x="2286000" y="4353580"/>
            <a:ext cx="4572000" cy="523220"/>
            <a:chOff x="2286000" y="4353580"/>
            <a:chExt cx="4572000" cy="523220"/>
          </a:xfrm>
        </p:grpSpPr>
        <p:cxnSp>
          <p:nvCxnSpPr>
            <p:cNvPr id="24" name="Straight Arrow Connector 23"/>
            <p:cNvCxnSpPr/>
            <p:nvPr/>
          </p:nvCxnSpPr>
          <p:spPr>
            <a:xfrm rot="10800000">
              <a:off x="3505200" y="4799011"/>
              <a:ext cx="2133600" cy="1588"/>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2286000" y="4353580"/>
              <a:ext cx="4572000" cy="523220"/>
            </a:xfrm>
            <a:prstGeom prst="rect">
              <a:avLst/>
            </a:prstGeom>
          </p:spPr>
          <p:txBody>
            <a:bodyPr>
              <a:spAutoFit/>
            </a:bodyPr>
            <a:lstStyle/>
            <a:p>
              <a:pPr lvl="0" algn="ctr"/>
              <a:r>
                <a:rPr lang="en-US" sz="2800" dirty="0" smtClean="0">
                  <a:solidFill>
                    <a:prstClr val="black"/>
                  </a:solidFill>
                  <a:latin typeface="Calibri"/>
                </a:rPr>
                <a:t>Transmit</a:t>
              </a:r>
              <a:endParaRPr lang="en-US" sz="2800" dirty="0">
                <a:solidFill>
                  <a:prstClr val="black"/>
                </a:solidFill>
                <a:latin typeface="Calibri"/>
              </a:endParaRPr>
            </a:p>
          </p:txBody>
        </p:sp>
      </p:grpSp>
      <p:grpSp>
        <p:nvGrpSpPr>
          <p:cNvPr id="20" name="Group 19"/>
          <p:cNvGrpSpPr/>
          <p:nvPr/>
        </p:nvGrpSpPr>
        <p:grpSpPr>
          <a:xfrm>
            <a:off x="36266" y="1905000"/>
            <a:ext cx="3697534" cy="1065752"/>
            <a:chOff x="36266" y="1905000"/>
            <a:chExt cx="3697534" cy="1065752"/>
          </a:xfrm>
        </p:grpSpPr>
        <p:sp>
          <p:nvSpPr>
            <p:cNvPr id="26" name="Rectangle 25"/>
            <p:cNvSpPr/>
            <p:nvPr/>
          </p:nvSpPr>
          <p:spPr>
            <a:xfrm>
              <a:off x="36266" y="1905000"/>
              <a:ext cx="2178802" cy="400110"/>
            </a:xfrm>
            <a:prstGeom prst="rect">
              <a:avLst/>
            </a:prstGeom>
          </p:spPr>
          <p:txBody>
            <a:bodyPr wrap="none">
              <a:spAutoFit/>
            </a:bodyPr>
            <a:lstStyle/>
            <a:p>
              <a:pPr lvl="0">
                <a:spcBef>
                  <a:spcPct val="20000"/>
                </a:spcBef>
              </a:pPr>
              <a:r>
                <a:rPr lang="en-US" sz="2000" i="1" u="sng" dirty="0" smtClean="0">
                  <a:solidFill>
                    <a:prstClr val="black"/>
                  </a:solidFill>
                  <a:latin typeface="Neo Sans Intel" pitchFamily="34" charset="0"/>
                </a:rPr>
                <a:t>At migration point</a:t>
              </a:r>
            </a:p>
          </p:txBody>
        </p:sp>
        <p:sp>
          <p:nvSpPr>
            <p:cNvPr id="31" name="Freeform 30"/>
            <p:cNvSpPr/>
            <p:nvPr/>
          </p:nvSpPr>
          <p:spPr>
            <a:xfrm>
              <a:off x="2324100" y="1905000"/>
              <a:ext cx="336550" cy="342900"/>
            </a:xfrm>
            <a:custGeom>
              <a:avLst/>
              <a:gdLst>
                <a:gd name="connsiteX0" fmla="*/ 0 w 336550"/>
                <a:gd name="connsiteY0" fmla="*/ 0 h 342900"/>
                <a:gd name="connsiteX1" fmla="*/ 323850 w 336550"/>
                <a:gd name="connsiteY1" fmla="*/ 152400 h 342900"/>
                <a:gd name="connsiteX2" fmla="*/ 76200 w 336550"/>
                <a:gd name="connsiteY2" fmla="*/ 285750 h 342900"/>
                <a:gd name="connsiteX3" fmla="*/ 247650 w 33655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36550" h="342900">
                  <a:moveTo>
                    <a:pt x="0" y="0"/>
                  </a:moveTo>
                  <a:cubicBezTo>
                    <a:pt x="155575" y="52387"/>
                    <a:pt x="311150" y="104775"/>
                    <a:pt x="323850" y="152400"/>
                  </a:cubicBezTo>
                  <a:cubicBezTo>
                    <a:pt x="336550" y="200025"/>
                    <a:pt x="88900" y="254000"/>
                    <a:pt x="76200" y="285750"/>
                  </a:cubicBezTo>
                  <a:cubicBezTo>
                    <a:pt x="63500" y="317500"/>
                    <a:pt x="155575" y="330200"/>
                    <a:pt x="247650" y="3429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21" name="Rectangle 20"/>
            <p:cNvSpPr/>
            <p:nvPr/>
          </p:nvSpPr>
          <p:spPr>
            <a:xfrm>
              <a:off x="838200" y="2133600"/>
              <a:ext cx="2895600" cy="837152"/>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Suspend thread</a:t>
              </a:r>
            </a:p>
            <a:p>
              <a:pPr marL="742950" lvl="1" indent="-285750">
                <a:spcBef>
                  <a:spcPct val="20000"/>
                </a:spcBef>
              </a:pPr>
              <a:r>
                <a:rPr lang="en-US" sz="2200" dirty="0" smtClean="0">
                  <a:solidFill>
                    <a:prstClr val="black"/>
                  </a:solidFill>
                  <a:latin typeface="Neo Sans Intel" pitchFamily="34" charset="0"/>
                </a:rPr>
                <a:t>Capture context</a:t>
              </a:r>
            </a:p>
          </p:txBody>
        </p:sp>
      </p:grpSp>
      <p:grpSp>
        <p:nvGrpSpPr>
          <p:cNvPr id="23" name="Group 22"/>
          <p:cNvGrpSpPr/>
          <p:nvPr/>
        </p:nvGrpSpPr>
        <p:grpSpPr>
          <a:xfrm>
            <a:off x="3429000" y="2464713"/>
            <a:ext cx="2895600" cy="430887"/>
            <a:chOff x="3429000" y="2464713"/>
            <a:chExt cx="2895600" cy="430887"/>
          </a:xfrm>
        </p:grpSpPr>
        <p:cxnSp>
          <p:nvCxnSpPr>
            <p:cNvPr id="22" name="Straight Arrow Connector 21"/>
            <p:cNvCxnSpPr/>
            <p:nvPr/>
          </p:nvCxnSpPr>
          <p:spPr>
            <a:xfrm>
              <a:off x="3505200" y="2819400"/>
              <a:ext cx="2133600" cy="1588"/>
            </a:xfrm>
            <a:prstGeom prst="straightConnector1">
              <a:avLst/>
            </a:prstGeom>
            <a:ln w="19050">
              <a:solidFill>
                <a:schemeClr val="tx1"/>
              </a:solidFill>
              <a:tailEnd type="arrow" w="lg" len="med"/>
            </a:ln>
          </p:spPr>
          <p:style>
            <a:lnRef idx="1">
              <a:schemeClr val="accent1"/>
            </a:lnRef>
            <a:fillRef idx="0">
              <a:schemeClr val="accent1"/>
            </a:fillRef>
            <a:effectRef idx="0">
              <a:schemeClr val="accent1"/>
            </a:effectRef>
            <a:fontRef idx="minor">
              <a:schemeClr val="tx1"/>
            </a:fontRef>
          </p:style>
        </p:cxnSp>
        <p:sp>
          <p:nvSpPr>
            <p:cNvPr id="25" name="Rectangle 24"/>
            <p:cNvSpPr/>
            <p:nvPr/>
          </p:nvSpPr>
          <p:spPr>
            <a:xfrm>
              <a:off x="3429000" y="2464713"/>
              <a:ext cx="2895600" cy="430887"/>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Transmit</a:t>
              </a:r>
            </a:p>
          </p:txBody>
        </p:sp>
      </p:grpSp>
      <p:sp>
        <p:nvSpPr>
          <p:cNvPr id="33" name="Rectangle 32"/>
          <p:cNvSpPr/>
          <p:nvPr/>
        </p:nvSpPr>
        <p:spPr>
          <a:xfrm>
            <a:off x="5181600" y="2590800"/>
            <a:ext cx="4572000" cy="1243417"/>
          </a:xfrm>
          <a:prstGeom prst="rect">
            <a:avLst/>
          </a:prstGeom>
        </p:spPr>
        <p:txBody>
          <a:bodyPr>
            <a:spAutoFit/>
          </a:bodyPr>
          <a:lstStyle/>
          <a:p>
            <a:pPr marL="742950" lvl="1" indent="-285750">
              <a:spcBef>
                <a:spcPct val="20000"/>
              </a:spcBef>
            </a:pPr>
            <a:r>
              <a:rPr lang="en-US" sz="2200" dirty="0" smtClean="0">
                <a:solidFill>
                  <a:prstClr val="black"/>
                </a:solidFill>
                <a:latin typeface="Neo Sans Intel" pitchFamily="34" charset="0"/>
              </a:rPr>
              <a:t>Launch process </a:t>
            </a:r>
          </a:p>
          <a:p>
            <a:pPr marL="742950" lvl="1" indent="-285750">
              <a:spcBef>
                <a:spcPct val="20000"/>
              </a:spcBef>
            </a:pPr>
            <a:r>
              <a:rPr lang="en-US" sz="2200" dirty="0" smtClean="0">
                <a:solidFill>
                  <a:prstClr val="black"/>
                </a:solidFill>
                <a:latin typeface="Neo Sans Intel" pitchFamily="34" charset="0"/>
              </a:rPr>
              <a:t>Patch migrated context</a:t>
            </a:r>
          </a:p>
          <a:p>
            <a:pPr marL="742950" lvl="1" indent="-285750">
              <a:spcBef>
                <a:spcPct val="20000"/>
              </a:spcBef>
            </a:pPr>
            <a:r>
              <a:rPr lang="en-US" sz="2200" dirty="0" smtClean="0">
                <a:solidFill>
                  <a:prstClr val="black"/>
                </a:solidFill>
                <a:latin typeface="Neo Sans Intel" pitchFamily="34" charset="0"/>
              </a:rPr>
              <a:t>Resume thread</a:t>
            </a:r>
            <a:endParaRPr lang="en-US" sz="2200" dirty="0">
              <a:solidFill>
                <a:prstClr val="black"/>
              </a:solidFill>
              <a:latin typeface="Neo Sans Intel" pitchFamily="34" charset="0"/>
            </a:endParaRPr>
          </a:p>
        </p:txBody>
      </p:sp>
      <p:grpSp>
        <p:nvGrpSpPr>
          <p:cNvPr id="29" name="Group 28"/>
          <p:cNvGrpSpPr/>
          <p:nvPr/>
        </p:nvGrpSpPr>
        <p:grpSpPr>
          <a:xfrm>
            <a:off x="5181600" y="3810000"/>
            <a:ext cx="2895600" cy="1294352"/>
            <a:chOff x="5181600" y="3810000"/>
            <a:chExt cx="2895600" cy="1294352"/>
          </a:xfrm>
        </p:grpSpPr>
        <p:sp>
          <p:nvSpPr>
            <p:cNvPr id="28" name="Freeform 27"/>
            <p:cNvSpPr/>
            <p:nvPr/>
          </p:nvSpPr>
          <p:spPr>
            <a:xfrm>
              <a:off x="6858000" y="3810000"/>
              <a:ext cx="318052" cy="549965"/>
            </a:xfrm>
            <a:custGeom>
              <a:avLst/>
              <a:gdLst>
                <a:gd name="connsiteX0" fmla="*/ 0 w 241852"/>
                <a:gd name="connsiteY0" fmla="*/ 0 h 854765"/>
                <a:gd name="connsiteX1" fmla="*/ 218661 w 241852"/>
                <a:gd name="connsiteY1" fmla="*/ 198782 h 854765"/>
                <a:gd name="connsiteX2" fmla="*/ 39757 w 241852"/>
                <a:gd name="connsiteY2" fmla="*/ 337930 h 854765"/>
                <a:gd name="connsiteX3" fmla="*/ 238539 w 241852"/>
                <a:gd name="connsiteY3" fmla="*/ 556591 h 854765"/>
                <a:gd name="connsiteX4" fmla="*/ 19878 w 241852"/>
                <a:gd name="connsiteY4" fmla="*/ 695739 h 854765"/>
                <a:gd name="connsiteX5" fmla="*/ 218661 w 241852"/>
                <a:gd name="connsiteY5" fmla="*/ 854765 h 8547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41852" h="854765">
                  <a:moveTo>
                    <a:pt x="0" y="0"/>
                  </a:moveTo>
                  <a:cubicBezTo>
                    <a:pt x="106017" y="71230"/>
                    <a:pt x="212035" y="142460"/>
                    <a:pt x="218661" y="198782"/>
                  </a:cubicBezTo>
                  <a:cubicBezTo>
                    <a:pt x="225287" y="255104"/>
                    <a:pt x="36444" y="278295"/>
                    <a:pt x="39757" y="337930"/>
                  </a:cubicBezTo>
                  <a:cubicBezTo>
                    <a:pt x="43070" y="397565"/>
                    <a:pt x="241852" y="496956"/>
                    <a:pt x="238539" y="556591"/>
                  </a:cubicBezTo>
                  <a:cubicBezTo>
                    <a:pt x="235226" y="616226"/>
                    <a:pt x="23191" y="646043"/>
                    <a:pt x="19878" y="695739"/>
                  </a:cubicBezTo>
                  <a:cubicBezTo>
                    <a:pt x="16565" y="745435"/>
                    <a:pt x="117613" y="800100"/>
                    <a:pt x="218661" y="854765"/>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sp>
          <p:nvSpPr>
            <p:cNvPr id="34" name="Rectangle 33"/>
            <p:cNvSpPr/>
            <p:nvPr/>
          </p:nvSpPr>
          <p:spPr>
            <a:xfrm>
              <a:off x="5181600" y="4267200"/>
              <a:ext cx="2895600" cy="837152"/>
            </a:xfrm>
            <a:prstGeom prst="rect">
              <a:avLst/>
            </a:prstGeom>
          </p:spPr>
          <p:txBody>
            <a:bodyPr wrap="square">
              <a:spAutoFit/>
            </a:bodyPr>
            <a:lstStyle/>
            <a:p>
              <a:pPr marL="742950" lvl="1" indent="-285750">
                <a:spcBef>
                  <a:spcPct val="20000"/>
                </a:spcBef>
              </a:pPr>
              <a:r>
                <a:rPr lang="en-US" sz="2200" dirty="0" smtClean="0">
                  <a:solidFill>
                    <a:prstClr val="black"/>
                  </a:solidFill>
                  <a:latin typeface="Neo Sans Intel" pitchFamily="34" charset="0"/>
                </a:rPr>
                <a:t>Suspend thread</a:t>
              </a:r>
            </a:p>
            <a:p>
              <a:pPr marL="742950" lvl="1" indent="-285750">
                <a:spcBef>
                  <a:spcPct val="20000"/>
                </a:spcBef>
              </a:pPr>
              <a:r>
                <a:rPr lang="en-US" sz="2200" dirty="0" smtClean="0">
                  <a:solidFill>
                    <a:prstClr val="black"/>
                  </a:solidFill>
                  <a:latin typeface="Neo Sans Intel" pitchFamily="34" charset="0"/>
                </a:rPr>
                <a:t>Capture context</a:t>
              </a:r>
            </a:p>
          </p:txBody>
        </p:sp>
      </p:grpSp>
      <p:grpSp>
        <p:nvGrpSpPr>
          <p:cNvPr id="32" name="Group 31"/>
          <p:cNvGrpSpPr/>
          <p:nvPr/>
        </p:nvGrpSpPr>
        <p:grpSpPr>
          <a:xfrm>
            <a:off x="-34496" y="4400490"/>
            <a:ext cx="5444696" cy="1619310"/>
            <a:chOff x="-34496" y="4400490"/>
            <a:chExt cx="5444696" cy="1619310"/>
          </a:xfrm>
        </p:grpSpPr>
        <p:sp>
          <p:nvSpPr>
            <p:cNvPr id="35" name="Rectangle 34"/>
            <p:cNvSpPr/>
            <p:nvPr/>
          </p:nvSpPr>
          <p:spPr>
            <a:xfrm>
              <a:off x="838200" y="4649248"/>
              <a:ext cx="4572000" cy="1175706"/>
            </a:xfrm>
            <a:prstGeom prst="rect">
              <a:avLst/>
            </a:prstGeom>
          </p:spPr>
          <p:txBody>
            <a:bodyPr>
              <a:spAutoFit/>
            </a:bodyPr>
            <a:lstStyle/>
            <a:p>
              <a:pPr marL="742950" lvl="1" indent="-285750">
                <a:spcBef>
                  <a:spcPct val="20000"/>
                </a:spcBef>
              </a:pPr>
              <a:r>
                <a:rPr lang="en-US" sz="2200" dirty="0" smtClean="0">
                  <a:solidFill>
                    <a:prstClr val="black"/>
                  </a:solidFill>
                  <a:latin typeface="Neo Sans Intel" pitchFamily="34" charset="0"/>
                </a:rPr>
                <a:t>Merge migrated </a:t>
              </a:r>
              <a:br>
                <a:rPr lang="en-US" sz="2200" dirty="0" smtClean="0">
                  <a:solidFill>
                    <a:prstClr val="black"/>
                  </a:solidFill>
                  <a:latin typeface="Neo Sans Intel" pitchFamily="34" charset="0"/>
                </a:rPr>
              </a:br>
              <a:r>
                <a:rPr lang="en-US" sz="2200" dirty="0" smtClean="0">
                  <a:solidFill>
                    <a:prstClr val="black"/>
                  </a:solidFill>
                  <a:latin typeface="Neo Sans Intel" pitchFamily="34" charset="0"/>
                </a:rPr>
                <a:t>context</a:t>
              </a:r>
            </a:p>
            <a:p>
              <a:pPr marL="742950" lvl="1" indent="-285750">
                <a:spcBef>
                  <a:spcPct val="20000"/>
                </a:spcBef>
              </a:pPr>
              <a:r>
                <a:rPr lang="en-US" sz="2200" dirty="0" smtClean="0">
                  <a:solidFill>
                    <a:prstClr val="black"/>
                  </a:solidFill>
                  <a:latin typeface="Neo Sans Intel" pitchFamily="34" charset="0"/>
                </a:rPr>
                <a:t>Resume thread</a:t>
              </a:r>
              <a:endParaRPr lang="en-US" sz="2200" dirty="0">
                <a:solidFill>
                  <a:prstClr val="black"/>
                </a:solidFill>
                <a:latin typeface="Neo Sans Intel" pitchFamily="34" charset="0"/>
              </a:endParaRPr>
            </a:p>
          </p:txBody>
        </p:sp>
        <p:sp>
          <p:nvSpPr>
            <p:cNvPr id="36" name="Rectangle 35"/>
            <p:cNvSpPr/>
            <p:nvPr/>
          </p:nvSpPr>
          <p:spPr>
            <a:xfrm>
              <a:off x="-34496" y="4400490"/>
              <a:ext cx="2549096" cy="400110"/>
            </a:xfrm>
            <a:prstGeom prst="rect">
              <a:avLst/>
            </a:prstGeom>
          </p:spPr>
          <p:txBody>
            <a:bodyPr wrap="none">
              <a:spAutoFit/>
            </a:bodyPr>
            <a:lstStyle/>
            <a:p>
              <a:pPr lvl="0">
                <a:spcBef>
                  <a:spcPct val="20000"/>
                </a:spcBef>
              </a:pPr>
              <a:r>
                <a:rPr lang="en-US" sz="2000" i="1" u="sng" dirty="0" smtClean="0">
                  <a:solidFill>
                    <a:prstClr val="black"/>
                  </a:solidFill>
                  <a:latin typeface="Neo Sans Intel" pitchFamily="34" charset="0"/>
                </a:rPr>
                <a:t>At reintegration point</a:t>
              </a:r>
            </a:p>
          </p:txBody>
        </p:sp>
        <p:sp>
          <p:nvSpPr>
            <p:cNvPr id="37" name="Freeform 36"/>
            <p:cNvSpPr/>
            <p:nvPr/>
          </p:nvSpPr>
          <p:spPr>
            <a:xfrm>
              <a:off x="2286000" y="5676900"/>
              <a:ext cx="336550" cy="342900"/>
            </a:xfrm>
            <a:custGeom>
              <a:avLst/>
              <a:gdLst>
                <a:gd name="connsiteX0" fmla="*/ 0 w 336550"/>
                <a:gd name="connsiteY0" fmla="*/ 0 h 342900"/>
                <a:gd name="connsiteX1" fmla="*/ 323850 w 336550"/>
                <a:gd name="connsiteY1" fmla="*/ 152400 h 342900"/>
                <a:gd name="connsiteX2" fmla="*/ 76200 w 336550"/>
                <a:gd name="connsiteY2" fmla="*/ 285750 h 342900"/>
                <a:gd name="connsiteX3" fmla="*/ 247650 w 336550"/>
                <a:gd name="connsiteY3" fmla="*/ 342900 h 342900"/>
              </a:gdLst>
              <a:ahLst/>
              <a:cxnLst>
                <a:cxn ang="0">
                  <a:pos x="connsiteX0" y="connsiteY0"/>
                </a:cxn>
                <a:cxn ang="0">
                  <a:pos x="connsiteX1" y="connsiteY1"/>
                </a:cxn>
                <a:cxn ang="0">
                  <a:pos x="connsiteX2" y="connsiteY2"/>
                </a:cxn>
                <a:cxn ang="0">
                  <a:pos x="connsiteX3" y="connsiteY3"/>
                </a:cxn>
              </a:cxnLst>
              <a:rect l="l" t="t" r="r" b="b"/>
              <a:pathLst>
                <a:path w="336550" h="342900">
                  <a:moveTo>
                    <a:pt x="0" y="0"/>
                  </a:moveTo>
                  <a:cubicBezTo>
                    <a:pt x="155575" y="52387"/>
                    <a:pt x="311150" y="104775"/>
                    <a:pt x="323850" y="152400"/>
                  </a:cubicBezTo>
                  <a:cubicBezTo>
                    <a:pt x="336550" y="200025"/>
                    <a:pt x="88900" y="254000"/>
                    <a:pt x="76200" y="285750"/>
                  </a:cubicBezTo>
                  <a:cubicBezTo>
                    <a:pt x="63500" y="317500"/>
                    <a:pt x="155575" y="330200"/>
                    <a:pt x="247650" y="342900"/>
                  </a:cubicBezTo>
                </a:path>
              </a:pathLst>
            </a:cu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b="1" dirty="0"/>
            </a:p>
          </p:txBody>
        </p:sp>
      </p:gr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53</a:t>
            </a:fld>
            <a:endParaRPr lang="en-US">
              <a:solidFill>
                <a:prstClr val="black">
                  <a:tint val="75000"/>
                </a:prstClr>
              </a:solidFill>
              <a:latin typeface="Calibri"/>
            </a:endParaRPr>
          </a:p>
        </p:txBody>
      </p:sp>
      <p:sp>
        <p:nvSpPr>
          <p:cNvPr id="38" name="TextBox 37"/>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10773520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Migration Challenges</a:t>
            </a:r>
            <a:endParaRPr lang="en-US" dirty="0"/>
          </a:p>
        </p:txBody>
      </p:sp>
      <p:sp>
        <p:nvSpPr>
          <p:cNvPr id="3" name="Content Placeholder 2"/>
          <p:cNvSpPr>
            <a:spLocks noGrp="1"/>
          </p:cNvSpPr>
          <p:nvPr>
            <p:ph idx="1"/>
          </p:nvPr>
        </p:nvSpPr>
        <p:spPr/>
        <p:txBody>
          <a:bodyPr>
            <a:normAutofit/>
          </a:bodyPr>
          <a:lstStyle/>
          <a:p>
            <a:r>
              <a:rPr lang="en-US" dirty="0" smtClean="0"/>
              <a:t>Regular IDs (references) not globally unique</a:t>
            </a:r>
          </a:p>
          <a:p>
            <a:pPr lvl="1"/>
            <a:r>
              <a:rPr lang="en-US" dirty="0" smtClean="0"/>
              <a:t>Address space difference between mobile device and clone</a:t>
            </a:r>
          </a:p>
          <a:p>
            <a:pPr lvl="1">
              <a:buNone/>
            </a:pPr>
            <a:endParaRPr lang="en-US" dirty="0" smtClean="0"/>
          </a:p>
          <a:p>
            <a:r>
              <a:rPr lang="en-US" dirty="0" smtClean="0"/>
              <a:t>System objects created at boot everywhere</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54</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683622212"/>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Migration: References in Motion</a:t>
            </a:r>
            <a:endParaRPr lang="en-US" dirty="0"/>
          </a:p>
        </p:txBody>
      </p:sp>
      <p:graphicFrame>
        <p:nvGraphicFramePr>
          <p:cNvPr id="62466" name="Object 2"/>
          <p:cNvGraphicFramePr>
            <a:graphicFrameLocks noGrp="1" noChangeAspect="1"/>
          </p:cNvGraphicFramePr>
          <p:nvPr>
            <p:ph idx="1"/>
          </p:nvPr>
        </p:nvGraphicFramePr>
        <p:xfrm>
          <a:off x="1235346" y="1371600"/>
          <a:ext cx="7052722" cy="4572000"/>
        </p:xfrm>
        <a:graphic>
          <a:graphicData uri="http://schemas.openxmlformats.org/presentationml/2006/ole">
            <mc:AlternateContent xmlns:mc="http://schemas.openxmlformats.org/markup-compatibility/2006">
              <mc:Choice xmlns:v="urn:schemas-microsoft-com:vml" Requires="v">
                <p:oleObj spid="_x0000_s6312" name="Visio" r:id="rId4" imgW="2874830" imgH="1863387" progId="Visio.Drawing.11">
                  <p:embed/>
                </p:oleObj>
              </mc:Choice>
              <mc:Fallback>
                <p:oleObj name="Visio" r:id="rId4" imgW="2874830" imgH="1863387" progId="Visio.Drawing.11">
                  <p:embed/>
                  <p:pic>
                    <p:nvPicPr>
                      <p:cNvPr id="0" name=""/>
                      <p:cNvPicPr>
                        <a:picLocks noGrp="1"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5346" y="1371600"/>
                        <a:ext cx="7052722"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05" name="Object 141"/>
          <p:cNvGraphicFramePr>
            <a:graphicFrameLocks noGrp="1" noChangeAspect="1"/>
          </p:cNvGraphicFramePr>
          <p:nvPr/>
        </p:nvGraphicFramePr>
        <p:xfrm>
          <a:off x="1257300" y="1524000"/>
          <a:ext cx="7048500" cy="4572000"/>
        </p:xfrm>
        <a:graphic>
          <a:graphicData uri="http://schemas.openxmlformats.org/presentationml/2006/ole">
            <mc:AlternateContent xmlns:mc="http://schemas.openxmlformats.org/markup-compatibility/2006">
              <mc:Choice xmlns:v="urn:schemas-microsoft-com:vml" Requires="v">
                <p:oleObj spid="_x0000_s6313" name="Visio" r:id="rId6" imgW="2874830" imgH="1863387" progId="Visio.Drawing.11">
                  <p:embed/>
                </p:oleObj>
              </mc:Choice>
              <mc:Fallback>
                <p:oleObj name="Visio" r:id="rId6" imgW="2874830" imgH="1863387" progId="Visio.Drawing.11">
                  <p:embed/>
                  <p:pic>
                    <p:nvPicPr>
                      <p:cNvPr id="0" name=""/>
                      <p:cNvPicPr>
                        <a:picLocks noGrp="1"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257300" y="1524000"/>
                        <a:ext cx="7048500" cy="45720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62606" name="Object 142"/>
          <p:cNvGraphicFramePr>
            <a:graphicFrameLocks noGrp="1" noChangeAspect="1"/>
          </p:cNvGraphicFramePr>
          <p:nvPr/>
        </p:nvGraphicFramePr>
        <p:xfrm>
          <a:off x="1219200" y="1880287"/>
          <a:ext cx="7086600" cy="4596713"/>
        </p:xfrm>
        <a:graphic>
          <a:graphicData uri="http://schemas.openxmlformats.org/presentationml/2006/ole">
            <mc:AlternateContent xmlns:mc="http://schemas.openxmlformats.org/markup-compatibility/2006">
              <mc:Choice xmlns:v="urn:schemas-microsoft-com:vml" Requires="v">
                <p:oleObj spid="_x0000_s6314" name="Visio" r:id="rId8" imgW="2874830" imgH="1863387" progId="Visio.Drawing.11">
                  <p:embed/>
                </p:oleObj>
              </mc:Choice>
              <mc:Fallback>
                <p:oleObj name="Visio" r:id="rId8" imgW="2874830" imgH="1863387" progId="Visio.Drawing.11">
                  <p:embed/>
                  <p:pic>
                    <p:nvPicPr>
                      <p:cNvPr id="0" name=""/>
                      <p:cNvPicPr>
                        <a:picLocks noGrp="1"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219200" y="1880287"/>
                        <a:ext cx="7086600" cy="45967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 name="Footer Placeholder 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55</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774696547"/>
      </p:ext>
    </p:extLst>
  </p:cSld>
  <p:clrMapOvr>
    <a:masterClrMapping/>
  </p:clrMapOvr>
  <p:transition xmlns:p14="http://schemas.microsoft.com/office/powerpoint/2010/main"/>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260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260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a:t>
            </a:r>
            <a:r>
              <a:rPr lang="en-US" dirty="0" err="1" smtClean="0"/>
              <a:t>CloneCloud</a:t>
            </a:r>
            <a:r>
              <a:rPr lang="en-US" dirty="0" smtClean="0"/>
              <a:t> v1 Prototype</a:t>
            </a:r>
            <a:endParaRPr lang="en-US" dirty="0"/>
          </a:p>
        </p:txBody>
      </p:sp>
      <p:sp>
        <p:nvSpPr>
          <p:cNvPr id="3" name="Content Placeholder 2"/>
          <p:cNvSpPr>
            <a:spLocks noGrp="1"/>
          </p:cNvSpPr>
          <p:nvPr>
            <p:ph idx="1"/>
          </p:nvPr>
        </p:nvSpPr>
        <p:spPr/>
        <p:txBody>
          <a:bodyPr>
            <a:normAutofit/>
          </a:bodyPr>
          <a:lstStyle/>
          <a:p>
            <a:r>
              <a:rPr lang="en-US" dirty="0" smtClean="0"/>
              <a:t>On Android platform + x86 VM clones</a:t>
            </a:r>
          </a:p>
          <a:p>
            <a:r>
              <a:rPr lang="en-US" dirty="0" smtClean="0"/>
              <a:t>Modified DalvikVM to support thread-level migration and dynamic profiling</a:t>
            </a:r>
          </a:p>
          <a:p>
            <a:r>
              <a:rPr lang="en-US" dirty="0" smtClean="0"/>
              <a:t>Implemented </a:t>
            </a:r>
            <a:r>
              <a:rPr lang="en-US" dirty="0" err="1" smtClean="0"/>
              <a:t>NodeManager</a:t>
            </a:r>
            <a:r>
              <a:rPr lang="en-US" dirty="0" smtClean="0"/>
              <a:t> to handle registration and communication</a:t>
            </a:r>
          </a:p>
          <a:p>
            <a:r>
              <a:rPr lang="en-US" dirty="0" smtClean="0"/>
              <a:t>Static analysis using </a:t>
            </a:r>
            <a:r>
              <a:rPr lang="en-US" dirty="0" err="1" smtClean="0"/>
              <a:t>JChord</a:t>
            </a:r>
            <a:endParaRPr lang="en-US" dirty="0" smtClean="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56</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22698078"/>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Evaluation Setup</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Test applications</a:t>
            </a:r>
          </a:p>
          <a:p>
            <a:pPr lvl="1"/>
            <a:r>
              <a:rPr lang="en-US" dirty="0" smtClean="0"/>
              <a:t>Image search</a:t>
            </a:r>
          </a:p>
          <a:p>
            <a:pPr lvl="1"/>
            <a:r>
              <a:rPr lang="en-US" dirty="0" smtClean="0"/>
              <a:t>Virus scanning </a:t>
            </a:r>
          </a:p>
          <a:p>
            <a:pPr lvl="1"/>
            <a:r>
              <a:rPr lang="en-US" dirty="0" smtClean="0"/>
              <a:t>Privacy-preserving user profiling</a:t>
            </a:r>
          </a:p>
          <a:p>
            <a:r>
              <a:rPr lang="en-US" dirty="0" smtClean="0"/>
              <a:t>Phone: Android Dev Phone 1</a:t>
            </a:r>
          </a:p>
          <a:p>
            <a:r>
              <a:rPr lang="en-US" dirty="0" smtClean="0"/>
              <a:t>Clone VM: a server with a 3.0GHz Xeon CPU running </a:t>
            </a:r>
            <a:r>
              <a:rPr lang="en-US" dirty="0" err="1" smtClean="0"/>
              <a:t>VMWare</a:t>
            </a:r>
            <a:r>
              <a:rPr lang="en-US" dirty="0" smtClean="0"/>
              <a:t> ESX 4.1 in Intel IT infrastructures</a:t>
            </a:r>
          </a:p>
          <a:p>
            <a:r>
              <a:rPr lang="en-US" dirty="0" smtClean="0"/>
              <a:t>Wireless connection: </a:t>
            </a:r>
            <a:r>
              <a:rPr lang="en-US" dirty="0" err="1" smtClean="0"/>
              <a:t>WiFi</a:t>
            </a:r>
            <a:r>
              <a:rPr lang="en-US" dirty="0" smtClean="0"/>
              <a:t>, T-mobile 3G</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57</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606371488"/>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Execution Time Comparison </a:t>
            </a:r>
            <a:br>
              <a:rPr lang="en-US" dirty="0" smtClean="0"/>
            </a:br>
            <a:r>
              <a:rPr lang="en-US" sz="4000" dirty="0" smtClean="0"/>
              <a:t>(Image Search)</a:t>
            </a:r>
            <a:endParaRPr lang="en-US" sz="4000" dirty="0"/>
          </a:p>
        </p:txBody>
      </p:sp>
      <p:sp>
        <p:nvSpPr>
          <p:cNvPr id="9" name="TextBox 8"/>
          <p:cNvSpPr txBox="1"/>
          <p:nvPr/>
        </p:nvSpPr>
        <p:spPr>
          <a:xfrm rot="16200000">
            <a:off x="-645173" y="3221916"/>
            <a:ext cx="3062057" cy="400110"/>
          </a:xfrm>
          <a:prstGeom prst="rect">
            <a:avLst/>
          </a:prstGeom>
          <a:noFill/>
        </p:spPr>
        <p:txBody>
          <a:bodyPr wrap="none" rtlCol="0">
            <a:spAutoFit/>
          </a:bodyPr>
          <a:lstStyle/>
          <a:p>
            <a:r>
              <a:rPr lang="en-US" sz="2000" dirty="0" smtClean="0">
                <a:latin typeface="Neo Sans Intel"/>
              </a:rPr>
              <a:t>Execution time (seconds)</a:t>
            </a:r>
            <a:endParaRPr lang="en-US" sz="2000" dirty="0">
              <a:latin typeface="Neo Sans Intel"/>
            </a:endParaRPr>
          </a:p>
        </p:txBody>
      </p:sp>
      <p:graphicFrame>
        <p:nvGraphicFramePr>
          <p:cNvPr id="6" name="Chart 5"/>
          <p:cNvGraphicFramePr/>
          <p:nvPr/>
        </p:nvGraphicFramePr>
        <p:xfrm>
          <a:off x="838200" y="1600200"/>
          <a:ext cx="7620000" cy="4419600"/>
        </p:xfrm>
        <a:graphic>
          <a:graphicData uri="http://schemas.openxmlformats.org/drawingml/2006/chart">
            <c:chart xmlns:c="http://schemas.openxmlformats.org/drawingml/2006/chart" xmlns:r="http://schemas.openxmlformats.org/officeDocument/2006/relationships" r:id="rId3"/>
          </a:graphicData>
        </a:graphic>
      </p:graphicFrame>
      <p:cxnSp>
        <p:nvCxnSpPr>
          <p:cNvPr id="14" name="Straight Arrow Connector 13"/>
          <p:cNvCxnSpPr/>
          <p:nvPr/>
        </p:nvCxnSpPr>
        <p:spPr>
          <a:xfrm rot="16200000" flipH="1">
            <a:off x="5219700" y="3543300"/>
            <a:ext cx="2819400" cy="457200"/>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6705600" y="3810000"/>
            <a:ext cx="742511" cy="553998"/>
          </a:xfrm>
          <a:prstGeom prst="rect">
            <a:avLst/>
          </a:prstGeom>
          <a:noFill/>
        </p:spPr>
        <p:txBody>
          <a:bodyPr wrap="none" rtlCol="0">
            <a:spAutoFit/>
          </a:bodyPr>
          <a:lstStyle/>
          <a:p>
            <a:r>
              <a:rPr lang="en-US" sz="3000" dirty="0" smtClean="0">
                <a:solidFill>
                  <a:srgbClr val="FF0000"/>
                </a:solidFill>
              </a:rPr>
              <a:t>20x</a:t>
            </a:r>
            <a:endParaRPr lang="en-US" sz="3000" dirty="0">
              <a:solidFill>
                <a:srgbClr val="FF0000"/>
              </a:solidFill>
            </a:endParaRPr>
          </a:p>
        </p:txBody>
      </p:sp>
      <p:sp>
        <p:nvSpPr>
          <p:cNvPr id="16" name="TextBox 15"/>
          <p:cNvSpPr txBox="1"/>
          <p:nvPr/>
        </p:nvSpPr>
        <p:spPr>
          <a:xfrm>
            <a:off x="2514600" y="4648200"/>
            <a:ext cx="546945" cy="553998"/>
          </a:xfrm>
          <a:prstGeom prst="rect">
            <a:avLst/>
          </a:prstGeom>
          <a:noFill/>
        </p:spPr>
        <p:txBody>
          <a:bodyPr wrap="none" rtlCol="0">
            <a:spAutoFit/>
          </a:bodyPr>
          <a:lstStyle/>
          <a:p>
            <a:r>
              <a:rPr lang="en-US" sz="3000" dirty="0" smtClean="0">
                <a:solidFill>
                  <a:srgbClr val="FF0000"/>
                </a:solidFill>
              </a:rPr>
              <a:t>1x</a:t>
            </a:r>
            <a:endParaRPr lang="en-US" sz="3000" dirty="0">
              <a:solidFill>
                <a:srgbClr val="FF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58</a:t>
            </a:fld>
            <a:endParaRPr lang="en-US">
              <a:solidFill>
                <a:prstClr val="black">
                  <a:tint val="75000"/>
                </a:prstClr>
              </a:solidFill>
              <a:latin typeface="Calibri"/>
            </a:endParaRPr>
          </a:p>
        </p:txBody>
      </p:sp>
      <p:sp>
        <p:nvSpPr>
          <p:cNvPr id="12" name="TextBox 11"/>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33250391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Energy Consumption Comparison </a:t>
            </a:r>
            <a:br>
              <a:rPr lang="en-US" dirty="0" smtClean="0"/>
            </a:br>
            <a:r>
              <a:rPr lang="en-US" sz="4000" dirty="0" smtClean="0"/>
              <a:t>(Image Search)</a:t>
            </a:r>
            <a:endParaRPr lang="en-US" sz="4000" dirty="0"/>
          </a:p>
        </p:txBody>
      </p:sp>
      <p:sp>
        <p:nvSpPr>
          <p:cNvPr id="9" name="TextBox 8"/>
          <p:cNvSpPr txBox="1"/>
          <p:nvPr/>
        </p:nvSpPr>
        <p:spPr>
          <a:xfrm rot="16200000">
            <a:off x="-635612" y="3306933"/>
            <a:ext cx="2890535" cy="400110"/>
          </a:xfrm>
          <a:prstGeom prst="rect">
            <a:avLst/>
          </a:prstGeom>
          <a:noFill/>
        </p:spPr>
        <p:txBody>
          <a:bodyPr wrap="none" rtlCol="0">
            <a:spAutoFit/>
          </a:bodyPr>
          <a:lstStyle/>
          <a:p>
            <a:r>
              <a:rPr lang="en-US" sz="2000" dirty="0" smtClean="0">
                <a:latin typeface="Neo Sans Intel"/>
              </a:rPr>
              <a:t>Energy consumption (J)</a:t>
            </a:r>
            <a:endParaRPr lang="en-US" sz="2000" dirty="0">
              <a:latin typeface="Neo Sans Intel"/>
            </a:endParaRPr>
          </a:p>
        </p:txBody>
      </p:sp>
      <p:graphicFrame>
        <p:nvGraphicFramePr>
          <p:cNvPr id="7" name="Chart 6"/>
          <p:cNvGraphicFramePr/>
          <p:nvPr/>
        </p:nvGraphicFramePr>
        <p:xfrm>
          <a:off x="990600" y="1524000"/>
          <a:ext cx="7239000" cy="4648200"/>
        </p:xfrm>
        <a:graphic>
          <a:graphicData uri="http://schemas.openxmlformats.org/drawingml/2006/chart">
            <c:chart xmlns:c="http://schemas.openxmlformats.org/drawingml/2006/chart" xmlns:r="http://schemas.openxmlformats.org/officeDocument/2006/relationships" r:id="rId3"/>
          </a:graphicData>
        </a:graphic>
      </p:graphicFrame>
      <p:cxnSp>
        <p:nvCxnSpPr>
          <p:cNvPr id="6" name="Straight Arrow Connector 5"/>
          <p:cNvCxnSpPr/>
          <p:nvPr/>
        </p:nvCxnSpPr>
        <p:spPr>
          <a:xfrm rot="16200000" flipH="1">
            <a:off x="5115144" y="3495455"/>
            <a:ext cx="3200400" cy="476689"/>
          </a:xfrm>
          <a:prstGeom prst="straightConnector1">
            <a:avLst/>
          </a:prstGeom>
          <a:ln w="41275">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6781800" y="3733800"/>
            <a:ext cx="742511" cy="553998"/>
          </a:xfrm>
          <a:prstGeom prst="rect">
            <a:avLst/>
          </a:prstGeom>
          <a:noFill/>
        </p:spPr>
        <p:txBody>
          <a:bodyPr wrap="square" rtlCol="0">
            <a:spAutoFit/>
          </a:bodyPr>
          <a:lstStyle/>
          <a:p>
            <a:r>
              <a:rPr lang="en-US" sz="3000" dirty="0" smtClean="0">
                <a:solidFill>
                  <a:srgbClr val="FF0000"/>
                </a:solidFill>
              </a:rPr>
              <a:t>20x</a:t>
            </a:r>
            <a:endParaRPr lang="en-US" sz="3000" dirty="0">
              <a:solidFill>
                <a:srgbClr val="FF0000"/>
              </a:solidFill>
            </a:endParaRPr>
          </a:p>
        </p:txBody>
      </p:sp>
      <p:sp>
        <p:nvSpPr>
          <p:cNvPr id="13" name="TextBox 12"/>
          <p:cNvSpPr txBox="1"/>
          <p:nvPr/>
        </p:nvSpPr>
        <p:spPr>
          <a:xfrm>
            <a:off x="2577255" y="4856202"/>
            <a:ext cx="546945" cy="553998"/>
          </a:xfrm>
          <a:prstGeom prst="rect">
            <a:avLst/>
          </a:prstGeom>
          <a:noFill/>
        </p:spPr>
        <p:txBody>
          <a:bodyPr wrap="none" rtlCol="0">
            <a:spAutoFit/>
          </a:bodyPr>
          <a:lstStyle/>
          <a:p>
            <a:r>
              <a:rPr lang="en-US" sz="3000" dirty="0" smtClean="0">
                <a:solidFill>
                  <a:srgbClr val="FF0000"/>
                </a:solidFill>
              </a:rPr>
              <a:t>1x</a:t>
            </a:r>
            <a:endParaRPr lang="en-US" sz="3000" dirty="0">
              <a:solidFill>
                <a:srgbClr val="FF0000"/>
              </a:solidFill>
            </a:endParaRP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10" name="Slide Number Placeholder 9"/>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59</a:t>
            </a:fld>
            <a:endParaRPr lang="en-US">
              <a:solidFill>
                <a:prstClr val="black">
                  <a:tint val="75000"/>
                </a:prstClr>
              </a:solidFill>
              <a:latin typeface="Calibri"/>
            </a:endParaRPr>
          </a:p>
        </p:txBody>
      </p:sp>
      <p:sp>
        <p:nvSpPr>
          <p:cNvPr id="12" name="TextBox 11"/>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38554291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ounded Rectangle 28"/>
          <p:cNvSpPr/>
          <p:nvPr/>
        </p:nvSpPr>
        <p:spPr>
          <a:xfrm>
            <a:off x="1263355" y="2738736"/>
            <a:ext cx="4495800" cy="3442900"/>
          </a:xfrm>
          <a:prstGeom prst="round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337675" y="3796061"/>
            <a:ext cx="1091966" cy="707886"/>
          </a:xfrm>
          <a:prstGeom prst="rect">
            <a:avLst/>
          </a:prstGeom>
          <a:solidFill>
            <a:srgbClr val="00FF00"/>
          </a:solidFill>
        </p:spPr>
        <p:txBody>
          <a:bodyPr wrap="none" rtlCol="0">
            <a:spAutoFit/>
          </a:bodyPr>
          <a:lstStyle/>
          <a:p>
            <a:r>
              <a:rPr lang="en-US" sz="2000" dirty="0" smtClean="0"/>
              <a:t>C1: x, v7</a:t>
            </a:r>
          </a:p>
          <a:p>
            <a:r>
              <a:rPr lang="en-US" sz="2000" dirty="0" smtClean="0"/>
              <a:t>C2: x, v7</a:t>
            </a:r>
            <a:endParaRPr lang="en-US" sz="2000" dirty="0"/>
          </a:p>
        </p:txBody>
      </p:sp>
      <p:sp>
        <p:nvSpPr>
          <p:cNvPr id="27" name="TextBox 26"/>
          <p:cNvSpPr txBox="1"/>
          <p:nvPr/>
        </p:nvSpPr>
        <p:spPr>
          <a:xfrm>
            <a:off x="2004425" y="4132448"/>
            <a:ext cx="388230" cy="338554"/>
          </a:xfrm>
          <a:prstGeom prst="rect">
            <a:avLst/>
          </a:prstGeom>
          <a:solidFill>
            <a:srgbClr val="00FF00"/>
          </a:solidFill>
        </p:spPr>
        <p:txBody>
          <a:bodyPr wrap="square" rtlCol="0">
            <a:spAutoFit/>
          </a:bodyPr>
          <a:lstStyle/>
          <a:p>
            <a:endParaRPr lang="en-US" sz="1600" b="1" dirty="0"/>
          </a:p>
        </p:txBody>
      </p:sp>
      <p:sp>
        <p:nvSpPr>
          <p:cNvPr id="40" name="TextBox 39"/>
          <p:cNvSpPr txBox="1"/>
          <p:nvPr/>
        </p:nvSpPr>
        <p:spPr>
          <a:xfrm>
            <a:off x="1336909" y="3796061"/>
            <a:ext cx="1055097" cy="707886"/>
          </a:xfrm>
          <a:prstGeom prst="rect">
            <a:avLst/>
          </a:prstGeom>
          <a:solidFill>
            <a:srgbClr val="00FF00"/>
          </a:solidFill>
        </p:spPr>
        <p:txBody>
          <a:bodyPr wrap="none" rtlCol="0">
            <a:spAutoFit/>
          </a:bodyPr>
          <a:lstStyle/>
          <a:p>
            <a:r>
              <a:rPr lang="en-US" sz="2000" dirty="0" smtClean="0"/>
              <a:t>C1: x, v5</a:t>
            </a:r>
          </a:p>
          <a:p>
            <a:r>
              <a:rPr lang="en-US" sz="2000" dirty="0" smtClean="0"/>
              <a:t>C2: x,</a:t>
            </a:r>
            <a:endParaRPr lang="en-US" sz="2000" dirty="0"/>
          </a:p>
        </p:txBody>
      </p:sp>
      <p:sp>
        <p:nvSpPr>
          <p:cNvPr id="57" name="TextBox 56"/>
          <p:cNvSpPr txBox="1"/>
          <p:nvPr/>
        </p:nvSpPr>
        <p:spPr>
          <a:xfrm>
            <a:off x="1185275" y="607671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v5; </a:t>
            </a:r>
            <a:r>
              <a:rPr lang="en-US" dirty="0"/>
              <a:t>C1, </a:t>
            </a:r>
            <a:r>
              <a:rPr lang="en-US" dirty="0" smtClean="0"/>
              <a:t>C2</a:t>
            </a:r>
            <a:endParaRPr lang="en-US" dirty="0"/>
          </a:p>
        </p:txBody>
      </p:sp>
      <p:sp>
        <p:nvSpPr>
          <p:cNvPr id="39" name="TextBox 38"/>
          <p:cNvSpPr txBox="1"/>
          <p:nvPr/>
        </p:nvSpPr>
        <p:spPr>
          <a:xfrm>
            <a:off x="1185275" y="6076890"/>
            <a:ext cx="1443024"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r>
              <a:rPr lang="en-US" dirty="0"/>
              <a:t>; C1, C2</a:t>
            </a:r>
          </a:p>
        </p:txBody>
      </p:sp>
      <p:sp>
        <p:nvSpPr>
          <p:cNvPr id="61" name="TextBox 60"/>
          <p:cNvSpPr txBox="1"/>
          <p:nvPr/>
        </p:nvSpPr>
        <p:spPr>
          <a:xfrm>
            <a:off x="1185275" y="6076890"/>
            <a:ext cx="1447832" cy="400110"/>
          </a:xfrm>
          <a:prstGeom prst="rect">
            <a:avLst/>
          </a:prstGeom>
          <a:solidFill>
            <a:srgbClr val="00FF00"/>
          </a:solidFill>
        </p:spPr>
        <p:txBody>
          <a:bodyPr wrap="none" rtlCol="0">
            <a:spAutoFit/>
          </a:bodyPr>
          <a:lstStyle>
            <a:defPPr>
              <a:defRPr lang="en-US"/>
            </a:defPPr>
            <a:lvl1pPr>
              <a:defRPr sz="2000"/>
            </a:lvl1pPr>
          </a:lstStyle>
          <a:p>
            <a:r>
              <a:rPr lang="en-US" dirty="0"/>
              <a:t>x: </a:t>
            </a:r>
            <a:r>
              <a:rPr lang="en-US" dirty="0" smtClean="0"/>
              <a:t>v7</a:t>
            </a:r>
            <a:r>
              <a:rPr lang="en-US" dirty="0"/>
              <a:t>; C1, </a:t>
            </a:r>
            <a:r>
              <a:rPr lang="en-US" dirty="0" smtClean="0"/>
              <a:t>C2</a:t>
            </a:r>
            <a:endParaRPr lang="en-US" dirty="0"/>
          </a:p>
        </p:txBody>
      </p:sp>
      <p:pic>
        <p:nvPicPr>
          <p:cNvPr id="37" name="Picture 36"/>
          <p:cNvPicPr>
            <a:picLocks noChangeAspect="1"/>
          </p:cNvPicPr>
          <p:nvPr/>
        </p:nvPicPr>
        <p:blipFill>
          <a:blip r:embed="rId4" cstate="print">
            <a:lum bright="-45000" contrast="60000"/>
          </a:blip>
          <a:stretch>
            <a:fillRect/>
          </a:stretch>
        </p:blipFill>
        <p:spPr>
          <a:xfrm>
            <a:off x="5630157" y="1371600"/>
            <a:ext cx="1532643" cy="914400"/>
          </a:xfrm>
          <a:prstGeom prst="rect">
            <a:avLst/>
          </a:prstGeom>
          <a:noFill/>
          <a:ln>
            <a:noFill/>
          </a:ln>
        </p:spPr>
      </p:pic>
      <p:sp>
        <p:nvSpPr>
          <p:cNvPr id="34" name="Rounded Rectangle 33"/>
          <p:cNvSpPr/>
          <p:nvPr/>
        </p:nvSpPr>
        <p:spPr>
          <a:xfrm>
            <a:off x="6163557" y="1600199"/>
            <a:ext cx="914400" cy="6096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p:cNvSpPr/>
          <p:nvPr/>
        </p:nvSpPr>
        <p:spPr>
          <a:xfrm>
            <a:off x="6477000" y="1752599"/>
            <a:ext cx="304800" cy="304800"/>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solidFill>
                  <a:schemeClr val="tx1"/>
                </a:solidFill>
              </a:rPr>
              <a:t>x</a:t>
            </a:r>
          </a:p>
        </p:txBody>
      </p:sp>
      <p:sp>
        <p:nvSpPr>
          <p:cNvPr id="2" name="Title 1"/>
          <p:cNvSpPr>
            <a:spLocks noGrp="1"/>
          </p:cNvSpPr>
          <p:nvPr>
            <p:ph type="title"/>
          </p:nvPr>
        </p:nvSpPr>
        <p:spPr>
          <a:xfrm>
            <a:off x="457200" y="152400"/>
            <a:ext cx="8229600" cy="1143000"/>
          </a:xfrm>
        </p:spPr>
        <p:txBody>
          <a:bodyPr>
            <a:normAutofit/>
          </a:bodyPr>
          <a:lstStyle/>
          <a:p>
            <a:r>
              <a:rPr lang="en-US" dirty="0" err="1" smtClean="0"/>
              <a:t>Thialfi</a:t>
            </a:r>
            <a:r>
              <a:rPr lang="en-US" dirty="0" smtClean="0"/>
              <a:t>: Life of a Notification</a:t>
            </a:r>
            <a:endParaRPr lang="en-US" dirty="0"/>
          </a:p>
        </p:txBody>
      </p:sp>
      <p:sp>
        <p:nvSpPr>
          <p:cNvPr id="9" name="Can 8"/>
          <p:cNvSpPr/>
          <p:nvPr/>
        </p:nvSpPr>
        <p:spPr>
          <a:xfrm>
            <a:off x="1490075" y="2895600"/>
            <a:ext cx="115746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Client</a:t>
            </a:r>
          </a:p>
          <a:p>
            <a:pPr algn="ctr"/>
            <a:r>
              <a:rPr lang="en-US" sz="2000" dirty="0" smtClean="0"/>
              <a:t>Bigtable</a:t>
            </a:r>
            <a:endParaRPr lang="en-US" sz="2000" dirty="0"/>
          </a:p>
        </p:txBody>
      </p:sp>
      <p:sp>
        <p:nvSpPr>
          <p:cNvPr id="64" name="TextBox 63"/>
          <p:cNvSpPr txBox="1"/>
          <p:nvPr/>
        </p:nvSpPr>
        <p:spPr>
          <a:xfrm>
            <a:off x="3317754" y="2667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C1: x, </a:t>
            </a:r>
            <a:r>
              <a:rPr lang="en-US" dirty="0" smtClean="0"/>
              <a:t>v7</a:t>
            </a:r>
            <a:endParaRPr lang="en-US" dirty="0"/>
          </a:p>
        </p:txBody>
      </p:sp>
      <p:sp>
        <p:nvSpPr>
          <p:cNvPr id="65" name="TextBox 64"/>
          <p:cNvSpPr txBox="1"/>
          <p:nvPr/>
        </p:nvSpPr>
        <p:spPr>
          <a:xfrm>
            <a:off x="3318875" y="3429000"/>
            <a:ext cx="1051891"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C2: x, </a:t>
            </a:r>
            <a:r>
              <a:rPr lang="en-US" dirty="0" smtClean="0"/>
              <a:t>v7</a:t>
            </a:r>
            <a:endParaRPr lang="en-US" dirty="0"/>
          </a:p>
        </p:txBody>
      </p:sp>
      <p:sp>
        <p:nvSpPr>
          <p:cNvPr id="68" name="TextBox 67"/>
          <p:cNvSpPr txBox="1"/>
          <p:nvPr/>
        </p:nvSpPr>
        <p:spPr>
          <a:xfrm>
            <a:off x="3776075" y="2971800"/>
            <a:ext cx="1425262"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Notify: x, </a:t>
            </a:r>
            <a:r>
              <a:rPr lang="en-US" dirty="0" smtClean="0"/>
              <a:t>v7</a:t>
            </a:r>
            <a:endParaRPr lang="en-US" dirty="0"/>
          </a:p>
        </p:txBody>
      </p:sp>
      <p:sp>
        <p:nvSpPr>
          <p:cNvPr id="66" name="TextBox 65"/>
          <p:cNvSpPr txBox="1"/>
          <p:nvPr/>
        </p:nvSpPr>
        <p:spPr>
          <a:xfrm>
            <a:off x="7239000" y="1600200"/>
            <a:ext cx="1311898" cy="461665"/>
          </a:xfrm>
          <a:prstGeom prst="rect">
            <a:avLst/>
          </a:prstGeom>
          <a:noFill/>
        </p:spPr>
        <p:txBody>
          <a:bodyPr wrap="none" rtlCol="0">
            <a:spAutoFit/>
          </a:bodyPr>
          <a:lstStyle/>
          <a:p>
            <a:r>
              <a:rPr lang="en-US" sz="2400" b="1" dirty="0" smtClean="0"/>
              <a:t>Client C2</a:t>
            </a:r>
            <a:endParaRPr lang="en-US" sz="2400" b="1" dirty="0"/>
          </a:p>
        </p:txBody>
      </p:sp>
      <p:sp>
        <p:nvSpPr>
          <p:cNvPr id="36" name="Rounded Rectangle 35"/>
          <p:cNvSpPr/>
          <p:nvPr/>
        </p:nvSpPr>
        <p:spPr>
          <a:xfrm>
            <a:off x="3852275" y="5238690"/>
            <a:ext cx="13716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Matcher</a:t>
            </a:r>
            <a:endParaRPr lang="en-US" sz="2400" dirty="0">
              <a:solidFill>
                <a:schemeClr val="tx1"/>
              </a:solidFill>
            </a:endParaRPr>
          </a:p>
        </p:txBody>
      </p:sp>
      <p:sp>
        <p:nvSpPr>
          <p:cNvPr id="43" name="Can 42"/>
          <p:cNvSpPr/>
          <p:nvPr/>
        </p:nvSpPr>
        <p:spPr>
          <a:xfrm>
            <a:off x="1504535" y="5162490"/>
            <a:ext cx="1143000" cy="762000"/>
          </a:xfrm>
          <a:prstGeom prst="can">
            <a:avLst/>
          </a:prstGeom>
          <a:solidFill>
            <a:srgbClr val="00FFFF"/>
          </a:solidFill>
          <a:ln>
            <a:solidFill>
              <a:schemeClr val="tx1"/>
            </a:solidFill>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2000" dirty="0" smtClean="0"/>
              <a:t>Object</a:t>
            </a:r>
          </a:p>
          <a:p>
            <a:pPr algn="ctr"/>
            <a:r>
              <a:rPr lang="en-US" sz="2000" dirty="0" smtClean="0"/>
              <a:t>Bigtable</a:t>
            </a:r>
            <a:endParaRPr lang="en-US" sz="2000" dirty="0"/>
          </a:p>
        </p:txBody>
      </p:sp>
      <p:cxnSp>
        <p:nvCxnSpPr>
          <p:cNvPr id="45" name="Straight Connector 44"/>
          <p:cNvCxnSpPr/>
          <p:nvPr/>
        </p:nvCxnSpPr>
        <p:spPr>
          <a:xfrm>
            <a:off x="228600" y="2514600"/>
            <a:ext cx="85344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1" name="TextBox 50"/>
          <p:cNvSpPr txBox="1"/>
          <p:nvPr/>
        </p:nvSpPr>
        <p:spPr>
          <a:xfrm>
            <a:off x="7247699" y="2743200"/>
            <a:ext cx="1667701" cy="461665"/>
          </a:xfrm>
          <a:prstGeom prst="rect">
            <a:avLst/>
          </a:prstGeom>
          <a:noFill/>
        </p:spPr>
        <p:txBody>
          <a:bodyPr wrap="none" rtlCol="0">
            <a:spAutoFit/>
          </a:bodyPr>
          <a:lstStyle/>
          <a:p>
            <a:r>
              <a:rPr lang="en-US" sz="2400" dirty="0" smtClean="0"/>
              <a:t>Data center</a:t>
            </a:r>
          </a:p>
        </p:txBody>
      </p:sp>
      <p:sp>
        <p:nvSpPr>
          <p:cNvPr id="49" name="TextBox 48"/>
          <p:cNvSpPr txBox="1"/>
          <p:nvPr/>
        </p:nvSpPr>
        <p:spPr>
          <a:xfrm>
            <a:off x="6934200" y="4838580"/>
            <a:ext cx="156324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Publish(x, v</a:t>
            </a:r>
            <a:r>
              <a:rPr lang="en-US" dirty="0" smtClean="0"/>
              <a:t>7</a:t>
            </a:r>
            <a:r>
              <a:rPr lang="en-US" dirty="0"/>
              <a:t>)</a:t>
            </a:r>
          </a:p>
        </p:txBody>
      </p:sp>
      <p:sp>
        <p:nvSpPr>
          <p:cNvPr id="72" name="TextBox 71"/>
          <p:cNvSpPr txBox="1"/>
          <p:nvPr/>
        </p:nvSpPr>
        <p:spPr>
          <a:xfrm>
            <a:off x="4004675" y="4781490"/>
            <a:ext cx="660758"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a:t>x, </a:t>
            </a:r>
            <a:r>
              <a:rPr lang="en-US" dirty="0" smtClean="0"/>
              <a:t>v7</a:t>
            </a:r>
            <a:endParaRPr lang="en-US" dirty="0"/>
          </a:p>
        </p:txBody>
      </p:sp>
      <p:sp>
        <p:nvSpPr>
          <p:cNvPr id="69" name="TextBox 68"/>
          <p:cNvSpPr txBox="1"/>
          <p:nvPr/>
        </p:nvSpPr>
        <p:spPr>
          <a:xfrm>
            <a:off x="5715000" y="1752600"/>
            <a:ext cx="1160895" cy="400110"/>
          </a:xfrm>
          <a:prstGeom prst="rect">
            <a:avLst/>
          </a:prstGeom>
          <a:solidFill>
            <a:srgbClr val="FFFF80"/>
          </a:solidFill>
          <a:ln>
            <a:solidFill>
              <a:srgbClr val="FFFF80"/>
            </a:solidFill>
          </a:ln>
        </p:spPr>
        <p:txBody>
          <a:bodyPr wrap="none" rtlCol="0">
            <a:spAutoFit/>
          </a:bodyPr>
          <a:lstStyle>
            <a:defPPr>
              <a:defRPr lang="en-US"/>
            </a:defPPr>
            <a:lvl1pPr>
              <a:defRPr sz="2000" i="1"/>
            </a:lvl1pPr>
          </a:lstStyle>
          <a:p>
            <a:r>
              <a:rPr lang="en-US" dirty="0" err="1"/>
              <a:t>Ack</a:t>
            </a:r>
            <a:r>
              <a:rPr lang="en-US" dirty="0"/>
              <a:t>: x</a:t>
            </a:r>
            <a:r>
              <a:rPr lang="en-US"/>
              <a:t>, </a:t>
            </a:r>
            <a:r>
              <a:rPr lang="en-US" smtClean="0"/>
              <a:t>v7</a:t>
            </a:r>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6</a:t>
            </a:fld>
            <a:endParaRPr lang="en-US" dirty="0"/>
          </a:p>
        </p:txBody>
      </p:sp>
      <p:sp>
        <p:nvSpPr>
          <p:cNvPr id="35" name="Rounded Rectangle 34"/>
          <p:cNvSpPr/>
          <p:nvPr/>
        </p:nvSpPr>
        <p:spPr>
          <a:xfrm>
            <a:off x="3776075" y="2971800"/>
            <a:ext cx="1524000" cy="685800"/>
          </a:xfrm>
          <a:prstGeom prst="roundRect">
            <a:avLst/>
          </a:prstGeom>
          <a:solidFill>
            <a:srgbClr val="00FF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smtClean="0">
                <a:solidFill>
                  <a:schemeClr val="tx1"/>
                </a:solidFill>
              </a:rPr>
              <a:t>Registrar</a:t>
            </a:r>
            <a:endParaRPr lang="en-US" sz="2400" dirty="0">
              <a:solidFill>
                <a:schemeClr val="tx1"/>
              </a:solidFill>
            </a:endParaRPr>
          </a:p>
        </p:txBody>
      </p:sp>
      <p:sp>
        <p:nvSpPr>
          <p:cNvPr id="4" name="Date Placeholder 3"/>
          <p:cNvSpPr>
            <a:spLocks noGrp="1"/>
          </p:cNvSpPr>
          <p:nvPr>
            <p:ph type="dt" sz="half" idx="10"/>
          </p:nvPr>
        </p:nvSpPr>
        <p:spPr/>
        <p:txBody>
          <a:bodyPr/>
          <a:lstStyle/>
          <a:p>
            <a:r>
              <a:rPr lang="en-US" smtClean="0"/>
              <a:t>4/2/13</a:t>
            </a:r>
            <a:endParaRPr lang="en-US" dirty="0"/>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30" name="TextBox 29"/>
          <p:cNvSpPr txBox="1"/>
          <p:nvPr/>
        </p:nvSpPr>
        <p:spPr>
          <a:xfrm>
            <a:off x="6019800" y="6428601"/>
            <a:ext cx="1479892" cy="276999"/>
          </a:xfrm>
          <a:prstGeom prst="rect">
            <a:avLst/>
          </a:prstGeom>
          <a:noFill/>
        </p:spPr>
        <p:txBody>
          <a:bodyPr wrap="none" rtlCol="0">
            <a:spAutoFit/>
          </a:bodyPr>
          <a:lstStyle/>
          <a:p>
            <a:r>
              <a:rPr lang="en-US" sz="1200" dirty="0" smtClean="0"/>
              <a:t>Courtesy: </a:t>
            </a:r>
            <a:r>
              <a:rPr lang="en-US" sz="1200" dirty="0" err="1" smtClean="0"/>
              <a:t>Adya</a:t>
            </a:r>
            <a:r>
              <a:rPr lang="en-US" sz="1200" dirty="0" smtClean="0"/>
              <a:t> et al.</a:t>
            </a:r>
            <a:endParaRPr lang="en-US" sz="1200" dirty="0"/>
          </a:p>
        </p:txBody>
      </p:sp>
    </p:spTree>
    <p:custDataLst>
      <p:tags r:id="rId1"/>
    </p:custDataLst>
    <p:extLst>
      <p:ext uri="{BB962C8B-B14F-4D97-AF65-F5344CB8AC3E}">
        <p14:creationId xmlns:p14="http://schemas.microsoft.com/office/powerpoint/2010/main" val="26795190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
                                        </p:tgtEl>
                                        <p:attrNameLst>
                                          <p:attrName>style.visibility</p:attrName>
                                        </p:attrNameLst>
                                      </p:cBhvr>
                                      <p:to>
                                        <p:strVal val="visible"/>
                                      </p:to>
                                    </p:set>
                                  </p:childTnLst>
                                </p:cTn>
                              </p:par>
                              <p:par>
                                <p:cTn id="7" presetID="35" presetClass="path" presetSubtype="0" accel="50000" decel="50000" fill="hold" grpId="2" nodeType="withEffect">
                                  <p:stCondLst>
                                    <p:cond delay="0"/>
                                  </p:stCondLst>
                                  <p:childTnLst>
                                    <p:animMotion origin="layout" path="M 0 2.55319E-6 L -0.33333 2.55319E-6 " pathEditMode="relative" rAng="0" ptsTypes="AA">
                                      <p:cBhvr>
                                        <p:cTn id="8" dur="1000" fill="hold"/>
                                        <p:tgtEl>
                                          <p:spTgt spid="49"/>
                                        </p:tgtEl>
                                        <p:attrNameLst>
                                          <p:attrName>ppt_x</p:attrName>
                                          <p:attrName>ppt_y</p:attrName>
                                        </p:attrNameLst>
                                      </p:cBhvr>
                                      <p:rCtr x="-16667"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1" nodeType="clickEffect">
                                  <p:stCondLst>
                                    <p:cond delay="0"/>
                                  </p:stCondLst>
                                  <p:childTnLst>
                                    <p:set>
                                      <p:cBhvr>
                                        <p:cTn id="12" dur="1" fill="hold">
                                          <p:stCondLst>
                                            <p:cond delay="0"/>
                                          </p:stCondLst>
                                        </p:cTn>
                                        <p:tgtEl>
                                          <p:spTgt spid="49"/>
                                        </p:tgtEl>
                                        <p:attrNameLst>
                                          <p:attrName>style.visibility</p:attrName>
                                        </p:attrNameLst>
                                      </p:cBhvr>
                                      <p:to>
                                        <p:strVal val="hidden"/>
                                      </p:to>
                                    </p:set>
                                  </p:childTnLst>
                                </p:cTn>
                              </p:par>
                              <p:par>
                                <p:cTn id="13" presetID="1" presetClass="entr" presetSubtype="0" fill="hold" grpId="0" nodeType="withEffect">
                                  <p:stCondLst>
                                    <p:cond delay="0"/>
                                  </p:stCondLst>
                                  <p:childTnLst>
                                    <p:set>
                                      <p:cBhvr>
                                        <p:cTn id="14" dur="1" fill="hold">
                                          <p:stCondLst>
                                            <p:cond delay="0"/>
                                          </p:stCondLst>
                                        </p:cTn>
                                        <p:tgtEl>
                                          <p:spTgt spid="72"/>
                                        </p:tgtEl>
                                        <p:attrNameLst>
                                          <p:attrName>style.visibility</p:attrName>
                                        </p:attrNameLst>
                                      </p:cBhvr>
                                      <p:to>
                                        <p:strVal val="visible"/>
                                      </p:to>
                                    </p:set>
                                  </p:childTnLst>
                                </p:cTn>
                              </p:par>
                              <p:par>
                                <p:cTn id="15" presetID="35" presetClass="path" presetSubtype="0" accel="50000" decel="50000" fill="hold" grpId="2" nodeType="withEffect">
                                  <p:stCondLst>
                                    <p:cond delay="0"/>
                                  </p:stCondLst>
                                  <p:childTnLst>
                                    <p:animMotion origin="layout" path="M 3.33333E-6 -4.44444E-6 L -0.15417 -4.44444E-6 " pathEditMode="relative" rAng="0" ptsTypes="AA">
                                      <p:cBhvr>
                                        <p:cTn id="16" dur="1250" fill="hold"/>
                                        <p:tgtEl>
                                          <p:spTgt spid="72"/>
                                        </p:tgtEl>
                                        <p:attrNameLst>
                                          <p:attrName>ppt_x</p:attrName>
                                          <p:attrName>ppt_y</p:attrName>
                                        </p:attrNameLst>
                                      </p:cBhvr>
                                      <p:rCtr x="-77" y="0"/>
                                    </p:animMotion>
                                  </p:childTnLst>
                                </p:cTn>
                              </p:par>
                            </p:childTnLst>
                          </p:cTn>
                        </p:par>
                        <p:par>
                          <p:cTn id="17" fill="hold">
                            <p:stCondLst>
                              <p:cond delay="1250"/>
                            </p:stCondLst>
                            <p:childTnLst>
                              <p:par>
                                <p:cTn id="18" presetID="42" presetClass="path" presetSubtype="0" accel="50000" decel="50000" fill="hold" grpId="3" nodeType="afterEffect">
                                  <p:stCondLst>
                                    <p:cond delay="0"/>
                                  </p:stCondLst>
                                  <p:childTnLst>
                                    <p:animMotion origin="layout" path="M -0.15417 -3.59852E-6 L -0.15417 0.18455 " pathEditMode="relative" rAng="0" ptsTypes="AA">
                                      <p:cBhvr>
                                        <p:cTn id="19" dur="1000" fill="hold"/>
                                        <p:tgtEl>
                                          <p:spTgt spid="72"/>
                                        </p:tgtEl>
                                        <p:attrNameLst>
                                          <p:attrName>ppt_x</p:attrName>
                                          <p:attrName>ppt_y</p:attrName>
                                        </p:attrNameLst>
                                      </p:cBhvr>
                                      <p:rCtr x="0" y="9228"/>
                                    </p:animMotion>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1" nodeType="clickEffect">
                                  <p:stCondLst>
                                    <p:cond delay="0"/>
                                  </p:stCondLst>
                                  <p:childTnLst>
                                    <p:set>
                                      <p:cBhvr>
                                        <p:cTn id="23" dur="1" fill="hold">
                                          <p:stCondLst>
                                            <p:cond delay="0"/>
                                          </p:stCondLst>
                                        </p:cTn>
                                        <p:tgtEl>
                                          <p:spTgt spid="72"/>
                                        </p:tgtEl>
                                        <p:attrNameLst>
                                          <p:attrName>style.visibility</p:attrName>
                                        </p:attrNameLst>
                                      </p:cBhvr>
                                      <p:to>
                                        <p:strVal val="hidden"/>
                                      </p:to>
                                    </p:set>
                                  </p:childTnLst>
                                </p:cTn>
                              </p:par>
                              <p:par>
                                <p:cTn id="24" presetID="1" presetClass="exit" presetSubtype="0" fill="hold" grpId="0" nodeType="withEffect">
                                  <p:stCondLst>
                                    <p:cond delay="0"/>
                                  </p:stCondLst>
                                  <p:childTnLst>
                                    <p:set>
                                      <p:cBhvr>
                                        <p:cTn id="25" dur="1" fill="hold">
                                          <p:stCondLst>
                                            <p:cond delay="0"/>
                                          </p:stCondLst>
                                        </p:cTn>
                                        <p:tgtEl>
                                          <p:spTgt spid="57"/>
                                        </p:tgtEl>
                                        <p:attrNameLst>
                                          <p:attrName>style.visibility</p:attrName>
                                        </p:attrNameLst>
                                      </p:cBhvr>
                                      <p:to>
                                        <p:strVal val="hidden"/>
                                      </p:to>
                                    </p:set>
                                  </p:childTnLst>
                                </p:cTn>
                              </p:par>
                              <p:par>
                                <p:cTn id="26" presetID="1" presetClass="entr" presetSubtype="0" fill="hold" grpId="0" nodeType="withEffect">
                                  <p:stCondLst>
                                    <p:cond delay="0"/>
                                  </p:stCondLst>
                                  <p:childTnLst>
                                    <p:set>
                                      <p:cBhvr>
                                        <p:cTn id="27" dur="1" fill="hold">
                                          <p:stCondLst>
                                            <p:cond delay="0"/>
                                          </p:stCondLst>
                                        </p:cTn>
                                        <p:tgtEl>
                                          <p:spTgt spid="61"/>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childTnLst>
                                </p:cTn>
                              </p:par>
                              <p:par>
                                <p:cTn id="32" presetID="63" presetClass="path" presetSubtype="0" accel="50000" decel="50000" fill="hold" grpId="1" nodeType="withEffect">
                                  <p:stCondLst>
                                    <p:cond delay="0"/>
                                  </p:stCondLst>
                                  <p:childTnLst>
                                    <p:animMotion origin="layout" path="M 0.00347 -0.00139 L 0.27847 -0.00139 " pathEditMode="fixed" rAng="0" ptsTypes="AA">
                                      <p:cBhvr>
                                        <p:cTn id="33" dur="1000" fill="hold"/>
                                        <p:tgtEl>
                                          <p:spTgt spid="39"/>
                                        </p:tgtEl>
                                        <p:attrNameLst>
                                          <p:attrName>ppt_x</p:attrName>
                                          <p:attrName>ppt_y</p:attrName>
                                        </p:attrNameLst>
                                      </p:cBhvr>
                                      <p:rCtr x="13750" y="0"/>
                                    </p:animMotion>
                                  </p:childTnLst>
                                </p:cTn>
                              </p:par>
                            </p:childTnLst>
                          </p:cTn>
                        </p:par>
                      </p:childTnLst>
                    </p:cTn>
                  </p:par>
                  <p:par>
                    <p:cTn id="34" fill="hold">
                      <p:stCondLst>
                        <p:cond delay="indefinite"/>
                      </p:stCondLst>
                      <p:childTnLst>
                        <p:par>
                          <p:cTn id="35" fill="hold">
                            <p:stCondLst>
                              <p:cond delay="0"/>
                            </p:stCondLst>
                            <p:childTnLst>
                              <p:par>
                                <p:cTn id="36" presetID="64" presetClass="path" presetSubtype="0" accel="50000" decel="50000" fill="hold" grpId="2" nodeType="clickEffect">
                                  <p:stCondLst>
                                    <p:cond delay="0"/>
                                  </p:stCondLst>
                                  <p:childTnLst>
                                    <p:animMotion origin="layout" path="M 0.27847 -0.00416 L 0.27847 -0.35277 " pathEditMode="fixed" rAng="0" ptsTypes="AA">
                                      <p:cBhvr>
                                        <p:cTn id="37" dur="1000" fill="hold"/>
                                        <p:tgtEl>
                                          <p:spTgt spid="39"/>
                                        </p:tgtEl>
                                        <p:attrNameLst>
                                          <p:attrName>ppt_x</p:attrName>
                                          <p:attrName>ppt_y</p:attrName>
                                        </p:attrNameLst>
                                      </p:cBhvr>
                                      <p:rCtr x="0" y="-17431"/>
                                    </p:animMotion>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par>
                                <p:cTn id="42" presetID="1" presetClass="exit" presetSubtype="0" fill="hold" grpId="3" nodeType="withEffect">
                                  <p:stCondLst>
                                    <p:cond delay="0"/>
                                  </p:stCondLst>
                                  <p:childTnLst>
                                    <p:set>
                                      <p:cBhvr>
                                        <p:cTn id="43" dur="1" fill="hold">
                                          <p:stCondLst>
                                            <p:cond delay="0"/>
                                          </p:stCondLst>
                                        </p:cTn>
                                        <p:tgtEl>
                                          <p:spTgt spid="39"/>
                                        </p:tgtEl>
                                        <p:attrNameLst>
                                          <p:attrName>style.visibility</p:attrName>
                                        </p:attrNameLst>
                                      </p:cBhvr>
                                      <p:to>
                                        <p:strVal val="hidden"/>
                                      </p:to>
                                    </p:set>
                                  </p:childTnLst>
                                </p:cTn>
                              </p:par>
                              <p:par>
                                <p:cTn id="44" presetID="56" presetClass="path" presetSubtype="0" accel="50000" decel="50000" fill="hold" grpId="2" nodeType="withEffect">
                                  <p:stCondLst>
                                    <p:cond delay="0"/>
                                  </p:stCondLst>
                                  <p:childTnLst>
                                    <p:animMotion origin="layout" path="M 3.88889E-6 4.44444E-6 L 0.21284 -0.11806 " pathEditMode="relative" rAng="0" ptsTypes="AA">
                                      <p:cBhvr>
                                        <p:cTn id="45" dur="1000" fill="hold"/>
                                        <p:tgtEl>
                                          <p:spTgt spid="68"/>
                                        </p:tgtEl>
                                        <p:attrNameLst>
                                          <p:attrName>ppt_x</p:attrName>
                                          <p:attrName>ppt_y</p:attrName>
                                        </p:attrNameLst>
                                      </p:cBhvr>
                                      <p:rCtr x="10642" y="-5903"/>
                                    </p:animMotion>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64"/>
                                        </p:tgtEl>
                                        <p:attrNameLst>
                                          <p:attrName>style.visibility</p:attrName>
                                        </p:attrNameLst>
                                      </p:cBhvr>
                                      <p:to>
                                        <p:strVal val="visible"/>
                                      </p:to>
                                    </p:set>
                                  </p:childTnLst>
                                </p:cTn>
                              </p:par>
                              <p:par>
                                <p:cTn id="50" presetID="35" presetClass="path" presetSubtype="0" accel="50000" decel="50000" fill="hold" grpId="2" nodeType="withEffect">
                                  <p:stCondLst>
                                    <p:cond delay="0"/>
                                  </p:stCondLst>
                                  <p:childTnLst>
                                    <p:animMotion origin="layout" path="M 3.61111E-6 0.00417 L -0.10816 0.00417 " pathEditMode="relative" rAng="0" ptsTypes="AA">
                                      <p:cBhvr>
                                        <p:cTn id="51" dur="1000" fill="hold"/>
                                        <p:tgtEl>
                                          <p:spTgt spid="64"/>
                                        </p:tgtEl>
                                        <p:attrNameLst>
                                          <p:attrName>ppt_x</p:attrName>
                                          <p:attrName>ppt_y</p:attrName>
                                        </p:attrNameLst>
                                      </p:cBhvr>
                                      <p:rCtr x="-54" y="0"/>
                                    </p:animMotion>
                                  </p:childTnLst>
                                </p:cTn>
                              </p:par>
                              <p:par>
                                <p:cTn id="52" presetID="1" presetClass="entr" presetSubtype="0" fill="hold" grpId="0" nodeType="withEffect">
                                  <p:stCondLst>
                                    <p:cond delay="0"/>
                                  </p:stCondLst>
                                  <p:childTnLst>
                                    <p:set>
                                      <p:cBhvr>
                                        <p:cTn id="53" dur="1" fill="hold">
                                          <p:stCondLst>
                                            <p:cond delay="0"/>
                                          </p:stCondLst>
                                        </p:cTn>
                                        <p:tgtEl>
                                          <p:spTgt spid="65"/>
                                        </p:tgtEl>
                                        <p:attrNameLst>
                                          <p:attrName>style.visibility</p:attrName>
                                        </p:attrNameLst>
                                      </p:cBhvr>
                                      <p:to>
                                        <p:strVal val="visible"/>
                                      </p:to>
                                    </p:set>
                                  </p:childTnLst>
                                </p:cTn>
                              </p:par>
                              <p:par>
                                <p:cTn id="54" presetID="35" presetClass="path" presetSubtype="0" accel="50000" decel="50000" fill="hold" grpId="1" nodeType="withEffect">
                                  <p:stCondLst>
                                    <p:cond delay="0"/>
                                  </p:stCondLst>
                                  <p:childTnLst>
                                    <p:animMotion origin="layout" path="M 5.55112E-17 -2.22222E-6 L -0.10833 -2.22222E-6 " pathEditMode="relative" rAng="0" ptsTypes="AA">
                                      <p:cBhvr>
                                        <p:cTn id="55" dur="1000" fill="hold"/>
                                        <p:tgtEl>
                                          <p:spTgt spid="65"/>
                                        </p:tgtEl>
                                        <p:attrNameLst>
                                          <p:attrName>ppt_x</p:attrName>
                                          <p:attrName>ppt_y</p:attrName>
                                        </p:attrNameLst>
                                      </p:cBhvr>
                                      <p:rCtr x="-54" y="0"/>
                                    </p:animMotion>
                                  </p:childTnLst>
                                </p:cTn>
                              </p:par>
                            </p:childTnLst>
                          </p:cTn>
                        </p:par>
                      </p:childTnLst>
                    </p:cTn>
                  </p:par>
                  <p:par>
                    <p:cTn id="56" fill="hold">
                      <p:stCondLst>
                        <p:cond delay="indefinite"/>
                      </p:stCondLst>
                      <p:childTnLst>
                        <p:par>
                          <p:cTn id="57" fill="hold">
                            <p:stCondLst>
                              <p:cond delay="0"/>
                            </p:stCondLst>
                            <p:childTnLst>
                              <p:par>
                                <p:cTn id="58" presetID="1" presetClass="exit" presetSubtype="0" fill="hold" grpId="2" nodeType="clickEffect">
                                  <p:stCondLst>
                                    <p:cond delay="0"/>
                                  </p:stCondLst>
                                  <p:childTnLst>
                                    <p:set>
                                      <p:cBhvr>
                                        <p:cTn id="59" dur="1" fill="hold">
                                          <p:stCondLst>
                                            <p:cond delay="0"/>
                                          </p:stCondLst>
                                        </p:cTn>
                                        <p:tgtEl>
                                          <p:spTgt spid="65"/>
                                        </p:tgtEl>
                                        <p:attrNameLst>
                                          <p:attrName>style.visibility</p:attrName>
                                        </p:attrNameLst>
                                      </p:cBhvr>
                                      <p:to>
                                        <p:strVal val="hidden"/>
                                      </p:to>
                                    </p:set>
                                  </p:childTnLst>
                                </p:cTn>
                              </p:par>
                              <p:par>
                                <p:cTn id="60" presetID="1" presetClass="exit" presetSubtype="0" fill="hold" grpId="1" nodeType="withEffect">
                                  <p:stCondLst>
                                    <p:cond delay="0"/>
                                  </p:stCondLst>
                                  <p:childTnLst>
                                    <p:set>
                                      <p:cBhvr>
                                        <p:cTn id="61" dur="1" fill="hold">
                                          <p:stCondLst>
                                            <p:cond delay="0"/>
                                          </p:stCondLst>
                                        </p:cTn>
                                        <p:tgtEl>
                                          <p:spTgt spid="64"/>
                                        </p:tgtEl>
                                        <p:attrNameLst>
                                          <p:attrName>style.visibility</p:attrName>
                                        </p:attrNameLst>
                                      </p:cBhvr>
                                      <p:to>
                                        <p:strVal val="hidden"/>
                                      </p:to>
                                    </p:set>
                                  </p:childTnLst>
                                </p:cTn>
                              </p:par>
                              <p:par>
                                <p:cTn id="62" presetID="1" presetClass="entr" presetSubtype="0" fill="hold" grpId="0" nodeType="withEffect">
                                  <p:stCondLst>
                                    <p:cond delay="0"/>
                                  </p:stCondLst>
                                  <p:childTnLst>
                                    <p:set>
                                      <p:cBhvr>
                                        <p:cTn id="63" dur="1" fill="hold">
                                          <p:stCondLst>
                                            <p:cond delay="0"/>
                                          </p:stCondLst>
                                        </p:cTn>
                                        <p:tgtEl>
                                          <p:spTgt spid="52"/>
                                        </p:tgtEl>
                                        <p:attrNameLst>
                                          <p:attrName>style.visibility</p:attrName>
                                        </p:attrNameLst>
                                      </p:cBhvr>
                                      <p:to>
                                        <p:strVal val="visible"/>
                                      </p:to>
                                    </p:set>
                                  </p:childTnLst>
                                </p:cTn>
                              </p:par>
                              <p:par>
                                <p:cTn id="64" presetID="1" presetClass="exit" presetSubtype="0" fill="hold" grpId="0" nodeType="withEffect">
                                  <p:stCondLst>
                                    <p:cond delay="0"/>
                                  </p:stCondLst>
                                  <p:childTnLst>
                                    <p:set>
                                      <p:cBhvr>
                                        <p:cTn id="65" dur="1" fill="hold">
                                          <p:stCondLst>
                                            <p:cond delay="0"/>
                                          </p:stCondLst>
                                        </p:cTn>
                                        <p:tgtEl>
                                          <p:spTgt spid="40"/>
                                        </p:tgtEl>
                                        <p:attrNameLst>
                                          <p:attrName>style.visibility</p:attrName>
                                        </p:attrNameLst>
                                      </p:cBhvr>
                                      <p:to>
                                        <p:strVal val="hidden"/>
                                      </p:to>
                                    </p:set>
                                  </p:childTnLst>
                                </p:cTn>
                              </p:par>
                            </p:childTnLst>
                          </p:cTn>
                        </p:par>
                      </p:childTnLst>
                    </p:cTn>
                  </p:par>
                  <p:par>
                    <p:cTn id="66" fill="hold">
                      <p:stCondLst>
                        <p:cond delay="indefinite"/>
                      </p:stCondLst>
                      <p:childTnLst>
                        <p:par>
                          <p:cTn id="67" fill="hold">
                            <p:stCondLst>
                              <p:cond delay="0"/>
                            </p:stCondLst>
                            <p:childTnLst>
                              <p:par>
                                <p:cTn id="68" presetID="1" presetClass="exit" presetSubtype="0" fill="hold" grpId="1" nodeType="clickEffect">
                                  <p:stCondLst>
                                    <p:cond delay="0"/>
                                  </p:stCondLst>
                                  <p:childTnLst>
                                    <p:set>
                                      <p:cBhvr>
                                        <p:cTn id="69" dur="1" fill="hold">
                                          <p:stCondLst>
                                            <p:cond delay="0"/>
                                          </p:stCondLst>
                                        </p:cTn>
                                        <p:tgtEl>
                                          <p:spTgt spid="68"/>
                                        </p:tgtEl>
                                        <p:attrNameLst>
                                          <p:attrName>style.visibility</p:attrName>
                                        </p:attrNameLst>
                                      </p:cBhvr>
                                      <p:to>
                                        <p:strVal val="hidden"/>
                                      </p:to>
                                    </p:set>
                                  </p:childTnLst>
                                </p:cTn>
                              </p:par>
                              <p:par>
                                <p:cTn id="70" presetID="1" presetClass="entr" presetSubtype="0" fill="hold" grpId="0" nodeType="withEffect">
                                  <p:stCondLst>
                                    <p:cond delay="0"/>
                                  </p:stCondLst>
                                  <p:childTnLst>
                                    <p:set>
                                      <p:cBhvr>
                                        <p:cTn id="71" dur="1" fill="hold">
                                          <p:stCondLst>
                                            <p:cond delay="0"/>
                                          </p:stCondLst>
                                        </p:cTn>
                                        <p:tgtEl>
                                          <p:spTgt spid="69"/>
                                        </p:tgtEl>
                                        <p:attrNameLst>
                                          <p:attrName>style.visibility</p:attrName>
                                        </p:attrNameLst>
                                      </p:cBhvr>
                                      <p:to>
                                        <p:strVal val="visible"/>
                                      </p:to>
                                    </p:set>
                                  </p:childTnLst>
                                </p:cTn>
                              </p:par>
                              <p:par>
                                <p:cTn id="72" presetID="49" presetClass="path" presetSubtype="0" accel="50000" decel="50000" fill="hold" grpId="2" nodeType="withEffect">
                                  <p:stCondLst>
                                    <p:cond delay="0"/>
                                  </p:stCondLst>
                                  <p:childTnLst>
                                    <p:animMotion origin="layout" path="M -2.77778E-6 5.55112E-17 L -0.16423 0.11528 " pathEditMode="relative" rAng="0" ptsTypes="AA">
                                      <p:cBhvr>
                                        <p:cTn id="73" dur="1000" fill="hold"/>
                                        <p:tgtEl>
                                          <p:spTgt spid="69"/>
                                        </p:tgtEl>
                                        <p:attrNameLst>
                                          <p:attrName>ppt_x</p:attrName>
                                          <p:attrName>ppt_y</p:attrName>
                                        </p:attrNameLst>
                                      </p:cBhvr>
                                      <p:rCtr x="-82" y="58"/>
                                    </p:animMotion>
                                  </p:childTnLst>
                                </p:cTn>
                              </p:par>
                            </p:childTnLst>
                          </p:cTn>
                        </p:par>
                      </p:childTnLst>
                    </p:cTn>
                  </p:par>
                  <p:par>
                    <p:cTn id="74" fill="hold">
                      <p:stCondLst>
                        <p:cond delay="indefinite"/>
                      </p:stCondLst>
                      <p:childTnLst>
                        <p:par>
                          <p:cTn id="75" fill="hold">
                            <p:stCondLst>
                              <p:cond delay="0"/>
                            </p:stCondLst>
                            <p:childTnLst>
                              <p:par>
                                <p:cTn id="76" presetID="1" presetClass="exit" presetSubtype="0" fill="hold" grpId="1" nodeType="clickEffect">
                                  <p:stCondLst>
                                    <p:cond delay="0"/>
                                  </p:stCondLst>
                                  <p:childTnLst>
                                    <p:set>
                                      <p:cBhvr>
                                        <p:cTn id="77" dur="1" fill="hold">
                                          <p:stCondLst>
                                            <p:cond delay="0"/>
                                          </p:stCondLst>
                                        </p:cTn>
                                        <p:tgtEl>
                                          <p:spTgt spid="69"/>
                                        </p:tgtEl>
                                        <p:attrNameLst>
                                          <p:attrName>style.visibility</p:attrName>
                                        </p:attrNameLst>
                                      </p:cBhvr>
                                      <p:to>
                                        <p:strVal val="hidden"/>
                                      </p:to>
                                    </p:set>
                                  </p:childTnLst>
                                </p:cTn>
                              </p:par>
                              <p:par>
                                <p:cTn id="78" presetID="1" presetClass="entr" presetSubtype="0" fill="hold" grpId="0" nodeType="withEffect">
                                  <p:stCondLst>
                                    <p:cond delay="0"/>
                                  </p:stCondLst>
                                  <p:childTnLst>
                                    <p:set>
                                      <p:cBhvr>
                                        <p:cTn id="79" dur="1" fill="hold">
                                          <p:stCondLst>
                                            <p:cond delay="0"/>
                                          </p:stCondLst>
                                        </p:cTn>
                                        <p:tgtEl>
                                          <p:spTgt spid="2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27" grpId="0" animBg="1"/>
      <p:bldP spid="40" grpId="0" animBg="1"/>
      <p:bldP spid="57" grpId="0" animBg="1"/>
      <p:bldP spid="39" grpId="0" animBg="1"/>
      <p:bldP spid="39" grpId="1" animBg="1"/>
      <p:bldP spid="39" grpId="2" animBg="1"/>
      <p:bldP spid="39" grpId="3" animBg="1"/>
      <p:bldP spid="61" grpId="0" animBg="1"/>
      <p:bldP spid="64" grpId="0" animBg="1"/>
      <p:bldP spid="64" grpId="1" animBg="1"/>
      <p:bldP spid="64" grpId="2" animBg="1"/>
      <p:bldP spid="65" grpId="0" animBg="1"/>
      <p:bldP spid="65" grpId="1" animBg="1"/>
      <p:bldP spid="65" grpId="2" animBg="1"/>
      <p:bldP spid="68" grpId="0" animBg="1"/>
      <p:bldP spid="68" grpId="1" animBg="1"/>
      <p:bldP spid="68" grpId="2" animBg="1"/>
      <p:bldP spid="49" grpId="0" animBg="1"/>
      <p:bldP spid="49" grpId="1" animBg="1"/>
      <p:bldP spid="49" grpId="2" animBg="1"/>
      <p:bldP spid="72" grpId="0" animBg="1"/>
      <p:bldP spid="72" grpId="1" animBg="1"/>
      <p:bldP spid="72" grpId="2" animBg="1"/>
      <p:bldP spid="72" grpId="3" animBg="1"/>
      <p:bldP spid="69" grpId="0" animBg="1"/>
      <p:bldP spid="69" grpId="1" animBg="1"/>
      <p:bldP spid="69" grpId="2"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Discussion</a:t>
            </a:r>
            <a:endParaRPr lang="en-US" dirty="0"/>
          </a:p>
        </p:txBody>
      </p:sp>
      <p:sp>
        <p:nvSpPr>
          <p:cNvPr id="3" name="Content Placeholder 2"/>
          <p:cNvSpPr>
            <a:spLocks noGrp="1"/>
          </p:cNvSpPr>
          <p:nvPr>
            <p:ph idx="1"/>
          </p:nvPr>
        </p:nvSpPr>
        <p:spPr/>
        <p:txBody>
          <a:bodyPr>
            <a:normAutofit/>
          </a:bodyPr>
          <a:lstStyle/>
          <a:p>
            <a:r>
              <a:rPr lang="en-US" dirty="0" smtClean="0"/>
              <a:t>Applicability is application-specific</a:t>
            </a:r>
          </a:p>
          <a:p>
            <a:pPr lvl="1"/>
            <a:r>
              <a:rPr lang="en-US" dirty="0" smtClean="0"/>
              <a:t>Application characteristics</a:t>
            </a:r>
          </a:p>
          <a:p>
            <a:pPr lvl="1"/>
            <a:r>
              <a:rPr lang="en-US" dirty="0" smtClean="0"/>
              <a:t>Execution mechanism</a:t>
            </a:r>
          </a:p>
          <a:p>
            <a:r>
              <a:rPr lang="en-US" dirty="0" smtClean="0"/>
              <a:t>A design point with focus on automation</a:t>
            </a:r>
          </a:p>
          <a:p>
            <a:pPr lvl="1"/>
            <a:r>
              <a:rPr lang="en-US" dirty="0" smtClean="0"/>
              <a:t>Apps structured to be more amenable to migration</a:t>
            </a:r>
          </a:p>
          <a:p>
            <a:r>
              <a:rPr lang="en-US" dirty="0" smtClean="0"/>
              <a:t>Clone VMs in </a:t>
            </a:r>
            <a:r>
              <a:rPr lang="en-US" dirty="0" err="1" smtClean="0"/>
              <a:t>untrusted</a:t>
            </a:r>
            <a:r>
              <a:rPr lang="en-US" dirty="0" smtClean="0"/>
              <a:t> environments</a:t>
            </a:r>
            <a:endParaRPr lang="en-US" dirty="0"/>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60</a:t>
            </a:fld>
            <a:endParaRPr lang="en-US">
              <a:solidFill>
                <a:prstClr val="black">
                  <a:tint val="75000"/>
                </a:prstClr>
              </a:solidFill>
              <a:latin typeface="Calibri"/>
            </a:endParaRPr>
          </a:p>
        </p:txBody>
      </p:sp>
      <p:sp>
        <p:nvSpPr>
          <p:cNvPr id="7" name="TextBox 6"/>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43060711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Conclusion</a:t>
            </a:r>
            <a:endParaRPr lang="en-US" dirty="0"/>
          </a:p>
        </p:txBody>
      </p:sp>
      <p:sp>
        <p:nvSpPr>
          <p:cNvPr id="6" name="Content Placeholder 5"/>
          <p:cNvSpPr>
            <a:spLocks noGrp="1"/>
          </p:cNvSpPr>
          <p:nvPr>
            <p:ph idx="1"/>
          </p:nvPr>
        </p:nvSpPr>
        <p:spPr/>
        <p:txBody>
          <a:bodyPr>
            <a:normAutofit/>
          </a:bodyPr>
          <a:lstStyle/>
          <a:p>
            <a:r>
              <a:rPr lang="en-US" dirty="0" err="1" smtClean="0"/>
              <a:t>CloneCloud</a:t>
            </a:r>
            <a:r>
              <a:rPr lang="en-US" dirty="0" smtClean="0"/>
              <a:t>: automatic partitioning and migration to enhance mobile applications </a:t>
            </a:r>
          </a:p>
          <a:p>
            <a:pPr lvl="1"/>
            <a:r>
              <a:rPr lang="en-US" dirty="0" smtClean="0"/>
              <a:t>Use of clones</a:t>
            </a:r>
          </a:p>
          <a:p>
            <a:pPr lvl="1"/>
            <a:r>
              <a:rPr lang="en-US" dirty="0" smtClean="0"/>
              <a:t>Flexible app partitioning</a:t>
            </a:r>
          </a:p>
          <a:p>
            <a:pPr lvl="1"/>
            <a:r>
              <a:rPr lang="en-US" dirty="0" smtClean="0"/>
              <a:t>Seamless migration</a:t>
            </a:r>
          </a:p>
          <a:p>
            <a:endParaRPr lang="en-US" dirty="0" smtClean="0"/>
          </a:p>
          <a:p>
            <a:endParaRPr lang="en-US" dirty="0" smtClean="0"/>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61</a:t>
            </a:fld>
            <a:endParaRPr lang="en-US">
              <a:solidFill>
                <a:prstClr val="black">
                  <a:tint val="75000"/>
                </a:prstClr>
              </a:solidFill>
              <a:latin typeface="Calibri"/>
            </a:endParaRPr>
          </a:p>
        </p:txBody>
      </p:sp>
      <p:sp>
        <p:nvSpPr>
          <p:cNvPr id="9" name="TextBox 8"/>
          <p:cNvSpPr txBox="1"/>
          <p:nvPr/>
        </p:nvSpPr>
        <p:spPr>
          <a:xfrm>
            <a:off x="6019800" y="6428601"/>
            <a:ext cx="2253817" cy="276999"/>
          </a:xfrm>
          <a:prstGeom prst="rect">
            <a:avLst/>
          </a:prstGeom>
          <a:noFill/>
        </p:spPr>
        <p:txBody>
          <a:bodyPr wrap="none" rtlCol="0">
            <a:spAutoFit/>
          </a:bodyPr>
          <a:lstStyle/>
          <a:p>
            <a:r>
              <a:rPr lang="en-US" sz="1200" dirty="0" smtClean="0"/>
              <a:t>Courtesy: </a:t>
            </a:r>
            <a:r>
              <a:rPr lang="en-US" sz="1200" dirty="0" err="1" smtClean="0"/>
              <a:t>Byung-Gon</a:t>
            </a:r>
            <a:r>
              <a:rPr lang="en-US" sz="1200" dirty="0" smtClean="0"/>
              <a:t> Chun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717262488"/>
      </p:ext>
    </p:extLst>
  </p:cSld>
  <p:clrMapOvr>
    <a:masterClrMapping/>
  </p:clrMapOvr>
  <p:transition xmlns:p14="http://schemas.microsoft.com/office/powerpoint/2010/main"/>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idx="12"/>
          </p:nvPr>
        </p:nvSpPr>
        <p:spPr/>
        <p:txBody>
          <a:bodyPr/>
          <a:lstStyle/>
          <a:p>
            <a:fld id="{0FA2162D-CD39-8A43-ADB5-8FE47D6825BA}" type="slidenum">
              <a:rPr lang="en-US"/>
              <a:pPr/>
              <a:t>62</a:t>
            </a:fld>
            <a:endParaRPr lang="en-US"/>
          </a:p>
        </p:txBody>
      </p:sp>
      <p:sp>
        <p:nvSpPr>
          <p:cNvPr id="7169" name="Rectangle 1"/>
          <p:cNvSpPr>
            <a:spLocks noGrp="1" noChangeArrowheads="1"/>
          </p:cNvSpPr>
          <p:nvPr>
            <p:ph type="title"/>
          </p:nvPr>
        </p:nvSpPr>
        <p:spPr>
          <a:xfrm>
            <a:off x="456481" y="273629"/>
            <a:ext cx="8228160" cy="1144921"/>
          </a:xfrm>
          <a:ln/>
        </p:spPr>
        <p:txBody>
          <a:bodyPr tIns="35203">
            <a:normAutofit fontScale="90000"/>
          </a:bodyPr>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err="1"/>
              <a:t>mCloud</a:t>
            </a:r>
            <a:r>
              <a:rPr lang="en-US" dirty="0"/>
              <a:t> Programming Model: </a:t>
            </a:r>
            <a:r>
              <a:rPr lang="en-US" dirty="0" smtClean="0"/>
              <a:t>COMET</a:t>
            </a:r>
            <a:endParaRPr lang="en-US" dirty="0"/>
          </a:p>
        </p:txBody>
      </p:sp>
      <p:sp>
        <p:nvSpPr>
          <p:cNvPr id="7170" name="Rectangle 2"/>
          <p:cNvSpPr>
            <a:spLocks noGrp="1" noChangeArrowheads="1"/>
          </p:cNvSpPr>
          <p:nvPr>
            <p:ph type="body" idx="1"/>
          </p:nvPr>
        </p:nvSpPr>
        <p:spPr>
          <a:xfrm>
            <a:off x="456480" y="1604329"/>
            <a:ext cx="8045280" cy="4609924"/>
          </a:xfrm>
          <a:ln/>
        </p:spPr>
        <p:txBody>
          <a:bodyPr/>
          <a:lstStyle/>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Improve mobile computation speed</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Require no programmer effort</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Generalize well with existing applications</a:t>
            </a:r>
          </a:p>
          <a:p>
            <a:pPr marL="391686" indent="-293764">
              <a:buFont typeface="Times New Roman" charset="0"/>
              <a:buAutoNum type="arabicPeriod"/>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Resist network failures</a:t>
            </a:r>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28480" y="3816401"/>
            <a:ext cx="4307040" cy="239785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30139407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idx="11"/>
          </p:nvPr>
        </p:nvSpPr>
        <p:spPr/>
        <p:txBody>
          <a:bodyPr/>
          <a:lstStyle/>
          <a:p>
            <a:r>
              <a:rPr lang="en-US" smtClean="0"/>
              <a:t>Cellular Networks and Mobile Computing (COMS 6998-10)</a:t>
            </a:r>
            <a:endParaRPr lang="en-US"/>
          </a:p>
        </p:txBody>
      </p:sp>
      <p:sp>
        <p:nvSpPr>
          <p:cNvPr id="9" name="Slide Number Placeholder 5"/>
          <p:cNvSpPr>
            <a:spLocks noGrp="1"/>
          </p:cNvSpPr>
          <p:nvPr>
            <p:ph type="sldNum" idx="12"/>
          </p:nvPr>
        </p:nvSpPr>
        <p:spPr/>
        <p:txBody>
          <a:bodyPr/>
          <a:lstStyle/>
          <a:p>
            <a:fld id="{DA42D075-977C-D64C-B3EF-5352C4AC551F}" type="slidenum">
              <a:rPr lang="en-US"/>
              <a:pPr/>
              <a:t>63</a:t>
            </a:fld>
            <a:endParaRPr lang="en-US"/>
          </a:p>
        </p:txBody>
      </p:sp>
      <p:sp>
        <p:nvSpPr>
          <p:cNvPr id="921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Distributed Shared Memory </a:t>
            </a:r>
          </a:p>
        </p:txBody>
      </p:sp>
      <p:sp>
        <p:nvSpPr>
          <p:cNvPr id="921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COMET is offloading + DSM</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Offloading bridges computation disparity</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DSM provides logically shared address space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DSM usually applied to cluster environments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Low latency, high throughput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Mobile relies on wireless communication</a:t>
            </a:r>
          </a:p>
        </p:txBody>
      </p:sp>
      <p:pic>
        <p:nvPicPr>
          <p:cNvPr id="92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92481" y="5389046"/>
            <a:ext cx="718560" cy="78344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38560" y="5115417"/>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9221"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71200" y="5036210"/>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6553113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Footer Placeholder 4"/>
          <p:cNvSpPr>
            <a:spLocks noGrp="1"/>
          </p:cNvSpPr>
          <p:nvPr>
            <p:ph type="ftr" idx="11"/>
          </p:nvPr>
        </p:nvSpPr>
        <p:spPr/>
        <p:txBody>
          <a:bodyPr/>
          <a:lstStyle/>
          <a:p>
            <a:r>
              <a:rPr lang="en-US" smtClean="0"/>
              <a:t>Cellular Networks and Mobile Computing (COMS 6998-10)</a:t>
            </a:r>
            <a:endParaRPr lang="en-US"/>
          </a:p>
        </p:txBody>
      </p:sp>
      <p:sp>
        <p:nvSpPr>
          <p:cNvPr id="24" name="Slide Number Placeholder 5"/>
          <p:cNvSpPr>
            <a:spLocks noGrp="1"/>
          </p:cNvSpPr>
          <p:nvPr>
            <p:ph type="sldNum" idx="12"/>
          </p:nvPr>
        </p:nvSpPr>
        <p:spPr/>
        <p:txBody>
          <a:bodyPr/>
          <a:lstStyle/>
          <a:p>
            <a:fld id="{EF12FBFB-E7B7-1748-8638-C1611B240083}" type="slidenum">
              <a:rPr lang="en-US"/>
              <a:pPr/>
              <a:t>64</a:t>
            </a:fld>
            <a:endParaRPr lang="en-US"/>
          </a:p>
        </p:txBody>
      </p:sp>
      <p:sp>
        <p:nvSpPr>
          <p:cNvPr id="10241" name="AutoShape 1"/>
          <p:cNvSpPr>
            <a:spLocks noChangeArrowheads="1"/>
          </p:cNvSpPr>
          <p:nvPr/>
        </p:nvSpPr>
        <p:spPr bwMode="auto">
          <a:xfrm>
            <a:off x="2492640" y="5308397"/>
            <a:ext cx="995040" cy="414764"/>
          </a:xfrm>
          <a:prstGeom prst="wedgeRectCallout">
            <a:avLst>
              <a:gd name="adj1" fmla="val -56032"/>
              <a:gd name="adj2" fmla="val 11065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42" name="AutoShape 2"/>
          <p:cNvSpPr>
            <a:spLocks noChangeArrowheads="1"/>
          </p:cNvSpPr>
          <p:nvPr/>
        </p:nvSpPr>
        <p:spPr bwMode="auto">
          <a:xfrm>
            <a:off x="2073600" y="4231165"/>
            <a:ext cx="1160640" cy="498292"/>
          </a:xfrm>
          <a:prstGeom prst="cloudCallout">
            <a:avLst>
              <a:gd name="adj1" fmla="val -36704"/>
              <a:gd name="adj2" fmla="val 9019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3" name="AutoShape 3"/>
          <p:cNvSpPr>
            <a:spLocks noChangeArrowheads="1"/>
          </p:cNvSpPr>
          <p:nvPr/>
        </p:nvSpPr>
        <p:spPr bwMode="auto">
          <a:xfrm>
            <a:off x="5640481" y="4562400"/>
            <a:ext cx="1160640" cy="498292"/>
          </a:xfrm>
          <a:prstGeom prst="cloudCallout">
            <a:avLst>
              <a:gd name="adj1" fmla="val 35208"/>
              <a:gd name="adj2" fmla="val 76750"/>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4" name="AutoShape 4"/>
          <p:cNvSpPr>
            <a:spLocks noChangeArrowheads="1"/>
          </p:cNvSpPr>
          <p:nvPr/>
        </p:nvSpPr>
        <p:spPr bwMode="auto">
          <a:xfrm>
            <a:off x="4396321" y="3483727"/>
            <a:ext cx="1160640" cy="498292"/>
          </a:xfrm>
          <a:prstGeom prst="cloudCallout">
            <a:avLst>
              <a:gd name="adj1" fmla="val -34625"/>
              <a:gd name="adj2" fmla="val -68292"/>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X=555</a:t>
            </a:r>
          </a:p>
        </p:txBody>
      </p:sp>
      <p:sp>
        <p:nvSpPr>
          <p:cNvPr id="10245" name="AutoShape 5"/>
          <p:cNvSpPr>
            <a:spLocks noChangeArrowheads="1"/>
          </p:cNvSpPr>
          <p:nvPr/>
        </p:nvSpPr>
        <p:spPr bwMode="auto">
          <a:xfrm>
            <a:off x="5640481" y="4562400"/>
            <a:ext cx="1160640" cy="498292"/>
          </a:xfrm>
          <a:prstGeom prst="cloudCallout">
            <a:avLst>
              <a:gd name="adj1" fmla="val 35208"/>
              <a:gd name="adj2" fmla="val 76750"/>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a:t>
            </a:r>
          </a:p>
        </p:txBody>
      </p:sp>
      <p:sp>
        <p:nvSpPr>
          <p:cNvPr id="10246" name="AutoShape 6"/>
          <p:cNvSpPr>
            <a:spLocks noChangeArrowheads="1"/>
          </p:cNvSpPr>
          <p:nvPr/>
        </p:nvSpPr>
        <p:spPr bwMode="auto">
          <a:xfrm>
            <a:off x="4396321" y="3475086"/>
            <a:ext cx="1160640" cy="498292"/>
          </a:xfrm>
          <a:prstGeom prst="cloudCallout">
            <a:avLst>
              <a:gd name="adj1" fmla="val -34625"/>
              <a:gd name="adj2" fmla="val -68292"/>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a:t>
            </a:r>
          </a:p>
        </p:txBody>
      </p:sp>
      <p:sp>
        <p:nvSpPr>
          <p:cNvPr id="10247" name="AutoShape 7"/>
          <p:cNvSpPr>
            <a:spLocks noChangeArrowheads="1"/>
          </p:cNvSpPr>
          <p:nvPr/>
        </p:nvSpPr>
        <p:spPr bwMode="auto">
          <a:xfrm>
            <a:off x="2073600" y="4229725"/>
            <a:ext cx="1160640" cy="498292"/>
          </a:xfrm>
          <a:prstGeom prst="cloudCallout">
            <a:avLst>
              <a:gd name="adj1" fmla="val -36704"/>
              <a:gd name="adj2" fmla="val 9019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48" name="Rectangle 8"/>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DSM (continued) </a:t>
            </a:r>
          </a:p>
        </p:txBody>
      </p:sp>
      <p:sp>
        <p:nvSpPr>
          <p:cNvPr id="10249" name="Rectangle 9"/>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Conventional DSM (Munin)</a:t>
            </a:r>
          </a:p>
        </p:txBody>
      </p:sp>
      <p:pic>
        <p:nvPicPr>
          <p:cNvPr id="10250" name="Picture 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0640" y="4893634"/>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1"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81600" y="2073818"/>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0252" name="Picture 1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34880" y="4893634"/>
            <a:ext cx="1226880" cy="130621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253" name="AutoShape 13"/>
          <p:cNvSpPr>
            <a:spLocks noChangeArrowheads="1"/>
          </p:cNvSpPr>
          <p:nvPr/>
        </p:nvSpPr>
        <p:spPr bwMode="auto">
          <a:xfrm>
            <a:off x="2488321" y="5308397"/>
            <a:ext cx="995040" cy="414764"/>
          </a:xfrm>
          <a:prstGeom prst="wedgeRectCallout">
            <a:avLst>
              <a:gd name="adj1" fmla="val -56032"/>
              <a:gd name="adj2" fmla="val 110657"/>
            </a:avLst>
          </a:prstGeom>
          <a:solidFill>
            <a:srgbClr val="EB613D">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Lst>
            </a:pPr>
            <a:r>
              <a:rPr lang="en-US">
                <a:solidFill>
                  <a:srgbClr val="000000"/>
                </a:solidFill>
              </a:rPr>
              <a:t>X=123</a:t>
            </a:r>
          </a:p>
        </p:txBody>
      </p:sp>
      <p:sp>
        <p:nvSpPr>
          <p:cNvPr id="10254" name="Freeform 14"/>
          <p:cNvSpPr>
            <a:spLocks/>
          </p:cNvSpPr>
          <p:nvPr/>
        </p:nvSpPr>
        <p:spPr bwMode="auto">
          <a:xfrm>
            <a:off x="2903041" y="4728017"/>
            <a:ext cx="165600" cy="498292"/>
          </a:xfrm>
          <a:custGeom>
            <a:avLst/>
            <a:gdLst>
              <a:gd name="T0" fmla="*/ 508 w 509"/>
              <a:gd name="T1" fmla="*/ 1524 h 1525"/>
              <a:gd name="T2" fmla="*/ 0 w 509"/>
              <a:gd name="T3" fmla="*/ 0 h 1525"/>
            </a:gdLst>
            <a:ahLst/>
            <a:cxnLst>
              <a:cxn ang="0">
                <a:pos x="T0" y="T1"/>
              </a:cxn>
              <a:cxn ang="0">
                <a:pos x="T2" y="T3"/>
              </a:cxn>
            </a:cxnLst>
            <a:rect l="0" t="0" r="r" b="b"/>
            <a:pathLst>
              <a:path w="509" h="1525">
                <a:moveTo>
                  <a:pt x="508" y="1524"/>
                </a:moveTo>
                <a:lnTo>
                  <a:pt x="0" y="0"/>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5" name="Freeform 15"/>
          <p:cNvSpPr>
            <a:spLocks/>
          </p:cNvSpPr>
          <p:nvPr/>
        </p:nvSpPr>
        <p:spPr bwMode="auto">
          <a:xfrm>
            <a:off x="3234240" y="3898490"/>
            <a:ext cx="1078560" cy="414764"/>
          </a:xfrm>
          <a:custGeom>
            <a:avLst/>
            <a:gdLst>
              <a:gd name="T0" fmla="*/ 0 w 3303"/>
              <a:gd name="T1" fmla="*/ 1270 h 1271"/>
              <a:gd name="T2" fmla="*/ 3302 w 3303"/>
              <a:gd name="T3" fmla="*/ 0 h 1271"/>
            </a:gdLst>
            <a:ahLst/>
            <a:cxnLst>
              <a:cxn ang="0">
                <a:pos x="T0" y="T1"/>
              </a:cxn>
              <a:cxn ang="0">
                <a:pos x="T2" y="T3"/>
              </a:cxn>
            </a:cxnLst>
            <a:rect l="0" t="0" r="r" b="b"/>
            <a:pathLst>
              <a:path w="3303" h="1271">
                <a:moveTo>
                  <a:pt x="0" y="1270"/>
                </a:moveTo>
                <a:lnTo>
                  <a:pt x="3302" y="0"/>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6" name="Freeform 16"/>
          <p:cNvSpPr>
            <a:spLocks/>
          </p:cNvSpPr>
          <p:nvPr/>
        </p:nvSpPr>
        <p:spPr bwMode="auto">
          <a:xfrm>
            <a:off x="3317761" y="4562399"/>
            <a:ext cx="2239200" cy="249147"/>
          </a:xfrm>
          <a:custGeom>
            <a:avLst/>
            <a:gdLst>
              <a:gd name="T0" fmla="*/ 0 w 6859"/>
              <a:gd name="T1" fmla="*/ 0 h 763"/>
              <a:gd name="T2" fmla="*/ 6858 w 6859"/>
              <a:gd name="T3" fmla="*/ 762 h 763"/>
            </a:gdLst>
            <a:ahLst/>
            <a:cxnLst>
              <a:cxn ang="0">
                <a:pos x="T0" y="T1"/>
              </a:cxn>
              <a:cxn ang="0">
                <a:pos x="T2" y="T3"/>
              </a:cxn>
            </a:cxnLst>
            <a:rect l="0" t="0" r="r" b="b"/>
            <a:pathLst>
              <a:path w="6859" h="763">
                <a:moveTo>
                  <a:pt x="0" y="0"/>
                </a:moveTo>
                <a:lnTo>
                  <a:pt x="6858" y="762"/>
                </a:lnTo>
              </a:path>
            </a:pathLst>
          </a:custGeom>
          <a:noFill/>
          <a:ln w="9525">
            <a:solidFill>
              <a:srgbClr val="80000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7" name="Freeform 17"/>
          <p:cNvSpPr>
            <a:spLocks/>
          </p:cNvSpPr>
          <p:nvPr/>
        </p:nvSpPr>
        <p:spPr bwMode="auto">
          <a:xfrm>
            <a:off x="3234241" y="4596962"/>
            <a:ext cx="2239200" cy="249147"/>
          </a:xfrm>
          <a:custGeom>
            <a:avLst/>
            <a:gdLst>
              <a:gd name="T0" fmla="*/ 6858 w 6859"/>
              <a:gd name="T1" fmla="*/ 762 h 763"/>
              <a:gd name="T2" fmla="*/ 0 w 6859"/>
              <a:gd name="T3" fmla="*/ 0 h 763"/>
            </a:gdLst>
            <a:ahLst/>
            <a:cxnLst>
              <a:cxn ang="0">
                <a:pos x="T0" y="T1"/>
              </a:cxn>
              <a:cxn ang="0">
                <a:pos x="T2" y="T3"/>
              </a:cxn>
            </a:cxnLst>
            <a:rect l="0" t="0" r="r" b="b"/>
            <a:pathLst>
              <a:path w="6859" h="763">
                <a:moveTo>
                  <a:pt x="6858" y="762"/>
                </a:moveTo>
                <a:lnTo>
                  <a:pt x="0" y="0"/>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8" name="Freeform 18"/>
          <p:cNvSpPr>
            <a:spLocks/>
          </p:cNvSpPr>
          <p:nvPr/>
        </p:nvSpPr>
        <p:spPr bwMode="auto">
          <a:xfrm>
            <a:off x="3234240" y="3982019"/>
            <a:ext cx="1078560" cy="367238"/>
          </a:xfrm>
          <a:custGeom>
            <a:avLst/>
            <a:gdLst>
              <a:gd name="T0" fmla="*/ 3302 w 3303"/>
              <a:gd name="T1" fmla="*/ 0 h 1125"/>
              <a:gd name="T2" fmla="*/ 0 w 3303"/>
              <a:gd name="T3" fmla="*/ 1124 h 1125"/>
            </a:gdLst>
            <a:ahLst/>
            <a:cxnLst>
              <a:cxn ang="0">
                <a:pos x="T0" y="T1"/>
              </a:cxn>
              <a:cxn ang="0">
                <a:pos x="T2" y="T3"/>
              </a:cxn>
            </a:cxnLst>
            <a:rect l="0" t="0" r="r" b="b"/>
            <a:pathLst>
              <a:path w="3303" h="1125">
                <a:moveTo>
                  <a:pt x="3302" y="0"/>
                </a:moveTo>
                <a:lnTo>
                  <a:pt x="0" y="1124"/>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59" name="Freeform 19"/>
          <p:cNvSpPr>
            <a:spLocks/>
          </p:cNvSpPr>
          <p:nvPr/>
        </p:nvSpPr>
        <p:spPr bwMode="auto">
          <a:xfrm>
            <a:off x="2819521" y="4728017"/>
            <a:ext cx="165600" cy="498292"/>
          </a:xfrm>
          <a:custGeom>
            <a:avLst/>
            <a:gdLst>
              <a:gd name="T0" fmla="*/ 0 w 509"/>
              <a:gd name="T1" fmla="*/ 0 h 1525"/>
              <a:gd name="T2" fmla="*/ 508 w 509"/>
              <a:gd name="T3" fmla="*/ 1524 h 1525"/>
            </a:gdLst>
            <a:ahLst/>
            <a:cxnLst>
              <a:cxn ang="0">
                <a:pos x="T0" y="T1"/>
              </a:cxn>
              <a:cxn ang="0">
                <a:pos x="T2" y="T3"/>
              </a:cxn>
            </a:cxnLst>
            <a:rect l="0" t="0" r="r" b="b"/>
            <a:pathLst>
              <a:path w="509" h="1525">
                <a:moveTo>
                  <a:pt x="0" y="0"/>
                </a:moveTo>
                <a:lnTo>
                  <a:pt x="508" y="1524"/>
                </a:lnTo>
              </a:path>
            </a:pathLst>
          </a:custGeom>
          <a:noFill/>
          <a:ln w="9525">
            <a:solidFill>
              <a:srgbClr val="000080"/>
            </a:solidFill>
            <a:round/>
            <a:headEnd/>
            <a:tailEnd type="triangl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10260" name="Text Box 20"/>
          <p:cNvSpPr txBox="1">
            <a:spLocks noChangeArrowheads="1"/>
          </p:cNvSpPr>
          <p:nvPr/>
        </p:nvSpPr>
        <p:spPr bwMode="auto">
          <a:xfrm>
            <a:off x="3732480" y="5475455"/>
            <a:ext cx="2744640" cy="54581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lstStyle>
            <a:lvl1pPr marL="215900" indent="-215900">
              <a:tabLst>
                <a:tab pos="723900" algn="l"/>
                <a:tab pos="1447800" algn="l"/>
                <a:tab pos="2171700" algn="l"/>
                <a:tab pos="28956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9pPr>
          </a:lstStyle>
          <a:p>
            <a:pPr>
              <a:buSzPct val="45000"/>
              <a:buFont typeface="Wingdings" charset="0"/>
              <a:buChar char=""/>
            </a:pPr>
            <a:r>
              <a:rPr lang="en-US"/>
              <a:t>Waited an RTT for a write</a:t>
            </a:r>
          </a:p>
          <a:p>
            <a:pPr>
              <a:buSzPct val="45000"/>
              <a:buFont typeface="Wingdings" charset="0"/>
              <a:buChar char=""/>
            </a:pPr>
            <a:r>
              <a:rPr lang="en-US"/>
              <a:t>Read could take RTT also</a:t>
            </a:r>
          </a:p>
        </p:txBody>
      </p:sp>
      <p:sp>
        <p:nvSpPr>
          <p:cNvPr id="25" name="TextBox 24"/>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210373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025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fill="hold" grpId="0" nodeType="clickEffect">
                                  <p:stCondLst>
                                    <p:cond delay="0"/>
                                  </p:stCondLst>
                                  <p:childTnLst>
                                    <p:set>
                                      <p:cBhvr additive="repl">
                                        <p:cTn id="10" dur="1" fill="hold">
                                          <p:stCondLst>
                                            <p:cond delay="0"/>
                                          </p:stCondLst>
                                        </p:cTn>
                                        <p:tgtEl>
                                          <p:spTgt spid="10254"/>
                                        </p:tgtEl>
                                        <p:attrNameLst>
                                          <p:attrName>style.visibility</p:attrName>
                                        </p:attrNameLst>
                                      </p:cBhvr>
                                      <p:to>
                                        <p:strVal val="visible"/>
                                      </p:to>
                                    </p:set>
                                  </p:childTnLst>
                                </p:cTn>
                              </p:par>
                              <p:par>
                                <p:cTn id="11" presetID="1" presetClass="entr" fill="hold" nodeType="withEffect">
                                  <p:stCondLst>
                                    <p:cond delay="0"/>
                                  </p:stCondLst>
                                  <p:childTnLst>
                                    <p:set>
                                      <p:cBhvr additive="repl">
                                        <p:cTn id="12" dur="1" fill="hold">
                                          <p:stCondLst>
                                            <p:cond delay="0"/>
                                          </p:stCondLst>
                                        </p:cTn>
                                        <p:tgtEl>
                                          <p:spTgt spid="10247"/>
                                        </p:tgtEl>
                                        <p:attrNameLst>
                                          <p:attrName>style.visibility</p:attrName>
                                        </p:attrNameLst>
                                      </p:cBhvr>
                                      <p:to>
                                        <p:strVal val="visible"/>
                                      </p:to>
                                    </p:set>
                                  </p:childTnLst>
                                </p:cTn>
                              </p:par>
                              <p:par>
                                <p:cTn id="13" presetID="1" presetClass="exit" fill="hold" nodeType="withEffect">
                                  <p:stCondLst>
                                    <p:cond delay="0"/>
                                  </p:stCondLst>
                                  <p:childTnLst>
                                    <p:set>
                                      <p:cBhvr additive="repl">
                                        <p:cTn id="14" dur="1" fill="hold">
                                          <p:stCondLst>
                                            <p:cond delay="0"/>
                                          </p:stCondLst>
                                        </p:cTn>
                                        <p:tgtEl>
                                          <p:spTgt spid="10242"/>
                                        </p:tgtEl>
                                        <p:attrNameLst>
                                          <p:attrName>style.visibility</p:attrName>
                                        </p:attrNameLst>
                                      </p:cBhvr>
                                      <p:to>
                                        <p:strVal val="hidden"/>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fill="hold" grpId="0" nodeType="clickEffect">
                                  <p:stCondLst>
                                    <p:cond delay="0"/>
                                  </p:stCondLst>
                                  <p:childTnLst>
                                    <p:set>
                                      <p:cBhvr additive="repl">
                                        <p:cTn id="18" dur="1" fill="hold">
                                          <p:stCondLst>
                                            <p:cond delay="0"/>
                                          </p:stCondLst>
                                        </p:cTn>
                                        <p:tgtEl>
                                          <p:spTgt spid="10255"/>
                                        </p:tgtEl>
                                        <p:attrNameLst>
                                          <p:attrName>style.visibility</p:attrName>
                                        </p:attrNameLst>
                                      </p:cBhvr>
                                      <p:to>
                                        <p:strVal val="visible"/>
                                      </p:to>
                                    </p:set>
                                  </p:childTnLst>
                                </p:cTn>
                              </p:par>
                              <p:par>
                                <p:cTn id="19" presetID="1" presetClass="entr" fill="hold" grpId="0" nodeType="withEffect">
                                  <p:stCondLst>
                                    <p:cond delay="0"/>
                                  </p:stCondLst>
                                  <p:childTnLst>
                                    <p:set>
                                      <p:cBhvr additive="repl">
                                        <p:cTn id="20" dur="1" fill="hold">
                                          <p:stCondLst>
                                            <p:cond delay="0"/>
                                          </p:stCondLst>
                                        </p:cTn>
                                        <p:tgtEl>
                                          <p:spTgt spid="10256"/>
                                        </p:tgtEl>
                                        <p:attrNameLst>
                                          <p:attrName>style.visibility</p:attrName>
                                        </p:attrNameLst>
                                      </p:cBhvr>
                                      <p:to>
                                        <p:strVal val="visible"/>
                                      </p:to>
                                    </p:set>
                                  </p:childTnLst>
                                </p:cTn>
                              </p:par>
                              <p:par>
                                <p:cTn id="21" presetID="1" presetClass="entr" fill="hold" nodeType="withEffect">
                                  <p:stCondLst>
                                    <p:cond delay="0"/>
                                  </p:stCondLst>
                                  <p:childTnLst>
                                    <p:set>
                                      <p:cBhvr additive="repl">
                                        <p:cTn id="22" dur="1" fill="hold">
                                          <p:stCondLst>
                                            <p:cond delay="0"/>
                                          </p:stCondLst>
                                        </p:cTn>
                                        <p:tgtEl>
                                          <p:spTgt spid="10245"/>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0246"/>
                                        </p:tgtEl>
                                        <p:attrNameLst>
                                          <p:attrName>style.visibility</p:attrName>
                                        </p:attrNameLst>
                                      </p:cBhvr>
                                      <p:to>
                                        <p:strVal val="visible"/>
                                      </p:to>
                                    </p:set>
                                  </p:childTnLst>
                                </p:cTn>
                              </p:par>
                              <p:par>
                                <p:cTn id="25" presetID="1" presetClass="exit" fill="hold" nodeType="withEffect">
                                  <p:stCondLst>
                                    <p:cond delay="0"/>
                                  </p:stCondLst>
                                  <p:childTnLst>
                                    <p:set>
                                      <p:cBhvr additive="repl">
                                        <p:cTn id="26" dur="1" fill="hold">
                                          <p:stCondLst>
                                            <p:cond delay="0"/>
                                          </p:stCondLst>
                                        </p:cTn>
                                        <p:tgtEl>
                                          <p:spTgt spid="10243"/>
                                        </p:tgtEl>
                                        <p:attrNameLst>
                                          <p:attrName>style.visibility</p:attrName>
                                        </p:attrNameLst>
                                      </p:cBhvr>
                                      <p:to>
                                        <p:strVal val="hidden"/>
                                      </p:to>
                                    </p:set>
                                  </p:childTnLst>
                                </p:cTn>
                              </p:par>
                              <p:par>
                                <p:cTn id="27" presetID="1" presetClass="exit" fill="hold" nodeType="withEffect">
                                  <p:stCondLst>
                                    <p:cond delay="0"/>
                                  </p:stCondLst>
                                  <p:childTnLst>
                                    <p:set>
                                      <p:cBhvr additive="repl">
                                        <p:cTn id="28" dur="1" fill="hold">
                                          <p:stCondLst>
                                            <p:cond delay="0"/>
                                          </p:stCondLst>
                                        </p:cTn>
                                        <p:tgtEl>
                                          <p:spTgt spid="10244"/>
                                        </p:tgtEl>
                                        <p:attrNameLst>
                                          <p:attrName>style.visibility</p:attrName>
                                        </p:attrNameLst>
                                      </p:cBhvr>
                                      <p:to>
                                        <p:strVal val="hidden"/>
                                      </p:to>
                                    </p:set>
                                  </p:childTnLst>
                                </p:cTn>
                              </p:par>
                            </p:childTnLst>
                          </p:cTn>
                        </p:par>
                      </p:childTnLst>
                    </p:cTn>
                  </p:par>
                  <p:par>
                    <p:cTn id="29" fill="hold" nodeType="clickPar">
                      <p:stCondLst>
                        <p:cond delay="indefinite"/>
                      </p:stCondLst>
                      <p:childTnLst>
                        <p:par>
                          <p:cTn id="30" fill="hold" nodeType="withGroup">
                            <p:stCondLst>
                              <p:cond delay="0"/>
                            </p:stCondLst>
                            <p:childTnLst>
                              <p:par>
                                <p:cTn id="31" presetID="1" presetClass="entr" fill="hold" grpId="0" nodeType="clickEffect">
                                  <p:stCondLst>
                                    <p:cond delay="0"/>
                                  </p:stCondLst>
                                  <p:childTnLst>
                                    <p:set>
                                      <p:cBhvr additive="repl">
                                        <p:cTn id="32" dur="1" fill="hold">
                                          <p:stCondLst>
                                            <p:cond delay="0"/>
                                          </p:stCondLst>
                                        </p:cTn>
                                        <p:tgtEl>
                                          <p:spTgt spid="10257"/>
                                        </p:tgtEl>
                                        <p:attrNameLst>
                                          <p:attrName>style.visibility</p:attrName>
                                        </p:attrNameLst>
                                      </p:cBhvr>
                                      <p:to>
                                        <p:strVal val="visible"/>
                                      </p:to>
                                    </p:set>
                                  </p:childTnLst>
                                </p:cTn>
                              </p:par>
                              <p:par>
                                <p:cTn id="33" presetID="1" presetClass="entr" fill="hold" grpId="0" nodeType="withEffect">
                                  <p:stCondLst>
                                    <p:cond delay="0"/>
                                  </p:stCondLst>
                                  <p:childTnLst>
                                    <p:set>
                                      <p:cBhvr additive="repl">
                                        <p:cTn id="34" dur="1" fill="hold">
                                          <p:stCondLst>
                                            <p:cond delay="0"/>
                                          </p:stCondLst>
                                        </p:cTn>
                                        <p:tgtEl>
                                          <p:spTgt spid="10258"/>
                                        </p:tgtEl>
                                        <p:attrNameLst>
                                          <p:attrName>style.visibility</p:attrName>
                                        </p:attrNameLst>
                                      </p:cBhvr>
                                      <p:to>
                                        <p:strVal val="visible"/>
                                      </p:to>
                                    </p:set>
                                  </p:childTnLst>
                                </p:cTn>
                              </p:par>
                              <p:par>
                                <p:cTn id="35" presetID="1" presetClass="exit" fill="hold" grpId="1" nodeType="withEffect">
                                  <p:stCondLst>
                                    <p:cond delay="0"/>
                                  </p:stCondLst>
                                  <p:childTnLst>
                                    <p:set>
                                      <p:cBhvr additive="repl">
                                        <p:cTn id="36" dur="1" fill="hold">
                                          <p:stCondLst>
                                            <p:cond delay="0"/>
                                          </p:stCondLst>
                                        </p:cTn>
                                        <p:tgtEl>
                                          <p:spTgt spid="10255"/>
                                        </p:tgtEl>
                                        <p:attrNameLst>
                                          <p:attrName>style.visibility</p:attrName>
                                        </p:attrNameLst>
                                      </p:cBhvr>
                                      <p:to>
                                        <p:strVal val="hidden"/>
                                      </p:to>
                                    </p:set>
                                  </p:childTnLst>
                                </p:cTn>
                              </p:par>
                              <p:par>
                                <p:cTn id="37" presetID="1" presetClass="exit" fill="hold" grpId="1" nodeType="withEffect">
                                  <p:stCondLst>
                                    <p:cond delay="0"/>
                                  </p:stCondLst>
                                  <p:childTnLst>
                                    <p:set>
                                      <p:cBhvr additive="repl">
                                        <p:cTn id="38" dur="1" fill="hold">
                                          <p:stCondLst>
                                            <p:cond delay="0"/>
                                          </p:stCondLst>
                                        </p:cTn>
                                        <p:tgtEl>
                                          <p:spTgt spid="10256"/>
                                        </p:tgtEl>
                                        <p:attrNameLst>
                                          <p:attrName>style.visibility</p:attrName>
                                        </p:attrNameLst>
                                      </p:cBhvr>
                                      <p:to>
                                        <p:strVal val="hidden"/>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1" presetClass="entr" fill="hold" grpId="0" nodeType="clickEffect">
                                  <p:stCondLst>
                                    <p:cond delay="0"/>
                                  </p:stCondLst>
                                  <p:childTnLst>
                                    <p:set>
                                      <p:cBhvr additive="repl">
                                        <p:cTn id="42" dur="1" fill="hold">
                                          <p:stCondLst>
                                            <p:cond delay="0"/>
                                          </p:stCondLst>
                                        </p:cTn>
                                        <p:tgtEl>
                                          <p:spTgt spid="10259"/>
                                        </p:tgtEl>
                                        <p:attrNameLst>
                                          <p:attrName>style.visibility</p:attrName>
                                        </p:attrNameLst>
                                      </p:cBhvr>
                                      <p:to>
                                        <p:strVal val="visible"/>
                                      </p:to>
                                    </p:set>
                                  </p:childTnLst>
                                </p:cTn>
                              </p:par>
                              <p:par>
                                <p:cTn id="43" presetID="1" presetClass="exit" fill="hold" grpId="1" nodeType="withEffect">
                                  <p:stCondLst>
                                    <p:cond delay="0"/>
                                  </p:stCondLst>
                                  <p:childTnLst>
                                    <p:set>
                                      <p:cBhvr additive="repl">
                                        <p:cTn id="44" dur="1" fill="hold">
                                          <p:stCondLst>
                                            <p:cond delay="0"/>
                                          </p:stCondLst>
                                        </p:cTn>
                                        <p:tgtEl>
                                          <p:spTgt spid="10254"/>
                                        </p:tgtEl>
                                        <p:attrNameLst>
                                          <p:attrName>style.visibility</p:attrName>
                                        </p:attrNameLst>
                                      </p:cBhvr>
                                      <p:to>
                                        <p:strVal val="hidden"/>
                                      </p:to>
                                    </p:set>
                                  </p:childTnLst>
                                </p:cTn>
                              </p:par>
                              <p:par>
                                <p:cTn id="45" presetID="1" presetClass="entr" fill="hold" nodeType="withEffect">
                                  <p:stCondLst>
                                    <p:cond delay="0"/>
                                  </p:stCondLst>
                                  <p:childTnLst>
                                    <p:set>
                                      <p:cBhvr additive="repl">
                                        <p:cTn id="46" dur="1" fill="hold">
                                          <p:stCondLst>
                                            <p:cond delay="0"/>
                                          </p:stCondLst>
                                        </p:cTn>
                                        <p:tgtEl>
                                          <p:spTgt spid="10241"/>
                                        </p:tgtEl>
                                        <p:attrNameLst>
                                          <p:attrName>style.visibility</p:attrName>
                                        </p:attrNameLst>
                                      </p:cBhvr>
                                      <p:to>
                                        <p:strVal val="visible"/>
                                      </p:to>
                                    </p:se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xit" fill="hold" nodeType="clickEffect">
                                  <p:stCondLst>
                                    <p:cond delay="0"/>
                                  </p:stCondLst>
                                  <p:childTnLst>
                                    <p:set>
                                      <p:cBhvr additive="repl">
                                        <p:cTn id="50" dur="1" fill="hold">
                                          <p:stCondLst>
                                            <p:cond delay="0"/>
                                          </p:stCondLst>
                                        </p:cTn>
                                        <p:tgtEl>
                                          <p:spTgt spid="10253"/>
                                        </p:tgtEl>
                                        <p:attrNameLst>
                                          <p:attrName>style.visibility</p:attrName>
                                        </p:attrNameLst>
                                      </p:cBhvr>
                                      <p:to>
                                        <p:strVal val="hidden"/>
                                      </p:to>
                                    </p:set>
                                  </p:childTnLst>
                                </p:cTn>
                              </p:par>
                            </p:childTnLst>
                          </p:cTn>
                        </p:par>
                        <p:par>
                          <p:cTn id="51" fill="hold" nodeType="afterGroup">
                            <p:stCondLst>
                              <p:cond delay="1"/>
                            </p:stCondLst>
                            <p:childTnLst>
                              <p:par>
                                <p:cTn id="52" presetID="1" presetClass="entr" fill="hold" nodeType="afterEffect">
                                  <p:stCondLst>
                                    <p:cond delay="0"/>
                                  </p:stCondLst>
                                  <p:childTnLst>
                                    <p:set>
                                      <p:cBhvr additive="repl">
                                        <p:cTn id="53" dur="1" fill="hold">
                                          <p:stCondLst>
                                            <p:cond delay="0"/>
                                          </p:stCondLst>
                                        </p:cTn>
                                        <p:tgtEl>
                                          <p:spTgt spid="10260">
                                            <p:txEl>
                                              <p:pRg st="0" end="0"/>
                                            </p:txEl>
                                          </p:spTgt>
                                        </p:tgtEl>
                                        <p:attrNameLst>
                                          <p:attrName>style.visibility</p:attrName>
                                        </p:attrNameLst>
                                      </p:cBhvr>
                                      <p:to>
                                        <p:strVal val="visible"/>
                                      </p:to>
                                    </p:set>
                                  </p:childTnLst>
                                </p:cTn>
                              </p:par>
                            </p:childTnLst>
                          </p:cTn>
                        </p:par>
                        <p:par>
                          <p:cTn id="54" fill="hold" nodeType="afterGroup">
                            <p:stCondLst>
                              <p:cond delay="2"/>
                            </p:stCondLst>
                            <p:childTnLst>
                              <p:par>
                                <p:cTn id="55" presetID="1" presetClass="entr" fill="hold" nodeType="afterEffect">
                                  <p:stCondLst>
                                    <p:cond delay="0"/>
                                  </p:stCondLst>
                                  <p:childTnLst>
                                    <p:set>
                                      <p:cBhvr additive="repl">
                                        <p:cTn id="56" dur="1" fill="hold">
                                          <p:stCondLst>
                                            <p:cond delay="0"/>
                                          </p:stCondLst>
                                        </p:cTn>
                                        <p:tgtEl>
                                          <p:spTgt spid="10260">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54" grpId="0" animBg="1"/>
      <p:bldP spid="10254" grpId="1" animBg="1"/>
      <p:bldP spid="10255" grpId="0" animBg="1"/>
      <p:bldP spid="10255" grpId="1" animBg="1"/>
      <p:bldP spid="10256" grpId="0" animBg="1"/>
      <p:bldP spid="10256" grpId="1" animBg="1"/>
      <p:bldP spid="10257" grpId="0" animBg="1"/>
      <p:bldP spid="10258" grpId="0" animBg="1"/>
      <p:bldP spid="10259"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idx="12"/>
          </p:nvPr>
        </p:nvSpPr>
        <p:spPr/>
        <p:txBody>
          <a:bodyPr/>
          <a:lstStyle/>
          <a:p>
            <a:fld id="{DF805A0D-BAB2-8D45-8538-B364ED8F3FD5}" type="slidenum">
              <a:rPr lang="en-US"/>
              <a:pPr/>
              <a:t>65</a:t>
            </a:fld>
            <a:endParaRPr lang="en-US"/>
          </a:p>
        </p:txBody>
      </p:sp>
      <p:sp>
        <p:nvSpPr>
          <p:cNvPr id="1126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Java Memory Model </a:t>
            </a:r>
          </a:p>
        </p:txBody>
      </p:sp>
      <p:sp>
        <p:nvSpPr>
          <p:cNvPr id="11266" name="Rectangle 2"/>
          <p:cNvSpPr>
            <a:spLocks noGrp="1" noChangeArrowheads="1"/>
          </p:cNvSpPr>
          <p:nvPr>
            <p:ph type="body" idx="1"/>
          </p:nvPr>
        </p:nvSpPr>
        <p:spPr>
          <a:xfrm>
            <a:off x="456480" y="1604329"/>
            <a:ext cx="8045280" cy="4450067"/>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Dictates which writes a read can observe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Specifies 'happens-before' partial order</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Access in single thread totally ordered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Lazy Release Consistency locking</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a:t>Fundamental memory unit is the field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1800"/>
              <a:t>Known alignment, known width</a:t>
            </a:r>
          </a:p>
        </p:txBody>
      </p:sp>
      <p:pic>
        <p:nvPicPr>
          <p:cNvPr id="1126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59841" y="3911451"/>
            <a:ext cx="2986560" cy="260811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6538449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idx="12"/>
          </p:nvPr>
        </p:nvSpPr>
        <p:spPr/>
        <p:txBody>
          <a:bodyPr/>
          <a:lstStyle/>
          <a:p>
            <a:fld id="{9EFEC3E2-FEBF-014E-B197-41A3B81C05BD}" type="slidenum">
              <a:rPr lang="en-US"/>
              <a:pPr/>
              <a:t>66</a:t>
            </a:fld>
            <a:endParaRPr lang="en-US"/>
          </a:p>
        </p:txBody>
      </p:sp>
      <p:sp>
        <p:nvSpPr>
          <p:cNvPr id="12289"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Field DSM </a:t>
            </a:r>
          </a:p>
        </p:txBody>
      </p:sp>
      <p:sp>
        <p:nvSpPr>
          <p:cNvPr id="12290"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Track dirty fields locally</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Need 'happens-before' established?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Transmit dirty fields! (mark fields clean)</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Not clear it scales well past two endpoints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Not important to our motivation</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Use classic cluster DSM on server</a:t>
            </a:r>
          </a:p>
        </p:txBody>
      </p:sp>
      <p:sp>
        <p:nvSpPr>
          <p:cNvPr id="7" name="TextBox 6"/>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4317557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idx="12"/>
          </p:nvPr>
        </p:nvSpPr>
        <p:spPr/>
        <p:txBody>
          <a:bodyPr/>
          <a:lstStyle/>
          <a:p>
            <a:fld id="{C6B5456E-0C78-DD41-843D-C1DC36512AA2}" type="slidenum">
              <a:rPr lang="en-US"/>
              <a:pPr/>
              <a:t>67</a:t>
            </a:fld>
            <a:endParaRPr lang="en-US"/>
          </a:p>
        </p:txBody>
      </p:sp>
      <p:sp>
        <p:nvSpPr>
          <p:cNvPr id="1433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VM-synchronization </a:t>
            </a:r>
          </a:p>
        </p:txBody>
      </p:sp>
      <p:sp>
        <p:nvSpPr>
          <p:cNvPr id="1433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Used to establish 'happens-before' relation</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Directed operation between pusher and puller</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Synchronizes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Bytecode sources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Java thread stacks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Java heap</a:t>
            </a:r>
          </a:p>
        </p:txBody>
      </p:sp>
      <p:sp>
        <p:nvSpPr>
          <p:cNvPr id="7" name="TextBox 6"/>
          <p:cNvSpPr txBox="1"/>
          <p:nvPr/>
        </p:nvSpPr>
        <p:spPr>
          <a:xfrm>
            <a:off x="6019800" y="6428601"/>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81460058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6" name="AutoShape 6"/>
          <p:cNvSpPr>
            <a:spLocks noChangeArrowheads="1"/>
          </p:cNvSpPr>
          <p:nvPr/>
        </p:nvSpPr>
        <p:spPr bwMode="auto">
          <a:xfrm>
            <a:off x="6019800" y="4758260"/>
            <a:ext cx="2223360" cy="498292"/>
          </a:xfrm>
          <a:prstGeom prst="wedgeRoundRectCallout">
            <a:avLst>
              <a:gd name="adj1" fmla="val 51481"/>
              <a:gd name="adj2" fmla="val 135898"/>
              <a:gd name="adj3" fmla="val 1666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 pos="1969949" algn="l"/>
              </a:tabLst>
            </a:pPr>
            <a:endParaRPr lang="en-US" dirty="0">
              <a:solidFill>
                <a:srgbClr val="000000"/>
              </a:solidFill>
            </a:endParaRPr>
          </a:p>
        </p:txBody>
      </p:sp>
      <p:sp>
        <p:nvSpPr>
          <p:cNvPr id="14" name="Slide Number Placeholder 5"/>
          <p:cNvSpPr>
            <a:spLocks noGrp="1"/>
          </p:cNvSpPr>
          <p:nvPr>
            <p:ph type="sldNum" idx="12"/>
          </p:nvPr>
        </p:nvSpPr>
        <p:spPr/>
        <p:txBody>
          <a:bodyPr/>
          <a:lstStyle/>
          <a:p>
            <a:fld id="{57144021-0B6F-6A4E-A07F-007AE4146F23}" type="slidenum">
              <a:rPr lang="en-US"/>
              <a:pPr/>
              <a:t>68</a:t>
            </a:fld>
            <a:endParaRPr lang="en-US"/>
          </a:p>
        </p:txBody>
      </p:sp>
      <p:sp>
        <p:nvSpPr>
          <p:cNvPr id="1536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Bytecode Update (Step 1 of 3) </a:t>
            </a:r>
          </a:p>
        </p:txBody>
      </p:sp>
      <p:sp>
        <p:nvSpPr>
          <p:cNvPr id="15362" name="Rectangle 2"/>
          <p:cNvSpPr>
            <a:spLocks noGrp="1" noChangeArrowheads="1"/>
          </p:cNvSpPr>
          <p:nvPr>
            <p:ph type="body" idx="1"/>
          </p:nvPr>
        </p:nvSpPr>
        <p:spPr>
          <a:xfrm>
            <a:off x="456481" y="1604329"/>
            <a:ext cx="8228160" cy="4526396"/>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Operation begins by sending any new code</a:t>
            </a:r>
          </a:p>
        </p:txBody>
      </p:sp>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55840" y="3552854"/>
            <a:ext cx="2422080" cy="2579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364" name="AutoShape 4"/>
          <p:cNvSpPr>
            <a:spLocks noChangeArrowheads="1"/>
          </p:cNvSpPr>
          <p:nvPr/>
        </p:nvSpPr>
        <p:spPr bwMode="auto">
          <a:xfrm>
            <a:off x="2410758" y="3262664"/>
            <a:ext cx="1990080" cy="580380"/>
          </a:xfrm>
          <a:prstGeom prst="wedgeRoundRectCallout">
            <a:avLst>
              <a:gd name="adj1" fmla="val -54523"/>
              <a:gd name="adj2" fmla="val 103176"/>
              <a:gd name="adj3" fmla="val 1666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 pos="1969949" algn="l"/>
              </a:tabLst>
            </a:pPr>
            <a:r>
              <a:rPr lang="en-US">
                <a:solidFill>
                  <a:srgbClr val="000000"/>
                </a:solidFill>
              </a:rPr>
              <a:t>I loaded file xyz.dex</a:t>
            </a:r>
          </a:p>
        </p:txBody>
      </p:sp>
      <p:sp>
        <p:nvSpPr>
          <p:cNvPr id="15365" name="AutoShape 5"/>
          <p:cNvSpPr>
            <a:spLocks noChangeArrowheads="1"/>
          </p:cNvSpPr>
          <p:nvPr/>
        </p:nvSpPr>
        <p:spPr bwMode="auto">
          <a:xfrm>
            <a:off x="4495680" y="4010822"/>
            <a:ext cx="2223360" cy="498292"/>
          </a:xfrm>
          <a:prstGeom prst="wedgeRoundRectCallout">
            <a:avLst>
              <a:gd name="adj1" fmla="val 51481"/>
              <a:gd name="adj2" fmla="val 135898"/>
              <a:gd name="adj3" fmla="val 1666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 pos="1969949" algn="l"/>
              </a:tabLst>
            </a:pPr>
            <a:r>
              <a:rPr lang="en-US">
                <a:solidFill>
                  <a:srgbClr val="000000"/>
                </a:solidFill>
              </a:rPr>
              <a:t>I have xyz.dex cached</a:t>
            </a:r>
          </a:p>
        </p:txBody>
      </p:sp>
      <p:sp>
        <p:nvSpPr>
          <p:cNvPr id="15368" name="Text Box 8"/>
          <p:cNvSpPr txBox="1">
            <a:spLocks noChangeArrowheads="1"/>
          </p:cNvSpPr>
          <p:nvPr/>
        </p:nvSpPr>
        <p:spPr bwMode="auto">
          <a:xfrm>
            <a:off x="1409761" y="5740443"/>
            <a:ext cx="199008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Lst>
              <a:defRPr>
                <a:solidFill>
                  <a:srgbClr val="000000"/>
                </a:solidFill>
                <a:latin typeface="Arial" charset="0"/>
                <a:ea typeface="ＭＳ Ｐゴシック" charset="0"/>
                <a:cs typeface="Droid Sans" charset="0"/>
              </a:defRPr>
            </a:lvl1pPr>
            <a:lvl2pPr>
              <a:tabLst>
                <a:tab pos="723900" algn="l"/>
                <a:tab pos="1447800" algn="l"/>
                <a:tab pos="2171700" algn="l"/>
              </a:tabLst>
              <a:defRPr>
                <a:solidFill>
                  <a:srgbClr val="000000"/>
                </a:solidFill>
                <a:latin typeface="Arial" charset="0"/>
                <a:ea typeface="ＭＳ Ｐゴシック" charset="0"/>
                <a:cs typeface="Droid Sans" charset="0"/>
              </a:defRPr>
            </a:lvl2pPr>
            <a:lvl3pPr>
              <a:tabLst>
                <a:tab pos="723900" algn="l"/>
                <a:tab pos="1447800" algn="l"/>
                <a:tab pos="2171700" algn="l"/>
              </a:tabLst>
              <a:defRPr>
                <a:solidFill>
                  <a:srgbClr val="000000"/>
                </a:solidFill>
                <a:latin typeface="Arial" charset="0"/>
                <a:ea typeface="ＭＳ Ｐゴシック" charset="0"/>
                <a:cs typeface="Droid Sans" charset="0"/>
              </a:defRPr>
            </a:lvl3pPr>
            <a:lvl4pPr>
              <a:tabLst>
                <a:tab pos="723900" algn="l"/>
                <a:tab pos="1447800" algn="l"/>
                <a:tab pos="2171700" algn="l"/>
              </a:tabLst>
              <a:defRPr>
                <a:solidFill>
                  <a:srgbClr val="000000"/>
                </a:solidFill>
                <a:latin typeface="Arial" charset="0"/>
                <a:ea typeface="ＭＳ Ｐゴシック" charset="0"/>
                <a:cs typeface="Droid Sans" charset="0"/>
              </a:defRPr>
            </a:lvl4pPr>
            <a:lvl5pPr>
              <a:tabLst>
                <a:tab pos="723900" algn="l"/>
                <a:tab pos="1447800" algn="l"/>
                <a:tab pos="21717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9pPr>
          </a:lstStyle>
          <a:p>
            <a:r>
              <a:rPr lang="en-US" sz="2200"/>
              <a:t>Pusher</a:t>
            </a:r>
          </a:p>
        </p:txBody>
      </p:sp>
      <p:sp>
        <p:nvSpPr>
          <p:cNvPr id="15369" name="Text Box 9"/>
          <p:cNvSpPr txBox="1">
            <a:spLocks noChangeArrowheads="1"/>
          </p:cNvSpPr>
          <p:nvPr/>
        </p:nvSpPr>
        <p:spPr bwMode="auto">
          <a:xfrm>
            <a:off x="6927840" y="6304983"/>
            <a:ext cx="8683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0021" rIns="81639" bIns="40820"/>
          <a:lstStyle>
            <a:lvl1pPr>
              <a:tabLst>
                <a:tab pos="723900" algn="l"/>
              </a:tabLst>
              <a:defRPr>
                <a:solidFill>
                  <a:srgbClr val="000000"/>
                </a:solidFill>
                <a:latin typeface="Arial" charset="0"/>
                <a:ea typeface="ＭＳ Ｐゴシック" charset="0"/>
                <a:cs typeface="Droid Sans" charset="0"/>
              </a:defRPr>
            </a:lvl1pPr>
            <a:lvl2pPr>
              <a:tabLst>
                <a:tab pos="723900" algn="l"/>
              </a:tabLst>
              <a:defRPr>
                <a:solidFill>
                  <a:srgbClr val="000000"/>
                </a:solidFill>
                <a:latin typeface="Arial" charset="0"/>
                <a:ea typeface="ＭＳ Ｐゴシック" charset="0"/>
                <a:cs typeface="Droid Sans" charset="0"/>
              </a:defRPr>
            </a:lvl2pPr>
            <a:lvl3pPr>
              <a:tabLst>
                <a:tab pos="723900" algn="l"/>
              </a:tabLst>
              <a:defRPr>
                <a:solidFill>
                  <a:srgbClr val="000000"/>
                </a:solidFill>
                <a:latin typeface="Arial" charset="0"/>
                <a:ea typeface="ＭＳ Ｐゴシック" charset="0"/>
                <a:cs typeface="Droid Sans" charset="0"/>
              </a:defRPr>
            </a:lvl3pPr>
            <a:lvl4pPr>
              <a:tabLst>
                <a:tab pos="723900" algn="l"/>
              </a:tabLst>
              <a:defRPr>
                <a:solidFill>
                  <a:srgbClr val="000000"/>
                </a:solidFill>
                <a:latin typeface="Arial" charset="0"/>
                <a:ea typeface="ＭＳ Ｐゴシック" charset="0"/>
                <a:cs typeface="Droid Sans" charset="0"/>
              </a:defRPr>
            </a:lvl4pPr>
            <a:lvl5pPr>
              <a:tabLst>
                <a:tab pos="723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9pPr>
          </a:lstStyle>
          <a:p>
            <a:r>
              <a:rPr lang="en-US" sz="2200"/>
              <a:t>Puller</a:t>
            </a:r>
          </a:p>
        </p:txBody>
      </p:sp>
      <p:pic>
        <p:nvPicPr>
          <p:cNvPr id="15370"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92640" y="4231164"/>
            <a:ext cx="648000" cy="130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5" name="TextBox 14"/>
          <p:cNvSpPr txBox="1"/>
          <p:nvPr/>
        </p:nvSpPr>
        <p:spPr>
          <a:xfrm>
            <a:off x="4233083" y="6418265"/>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Tree>
    <p:extLst>
      <p:ext uri="{BB962C8B-B14F-4D97-AF65-F5344CB8AC3E}">
        <p14:creationId xmlns:p14="http://schemas.microsoft.com/office/powerpoint/2010/main" val="3604446744"/>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5364"/>
                                        </p:tgtEl>
                                        <p:attrNameLst>
                                          <p:attrName>style.visibility</p:attrName>
                                        </p:attrNameLst>
                                      </p:cBhvr>
                                      <p:to>
                                        <p:strVal val="visible"/>
                                      </p:to>
                                    </p:set>
                                  </p:childTnLst>
                                </p:cTn>
                              </p:par>
                              <p:par>
                                <p:cTn id="7" presetID="63" presetClass="path" accel="50000" decel="50000" fill="hold" nodeType="withEffect">
                                  <p:stCondLst>
                                    <p:cond delay="0"/>
                                  </p:stCondLst>
                                  <p:childTnLst>
                                    <p:animMotion origin="layout" path="M 0 0  L 0.25 0" ptsTypes="">
                                      <p:cBhvr additive="repl">
                                        <p:cTn id="8" dur="1000" fill="hold"/>
                                        <p:tgtEl>
                                          <p:spTgt spid="15364"/>
                                        </p:tgtEl>
                                      </p:cBhvr>
                                    </p:animMotion>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xit" fill="hold" nodeType="clickEffect">
                                  <p:stCondLst>
                                    <p:cond delay="0"/>
                                  </p:stCondLst>
                                  <p:childTnLst>
                                    <p:set>
                                      <p:cBhvr additive="repl">
                                        <p:cTn id="12" dur="1" fill="hold">
                                          <p:stCondLst>
                                            <p:cond delay="0"/>
                                          </p:stCondLst>
                                        </p:cTn>
                                        <p:tgtEl>
                                          <p:spTgt spid="15364"/>
                                        </p:tgtEl>
                                        <p:attrNameLst>
                                          <p:attrName>style.visibility</p:attrName>
                                        </p:attrNameLst>
                                      </p:cBhvr>
                                      <p:to>
                                        <p:strVal val="hidden"/>
                                      </p:to>
                                    </p:set>
                                  </p:childTnLst>
                                </p:cTn>
                              </p:par>
                              <p:par>
                                <p:cTn id="13" presetID="1" presetClass="entr" fill="hold" nodeType="withEffect">
                                  <p:stCondLst>
                                    <p:cond delay="0"/>
                                  </p:stCondLst>
                                  <p:childTnLst>
                                    <p:set>
                                      <p:cBhvr additive="repl">
                                        <p:cTn id="14" dur="1" fill="hold">
                                          <p:stCondLst>
                                            <p:cond delay="0"/>
                                          </p:stCondLst>
                                        </p:cTn>
                                        <p:tgtEl>
                                          <p:spTgt spid="15365"/>
                                        </p:tgtEl>
                                        <p:attrNameLst>
                                          <p:attrName>style.visibility</p:attrName>
                                        </p:attrNameLst>
                                      </p:cBhvr>
                                      <p:to>
                                        <p:strVal val="visible"/>
                                      </p:to>
                                    </p:set>
                                  </p:childTnLst>
                                </p:cTn>
                              </p:par>
                              <p:par>
                                <p:cTn id="15" presetID="35" presetClass="path" accel="50000" decel="50000" fill="hold" nodeType="withEffect">
                                  <p:stCondLst>
                                    <p:cond delay="0"/>
                                  </p:stCondLst>
                                  <p:childTnLst>
                                    <p:animMotion origin="layout" path="M 0 0  L -0.25 0" ptsTypes="">
                                      <p:cBhvr additive="repl">
                                        <p:cTn id="16" dur="2000" fill="hold"/>
                                        <p:tgtEl>
                                          <p:spTgt spid="15365"/>
                                        </p:tgtEl>
                                      </p:cBhvr>
                                    </p:animMotion>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fill="hold" nodeType="clickEffect">
                                  <p:stCondLst>
                                    <p:cond delay="0"/>
                                  </p:stCondLst>
                                  <p:childTnLst>
                                    <p:set>
                                      <p:cBhvr additive="repl">
                                        <p:cTn id="20" dur="1" fill="hold">
                                          <p:stCondLst>
                                            <p:cond delay="0"/>
                                          </p:stCondLst>
                                        </p:cTn>
                                        <p:tgtEl>
                                          <p:spTgt spid="15366"/>
                                        </p:tgtEl>
                                        <p:attrNameLst>
                                          <p:attrName>style.visibility</p:attrName>
                                        </p:attrNameLst>
                                      </p:cBhvr>
                                      <p:to>
                                        <p:strVal val="visible"/>
                                      </p:to>
                                    </p:set>
                                  </p:childTnLst>
                                </p:cTn>
                              </p:par>
                              <p:par>
                                <p:cTn id="21" presetID="1" presetClass="exit" fill="hold" nodeType="withEffect">
                                  <p:stCondLst>
                                    <p:cond delay="0"/>
                                  </p:stCondLst>
                                  <p:childTnLst>
                                    <p:set>
                                      <p:cBhvr additive="repl">
                                        <p:cTn id="22" dur="1" fill="hold">
                                          <p:stCondLst>
                                            <p:cond delay="0"/>
                                          </p:stCondLst>
                                        </p:cTn>
                                        <p:tgtEl>
                                          <p:spTgt spid="15365"/>
                                        </p:tgtEl>
                                        <p:attrNameLst>
                                          <p:attrName>style.visibility</p:attrName>
                                        </p:attrNameLst>
                                      </p:cBhvr>
                                      <p:to>
                                        <p:strVal val="hidden"/>
                                      </p:to>
                                    </p:set>
                                  </p:childTnLst>
                                </p:cTn>
                              </p:par>
                              <p:par>
                                <p:cTn id="23" presetID="35" presetClass="path" accel="50000" decel="50000" fill="hold" nodeType="withEffect">
                                  <p:stCondLst>
                                    <p:cond delay="0"/>
                                  </p:stCondLst>
                                  <p:childTnLst>
                                    <p:animMotion origin="layout" path="M 0 0  L -0.25 0" ptsTypes="">
                                      <p:cBhvr additive="repl">
                                        <p:cTn id="24" dur="2000" fill="hold"/>
                                        <p:tgtEl>
                                          <p:spTgt spid="15366"/>
                                        </p:tgtEl>
                                      </p:cBhvr>
                                    </p:animMotion>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fill="hold" nodeType="clickEffect">
                                  <p:stCondLst>
                                    <p:cond delay="0"/>
                                  </p:stCondLst>
                                  <p:childTnLst>
                                    <p:set>
                                      <p:cBhvr additive="repl">
                                        <p:cTn id="28" dur="1" fill="hold">
                                          <p:stCondLst>
                                            <p:cond delay="0"/>
                                          </p:stCondLst>
                                        </p:cTn>
                                        <p:tgtEl>
                                          <p:spTgt spid="1536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ooter Placeholder 4"/>
          <p:cNvSpPr>
            <a:spLocks noGrp="1"/>
          </p:cNvSpPr>
          <p:nvPr>
            <p:ph type="ftr" idx="11"/>
          </p:nvPr>
        </p:nvSpPr>
        <p:spPr/>
        <p:txBody>
          <a:bodyPr/>
          <a:lstStyle/>
          <a:p>
            <a:r>
              <a:rPr lang="en-US" smtClean="0"/>
              <a:t>Cellular Networks and Mobile Computing (COMS 6998-10)</a:t>
            </a:r>
            <a:endParaRPr lang="en-US"/>
          </a:p>
        </p:txBody>
      </p:sp>
      <p:sp>
        <p:nvSpPr>
          <p:cNvPr id="14" name="Slide Number Placeholder 5"/>
          <p:cNvSpPr>
            <a:spLocks noGrp="1"/>
          </p:cNvSpPr>
          <p:nvPr>
            <p:ph type="sldNum" idx="12"/>
          </p:nvPr>
        </p:nvSpPr>
        <p:spPr/>
        <p:txBody>
          <a:bodyPr/>
          <a:lstStyle/>
          <a:p>
            <a:fld id="{CD635170-E089-1E4A-9EF1-1A4BFB64FB68}" type="slidenum">
              <a:rPr lang="en-US"/>
              <a:pPr/>
              <a:t>69</a:t>
            </a:fld>
            <a:endParaRPr lang="en-US"/>
          </a:p>
        </p:txBody>
      </p:sp>
      <p:pic>
        <p:nvPicPr>
          <p:cNvPr id="163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44160" y="4147636"/>
            <a:ext cx="648000" cy="130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86" name="Rectangle 2"/>
          <p:cNvSpPr>
            <a:spLocks noGrp="1" noChangeArrowheads="1"/>
          </p:cNvSpPr>
          <p:nvPr>
            <p:ph type="title"/>
          </p:nvPr>
        </p:nvSpPr>
        <p:spPr>
          <a:xfrm>
            <a:off x="457920" y="260668"/>
            <a:ext cx="8228160" cy="1144920"/>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Stack Update (Step 2 of 3) </a:t>
            </a:r>
          </a:p>
        </p:txBody>
      </p:sp>
      <p:sp>
        <p:nvSpPr>
          <p:cNvPr id="16387" name="Rectangle 3"/>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Next we send over thread stacks</a:t>
            </a:r>
          </a:p>
        </p:txBody>
      </p:sp>
      <p:grpSp>
        <p:nvGrpSpPr>
          <p:cNvPr id="16388" name="Group 4"/>
          <p:cNvGrpSpPr>
            <a:grpSpLocks/>
          </p:cNvGrpSpPr>
          <p:nvPr/>
        </p:nvGrpSpPr>
        <p:grpSpPr bwMode="auto">
          <a:xfrm>
            <a:off x="515520" y="3202896"/>
            <a:ext cx="3481920" cy="2432416"/>
            <a:chOff x="358" y="2224"/>
            <a:chExt cx="2418" cy="1689"/>
          </a:xfrm>
        </p:grpSpPr>
        <p:sp>
          <p:nvSpPr>
            <p:cNvPr id="16389" name="Rectangle 5"/>
            <p:cNvSpPr>
              <a:spLocks noChangeArrowheads="1"/>
            </p:cNvSpPr>
            <p:nvPr/>
          </p:nvSpPr>
          <p:spPr bwMode="auto">
            <a:xfrm>
              <a:off x="358" y="2224"/>
              <a:ext cx="2237" cy="1689"/>
            </a:xfrm>
            <a:prstGeom prst="rect">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6390" name="Text Box 6"/>
            <p:cNvSpPr txBox="1">
              <a:spLocks noChangeArrowheads="1"/>
            </p:cNvSpPr>
            <p:nvPr/>
          </p:nvSpPr>
          <p:spPr bwMode="auto">
            <a:xfrm>
              <a:off x="358" y="2224"/>
              <a:ext cx="2418" cy="168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Lst>
                <a:defRPr>
                  <a:solidFill>
                    <a:srgbClr val="000000"/>
                  </a:solidFill>
                  <a:latin typeface="Arial" charset="0"/>
                  <a:ea typeface="ＭＳ Ｐゴシック" charset="0"/>
                  <a:cs typeface="Droid Sans" charset="0"/>
                </a:defRPr>
              </a:lvl9pPr>
            </a:lstStyle>
            <a:p>
              <a:pPr>
                <a:lnSpc>
                  <a:spcPct val="94000"/>
                </a:lnSpc>
              </a:pPr>
              <a:r>
                <a:rPr lang="en-US">
                  <a:latin typeface="Courier New" charset="0"/>
                </a:rPr>
                <a:t>Thread id: 2</a:t>
              </a:r>
            </a:p>
            <a:p>
              <a:pPr>
                <a:lnSpc>
                  <a:spcPct val="94000"/>
                </a:lnSpc>
              </a:pPr>
              <a:r>
                <a:rPr lang="en-US">
                  <a:latin typeface="Courier New" charset="0"/>
                </a:rPr>
                <a:t>job2::run</a:t>
              </a:r>
            </a:p>
            <a:p>
              <a:pPr>
                <a:lnSpc>
                  <a:spcPct val="94000"/>
                </a:lnSpc>
              </a:pPr>
              <a:r>
                <a:rPr lang="en-US">
                  <a:latin typeface="Courier New" charset="0"/>
                </a:rPr>
                <a:t>  pc:5</a:t>
              </a:r>
            </a:p>
            <a:p>
              <a:pPr>
                <a:lnSpc>
                  <a:spcPct val="94000"/>
                </a:lnSpc>
              </a:pPr>
              <a:r>
                <a:rPr lang="en-US">
                  <a:latin typeface="Courier New" charset="0"/>
                </a:rPr>
                <a:t>  registers[42, 555, 0]</a:t>
              </a:r>
            </a:p>
            <a:p>
              <a:pPr>
                <a:lnSpc>
                  <a:spcPct val="94000"/>
                </a:lnSpc>
              </a:pPr>
              <a:r>
                <a:rPr lang="en-US">
                  <a:latin typeface="Courier New" charset="0"/>
                </a:rPr>
                <a:t>workLoop</a:t>
              </a:r>
            </a:p>
            <a:p>
              <a:pPr>
                <a:lnSpc>
                  <a:spcPct val="94000"/>
                </a:lnSpc>
              </a:pPr>
              <a:r>
                <a:rPr lang="en-US">
                  <a:latin typeface="Courier New" charset="0"/>
                </a:rPr>
                <a:t>  pc:6</a:t>
              </a:r>
            </a:p>
            <a:p>
              <a:pPr>
                <a:lnSpc>
                  <a:spcPct val="94000"/>
                </a:lnSpc>
              </a:pPr>
              <a:r>
                <a:rPr lang="en-US">
                  <a:latin typeface="Courier New" charset="0"/>
                </a:rPr>
                <a:t>  registers[0, [obj:9]]</a:t>
              </a:r>
            </a:p>
            <a:p>
              <a:pPr>
                <a:lnSpc>
                  <a:spcPct val="94000"/>
                </a:lnSpc>
              </a:pPr>
              <a:r>
                <a:rPr lang="en-US">
                  <a:latin typeface="Courier New" charset="0"/>
                </a:rPr>
                <a:t>start</a:t>
              </a:r>
            </a:p>
            <a:p>
              <a:pPr>
                <a:lnSpc>
                  <a:spcPct val="94000"/>
                </a:lnSpc>
              </a:pPr>
              <a:r>
                <a:rPr lang="en-US">
                  <a:latin typeface="Courier New" charset="0"/>
                </a:rPr>
                <a:t>  pc:3</a:t>
              </a:r>
            </a:p>
            <a:p>
              <a:pPr>
                <a:lnSpc>
                  <a:spcPct val="94000"/>
                </a:lnSpc>
              </a:pPr>
              <a:r>
                <a:rPr lang="en-US">
                  <a:latin typeface="Courier New" charset="0"/>
                </a:rPr>
                <a:t>  Registers[101, [obj:9]]</a:t>
              </a:r>
            </a:p>
          </p:txBody>
        </p:sp>
      </p:grpSp>
      <p:pic>
        <p:nvPicPr>
          <p:cNvPr id="16391"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3552854"/>
            <a:ext cx="2422080" cy="2579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6392" name="Text Box 8"/>
          <p:cNvSpPr txBox="1">
            <a:spLocks noChangeArrowheads="1"/>
          </p:cNvSpPr>
          <p:nvPr/>
        </p:nvSpPr>
        <p:spPr bwMode="auto">
          <a:xfrm>
            <a:off x="1409761" y="6055836"/>
            <a:ext cx="199008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Lst>
              <a:defRPr>
                <a:solidFill>
                  <a:srgbClr val="000000"/>
                </a:solidFill>
                <a:latin typeface="Arial" charset="0"/>
                <a:ea typeface="ＭＳ Ｐゴシック" charset="0"/>
                <a:cs typeface="Droid Sans" charset="0"/>
              </a:defRPr>
            </a:lvl1pPr>
            <a:lvl2pPr>
              <a:tabLst>
                <a:tab pos="723900" algn="l"/>
                <a:tab pos="1447800" algn="l"/>
                <a:tab pos="2171700" algn="l"/>
              </a:tabLst>
              <a:defRPr>
                <a:solidFill>
                  <a:srgbClr val="000000"/>
                </a:solidFill>
                <a:latin typeface="Arial" charset="0"/>
                <a:ea typeface="ＭＳ Ｐゴシック" charset="0"/>
                <a:cs typeface="Droid Sans" charset="0"/>
              </a:defRPr>
            </a:lvl2pPr>
            <a:lvl3pPr>
              <a:tabLst>
                <a:tab pos="723900" algn="l"/>
                <a:tab pos="1447800" algn="l"/>
                <a:tab pos="2171700" algn="l"/>
              </a:tabLst>
              <a:defRPr>
                <a:solidFill>
                  <a:srgbClr val="000000"/>
                </a:solidFill>
                <a:latin typeface="Arial" charset="0"/>
                <a:ea typeface="ＭＳ Ｐゴシック" charset="0"/>
                <a:cs typeface="Droid Sans" charset="0"/>
              </a:defRPr>
            </a:lvl3pPr>
            <a:lvl4pPr>
              <a:tabLst>
                <a:tab pos="723900" algn="l"/>
                <a:tab pos="1447800" algn="l"/>
                <a:tab pos="2171700" algn="l"/>
              </a:tabLst>
              <a:defRPr>
                <a:solidFill>
                  <a:srgbClr val="000000"/>
                </a:solidFill>
                <a:latin typeface="Arial" charset="0"/>
                <a:ea typeface="ＭＳ Ｐゴシック" charset="0"/>
                <a:cs typeface="Droid Sans" charset="0"/>
              </a:defRPr>
            </a:lvl4pPr>
            <a:lvl5pPr>
              <a:tabLst>
                <a:tab pos="723900" algn="l"/>
                <a:tab pos="1447800" algn="l"/>
                <a:tab pos="21717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9pPr>
          </a:lstStyle>
          <a:p>
            <a:r>
              <a:rPr lang="en-US" sz="2200"/>
              <a:t>Pusher</a:t>
            </a:r>
          </a:p>
        </p:txBody>
      </p:sp>
      <p:sp>
        <p:nvSpPr>
          <p:cNvPr id="16393" name="Text Box 9"/>
          <p:cNvSpPr txBox="1">
            <a:spLocks noChangeArrowheads="1"/>
          </p:cNvSpPr>
          <p:nvPr/>
        </p:nvSpPr>
        <p:spPr bwMode="auto">
          <a:xfrm>
            <a:off x="6927840" y="6304983"/>
            <a:ext cx="8683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0021" rIns="81639" bIns="40820"/>
          <a:lstStyle>
            <a:lvl1pPr>
              <a:tabLst>
                <a:tab pos="723900" algn="l"/>
              </a:tabLst>
              <a:defRPr>
                <a:solidFill>
                  <a:srgbClr val="000000"/>
                </a:solidFill>
                <a:latin typeface="Arial" charset="0"/>
                <a:ea typeface="ＭＳ Ｐゴシック" charset="0"/>
                <a:cs typeface="Droid Sans" charset="0"/>
              </a:defRPr>
            </a:lvl1pPr>
            <a:lvl2pPr>
              <a:tabLst>
                <a:tab pos="723900" algn="l"/>
              </a:tabLst>
              <a:defRPr>
                <a:solidFill>
                  <a:srgbClr val="000000"/>
                </a:solidFill>
                <a:latin typeface="Arial" charset="0"/>
                <a:ea typeface="ＭＳ Ｐゴシック" charset="0"/>
                <a:cs typeface="Droid Sans" charset="0"/>
              </a:defRPr>
            </a:lvl2pPr>
            <a:lvl3pPr>
              <a:tabLst>
                <a:tab pos="723900" algn="l"/>
              </a:tabLst>
              <a:defRPr>
                <a:solidFill>
                  <a:srgbClr val="000000"/>
                </a:solidFill>
                <a:latin typeface="Arial" charset="0"/>
                <a:ea typeface="ＭＳ Ｐゴシック" charset="0"/>
                <a:cs typeface="Droid Sans" charset="0"/>
              </a:defRPr>
            </a:lvl3pPr>
            <a:lvl4pPr>
              <a:tabLst>
                <a:tab pos="723900" algn="l"/>
              </a:tabLst>
              <a:defRPr>
                <a:solidFill>
                  <a:srgbClr val="000000"/>
                </a:solidFill>
                <a:latin typeface="Arial" charset="0"/>
                <a:ea typeface="ＭＳ Ｐゴシック" charset="0"/>
                <a:cs typeface="Droid Sans" charset="0"/>
              </a:defRPr>
            </a:lvl4pPr>
            <a:lvl5pPr>
              <a:tabLst>
                <a:tab pos="723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9pPr>
          </a:lstStyle>
          <a:p>
            <a:r>
              <a:rPr lang="en-US" sz="2200"/>
              <a:t>Puller</a:t>
            </a:r>
          </a:p>
        </p:txBody>
      </p:sp>
      <p:sp>
        <p:nvSpPr>
          <p:cNvPr id="16394" name="AutoShape 10"/>
          <p:cNvSpPr>
            <a:spLocks noChangeArrowheads="1"/>
          </p:cNvSpPr>
          <p:nvPr/>
        </p:nvSpPr>
        <p:spPr bwMode="auto">
          <a:xfrm>
            <a:off x="7299360" y="2157347"/>
            <a:ext cx="1658880" cy="1575525"/>
          </a:xfrm>
          <a:prstGeom prst="cloudCallout">
            <a:avLst>
              <a:gd name="adj1" fmla="val -18634"/>
              <a:gd name="adj2" fmla="val 133713"/>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3220" rIns="81639" bIns="40820" anchor="ctr"/>
          <a:lstStyle/>
          <a:p>
            <a:pPr algn="ctr">
              <a:tabLst>
                <a:tab pos="656650" algn="l"/>
                <a:tab pos="1313299" algn="l"/>
              </a:tabLst>
            </a:pPr>
            <a:r>
              <a:rPr lang="en-US" sz="2500">
                <a:solidFill>
                  <a:srgbClr val="000000"/>
                </a:solidFill>
              </a:rPr>
              <a:t>nom</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98982656"/>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6388"/>
                                        </p:tgtEl>
                                        <p:attrNameLst>
                                          <p:attrName>style.visibility</p:attrName>
                                        </p:attrNameLst>
                                      </p:cBhvr>
                                      <p:to>
                                        <p:strVal val="visible"/>
                                      </p:to>
                                    </p:set>
                                  </p:childTnLst>
                                </p:cTn>
                              </p:par>
                            </p:childTnLst>
                          </p:cTn>
                        </p:par>
                        <p:par>
                          <p:cTn id="7" fill="hold" nodeType="afterGroup">
                            <p:stCondLst>
                              <p:cond delay="0"/>
                            </p:stCondLst>
                            <p:childTnLst>
                              <p:par>
                                <p:cTn id="8" presetID="1" presetClass="entr" fill="hold" nodeType="afterEffect">
                                  <p:stCondLst>
                                    <p:cond delay="0"/>
                                  </p:stCondLst>
                                  <p:childTnLst>
                                    <p:set>
                                      <p:cBhvr additive="repl">
                                        <p:cTn id="9" dur="1" fill="hold">
                                          <p:stCondLst>
                                            <p:cond delay="0"/>
                                          </p:stCondLst>
                                        </p:cTn>
                                        <p:tgtEl>
                                          <p:spTgt spid="163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p:txBody>
          <a:bodyPr>
            <a:normAutofit fontScale="90000"/>
          </a:bodyPr>
          <a:lstStyle/>
          <a:p>
            <a:r>
              <a:rPr lang="en-US" dirty="0">
                <a:latin typeface="Calibri" charset="0"/>
                <a:ea typeface="ＭＳ Ｐゴシック" charset="0"/>
                <a:cs typeface="ＭＳ Ｐゴシック" charset="0"/>
              </a:rPr>
              <a:t>Review of Previous </a:t>
            </a:r>
            <a:r>
              <a:rPr lang="en-US" dirty="0" smtClean="0">
                <a:latin typeface="Calibri" charset="0"/>
                <a:ea typeface="ＭＳ Ｐゴシック" charset="0"/>
                <a:cs typeface="ＭＳ Ｐゴシック" charset="0"/>
              </a:rPr>
              <a:t>Lecture (Cont’d)</a:t>
            </a:r>
            <a:endParaRPr lang="en-US" dirty="0">
              <a:latin typeface="Calibri" charset="0"/>
              <a:ea typeface="ＭＳ Ｐゴシック" charset="0"/>
              <a:cs typeface="ＭＳ Ｐゴシック" charset="0"/>
            </a:endParaRPr>
          </a:p>
        </p:txBody>
      </p:sp>
      <p:sp>
        <p:nvSpPr>
          <p:cNvPr id="18434" name="Content Placeholder 2"/>
          <p:cNvSpPr>
            <a:spLocks noGrp="1"/>
          </p:cNvSpPr>
          <p:nvPr>
            <p:ph idx="1"/>
          </p:nvPr>
        </p:nvSpPr>
        <p:spPr/>
        <p:txBody>
          <a:bodyPr/>
          <a:lstStyle/>
          <a:p>
            <a:r>
              <a:rPr lang="en-US" dirty="0" smtClean="0">
                <a:latin typeface="Calibri" charset="0"/>
                <a:ea typeface="ＭＳ Ｐゴシック" charset="0"/>
                <a:cs typeface="ＭＳ Ｐゴシック" charset="0"/>
              </a:rPr>
              <a:t>How to classify location based services?</a:t>
            </a:r>
          </a:p>
        </p:txBody>
      </p:sp>
      <p:sp>
        <p:nvSpPr>
          <p:cNvPr id="2" name="Date Placeholder 1"/>
          <p:cNvSpPr>
            <a:spLocks noGrp="1"/>
          </p:cNvSpPr>
          <p:nvPr>
            <p:ph type="dt" sz="half" idx="10"/>
          </p:nvPr>
        </p:nvSpPr>
        <p:spPr/>
        <p:txBody>
          <a:bodyPr/>
          <a:lstStyle/>
          <a:p>
            <a:r>
              <a:rPr lang="en-US" smtClean="0"/>
              <a:t>4/2/13</a:t>
            </a:r>
            <a:endParaRPr lang="en-US" dirty="0"/>
          </a:p>
        </p:txBody>
      </p:sp>
      <p:sp>
        <p:nvSpPr>
          <p:cNvPr id="3" name="Footer Placeholder 2"/>
          <p:cNvSpPr>
            <a:spLocks noGrp="1"/>
          </p:cNvSpPr>
          <p:nvPr>
            <p:ph type="ftr" sz="quarter" idx="11"/>
          </p:nvPr>
        </p:nvSpPr>
        <p:spPr/>
        <p:txBody>
          <a:bodyPr/>
          <a:lstStyle/>
          <a:p>
            <a:r>
              <a:rPr lang="en-US" smtClean="0"/>
              <a:t>Cellular Networks and Mobile Computing (COMS 6998-10)</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pPr/>
              <a:t>7</a:t>
            </a:fld>
            <a:endParaRPr lang="en-US"/>
          </a:p>
        </p:txBody>
      </p:sp>
    </p:spTree>
    <p:extLst>
      <p:ext uri="{BB962C8B-B14F-4D97-AF65-F5344CB8AC3E}">
        <p14:creationId xmlns:p14="http://schemas.microsoft.com/office/powerpoint/2010/main" val="2155878350"/>
      </p:ext>
    </p:extLst>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Footer Placeholder 4"/>
          <p:cNvSpPr>
            <a:spLocks noGrp="1"/>
          </p:cNvSpPr>
          <p:nvPr>
            <p:ph type="ftr" idx="11"/>
          </p:nvPr>
        </p:nvSpPr>
        <p:spPr/>
        <p:txBody>
          <a:bodyPr/>
          <a:lstStyle/>
          <a:p>
            <a:r>
              <a:rPr lang="en-US" smtClean="0"/>
              <a:t>Cellular Networks and Mobile Computing (COMS 6998-10)</a:t>
            </a:r>
            <a:endParaRPr lang="en-US"/>
          </a:p>
        </p:txBody>
      </p:sp>
      <p:sp>
        <p:nvSpPr>
          <p:cNvPr id="13" name="Slide Number Placeholder 5"/>
          <p:cNvSpPr>
            <a:spLocks noGrp="1"/>
          </p:cNvSpPr>
          <p:nvPr>
            <p:ph type="sldNum" idx="12"/>
          </p:nvPr>
        </p:nvSpPr>
        <p:spPr/>
        <p:txBody>
          <a:bodyPr/>
          <a:lstStyle/>
          <a:p>
            <a:fld id="{277CF0BA-73CC-074B-9E33-0D600D45A780}" type="slidenum">
              <a:rPr lang="en-US"/>
              <a:pPr/>
              <a:t>70</a:t>
            </a:fld>
            <a:endParaRPr lang="en-US"/>
          </a:p>
        </p:txBody>
      </p:sp>
      <p:pic>
        <p:nvPicPr>
          <p:cNvPr id="17409"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09761" y="4278690"/>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0" name="Rectangle 2"/>
          <p:cNvSpPr>
            <a:spLocks noGrp="1" noChangeArrowheads="1"/>
          </p:cNvSpPr>
          <p:nvPr>
            <p:ph type="title"/>
          </p:nvPr>
        </p:nvSpPr>
        <p:spPr>
          <a:xfrm>
            <a:off x="457920" y="260668"/>
            <a:ext cx="8228160" cy="1144920"/>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Heap Update (Step 3 of 3) </a:t>
            </a:r>
          </a:p>
        </p:txBody>
      </p:sp>
      <p:sp>
        <p:nvSpPr>
          <p:cNvPr id="17411" name="Rectangle 3"/>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Finally send over heap update</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We send updates to any changed (or new) field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Only send updates of 'shared' heap</a:t>
            </a:r>
          </a:p>
        </p:txBody>
      </p:sp>
      <p:pic>
        <p:nvPicPr>
          <p:cNvPr id="1741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3552854"/>
            <a:ext cx="2422080" cy="2579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7413" name="Text Box 5"/>
          <p:cNvSpPr txBox="1">
            <a:spLocks noChangeArrowheads="1"/>
          </p:cNvSpPr>
          <p:nvPr/>
        </p:nvSpPr>
        <p:spPr bwMode="auto">
          <a:xfrm>
            <a:off x="1409761" y="6055836"/>
            <a:ext cx="199008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Lst>
              <a:defRPr>
                <a:solidFill>
                  <a:srgbClr val="000000"/>
                </a:solidFill>
                <a:latin typeface="Arial" charset="0"/>
                <a:ea typeface="ＭＳ Ｐゴシック" charset="0"/>
                <a:cs typeface="Droid Sans" charset="0"/>
              </a:defRPr>
            </a:lvl1pPr>
            <a:lvl2pPr>
              <a:tabLst>
                <a:tab pos="723900" algn="l"/>
                <a:tab pos="1447800" algn="l"/>
                <a:tab pos="2171700" algn="l"/>
              </a:tabLst>
              <a:defRPr>
                <a:solidFill>
                  <a:srgbClr val="000000"/>
                </a:solidFill>
                <a:latin typeface="Arial" charset="0"/>
                <a:ea typeface="ＭＳ Ｐゴシック" charset="0"/>
                <a:cs typeface="Droid Sans" charset="0"/>
              </a:defRPr>
            </a:lvl2pPr>
            <a:lvl3pPr>
              <a:tabLst>
                <a:tab pos="723900" algn="l"/>
                <a:tab pos="1447800" algn="l"/>
                <a:tab pos="2171700" algn="l"/>
              </a:tabLst>
              <a:defRPr>
                <a:solidFill>
                  <a:srgbClr val="000000"/>
                </a:solidFill>
                <a:latin typeface="Arial" charset="0"/>
                <a:ea typeface="ＭＳ Ｐゴシック" charset="0"/>
                <a:cs typeface="Droid Sans" charset="0"/>
              </a:defRPr>
            </a:lvl3pPr>
            <a:lvl4pPr>
              <a:tabLst>
                <a:tab pos="723900" algn="l"/>
                <a:tab pos="1447800" algn="l"/>
                <a:tab pos="2171700" algn="l"/>
              </a:tabLst>
              <a:defRPr>
                <a:solidFill>
                  <a:srgbClr val="000000"/>
                </a:solidFill>
                <a:latin typeface="Arial" charset="0"/>
                <a:ea typeface="ＭＳ Ｐゴシック" charset="0"/>
                <a:cs typeface="Droid Sans" charset="0"/>
              </a:defRPr>
            </a:lvl4pPr>
            <a:lvl5pPr>
              <a:tabLst>
                <a:tab pos="723900" algn="l"/>
                <a:tab pos="1447800" algn="l"/>
                <a:tab pos="21717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9pPr>
          </a:lstStyle>
          <a:p>
            <a:r>
              <a:rPr lang="en-US" sz="2200"/>
              <a:t>Pusher</a:t>
            </a:r>
          </a:p>
        </p:txBody>
      </p:sp>
      <p:sp>
        <p:nvSpPr>
          <p:cNvPr id="17414" name="Text Box 6"/>
          <p:cNvSpPr txBox="1">
            <a:spLocks noChangeArrowheads="1"/>
          </p:cNvSpPr>
          <p:nvPr/>
        </p:nvSpPr>
        <p:spPr bwMode="auto">
          <a:xfrm>
            <a:off x="6927840" y="6304983"/>
            <a:ext cx="8683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0021" rIns="81639" bIns="40820"/>
          <a:lstStyle>
            <a:lvl1pPr>
              <a:tabLst>
                <a:tab pos="723900" algn="l"/>
              </a:tabLst>
              <a:defRPr>
                <a:solidFill>
                  <a:srgbClr val="000000"/>
                </a:solidFill>
                <a:latin typeface="Arial" charset="0"/>
                <a:ea typeface="ＭＳ Ｐゴシック" charset="0"/>
                <a:cs typeface="Droid Sans" charset="0"/>
              </a:defRPr>
            </a:lvl1pPr>
            <a:lvl2pPr>
              <a:tabLst>
                <a:tab pos="723900" algn="l"/>
              </a:tabLst>
              <a:defRPr>
                <a:solidFill>
                  <a:srgbClr val="000000"/>
                </a:solidFill>
                <a:latin typeface="Arial" charset="0"/>
                <a:ea typeface="ＭＳ Ｐゴシック" charset="0"/>
                <a:cs typeface="Droid Sans" charset="0"/>
              </a:defRPr>
            </a:lvl2pPr>
            <a:lvl3pPr>
              <a:tabLst>
                <a:tab pos="723900" algn="l"/>
              </a:tabLst>
              <a:defRPr>
                <a:solidFill>
                  <a:srgbClr val="000000"/>
                </a:solidFill>
                <a:latin typeface="Arial" charset="0"/>
                <a:ea typeface="ＭＳ Ｐゴシック" charset="0"/>
                <a:cs typeface="Droid Sans" charset="0"/>
              </a:defRPr>
            </a:lvl3pPr>
            <a:lvl4pPr>
              <a:tabLst>
                <a:tab pos="723900" algn="l"/>
              </a:tabLst>
              <a:defRPr>
                <a:solidFill>
                  <a:srgbClr val="000000"/>
                </a:solidFill>
                <a:latin typeface="Arial" charset="0"/>
                <a:ea typeface="ＭＳ Ｐゴシック" charset="0"/>
                <a:cs typeface="Droid Sans" charset="0"/>
              </a:defRPr>
            </a:lvl4pPr>
            <a:lvl5pPr>
              <a:tabLst>
                <a:tab pos="723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9pPr>
          </a:lstStyle>
          <a:p>
            <a:r>
              <a:rPr lang="en-US" sz="2200"/>
              <a:t>Puller</a:t>
            </a:r>
          </a:p>
        </p:txBody>
      </p:sp>
      <p:grpSp>
        <p:nvGrpSpPr>
          <p:cNvPr id="17415" name="Group 7"/>
          <p:cNvGrpSpPr>
            <a:grpSpLocks/>
          </p:cNvGrpSpPr>
          <p:nvPr/>
        </p:nvGrpSpPr>
        <p:grpSpPr bwMode="auto">
          <a:xfrm>
            <a:off x="663841" y="4562399"/>
            <a:ext cx="3067200" cy="911616"/>
            <a:chOff x="461" y="3168"/>
            <a:chExt cx="2130" cy="633"/>
          </a:xfrm>
        </p:grpSpPr>
        <p:sp>
          <p:nvSpPr>
            <p:cNvPr id="17416" name="Rectangle 8"/>
            <p:cNvSpPr>
              <a:spLocks noChangeArrowheads="1"/>
            </p:cNvSpPr>
            <p:nvPr/>
          </p:nvSpPr>
          <p:spPr bwMode="auto">
            <a:xfrm>
              <a:off x="461" y="3168"/>
              <a:ext cx="1727" cy="633"/>
            </a:xfrm>
            <a:prstGeom prst="rect">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endParaRPr lang="en-US"/>
            </a:p>
          </p:txBody>
        </p:sp>
        <p:sp>
          <p:nvSpPr>
            <p:cNvPr id="17417" name="Text Box 9"/>
            <p:cNvSpPr txBox="1">
              <a:spLocks noChangeArrowheads="1"/>
            </p:cNvSpPr>
            <p:nvPr/>
          </p:nvSpPr>
          <p:spPr bwMode="auto">
            <a:xfrm>
              <a:off x="461" y="3178"/>
              <a:ext cx="2130" cy="54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90000" tIns="58607" rIns="90000" bIns="45000"/>
            <a:lstStyle>
              <a:lvl1pPr>
                <a:tabLst>
                  <a:tab pos="723900" algn="l"/>
                  <a:tab pos="1447800" algn="l"/>
                  <a:tab pos="2171700" algn="l"/>
                  <a:tab pos="28956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Lst>
                <a:defRPr>
                  <a:solidFill>
                    <a:srgbClr val="000000"/>
                  </a:solidFill>
                  <a:latin typeface="Arial" charset="0"/>
                  <a:ea typeface="ＭＳ Ｐゴシック" charset="0"/>
                  <a:cs typeface="Droid Sans" charset="0"/>
                </a:defRPr>
              </a:lvl9pPr>
            </a:lstStyle>
            <a:p>
              <a:pPr>
                <a:lnSpc>
                  <a:spcPct val="94000"/>
                </a:lnSpc>
              </a:pPr>
              <a:r>
                <a:rPr lang="en-US">
                  <a:latin typeface="Courier New" charset="0"/>
                </a:rPr>
                <a:t>[obj:2].y = 1</a:t>
              </a:r>
            </a:p>
            <a:p>
              <a:pPr>
                <a:lnSpc>
                  <a:spcPct val="94000"/>
                </a:lnSpc>
              </a:pPr>
              <a:r>
                <a:rPr lang="en-US">
                  <a:latin typeface="Courier New" charset="0"/>
                </a:rPr>
                <a:t>[obj:4].z = [obj:3]</a:t>
              </a:r>
            </a:p>
            <a:p>
              <a:pPr>
                <a:lnSpc>
                  <a:spcPct val="94000"/>
                </a:lnSpc>
              </a:pPr>
              <a:r>
                <a:rPr lang="en-US">
                  <a:latin typeface="Courier New" charset="0"/>
                </a:rPr>
                <a:t>...</a:t>
              </a:r>
            </a:p>
          </p:txBody>
        </p:sp>
      </p:gr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9433623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74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Footer Placeholder 4"/>
          <p:cNvSpPr>
            <a:spLocks noGrp="1"/>
          </p:cNvSpPr>
          <p:nvPr>
            <p:ph type="ftr" idx="11"/>
          </p:nvPr>
        </p:nvSpPr>
        <p:spPr/>
        <p:txBody>
          <a:bodyPr/>
          <a:lstStyle/>
          <a:p>
            <a:r>
              <a:rPr lang="en-US" smtClean="0"/>
              <a:t>Cellular Networks and Mobile Computing (COMS 6998-10)</a:t>
            </a:r>
            <a:endParaRPr lang="en-US"/>
          </a:p>
        </p:txBody>
      </p:sp>
      <p:sp>
        <p:nvSpPr>
          <p:cNvPr id="17" name="Slide Number Placeholder 5"/>
          <p:cNvSpPr>
            <a:spLocks noGrp="1"/>
          </p:cNvSpPr>
          <p:nvPr>
            <p:ph type="sldNum" idx="12"/>
          </p:nvPr>
        </p:nvSpPr>
        <p:spPr/>
        <p:txBody>
          <a:bodyPr/>
          <a:lstStyle/>
          <a:p>
            <a:fld id="{074B48FF-D2BE-BD49-BA6B-678295B43374}" type="slidenum">
              <a:rPr lang="en-US"/>
              <a:pPr/>
              <a:t>71</a:t>
            </a:fld>
            <a:endParaRPr lang="en-US"/>
          </a:p>
        </p:txBody>
      </p:sp>
      <p:pic>
        <p:nvPicPr>
          <p:cNvPr id="1843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55201" y="3950336"/>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4240" y="4159157"/>
            <a:ext cx="601920" cy="498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35" name="Rectangle 3"/>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Lock ownership </a:t>
            </a:r>
          </a:p>
        </p:txBody>
      </p:sp>
      <p:sp>
        <p:nvSpPr>
          <p:cNvPr id="18436" name="Rectangle 4"/>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Annotate with lock ownership flag</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Establish 'happens-before' with VM-sync</a:t>
            </a:r>
          </a:p>
        </p:txBody>
      </p:sp>
      <p:pic>
        <p:nvPicPr>
          <p:cNvPr id="1843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73601" y="4062668"/>
            <a:ext cx="262080" cy="83240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8"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44320" y="4159157"/>
            <a:ext cx="432000" cy="48677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39"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44321" y="4144756"/>
            <a:ext cx="600480" cy="499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0" name="Picture 8"/>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15361" y="3234580"/>
            <a:ext cx="2422080" cy="2579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1" name="Picture 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1761" y="4150516"/>
            <a:ext cx="601920" cy="49829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8442"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84641" y="4147636"/>
            <a:ext cx="600480" cy="49973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3" name="AutoShape 11"/>
          <p:cNvSpPr>
            <a:spLocks noChangeArrowheads="1"/>
          </p:cNvSpPr>
          <p:nvPr/>
        </p:nvSpPr>
        <p:spPr bwMode="auto">
          <a:xfrm>
            <a:off x="4063680" y="4396782"/>
            <a:ext cx="2737440" cy="331235"/>
          </a:xfrm>
          <a:prstGeom prst="rightArrow">
            <a:avLst>
              <a:gd name="adj1" fmla="val 54574"/>
              <a:gd name="adj2" fmla="val 131555"/>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pic>
        <p:nvPicPr>
          <p:cNvPr id="18444" name="Picture 1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48480" y="4064107"/>
            <a:ext cx="1235520" cy="1189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8445" name="AutoShape 13"/>
          <p:cNvSpPr>
            <a:spLocks noChangeArrowheads="1"/>
          </p:cNvSpPr>
          <p:nvPr/>
        </p:nvSpPr>
        <p:spPr bwMode="auto">
          <a:xfrm>
            <a:off x="4063680" y="4396782"/>
            <a:ext cx="2737440" cy="331235"/>
          </a:xfrm>
          <a:prstGeom prst="leftArrow">
            <a:avLst>
              <a:gd name="adj1" fmla="val 63620"/>
              <a:gd name="adj2" fmla="val 136644"/>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18" name="TextBox 17"/>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5261720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843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18439"/>
                                        </p:tgtEl>
                                        <p:attrNameLst>
                                          <p:attrName>style.visibility</p:attrName>
                                        </p:attrNameLst>
                                      </p:cBhvr>
                                      <p:to>
                                        <p:strVal val="hidden"/>
                                      </p:to>
                                    </p:set>
                                  </p:childTnLst>
                                </p:cTn>
                              </p:par>
                              <p:par>
                                <p:cTn id="11" presetID="1" presetClass="entr" fill="hold" nodeType="withEffect">
                                  <p:stCondLst>
                                    <p:cond delay="0"/>
                                  </p:stCondLst>
                                  <p:childTnLst>
                                    <p:set>
                                      <p:cBhvr additive="repl">
                                        <p:cTn id="12" dur="1" fill="hold">
                                          <p:stCondLst>
                                            <p:cond delay="0"/>
                                          </p:stCondLst>
                                        </p:cTn>
                                        <p:tgtEl>
                                          <p:spTgt spid="18438"/>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nodeType="clickEffect">
                                  <p:stCondLst>
                                    <p:cond delay="0"/>
                                  </p:stCondLst>
                                  <p:childTnLst>
                                    <p:set>
                                      <p:cBhvr additive="repl">
                                        <p:cTn id="16" dur="1" fill="hold">
                                          <p:stCondLst>
                                            <p:cond delay="0"/>
                                          </p:stCondLst>
                                        </p:cTn>
                                        <p:tgtEl>
                                          <p:spTgt spid="18434"/>
                                        </p:tgtEl>
                                        <p:attrNameLst>
                                          <p:attrName>style.visibility</p:attrName>
                                        </p:attrNameLst>
                                      </p:cBhvr>
                                      <p:to>
                                        <p:strVal val="visible"/>
                                      </p:to>
                                    </p:set>
                                  </p:childTnLst>
                                </p:cTn>
                              </p:par>
                              <p:par>
                                <p:cTn id="17" presetID="1" presetClass="exit" fill="hold" nodeType="withEffect">
                                  <p:stCondLst>
                                    <p:cond delay="0"/>
                                  </p:stCondLst>
                                  <p:childTnLst>
                                    <p:set>
                                      <p:cBhvr additive="repl">
                                        <p:cTn id="18" dur="1" fill="hold">
                                          <p:stCondLst>
                                            <p:cond delay="0"/>
                                          </p:stCondLst>
                                        </p:cTn>
                                        <p:tgtEl>
                                          <p:spTgt spid="18438"/>
                                        </p:tgtEl>
                                        <p:attrNameLst>
                                          <p:attrName>style.visibility</p:attrName>
                                        </p:attrNameLst>
                                      </p:cBhvr>
                                      <p:to>
                                        <p:strVal val="hidden"/>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fill="hold" grpId="0" nodeType="clickEffect">
                                  <p:stCondLst>
                                    <p:cond delay="0"/>
                                  </p:stCondLst>
                                  <p:childTnLst>
                                    <p:set>
                                      <p:cBhvr additive="repl">
                                        <p:cTn id="22" dur="1" fill="hold">
                                          <p:stCondLst>
                                            <p:cond delay="0"/>
                                          </p:stCondLst>
                                        </p:cTn>
                                        <p:tgtEl>
                                          <p:spTgt spid="18443"/>
                                        </p:tgtEl>
                                        <p:attrNameLst>
                                          <p:attrName>style.visibility</p:attrName>
                                        </p:attrNameLst>
                                      </p:cBhvr>
                                      <p:to>
                                        <p:strVal val="visible"/>
                                      </p:to>
                                    </p:set>
                                  </p:childTnLst>
                                </p:cTn>
                              </p:par>
                              <p:par>
                                <p:cTn id="23" presetID="1" presetClass="entr" fill="hold" nodeType="withEffect">
                                  <p:stCondLst>
                                    <p:cond delay="0"/>
                                  </p:stCondLst>
                                  <p:childTnLst>
                                    <p:set>
                                      <p:cBhvr additive="repl">
                                        <p:cTn id="24" dur="1" fill="hold">
                                          <p:stCondLst>
                                            <p:cond delay="0"/>
                                          </p:stCondLst>
                                        </p:cTn>
                                        <p:tgtEl>
                                          <p:spTgt spid="18442"/>
                                        </p:tgtEl>
                                        <p:attrNameLst>
                                          <p:attrName>style.visibility</p:attrName>
                                        </p:attrNameLst>
                                      </p:cBhvr>
                                      <p:to>
                                        <p:strVal val="visible"/>
                                      </p:to>
                                    </p:set>
                                  </p:childTnLst>
                                </p:cTn>
                              </p:par>
                            </p:childTnLst>
                          </p:cTn>
                        </p:par>
                      </p:childTnLst>
                    </p:cTn>
                  </p:par>
                  <p:par>
                    <p:cTn id="25" fill="hold" nodeType="clickPar">
                      <p:stCondLst>
                        <p:cond delay="indefinite"/>
                      </p:stCondLst>
                      <p:childTnLst>
                        <p:par>
                          <p:cTn id="26" fill="hold" nodeType="withGroup">
                            <p:stCondLst>
                              <p:cond delay="0"/>
                            </p:stCondLst>
                            <p:childTnLst>
                              <p:par>
                                <p:cTn id="27" presetID="1" presetClass="exit" fill="hold" grpId="1" nodeType="clickEffect">
                                  <p:stCondLst>
                                    <p:cond delay="0"/>
                                  </p:stCondLst>
                                  <p:childTnLst>
                                    <p:set>
                                      <p:cBhvr additive="repl">
                                        <p:cTn id="28" dur="1" fill="hold">
                                          <p:stCondLst>
                                            <p:cond delay="0"/>
                                          </p:stCondLst>
                                        </p:cTn>
                                        <p:tgtEl>
                                          <p:spTgt spid="18443"/>
                                        </p:tgtEl>
                                        <p:attrNameLst>
                                          <p:attrName>style.visibility</p:attrName>
                                        </p:attrNameLst>
                                      </p:cBhvr>
                                      <p:to>
                                        <p:strVal val="hidden"/>
                                      </p:to>
                                    </p:set>
                                  </p:childTnLst>
                                </p:cTn>
                              </p:par>
                              <p:par>
                                <p:cTn id="29" presetID="1" presetClass="entr" fill="hold" nodeType="withEffect">
                                  <p:stCondLst>
                                    <p:cond delay="0"/>
                                  </p:stCondLst>
                                  <p:childTnLst>
                                    <p:set>
                                      <p:cBhvr additive="repl">
                                        <p:cTn id="30" dur="1" fill="hold">
                                          <p:stCondLst>
                                            <p:cond delay="0"/>
                                          </p:stCondLst>
                                        </p:cTn>
                                        <p:tgtEl>
                                          <p:spTgt spid="18444"/>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fill="hold" grpId="0" nodeType="clickEffect">
                                  <p:stCondLst>
                                    <p:cond delay="0"/>
                                  </p:stCondLst>
                                  <p:childTnLst>
                                    <p:set>
                                      <p:cBhvr additive="repl">
                                        <p:cTn id="34" dur="1" fill="hold">
                                          <p:stCondLst>
                                            <p:cond delay="0"/>
                                          </p:stCondLst>
                                        </p:cTn>
                                        <p:tgtEl>
                                          <p:spTgt spid="18445"/>
                                        </p:tgtEl>
                                        <p:attrNameLst>
                                          <p:attrName>style.visibility</p:attrName>
                                        </p:attrNameLst>
                                      </p:cBhvr>
                                      <p:to>
                                        <p:strVal val="visible"/>
                                      </p:to>
                                    </p:set>
                                  </p:childTnLst>
                                </p:cTn>
                              </p:par>
                              <p:par>
                                <p:cTn id="35" presetID="1" presetClass="exit" fill="hold" nodeType="withEffect">
                                  <p:stCondLst>
                                    <p:cond delay="0"/>
                                  </p:stCondLst>
                                  <p:childTnLst>
                                    <p:set>
                                      <p:cBhvr additive="repl">
                                        <p:cTn id="36" dur="1" fill="hold">
                                          <p:stCondLst>
                                            <p:cond delay="0"/>
                                          </p:stCondLst>
                                        </p:cTn>
                                        <p:tgtEl>
                                          <p:spTgt spid="18444"/>
                                        </p:tgtEl>
                                        <p:attrNameLst>
                                          <p:attrName>style.visibility</p:attrName>
                                        </p:attrNameLst>
                                      </p:cBhvr>
                                      <p:to>
                                        <p:strVal val="hidden"/>
                                      </p:to>
                                    </p:set>
                                  </p:childTnLst>
                                </p:cTn>
                              </p:par>
                              <p:par>
                                <p:cTn id="37" presetID="1" presetClass="exit" fill="hold" nodeType="withEffect">
                                  <p:stCondLst>
                                    <p:cond delay="0"/>
                                  </p:stCondLst>
                                  <p:childTnLst>
                                    <p:set>
                                      <p:cBhvr additive="repl">
                                        <p:cTn id="38" dur="1" fill="hold">
                                          <p:stCondLst>
                                            <p:cond delay="0"/>
                                          </p:stCondLst>
                                        </p:cTn>
                                        <p:tgtEl>
                                          <p:spTgt spid="18442"/>
                                        </p:tgtEl>
                                        <p:attrNameLst>
                                          <p:attrName>style.visibility</p:attrName>
                                        </p:attrNameLst>
                                      </p:cBhvr>
                                      <p:to>
                                        <p:strVal val="hidden"/>
                                      </p:to>
                                    </p:set>
                                  </p:childTnLst>
                                </p:cTn>
                              </p:par>
                              <p:par>
                                <p:cTn id="39" presetID="1" presetClass="exit" fill="hold" nodeType="withEffect">
                                  <p:stCondLst>
                                    <p:cond delay="0"/>
                                  </p:stCondLst>
                                  <p:childTnLst>
                                    <p:set>
                                      <p:cBhvr additive="repl">
                                        <p:cTn id="40" dur="1" fill="hold">
                                          <p:stCondLst>
                                            <p:cond delay="0"/>
                                          </p:stCondLst>
                                        </p:cTn>
                                        <p:tgtEl>
                                          <p:spTgt spid="18434"/>
                                        </p:tgtEl>
                                        <p:attrNameLst>
                                          <p:attrName>style.visibility</p:attrName>
                                        </p:attrNameLst>
                                      </p:cBhvr>
                                      <p:to>
                                        <p:strVal val="hidden"/>
                                      </p:to>
                                    </p:set>
                                  </p:childTnLst>
                                </p:cTn>
                              </p:par>
                              <p:par>
                                <p:cTn id="41" presetID="1" presetClass="entr" fill="hold" nodeType="withEffect">
                                  <p:stCondLst>
                                    <p:cond delay="0"/>
                                  </p:stCondLst>
                                  <p:childTnLst>
                                    <p:set>
                                      <p:cBhvr additive="repl">
                                        <p:cTn id="42" dur="1" fill="hold">
                                          <p:stCondLst>
                                            <p:cond delay="0"/>
                                          </p:stCondLst>
                                        </p:cTn>
                                        <p:tgtEl>
                                          <p:spTgt spid="18441"/>
                                        </p:tgtEl>
                                        <p:attrNameLst>
                                          <p:attrName>style.visibility</p:attrName>
                                        </p:attrNameLst>
                                      </p:cBhvr>
                                      <p:to>
                                        <p:strVal val="visible"/>
                                      </p:to>
                                    </p:set>
                                  </p:childTnLst>
                                </p:cTn>
                              </p:par>
                              <p:par>
                                <p:cTn id="43" presetID="1" presetClass="entr" fill="hold" nodeType="withEffect">
                                  <p:stCondLst>
                                    <p:cond delay="0"/>
                                  </p:stCondLst>
                                  <p:childTnLst>
                                    <p:set>
                                      <p:cBhvr additive="repl">
                                        <p:cTn id="44" dur="1" fill="hold">
                                          <p:stCondLst>
                                            <p:cond delay="0"/>
                                          </p:stCondLst>
                                        </p:cTn>
                                        <p:tgtEl>
                                          <p:spTgt spid="18439"/>
                                        </p:tgtEl>
                                        <p:attrNameLst>
                                          <p:attrName>style.visibility</p:attrName>
                                        </p:attrNameLst>
                                      </p:cBhvr>
                                      <p:to>
                                        <p:strVal val="visible"/>
                                      </p:to>
                                    </p:set>
                                  </p:childTnLst>
                                </p:cTn>
                              </p:par>
                            </p:childTnLst>
                          </p:cTn>
                        </p:par>
                      </p:childTnLst>
                    </p:cTn>
                  </p:par>
                  <p:par>
                    <p:cTn id="45" fill="hold" nodeType="clickPar">
                      <p:stCondLst>
                        <p:cond delay="indefinite"/>
                      </p:stCondLst>
                      <p:childTnLst>
                        <p:par>
                          <p:cTn id="46" fill="hold" nodeType="withGroup">
                            <p:stCondLst>
                              <p:cond delay="0"/>
                            </p:stCondLst>
                            <p:childTnLst>
                              <p:par>
                                <p:cTn id="47" presetID="1" presetClass="entr" fill="hold" nodeType="clickEffect">
                                  <p:stCondLst>
                                    <p:cond delay="0"/>
                                  </p:stCondLst>
                                  <p:childTnLst>
                                    <p:set>
                                      <p:cBhvr additive="repl">
                                        <p:cTn id="48" dur="1" fill="hold">
                                          <p:stCondLst>
                                            <p:cond delay="0"/>
                                          </p:stCondLst>
                                        </p:cTn>
                                        <p:tgtEl>
                                          <p:spTgt spid="18438"/>
                                        </p:tgtEl>
                                        <p:attrNameLst>
                                          <p:attrName>style.visibility</p:attrName>
                                        </p:attrNameLst>
                                      </p:cBhvr>
                                      <p:to>
                                        <p:strVal val="visible"/>
                                      </p:to>
                                    </p:set>
                                  </p:childTnLst>
                                </p:cTn>
                              </p:par>
                              <p:par>
                                <p:cTn id="49" presetID="1" presetClass="exit" fill="hold" nodeType="withEffect">
                                  <p:stCondLst>
                                    <p:cond delay="0"/>
                                  </p:stCondLst>
                                  <p:childTnLst>
                                    <p:set>
                                      <p:cBhvr additive="repl">
                                        <p:cTn id="50" dur="1" fill="hold">
                                          <p:stCondLst>
                                            <p:cond delay="0"/>
                                          </p:stCondLst>
                                        </p:cTn>
                                        <p:tgtEl>
                                          <p:spTgt spid="1843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3" grpId="0" animBg="1"/>
      <p:bldP spid="18443" grpId="1" animBg="1"/>
      <p:bldP spid="18445" grpId="0" animBg="1"/>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Footer Placeholder 4"/>
          <p:cNvSpPr>
            <a:spLocks noGrp="1"/>
          </p:cNvSpPr>
          <p:nvPr>
            <p:ph type="ftr" idx="11"/>
          </p:nvPr>
        </p:nvSpPr>
        <p:spPr/>
        <p:txBody>
          <a:bodyPr/>
          <a:lstStyle/>
          <a:p>
            <a:r>
              <a:rPr lang="en-US" smtClean="0"/>
              <a:t>Cellular Networks and Mobile Computing (COMS 6998-10)</a:t>
            </a:r>
            <a:endParaRPr lang="en-US"/>
          </a:p>
        </p:txBody>
      </p:sp>
      <p:sp>
        <p:nvSpPr>
          <p:cNvPr id="18" name="Slide Number Placeholder 5"/>
          <p:cNvSpPr>
            <a:spLocks noGrp="1"/>
          </p:cNvSpPr>
          <p:nvPr>
            <p:ph type="sldNum" idx="12"/>
          </p:nvPr>
        </p:nvSpPr>
        <p:spPr/>
        <p:txBody>
          <a:bodyPr/>
          <a:lstStyle/>
          <a:p>
            <a:fld id="{96011E24-0B5B-D847-A7B4-39B47100B564}" type="slidenum">
              <a:rPr lang="en-US"/>
              <a:pPr/>
              <a:t>72</a:t>
            </a:fld>
            <a:endParaRPr lang="en-US"/>
          </a:p>
        </p:txBody>
      </p:sp>
      <p:pic>
        <p:nvPicPr>
          <p:cNvPr id="1945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5360" y="4313254"/>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58" name="Rectangle 2"/>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Thread Migration </a:t>
            </a:r>
          </a:p>
        </p:txBody>
      </p:sp>
      <p:sp>
        <p:nvSpPr>
          <p:cNvPr id="19459" name="Rectangle 3"/>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Thread migration trivial</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Push VM-sync</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Transfer lock ownership </a:t>
            </a:r>
          </a:p>
        </p:txBody>
      </p:sp>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55840" y="3552854"/>
            <a:ext cx="2422080" cy="257931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9461" name="Text Box 5"/>
          <p:cNvSpPr txBox="1">
            <a:spLocks noChangeArrowheads="1"/>
          </p:cNvSpPr>
          <p:nvPr/>
        </p:nvSpPr>
        <p:spPr bwMode="auto">
          <a:xfrm>
            <a:off x="1409761" y="6055836"/>
            <a:ext cx="199008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60021" rIns="81639" bIns="40820"/>
          <a:lstStyle>
            <a:lvl1pPr>
              <a:tabLst>
                <a:tab pos="723900" algn="l"/>
                <a:tab pos="1447800" algn="l"/>
                <a:tab pos="2171700" algn="l"/>
              </a:tabLst>
              <a:defRPr>
                <a:solidFill>
                  <a:srgbClr val="000000"/>
                </a:solidFill>
                <a:latin typeface="Arial" charset="0"/>
                <a:ea typeface="ＭＳ Ｐゴシック" charset="0"/>
                <a:cs typeface="Droid Sans" charset="0"/>
              </a:defRPr>
            </a:lvl1pPr>
            <a:lvl2pPr>
              <a:tabLst>
                <a:tab pos="723900" algn="l"/>
                <a:tab pos="1447800" algn="l"/>
                <a:tab pos="2171700" algn="l"/>
              </a:tabLst>
              <a:defRPr>
                <a:solidFill>
                  <a:srgbClr val="000000"/>
                </a:solidFill>
                <a:latin typeface="Arial" charset="0"/>
                <a:ea typeface="ＭＳ Ｐゴシック" charset="0"/>
                <a:cs typeface="Droid Sans" charset="0"/>
              </a:defRPr>
            </a:lvl2pPr>
            <a:lvl3pPr>
              <a:tabLst>
                <a:tab pos="723900" algn="l"/>
                <a:tab pos="1447800" algn="l"/>
                <a:tab pos="2171700" algn="l"/>
              </a:tabLst>
              <a:defRPr>
                <a:solidFill>
                  <a:srgbClr val="000000"/>
                </a:solidFill>
                <a:latin typeface="Arial" charset="0"/>
                <a:ea typeface="ＭＳ Ｐゴシック" charset="0"/>
                <a:cs typeface="Droid Sans" charset="0"/>
              </a:defRPr>
            </a:lvl3pPr>
            <a:lvl4pPr>
              <a:tabLst>
                <a:tab pos="723900" algn="l"/>
                <a:tab pos="1447800" algn="l"/>
                <a:tab pos="2171700" algn="l"/>
              </a:tabLst>
              <a:defRPr>
                <a:solidFill>
                  <a:srgbClr val="000000"/>
                </a:solidFill>
                <a:latin typeface="Arial" charset="0"/>
                <a:ea typeface="ＭＳ Ｐゴシック" charset="0"/>
                <a:cs typeface="Droid Sans" charset="0"/>
              </a:defRPr>
            </a:lvl4pPr>
            <a:lvl5pPr>
              <a:tabLst>
                <a:tab pos="723900" algn="l"/>
                <a:tab pos="1447800" algn="l"/>
                <a:tab pos="21717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Lst>
              <a:defRPr>
                <a:solidFill>
                  <a:srgbClr val="000000"/>
                </a:solidFill>
                <a:latin typeface="Arial" charset="0"/>
                <a:ea typeface="ＭＳ Ｐゴシック" charset="0"/>
                <a:cs typeface="Droid Sans" charset="0"/>
              </a:defRPr>
            </a:lvl9pPr>
          </a:lstStyle>
          <a:p>
            <a:r>
              <a:rPr lang="en-US" sz="2200"/>
              <a:t>Pusher</a:t>
            </a:r>
          </a:p>
        </p:txBody>
      </p:sp>
      <p:sp>
        <p:nvSpPr>
          <p:cNvPr id="19462" name="Text Box 6"/>
          <p:cNvSpPr txBox="1">
            <a:spLocks noChangeArrowheads="1"/>
          </p:cNvSpPr>
          <p:nvPr/>
        </p:nvSpPr>
        <p:spPr bwMode="auto">
          <a:xfrm>
            <a:off x="6927840" y="6304983"/>
            <a:ext cx="868320" cy="390281"/>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0021" rIns="81639" bIns="40820"/>
          <a:lstStyle>
            <a:lvl1pPr>
              <a:tabLst>
                <a:tab pos="723900" algn="l"/>
              </a:tabLst>
              <a:defRPr>
                <a:solidFill>
                  <a:srgbClr val="000000"/>
                </a:solidFill>
                <a:latin typeface="Arial" charset="0"/>
                <a:ea typeface="ＭＳ Ｐゴシック" charset="0"/>
                <a:cs typeface="Droid Sans" charset="0"/>
              </a:defRPr>
            </a:lvl1pPr>
            <a:lvl2pPr>
              <a:tabLst>
                <a:tab pos="723900" algn="l"/>
              </a:tabLst>
              <a:defRPr>
                <a:solidFill>
                  <a:srgbClr val="000000"/>
                </a:solidFill>
                <a:latin typeface="Arial" charset="0"/>
                <a:ea typeface="ＭＳ Ｐゴシック" charset="0"/>
                <a:cs typeface="Droid Sans" charset="0"/>
              </a:defRPr>
            </a:lvl2pPr>
            <a:lvl3pPr>
              <a:tabLst>
                <a:tab pos="723900" algn="l"/>
              </a:tabLst>
              <a:defRPr>
                <a:solidFill>
                  <a:srgbClr val="000000"/>
                </a:solidFill>
                <a:latin typeface="Arial" charset="0"/>
                <a:ea typeface="ＭＳ Ｐゴシック" charset="0"/>
                <a:cs typeface="Droid Sans" charset="0"/>
              </a:defRPr>
            </a:lvl3pPr>
            <a:lvl4pPr>
              <a:tabLst>
                <a:tab pos="723900" algn="l"/>
              </a:tabLst>
              <a:defRPr>
                <a:solidFill>
                  <a:srgbClr val="000000"/>
                </a:solidFill>
                <a:latin typeface="Arial" charset="0"/>
                <a:ea typeface="ＭＳ Ｐゴシック" charset="0"/>
                <a:cs typeface="Droid Sans" charset="0"/>
              </a:defRPr>
            </a:lvl4pPr>
            <a:lvl5pPr>
              <a:tabLst>
                <a:tab pos="723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Lst>
              <a:defRPr>
                <a:solidFill>
                  <a:srgbClr val="000000"/>
                </a:solidFill>
                <a:latin typeface="Arial" charset="0"/>
                <a:ea typeface="ＭＳ Ｐゴシック" charset="0"/>
                <a:cs typeface="Droid Sans" charset="0"/>
              </a:defRPr>
            </a:lvl9pPr>
          </a:lstStyle>
          <a:p>
            <a:r>
              <a:rPr lang="en-US" sz="2200"/>
              <a:t>Puller</a:t>
            </a:r>
          </a:p>
        </p:txBody>
      </p:sp>
      <p:pic>
        <p:nvPicPr>
          <p:cNvPr id="19463"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36320" y="4396782"/>
            <a:ext cx="1235520" cy="118956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4" name="Picture 8"/>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715041" y="3234579"/>
            <a:ext cx="262080" cy="58326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5" name="Picture 9"/>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90721" y="3750154"/>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6" name="Picture 10"/>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63840" y="3750154"/>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7"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857600" y="3732872"/>
            <a:ext cx="387360" cy="322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8" name="Picture 1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32160" y="3732872"/>
            <a:ext cx="387360" cy="322594"/>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69" name="Picture 1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95361" y="3068963"/>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1947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469921" y="3068963"/>
            <a:ext cx="266400" cy="29955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120706317"/>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19463"/>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fill="hold" nodeType="clickEffect">
                                  <p:stCondLst>
                                    <p:cond delay="0"/>
                                  </p:stCondLst>
                                  <p:childTnLst>
                                    <p:set>
                                      <p:cBhvr additive="repl">
                                        <p:cTn id="10" dur="1" fill="hold">
                                          <p:stCondLst>
                                            <p:cond delay="0"/>
                                          </p:stCondLst>
                                        </p:cTn>
                                        <p:tgtEl>
                                          <p:spTgt spid="19463"/>
                                        </p:tgtEl>
                                        <p:attrNameLst>
                                          <p:attrName>style.visibility</p:attrName>
                                        </p:attrNameLst>
                                      </p:cBhvr>
                                      <p:to>
                                        <p:strVal val="hidden"/>
                                      </p:to>
                                    </p:set>
                                  </p:childTnLst>
                                </p:cTn>
                              </p:par>
                              <p:par>
                                <p:cTn id="11" presetID="1" presetClass="entr" fill="hold" nodeType="withEffect">
                                  <p:stCondLst>
                                    <p:cond delay="0"/>
                                  </p:stCondLst>
                                  <p:childTnLst>
                                    <p:set>
                                      <p:cBhvr additive="repl">
                                        <p:cTn id="12" dur="1" fill="hold">
                                          <p:stCondLst>
                                            <p:cond delay="0"/>
                                          </p:stCondLst>
                                        </p:cTn>
                                        <p:tgtEl>
                                          <p:spTgt spid="19464"/>
                                        </p:tgtEl>
                                        <p:attrNameLst>
                                          <p:attrName>style.visibility</p:attrName>
                                        </p:attrNameLst>
                                      </p:cBhvr>
                                      <p:to>
                                        <p:strVal val="visible"/>
                                      </p:to>
                                    </p:set>
                                  </p:childTnLst>
                                </p:cTn>
                              </p:par>
                              <p:par>
                                <p:cTn id="13" presetID="1" presetClass="entr" fill="hold" nodeType="withEffect">
                                  <p:stCondLst>
                                    <p:cond delay="0"/>
                                  </p:stCondLst>
                                  <p:childTnLst>
                                    <p:set>
                                      <p:cBhvr additive="repl">
                                        <p:cTn id="14" dur="1" fill="hold">
                                          <p:stCondLst>
                                            <p:cond delay="0"/>
                                          </p:stCondLst>
                                        </p:cTn>
                                        <p:tgtEl>
                                          <p:spTgt spid="19465"/>
                                        </p:tgtEl>
                                        <p:attrNameLst>
                                          <p:attrName>style.visibility</p:attrName>
                                        </p:attrNameLst>
                                      </p:cBhvr>
                                      <p:to>
                                        <p:strVal val="visible"/>
                                      </p:to>
                                    </p:set>
                                  </p:childTnLst>
                                </p:cTn>
                              </p:par>
                              <p:par>
                                <p:cTn id="15" presetID="1" presetClass="entr" fill="hold" nodeType="withEffect">
                                  <p:stCondLst>
                                    <p:cond delay="0"/>
                                  </p:stCondLst>
                                  <p:childTnLst>
                                    <p:set>
                                      <p:cBhvr additive="repl">
                                        <p:cTn id="16" dur="1" fill="hold">
                                          <p:stCondLst>
                                            <p:cond delay="0"/>
                                          </p:stCondLst>
                                        </p:cTn>
                                        <p:tgtEl>
                                          <p:spTgt spid="19466"/>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xit" fill="hold" nodeType="clickEffect">
                                  <p:stCondLst>
                                    <p:cond delay="0"/>
                                  </p:stCondLst>
                                  <p:childTnLst>
                                    <p:set>
                                      <p:cBhvr additive="repl">
                                        <p:cTn id="20" dur="1" fill="hold">
                                          <p:stCondLst>
                                            <p:cond delay="0"/>
                                          </p:stCondLst>
                                        </p:cTn>
                                        <p:tgtEl>
                                          <p:spTgt spid="19465"/>
                                        </p:tgtEl>
                                        <p:attrNameLst>
                                          <p:attrName>style.visibility</p:attrName>
                                        </p:attrNameLst>
                                      </p:cBhvr>
                                      <p:to>
                                        <p:strVal val="hidden"/>
                                      </p:to>
                                    </p:set>
                                  </p:childTnLst>
                                </p:cTn>
                              </p:par>
                              <p:par>
                                <p:cTn id="21" presetID="1" presetClass="exit" fill="hold" nodeType="withEffect">
                                  <p:stCondLst>
                                    <p:cond delay="0"/>
                                  </p:stCondLst>
                                  <p:childTnLst>
                                    <p:set>
                                      <p:cBhvr additive="repl">
                                        <p:cTn id="22" dur="1" fill="hold">
                                          <p:stCondLst>
                                            <p:cond delay="0"/>
                                          </p:stCondLst>
                                        </p:cTn>
                                        <p:tgtEl>
                                          <p:spTgt spid="19466"/>
                                        </p:tgtEl>
                                        <p:attrNameLst>
                                          <p:attrName>style.visibility</p:attrName>
                                        </p:attrNameLst>
                                      </p:cBhvr>
                                      <p:to>
                                        <p:strVal val="hidden"/>
                                      </p:to>
                                    </p:set>
                                  </p:childTnLst>
                                </p:cTn>
                              </p:par>
                              <p:par>
                                <p:cTn id="23" presetID="1" presetClass="entr" fill="hold" nodeType="withEffect">
                                  <p:stCondLst>
                                    <p:cond delay="0"/>
                                  </p:stCondLst>
                                  <p:childTnLst>
                                    <p:set>
                                      <p:cBhvr additive="repl">
                                        <p:cTn id="24" dur="1" fill="hold">
                                          <p:stCondLst>
                                            <p:cond delay="0"/>
                                          </p:stCondLst>
                                        </p:cTn>
                                        <p:tgtEl>
                                          <p:spTgt spid="19467"/>
                                        </p:tgtEl>
                                        <p:attrNameLst>
                                          <p:attrName>style.visibility</p:attrName>
                                        </p:attrNameLst>
                                      </p:cBhvr>
                                      <p:to>
                                        <p:strVal val="visible"/>
                                      </p:to>
                                    </p:set>
                                  </p:childTnLst>
                                </p:cTn>
                              </p:par>
                              <p:par>
                                <p:cTn id="25" presetID="1" presetClass="entr" fill="hold" nodeType="withEffect">
                                  <p:stCondLst>
                                    <p:cond delay="0"/>
                                  </p:stCondLst>
                                  <p:childTnLst>
                                    <p:set>
                                      <p:cBhvr additive="repl">
                                        <p:cTn id="26" dur="1" fill="hold">
                                          <p:stCondLst>
                                            <p:cond delay="0"/>
                                          </p:stCondLst>
                                        </p:cTn>
                                        <p:tgtEl>
                                          <p:spTgt spid="19468"/>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19469"/>
                                        </p:tgtEl>
                                        <p:attrNameLst>
                                          <p:attrName>style.visibility</p:attrName>
                                        </p:attrNameLst>
                                      </p:cBhvr>
                                      <p:to>
                                        <p:strVal val="visible"/>
                                      </p:to>
                                    </p:set>
                                  </p:childTnLst>
                                </p:cTn>
                              </p:par>
                              <p:par>
                                <p:cTn id="31" presetID="1" presetClass="entr" fill="hold" nodeType="withEffect">
                                  <p:stCondLst>
                                    <p:cond delay="0"/>
                                  </p:stCondLst>
                                  <p:childTnLst>
                                    <p:set>
                                      <p:cBhvr additive="repl">
                                        <p:cTn id="32" dur="1" fill="hold">
                                          <p:stCondLst>
                                            <p:cond delay="0"/>
                                          </p:stCondLst>
                                        </p:cTn>
                                        <p:tgtEl>
                                          <p:spTgt spid="19470"/>
                                        </p:tgtEl>
                                        <p:attrNameLst>
                                          <p:attrName>style.visibility</p:attrName>
                                        </p:attrNameLst>
                                      </p:cBhvr>
                                      <p:to>
                                        <p:strVal val="visible"/>
                                      </p:to>
                                    </p:set>
                                  </p:childTnLst>
                                </p:cTn>
                              </p:par>
                              <p:par>
                                <p:cTn id="33" presetID="1" presetClass="exit" fill="hold" nodeType="withEffect">
                                  <p:stCondLst>
                                    <p:cond delay="0"/>
                                  </p:stCondLst>
                                  <p:childTnLst>
                                    <p:set>
                                      <p:cBhvr additive="repl">
                                        <p:cTn id="34" dur="1" fill="hold">
                                          <p:stCondLst>
                                            <p:cond delay="0"/>
                                          </p:stCondLst>
                                        </p:cTn>
                                        <p:tgtEl>
                                          <p:spTgt spid="19467"/>
                                        </p:tgtEl>
                                        <p:attrNameLst>
                                          <p:attrName>style.visibility</p:attrName>
                                        </p:attrNameLst>
                                      </p:cBhvr>
                                      <p:to>
                                        <p:strVal val="hidden"/>
                                      </p:to>
                                    </p:set>
                                  </p:childTnLst>
                                </p:cTn>
                              </p:par>
                              <p:par>
                                <p:cTn id="35" presetID="1" presetClass="exit" fill="hold" nodeType="withEffect">
                                  <p:stCondLst>
                                    <p:cond delay="0"/>
                                  </p:stCondLst>
                                  <p:childTnLst>
                                    <p:set>
                                      <p:cBhvr additive="repl">
                                        <p:cTn id="36" dur="1" fill="hold">
                                          <p:stCondLst>
                                            <p:cond delay="0"/>
                                          </p:stCondLst>
                                        </p:cTn>
                                        <p:tgtEl>
                                          <p:spTgt spid="1946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idx="12"/>
          </p:nvPr>
        </p:nvSpPr>
        <p:spPr/>
        <p:txBody>
          <a:bodyPr/>
          <a:lstStyle/>
          <a:p>
            <a:fld id="{F6D44F99-7B4A-A148-8B33-6383E6885F38}" type="slidenum">
              <a:rPr lang="en-US"/>
              <a:pPr/>
              <a:t>73</a:t>
            </a:fld>
            <a:endParaRPr lang="en-US"/>
          </a:p>
        </p:txBody>
      </p:sp>
      <p:sp>
        <p:nvSpPr>
          <p:cNvPr id="2048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Native Methods </a:t>
            </a:r>
          </a:p>
        </p:txBody>
      </p:sp>
      <p:sp>
        <p:nvSpPr>
          <p:cNvPr id="20482" name="Rectangle 2"/>
          <p:cNvSpPr>
            <a:spLocks noGrp="1" noChangeArrowheads="1"/>
          </p:cNvSpPr>
          <p:nvPr>
            <p:ph type="body" idx="1"/>
          </p:nvPr>
        </p:nvSpPr>
        <p:spPr>
          <a:xfrm>
            <a:off x="456480" y="1604329"/>
            <a:ext cx="8045280" cy="3977698"/>
          </a:xfrm>
          <a:ln/>
        </p:spPr>
        <p:txBody>
          <a:bodyPr>
            <a:normAutofit lnSpcReduction="10000"/>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Written in C with bindings for Java</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000"/>
              <a:t>Math.sin(), OSFileSystem.write(), VMThread.currentThread()</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Native methods exist to</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Access device resources (file system, display, etc)</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For performance reasons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To work with existing libraries</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Not generally safe to run on either endpoint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Manually white list safe native methods</a:t>
            </a:r>
          </a:p>
        </p:txBody>
      </p:sp>
      <p:sp>
        <p:nvSpPr>
          <p:cNvPr id="7" name="TextBox 6"/>
          <p:cNvSpPr txBox="1"/>
          <p:nvPr/>
        </p:nvSpPr>
        <p:spPr>
          <a:xfrm>
            <a:off x="6019800" y="6385886"/>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21871293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idx="11"/>
          </p:nvPr>
        </p:nvSpPr>
        <p:spPr/>
        <p:txBody>
          <a:bodyPr/>
          <a:lstStyle/>
          <a:p>
            <a:r>
              <a:rPr lang="en-US" smtClean="0"/>
              <a:t>Cellular Networks and Mobile Computing (COMS 6998-10)</a:t>
            </a:r>
            <a:endParaRPr lang="en-US"/>
          </a:p>
        </p:txBody>
      </p:sp>
      <p:sp>
        <p:nvSpPr>
          <p:cNvPr id="19" name="Slide Number Placeholder 5"/>
          <p:cNvSpPr>
            <a:spLocks noGrp="1"/>
          </p:cNvSpPr>
          <p:nvPr>
            <p:ph type="sldNum" idx="12"/>
          </p:nvPr>
        </p:nvSpPr>
        <p:spPr/>
        <p:txBody>
          <a:bodyPr/>
          <a:lstStyle/>
          <a:p>
            <a:fld id="{9FF97EFD-DDC6-BB4A-96F7-9923E39CB538}" type="slidenum">
              <a:rPr lang="en-US"/>
              <a:pPr/>
              <a:t>74</a:t>
            </a:fld>
            <a:endParaRPr lang="en-US"/>
          </a:p>
        </p:txBody>
      </p:sp>
      <p:sp>
        <p:nvSpPr>
          <p:cNvPr id="21505" name="AutoShape 1"/>
          <p:cNvSpPr>
            <a:spLocks noChangeArrowheads="1"/>
          </p:cNvSpPr>
          <p:nvPr/>
        </p:nvSpPr>
        <p:spPr bwMode="auto">
          <a:xfrm>
            <a:off x="1327681" y="3584537"/>
            <a:ext cx="1409760" cy="663909"/>
          </a:xfrm>
          <a:prstGeom prst="cloudCallout">
            <a:avLst>
              <a:gd name="adj1" fmla="val -22333"/>
              <a:gd name="adj2" fmla="val 10228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X=555</a:t>
            </a:r>
          </a:p>
        </p:txBody>
      </p:sp>
      <p:sp>
        <p:nvSpPr>
          <p:cNvPr id="21506" name="AutoShape 2"/>
          <p:cNvSpPr>
            <a:spLocks noChangeArrowheads="1"/>
          </p:cNvSpPr>
          <p:nvPr/>
        </p:nvSpPr>
        <p:spPr bwMode="auto">
          <a:xfrm>
            <a:off x="1326240" y="3584537"/>
            <a:ext cx="1409760" cy="663909"/>
          </a:xfrm>
          <a:prstGeom prst="cloudCallout">
            <a:avLst>
              <a:gd name="adj1" fmla="val -22333"/>
              <a:gd name="adj2" fmla="val 10228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X=557</a:t>
            </a:r>
          </a:p>
        </p:txBody>
      </p:sp>
      <p:sp>
        <p:nvSpPr>
          <p:cNvPr id="21507" name="AutoShape 3"/>
          <p:cNvSpPr>
            <a:spLocks noChangeArrowheads="1"/>
          </p:cNvSpPr>
          <p:nvPr/>
        </p:nvSpPr>
        <p:spPr bwMode="auto">
          <a:xfrm>
            <a:off x="1899360" y="4644489"/>
            <a:ext cx="1409760" cy="1493436"/>
          </a:xfrm>
          <a:prstGeom prst="wedgeRectCallout">
            <a:avLst>
              <a:gd name="adj1" fmla="val -66759"/>
              <a:gd name="adj2" fmla="val -49958"/>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&gt;  bar()</a:t>
            </a:r>
          </a:p>
        </p:txBody>
      </p:sp>
      <p:sp>
        <p:nvSpPr>
          <p:cNvPr id="21508" name="AutoShape 4"/>
          <p:cNvSpPr>
            <a:spLocks noChangeArrowheads="1"/>
          </p:cNvSpPr>
          <p:nvPr/>
        </p:nvSpPr>
        <p:spPr bwMode="auto">
          <a:xfrm>
            <a:off x="1326240" y="3584537"/>
            <a:ext cx="1409760" cy="663909"/>
          </a:xfrm>
          <a:prstGeom prst="cloudCallout">
            <a:avLst>
              <a:gd name="adj1" fmla="val -22333"/>
              <a:gd name="adj2" fmla="val 10228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X=556</a:t>
            </a:r>
          </a:p>
        </p:txBody>
      </p:sp>
      <p:sp>
        <p:nvSpPr>
          <p:cNvPr id="21509" name="AutoShape 5"/>
          <p:cNvSpPr>
            <a:spLocks noChangeArrowheads="1"/>
          </p:cNvSpPr>
          <p:nvPr/>
        </p:nvSpPr>
        <p:spPr bwMode="auto">
          <a:xfrm>
            <a:off x="5107680" y="4644489"/>
            <a:ext cx="1409760" cy="1493436"/>
          </a:xfrm>
          <a:prstGeom prst="wedgeRectCallout">
            <a:avLst>
              <a:gd name="adj1" fmla="val 67894"/>
              <a:gd name="adj2" fmla="val -44231"/>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&gt;  bar()</a:t>
            </a:r>
          </a:p>
        </p:txBody>
      </p:sp>
      <p:sp>
        <p:nvSpPr>
          <p:cNvPr id="21510" name="AutoShape 6"/>
          <p:cNvSpPr>
            <a:spLocks noChangeArrowheads="1"/>
          </p:cNvSpPr>
          <p:nvPr/>
        </p:nvSpPr>
        <p:spPr bwMode="auto">
          <a:xfrm>
            <a:off x="5506561" y="3584537"/>
            <a:ext cx="1409760" cy="663909"/>
          </a:xfrm>
          <a:prstGeom prst="cloudCallout">
            <a:avLst>
              <a:gd name="adj1" fmla="val 45620"/>
              <a:gd name="adj2" fmla="val 92843"/>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X=556</a:t>
            </a:r>
          </a:p>
        </p:txBody>
      </p:sp>
      <p:sp>
        <p:nvSpPr>
          <p:cNvPr id="21511" name="Rectangle 7"/>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Failure Recovery </a:t>
            </a:r>
          </a:p>
        </p:txBody>
      </p:sp>
      <p:sp>
        <p:nvSpPr>
          <p:cNvPr id="21512" name="Rectangle 8"/>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VM-synchronization is recovery safe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Always leave enough information on client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If server is lost resume threads running locally!</a:t>
            </a:r>
          </a:p>
        </p:txBody>
      </p:sp>
      <p:pic>
        <p:nvPicPr>
          <p:cNvPr id="21513"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 y="4478870"/>
            <a:ext cx="648000" cy="130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14" name="AutoShape 10"/>
          <p:cNvSpPr>
            <a:spLocks noChangeArrowheads="1"/>
          </p:cNvSpPr>
          <p:nvPr/>
        </p:nvSpPr>
        <p:spPr bwMode="auto">
          <a:xfrm>
            <a:off x="1908000" y="4645928"/>
            <a:ext cx="1409760" cy="1493437"/>
          </a:xfrm>
          <a:prstGeom prst="wedgeRectCallout">
            <a:avLst>
              <a:gd name="adj1" fmla="val -66759"/>
              <a:gd name="adj2" fmla="val -49958"/>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&gt;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bar()</a:t>
            </a:r>
          </a:p>
        </p:txBody>
      </p:sp>
      <p:pic>
        <p:nvPicPr>
          <p:cNvPr id="21515" name="Picture 1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481" y="4667530"/>
            <a:ext cx="1742400" cy="1854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1516" name="AutoShape 12"/>
          <p:cNvSpPr>
            <a:spLocks noChangeArrowheads="1"/>
          </p:cNvSpPr>
          <p:nvPr/>
        </p:nvSpPr>
        <p:spPr bwMode="auto">
          <a:xfrm>
            <a:off x="5107680" y="4644489"/>
            <a:ext cx="1409760" cy="1493436"/>
          </a:xfrm>
          <a:prstGeom prst="wedgeRectCallout">
            <a:avLst>
              <a:gd name="adj1" fmla="val 67894"/>
              <a:gd name="adj2" fmla="val -44231"/>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&gt;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bar()</a:t>
            </a:r>
          </a:p>
        </p:txBody>
      </p:sp>
      <p:sp>
        <p:nvSpPr>
          <p:cNvPr id="21517" name="AutoShape 13"/>
          <p:cNvSpPr>
            <a:spLocks noChangeArrowheads="1"/>
          </p:cNvSpPr>
          <p:nvPr/>
        </p:nvSpPr>
        <p:spPr bwMode="auto">
          <a:xfrm>
            <a:off x="5506561" y="3584537"/>
            <a:ext cx="1409760" cy="663909"/>
          </a:xfrm>
          <a:prstGeom prst="cloudCallout">
            <a:avLst>
              <a:gd name="adj1" fmla="val 45620"/>
              <a:gd name="adj2" fmla="val 92843"/>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X=555</a:t>
            </a:r>
          </a:p>
        </p:txBody>
      </p:sp>
      <p:sp>
        <p:nvSpPr>
          <p:cNvPr id="21518" name="AutoShape 14"/>
          <p:cNvSpPr>
            <a:spLocks noChangeArrowheads="1"/>
          </p:cNvSpPr>
          <p:nvPr/>
        </p:nvSpPr>
        <p:spPr bwMode="auto">
          <a:xfrm>
            <a:off x="2787840" y="3816401"/>
            <a:ext cx="2603520" cy="331235"/>
          </a:xfrm>
          <a:prstGeom prst="leftArrow">
            <a:avLst>
              <a:gd name="adj1" fmla="val 52019"/>
              <a:gd name="adj2" fmla="val 150339"/>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21519" name="Freeform 15"/>
          <p:cNvSpPr>
            <a:spLocks noChangeArrowheads="1"/>
          </p:cNvSpPr>
          <p:nvPr/>
        </p:nvSpPr>
        <p:spPr bwMode="auto">
          <a:xfrm>
            <a:off x="3732481" y="3401637"/>
            <a:ext cx="1162080" cy="2821257"/>
          </a:xfrm>
          <a:custGeom>
            <a:avLst/>
            <a:gdLst>
              <a:gd name="T0" fmla="*/ 0 w 3557"/>
              <a:gd name="T1" fmla="*/ 0 h 8637"/>
              <a:gd name="T2" fmla="*/ 3556 w 3557"/>
              <a:gd name="T3" fmla="*/ 8636 h 8637"/>
            </a:gdLst>
            <a:ahLst/>
            <a:cxnLst>
              <a:cxn ang="0">
                <a:pos x="T0" y="T1"/>
              </a:cxn>
              <a:cxn ang="0">
                <a:pos x="T2" y="T3"/>
              </a:cxn>
            </a:cxnLst>
            <a:rect l="0" t="0" r="r" b="b"/>
            <a:pathLst>
              <a:path w="3557" h="8637">
                <a:moveTo>
                  <a:pt x="0" y="0"/>
                </a:moveTo>
                <a:lnTo>
                  <a:pt x="3556" y="8636"/>
                </a:lnTo>
              </a:path>
            </a:pathLst>
          </a:custGeom>
          <a:noFill/>
          <a:ln w="36720">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0" name="TextBox 19"/>
          <p:cNvSpPr txBox="1"/>
          <p:nvPr/>
        </p:nvSpPr>
        <p:spPr>
          <a:xfrm>
            <a:off x="6019800" y="6371118"/>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60083331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9"/>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1510"/>
                                        </p:tgtEl>
                                        <p:attrNameLst>
                                          <p:attrName>style.visibility</p:attrName>
                                        </p:attrNameLst>
                                      </p:cBhvr>
                                      <p:to>
                                        <p:strVal val="visible"/>
                                      </p:to>
                                    </p:set>
                                  </p:childTnLst>
                                </p:cTn>
                              </p:par>
                              <p:par>
                                <p:cTn id="9" presetID="1" presetClass="exit" fill="hold" nodeType="withEffect">
                                  <p:stCondLst>
                                    <p:cond delay="0"/>
                                  </p:stCondLst>
                                  <p:childTnLst>
                                    <p:set>
                                      <p:cBhvr additive="repl">
                                        <p:cTn id="10" dur="1" fill="hold">
                                          <p:stCondLst>
                                            <p:cond delay="0"/>
                                          </p:stCondLst>
                                        </p:cTn>
                                        <p:tgtEl>
                                          <p:spTgt spid="21517"/>
                                        </p:tgtEl>
                                        <p:attrNameLst>
                                          <p:attrName>style.visibility</p:attrName>
                                        </p:attrNameLst>
                                      </p:cBhvr>
                                      <p:to>
                                        <p:strVal val="hidden"/>
                                      </p:to>
                                    </p:set>
                                  </p:childTnLst>
                                </p:cTn>
                              </p:par>
                              <p:par>
                                <p:cTn id="11" presetID="1" presetClass="exit" fill="hold" nodeType="withEffect">
                                  <p:stCondLst>
                                    <p:cond delay="0"/>
                                  </p:stCondLst>
                                  <p:childTnLst>
                                    <p:set>
                                      <p:cBhvr additive="repl">
                                        <p:cTn id="12" dur="1" fill="hold">
                                          <p:stCondLst>
                                            <p:cond delay="0"/>
                                          </p:stCondLst>
                                        </p:cTn>
                                        <p:tgtEl>
                                          <p:spTgt spid="21516"/>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grpId="0" nodeType="clickEffect">
                                  <p:stCondLst>
                                    <p:cond delay="0"/>
                                  </p:stCondLst>
                                  <p:childTnLst>
                                    <p:set>
                                      <p:cBhvr additive="repl">
                                        <p:cTn id="16" dur="1" fill="hold">
                                          <p:stCondLst>
                                            <p:cond delay="0"/>
                                          </p:stCondLst>
                                        </p:cTn>
                                        <p:tgtEl>
                                          <p:spTgt spid="21518"/>
                                        </p:tgtEl>
                                        <p:attrNameLst>
                                          <p:attrName>style.visibility</p:attrName>
                                        </p:attrNameLst>
                                      </p:cBhvr>
                                      <p:to>
                                        <p:strVal val="visible"/>
                                      </p:to>
                                    </p:set>
                                  </p:childTnLst>
                                </p:cTn>
                              </p:par>
                              <p:par>
                                <p:cTn id="17" presetID="1" presetClass="entr" fill="hold" nodeType="withEffect">
                                  <p:stCondLst>
                                    <p:cond delay="0"/>
                                  </p:stCondLst>
                                  <p:childTnLst>
                                    <p:set>
                                      <p:cBhvr additive="repl">
                                        <p:cTn id="18" dur="1" fill="hold">
                                          <p:stCondLst>
                                            <p:cond delay="0"/>
                                          </p:stCondLst>
                                        </p:cTn>
                                        <p:tgtEl>
                                          <p:spTgt spid="21508"/>
                                        </p:tgtEl>
                                        <p:attrNameLst>
                                          <p:attrName>style.visibility</p:attrName>
                                        </p:attrNameLst>
                                      </p:cBhvr>
                                      <p:to>
                                        <p:strVal val="visible"/>
                                      </p:to>
                                    </p:set>
                                  </p:childTnLst>
                                </p:cTn>
                              </p:par>
                              <p:par>
                                <p:cTn id="19" presetID="1" presetClass="exit" fill="hold" nodeType="withEffect">
                                  <p:stCondLst>
                                    <p:cond delay="0"/>
                                  </p:stCondLst>
                                  <p:childTnLst>
                                    <p:set>
                                      <p:cBhvr additive="repl">
                                        <p:cTn id="20" dur="1" fill="hold">
                                          <p:stCondLst>
                                            <p:cond delay="0"/>
                                          </p:stCondLst>
                                        </p:cTn>
                                        <p:tgtEl>
                                          <p:spTgt spid="21505"/>
                                        </p:tgtEl>
                                        <p:attrNameLst>
                                          <p:attrName>style.visibility</p:attrName>
                                        </p:attrNameLst>
                                      </p:cBhvr>
                                      <p:to>
                                        <p:strVal val="hidden"/>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fill="hold" grpId="0" nodeType="clickEffect">
                                  <p:stCondLst>
                                    <p:cond delay="0"/>
                                  </p:stCondLst>
                                  <p:childTnLst>
                                    <p:set>
                                      <p:cBhvr additive="repl">
                                        <p:cTn id="24" dur="1" fill="hold">
                                          <p:stCondLst>
                                            <p:cond delay="0"/>
                                          </p:stCondLst>
                                        </p:cTn>
                                        <p:tgtEl>
                                          <p:spTgt spid="21519"/>
                                        </p:tgtEl>
                                        <p:attrNameLst>
                                          <p:attrName>style.visibility</p:attrName>
                                        </p:attrNameLst>
                                      </p:cBhvr>
                                      <p:to>
                                        <p:strVal val="visible"/>
                                      </p:to>
                                    </p:set>
                                  </p:childTnLst>
                                </p:cTn>
                              </p:par>
                              <p:par>
                                <p:cTn id="25" presetID="1" presetClass="exit" fill="hold" grpId="1" nodeType="withEffect">
                                  <p:stCondLst>
                                    <p:cond delay="0"/>
                                  </p:stCondLst>
                                  <p:childTnLst>
                                    <p:set>
                                      <p:cBhvr additive="repl">
                                        <p:cTn id="26" dur="1" fill="hold">
                                          <p:stCondLst>
                                            <p:cond delay="0"/>
                                          </p:stCondLst>
                                        </p:cTn>
                                        <p:tgtEl>
                                          <p:spTgt spid="21518"/>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nodeType="clickEffect">
                                  <p:stCondLst>
                                    <p:cond delay="0"/>
                                  </p:stCondLst>
                                  <p:childTnLst>
                                    <p:set>
                                      <p:cBhvr additive="repl">
                                        <p:cTn id="30" dur="1" fill="hold">
                                          <p:stCondLst>
                                            <p:cond delay="0"/>
                                          </p:stCondLst>
                                        </p:cTn>
                                        <p:tgtEl>
                                          <p:spTgt spid="21507"/>
                                        </p:tgtEl>
                                        <p:attrNameLst>
                                          <p:attrName>style.visibility</p:attrName>
                                        </p:attrNameLst>
                                      </p:cBhvr>
                                      <p:to>
                                        <p:strVal val="visible"/>
                                      </p:to>
                                    </p:set>
                                  </p:childTnLst>
                                </p:cTn>
                              </p:par>
                              <p:par>
                                <p:cTn id="31" presetID="1" presetClass="exit" fill="hold" nodeType="withEffect">
                                  <p:stCondLst>
                                    <p:cond delay="0"/>
                                  </p:stCondLst>
                                  <p:childTnLst>
                                    <p:set>
                                      <p:cBhvr additive="repl">
                                        <p:cTn id="32" dur="1" fill="hold">
                                          <p:stCondLst>
                                            <p:cond delay="0"/>
                                          </p:stCondLst>
                                        </p:cTn>
                                        <p:tgtEl>
                                          <p:spTgt spid="21514"/>
                                        </p:tgtEl>
                                        <p:attrNameLst>
                                          <p:attrName>style.visibility</p:attrName>
                                        </p:attrNameLst>
                                      </p:cBhvr>
                                      <p:to>
                                        <p:strVal val="hidden"/>
                                      </p:to>
                                    </p:set>
                                  </p:childTnLst>
                                </p:cTn>
                              </p:par>
                              <p:par>
                                <p:cTn id="33" presetID="1" presetClass="entr" fill="hold" nodeType="withEffect">
                                  <p:stCondLst>
                                    <p:cond delay="0"/>
                                  </p:stCondLst>
                                  <p:childTnLst>
                                    <p:set>
                                      <p:cBhvr additive="repl">
                                        <p:cTn id="34" dur="1" fill="hold">
                                          <p:stCondLst>
                                            <p:cond delay="0"/>
                                          </p:stCondLst>
                                        </p:cTn>
                                        <p:tgtEl>
                                          <p:spTgt spid="21506"/>
                                        </p:tgtEl>
                                        <p:attrNameLst>
                                          <p:attrName>style.visibility</p:attrName>
                                        </p:attrNameLst>
                                      </p:cBhvr>
                                      <p:to>
                                        <p:strVal val="visible"/>
                                      </p:to>
                                    </p:set>
                                  </p:childTnLst>
                                </p:cTn>
                              </p:par>
                              <p:par>
                                <p:cTn id="35" presetID="1" presetClass="exit" fill="hold" nodeType="withEffect">
                                  <p:stCondLst>
                                    <p:cond delay="0"/>
                                  </p:stCondLst>
                                  <p:childTnLst>
                                    <p:set>
                                      <p:cBhvr additive="repl">
                                        <p:cTn id="36" dur="1" fill="hold">
                                          <p:stCondLst>
                                            <p:cond delay="0"/>
                                          </p:stCondLst>
                                        </p:cTn>
                                        <p:tgtEl>
                                          <p:spTgt spid="2150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8" grpId="0" animBg="1"/>
      <p:bldP spid="21518" grpId="1" animBg="1"/>
      <p:bldP spid="21519" grpId="0" animBg="1"/>
    </p:bld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Footer Placeholder 4"/>
          <p:cNvSpPr>
            <a:spLocks noGrp="1"/>
          </p:cNvSpPr>
          <p:nvPr>
            <p:ph type="ftr" idx="11"/>
          </p:nvPr>
        </p:nvSpPr>
        <p:spPr/>
        <p:txBody>
          <a:bodyPr/>
          <a:lstStyle/>
          <a:p>
            <a:r>
              <a:rPr lang="en-US" smtClean="0"/>
              <a:t>Cellular Networks and Mobile Computing (COMS 6998-10)</a:t>
            </a:r>
            <a:endParaRPr lang="en-US"/>
          </a:p>
        </p:txBody>
      </p:sp>
      <p:sp>
        <p:nvSpPr>
          <p:cNvPr id="19" name="Slide Number Placeholder 5"/>
          <p:cNvSpPr>
            <a:spLocks noGrp="1"/>
          </p:cNvSpPr>
          <p:nvPr>
            <p:ph type="sldNum" idx="12"/>
          </p:nvPr>
        </p:nvSpPr>
        <p:spPr/>
        <p:txBody>
          <a:bodyPr/>
          <a:lstStyle/>
          <a:p>
            <a:fld id="{3ECAB186-FF28-4D46-82E2-8EBDD5C92022}" type="slidenum">
              <a:rPr lang="en-US"/>
              <a:pPr/>
              <a:t>75</a:t>
            </a:fld>
            <a:endParaRPr lang="en-US"/>
          </a:p>
        </p:txBody>
      </p:sp>
      <p:sp>
        <p:nvSpPr>
          <p:cNvPr id="22529" name="AutoShape 1"/>
          <p:cNvSpPr>
            <a:spLocks noChangeArrowheads="1"/>
          </p:cNvSpPr>
          <p:nvPr/>
        </p:nvSpPr>
        <p:spPr bwMode="auto">
          <a:xfrm>
            <a:off x="1326240" y="3584537"/>
            <a:ext cx="1409760" cy="663909"/>
          </a:xfrm>
          <a:prstGeom prst="cloudCallout">
            <a:avLst>
              <a:gd name="adj1" fmla="val -22333"/>
              <a:gd name="adj2" fmla="val 10228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X=556</a:t>
            </a:r>
          </a:p>
        </p:txBody>
      </p:sp>
      <p:sp>
        <p:nvSpPr>
          <p:cNvPr id="22530" name="AutoShape 2"/>
          <p:cNvSpPr>
            <a:spLocks noChangeArrowheads="1"/>
          </p:cNvSpPr>
          <p:nvPr/>
        </p:nvSpPr>
        <p:spPr bwMode="auto">
          <a:xfrm>
            <a:off x="1327681" y="3584537"/>
            <a:ext cx="1409760" cy="663909"/>
          </a:xfrm>
          <a:prstGeom prst="cloudCallout">
            <a:avLst>
              <a:gd name="adj1" fmla="val -22333"/>
              <a:gd name="adj2" fmla="val 102287"/>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X=555</a:t>
            </a:r>
          </a:p>
        </p:txBody>
      </p:sp>
      <p:sp>
        <p:nvSpPr>
          <p:cNvPr id="22531" name="AutoShape 3"/>
          <p:cNvSpPr>
            <a:spLocks noChangeArrowheads="1"/>
          </p:cNvSpPr>
          <p:nvPr/>
        </p:nvSpPr>
        <p:spPr bwMode="auto">
          <a:xfrm>
            <a:off x="1899360" y="4644489"/>
            <a:ext cx="1409760" cy="1493436"/>
          </a:xfrm>
          <a:prstGeom prst="wedgeRectCallout">
            <a:avLst>
              <a:gd name="adj1" fmla="val -66759"/>
              <a:gd name="adj2" fmla="val -49958"/>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&gt;  bar()</a:t>
            </a:r>
          </a:p>
        </p:txBody>
      </p:sp>
      <p:sp>
        <p:nvSpPr>
          <p:cNvPr id="22532" name="AutoShape 4"/>
          <p:cNvSpPr>
            <a:spLocks noChangeArrowheads="1"/>
          </p:cNvSpPr>
          <p:nvPr/>
        </p:nvSpPr>
        <p:spPr bwMode="auto">
          <a:xfrm>
            <a:off x="5107680" y="4644489"/>
            <a:ext cx="1409760" cy="1493436"/>
          </a:xfrm>
          <a:prstGeom prst="wedgeRectCallout">
            <a:avLst>
              <a:gd name="adj1" fmla="val 67894"/>
              <a:gd name="adj2" fmla="val -44231"/>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&gt;  bar()</a:t>
            </a:r>
          </a:p>
        </p:txBody>
      </p:sp>
      <p:sp>
        <p:nvSpPr>
          <p:cNvPr id="22533" name="AutoShape 5"/>
          <p:cNvSpPr>
            <a:spLocks noChangeArrowheads="1"/>
          </p:cNvSpPr>
          <p:nvPr/>
        </p:nvSpPr>
        <p:spPr bwMode="auto">
          <a:xfrm>
            <a:off x="5506561" y="3584537"/>
            <a:ext cx="1409760" cy="663909"/>
          </a:xfrm>
          <a:prstGeom prst="cloudCallout">
            <a:avLst>
              <a:gd name="adj1" fmla="val 45620"/>
              <a:gd name="adj2" fmla="val 92843"/>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X=556</a:t>
            </a:r>
          </a:p>
        </p:txBody>
      </p:sp>
      <p:sp>
        <p:nvSpPr>
          <p:cNvPr id="22534" name="Rectangle 6"/>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Failure Recovery </a:t>
            </a:r>
          </a:p>
        </p:txBody>
      </p:sp>
      <p:sp>
        <p:nvSpPr>
          <p:cNvPr id="22535" name="Rectangle 7"/>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VM-synchronization is recovery safe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Always leave enough information on client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If server is lost resume threads running locally!</a:t>
            </a:r>
          </a:p>
        </p:txBody>
      </p:sp>
      <p:pic>
        <p:nvPicPr>
          <p:cNvPr id="2253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10880" y="4478870"/>
            <a:ext cx="648000" cy="1303337"/>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7" name="AutoShape 9"/>
          <p:cNvSpPr>
            <a:spLocks noChangeArrowheads="1"/>
          </p:cNvSpPr>
          <p:nvPr/>
        </p:nvSpPr>
        <p:spPr bwMode="auto">
          <a:xfrm>
            <a:off x="1908000" y="4645928"/>
            <a:ext cx="1409760" cy="1493437"/>
          </a:xfrm>
          <a:prstGeom prst="wedgeRectCallout">
            <a:avLst>
              <a:gd name="adj1" fmla="val -66759"/>
              <a:gd name="adj2" fmla="val -49958"/>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&gt;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bar()</a:t>
            </a:r>
          </a:p>
        </p:txBody>
      </p:sp>
      <p:pic>
        <p:nvPicPr>
          <p:cNvPr id="22538"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64481" y="4667530"/>
            <a:ext cx="1742400" cy="185491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2539" name="AutoShape 11"/>
          <p:cNvSpPr>
            <a:spLocks noChangeArrowheads="1"/>
          </p:cNvSpPr>
          <p:nvPr/>
        </p:nvSpPr>
        <p:spPr bwMode="auto">
          <a:xfrm>
            <a:off x="5107680" y="4644489"/>
            <a:ext cx="1409760" cy="1493436"/>
          </a:xfrm>
          <a:prstGeom prst="wedgeRectCallout">
            <a:avLst>
              <a:gd name="adj1" fmla="val 67894"/>
              <a:gd name="adj2" fmla="val -44231"/>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46991" rIns="81639" bIns="40820" anchor="ctr"/>
          <a:lstStyle/>
          <a:p>
            <a:pPr>
              <a:lnSpc>
                <a:spcPct val="97000"/>
              </a:lnSpc>
              <a:tabLst>
                <a:tab pos="656650" algn="l"/>
                <a:tab pos="1313299" algn="l"/>
              </a:tabLst>
            </a:pPr>
            <a:r>
              <a:rPr lang="en-US">
                <a:solidFill>
                  <a:srgbClr val="000000"/>
                </a:solidFill>
                <a:latin typeface="Courier 10 Pitch" charset="0"/>
              </a:rPr>
              <a:t>Thread 1</a:t>
            </a:r>
          </a:p>
          <a:p>
            <a:pPr>
              <a:lnSpc>
                <a:spcPct val="97000"/>
              </a:lnSpc>
              <a:tabLst>
                <a:tab pos="656650" algn="l"/>
                <a:tab pos="1313299" algn="l"/>
              </a:tabLst>
            </a:pPr>
            <a:r>
              <a:rPr lang="en-US">
                <a:solidFill>
                  <a:srgbClr val="000000"/>
                </a:solidFill>
                <a:latin typeface="Courier 10 Pitch" charset="0"/>
              </a:rPr>
              <a:t> &gt;  foo()</a:t>
            </a:r>
          </a:p>
          <a:p>
            <a:pPr>
              <a:lnSpc>
                <a:spcPct val="97000"/>
              </a:lnSpc>
              <a:tabLst>
                <a:tab pos="656650" algn="l"/>
                <a:tab pos="1313299" algn="l"/>
              </a:tabLst>
            </a:pPr>
            <a:r>
              <a:rPr lang="en-US">
                <a:solidFill>
                  <a:srgbClr val="000000"/>
                </a:solidFill>
                <a:latin typeface="Courier 10 Pitch" charset="0"/>
              </a:rPr>
              <a:t>    r0=[X]</a:t>
            </a:r>
          </a:p>
          <a:p>
            <a:pPr>
              <a:lnSpc>
                <a:spcPct val="97000"/>
              </a:lnSpc>
              <a:tabLst>
                <a:tab pos="656650" algn="l"/>
                <a:tab pos="1313299" algn="l"/>
              </a:tabLst>
            </a:pPr>
            <a:r>
              <a:rPr lang="en-US">
                <a:solidFill>
                  <a:srgbClr val="000000"/>
                </a:solidFill>
                <a:latin typeface="Courier 10 Pitch" charset="0"/>
              </a:rPr>
              <a:t>    r0=r0+1</a:t>
            </a:r>
          </a:p>
          <a:p>
            <a:pPr>
              <a:lnSpc>
                <a:spcPct val="97000"/>
              </a:lnSpc>
              <a:tabLst>
                <a:tab pos="656650" algn="l"/>
                <a:tab pos="1313299" algn="l"/>
              </a:tabLst>
            </a:pPr>
            <a:r>
              <a:rPr lang="en-US">
                <a:solidFill>
                  <a:srgbClr val="000000"/>
                </a:solidFill>
                <a:latin typeface="Courier 10 Pitch" charset="0"/>
              </a:rPr>
              <a:t>    [X]=r0</a:t>
            </a:r>
          </a:p>
          <a:p>
            <a:pPr>
              <a:lnSpc>
                <a:spcPct val="97000"/>
              </a:lnSpc>
              <a:tabLst>
                <a:tab pos="656650" algn="l"/>
                <a:tab pos="1313299" algn="l"/>
              </a:tabLst>
            </a:pPr>
            <a:r>
              <a:rPr lang="en-US">
                <a:solidFill>
                  <a:srgbClr val="000000"/>
                </a:solidFill>
                <a:latin typeface="Courier 10 Pitch" charset="0"/>
              </a:rPr>
              <a:t>    bar()</a:t>
            </a:r>
          </a:p>
        </p:txBody>
      </p:sp>
      <p:sp>
        <p:nvSpPr>
          <p:cNvPr id="22540" name="AutoShape 12"/>
          <p:cNvSpPr>
            <a:spLocks noChangeArrowheads="1"/>
          </p:cNvSpPr>
          <p:nvPr/>
        </p:nvSpPr>
        <p:spPr bwMode="auto">
          <a:xfrm>
            <a:off x="5506561" y="3584537"/>
            <a:ext cx="1409760" cy="663909"/>
          </a:xfrm>
          <a:prstGeom prst="cloudCallout">
            <a:avLst>
              <a:gd name="adj1" fmla="val 45620"/>
              <a:gd name="adj2" fmla="val 92843"/>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55221" rIns="81639" bIns="40820" anchor="ctr"/>
          <a:lstStyle/>
          <a:p>
            <a:pPr algn="ctr">
              <a:tabLst>
                <a:tab pos="656650" algn="l"/>
                <a:tab pos="1313299" algn="l"/>
              </a:tabLst>
            </a:pPr>
            <a:r>
              <a:rPr lang="en-US">
                <a:solidFill>
                  <a:srgbClr val="000000"/>
                </a:solidFill>
              </a:rPr>
              <a:t>X=555</a:t>
            </a:r>
          </a:p>
        </p:txBody>
      </p:sp>
      <p:sp>
        <p:nvSpPr>
          <p:cNvPr id="22541" name="AutoShape 13"/>
          <p:cNvSpPr>
            <a:spLocks noChangeArrowheads="1"/>
          </p:cNvSpPr>
          <p:nvPr/>
        </p:nvSpPr>
        <p:spPr bwMode="auto">
          <a:xfrm>
            <a:off x="2787840" y="3816401"/>
            <a:ext cx="2603520" cy="331235"/>
          </a:xfrm>
          <a:prstGeom prst="leftArrow">
            <a:avLst>
              <a:gd name="adj1" fmla="val 52019"/>
              <a:gd name="adj2" fmla="val 150339"/>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22542" name="Freeform 14"/>
          <p:cNvSpPr>
            <a:spLocks noChangeArrowheads="1"/>
          </p:cNvSpPr>
          <p:nvPr/>
        </p:nvSpPr>
        <p:spPr bwMode="auto">
          <a:xfrm>
            <a:off x="3732481" y="3401637"/>
            <a:ext cx="1162080" cy="2821257"/>
          </a:xfrm>
          <a:custGeom>
            <a:avLst/>
            <a:gdLst>
              <a:gd name="T0" fmla="*/ 0 w 3557"/>
              <a:gd name="T1" fmla="*/ 0 h 8637"/>
              <a:gd name="T2" fmla="*/ 3556 w 3557"/>
              <a:gd name="T3" fmla="*/ 8636 h 8637"/>
            </a:gdLst>
            <a:ahLst/>
            <a:cxnLst>
              <a:cxn ang="0">
                <a:pos x="T0" y="T1"/>
              </a:cxn>
              <a:cxn ang="0">
                <a:pos x="T2" y="T3"/>
              </a:cxn>
            </a:cxnLst>
            <a:rect l="0" t="0" r="r" b="b"/>
            <a:pathLst>
              <a:path w="3557" h="8637">
                <a:moveTo>
                  <a:pt x="0" y="0"/>
                </a:moveTo>
                <a:lnTo>
                  <a:pt x="3556" y="8636"/>
                </a:lnTo>
              </a:path>
            </a:pathLst>
          </a:custGeom>
          <a:noFill/>
          <a:ln w="36720">
            <a:solidFill>
              <a:srgbClr val="8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2945" tIns="41473" rIns="82945" bIns="41473"/>
          <a:lstStyle/>
          <a:p>
            <a:endParaRPr lang="en-US"/>
          </a:p>
        </p:txBody>
      </p:sp>
      <p:sp>
        <p:nvSpPr>
          <p:cNvPr id="22543" name="AutoShape 15"/>
          <p:cNvSpPr>
            <a:spLocks noChangeArrowheads="1"/>
          </p:cNvSpPr>
          <p:nvPr/>
        </p:nvSpPr>
        <p:spPr bwMode="auto">
          <a:xfrm>
            <a:off x="3401280" y="5226309"/>
            <a:ext cx="1575360" cy="355717"/>
          </a:xfrm>
          <a:prstGeom prst="leftArrow">
            <a:avLst>
              <a:gd name="adj1" fmla="val 50000"/>
              <a:gd name="adj2" fmla="val 110729"/>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20" name="TextBox 19"/>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4418766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2532"/>
                                        </p:tgtEl>
                                        <p:attrNameLst>
                                          <p:attrName>style.visibility</p:attrName>
                                        </p:attrNameLst>
                                      </p:cBhvr>
                                      <p:to>
                                        <p:strVal val="visible"/>
                                      </p:to>
                                    </p:set>
                                  </p:childTnLst>
                                </p:cTn>
                              </p:par>
                              <p:par>
                                <p:cTn id="7" presetID="1" presetClass="entr" fill="hold" nodeType="withEffect">
                                  <p:stCondLst>
                                    <p:cond delay="0"/>
                                  </p:stCondLst>
                                  <p:childTnLst>
                                    <p:set>
                                      <p:cBhvr additive="repl">
                                        <p:cTn id="8" dur="1" fill="hold">
                                          <p:stCondLst>
                                            <p:cond delay="0"/>
                                          </p:stCondLst>
                                        </p:cTn>
                                        <p:tgtEl>
                                          <p:spTgt spid="22533"/>
                                        </p:tgtEl>
                                        <p:attrNameLst>
                                          <p:attrName>style.visibility</p:attrName>
                                        </p:attrNameLst>
                                      </p:cBhvr>
                                      <p:to>
                                        <p:strVal val="visible"/>
                                      </p:to>
                                    </p:set>
                                  </p:childTnLst>
                                </p:cTn>
                              </p:par>
                              <p:par>
                                <p:cTn id="9" presetID="1" presetClass="exit" fill="hold" nodeType="withEffect">
                                  <p:stCondLst>
                                    <p:cond delay="0"/>
                                  </p:stCondLst>
                                  <p:childTnLst>
                                    <p:set>
                                      <p:cBhvr additive="repl">
                                        <p:cTn id="10" dur="1" fill="hold">
                                          <p:stCondLst>
                                            <p:cond delay="0"/>
                                          </p:stCondLst>
                                        </p:cTn>
                                        <p:tgtEl>
                                          <p:spTgt spid="22540"/>
                                        </p:tgtEl>
                                        <p:attrNameLst>
                                          <p:attrName>style.visibility</p:attrName>
                                        </p:attrNameLst>
                                      </p:cBhvr>
                                      <p:to>
                                        <p:strVal val="hidden"/>
                                      </p:to>
                                    </p:set>
                                  </p:childTnLst>
                                </p:cTn>
                              </p:par>
                              <p:par>
                                <p:cTn id="11" presetID="1" presetClass="exit" fill="hold" nodeType="withEffect">
                                  <p:stCondLst>
                                    <p:cond delay="0"/>
                                  </p:stCondLst>
                                  <p:childTnLst>
                                    <p:set>
                                      <p:cBhvr additive="repl">
                                        <p:cTn id="12" dur="1" fill="hold">
                                          <p:stCondLst>
                                            <p:cond delay="0"/>
                                          </p:stCondLst>
                                        </p:cTn>
                                        <p:tgtEl>
                                          <p:spTgt spid="22539"/>
                                        </p:tgtEl>
                                        <p:attrNameLst>
                                          <p:attrName>style.visibility</p:attrName>
                                        </p:attrNameLst>
                                      </p:cBhvr>
                                      <p:to>
                                        <p:strVal val="hidden"/>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fill="hold" grpId="0" nodeType="clickEffect">
                                  <p:stCondLst>
                                    <p:cond delay="0"/>
                                  </p:stCondLst>
                                  <p:childTnLst>
                                    <p:set>
                                      <p:cBhvr additive="repl">
                                        <p:cTn id="16" dur="1" fill="hold">
                                          <p:stCondLst>
                                            <p:cond delay="0"/>
                                          </p:stCondLst>
                                        </p:cTn>
                                        <p:tgtEl>
                                          <p:spTgt spid="22541"/>
                                        </p:tgtEl>
                                        <p:attrNameLst>
                                          <p:attrName>style.visibility</p:attrName>
                                        </p:attrNameLst>
                                      </p:cBhvr>
                                      <p:to>
                                        <p:strVal val="visible"/>
                                      </p:to>
                                    </p:set>
                                  </p:childTnLst>
                                </p:cTn>
                              </p:par>
                              <p:par>
                                <p:cTn id="17" presetID="1" presetClass="entr" fill="hold" grpId="0" nodeType="withEffect">
                                  <p:stCondLst>
                                    <p:cond delay="0"/>
                                  </p:stCondLst>
                                  <p:childTnLst>
                                    <p:set>
                                      <p:cBhvr additive="repl">
                                        <p:cTn id="18" dur="1" fill="hold">
                                          <p:stCondLst>
                                            <p:cond delay="0"/>
                                          </p:stCondLst>
                                        </p:cTn>
                                        <p:tgtEl>
                                          <p:spTgt spid="22543"/>
                                        </p:tgtEl>
                                        <p:attrNameLst>
                                          <p:attrName>style.visibility</p:attrName>
                                        </p:attrNameLst>
                                      </p:cBhvr>
                                      <p:to>
                                        <p:strVal val="visible"/>
                                      </p:to>
                                    </p:set>
                                  </p:childTnLst>
                                </p:cTn>
                              </p:par>
                              <p:par>
                                <p:cTn id="19" presetID="1" presetClass="entr" fill="hold" nodeType="withEffect">
                                  <p:stCondLst>
                                    <p:cond delay="0"/>
                                  </p:stCondLst>
                                  <p:childTnLst>
                                    <p:set>
                                      <p:cBhvr additive="repl">
                                        <p:cTn id="20" dur="1" fill="hold">
                                          <p:stCondLst>
                                            <p:cond delay="0"/>
                                          </p:stCondLst>
                                        </p:cTn>
                                        <p:tgtEl>
                                          <p:spTgt spid="22529"/>
                                        </p:tgtEl>
                                        <p:attrNameLst>
                                          <p:attrName>style.visibility</p:attrName>
                                        </p:attrNameLst>
                                      </p:cBhvr>
                                      <p:to>
                                        <p:strVal val="visible"/>
                                      </p:to>
                                    </p:set>
                                  </p:childTnLst>
                                </p:cTn>
                              </p:par>
                              <p:par>
                                <p:cTn id="21" presetID="1" presetClass="exit" fill="hold" nodeType="withEffect">
                                  <p:stCondLst>
                                    <p:cond delay="0"/>
                                  </p:stCondLst>
                                  <p:childTnLst>
                                    <p:set>
                                      <p:cBhvr additive="repl">
                                        <p:cTn id="22" dur="1" fill="hold">
                                          <p:stCondLst>
                                            <p:cond delay="0"/>
                                          </p:stCondLst>
                                        </p:cTn>
                                        <p:tgtEl>
                                          <p:spTgt spid="22530"/>
                                        </p:tgtEl>
                                        <p:attrNameLst>
                                          <p:attrName>style.visibility</p:attrName>
                                        </p:attrNameLst>
                                      </p:cBhvr>
                                      <p:to>
                                        <p:strVal val="hidden"/>
                                      </p:to>
                                    </p:set>
                                  </p:childTnLst>
                                </p:cTn>
                              </p:par>
                              <p:par>
                                <p:cTn id="23" presetID="1" presetClass="entr" fill="hold" nodeType="withEffect">
                                  <p:stCondLst>
                                    <p:cond delay="0"/>
                                  </p:stCondLst>
                                  <p:childTnLst>
                                    <p:set>
                                      <p:cBhvr additive="repl">
                                        <p:cTn id="24" dur="1" fill="hold">
                                          <p:stCondLst>
                                            <p:cond delay="0"/>
                                          </p:stCondLst>
                                        </p:cTn>
                                        <p:tgtEl>
                                          <p:spTgt spid="22531"/>
                                        </p:tgtEl>
                                        <p:attrNameLst>
                                          <p:attrName>style.visibility</p:attrName>
                                        </p:attrNameLst>
                                      </p:cBhvr>
                                      <p:to>
                                        <p:strVal val="visible"/>
                                      </p:to>
                                    </p:set>
                                  </p:childTnLst>
                                </p:cTn>
                              </p:par>
                              <p:par>
                                <p:cTn id="25" presetID="1" presetClass="exit" fill="hold" nodeType="withEffect">
                                  <p:stCondLst>
                                    <p:cond delay="0"/>
                                  </p:stCondLst>
                                  <p:childTnLst>
                                    <p:set>
                                      <p:cBhvr additive="repl">
                                        <p:cTn id="26" dur="1" fill="hold">
                                          <p:stCondLst>
                                            <p:cond delay="0"/>
                                          </p:stCondLst>
                                        </p:cTn>
                                        <p:tgtEl>
                                          <p:spTgt spid="22537"/>
                                        </p:tgtEl>
                                        <p:attrNameLst>
                                          <p:attrName>style.visibility</p:attrName>
                                        </p:attrNameLst>
                                      </p:cBhvr>
                                      <p:to>
                                        <p:strVal val="hidden"/>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fill="hold" grpId="0" nodeType="clickEffect">
                                  <p:stCondLst>
                                    <p:cond delay="0"/>
                                  </p:stCondLst>
                                  <p:childTnLst>
                                    <p:set>
                                      <p:cBhvr additive="repl">
                                        <p:cTn id="30" dur="1" fill="hold">
                                          <p:stCondLst>
                                            <p:cond delay="0"/>
                                          </p:stCondLst>
                                        </p:cTn>
                                        <p:tgtEl>
                                          <p:spTgt spid="22542"/>
                                        </p:tgtEl>
                                        <p:attrNameLst>
                                          <p:attrName>style.visibility</p:attrName>
                                        </p:attrNameLst>
                                      </p:cBhvr>
                                      <p:to>
                                        <p:strVal val="visible"/>
                                      </p:to>
                                    </p:set>
                                  </p:childTnLst>
                                </p:cTn>
                              </p:par>
                              <p:par>
                                <p:cTn id="31" presetID="1" presetClass="exit" fill="hold" grpId="1" nodeType="withEffect">
                                  <p:stCondLst>
                                    <p:cond delay="0"/>
                                  </p:stCondLst>
                                  <p:childTnLst>
                                    <p:set>
                                      <p:cBhvr additive="repl">
                                        <p:cTn id="32" dur="1" fill="hold">
                                          <p:stCondLst>
                                            <p:cond delay="0"/>
                                          </p:stCondLst>
                                        </p:cTn>
                                        <p:tgtEl>
                                          <p:spTgt spid="22541"/>
                                        </p:tgtEl>
                                        <p:attrNameLst>
                                          <p:attrName>style.visibility</p:attrName>
                                        </p:attrNameLst>
                                      </p:cBhvr>
                                      <p:to>
                                        <p:strVal val="hidden"/>
                                      </p:to>
                                    </p:set>
                                  </p:childTnLst>
                                </p:cTn>
                              </p:par>
                              <p:par>
                                <p:cTn id="33" presetID="1" presetClass="exit" fill="hold" grpId="1" nodeType="withEffect">
                                  <p:stCondLst>
                                    <p:cond delay="0"/>
                                  </p:stCondLst>
                                  <p:childTnLst>
                                    <p:set>
                                      <p:cBhvr additive="repl">
                                        <p:cTn id="34" dur="1" fill="hold">
                                          <p:stCondLst>
                                            <p:cond delay="0"/>
                                          </p:stCondLst>
                                        </p:cTn>
                                        <p:tgtEl>
                                          <p:spTgt spid="2254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41" grpId="0" animBg="1"/>
      <p:bldP spid="22541" grpId="1" animBg="1"/>
      <p:bldP spid="22542" grpId="0" animBg="1"/>
      <p:bldP spid="22543" grpId="0" animBg="1"/>
      <p:bldP spid="22543" grpId="1"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idx="12"/>
          </p:nvPr>
        </p:nvSpPr>
        <p:spPr/>
        <p:txBody>
          <a:bodyPr/>
          <a:lstStyle/>
          <a:p>
            <a:fld id="{2E047B90-14AA-1A44-B1C3-24EAAE07F633}" type="slidenum">
              <a:rPr lang="en-US"/>
              <a:pPr/>
              <a:t>76</a:t>
            </a:fld>
            <a:endParaRPr lang="en-US"/>
          </a:p>
        </p:txBody>
      </p:sp>
      <p:sp>
        <p:nvSpPr>
          <p:cNvPr id="23553"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Tau-Scheduler </a:t>
            </a:r>
          </a:p>
        </p:txBody>
      </p:sp>
      <p:sp>
        <p:nvSpPr>
          <p:cNvPr id="23554" name="Text Box 2"/>
          <p:cNvSpPr txBox="1">
            <a:spLocks noChangeArrowheads="1"/>
          </p:cNvSpPr>
          <p:nvPr/>
        </p:nvSpPr>
        <p:spPr bwMode="auto">
          <a:xfrm>
            <a:off x="784801" y="1575525"/>
            <a:ext cx="5410080" cy="495412"/>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1639" tIns="66421" rIns="81639" bIns="40820"/>
          <a:lstStyle>
            <a:lvl1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Lst>
              <a:defRPr>
                <a:solidFill>
                  <a:srgbClr val="000000"/>
                </a:solidFill>
                <a:latin typeface="Arial" charset="0"/>
                <a:ea typeface="ＭＳ Ｐゴシック" charset="0"/>
                <a:cs typeface="Droid Sans" charset="0"/>
              </a:defRPr>
            </a:lvl9pPr>
          </a:lstStyle>
          <a:p>
            <a:r>
              <a:rPr lang="en-US" sz="2900">
                <a:cs typeface="Arial" charset="0"/>
              </a:rPr>
              <a:t>Τ</a:t>
            </a:r>
            <a:r>
              <a:rPr lang="en-US" sz="2900"/>
              <a:t> = 2 * VM-synchronization time</a:t>
            </a:r>
          </a:p>
        </p:txBody>
      </p:sp>
      <p:pic>
        <p:nvPicPr>
          <p:cNvPr id="2355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6640" y="2073818"/>
            <a:ext cx="8496000" cy="407850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8" name="TextBox 7"/>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615524558"/>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ooter Placeholder 4"/>
          <p:cNvSpPr>
            <a:spLocks noGrp="1"/>
          </p:cNvSpPr>
          <p:nvPr>
            <p:ph type="ftr" idx="11"/>
          </p:nvPr>
        </p:nvSpPr>
        <p:spPr/>
        <p:txBody>
          <a:bodyPr/>
          <a:lstStyle/>
          <a:p>
            <a:r>
              <a:rPr lang="en-US" smtClean="0"/>
              <a:t>Cellular Networks and Mobile Computing (COMS 6998-10)</a:t>
            </a:r>
            <a:endParaRPr lang="en-US"/>
          </a:p>
        </p:txBody>
      </p:sp>
      <p:sp>
        <p:nvSpPr>
          <p:cNvPr id="9" name="Slide Number Placeholder 5"/>
          <p:cNvSpPr>
            <a:spLocks noGrp="1"/>
          </p:cNvSpPr>
          <p:nvPr>
            <p:ph type="sldNum" idx="12"/>
          </p:nvPr>
        </p:nvSpPr>
        <p:spPr/>
        <p:txBody>
          <a:bodyPr/>
          <a:lstStyle/>
          <a:p>
            <a:fld id="{B9DC2118-060A-394C-B7F1-82C36BFFFC8B}" type="slidenum">
              <a:rPr lang="en-US"/>
              <a:pPr/>
              <a:t>77</a:t>
            </a:fld>
            <a:endParaRPr lang="en-US"/>
          </a:p>
        </p:txBody>
      </p:sp>
      <p:sp>
        <p:nvSpPr>
          <p:cNvPr id="24577"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Implementation </a:t>
            </a:r>
          </a:p>
        </p:txBody>
      </p:sp>
      <p:sp>
        <p:nvSpPr>
          <p:cNvPr id="24578"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Built from gingerbread CyanogenMod source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~5000 lines of C code</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JIT not included</a:t>
            </a:r>
          </a:p>
        </p:txBody>
      </p:sp>
      <p:sp>
        <p:nvSpPr>
          <p:cNvPr id="24579" name="AutoShape 3"/>
          <p:cNvSpPr>
            <a:spLocks noChangeArrowheads="1"/>
          </p:cNvSpPr>
          <p:nvPr/>
        </p:nvSpPr>
        <p:spPr bwMode="auto">
          <a:xfrm>
            <a:off x="1327680" y="3068963"/>
            <a:ext cx="7548480" cy="2986874"/>
          </a:xfrm>
          <a:prstGeom prst="cloudCallout">
            <a:avLst>
              <a:gd name="adj1" fmla="val -33245"/>
              <a:gd name="adj2" fmla="val 57500"/>
            </a:avLst>
          </a:prstGeom>
          <a:solidFill>
            <a:srgbClr val="CFE7F5">
              <a:alpha val="50000"/>
            </a:srgbClr>
          </a:solidFill>
          <a:ln w="9525">
            <a:solidFill>
              <a:srgbClr val="808080"/>
            </a:solidFill>
            <a:round/>
            <a:headEnd/>
            <a:tailEnd/>
          </a:ln>
          <a:effectLst/>
          <a:extLs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wrap="none" lIns="82945" tIns="41473" rIns="82945" bIns="41473" anchor="ctr"/>
          <a:lstStyle/>
          <a:p>
            <a:endParaRPr lang="en-US"/>
          </a:p>
        </p:txBody>
      </p:sp>
      <p:sp>
        <p:nvSpPr>
          <p:cNvPr id="24580" name="Text Box 4"/>
          <p:cNvSpPr txBox="1">
            <a:spLocks noChangeArrowheads="1"/>
          </p:cNvSpPr>
          <p:nvPr/>
        </p:nvSpPr>
        <p:spPr bwMode="auto">
          <a:xfrm>
            <a:off x="2345761" y="3898490"/>
            <a:ext cx="7773120" cy="151215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txBody>
          <a:bodyPr lIns="81639" tIns="55906" rIns="81639" bIns="40820"/>
          <a:lstStyle>
            <a:lvl1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1pPr>
            <a:lvl2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2pPr>
            <a:lvl3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3pPr>
            <a:lvl4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4pPr>
            <a:lvl5pPr>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5pPr>
            <a:lvl6pPr marL="25146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6pPr>
            <a:lvl7pPr marL="29718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7pPr>
            <a:lvl8pPr marL="34290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8pPr>
            <a:lvl9pPr marL="3886200" indent="-228600" fontAlgn="base" hangingPunct="0">
              <a:lnSpc>
                <a:spcPct val="93000"/>
              </a:lnSpc>
              <a:spcBef>
                <a:spcPct val="0"/>
              </a:spcBef>
              <a:spcAft>
                <a:spcPct val="0"/>
              </a:spcAft>
              <a:buClr>
                <a:srgbClr val="000000"/>
              </a:buClr>
              <a:buSzPct val="100000"/>
              <a:buFont typeface="Times New Roman" charset="0"/>
              <a:tabLst>
                <a:tab pos="723900" algn="l"/>
                <a:tab pos="1447800" algn="l"/>
                <a:tab pos="2171700" algn="l"/>
                <a:tab pos="2895600" algn="l"/>
                <a:tab pos="3619500" algn="l"/>
                <a:tab pos="4343400" algn="l"/>
                <a:tab pos="5067300" algn="l"/>
                <a:tab pos="5791200" algn="l"/>
                <a:tab pos="6515100" algn="l"/>
                <a:tab pos="7239000" algn="l"/>
                <a:tab pos="7962900" algn="l"/>
              </a:tabLst>
              <a:defRPr>
                <a:solidFill>
                  <a:srgbClr val="000000"/>
                </a:solidFill>
                <a:latin typeface="Arial" charset="0"/>
                <a:ea typeface="ＭＳ Ｐゴシック" charset="0"/>
                <a:cs typeface="Droid Sans" charset="0"/>
              </a:defRPr>
            </a:lvl9pPr>
          </a:lstStyle>
          <a:p>
            <a:pPr>
              <a:lnSpc>
                <a:spcPct val="94000"/>
              </a:lnSpc>
            </a:pPr>
            <a:r>
              <a:rPr lang="en-US" sz="2000">
                <a:latin typeface="Courier New" charset="0"/>
              </a:rPr>
              <a:t>Engine.c:offMigrateThread()</a:t>
            </a:r>
          </a:p>
          <a:p>
            <a:pPr>
              <a:lnSpc>
                <a:spcPct val="94000"/>
              </a:lnSpc>
            </a:pPr>
            <a:r>
              <a:rPr lang="en-US" sz="2000">
                <a:latin typeface="Courier New" charset="0"/>
              </a:rPr>
              <a:t>  offWriteU1(self, OFF_ACTION_MIGRATE);</a:t>
            </a:r>
          </a:p>
          <a:p>
            <a:pPr>
              <a:lnSpc>
                <a:spcPct val="94000"/>
              </a:lnSpc>
            </a:pPr>
            <a:r>
              <a:rPr lang="en-US" sz="2000">
                <a:latin typeface="Courier New" charset="0"/>
              </a:rPr>
              <a:t>  deactivate(self);</a:t>
            </a:r>
          </a:p>
          <a:p>
            <a:pPr>
              <a:lnSpc>
                <a:spcPct val="94000"/>
              </a:lnSpc>
            </a:pPr>
            <a:r>
              <a:rPr lang="en-US" sz="2000">
                <a:latin typeface="Courier New" charset="0"/>
              </a:rPr>
              <a:t>  offThreadWaitForResume(self);</a:t>
            </a:r>
          </a:p>
          <a:p>
            <a:pPr>
              <a:lnSpc>
                <a:spcPct val="94000"/>
              </a:lnSpc>
            </a:pPr>
            <a:endParaRPr lang="en-US" sz="2000">
              <a:latin typeface="Courier New" charset="0"/>
            </a:endParaRPr>
          </a:p>
        </p:txBody>
      </p:sp>
      <p:pic>
        <p:nvPicPr>
          <p:cNvPr id="24581"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8880" y="5554664"/>
            <a:ext cx="648000" cy="1303336"/>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10" name="TextBox 9"/>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106184875"/>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4"/>
          <p:cNvSpPr>
            <a:spLocks noGrp="1"/>
          </p:cNvSpPr>
          <p:nvPr>
            <p:ph type="ftr" idx="11"/>
          </p:nvPr>
        </p:nvSpPr>
        <p:spPr/>
        <p:txBody>
          <a:bodyPr/>
          <a:lstStyle/>
          <a:p>
            <a:r>
              <a:rPr lang="en-US" smtClean="0"/>
              <a:t>Cellular Networks and Mobile Computing (COMS 6998-10)</a:t>
            </a:r>
            <a:endParaRPr lang="en-US"/>
          </a:p>
        </p:txBody>
      </p:sp>
      <p:sp>
        <p:nvSpPr>
          <p:cNvPr id="8" name="Slide Number Placeholder 5"/>
          <p:cNvSpPr>
            <a:spLocks noGrp="1"/>
          </p:cNvSpPr>
          <p:nvPr>
            <p:ph type="sldNum" idx="12"/>
          </p:nvPr>
        </p:nvSpPr>
        <p:spPr/>
        <p:txBody>
          <a:bodyPr/>
          <a:lstStyle/>
          <a:p>
            <a:fld id="{46D90678-7E05-034A-8244-B9890A0988DB}" type="slidenum">
              <a:rPr lang="en-US"/>
              <a:pPr/>
              <a:t>78</a:t>
            </a:fld>
            <a:endParaRPr lang="en-US"/>
          </a:p>
        </p:txBody>
      </p:sp>
      <p:sp>
        <p:nvSpPr>
          <p:cNvPr id="2662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Evaluation Setup </a:t>
            </a:r>
          </a:p>
        </p:txBody>
      </p:sp>
      <p:sp>
        <p:nvSpPr>
          <p:cNvPr id="26626"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Samsung Captivate (1 GHz Hummingbird)</a:t>
            </a:r>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 x 3.16GHz quad core Xeon X5460 cores</a:t>
            </a:r>
          </a:p>
        </p:txBody>
      </p:sp>
      <p:pic>
        <p:nvPicPr>
          <p:cNvPr id="266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8641" y="4147636"/>
            <a:ext cx="2422080" cy="2579311"/>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pic>
        <p:nvPicPr>
          <p:cNvPr id="266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8161" y="2142945"/>
            <a:ext cx="1455840" cy="1091635"/>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9" name="TextBox 8"/>
          <p:cNvSpPr txBox="1"/>
          <p:nvPr/>
        </p:nvSpPr>
        <p:spPr>
          <a:xfrm>
            <a:off x="6019800" y="6356350"/>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30973464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idx="12"/>
          </p:nvPr>
        </p:nvSpPr>
        <p:spPr/>
        <p:txBody>
          <a:bodyPr/>
          <a:lstStyle/>
          <a:p>
            <a:fld id="{0369730E-5371-014E-8047-46D19D3FF854}" type="slidenum">
              <a:rPr lang="en-US"/>
              <a:pPr/>
              <a:t>79</a:t>
            </a:fld>
            <a:endParaRPr lang="en-US"/>
          </a:p>
        </p:txBody>
      </p:sp>
      <p:sp>
        <p:nvSpPr>
          <p:cNvPr id="27649"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Benchmarks </a:t>
            </a:r>
          </a:p>
        </p:txBody>
      </p:sp>
      <p:sp>
        <p:nvSpPr>
          <p:cNvPr id="27650"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8 applications from Google Play</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a:t>Average speed-up of 2.88X on WiFi / 1.28X on 3G</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sz="2200"/>
              <a:t>Average energy saving of 1.51X on WiFI / 0.84X on 3G</a:t>
            </a:r>
          </a:p>
          <a:p>
            <a:pPr marL="783372" lvl="1" indent="-293764">
              <a:buSzPct val="75000"/>
              <a:buNone/>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endParaRPr lang="en-US" sz="2200"/>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 computation benchmark applications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10.4X speed-up w/ WiFi on Linpack</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200+X speed-up w/ multi-threaded factoring </a:t>
            </a:r>
          </a:p>
        </p:txBody>
      </p:sp>
      <p:sp>
        <p:nvSpPr>
          <p:cNvPr id="7" name="TextBox 6"/>
          <p:cNvSpPr txBox="1"/>
          <p:nvPr/>
        </p:nvSpPr>
        <p:spPr>
          <a:xfrm>
            <a:off x="6019800" y="6371118"/>
            <a:ext cx="2044149" cy="276999"/>
          </a:xfrm>
          <a:prstGeom prst="rect">
            <a:avLst/>
          </a:prstGeom>
          <a:noFill/>
        </p:spPr>
        <p:txBody>
          <a:bodyPr wrap="none" rtlCol="0">
            <a:spAutoFit/>
          </a:bodyPr>
          <a:lstStyle/>
          <a:p>
            <a:r>
              <a:rPr lang="en-US" sz="1200" dirty="0" smtClean="0"/>
              <a:t>Courtesy: Mark Gordon et. </a:t>
            </a:r>
            <a:r>
              <a:rPr lang="en-US" sz="1200" dirty="0"/>
              <a:t>a</a:t>
            </a:r>
            <a:r>
              <a:rPr lang="en-US" sz="1200" dirty="0" smtClean="0"/>
              <a:t>l. </a:t>
            </a:r>
            <a:endParaRPr lang="en-US" sz="1200" dirty="0"/>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062184669"/>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Calibri" pitchFamily="34" charset="0"/>
                <a:cs typeface="Calibri" pitchFamily="34" charset="0"/>
              </a:rPr>
              <a:t>A Taxonomy of Applications</a:t>
            </a:r>
            <a:endParaRPr lang="en-US" dirty="0">
              <a:latin typeface="Calibri" pitchFamily="34" charset="0"/>
              <a:cs typeface="Calibri" pitchFamily="34" charset="0"/>
            </a:endParaRPr>
          </a:p>
        </p:txBody>
      </p:sp>
      <p:graphicFrame>
        <p:nvGraphicFramePr>
          <p:cNvPr id="4" name="Content Placeholder 4"/>
          <p:cNvGraphicFramePr>
            <a:graphicFrameLocks/>
          </p:cNvGraphicFramePr>
          <p:nvPr>
            <p:extLst>
              <p:ext uri="{D42A27DB-BD31-4B8C-83A1-F6EECF244321}">
                <p14:modId xmlns:p14="http://schemas.microsoft.com/office/powerpoint/2010/main" val="1057853783"/>
              </p:ext>
            </p:extLst>
          </p:nvPr>
        </p:nvGraphicFramePr>
        <p:xfrm>
          <a:off x="304800" y="1524000"/>
          <a:ext cx="8534400" cy="4257772"/>
        </p:xfrm>
        <a:graphic>
          <a:graphicData uri="http://schemas.openxmlformats.org/drawingml/2006/table">
            <a:tbl>
              <a:tblPr firstRow="1" bandRow="1">
                <a:effectLst>
                  <a:outerShdw blurRad="50800" dist="38100" dir="2700000" algn="tl" rotWithShape="0">
                    <a:prstClr val="black">
                      <a:alpha val="40000"/>
                    </a:prstClr>
                  </a:outerShdw>
                </a:effectLst>
                <a:tableStyleId>{69012ECD-51FC-41F1-AA8D-1B2483CD663E}</a:tableStyleId>
              </a:tblPr>
              <a:tblGrid>
                <a:gridCol w="1676400"/>
                <a:gridCol w="3505200"/>
                <a:gridCol w="3352800"/>
              </a:tblGrid>
              <a:tr h="477154">
                <a:tc>
                  <a:txBody>
                    <a:bodyPr/>
                    <a:lstStyle/>
                    <a:p>
                      <a:pPr algn="ct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Personal</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algn="ctr"/>
                      <a:r>
                        <a:rPr lang="en-US" sz="2000" dirty="0" smtClean="0">
                          <a:latin typeface="Calibri" pitchFamily="34" charset="0"/>
                          <a:ea typeface="Segoe UI" pitchFamily="34" charset="0"/>
                          <a:cs typeface="Calibri" pitchFamily="34" charset="0"/>
                        </a:rPr>
                        <a:t>Social</a:t>
                      </a:r>
                      <a:r>
                        <a:rPr lang="en-US" sz="2000" baseline="0" dirty="0" smtClean="0">
                          <a:latin typeface="Calibri" pitchFamily="34" charset="0"/>
                          <a:ea typeface="Segoe UI" pitchFamily="34" charset="0"/>
                          <a:cs typeface="Calibri" pitchFamily="34" charset="0"/>
                        </a:rPr>
                        <a:t> </a:t>
                      </a:r>
                      <a:endParaRPr lang="en-US" sz="2000" dirty="0">
                        <a:latin typeface="Calibri" pitchFamily="34" charset="0"/>
                        <a:ea typeface="Segoe UI" pitchFamily="34" charset="0"/>
                        <a:cs typeface="Calibri" pitchFamily="34" charset="0"/>
                      </a:endParaRPr>
                    </a:p>
                  </a:txBody>
                  <a:tcPr marL="121888" marR="121888">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r>
              <a:tr h="1046846">
                <a:tc>
                  <a:txBody>
                    <a:bodyPr/>
                    <a:lstStyle/>
                    <a:p>
                      <a:pPr algn="l"/>
                      <a:r>
                        <a:rPr lang="en-US" sz="2000" b="1" dirty="0" smtClean="0">
                          <a:latin typeface="Calibri" pitchFamily="34" charset="0"/>
                          <a:ea typeface="Segoe UI" pitchFamily="34" charset="0"/>
                          <a:cs typeface="Calibri" pitchFamily="34" charset="0"/>
                        </a:rPr>
                        <a:t>Current</a:t>
                      </a:r>
                      <a:r>
                        <a:rPr lang="en-US" sz="2000" b="1" baseline="0" dirty="0" smtClean="0">
                          <a:latin typeface="Calibri" pitchFamily="34" charset="0"/>
                          <a:ea typeface="Segoe UI" pitchFamily="34" charset="0"/>
                          <a:cs typeface="Calibri" pitchFamily="34" charset="0"/>
                        </a:rPr>
                        <a:t> location</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Driving directions, </a:t>
                      </a:r>
                    </a:p>
                    <a:p>
                      <a:pPr algn="l"/>
                      <a:r>
                        <a:rPr lang="en-US" sz="2000" dirty="0" smtClean="0">
                          <a:latin typeface="Calibri" pitchFamily="34" charset="0"/>
                          <a:ea typeface="Segoe UI" pitchFamily="34" charset="0"/>
                          <a:cs typeface="Calibri" pitchFamily="34" charset="0"/>
                        </a:rPr>
                        <a:t>Nearby restaurants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c>
                  <a:txBody>
                    <a:bodyPr/>
                    <a:lstStyle/>
                    <a:p>
                      <a:pPr algn="l"/>
                      <a:r>
                        <a:rPr lang="en-US" sz="2000" dirty="0" smtClean="0">
                          <a:latin typeface="Calibri" pitchFamily="34" charset="0"/>
                          <a:ea typeface="Segoe UI" pitchFamily="34" charset="0"/>
                          <a:cs typeface="Calibri" pitchFamily="34" charset="0"/>
                        </a:rPr>
                        <a:t>Friend finder, </a:t>
                      </a:r>
                    </a:p>
                    <a:p>
                      <a:pPr algn="l"/>
                      <a:r>
                        <a:rPr lang="en-US" sz="2000" dirty="0" smtClean="0">
                          <a:latin typeface="Calibri" pitchFamily="34" charset="0"/>
                          <a:ea typeface="Segoe UI" pitchFamily="34" charset="0"/>
                          <a:cs typeface="Calibri" pitchFamily="34" charset="0"/>
                        </a:rPr>
                        <a:t>Crowd scenes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2">
                        <a:lumMod val="90000"/>
                      </a:schemeClr>
                    </a:solidFill>
                  </a:tcPr>
                </a:tc>
              </a:tr>
              <a:tr h="1366886">
                <a:tc>
                  <a:txBody>
                    <a:bodyPr/>
                    <a:lstStyle/>
                    <a:p>
                      <a:pPr algn="l"/>
                      <a:r>
                        <a:rPr lang="en-US" sz="2000" b="1" dirty="0" smtClean="0">
                          <a:latin typeface="Calibri" pitchFamily="34" charset="0"/>
                          <a:ea typeface="Segoe UI" pitchFamily="34" charset="0"/>
                          <a:cs typeface="Calibri" pitchFamily="34" charset="0"/>
                        </a:rPr>
                        <a:t>Past locations</a:t>
                      </a:r>
                      <a:endParaRPr lang="en-US" sz="2000" b="1" dirty="0">
                        <a:solidFill>
                          <a:schemeClr val="bg2">
                            <a:lumMod val="75000"/>
                          </a:schemeClr>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dirty="0" smtClean="0">
                          <a:latin typeface="Calibri" pitchFamily="34" charset="0"/>
                          <a:ea typeface="Segoe UI" pitchFamily="34" charset="0"/>
                          <a:cs typeface="Calibri" pitchFamily="34" charset="0"/>
                        </a:rPr>
                        <a:t>Personal</a:t>
                      </a:r>
                      <a:r>
                        <a:rPr lang="en-US" sz="2000" baseline="0" dirty="0" smtClean="0">
                          <a:latin typeface="Calibri" pitchFamily="34" charset="0"/>
                          <a:ea typeface="Segoe UI" pitchFamily="34" charset="0"/>
                          <a:cs typeface="Calibri" pitchFamily="34" charset="0"/>
                        </a:rPr>
                        <a:t> travel journal, Geocoded photos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c>
                  <a:txBody>
                    <a:bodyPr/>
                    <a:lstStyle/>
                    <a:p>
                      <a:pPr algn="l"/>
                      <a:r>
                        <a:rPr lang="en-US" sz="2000" baseline="0" dirty="0" smtClean="0">
                          <a:latin typeface="Calibri" pitchFamily="34" charset="0"/>
                          <a:ea typeface="Segoe UI" pitchFamily="34" charset="0"/>
                          <a:cs typeface="Calibri" pitchFamily="34" charset="0"/>
                        </a:rPr>
                        <a:t>Post-it notes, Recommendations</a:t>
                      </a:r>
                      <a:endParaRPr lang="en-US" sz="2000" dirty="0">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bg1">
                        <a:lumMod val="75000"/>
                      </a:schemeClr>
                    </a:solidFill>
                  </a:tcPr>
                </a:tc>
              </a:tr>
              <a:tr h="1366886">
                <a:tc>
                  <a:txBody>
                    <a:bodyPr/>
                    <a:lstStyle/>
                    <a:p>
                      <a:pPr algn="l"/>
                      <a:r>
                        <a:rPr lang="en-US" sz="2000" b="1" dirty="0" smtClean="0">
                          <a:solidFill>
                            <a:schemeClr val="tx1"/>
                          </a:solidFill>
                          <a:latin typeface="Calibri" pitchFamily="34" charset="0"/>
                          <a:ea typeface="Segoe UI" pitchFamily="34" charset="0"/>
                          <a:cs typeface="Calibri" pitchFamily="34" charset="0"/>
                        </a:rPr>
                        <a:t>Tracks</a:t>
                      </a:r>
                      <a:endParaRPr lang="en-US" sz="2000" b="1"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Personalized</a:t>
                      </a:r>
                      <a:r>
                        <a:rPr lang="en-US" sz="2000" baseline="0" dirty="0" smtClean="0">
                          <a:solidFill>
                            <a:schemeClr val="tx1"/>
                          </a:solidFill>
                          <a:latin typeface="Calibri" pitchFamily="34" charset="0"/>
                          <a:ea typeface="Segoe UI" pitchFamily="34" charset="0"/>
                          <a:cs typeface="Calibri" pitchFamily="34" charset="0"/>
                        </a:rPr>
                        <a:t> Driving Directions, Track-Based Search</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c>
                  <a:txBody>
                    <a:bodyPr/>
                    <a:lstStyle/>
                    <a:p>
                      <a:pPr algn="l"/>
                      <a:r>
                        <a:rPr lang="en-US" sz="2000" dirty="0" smtClean="0">
                          <a:solidFill>
                            <a:schemeClr val="tx1"/>
                          </a:solidFill>
                          <a:latin typeface="Calibri" pitchFamily="34" charset="0"/>
                          <a:ea typeface="Segoe UI" pitchFamily="34" charset="0"/>
                          <a:cs typeface="Calibri" pitchFamily="34" charset="0"/>
                        </a:rPr>
                        <a:t>Ride</a:t>
                      </a:r>
                      <a:r>
                        <a:rPr lang="en-US" sz="2000" baseline="0" dirty="0" smtClean="0">
                          <a:solidFill>
                            <a:schemeClr val="tx1"/>
                          </a:solidFill>
                          <a:latin typeface="Calibri" pitchFamily="34" charset="0"/>
                          <a:ea typeface="Segoe UI" pitchFamily="34" charset="0"/>
                          <a:cs typeface="Calibri" pitchFamily="34" charset="0"/>
                        </a:rPr>
                        <a:t> sharing, Discovery, </a:t>
                      </a:r>
                    </a:p>
                    <a:p>
                      <a:pPr algn="l"/>
                      <a:r>
                        <a:rPr lang="en-US" sz="2000" baseline="0" dirty="0" smtClean="0">
                          <a:solidFill>
                            <a:schemeClr val="tx1"/>
                          </a:solidFill>
                          <a:latin typeface="Calibri" pitchFamily="34" charset="0"/>
                          <a:ea typeface="Segoe UI" pitchFamily="34" charset="0"/>
                          <a:cs typeface="Calibri" pitchFamily="34" charset="0"/>
                        </a:rPr>
                        <a:t>Urban sensing</a:t>
                      </a:r>
                      <a:endParaRPr lang="en-US" sz="2000" dirty="0">
                        <a:solidFill>
                          <a:schemeClr val="tx1"/>
                        </a:solidFill>
                        <a:latin typeface="Calibri" pitchFamily="34" charset="0"/>
                        <a:ea typeface="Segoe UI" pitchFamily="34" charset="0"/>
                        <a:cs typeface="Calibri" pitchFamily="34" charset="0"/>
                      </a:endParaRPr>
                    </a:p>
                  </a:txBody>
                  <a:tcPr marL="121888" marR="121888"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60000"/>
                        <a:lumOff val="40000"/>
                      </a:schemeClr>
                    </a:solidFill>
                  </a:tcPr>
                </a:tc>
              </a:tr>
            </a:tbl>
          </a:graphicData>
        </a:graphic>
      </p:graphicFrame>
      <p:grpSp>
        <p:nvGrpSpPr>
          <p:cNvPr id="10" name="Group 9"/>
          <p:cNvGrpSpPr/>
          <p:nvPr/>
        </p:nvGrpSpPr>
        <p:grpSpPr>
          <a:xfrm>
            <a:off x="304800" y="4419600"/>
            <a:ext cx="8534400" cy="1604665"/>
            <a:chOff x="304800" y="4419600"/>
            <a:chExt cx="8534400" cy="1604665"/>
          </a:xfrm>
        </p:grpSpPr>
        <p:sp>
          <p:nvSpPr>
            <p:cNvPr id="3" name="Rectangle 2"/>
            <p:cNvSpPr/>
            <p:nvPr/>
          </p:nvSpPr>
          <p:spPr>
            <a:xfrm>
              <a:off x="304800" y="4419600"/>
              <a:ext cx="8534400" cy="1371600"/>
            </a:xfrm>
            <a:prstGeom prst="rect">
              <a:avLst/>
            </a:prstGeom>
            <a:noFill/>
            <a:ln w="76200" cap="rnd" cmpd="sng" algn="ctr">
              <a:solidFill>
                <a:srgbClr val="FF0000"/>
              </a:solid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eaLnBrk="1" latinLnBrk="0" hangingPunct="1"/>
              <a:endParaRPr kumimoji="0" lang="en-US"/>
            </a:p>
          </p:txBody>
        </p:sp>
        <p:sp>
          <p:nvSpPr>
            <p:cNvPr id="7" name="TextBox 6"/>
            <p:cNvSpPr txBox="1"/>
            <p:nvPr/>
          </p:nvSpPr>
          <p:spPr>
            <a:xfrm>
              <a:off x="990600" y="5562600"/>
              <a:ext cx="7315200" cy="461665"/>
            </a:xfrm>
            <a:prstGeom prst="rect">
              <a:avLst/>
            </a:prstGeom>
            <a:solidFill>
              <a:schemeClr val="bg1">
                <a:lumMod val="85000"/>
              </a:schemeClr>
            </a:solidFill>
            <a:ln w="28575">
              <a:solidFill>
                <a:srgbClr val="FF0000"/>
              </a:solidFill>
            </a:ln>
          </p:spPr>
          <p:txBody>
            <a:bodyPr wrap="square" rtlCol="0">
              <a:spAutoFit/>
            </a:bodyPr>
            <a:lstStyle/>
            <a:p>
              <a:pPr algn="ctr"/>
              <a:r>
                <a:rPr lang="en-US" sz="2400" b="1" dirty="0" smtClean="0">
                  <a:solidFill>
                    <a:srgbClr val="FF0000"/>
                  </a:solidFill>
                  <a:latin typeface="Calibri" pitchFamily="34" charset="0"/>
                  <a:ea typeface="Segoe UI" pitchFamily="34" charset="0"/>
                  <a:cs typeface="Calibri" pitchFamily="34" charset="0"/>
                </a:rPr>
                <a:t>Class of applications enabled by StarTrack</a:t>
              </a:r>
              <a:endParaRPr lang="en-US" sz="2400" b="1" dirty="0">
                <a:solidFill>
                  <a:srgbClr val="FF0000"/>
                </a:solidFill>
                <a:latin typeface="Calibri" pitchFamily="34" charset="0"/>
                <a:ea typeface="Segoe UI" pitchFamily="34" charset="0"/>
                <a:cs typeface="Calibri" pitchFamily="34" charset="0"/>
              </a:endParaRPr>
            </a:p>
          </p:txBody>
        </p:sp>
      </p:grpSp>
      <p:sp>
        <p:nvSpPr>
          <p:cNvPr id="12" name="Slide Number Placeholder 11"/>
          <p:cNvSpPr>
            <a:spLocks noGrp="1"/>
          </p:cNvSpPr>
          <p:nvPr>
            <p:ph type="sldNum" sz="quarter" idx="12"/>
          </p:nvPr>
        </p:nvSpPr>
        <p:spPr/>
        <p:txBody>
          <a:bodyPr/>
          <a:lstStyle/>
          <a:p>
            <a:fld id="{6563A305-4DB9-4515-9625-D37A5744C327}" type="slidenum">
              <a:rPr lang="en-US" smtClean="0"/>
              <a:pPr/>
              <a:t>8</a:t>
            </a:fld>
            <a:endParaRPr lang="en-US"/>
          </a:p>
        </p:txBody>
      </p:sp>
      <p:sp>
        <p:nvSpPr>
          <p:cNvPr id="5" name="Date Placeholder 4"/>
          <p:cNvSpPr>
            <a:spLocks noGrp="1"/>
          </p:cNvSpPr>
          <p:nvPr>
            <p:ph type="dt" sz="half" idx="10"/>
          </p:nvPr>
        </p:nvSpPr>
        <p:spPr/>
        <p:txBody>
          <a:bodyPr/>
          <a:lstStyle/>
          <a:p>
            <a:r>
              <a:rPr lang="en-US" smtClean="0"/>
              <a:t>4/2/13</a:t>
            </a:r>
            <a:endParaRPr lang="en-US"/>
          </a:p>
        </p:txBody>
      </p:sp>
      <p:sp>
        <p:nvSpPr>
          <p:cNvPr id="6" name="Footer Placeholder 5"/>
          <p:cNvSpPr>
            <a:spLocks noGrp="1"/>
          </p:cNvSpPr>
          <p:nvPr>
            <p:ph type="ftr" sz="quarter" idx="11"/>
          </p:nvPr>
        </p:nvSpPr>
        <p:spPr/>
        <p:txBody>
          <a:bodyPr/>
          <a:lstStyle/>
          <a:p>
            <a:r>
              <a:rPr lang="en-US" smtClean="0"/>
              <a:t>Cellular Networks and Mobile Computing (COMS 6998-10)</a:t>
            </a:r>
            <a:endParaRPr lang="en-US"/>
          </a:p>
        </p:txBody>
      </p:sp>
      <p:sp>
        <p:nvSpPr>
          <p:cNvPr id="11" name="TextBox 10"/>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custDataLst>
      <p:tags r:id="rId1"/>
    </p:custDataLst>
    <p:extLst>
      <p:ext uri="{BB962C8B-B14F-4D97-AF65-F5344CB8AC3E}">
        <p14:creationId xmlns:p14="http://schemas.microsoft.com/office/powerpoint/2010/main" val="2066037862"/>
      </p:ext>
    </p:extLst>
  </p:cSld>
  <p:clrMapOvr>
    <a:masterClrMapping/>
  </p:clrMapOvr>
  <mc:AlternateContent xmlns:mc="http://schemas.openxmlformats.org/markup-compatibility/2006" xmlns:p14="http://schemas.microsoft.com/office/powerpoint/2010/main">
    <mc:Choice Requires="p14">
      <p:transition spd="slow" p14:dur="2000" advTm="82405"/>
    </mc:Choice>
    <mc:Fallback xmlns="">
      <p:transition spd="slow" advTm="82405"/>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idx="12"/>
          </p:nvPr>
        </p:nvSpPr>
        <p:spPr/>
        <p:txBody>
          <a:bodyPr/>
          <a:lstStyle/>
          <a:p>
            <a:fld id="{2627D69E-89AC-F74C-B415-CB878AAA7F4D}" type="slidenum">
              <a:rPr lang="en-US"/>
              <a:pPr/>
              <a:t>80</a:t>
            </a:fld>
            <a:endParaRPr lang="en-US"/>
          </a:p>
        </p:txBody>
      </p:sp>
      <p:sp>
        <p:nvSpPr>
          <p:cNvPr id="28673"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Rhino </a:t>
            </a:r>
          </a:p>
        </p:txBody>
      </p:sp>
      <p:sp>
        <p:nvSpPr>
          <p:cNvPr id="28674"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Java JavaScript Interpreter</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Ran with SunSpider JavaScript benchmark</a:t>
            </a:r>
          </a:p>
        </p:txBody>
      </p:sp>
      <p:pic>
        <p:nvPicPr>
          <p:cNvPr id="286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8241" y="2950871"/>
            <a:ext cx="7670880" cy="3603258"/>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808080"/>
                </a:solidFill>
                <a:round/>
                <a:headEnd/>
                <a:tailEnd/>
              </a14:hiddenLine>
            </a:ext>
            <a:ext uri="{AF507438-7753-43e0-B8FC-AC1667EBCBE1}">
              <a14:hiddenEffects xmlns:a14="http://schemas.microsoft.com/office/drawing/2010/main">
                <a:effectLst>
                  <a:outerShdw blurRad="63500" dist="38099" dir="2700000" algn="ctr" rotWithShape="0">
                    <a:srgbClr val="000000">
                      <a:alpha val="74998"/>
                    </a:srgbClr>
                  </a:outerShdw>
                </a:effectLst>
              </a14:hiddenEffects>
            </a:ext>
          </a:extLst>
        </p:spPr>
      </p:pic>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725747261"/>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idx="11"/>
          </p:nvPr>
        </p:nvSpPr>
        <p:spPr/>
        <p:txBody>
          <a:bodyPr/>
          <a:lstStyle/>
          <a:p>
            <a:r>
              <a:rPr lang="en-US" smtClean="0"/>
              <a:t>Cellular Networks and Mobile Computing (COMS 6998-10)</a:t>
            </a:r>
            <a:endParaRPr lang="en-US"/>
          </a:p>
        </p:txBody>
      </p:sp>
      <p:sp>
        <p:nvSpPr>
          <p:cNvPr id="7" name="Slide Number Placeholder 5"/>
          <p:cNvSpPr>
            <a:spLocks noGrp="1"/>
          </p:cNvSpPr>
          <p:nvPr>
            <p:ph type="sldNum" idx="12"/>
          </p:nvPr>
        </p:nvSpPr>
        <p:spPr/>
        <p:txBody>
          <a:bodyPr/>
          <a:lstStyle/>
          <a:p>
            <a:fld id="{7593E012-E2E8-9B45-8A14-DF7CD2A19BB6}" type="slidenum">
              <a:rPr lang="en-US"/>
              <a:pPr/>
              <a:t>81</a:t>
            </a:fld>
            <a:endParaRPr lang="en-US"/>
          </a:p>
        </p:txBody>
      </p:sp>
      <p:sp>
        <p:nvSpPr>
          <p:cNvPr id="30721"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dirty="0"/>
              <a:t> </a:t>
            </a:r>
            <a:r>
              <a:rPr lang="en-US" dirty="0" smtClean="0"/>
              <a:t>Conclusion</a:t>
            </a:r>
            <a:endParaRPr lang="en-US" dirty="0"/>
          </a:p>
        </p:txBody>
      </p:sp>
      <p:sp>
        <p:nvSpPr>
          <p:cNvPr id="30722"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Offloading+DSM=COMET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Improve computation speed</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No programmer effort</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Generalize well</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Resist network failures</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59855473"/>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idx="11"/>
          </p:nvPr>
        </p:nvSpPr>
        <p:spPr/>
        <p:txBody>
          <a:bodyPr/>
          <a:lstStyle/>
          <a:p>
            <a:r>
              <a:rPr lang="en-US" smtClean="0"/>
              <a:t>Cellular Networks and Mobile Computing (COMS 6998-10)</a:t>
            </a:r>
            <a:endParaRPr lang="en-US"/>
          </a:p>
        </p:txBody>
      </p:sp>
      <p:sp>
        <p:nvSpPr>
          <p:cNvPr id="6" name="Slide Number Placeholder 5"/>
          <p:cNvSpPr>
            <a:spLocks noGrp="1"/>
          </p:cNvSpPr>
          <p:nvPr>
            <p:ph type="sldNum" idx="12"/>
          </p:nvPr>
        </p:nvSpPr>
        <p:spPr/>
        <p:txBody>
          <a:bodyPr/>
          <a:lstStyle/>
          <a:p>
            <a:fld id="{EAD90CEC-98CE-2247-90D7-3890F5C0034F}" type="slidenum">
              <a:rPr lang="en-US"/>
              <a:pPr/>
              <a:t>82</a:t>
            </a:fld>
            <a:endParaRPr lang="en-US"/>
          </a:p>
        </p:txBody>
      </p:sp>
      <p:sp>
        <p:nvSpPr>
          <p:cNvPr id="31745" name="Rectangle 1"/>
          <p:cNvSpPr>
            <a:spLocks noGrp="1" noChangeArrowheads="1"/>
          </p:cNvSpPr>
          <p:nvPr>
            <p:ph type="title"/>
          </p:nvPr>
        </p:nvSpPr>
        <p:spPr>
          <a:xfrm>
            <a:off x="456481" y="273629"/>
            <a:ext cx="8228160" cy="1144921"/>
          </a:xfrm>
          <a:ln/>
        </p:spPr>
        <p:txBody>
          <a:bodyPr tIns="35203"/>
          <a:lstStyle/>
          <a:p>
            <a:pP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 Contributions </a:t>
            </a:r>
          </a:p>
        </p:txBody>
      </p:sp>
      <p:sp>
        <p:nvSpPr>
          <p:cNvPr id="31746" name="Rectangle 2"/>
          <p:cNvSpPr>
            <a:spLocks noGrp="1" noChangeArrowheads="1"/>
          </p:cNvSpPr>
          <p:nvPr>
            <p:ph type="body" idx="1"/>
          </p:nvPr>
        </p:nvSpPr>
        <p:spPr>
          <a:xfrm>
            <a:off x="456480" y="1604329"/>
            <a:ext cx="8045280" cy="3977698"/>
          </a:xfrm>
          <a:ln/>
        </p:spPr>
        <p:txBody>
          <a:bodyPr/>
          <a:lstStyle/>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Design/Impl. with four simultaneous goals</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Fine granularity offloading</a:t>
            </a:r>
          </a:p>
          <a:p>
            <a:pPr marL="783372" lvl="1" indent="-293764">
              <a:buSzPct val="75000"/>
              <a:buFont typeface="Symbol"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Mutli-threading support</a:t>
            </a:r>
          </a:p>
          <a:p>
            <a:pPr marL="391686" indent="-293764">
              <a:buSzPct val="45000"/>
              <a:buFont typeface="Wingdings" charset="0"/>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pPr>
            <a:r>
              <a:rPr lang="en-US"/>
              <a:t>Field based DSM coherency</a:t>
            </a:r>
          </a:p>
        </p:txBody>
      </p:sp>
      <p:sp>
        <p:nvSpPr>
          <p:cNvPr id="2" name="Date Placeholder 1"/>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730097800"/>
      </p:ext>
    </p:extLst>
  </p:cSld>
  <p:clrMapOvr>
    <a:masterClrMapping/>
  </p:clrMapOvr>
  <p:transition xmlns:p14="http://schemas.microsoft.com/office/powerpoint/2010/main" spd="med"/>
  <p:timing>
    <p:tnLst>
      <p:par>
        <p:cTn xmlns:p14="http://schemas.microsoft.com/office/powerpoint/2010/mai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Odessa</a:t>
            </a:r>
            <a:endParaRPr lang="en-US" dirty="0"/>
          </a:p>
        </p:txBody>
      </p:sp>
      <p:sp>
        <p:nvSpPr>
          <p:cNvPr id="3" name="Content Placeholder 2"/>
          <p:cNvSpPr>
            <a:spLocks noGrp="1"/>
          </p:cNvSpPr>
          <p:nvPr>
            <p:ph idx="1"/>
          </p:nvPr>
        </p:nvSpPr>
        <p:spPr>
          <a:xfrm>
            <a:off x="457200" y="1295400"/>
            <a:ext cx="8229600" cy="609600"/>
          </a:xfrm>
        </p:spPr>
        <p:txBody>
          <a:bodyPr>
            <a:noAutofit/>
          </a:bodyPr>
          <a:lstStyle/>
          <a:p>
            <a:r>
              <a:rPr lang="en-US" sz="2400" dirty="0" smtClean="0"/>
              <a:t>Data flow graph: vertices are stages; edges are connectors; stages share nothing </a:t>
            </a:r>
            <a:endParaRPr lang="en-US" sz="2400"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83</a:t>
            </a:fld>
            <a:endParaRPr lang="en-US">
              <a:solidFill>
                <a:prstClr val="black">
                  <a:tint val="75000"/>
                </a:prstClr>
              </a:solidFill>
              <a:latin typeface="Calibri"/>
            </a:endParaRPr>
          </a:p>
        </p:txBody>
      </p:sp>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57072" y="1981200"/>
            <a:ext cx="3233748" cy="4103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4111" y="2133600"/>
            <a:ext cx="2074289" cy="422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ounded Rectangle 7"/>
          <p:cNvSpPr/>
          <p:nvPr/>
        </p:nvSpPr>
        <p:spPr>
          <a:xfrm>
            <a:off x="495300" y="6400800"/>
            <a:ext cx="20193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Face Recognition</a:t>
            </a:r>
          </a:p>
        </p:txBody>
      </p:sp>
      <p:sp>
        <p:nvSpPr>
          <p:cNvPr id="10" name="Rounded Rectangle 9"/>
          <p:cNvSpPr/>
          <p:nvPr/>
        </p:nvSpPr>
        <p:spPr>
          <a:xfrm>
            <a:off x="6096000" y="6400800"/>
            <a:ext cx="26670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Gesture Recognition</a:t>
            </a:r>
          </a:p>
        </p:txBody>
      </p:sp>
      <p:grpSp>
        <p:nvGrpSpPr>
          <p:cNvPr id="11" name="Group 5"/>
          <p:cNvGrpSpPr/>
          <p:nvPr/>
        </p:nvGrpSpPr>
        <p:grpSpPr>
          <a:xfrm>
            <a:off x="609600" y="2863644"/>
            <a:ext cx="8205020" cy="2775156"/>
            <a:chOff x="838200" y="2406444"/>
            <a:chExt cx="8205020" cy="2775156"/>
          </a:xfrm>
        </p:grpSpPr>
        <p:grpSp>
          <p:nvGrpSpPr>
            <p:cNvPr id="12" name="Group 3"/>
            <p:cNvGrpSpPr/>
            <p:nvPr/>
          </p:nvGrpSpPr>
          <p:grpSpPr>
            <a:xfrm>
              <a:off x="838200" y="2406444"/>
              <a:ext cx="8205020" cy="2775156"/>
              <a:chOff x="838200" y="2406444"/>
              <a:chExt cx="8205020" cy="2775156"/>
            </a:xfrm>
          </p:grpSpPr>
          <p:sp>
            <p:nvSpPr>
              <p:cNvPr id="14" name="Oval 13"/>
              <p:cNvSpPr/>
              <p:nvPr/>
            </p:nvSpPr>
            <p:spPr>
              <a:xfrm>
                <a:off x="838200" y="2895600"/>
                <a:ext cx="1828800" cy="6075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5" name="Oval 14"/>
              <p:cNvSpPr/>
              <p:nvPr/>
            </p:nvSpPr>
            <p:spPr>
              <a:xfrm>
                <a:off x="3810000" y="2406444"/>
                <a:ext cx="1364960" cy="5653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6" name="Oval 15"/>
              <p:cNvSpPr/>
              <p:nvPr/>
            </p:nvSpPr>
            <p:spPr>
              <a:xfrm>
                <a:off x="3810000" y="3748548"/>
                <a:ext cx="1364959" cy="4891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7" name="Oval 16"/>
              <p:cNvSpPr/>
              <p:nvPr/>
            </p:nvSpPr>
            <p:spPr>
              <a:xfrm>
                <a:off x="3810000" y="4692444"/>
                <a:ext cx="1364959" cy="48915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8" name="Oval 17"/>
              <p:cNvSpPr/>
              <p:nvPr/>
            </p:nvSpPr>
            <p:spPr>
              <a:xfrm>
                <a:off x="5715000" y="3352800"/>
                <a:ext cx="1711346" cy="685800"/>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sp>
            <p:nvSpPr>
              <p:cNvPr id="19" name="Oval 18"/>
              <p:cNvSpPr/>
              <p:nvPr/>
            </p:nvSpPr>
            <p:spPr>
              <a:xfrm>
                <a:off x="7772400" y="3245874"/>
                <a:ext cx="1270820" cy="792726"/>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grpSp>
        <p:sp>
          <p:nvSpPr>
            <p:cNvPr id="13" name="Oval 12"/>
            <p:cNvSpPr/>
            <p:nvPr/>
          </p:nvSpPr>
          <p:spPr>
            <a:xfrm>
              <a:off x="838200" y="4343400"/>
              <a:ext cx="1828800" cy="607564"/>
            </a:xfrm>
            <a:prstGeom prst="ellipse">
              <a:avLst/>
            </a:prstGeom>
            <a:noFill/>
            <a:ln w="508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srgbClr val="FF0000"/>
                </a:solidFill>
                <a:latin typeface="Calibri"/>
              </a:endParaRPr>
            </a:p>
          </p:txBody>
        </p:sp>
      </p:grpSp>
      <p:grpSp>
        <p:nvGrpSpPr>
          <p:cNvPr id="20" name="Group 7"/>
          <p:cNvGrpSpPr/>
          <p:nvPr/>
        </p:nvGrpSpPr>
        <p:grpSpPr>
          <a:xfrm>
            <a:off x="5715000" y="2514600"/>
            <a:ext cx="3048000" cy="1141982"/>
            <a:chOff x="5867400" y="2057400"/>
            <a:chExt cx="3048000" cy="1141982"/>
          </a:xfrm>
        </p:grpSpPr>
        <p:cxnSp>
          <p:nvCxnSpPr>
            <p:cNvPr id="21" name="Straight Arrow Connector 20"/>
            <p:cNvCxnSpPr/>
            <p:nvPr/>
          </p:nvCxnSpPr>
          <p:spPr>
            <a:xfrm>
              <a:off x="5867400" y="2057400"/>
              <a:ext cx="0" cy="1141982"/>
            </a:xfrm>
            <a:prstGeom prst="straightConnector1">
              <a:avLst/>
            </a:prstGeom>
            <a:ln w="635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22" name="Straight Arrow Connector 21"/>
            <p:cNvCxnSpPr/>
            <p:nvPr/>
          </p:nvCxnSpPr>
          <p:spPr>
            <a:xfrm>
              <a:off x="8915400" y="2057400"/>
              <a:ext cx="0" cy="1141982"/>
            </a:xfrm>
            <a:prstGeom prst="straightConnector1">
              <a:avLst/>
            </a:prstGeom>
            <a:ln w="63500">
              <a:solidFill>
                <a:srgbClr val="0000F6"/>
              </a:solidFill>
              <a:tailEnd type="arrow"/>
            </a:ln>
          </p:spPr>
          <p:style>
            <a:lnRef idx="1">
              <a:schemeClr val="accent1"/>
            </a:lnRef>
            <a:fillRef idx="0">
              <a:schemeClr val="accent1"/>
            </a:fillRef>
            <a:effectRef idx="0">
              <a:schemeClr val="accent1"/>
            </a:effectRef>
            <a:fontRef idx="minor">
              <a:schemeClr val="tx1"/>
            </a:fontRef>
          </p:style>
        </p:cxnSp>
      </p:grpSp>
      <p:sp>
        <p:nvSpPr>
          <p:cNvPr id="24" name="Footer Placeholder 23"/>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pic>
        <p:nvPicPr>
          <p:cNvPr id="6"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352800" y="2286000"/>
            <a:ext cx="1596019"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Rounded Rectangle 8"/>
          <p:cNvSpPr/>
          <p:nvPr/>
        </p:nvSpPr>
        <p:spPr>
          <a:xfrm>
            <a:off x="2971800" y="6400800"/>
            <a:ext cx="2667000" cy="457200"/>
          </a:xfrm>
          <a:prstGeom prst="roundRect">
            <a:avLst/>
          </a:prstGeom>
        </p:spPr>
        <p:style>
          <a:lnRef idx="3">
            <a:schemeClr val="lt1">
              <a:hueOff val="0"/>
              <a:satOff val="0"/>
              <a:lumOff val="0"/>
              <a:alphaOff val="0"/>
            </a:schemeClr>
          </a:lnRef>
          <a:fillRef idx="1">
            <a:schemeClr val="accent2">
              <a:tint val="60000"/>
              <a:hueOff val="0"/>
              <a:satOff val="0"/>
              <a:lumOff val="0"/>
              <a:alphaOff val="0"/>
            </a:schemeClr>
          </a:fillRef>
          <a:effectRef idx="1">
            <a:schemeClr val="accent2">
              <a:tint val="60000"/>
              <a:hueOff val="0"/>
              <a:satOff val="0"/>
              <a:lumOff val="0"/>
              <a:alphaOff val="0"/>
            </a:schemeClr>
          </a:effectRef>
          <a:fontRef idx="minor">
            <a:schemeClr val="dk1">
              <a:hueOff val="0"/>
              <a:satOff val="0"/>
              <a:lumOff val="0"/>
              <a:alphaOff val="0"/>
            </a:schemeClr>
          </a:fontRef>
        </p:style>
        <p:txBody>
          <a:bodyPr anchor="b"/>
          <a:lstStyle/>
          <a:p>
            <a:pPr algn="ctr" defTabSz="914400">
              <a:lnSpc>
                <a:spcPct val="60000"/>
              </a:lnSpc>
              <a:spcBef>
                <a:spcPts val="864"/>
              </a:spcBef>
            </a:pPr>
            <a:r>
              <a:rPr lang="en-US" sz="2000" b="1" dirty="0">
                <a:solidFill>
                  <a:prstClr val="black">
                    <a:hueOff val="0"/>
                    <a:satOff val="0"/>
                    <a:lumOff val="0"/>
                    <a:alphaOff val="0"/>
                  </a:prstClr>
                </a:solidFill>
                <a:latin typeface="Calibri"/>
              </a:rPr>
              <a:t>Object Pose Estimation</a:t>
            </a:r>
          </a:p>
        </p:txBody>
      </p:sp>
      <p:sp>
        <p:nvSpPr>
          <p:cNvPr id="25" name="TextBox 24"/>
          <p:cNvSpPr txBox="1"/>
          <p:nvPr/>
        </p:nvSpPr>
        <p:spPr>
          <a:xfrm>
            <a:off x="6637003" y="5946362"/>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23" name="Date Placeholder 2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22446415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up)">
                                      <p:cBhvr>
                                        <p:cTn id="7" dur="25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 presetClass="exit" presetSubtype="0" fill="hold" nodeType="clickEffect">
                                  <p:stCondLst>
                                    <p:cond delay="0"/>
                                  </p:stCondLst>
                                  <p:childTnLst>
                                    <p:set>
                                      <p:cBhvr>
                                        <p:cTn id="11" dur="1" fill="hold">
                                          <p:stCondLst>
                                            <p:cond delay="0"/>
                                          </p:stCondLst>
                                        </p:cTn>
                                        <p:tgtEl>
                                          <p:spTgt spid="20"/>
                                        </p:tgtEl>
                                        <p:attrNameLst>
                                          <p:attrName>style.visibility</p:attrName>
                                        </p:attrNameLst>
                                      </p:cBhvr>
                                      <p:to>
                                        <p:strVal val="hidden"/>
                                      </p:to>
                                    </p:set>
                                  </p:childTnLst>
                                </p:cTn>
                              </p:par>
                              <p:par>
                                <p:cTn id="12" presetID="14" presetClass="entr" presetSubtype="1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randombar(horizontal)">
                                      <p:cBhvr>
                                        <p:cTn id="1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Odessa (Cont’d)</a:t>
            </a:r>
            <a:endParaRPr lang="en-US" dirty="0"/>
          </a:p>
        </p:txBody>
      </p:sp>
      <p:sp>
        <p:nvSpPr>
          <p:cNvPr id="3" name="Content Placeholder 2"/>
          <p:cNvSpPr>
            <a:spLocks noGrp="1"/>
          </p:cNvSpPr>
          <p:nvPr>
            <p:ph idx="1"/>
          </p:nvPr>
        </p:nvSpPr>
        <p:spPr>
          <a:xfrm>
            <a:off x="457200" y="1524000"/>
            <a:ext cx="8229600" cy="457200"/>
          </a:xfrm>
        </p:spPr>
        <p:txBody>
          <a:bodyPr>
            <a:normAutofit fontScale="85000" lnSpcReduction="20000"/>
          </a:bodyPr>
          <a:lstStyle/>
          <a:p>
            <a:r>
              <a:rPr lang="en-US" dirty="0" smtClean="0"/>
              <a:t>Offloading </a:t>
            </a:r>
            <a:r>
              <a:rPr lang="en-US" dirty="0" err="1" smtClean="0"/>
              <a:t>DEcision</a:t>
            </a:r>
            <a:r>
              <a:rPr lang="en-US" dirty="0" smtClean="0"/>
              <a:t> System for Streaming Applications</a:t>
            </a:r>
          </a:p>
        </p:txBody>
      </p:sp>
      <p:pic>
        <p:nvPicPr>
          <p:cNvPr id="23"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1801"/>
          <a:stretch/>
        </p:blipFill>
        <p:spPr bwMode="auto">
          <a:xfrm>
            <a:off x="4191000" y="4393704"/>
            <a:ext cx="4590288" cy="2203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4"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r="-20590"/>
          <a:stretch/>
        </p:blipFill>
        <p:spPr bwMode="auto">
          <a:xfrm>
            <a:off x="4184904" y="2462037"/>
            <a:ext cx="4654296" cy="1576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25" name="직선 화살표 연결선 36"/>
          <p:cNvCxnSpPr/>
          <p:nvPr/>
        </p:nvCxnSpPr>
        <p:spPr>
          <a:xfrm flipV="1">
            <a:off x="6324600" y="3907904"/>
            <a:ext cx="0" cy="782434"/>
          </a:xfrm>
          <a:prstGeom prst="straightConnector1">
            <a:avLst/>
          </a:prstGeom>
          <a:ln w="889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7293071" y="3250318"/>
            <a:ext cx="972108" cy="2285498"/>
            <a:chOff x="7293071" y="3250318"/>
            <a:chExt cx="972108" cy="2285498"/>
          </a:xfrm>
        </p:grpSpPr>
        <p:cxnSp>
          <p:nvCxnSpPr>
            <p:cNvPr id="27" name="구부러진 연결선 39"/>
            <p:cNvCxnSpPr/>
            <p:nvPr/>
          </p:nvCxnSpPr>
          <p:spPr>
            <a:xfrm rot="5400000" flipH="1" flipV="1">
              <a:off x="6636376" y="3907013"/>
              <a:ext cx="2285498" cy="972108"/>
            </a:xfrm>
            <a:prstGeom prst="curvedConnector3">
              <a:avLst>
                <a:gd name="adj1" fmla="val 50000"/>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28" name="모서리가 둥근 직사각형 40"/>
            <p:cNvSpPr/>
            <p:nvPr/>
          </p:nvSpPr>
          <p:spPr>
            <a:xfrm>
              <a:off x="7293071" y="4572000"/>
              <a:ext cx="468052" cy="331832"/>
            </a:xfrm>
            <a:prstGeom prst="roundRect">
              <a:avLst/>
            </a:prstGeom>
            <a:solidFill>
              <a:srgbClr val="FF9264"/>
            </a:solidFill>
            <a:ln w="508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Trebuchet MS" pitchFamily="34" charset="0"/>
                <a:ea typeface="맑은 고딕"/>
              </a:endParaRPr>
            </a:p>
          </p:txBody>
        </p:sp>
      </p:grpSp>
      <p:grpSp>
        <p:nvGrpSpPr>
          <p:cNvPr id="29" name="Group 28"/>
          <p:cNvGrpSpPr/>
          <p:nvPr/>
        </p:nvGrpSpPr>
        <p:grpSpPr>
          <a:xfrm>
            <a:off x="4824028" y="3290248"/>
            <a:ext cx="890972" cy="1804228"/>
            <a:chOff x="4824028" y="3290248"/>
            <a:chExt cx="890972" cy="1804228"/>
          </a:xfrm>
        </p:grpSpPr>
        <p:cxnSp>
          <p:nvCxnSpPr>
            <p:cNvPr id="30" name="구부러진 연결선 37"/>
            <p:cNvCxnSpPr/>
            <p:nvPr/>
          </p:nvCxnSpPr>
          <p:spPr>
            <a:xfrm rot="16200000" flipH="1">
              <a:off x="4457410" y="3836886"/>
              <a:ext cx="1804228" cy="710952"/>
            </a:xfrm>
            <a:prstGeom prst="curvedConnector3">
              <a:avLst>
                <a:gd name="adj1" fmla="val 50000"/>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1" name="모서리가 둥근 직사각형 38"/>
            <p:cNvSpPr/>
            <p:nvPr/>
          </p:nvSpPr>
          <p:spPr>
            <a:xfrm>
              <a:off x="4824028" y="3733800"/>
              <a:ext cx="535496" cy="334888"/>
            </a:xfrm>
            <a:prstGeom prst="roundRect">
              <a:avLst/>
            </a:prstGeom>
            <a:solidFill>
              <a:schemeClr val="accent2">
                <a:lumMod val="40000"/>
                <a:lumOff val="60000"/>
              </a:schemeClr>
            </a:solidFill>
            <a:ln w="50800">
              <a:solidFill>
                <a:schemeClr val="tx2">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Trebuchet MS" pitchFamily="34" charset="0"/>
                <a:ea typeface="맑은 고딕"/>
              </a:endParaRPr>
            </a:p>
          </p:txBody>
        </p:sp>
      </p:grpSp>
      <p:grpSp>
        <p:nvGrpSpPr>
          <p:cNvPr id="32" name="Group 31"/>
          <p:cNvGrpSpPr/>
          <p:nvPr/>
        </p:nvGrpSpPr>
        <p:grpSpPr>
          <a:xfrm>
            <a:off x="76200" y="2286000"/>
            <a:ext cx="9067801" cy="4489222"/>
            <a:chOff x="228600" y="2180928"/>
            <a:chExt cx="8896093" cy="4489222"/>
          </a:xfrm>
        </p:grpSpPr>
        <p:cxnSp>
          <p:nvCxnSpPr>
            <p:cNvPr id="33" name="직선 연결선 145"/>
            <p:cNvCxnSpPr/>
            <p:nvPr/>
          </p:nvCxnSpPr>
          <p:spPr>
            <a:xfrm>
              <a:off x="2064296" y="4288632"/>
              <a:ext cx="6464408" cy="0"/>
            </a:xfrm>
            <a:prstGeom prst="line">
              <a:avLst/>
            </a:prstGeom>
            <a:ln w="25400">
              <a:prstDash val="dashDot"/>
            </a:ln>
          </p:spPr>
          <p:style>
            <a:lnRef idx="1">
              <a:schemeClr val="accent1"/>
            </a:lnRef>
            <a:fillRef idx="0">
              <a:schemeClr val="accent1"/>
            </a:fillRef>
            <a:effectRef idx="0">
              <a:schemeClr val="accent1"/>
            </a:effectRef>
            <a:fontRef idx="minor">
              <a:schemeClr val="tx1"/>
            </a:fontRef>
          </p:style>
        </p:cxnSp>
        <p:sp>
          <p:nvSpPr>
            <p:cNvPr id="34" name="구름 151"/>
            <p:cNvSpPr/>
            <p:nvPr/>
          </p:nvSpPr>
          <p:spPr>
            <a:xfrm>
              <a:off x="228600" y="3831432"/>
              <a:ext cx="2195736" cy="864096"/>
            </a:xfrm>
            <a:prstGeom prst="cloud">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pic>
          <p:nvPicPr>
            <p:cNvPr id="35" name="Picture 27" descr="j0434845.png"/>
            <p:cNvPicPr>
              <a:picLocks noChangeAspect="1"/>
            </p:cNvPicPr>
            <p:nvPr/>
          </p:nvPicPr>
          <p:blipFill>
            <a:blip r:embed="rId5" cstate="print"/>
            <a:stretch>
              <a:fillRect/>
            </a:stretch>
          </p:blipFill>
          <p:spPr>
            <a:xfrm>
              <a:off x="8224592" y="2180928"/>
              <a:ext cx="900101" cy="936104"/>
            </a:xfrm>
            <a:prstGeom prst="rect">
              <a:avLst/>
            </a:prstGeom>
          </p:spPr>
        </p:pic>
        <p:pic>
          <p:nvPicPr>
            <p:cNvPr id="36" name="Picture 27" descr="j0439836.png"/>
            <p:cNvPicPr>
              <a:picLocks noChangeAspect="1"/>
            </p:cNvPicPr>
            <p:nvPr/>
          </p:nvPicPr>
          <p:blipFill>
            <a:blip r:embed="rId6" cstate="print"/>
            <a:stretch>
              <a:fillRect/>
            </a:stretch>
          </p:blipFill>
          <p:spPr>
            <a:xfrm>
              <a:off x="8116039" y="5913558"/>
              <a:ext cx="915756" cy="756592"/>
            </a:xfrm>
            <a:prstGeom prst="rect">
              <a:avLst/>
            </a:prstGeom>
          </p:spPr>
        </p:pic>
        <p:sp>
          <p:nvSpPr>
            <p:cNvPr id="37" name="TextBox 36"/>
            <p:cNvSpPr txBox="1"/>
            <p:nvPr/>
          </p:nvSpPr>
          <p:spPr>
            <a:xfrm>
              <a:off x="751900" y="4128374"/>
              <a:ext cx="1312397" cy="313932"/>
            </a:xfrm>
            <a:prstGeom prst="rect">
              <a:avLst/>
            </a:prstGeom>
            <a:noFill/>
          </p:spPr>
          <p:txBody>
            <a:bodyPr wrap="square" rtlCol="0">
              <a:spAutoFit/>
            </a:bodyPr>
            <a:lstStyle/>
            <a:p>
              <a:pPr defTabSz="914400"/>
              <a:r>
                <a:rPr lang="en-US" altLang="ko-KR" b="1" i="1" dirty="0">
                  <a:solidFill>
                    <a:prstClr val="black"/>
                  </a:solidFill>
                  <a:latin typeface="Trebuchet MS" pitchFamily="34" charset="0"/>
                  <a:ea typeface="맑은 고딕"/>
                </a:rPr>
                <a:t>Network</a:t>
              </a:r>
              <a:endParaRPr lang="ko-KR" altLang="en-US" b="1" i="1" dirty="0">
                <a:solidFill>
                  <a:prstClr val="black"/>
                </a:solidFill>
                <a:latin typeface="Trebuchet MS" pitchFamily="34" charset="0"/>
                <a:ea typeface="맑은 고딕"/>
              </a:endParaRPr>
            </a:p>
          </p:txBody>
        </p:sp>
      </p:grpSp>
      <p:grpSp>
        <p:nvGrpSpPr>
          <p:cNvPr id="38" name="Group 37"/>
          <p:cNvGrpSpPr/>
          <p:nvPr/>
        </p:nvGrpSpPr>
        <p:grpSpPr>
          <a:xfrm>
            <a:off x="5145429" y="3200400"/>
            <a:ext cx="3300737" cy="2209800"/>
            <a:chOff x="5145429" y="3200400"/>
            <a:chExt cx="3300737" cy="2209800"/>
          </a:xfrm>
        </p:grpSpPr>
        <p:cxnSp>
          <p:nvCxnSpPr>
            <p:cNvPr id="39" name="Straight Arrow Connector 38"/>
            <p:cNvCxnSpPr/>
            <p:nvPr/>
          </p:nvCxnSpPr>
          <p:spPr>
            <a:xfrm>
              <a:off x="5145429" y="3200400"/>
              <a:ext cx="3300737"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a:off x="5821069" y="5410200"/>
              <a:ext cx="2625097" cy="0"/>
            </a:xfrm>
            <a:prstGeom prst="straightConnector1">
              <a:avLst/>
            </a:prstGeom>
            <a:ln w="38100">
              <a:solidFill>
                <a:srgbClr val="FF0000"/>
              </a:solidFill>
              <a:prstDash val="sysDot"/>
              <a:tailEnd type="arrow"/>
            </a:ln>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2209800" y="4585716"/>
            <a:ext cx="2084832" cy="1648968"/>
            <a:chOff x="2209800" y="4776216"/>
            <a:chExt cx="2084832" cy="1648968"/>
          </a:xfrm>
        </p:grpSpPr>
        <p:sp>
          <p:nvSpPr>
            <p:cNvPr id="42" name="Rectangle 41"/>
            <p:cNvSpPr/>
            <p:nvPr/>
          </p:nvSpPr>
          <p:spPr>
            <a:xfrm>
              <a:off x="2209800" y="4776216"/>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Application</a:t>
              </a:r>
            </a:p>
          </p:txBody>
        </p:sp>
        <p:sp>
          <p:nvSpPr>
            <p:cNvPr id="43" name="Rectangle 42"/>
            <p:cNvSpPr/>
            <p:nvPr/>
          </p:nvSpPr>
          <p:spPr>
            <a:xfrm>
              <a:off x="2209800" y="5815584"/>
              <a:ext cx="2084832" cy="329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Sprout</a:t>
              </a:r>
            </a:p>
          </p:txBody>
        </p:sp>
        <p:sp>
          <p:nvSpPr>
            <p:cNvPr id="44" name="Rectangle 43"/>
            <p:cNvSpPr/>
            <p:nvPr/>
          </p:nvSpPr>
          <p:spPr>
            <a:xfrm>
              <a:off x="2209800" y="5094476"/>
              <a:ext cx="2084832" cy="721108"/>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a:t>
              </a:r>
            </a:p>
          </p:txBody>
        </p:sp>
        <p:sp>
          <p:nvSpPr>
            <p:cNvPr id="45" name="Rectangle 44"/>
            <p:cNvSpPr/>
            <p:nvPr/>
          </p:nvSpPr>
          <p:spPr>
            <a:xfrm>
              <a:off x="2209800" y="6096000"/>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Mobile Device</a:t>
              </a:r>
            </a:p>
          </p:txBody>
        </p:sp>
      </p:grpSp>
      <p:grpSp>
        <p:nvGrpSpPr>
          <p:cNvPr id="46" name="Group 45"/>
          <p:cNvGrpSpPr/>
          <p:nvPr/>
        </p:nvGrpSpPr>
        <p:grpSpPr>
          <a:xfrm>
            <a:off x="2258568" y="2501068"/>
            <a:ext cx="2084832" cy="1267968"/>
            <a:chOff x="2258568" y="2501068"/>
            <a:chExt cx="2084832" cy="1267968"/>
          </a:xfrm>
        </p:grpSpPr>
        <p:sp>
          <p:nvSpPr>
            <p:cNvPr id="47" name="Rectangle 46"/>
            <p:cNvSpPr/>
            <p:nvPr/>
          </p:nvSpPr>
          <p:spPr>
            <a:xfrm>
              <a:off x="2258568" y="2501068"/>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Application</a:t>
              </a:r>
            </a:p>
          </p:txBody>
        </p:sp>
        <p:sp>
          <p:nvSpPr>
            <p:cNvPr id="48" name="Rectangle 47"/>
            <p:cNvSpPr/>
            <p:nvPr/>
          </p:nvSpPr>
          <p:spPr>
            <a:xfrm>
              <a:off x="2258568" y="3159436"/>
              <a:ext cx="2084832" cy="329184"/>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Sprout</a:t>
              </a:r>
            </a:p>
          </p:txBody>
        </p:sp>
        <p:sp>
          <p:nvSpPr>
            <p:cNvPr id="49" name="Rectangle 48"/>
            <p:cNvSpPr/>
            <p:nvPr/>
          </p:nvSpPr>
          <p:spPr>
            <a:xfrm>
              <a:off x="2258568" y="2830252"/>
              <a:ext cx="2084832" cy="329184"/>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 Profiler</a:t>
              </a:r>
            </a:p>
          </p:txBody>
        </p:sp>
        <p:sp>
          <p:nvSpPr>
            <p:cNvPr id="50" name="Rectangle 49"/>
            <p:cNvSpPr/>
            <p:nvPr/>
          </p:nvSpPr>
          <p:spPr>
            <a:xfrm>
              <a:off x="2258568" y="3439852"/>
              <a:ext cx="2084832" cy="329184"/>
            </a:xfrm>
            <a:prstGeom prst="rect">
              <a:avLst/>
            </a:prstGeom>
            <a:solidFill>
              <a:srgbClr val="3C6C97"/>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dirty="0">
                  <a:solidFill>
                    <a:prstClr val="white"/>
                  </a:solidFill>
                  <a:latin typeface="Calibri"/>
                </a:rPr>
                <a:t>Cloud Infrastructure</a:t>
              </a:r>
            </a:p>
          </p:txBody>
        </p:sp>
      </p:grpSp>
      <p:sp>
        <p:nvSpPr>
          <p:cNvPr id="51" name="Rectangle 50"/>
          <p:cNvSpPr/>
          <p:nvPr/>
        </p:nvSpPr>
        <p:spPr>
          <a:xfrm>
            <a:off x="2209800" y="5410200"/>
            <a:ext cx="2084832" cy="214884"/>
          </a:xfrm>
          <a:prstGeom prst="rect">
            <a:avLst/>
          </a:prstGeom>
          <a:solidFill>
            <a:srgbClr val="FFFF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Odessa</a:t>
            </a:r>
          </a:p>
        </p:txBody>
      </p:sp>
      <p:sp>
        <p:nvSpPr>
          <p:cNvPr id="52" name="Rectangle 51"/>
          <p:cNvSpPr/>
          <p:nvPr/>
        </p:nvSpPr>
        <p:spPr>
          <a:xfrm>
            <a:off x="2209800" y="4914900"/>
            <a:ext cx="2084832" cy="990600"/>
          </a:xfrm>
          <a:prstGeom prst="rect">
            <a:avLst/>
          </a:prstGeom>
          <a:noFill/>
          <a:ln w="508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dirty="0">
              <a:solidFill>
                <a:prstClr val="white"/>
              </a:solidFill>
              <a:latin typeface="Calibri"/>
            </a:endParaRPr>
          </a:p>
        </p:txBody>
      </p:sp>
      <p:sp>
        <p:nvSpPr>
          <p:cNvPr id="53" name="Oval 52"/>
          <p:cNvSpPr/>
          <p:nvPr/>
        </p:nvSpPr>
        <p:spPr>
          <a:xfrm>
            <a:off x="1994916" y="4686300"/>
            <a:ext cx="2514600" cy="1103376"/>
          </a:xfrm>
          <a:prstGeom prst="ellipse">
            <a:avLst/>
          </a:prstGeom>
          <a:noFill/>
          <a:ln w="635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US">
              <a:solidFill>
                <a:prstClr val="white"/>
              </a:solidFill>
              <a:latin typeface="Calibri"/>
            </a:endParaRPr>
          </a:p>
        </p:txBody>
      </p:sp>
      <p:grpSp>
        <p:nvGrpSpPr>
          <p:cNvPr id="54" name="Group 53"/>
          <p:cNvGrpSpPr/>
          <p:nvPr/>
        </p:nvGrpSpPr>
        <p:grpSpPr>
          <a:xfrm>
            <a:off x="236204" y="5011988"/>
            <a:ext cx="1970916" cy="533400"/>
            <a:chOff x="47408" y="4804545"/>
            <a:chExt cx="1970916" cy="533400"/>
          </a:xfrm>
        </p:grpSpPr>
        <p:cxnSp>
          <p:nvCxnSpPr>
            <p:cNvPr id="55" name="Straight Arrow Connector 54"/>
            <p:cNvCxnSpPr>
              <a:stCxn id="56" idx="3"/>
            </p:cNvCxnSpPr>
            <p:nvPr/>
          </p:nvCxnSpPr>
          <p:spPr>
            <a:xfrm>
              <a:off x="1565796" y="5071245"/>
              <a:ext cx="452528" cy="0"/>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sp>
          <p:nvSpPr>
            <p:cNvPr id="56" name="Rounded Rectangle 55"/>
            <p:cNvSpPr/>
            <p:nvPr/>
          </p:nvSpPr>
          <p:spPr>
            <a:xfrm>
              <a:off x="47408" y="4804545"/>
              <a:ext cx="1518388"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Runtime</a:t>
              </a:r>
            </a:p>
          </p:txBody>
        </p:sp>
      </p:grpSp>
      <p:sp>
        <p:nvSpPr>
          <p:cNvPr id="57" name="Rectangle 56"/>
          <p:cNvSpPr/>
          <p:nvPr/>
        </p:nvSpPr>
        <p:spPr>
          <a:xfrm>
            <a:off x="2258569" y="4991100"/>
            <a:ext cx="896112"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Profiler</a:t>
            </a:r>
          </a:p>
        </p:txBody>
      </p:sp>
      <p:sp>
        <p:nvSpPr>
          <p:cNvPr id="58" name="Rectangle 57"/>
          <p:cNvSpPr/>
          <p:nvPr/>
        </p:nvSpPr>
        <p:spPr>
          <a:xfrm>
            <a:off x="3154681" y="4991100"/>
            <a:ext cx="1036320" cy="4191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b="1" dirty="0">
                <a:solidFill>
                  <a:prstClr val="black"/>
                </a:solidFill>
                <a:latin typeface="Calibri"/>
              </a:rPr>
              <a:t>Decision</a:t>
            </a:r>
          </a:p>
          <a:p>
            <a:pPr algn="ctr" defTabSz="914400"/>
            <a:r>
              <a:rPr lang="en-US" b="1" dirty="0">
                <a:solidFill>
                  <a:prstClr val="black"/>
                </a:solidFill>
                <a:latin typeface="Calibri"/>
              </a:rPr>
              <a:t>Engine</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dirty="0">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84</a:t>
            </a:fld>
            <a:endParaRPr lang="en-US">
              <a:solidFill>
                <a:prstClr val="black">
                  <a:tint val="75000"/>
                </a:prstClr>
              </a:solidFill>
              <a:latin typeface="Calibri"/>
            </a:endParaRPr>
          </a:p>
        </p:txBody>
      </p:sp>
      <p:sp>
        <p:nvSpPr>
          <p:cNvPr id="59" name="TextBox 58"/>
          <p:cNvSpPr txBox="1"/>
          <p:nvPr/>
        </p:nvSpPr>
        <p:spPr>
          <a:xfrm>
            <a:off x="5924176" y="6498223"/>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766177214"/>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par>
                                <p:cTn id="8" presetID="22" presetClass="entr" presetSubtype="8" fill="hold"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left)">
                                      <p:cBhvr>
                                        <p:cTn id="10" dur="500"/>
                                        <p:tgtEl>
                                          <p:spTgt spid="54"/>
                                        </p:tgtEl>
                                      </p:cBhvr>
                                    </p:animEffect>
                                  </p:childTnLst>
                                </p:cTn>
                              </p:par>
                            </p:childTnLst>
                          </p:cTn>
                        </p:par>
                      </p:childTnLst>
                    </p:cTn>
                  </p:par>
                  <p:par>
                    <p:cTn id="11" fill="hold">
                      <p:stCondLst>
                        <p:cond delay="indefinite"/>
                      </p:stCondLst>
                      <p:childTnLst>
                        <p:par>
                          <p:cTn id="12" fill="hold">
                            <p:stCondLst>
                              <p:cond delay="0"/>
                            </p:stCondLst>
                            <p:childTnLst>
                              <p:par>
                                <p:cTn id="13" presetID="21" presetClass="entr" presetSubtype="1" fill="hold" grpId="0" nodeType="click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wheel(1)">
                                      <p:cBhvr>
                                        <p:cTn id="15" dur="500"/>
                                        <p:tgtEl>
                                          <p:spTgt spid="53"/>
                                        </p:tgtEl>
                                      </p:cBhvr>
                                    </p:animEffect>
                                  </p:childTnLst>
                                </p:cTn>
                              </p:par>
                              <p:par>
                                <p:cTn id="16" presetID="1" presetClass="exit" presetSubtype="0" fill="hold" nodeType="withEffect">
                                  <p:stCondLst>
                                    <p:cond delay="0"/>
                                  </p:stCondLst>
                                  <p:childTnLst>
                                    <p:set>
                                      <p:cBhvr>
                                        <p:cTn id="17" dur="1" fill="hold">
                                          <p:stCondLst>
                                            <p:cond delay="0"/>
                                          </p:stCondLst>
                                        </p:cTn>
                                        <p:tgtEl>
                                          <p:spTgt spid="5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57"/>
                                        </p:tgtEl>
                                        <p:attrNameLst>
                                          <p:attrName>style.visibility</p:attrName>
                                        </p:attrNameLst>
                                      </p:cBhvr>
                                      <p:to>
                                        <p:strVal val="visible"/>
                                      </p:to>
                                    </p:set>
                                    <p:animEffect transition="in" filter="wipe(down)">
                                      <p:cBhvr>
                                        <p:cTn id="22" dur="500"/>
                                        <p:tgtEl>
                                          <p:spTgt spid="57"/>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58"/>
                                        </p:tgtEl>
                                        <p:attrNameLst>
                                          <p:attrName>style.visibility</p:attrName>
                                        </p:attrNameLst>
                                      </p:cBhvr>
                                      <p:to>
                                        <p:strVal val="visible"/>
                                      </p:to>
                                    </p:set>
                                    <p:animEffect transition="in" filter="wipe(down)">
                                      <p:cBhvr>
                                        <p:cTn id="25" dur="500"/>
                                        <p:tgtEl>
                                          <p:spTgt spid="58"/>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51"/>
                                        </p:tgtEl>
                                        <p:attrNameLst>
                                          <p:attrName>style.visibility</p:attrName>
                                        </p:attrNameLst>
                                      </p:cBhvr>
                                      <p:to>
                                        <p:strVal val="visible"/>
                                      </p:to>
                                    </p:set>
                                    <p:animEffect transition="in" filter="wipe(down)">
                                      <p:cBhvr>
                                        <p:cTn id="28" dur="500"/>
                                        <p:tgtEl>
                                          <p:spTgt spid="51"/>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4" fill="hold" nodeType="click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wipe(down)">
                                      <p:cBhvr>
                                        <p:cTn id="33" dur="500"/>
                                        <p:tgtEl>
                                          <p:spTgt spid="25"/>
                                        </p:tgtEl>
                                      </p:cBhvr>
                                    </p:animEffect>
                                  </p:childTnLst>
                                </p:cTn>
                              </p:par>
                            </p:childTnLst>
                          </p:cTn>
                        </p:par>
                        <p:par>
                          <p:cTn id="34" fill="hold">
                            <p:stCondLst>
                              <p:cond delay="500"/>
                            </p:stCondLst>
                            <p:childTnLst>
                              <p:par>
                                <p:cTn id="35" presetID="22" presetClass="entr" presetSubtype="4" fill="hold" nodeType="after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wipe(down)">
                                      <p:cBhvr>
                                        <p:cTn id="37" dur="500"/>
                                        <p:tgtEl>
                                          <p:spTgt spid="24"/>
                                        </p:tgtEl>
                                      </p:cBhvr>
                                    </p:animEffect>
                                  </p:childTnLst>
                                </p:cTn>
                              </p:par>
                              <p:par>
                                <p:cTn id="38" presetID="22" presetClass="entr" presetSubtype="4" fill="hold" nodeType="withEffect">
                                  <p:stCondLst>
                                    <p:cond delay="0"/>
                                  </p:stCondLst>
                                  <p:childTnLst>
                                    <p:set>
                                      <p:cBhvr>
                                        <p:cTn id="39" dur="1" fill="hold">
                                          <p:stCondLst>
                                            <p:cond delay="0"/>
                                          </p:stCondLst>
                                        </p:cTn>
                                        <p:tgtEl>
                                          <p:spTgt spid="46"/>
                                        </p:tgtEl>
                                        <p:attrNameLst>
                                          <p:attrName>style.visibility</p:attrName>
                                        </p:attrNameLst>
                                      </p:cBhvr>
                                      <p:to>
                                        <p:strVal val="visible"/>
                                      </p:to>
                                    </p:set>
                                    <p:animEffect transition="in" filter="wipe(down)">
                                      <p:cBhvr>
                                        <p:cTn id="40" dur="500"/>
                                        <p:tgtEl>
                                          <p:spTgt spid="46"/>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4" fill="hold" nodeType="click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down)">
                                      <p:cBhvr>
                                        <p:cTn id="45" dur="5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1" fill="hold" nodeType="clickEffect">
                                  <p:stCondLst>
                                    <p:cond delay="0"/>
                                  </p:stCondLst>
                                  <p:childTnLst>
                                    <p:set>
                                      <p:cBhvr>
                                        <p:cTn id="49" dur="1" fill="hold">
                                          <p:stCondLst>
                                            <p:cond delay="0"/>
                                          </p:stCondLst>
                                        </p:cTn>
                                        <p:tgtEl>
                                          <p:spTgt spid="29"/>
                                        </p:tgtEl>
                                        <p:attrNameLst>
                                          <p:attrName>style.visibility</p:attrName>
                                        </p:attrNameLst>
                                      </p:cBhvr>
                                      <p:to>
                                        <p:strVal val="visible"/>
                                      </p:to>
                                    </p:set>
                                    <p:animEffect transition="in" filter="wipe(up)">
                                      <p:cBhvr>
                                        <p:cTn id="50" dur="500"/>
                                        <p:tgtEl>
                                          <p:spTgt spid="29"/>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wipe(left)">
                                      <p:cBhvr>
                                        <p:cTn id="55"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52" grpId="0" animBg="1"/>
      <p:bldP spid="53" grpId="0" animBg="1"/>
      <p:bldP spid="57" grpId="0" animBg="1"/>
      <p:bldP spid="58" grpId="0" animBg="1"/>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mCloud</a:t>
            </a:r>
            <a:r>
              <a:rPr lang="en-US" dirty="0" smtClean="0"/>
              <a:t> Programming Model: Odessa (Cont’d)</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85</a:t>
            </a:fld>
            <a:endParaRPr lang="en-US">
              <a:solidFill>
                <a:prstClr val="black">
                  <a:tint val="75000"/>
                </a:prstClr>
              </a:solidFill>
              <a:latin typeface="Calibri"/>
            </a:endParaRPr>
          </a:p>
        </p:txBody>
      </p:sp>
      <p:sp>
        <p:nvSpPr>
          <p:cNvPr id="5" name="모서리가 둥근 직사각형 19"/>
          <p:cNvSpPr/>
          <p:nvPr/>
        </p:nvSpPr>
        <p:spPr>
          <a:xfrm>
            <a:off x="3657600" y="2438400"/>
            <a:ext cx="708212" cy="466165"/>
          </a:xfrm>
          <a:prstGeom prst="roundRect">
            <a:avLst/>
          </a:prstGeom>
          <a:solidFill>
            <a:srgbClr val="FF0000"/>
          </a:solidFill>
          <a:ln w="50800">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B2</a:t>
            </a:r>
            <a:endParaRPr lang="ko-KR" altLang="en-US" sz="2800" b="1" dirty="0">
              <a:solidFill>
                <a:prstClr val="white"/>
              </a:solidFill>
              <a:latin typeface="Calibri"/>
              <a:ea typeface="맑은 고딕"/>
            </a:endParaRPr>
          </a:p>
        </p:txBody>
      </p:sp>
      <p:sp>
        <p:nvSpPr>
          <p:cNvPr id="6" name="구름 151"/>
          <p:cNvSpPr/>
          <p:nvPr/>
        </p:nvSpPr>
        <p:spPr>
          <a:xfrm>
            <a:off x="104519" y="3429000"/>
            <a:ext cx="8963281" cy="457200"/>
          </a:xfrm>
          <a:prstGeom prst="cloud">
            <a:avLst/>
          </a:prstGeom>
          <a:solidFill>
            <a:schemeClr val="accent1">
              <a:lumMod val="40000"/>
              <a:lumOff val="60000"/>
            </a:schemeClr>
          </a:solidFill>
          <a:ln>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sp>
        <p:nvSpPr>
          <p:cNvPr id="7" name="모서리가 둥근 직사각형 13"/>
          <p:cNvSpPr/>
          <p:nvPr/>
        </p:nvSpPr>
        <p:spPr>
          <a:xfrm>
            <a:off x="2209800" y="4133752"/>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pic>
        <p:nvPicPr>
          <p:cNvPr id="8" name="Picture 39" descr="j0441489.png"/>
          <p:cNvPicPr>
            <a:picLocks noChangeAspect="1"/>
          </p:cNvPicPr>
          <p:nvPr/>
        </p:nvPicPr>
        <p:blipFill>
          <a:blip r:embed="rId2" cstate="print"/>
          <a:stretch>
            <a:fillRect/>
          </a:stretch>
        </p:blipFill>
        <p:spPr>
          <a:xfrm>
            <a:off x="457200" y="4038600"/>
            <a:ext cx="609600" cy="609600"/>
          </a:xfrm>
          <a:prstGeom prst="rect">
            <a:avLst/>
          </a:prstGeom>
        </p:spPr>
      </p:pic>
      <p:cxnSp>
        <p:nvCxnSpPr>
          <p:cNvPr id="9" name="직선 화살표 연결선 85"/>
          <p:cNvCxnSpPr/>
          <p:nvPr/>
        </p:nvCxnSpPr>
        <p:spPr>
          <a:xfrm>
            <a:off x="990600" y="4343400"/>
            <a:ext cx="329952" cy="0"/>
          </a:xfrm>
          <a:prstGeom prst="straightConnector1">
            <a:avLst/>
          </a:prstGeom>
          <a:ln w="381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pic>
        <p:nvPicPr>
          <p:cNvPr id="10" name="Picture 27" descr="j0434845.png"/>
          <p:cNvPicPr>
            <a:picLocks noChangeAspect="1"/>
          </p:cNvPicPr>
          <p:nvPr/>
        </p:nvPicPr>
        <p:blipFill>
          <a:blip r:embed="rId3" cstate="print"/>
          <a:stretch>
            <a:fillRect/>
          </a:stretch>
        </p:blipFill>
        <p:spPr>
          <a:xfrm>
            <a:off x="104519" y="1617690"/>
            <a:ext cx="1353434" cy="1407570"/>
          </a:xfrm>
          <a:prstGeom prst="rect">
            <a:avLst/>
          </a:prstGeom>
        </p:spPr>
      </p:pic>
      <p:pic>
        <p:nvPicPr>
          <p:cNvPr id="11" name="Picture 27" descr="j0439836.png"/>
          <p:cNvPicPr>
            <a:picLocks noChangeAspect="1"/>
          </p:cNvPicPr>
          <p:nvPr/>
        </p:nvPicPr>
        <p:blipFill>
          <a:blip r:embed="rId4" cstate="print"/>
          <a:stretch>
            <a:fillRect/>
          </a:stretch>
        </p:blipFill>
        <p:spPr>
          <a:xfrm>
            <a:off x="0" y="5080398"/>
            <a:ext cx="1505946" cy="1244202"/>
          </a:xfrm>
          <a:prstGeom prst="rect">
            <a:avLst/>
          </a:prstGeom>
        </p:spPr>
      </p:pic>
      <p:sp>
        <p:nvSpPr>
          <p:cNvPr id="12" name="TextBox 11"/>
          <p:cNvSpPr txBox="1"/>
          <p:nvPr/>
        </p:nvSpPr>
        <p:spPr>
          <a:xfrm>
            <a:off x="1273629" y="3512945"/>
            <a:ext cx="1324493" cy="289310"/>
          </a:xfrm>
          <a:prstGeom prst="rect">
            <a:avLst/>
          </a:prstGeom>
          <a:noFill/>
        </p:spPr>
        <p:txBody>
          <a:bodyPr wrap="square" rtlCol="0">
            <a:spAutoFit/>
          </a:bodyPr>
          <a:lstStyle/>
          <a:p>
            <a:pPr algn="ctr" defTabSz="914400"/>
            <a:r>
              <a:rPr lang="en-US" altLang="ko-KR" sz="1600" b="1" i="1" dirty="0">
                <a:solidFill>
                  <a:prstClr val="black"/>
                </a:solidFill>
                <a:latin typeface="Calibri"/>
                <a:ea typeface="맑은 고딕"/>
              </a:rPr>
              <a:t>Network</a:t>
            </a:r>
            <a:endParaRPr lang="ko-KR" altLang="en-US" sz="1600" b="1" i="1" dirty="0">
              <a:solidFill>
                <a:prstClr val="black"/>
              </a:solidFill>
              <a:latin typeface="Calibri"/>
              <a:ea typeface="맑은 고딕"/>
            </a:endParaRPr>
          </a:p>
        </p:txBody>
      </p:sp>
      <p:sp>
        <p:nvSpPr>
          <p:cNvPr id="13" name="모서리가 둥근 직사각형 14"/>
          <p:cNvSpPr/>
          <p:nvPr/>
        </p:nvSpPr>
        <p:spPr>
          <a:xfrm>
            <a:off x="4762128" y="4127376"/>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C</a:t>
            </a:r>
            <a:endParaRPr lang="ko-KR" altLang="en-US" sz="2800" b="1" dirty="0">
              <a:solidFill>
                <a:prstClr val="white"/>
              </a:solidFill>
              <a:latin typeface="Calibri"/>
              <a:ea typeface="맑은 고딕"/>
            </a:endParaRPr>
          </a:p>
        </p:txBody>
      </p:sp>
      <p:grpSp>
        <p:nvGrpSpPr>
          <p:cNvPr id="14" name="Group 13"/>
          <p:cNvGrpSpPr/>
          <p:nvPr/>
        </p:nvGrpSpPr>
        <p:grpSpPr>
          <a:xfrm>
            <a:off x="2857872" y="4127376"/>
            <a:ext cx="1904256" cy="432048"/>
            <a:chOff x="5524872" y="4139952"/>
            <a:chExt cx="1904256" cy="432048"/>
          </a:xfrm>
        </p:grpSpPr>
        <p:sp>
          <p:nvSpPr>
            <p:cNvPr id="15" name="모서리가 둥근 직사각형 14"/>
            <p:cNvSpPr/>
            <p:nvPr/>
          </p:nvSpPr>
          <p:spPr>
            <a:xfrm>
              <a:off x="5799672" y="4139952"/>
              <a:ext cx="1388245" cy="432048"/>
            </a:xfrm>
            <a:prstGeom prst="roundRect">
              <a:avLst/>
            </a:prstGeom>
            <a:solidFill>
              <a:srgbClr val="FF281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a:t>
              </a:r>
              <a:endParaRPr lang="ko-KR" altLang="en-US" sz="2800" b="1" dirty="0">
                <a:solidFill>
                  <a:prstClr val="white"/>
                </a:solidFill>
                <a:latin typeface="Calibri"/>
                <a:ea typeface="맑은 고딕"/>
              </a:endParaRPr>
            </a:p>
          </p:txBody>
        </p:sp>
        <p:cxnSp>
          <p:nvCxnSpPr>
            <p:cNvPr id="16" name="직선 화살표 연결선 24"/>
            <p:cNvCxnSpPr>
              <a:stCxn id="7" idx="3"/>
              <a:endCxn id="15" idx="1"/>
            </p:cNvCxnSpPr>
            <p:nvPr/>
          </p:nvCxnSpPr>
          <p:spPr>
            <a:xfrm>
              <a:off x="5524872" y="4349776"/>
              <a:ext cx="274800" cy="620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17" name="직선 화살표 연결선 24"/>
            <p:cNvCxnSpPr>
              <a:stCxn id="15" idx="3"/>
              <a:endCxn id="13" idx="1"/>
            </p:cNvCxnSpPr>
            <p:nvPr/>
          </p:nvCxnSpPr>
          <p:spPr>
            <a:xfrm>
              <a:off x="7187917" y="4355976"/>
              <a:ext cx="241211"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18" name="모서리가 둥근 직사각형 14"/>
          <p:cNvSpPr/>
          <p:nvPr/>
        </p:nvSpPr>
        <p:spPr>
          <a:xfrm>
            <a:off x="8267328" y="4133752"/>
            <a:ext cx="648072" cy="432048"/>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grpSp>
        <p:nvGrpSpPr>
          <p:cNvPr id="19" name="Group 18"/>
          <p:cNvGrpSpPr/>
          <p:nvPr/>
        </p:nvGrpSpPr>
        <p:grpSpPr>
          <a:xfrm>
            <a:off x="5407434" y="4127376"/>
            <a:ext cx="2870478" cy="432048"/>
            <a:chOff x="7312434" y="4127376"/>
            <a:chExt cx="2870478" cy="432048"/>
          </a:xfrm>
        </p:grpSpPr>
        <p:sp>
          <p:nvSpPr>
            <p:cNvPr id="20" name="모서리가 둥근 직사각형 14"/>
            <p:cNvSpPr/>
            <p:nvPr/>
          </p:nvSpPr>
          <p:spPr>
            <a:xfrm>
              <a:off x="7563610" y="4127376"/>
              <a:ext cx="2342390" cy="432048"/>
            </a:xfrm>
            <a:prstGeom prst="roundRect">
              <a:avLst/>
            </a:prstGeom>
            <a:solidFill>
              <a:srgbClr val="FF281C"/>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A</a:t>
              </a:r>
              <a:endParaRPr lang="ko-KR" altLang="en-US" sz="2800" b="1" dirty="0">
                <a:solidFill>
                  <a:prstClr val="white"/>
                </a:solidFill>
                <a:latin typeface="Calibri"/>
                <a:ea typeface="맑은 고딕"/>
              </a:endParaRPr>
            </a:p>
          </p:txBody>
        </p:sp>
        <p:cxnSp>
          <p:nvCxnSpPr>
            <p:cNvPr id="21" name="직선 화살표 연결선 24"/>
            <p:cNvCxnSpPr/>
            <p:nvPr/>
          </p:nvCxnSpPr>
          <p:spPr>
            <a:xfrm>
              <a:off x="7312434" y="4343400"/>
              <a:ext cx="239184"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2" name="직선 화살표 연결선 24"/>
            <p:cNvCxnSpPr/>
            <p:nvPr/>
          </p:nvCxnSpPr>
          <p:spPr>
            <a:xfrm>
              <a:off x="9906000" y="4356152"/>
              <a:ext cx="276912" cy="0"/>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3" name="Group 22"/>
          <p:cNvGrpSpPr/>
          <p:nvPr/>
        </p:nvGrpSpPr>
        <p:grpSpPr>
          <a:xfrm>
            <a:off x="2819400" y="2795320"/>
            <a:ext cx="1990194" cy="1345745"/>
            <a:chOff x="5438934" y="2795320"/>
            <a:chExt cx="1990194" cy="1345745"/>
          </a:xfrm>
        </p:grpSpPr>
        <p:sp>
          <p:nvSpPr>
            <p:cNvPr id="24" name="모서리가 둥근 직사각형 15"/>
            <p:cNvSpPr/>
            <p:nvPr/>
          </p:nvSpPr>
          <p:spPr>
            <a:xfrm>
              <a:off x="6049988" y="2795320"/>
              <a:ext cx="766648" cy="432048"/>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B1</a:t>
              </a:r>
              <a:endParaRPr lang="ko-KR" altLang="en-US" sz="2800" b="1" dirty="0">
                <a:solidFill>
                  <a:prstClr val="white"/>
                </a:solidFill>
                <a:latin typeface="Calibri"/>
                <a:ea typeface="맑은 고딕"/>
              </a:endParaRPr>
            </a:p>
          </p:txBody>
        </p:sp>
        <p:cxnSp>
          <p:nvCxnSpPr>
            <p:cNvPr id="25" name="직선 화살표 연결선 28"/>
            <p:cNvCxnSpPr/>
            <p:nvPr/>
          </p:nvCxnSpPr>
          <p:spPr>
            <a:xfrm flipV="1">
              <a:off x="5438934" y="3224913"/>
              <a:ext cx="618594" cy="902464"/>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26" name="직선 화살표 연결선 28"/>
            <p:cNvCxnSpPr/>
            <p:nvPr/>
          </p:nvCxnSpPr>
          <p:spPr>
            <a:xfrm>
              <a:off x="6816636" y="3224913"/>
              <a:ext cx="612492" cy="916152"/>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grpSp>
        <p:nvGrpSpPr>
          <p:cNvPr id="27" name="Group 26"/>
          <p:cNvGrpSpPr/>
          <p:nvPr/>
        </p:nvGrpSpPr>
        <p:grpSpPr>
          <a:xfrm>
            <a:off x="5334000" y="2819400"/>
            <a:ext cx="2943912" cy="1332059"/>
            <a:chOff x="5438934" y="2795320"/>
            <a:chExt cx="2943912" cy="1332059"/>
          </a:xfrm>
        </p:grpSpPr>
        <p:cxnSp>
          <p:nvCxnSpPr>
            <p:cNvPr id="28" name="직선 화살표 연결선 28"/>
            <p:cNvCxnSpPr/>
            <p:nvPr/>
          </p:nvCxnSpPr>
          <p:spPr>
            <a:xfrm>
              <a:off x="7315765" y="3227368"/>
              <a:ext cx="1067081" cy="882304"/>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sp>
          <p:nvSpPr>
            <p:cNvPr id="29" name="모서리가 둥근 직사각형 15"/>
            <p:cNvSpPr/>
            <p:nvPr/>
          </p:nvSpPr>
          <p:spPr>
            <a:xfrm>
              <a:off x="6429535" y="2795320"/>
              <a:ext cx="857436" cy="432048"/>
            </a:xfrm>
            <a:prstGeom prst="roundRect">
              <a:avLst/>
            </a:prstGeom>
            <a:solidFill>
              <a:srgbClr val="FF000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A</a:t>
              </a:r>
              <a:endParaRPr lang="ko-KR" altLang="en-US" sz="2800" b="1" dirty="0">
                <a:solidFill>
                  <a:prstClr val="white"/>
                </a:solidFill>
                <a:latin typeface="Calibri"/>
                <a:ea typeface="맑은 고딕"/>
              </a:endParaRPr>
            </a:p>
          </p:txBody>
        </p:sp>
        <p:cxnSp>
          <p:nvCxnSpPr>
            <p:cNvPr id="30" name="직선 화살표 연결선 28"/>
            <p:cNvCxnSpPr/>
            <p:nvPr/>
          </p:nvCxnSpPr>
          <p:spPr>
            <a:xfrm flipV="1">
              <a:off x="5438934" y="3200833"/>
              <a:ext cx="990601" cy="926546"/>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grpSp>
      <p:sp>
        <p:nvSpPr>
          <p:cNvPr id="31" name="모서리가 둥근 직사각형 13"/>
          <p:cNvSpPr/>
          <p:nvPr/>
        </p:nvSpPr>
        <p:spPr>
          <a:xfrm>
            <a:off x="1295400" y="4127376"/>
            <a:ext cx="648072" cy="444624"/>
          </a:xfrm>
          <a:prstGeom prst="roundRect">
            <a:avLst/>
          </a:prstGeom>
          <a:solidFill>
            <a:srgbClr val="00B0F0"/>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ko-KR" altLang="en-US">
              <a:solidFill>
                <a:prstClr val="white"/>
              </a:solidFill>
              <a:latin typeface="Calibri"/>
              <a:ea typeface="맑은 고딕"/>
            </a:endParaRPr>
          </a:p>
        </p:txBody>
      </p:sp>
      <p:cxnSp>
        <p:nvCxnSpPr>
          <p:cNvPr id="32" name="직선 화살표 연결선 24"/>
          <p:cNvCxnSpPr>
            <a:stCxn id="31" idx="3"/>
            <a:endCxn id="7" idx="1"/>
          </p:cNvCxnSpPr>
          <p:nvPr/>
        </p:nvCxnSpPr>
        <p:spPr>
          <a:xfrm>
            <a:off x="1943472" y="4349688"/>
            <a:ext cx="266328" cy="88"/>
          </a:xfrm>
          <a:prstGeom prst="straightConnector1">
            <a:avLst/>
          </a:prstGeom>
          <a:ln w="25400">
            <a:solidFill>
              <a:schemeClr val="tx1">
                <a:lumMod val="95000"/>
                <a:lumOff val="5000"/>
              </a:schemeClr>
            </a:solidFill>
            <a:prstDash val="solid"/>
            <a:tailEnd type="arrow"/>
          </a:ln>
        </p:spPr>
        <p:style>
          <a:lnRef idx="1">
            <a:schemeClr val="accent1"/>
          </a:lnRef>
          <a:fillRef idx="0">
            <a:schemeClr val="accent1"/>
          </a:fillRef>
          <a:effectRef idx="0">
            <a:schemeClr val="accent1"/>
          </a:effectRef>
          <a:fontRef idx="minor">
            <a:schemeClr val="tx1"/>
          </a:fontRef>
        </p:style>
      </p:cxnSp>
      <p:cxnSp>
        <p:nvCxnSpPr>
          <p:cNvPr id="33" name="직선 화살표 연결선 85"/>
          <p:cNvCxnSpPr>
            <a:stCxn id="18" idx="2"/>
            <a:endCxn id="35" idx="0"/>
          </p:cNvCxnSpPr>
          <p:nvPr/>
        </p:nvCxnSpPr>
        <p:spPr>
          <a:xfrm>
            <a:off x="8591364" y="4565800"/>
            <a:ext cx="4722" cy="457434"/>
          </a:xfrm>
          <a:prstGeom prst="straightConnector1">
            <a:avLst/>
          </a:prstGeom>
          <a:ln w="38100">
            <a:solidFill>
              <a:schemeClr val="tx1">
                <a:lumMod val="95000"/>
                <a:lumOff val="5000"/>
              </a:schemeClr>
            </a:solidFill>
            <a:prstDash val="sysDot"/>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2286000" y="4946202"/>
            <a:ext cx="4696231" cy="387798"/>
          </a:xfrm>
          <a:prstGeom prst="rect">
            <a:avLst/>
          </a:prstGeom>
          <a:solidFill>
            <a:schemeClr val="bg2">
              <a:lumMod val="40000"/>
              <a:lumOff val="60000"/>
            </a:schemeClr>
          </a:solidFill>
          <a:effectLst>
            <a:outerShdw blurRad="508000" dir="10740000" algn="ctr" rotWithShape="0">
              <a:srgbClr val="000000"/>
            </a:outerShdw>
          </a:effectLst>
        </p:spPr>
        <p:txBody>
          <a:bodyPr wrap="square" rtlCol="0">
            <a:spAutoFit/>
          </a:bodyPr>
          <a:lstStyle/>
          <a:p>
            <a:pPr algn="ctr" defTabSz="914400"/>
            <a:r>
              <a:rPr lang="en-US" altLang="ko-KR" sz="2400" b="1" i="1" dirty="0">
                <a:solidFill>
                  <a:prstClr val="black"/>
                </a:solidFill>
                <a:latin typeface="Calibri"/>
                <a:ea typeface="맑은 고딕"/>
              </a:rPr>
              <a:t>Application Data Flow Graph </a:t>
            </a:r>
            <a:endParaRPr lang="ko-KR" altLang="en-US" sz="2400" b="1" i="1" dirty="0">
              <a:solidFill>
                <a:prstClr val="black"/>
              </a:solidFill>
              <a:latin typeface="Calibri"/>
              <a:ea typeface="맑은 고딕"/>
            </a:endParaRPr>
          </a:p>
        </p:txBody>
      </p:sp>
      <p:sp>
        <p:nvSpPr>
          <p:cNvPr id="35" name="Rounded Rectangle 34"/>
          <p:cNvSpPr/>
          <p:nvPr/>
        </p:nvSpPr>
        <p:spPr bwMode="auto">
          <a:xfrm>
            <a:off x="8062686" y="5023234"/>
            <a:ext cx="1066800" cy="386966"/>
          </a:xfrm>
          <a:prstGeom prst="roundRect">
            <a:avLst/>
          </a:prstGeom>
        </p:spPr>
        <p:style>
          <a:lnRef idx="1">
            <a:schemeClr val="accent2"/>
          </a:lnRef>
          <a:fillRef idx="2">
            <a:schemeClr val="accent2"/>
          </a:fillRef>
          <a:effectRef idx="1">
            <a:schemeClr val="accent2"/>
          </a:effectRef>
          <a:fontRef idx="minor">
            <a:schemeClr val="dk1"/>
          </a:fontRef>
        </p:style>
        <p:txBody>
          <a:bodyPr anchor="ctr"/>
          <a:lstStyle>
            <a:defPPr>
              <a:defRPr lang="ko-KR"/>
            </a:defPPr>
            <a:lvl1pPr algn="l" rtl="0" fontAlgn="base" latinLnBrk="1">
              <a:lnSpc>
                <a:spcPct val="80000"/>
              </a:lnSpc>
              <a:spcBef>
                <a:spcPct val="20000"/>
              </a:spcBef>
              <a:spcAft>
                <a:spcPct val="0"/>
              </a:spcAft>
              <a:defRPr kumimoji="1" kern="1200">
                <a:solidFill>
                  <a:schemeClr val="dk1"/>
                </a:solidFill>
                <a:latin typeface="+mn-lt"/>
                <a:ea typeface="+mn-ea"/>
                <a:cs typeface="+mn-cs"/>
              </a:defRPr>
            </a:lvl1pPr>
            <a:lvl2pPr marL="457200" algn="l" rtl="0" fontAlgn="base" latinLnBrk="1">
              <a:lnSpc>
                <a:spcPct val="80000"/>
              </a:lnSpc>
              <a:spcBef>
                <a:spcPct val="20000"/>
              </a:spcBef>
              <a:spcAft>
                <a:spcPct val="0"/>
              </a:spcAft>
              <a:defRPr kumimoji="1" kern="1200">
                <a:solidFill>
                  <a:schemeClr val="dk1"/>
                </a:solidFill>
                <a:latin typeface="+mn-lt"/>
                <a:ea typeface="+mn-ea"/>
                <a:cs typeface="+mn-cs"/>
              </a:defRPr>
            </a:lvl2pPr>
            <a:lvl3pPr marL="914400" algn="l" rtl="0" fontAlgn="base" latinLnBrk="1">
              <a:lnSpc>
                <a:spcPct val="80000"/>
              </a:lnSpc>
              <a:spcBef>
                <a:spcPct val="20000"/>
              </a:spcBef>
              <a:spcAft>
                <a:spcPct val="0"/>
              </a:spcAft>
              <a:defRPr kumimoji="1" kern="1200">
                <a:solidFill>
                  <a:schemeClr val="dk1"/>
                </a:solidFill>
                <a:latin typeface="+mn-lt"/>
                <a:ea typeface="+mn-ea"/>
                <a:cs typeface="+mn-cs"/>
              </a:defRPr>
            </a:lvl3pPr>
            <a:lvl4pPr marL="1371600" algn="l" rtl="0" fontAlgn="base" latinLnBrk="1">
              <a:lnSpc>
                <a:spcPct val="80000"/>
              </a:lnSpc>
              <a:spcBef>
                <a:spcPct val="20000"/>
              </a:spcBef>
              <a:spcAft>
                <a:spcPct val="0"/>
              </a:spcAft>
              <a:defRPr kumimoji="1" kern="1200">
                <a:solidFill>
                  <a:schemeClr val="dk1"/>
                </a:solidFill>
                <a:latin typeface="+mn-lt"/>
                <a:ea typeface="+mn-ea"/>
                <a:cs typeface="+mn-cs"/>
              </a:defRPr>
            </a:lvl4pPr>
            <a:lvl5pPr marL="1828800" algn="l" rtl="0" fontAlgn="base" latinLnBrk="1">
              <a:lnSpc>
                <a:spcPct val="80000"/>
              </a:lnSpc>
              <a:spcBef>
                <a:spcPct val="20000"/>
              </a:spcBef>
              <a:spcAft>
                <a:spcPct val="0"/>
              </a:spcAft>
              <a:defRPr kumimoji="1" kern="1200">
                <a:solidFill>
                  <a:schemeClr val="dk1"/>
                </a:solidFill>
                <a:latin typeface="+mn-lt"/>
                <a:ea typeface="+mn-ea"/>
                <a:cs typeface="+mn-cs"/>
              </a:defRPr>
            </a:lvl5pPr>
            <a:lvl6pPr marL="2286000" algn="l" defTabSz="457200" rtl="0" eaLnBrk="1" latinLnBrk="0" hangingPunct="1">
              <a:defRPr kumimoji="1" kern="1200">
                <a:solidFill>
                  <a:schemeClr val="dk1"/>
                </a:solidFill>
                <a:latin typeface="+mn-lt"/>
                <a:ea typeface="+mn-ea"/>
                <a:cs typeface="+mn-cs"/>
              </a:defRPr>
            </a:lvl6pPr>
            <a:lvl7pPr marL="2743200" algn="l" defTabSz="457200" rtl="0" eaLnBrk="1" latinLnBrk="0" hangingPunct="1">
              <a:defRPr kumimoji="1" kern="1200">
                <a:solidFill>
                  <a:schemeClr val="dk1"/>
                </a:solidFill>
                <a:latin typeface="+mn-lt"/>
                <a:ea typeface="+mn-ea"/>
                <a:cs typeface="+mn-cs"/>
              </a:defRPr>
            </a:lvl7pPr>
            <a:lvl8pPr marL="3200400" algn="l" defTabSz="457200" rtl="0" eaLnBrk="1" latinLnBrk="0" hangingPunct="1">
              <a:defRPr kumimoji="1" kern="1200">
                <a:solidFill>
                  <a:schemeClr val="dk1"/>
                </a:solidFill>
                <a:latin typeface="+mn-lt"/>
                <a:ea typeface="+mn-ea"/>
                <a:cs typeface="+mn-cs"/>
              </a:defRPr>
            </a:lvl8pPr>
            <a:lvl9pPr marL="3657600" algn="l" defTabSz="457200" rtl="0" eaLnBrk="1" latinLnBrk="0" hangingPunct="1">
              <a:defRPr kumimoji="1" kern="1200">
                <a:solidFill>
                  <a:schemeClr val="dk1"/>
                </a:solidFill>
                <a:latin typeface="+mn-lt"/>
                <a:ea typeface="+mn-ea"/>
                <a:cs typeface="+mn-cs"/>
              </a:defRPr>
            </a:lvl9pPr>
          </a:lstStyle>
          <a:p>
            <a:pPr algn="ctr" defTabSz="914400">
              <a:defRPr/>
            </a:pPr>
            <a:r>
              <a:rPr lang="en-US" sz="2000" b="1" dirty="0" smtClean="0">
                <a:solidFill>
                  <a:prstClr val="black"/>
                </a:solidFill>
                <a:latin typeface="Calibri"/>
              </a:rPr>
              <a:t>Screen</a:t>
            </a:r>
          </a:p>
        </p:txBody>
      </p:sp>
      <p:cxnSp>
        <p:nvCxnSpPr>
          <p:cNvPr id="39" name="Straight Arrow Connector 38"/>
          <p:cNvCxnSpPr/>
          <p:nvPr/>
        </p:nvCxnSpPr>
        <p:spPr>
          <a:xfrm flipH="1">
            <a:off x="7506072" y="3188254"/>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40" name="Straight Arrow Connector 39"/>
          <p:cNvCxnSpPr/>
          <p:nvPr/>
        </p:nvCxnSpPr>
        <p:spPr>
          <a:xfrm flipH="1">
            <a:off x="4146594" y="3188254"/>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flipH="1">
            <a:off x="4546458" y="2795320"/>
            <a:ext cx="494928" cy="926546"/>
          </a:xfrm>
          <a:prstGeom prst="straightConnector1">
            <a:avLst/>
          </a:prstGeom>
          <a:ln w="50800">
            <a:solidFill>
              <a:srgbClr val="0000F6"/>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4197102" y="2795320"/>
            <a:ext cx="2127498" cy="1243280"/>
            <a:chOff x="4197102" y="2795320"/>
            <a:chExt cx="2127498" cy="1243280"/>
          </a:xfrm>
        </p:grpSpPr>
        <p:grpSp>
          <p:nvGrpSpPr>
            <p:cNvPr id="43" name="Group 4"/>
            <p:cNvGrpSpPr/>
            <p:nvPr/>
          </p:nvGrpSpPr>
          <p:grpSpPr>
            <a:xfrm>
              <a:off x="4197102" y="2795320"/>
              <a:ext cx="2127498" cy="432048"/>
              <a:chOff x="3788586" y="5498976"/>
              <a:chExt cx="2127498" cy="432048"/>
            </a:xfrm>
          </p:grpSpPr>
          <p:cxnSp>
            <p:nvCxnSpPr>
              <p:cNvPr id="45" name="직선 화살표 연결선 24"/>
              <p:cNvCxnSpPr>
                <a:stCxn id="24" idx="3"/>
              </p:cNvCxnSpPr>
              <p:nvPr/>
            </p:nvCxnSpPr>
            <p:spPr>
              <a:xfrm>
                <a:off x="3788586" y="5715000"/>
                <a:ext cx="719825" cy="0"/>
              </a:xfrm>
              <a:prstGeom prst="straightConnector1">
                <a:avLst/>
              </a:prstGeom>
              <a:ln w="2540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46" name="모서리가 둥근 직사각형 14"/>
              <p:cNvSpPr/>
              <p:nvPr/>
            </p:nvSpPr>
            <p:spPr>
              <a:xfrm>
                <a:off x="4503348" y="5498976"/>
                <a:ext cx="665641" cy="432048"/>
              </a:xfrm>
              <a:prstGeom prst="roundRect">
                <a:avLst/>
              </a:prstGeom>
              <a:solidFill>
                <a:srgbClr val="00B0F0"/>
              </a:solidFill>
              <a:ln>
                <a:solidFill>
                  <a:schemeClr val="tx2">
                    <a:lumMod val="75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ko-KR" sz="2800" b="1" dirty="0">
                    <a:solidFill>
                      <a:prstClr val="white"/>
                    </a:solidFill>
                    <a:latin typeface="Calibri"/>
                    <a:ea typeface="맑은 고딕"/>
                  </a:rPr>
                  <a:t>C</a:t>
                </a:r>
                <a:endParaRPr lang="ko-KR" altLang="en-US" sz="2800" b="1" dirty="0">
                  <a:solidFill>
                    <a:prstClr val="white"/>
                  </a:solidFill>
                  <a:latin typeface="Calibri"/>
                  <a:ea typeface="맑은 고딕"/>
                </a:endParaRPr>
              </a:p>
            </p:txBody>
          </p:sp>
          <p:cxnSp>
            <p:nvCxnSpPr>
              <p:cNvPr id="47" name="직선 화살표 연결선 24"/>
              <p:cNvCxnSpPr>
                <a:stCxn id="46" idx="3"/>
              </p:cNvCxnSpPr>
              <p:nvPr/>
            </p:nvCxnSpPr>
            <p:spPr>
              <a:xfrm>
                <a:off x="5168989" y="5715000"/>
                <a:ext cx="747095" cy="0"/>
              </a:xfrm>
              <a:prstGeom prst="straightConnector1">
                <a:avLst/>
              </a:prstGeom>
              <a:ln w="25400">
                <a:solidFill>
                  <a:schemeClr val="tx1">
                    <a:lumMod val="95000"/>
                    <a:lumOff val="5000"/>
                  </a:schemeClr>
                </a:solidFill>
                <a:prstDash val="sysDash"/>
                <a:tailEnd type="arrow"/>
              </a:ln>
            </p:spPr>
            <p:style>
              <a:lnRef idx="1">
                <a:schemeClr val="accent1"/>
              </a:lnRef>
              <a:fillRef idx="0">
                <a:schemeClr val="accent1"/>
              </a:fillRef>
              <a:effectRef idx="0">
                <a:schemeClr val="accent1"/>
              </a:effectRef>
              <a:fontRef idx="minor">
                <a:schemeClr val="tx1"/>
              </a:fontRef>
            </p:style>
          </p:cxnSp>
        </p:grpSp>
        <p:cxnSp>
          <p:nvCxnSpPr>
            <p:cNvPr id="44" name="직선 화살표 연결선 24"/>
            <p:cNvCxnSpPr/>
            <p:nvPr/>
          </p:nvCxnSpPr>
          <p:spPr>
            <a:xfrm flipV="1">
              <a:off x="5086164" y="3258594"/>
              <a:ext cx="158520" cy="780006"/>
            </a:xfrm>
            <a:prstGeom prst="straightConnector1">
              <a:avLst/>
            </a:prstGeom>
            <a:ln w="50800">
              <a:solidFill>
                <a:srgbClr val="FFC000"/>
              </a:solidFill>
              <a:prstDash val="sysDash"/>
              <a:tailEnd type="arrow"/>
            </a:ln>
          </p:spPr>
          <p:style>
            <a:lnRef idx="1">
              <a:schemeClr val="accent1"/>
            </a:lnRef>
            <a:fillRef idx="0">
              <a:schemeClr val="accent1"/>
            </a:fillRef>
            <a:effectRef idx="0">
              <a:schemeClr val="accent1"/>
            </a:effectRef>
            <a:fontRef idx="minor">
              <a:schemeClr val="tx1"/>
            </a:fontRef>
          </p:style>
        </p:cxnSp>
      </p:grpSp>
      <p:grpSp>
        <p:nvGrpSpPr>
          <p:cNvPr id="48" name="Group 47"/>
          <p:cNvGrpSpPr/>
          <p:nvPr/>
        </p:nvGrpSpPr>
        <p:grpSpPr>
          <a:xfrm>
            <a:off x="1981200" y="4953000"/>
            <a:ext cx="5161612" cy="1833707"/>
            <a:chOff x="1991194" y="5029200"/>
            <a:chExt cx="5161612" cy="1833707"/>
          </a:xfrm>
        </p:grpSpPr>
        <p:sp>
          <p:nvSpPr>
            <p:cNvPr id="49" name="Rounded Rectangle 48"/>
            <p:cNvSpPr/>
            <p:nvPr/>
          </p:nvSpPr>
          <p:spPr>
            <a:xfrm>
              <a:off x="1991194" y="5216717"/>
              <a:ext cx="1971206" cy="122218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Local </a:t>
              </a:r>
            </a:p>
            <a:p>
              <a:pPr algn="ctr" defTabSz="914400"/>
              <a:r>
                <a:rPr lang="en-US" sz="2800" dirty="0">
                  <a:solidFill>
                    <a:prstClr val="white"/>
                  </a:solidFill>
                  <a:latin typeface="Calibri"/>
                </a:rPr>
                <a:t>Execution</a:t>
              </a:r>
            </a:p>
            <a:p>
              <a:pPr algn="ctr" defTabSz="914400"/>
              <a:r>
                <a:rPr lang="en-US" sz="2800" dirty="0">
                  <a:solidFill>
                    <a:prstClr val="white"/>
                  </a:solidFill>
                  <a:latin typeface="Calibri"/>
                </a:rPr>
                <a:t>Cost</a:t>
              </a:r>
            </a:p>
          </p:txBody>
        </p:sp>
        <p:sp>
          <p:nvSpPr>
            <p:cNvPr id="50" name="Rounded Rectangle 49"/>
            <p:cNvSpPr/>
            <p:nvPr/>
          </p:nvSpPr>
          <p:spPr>
            <a:xfrm>
              <a:off x="5181600" y="5216717"/>
              <a:ext cx="1971206" cy="122218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2800" dirty="0">
                  <a:solidFill>
                    <a:prstClr val="white"/>
                  </a:solidFill>
                  <a:latin typeface="Calibri"/>
                </a:rPr>
                <a:t>Remote</a:t>
              </a:r>
            </a:p>
            <a:p>
              <a:pPr algn="ctr" defTabSz="914400"/>
              <a:r>
                <a:rPr lang="en-US" sz="2800" dirty="0">
                  <a:solidFill>
                    <a:prstClr val="white"/>
                  </a:solidFill>
                  <a:latin typeface="Calibri"/>
                </a:rPr>
                <a:t>Execution</a:t>
              </a:r>
            </a:p>
            <a:p>
              <a:pPr algn="ctr" defTabSz="914400"/>
              <a:r>
                <a:rPr lang="en-US" sz="2800" dirty="0">
                  <a:solidFill>
                    <a:prstClr val="white"/>
                  </a:solidFill>
                  <a:latin typeface="Calibri"/>
                </a:rPr>
                <a:t>Cost</a:t>
              </a:r>
            </a:p>
          </p:txBody>
        </p:sp>
        <p:sp>
          <p:nvSpPr>
            <p:cNvPr id="51" name="Rectangle 50"/>
            <p:cNvSpPr/>
            <p:nvPr/>
          </p:nvSpPr>
          <p:spPr>
            <a:xfrm>
              <a:off x="3962400" y="5029200"/>
              <a:ext cx="1066318" cy="1833707"/>
            </a:xfrm>
            <a:prstGeom prst="rect">
              <a:avLst/>
            </a:prstGeom>
          </p:spPr>
          <p:txBody>
            <a:bodyPr wrap="none">
              <a:spAutoFit/>
            </a:bodyPr>
            <a:lstStyle/>
            <a:p>
              <a:pPr defTabSz="914400"/>
              <a:r>
                <a:rPr lang="en-US" sz="13800" b="1" dirty="0">
                  <a:solidFill>
                    <a:prstClr val="black"/>
                  </a:solidFill>
                  <a:latin typeface="Calibri"/>
                </a:rPr>
                <a:t>&gt;</a:t>
              </a:r>
              <a:endParaRPr lang="en-US" sz="13800" dirty="0">
                <a:solidFill>
                  <a:prstClr val="black"/>
                </a:solidFill>
                <a:latin typeface="Calibri"/>
              </a:endParaRPr>
            </a:p>
          </p:txBody>
        </p:sp>
      </p:grpSp>
      <p:sp>
        <p:nvSpPr>
          <p:cNvPr id="53" name="Footer Placeholder 52"/>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grpSp>
        <p:nvGrpSpPr>
          <p:cNvPr id="36" name="Group 35"/>
          <p:cNvGrpSpPr/>
          <p:nvPr/>
        </p:nvGrpSpPr>
        <p:grpSpPr>
          <a:xfrm>
            <a:off x="1943472" y="1371600"/>
            <a:ext cx="5238564" cy="5334000"/>
            <a:chOff x="1943472" y="1371600"/>
            <a:chExt cx="5238564" cy="5334000"/>
          </a:xfrm>
        </p:grpSpPr>
        <p:sp>
          <p:nvSpPr>
            <p:cNvPr id="37" name="Rounded Rectangle 36"/>
            <p:cNvSpPr/>
            <p:nvPr/>
          </p:nvSpPr>
          <p:spPr>
            <a:xfrm>
              <a:off x="1943472" y="6172200"/>
              <a:ext cx="5238564"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Smartphone</a:t>
              </a:r>
            </a:p>
          </p:txBody>
        </p:sp>
        <p:sp>
          <p:nvSpPr>
            <p:cNvPr id="38" name="Rounded Rectangle 37"/>
            <p:cNvSpPr/>
            <p:nvPr/>
          </p:nvSpPr>
          <p:spPr>
            <a:xfrm>
              <a:off x="1943472" y="1371600"/>
              <a:ext cx="5238564" cy="533400"/>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Cloud Infrastructure</a:t>
              </a:r>
            </a:p>
          </p:txBody>
        </p:sp>
      </p:grpSp>
      <p:sp>
        <p:nvSpPr>
          <p:cNvPr id="52" name="Rounded Rectangle 51"/>
          <p:cNvSpPr/>
          <p:nvPr/>
        </p:nvSpPr>
        <p:spPr>
          <a:xfrm>
            <a:off x="1505946" y="5023234"/>
            <a:ext cx="6381564" cy="1364353"/>
          </a:xfrm>
          <a:prstGeom prst="roundRect">
            <a:avLst/>
          </a:prstGeom>
          <a:solidFill>
            <a:srgbClr val="2246B0"/>
          </a:solidFill>
        </p:spPr>
        <p:style>
          <a:lnRef idx="1">
            <a:schemeClr val="accent1"/>
          </a:lnRef>
          <a:fillRef idx="3">
            <a:schemeClr val="accent1"/>
          </a:fillRef>
          <a:effectRef idx="2">
            <a:schemeClr val="accent1"/>
          </a:effectRef>
          <a:fontRef idx="minor">
            <a:schemeClr val="lt1"/>
          </a:fontRef>
        </p:style>
        <p:txBody>
          <a:bodyPr rtlCol="0" anchor="ctr"/>
          <a:lstStyle/>
          <a:p>
            <a:pPr algn="ctr" defTabSz="914400"/>
            <a:r>
              <a:rPr lang="en-US" sz="3200" dirty="0">
                <a:solidFill>
                  <a:prstClr val="white"/>
                </a:solidFill>
                <a:latin typeface="Calibri"/>
              </a:rPr>
              <a:t>Incremental decisions adapt quickly to input and platform variability.</a:t>
            </a:r>
          </a:p>
        </p:txBody>
      </p:sp>
      <p:sp>
        <p:nvSpPr>
          <p:cNvPr id="54" name="TextBox 53"/>
          <p:cNvSpPr txBox="1"/>
          <p:nvPr/>
        </p:nvSpPr>
        <p:spPr>
          <a:xfrm>
            <a:off x="6611786" y="6567100"/>
            <a:ext cx="2532214" cy="276999"/>
          </a:xfrm>
          <a:prstGeom prst="rect">
            <a:avLst/>
          </a:prstGeom>
          <a:noFill/>
        </p:spPr>
        <p:txBody>
          <a:bodyPr wrap="none" rtlCol="0">
            <a:spAutoFit/>
          </a:bodyPr>
          <a:lstStyle/>
          <a:p>
            <a:r>
              <a:rPr lang="en-US" sz="1200" dirty="0" smtClean="0"/>
              <a:t>Source: Odessa </a:t>
            </a:r>
            <a:r>
              <a:rPr lang="en-US" sz="1200" dirty="0" err="1" smtClean="0"/>
              <a:t>Mobisys</a:t>
            </a:r>
            <a:r>
              <a:rPr lang="en-US" sz="1200" dirty="0" smtClean="0"/>
              <a:t> presentation</a:t>
            </a:r>
            <a:endParaRPr lang="en-US" sz="1200" dirty="0"/>
          </a:p>
        </p:txBody>
      </p:sp>
      <p:sp>
        <p:nvSpPr>
          <p:cNvPr id="3" name="Date Placeholder 2"/>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47069611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6"/>
                                        </p:tgtEl>
                                      </p:cBhvr>
                                    </p:animEffect>
                                    <p:set>
                                      <p:cBhvr>
                                        <p:cTn id="7" dur="1" fill="hold">
                                          <p:stCondLst>
                                            <p:cond delay="499"/>
                                          </p:stCondLst>
                                        </p:cTn>
                                        <p:tgtEl>
                                          <p:spTgt spid="36"/>
                                        </p:tgtEl>
                                        <p:attrNameLst>
                                          <p:attrName>style.visibility</p:attrName>
                                        </p:attrNameLst>
                                      </p:cBhvr>
                                      <p:to>
                                        <p:strVal val="hidden"/>
                                      </p:to>
                                    </p:set>
                                  </p:childTnLst>
                                </p:cTn>
                              </p:par>
                              <p:par>
                                <p:cTn id="8" presetID="1" presetClass="exit" presetSubtype="0" fill="hold" grpId="0" nodeType="withEffect">
                                  <p:stCondLst>
                                    <p:cond delay="0"/>
                                  </p:stCondLst>
                                  <p:childTnLst>
                                    <p:set>
                                      <p:cBhvr>
                                        <p:cTn id="9" dur="1" fill="hold">
                                          <p:stCondLst>
                                            <p:cond delay="0"/>
                                          </p:stCondLst>
                                        </p:cTn>
                                        <p:tgtEl>
                                          <p:spTgt spid="34"/>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 presetClass="entr" presetSubtype="0" fill="hold" nodeType="clickEffect">
                                  <p:stCondLst>
                                    <p:cond delay="0"/>
                                  </p:stCondLst>
                                  <p:childTnLst>
                                    <p:set>
                                      <p:cBhvr>
                                        <p:cTn id="13" dur="1" fill="hold">
                                          <p:stCondLst>
                                            <p:cond delay="0"/>
                                          </p:stCondLst>
                                        </p:cTn>
                                        <p:tgtEl>
                                          <p:spTgt spid="39"/>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xit" presetSubtype="0" fill="hold" nodeType="clickEffect">
                                  <p:stCondLst>
                                    <p:cond delay="0"/>
                                  </p:stCondLst>
                                  <p:childTnLst>
                                    <p:set>
                                      <p:cBhvr>
                                        <p:cTn id="17" dur="1" fill="hold">
                                          <p:stCondLst>
                                            <p:cond delay="0"/>
                                          </p:stCondLst>
                                        </p:cTn>
                                        <p:tgtEl>
                                          <p:spTgt spid="19"/>
                                        </p:tgtEl>
                                        <p:attrNameLst>
                                          <p:attrName>style.visibility</p:attrName>
                                        </p:attrNameLst>
                                      </p:cBhvr>
                                      <p:to>
                                        <p:strVal val="hidden"/>
                                      </p:to>
                                    </p:set>
                                  </p:childTnLst>
                                </p:cTn>
                              </p:par>
                              <p:par>
                                <p:cTn id="18" presetID="1" presetClass="exit" presetSubtype="0" fill="hold" nodeType="withEffect">
                                  <p:stCondLst>
                                    <p:cond delay="0"/>
                                  </p:stCondLst>
                                  <p:childTnLst>
                                    <p:set>
                                      <p:cBhvr>
                                        <p:cTn id="19" dur="1" fill="hold">
                                          <p:stCondLst>
                                            <p:cond delay="0"/>
                                          </p:stCondLst>
                                        </p:cTn>
                                        <p:tgtEl>
                                          <p:spTgt spid="39"/>
                                        </p:tgtEl>
                                        <p:attrNameLst>
                                          <p:attrName>style.visibility</p:attrName>
                                        </p:attrNameLst>
                                      </p:cBhvr>
                                      <p:to>
                                        <p:strVal val="hidden"/>
                                      </p:to>
                                    </p:set>
                                  </p:childTnLst>
                                </p:cTn>
                              </p:par>
                              <p:par>
                                <p:cTn id="20" presetID="1" presetClass="entr" presetSubtype="0" fill="hold" nodeType="withEffect">
                                  <p:stCondLst>
                                    <p:cond delay="0"/>
                                  </p:stCondLst>
                                  <p:childTnLst>
                                    <p:set>
                                      <p:cBhvr>
                                        <p:cTn id="21" dur="1" fill="hold">
                                          <p:stCondLst>
                                            <p:cond delay="0"/>
                                          </p:stCondLst>
                                        </p:cTn>
                                        <p:tgtEl>
                                          <p:spTgt spid="27"/>
                                        </p:tgtEl>
                                        <p:attrNameLst>
                                          <p:attrName>style.visibility</p:attrName>
                                        </p:attrNameLst>
                                      </p:cBhvr>
                                      <p:to>
                                        <p:strVal val="visible"/>
                                      </p:to>
                                    </p:set>
                                  </p:childTnLst>
                                </p:cTn>
                              </p:par>
                              <p:par>
                                <p:cTn id="22" presetID="1" presetClass="entr" presetSubtype="0" fill="hold" nodeType="withEffect">
                                  <p:stCondLst>
                                    <p:cond delay="0"/>
                                  </p:stCondLst>
                                  <p:childTnLst>
                                    <p:set>
                                      <p:cBhvr>
                                        <p:cTn id="23" dur="1" fill="hold">
                                          <p:stCondLst>
                                            <p:cond delay="0"/>
                                          </p:stCondLst>
                                        </p:cTn>
                                        <p:tgtEl>
                                          <p:spTgt spid="48"/>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nodeType="clickEffect">
                                  <p:stCondLst>
                                    <p:cond delay="0"/>
                                  </p:stCondLst>
                                  <p:childTnLst>
                                    <p:set>
                                      <p:cBhvr>
                                        <p:cTn id="27" dur="1" fill="hold">
                                          <p:stCondLst>
                                            <p:cond delay="0"/>
                                          </p:stCondLst>
                                        </p:cTn>
                                        <p:tgtEl>
                                          <p:spTgt spid="40"/>
                                        </p:tgtEl>
                                        <p:attrNameLst>
                                          <p:attrName>style.visibility</p:attrName>
                                        </p:attrNameLst>
                                      </p:cBhvr>
                                      <p:to>
                                        <p:strVal val="visible"/>
                                      </p:to>
                                    </p:set>
                                  </p:childTnLst>
                                </p:cTn>
                              </p:par>
                              <p:par>
                                <p:cTn id="28" presetID="1" presetClass="exit" presetSubtype="0" fill="hold" nodeType="withEffect">
                                  <p:stCondLst>
                                    <p:cond delay="0"/>
                                  </p:stCondLst>
                                  <p:childTnLst>
                                    <p:set>
                                      <p:cBhvr>
                                        <p:cTn id="29" dur="1" fill="hold">
                                          <p:stCondLst>
                                            <p:cond delay="0"/>
                                          </p:stCondLst>
                                        </p:cTn>
                                        <p:tgtEl>
                                          <p:spTgt spid="48"/>
                                        </p:tgtEl>
                                        <p:attrNameLst>
                                          <p:attrName>style.visibility</p:attrName>
                                        </p:attrNameLst>
                                      </p:cBhvr>
                                      <p:to>
                                        <p:strVal val="hidden"/>
                                      </p:to>
                                    </p:set>
                                  </p:childTnLst>
                                </p:cTn>
                              </p:par>
                            </p:childTnLst>
                          </p:cTn>
                        </p:par>
                      </p:childTnLst>
                    </p:cTn>
                  </p:par>
                  <p:par>
                    <p:cTn id="30" fill="hold">
                      <p:stCondLst>
                        <p:cond delay="indefinite"/>
                      </p:stCondLst>
                      <p:childTnLst>
                        <p:par>
                          <p:cTn id="31" fill="hold">
                            <p:stCondLst>
                              <p:cond delay="0"/>
                            </p:stCondLst>
                            <p:childTnLst>
                              <p:par>
                                <p:cTn id="32" presetID="1" presetClass="exit" presetSubtype="0" fill="hold" nodeType="clickEffect">
                                  <p:stCondLst>
                                    <p:cond delay="0"/>
                                  </p:stCondLst>
                                  <p:childTnLst>
                                    <p:set>
                                      <p:cBhvr>
                                        <p:cTn id="33" dur="1" fill="hold">
                                          <p:stCondLst>
                                            <p:cond delay="0"/>
                                          </p:stCondLst>
                                        </p:cTn>
                                        <p:tgtEl>
                                          <p:spTgt spid="14"/>
                                        </p:tgtEl>
                                        <p:attrNameLst>
                                          <p:attrName>style.visibility</p:attrName>
                                        </p:attrNameLst>
                                      </p:cBhvr>
                                      <p:to>
                                        <p:strVal val="hidden"/>
                                      </p:to>
                                    </p:set>
                                  </p:childTnLst>
                                </p:cTn>
                              </p:par>
                              <p:par>
                                <p:cTn id="34" presetID="1" presetClass="exit" presetSubtype="0" fill="hold" nodeType="withEffect">
                                  <p:stCondLst>
                                    <p:cond delay="0"/>
                                  </p:stCondLst>
                                  <p:childTnLst>
                                    <p:set>
                                      <p:cBhvr>
                                        <p:cTn id="35" dur="1" fill="hold">
                                          <p:stCondLst>
                                            <p:cond delay="0"/>
                                          </p:stCondLst>
                                        </p:cTn>
                                        <p:tgtEl>
                                          <p:spTgt spid="40"/>
                                        </p:tgtEl>
                                        <p:attrNameLst>
                                          <p:attrName>style.visibility</p:attrName>
                                        </p:attrNameLst>
                                      </p:cBhvr>
                                      <p:to>
                                        <p:strVal val="hidden"/>
                                      </p:to>
                                    </p:set>
                                  </p:childTnLst>
                                </p:cTn>
                              </p:par>
                              <p:par>
                                <p:cTn id="36" presetID="1" presetClass="entr" presetSubtype="0" fill="hold" nodeType="withEffect">
                                  <p:stCondLst>
                                    <p:cond delay="0"/>
                                  </p:stCondLst>
                                  <p:childTnLst>
                                    <p:set>
                                      <p:cBhvr>
                                        <p:cTn id="37" dur="1" fill="hold">
                                          <p:stCondLst>
                                            <p:cond delay="0"/>
                                          </p:stCondLst>
                                        </p:cTn>
                                        <p:tgtEl>
                                          <p:spTgt spid="23"/>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1" presetClass="entr" presetSubtype="0" fill="hold" nodeType="clickEffect">
                                  <p:stCondLst>
                                    <p:cond delay="0"/>
                                  </p:stCondLst>
                                  <p:childTnLst>
                                    <p:set>
                                      <p:cBhvr>
                                        <p:cTn id="45" dur="1" fill="hold">
                                          <p:stCondLst>
                                            <p:cond delay="0"/>
                                          </p:stCondLst>
                                        </p:cTn>
                                        <p:tgtEl>
                                          <p:spTgt spid="41"/>
                                        </p:tgtEl>
                                        <p:attrNameLst>
                                          <p:attrName>style.visibility</p:attrName>
                                        </p:attrNameLst>
                                      </p:cBhvr>
                                      <p:to>
                                        <p:strVal val="visible"/>
                                      </p:to>
                                    </p:set>
                                  </p:childTnLst>
                                </p:cTn>
                              </p:par>
                            </p:childTnLst>
                          </p:cTn>
                        </p:par>
                      </p:childTnLst>
                    </p:cTn>
                  </p:par>
                  <p:par>
                    <p:cTn id="46" fill="hold">
                      <p:stCondLst>
                        <p:cond delay="indefinite"/>
                      </p:stCondLst>
                      <p:childTnLst>
                        <p:par>
                          <p:cTn id="47" fill="hold">
                            <p:stCondLst>
                              <p:cond delay="0"/>
                            </p:stCondLst>
                            <p:childTnLst>
                              <p:par>
                                <p:cTn id="48" presetID="22" presetClass="entr" presetSubtype="4" fill="hold" nodeType="clickEffect">
                                  <p:stCondLst>
                                    <p:cond delay="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500"/>
                                        <p:tgtEl>
                                          <p:spTgt spid="42"/>
                                        </p:tgtEl>
                                      </p:cBhvr>
                                    </p:animEffect>
                                  </p:childTnLst>
                                </p:cTn>
                              </p:par>
                              <p:par>
                                <p:cTn id="51" presetID="1" presetClass="exit" presetSubtype="0" fill="hold" nodeType="withEffect">
                                  <p:stCondLst>
                                    <p:cond delay="0"/>
                                  </p:stCondLst>
                                  <p:childTnLst>
                                    <p:set>
                                      <p:cBhvr>
                                        <p:cTn id="52" dur="1" fill="hold">
                                          <p:stCondLst>
                                            <p:cond delay="0"/>
                                          </p:stCondLst>
                                        </p:cTn>
                                        <p:tgtEl>
                                          <p:spTgt spid="41"/>
                                        </p:tgtEl>
                                        <p:attrNameLst>
                                          <p:attrName>style.visibility</p:attrName>
                                        </p:attrNameLst>
                                      </p:cBhvr>
                                      <p:to>
                                        <p:strVal val="hidden"/>
                                      </p:to>
                                    </p:set>
                                  </p:childTnLst>
                                </p:cTn>
                              </p:par>
                            </p:childTnLst>
                          </p:cTn>
                        </p:par>
                      </p:childTnLst>
                    </p:cTn>
                  </p:par>
                  <p:par>
                    <p:cTn id="53" fill="hold">
                      <p:stCondLst>
                        <p:cond delay="indefinite"/>
                      </p:stCondLst>
                      <p:childTnLst>
                        <p:par>
                          <p:cTn id="54" fill="hold">
                            <p:stCondLst>
                              <p:cond delay="0"/>
                            </p:stCondLst>
                            <p:childTnLst>
                              <p:par>
                                <p:cTn id="55" presetID="1" presetClass="entr" presetSubtype="0" fill="hold" grpId="0" nodeType="clickEffect">
                                  <p:stCondLst>
                                    <p:cond delay="0"/>
                                  </p:stCondLst>
                                  <p:childTnLst>
                                    <p:set>
                                      <p:cBhvr>
                                        <p:cTn id="56" dur="1" fill="hold">
                                          <p:stCondLst>
                                            <p:cond delay="0"/>
                                          </p:stCondLst>
                                        </p:cTn>
                                        <p:tgtEl>
                                          <p:spTgt spid="5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4" grpId="0" animBg="1"/>
      <p:bldP spid="52" grpId="0" animBg="1"/>
    </p:bld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Support for Service Interaction</a:t>
            </a:r>
            <a:endParaRPr lang="en-US" dirty="0"/>
          </a:p>
        </p:txBody>
      </p:sp>
      <p:sp>
        <p:nvSpPr>
          <p:cNvPr id="3" name="Content Placeholder 2"/>
          <p:cNvSpPr>
            <a:spLocks noGrp="1"/>
          </p:cNvSpPr>
          <p:nvPr>
            <p:ph idx="1"/>
          </p:nvPr>
        </p:nvSpPr>
        <p:spPr>
          <a:xfrm>
            <a:off x="457200" y="1600200"/>
            <a:ext cx="8077200" cy="4648200"/>
          </a:xfrm>
        </p:spPr>
        <p:txBody>
          <a:bodyPr>
            <a:normAutofit lnSpcReduction="10000"/>
          </a:bodyPr>
          <a:lstStyle/>
          <a:p>
            <a:r>
              <a:rPr lang="en-US" dirty="0" smtClean="0"/>
              <a:t>Synergy of </a:t>
            </a:r>
            <a:r>
              <a:rPr lang="en-US" dirty="0" err="1" smtClean="0"/>
              <a:t>mCloud</a:t>
            </a:r>
            <a:r>
              <a:rPr lang="en-US" dirty="0" smtClean="0"/>
              <a:t> services</a:t>
            </a:r>
          </a:p>
          <a:p>
            <a:pPr lvl="1"/>
            <a:r>
              <a:rPr lang="en-US" dirty="0" smtClean="0"/>
              <a:t>Shared basic services enables more efficient usage of cloud resources(e.g. shared </a:t>
            </a:r>
            <a:r>
              <a:rPr lang="en-US" dirty="0" err="1" smtClean="0"/>
              <a:t>memcache</a:t>
            </a:r>
            <a:r>
              <a:rPr lang="en-US" dirty="0" smtClean="0"/>
              <a:t> eliminates data duplication of individual services)</a:t>
            </a:r>
          </a:p>
          <a:p>
            <a:pPr lvl="1"/>
            <a:r>
              <a:rPr lang="en-US" dirty="0" smtClean="0"/>
              <a:t>Co-location makes mashed-up applications to achieve native performance (file transfer becomes an object reference)</a:t>
            </a:r>
          </a:p>
          <a:p>
            <a:r>
              <a:rPr lang="en-US" dirty="0" err="1" smtClean="0"/>
              <a:t>mCloud</a:t>
            </a:r>
            <a:r>
              <a:rPr lang="en-US" dirty="0" smtClean="0"/>
              <a:t> offers shared platform services</a:t>
            </a:r>
          </a:p>
          <a:p>
            <a:r>
              <a:rPr lang="en-US" dirty="0" err="1" smtClean="0"/>
              <a:t>mCloud</a:t>
            </a:r>
            <a:r>
              <a:rPr lang="en-US" dirty="0" smtClean="0"/>
              <a:t> optimizes service interaction through active VM migration</a:t>
            </a:r>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86</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1810843594"/>
      </p:ext>
    </p:extLst>
  </p:cSld>
  <p:clrMapOvr>
    <a:masterClrMapping/>
  </p:clrMapOvr>
  <p:timing>
    <p:tnLst>
      <p:par>
        <p:cTn xmlns:p14="http://schemas.microsoft.com/office/powerpoint/2010/mai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Closing Thoughts</a:t>
            </a:r>
            <a:endParaRPr lang="en-US" dirty="0"/>
          </a:p>
        </p:txBody>
      </p:sp>
      <p:sp>
        <p:nvSpPr>
          <p:cNvPr id="3" name="Content Placeholder 2"/>
          <p:cNvSpPr>
            <a:spLocks noGrp="1"/>
          </p:cNvSpPr>
          <p:nvPr>
            <p:ph idx="1"/>
          </p:nvPr>
        </p:nvSpPr>
        <p:spPr>
          <a:xfrm>
            <a:off x="457200" y="1600200"/>
            <a:ext cx="8229600" cy="4648200"/>
          </a:xfrm>
        </p:spPr>
        <p:txBody>
          <a:bodyPr>
            <a:normAutofit/>
          </a:bodyPr>
          <a:lstStyle/>
          <a:p>
            <a:r>
              <a:rPr lang="en-US" dirty="0" smtClean="0"/>
              <a:t>Cloud computing needs to advance in architecture, programming model, platform services to revolutionize mobile computing</a:t>
            </a:r>
            <a:endParaRPr lang="en-US" dirty="0"/>
          </a:p>
        </p:txBody>
      </p:sp>
      <p:sp>
        <p:nvSpPr>
          <p:cNvPr id="4" name="Slide Number Placeholder 3"/>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87</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5" name="Date Placeholder 4"/>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380317572"/>
      </p:ext>
    </p:extLst>
  </p:cSld>
  <p:clrMapOvr>
    <a:masterClrMapping/>
  </p:clrMapOvr>
  <p:timing>
    <p:tnLst>
      <p:par>
        <p:cTn xmlns:p14="http://schemas.microsoft.com/office/powerpoint/2010/mai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Useful Tools</a:t>
            </a:r>
            <a:endParaRPr lang="en-US" dirty="0"/>
          </a:p>
        </p:txBody>
      </p:sp>
      <p:sp>
        <p:nvSpPr>
          <p:cNvPr id="3" name="Content Placeholder 2"/>
          <p:cNvSpPr>
            <a:spLocks noGrp="1"/>
          </p:cNvSpPr>
          <p:nvPr>
            <p:ph idx="1"/>
          </p:nvPr>
        </p:nvSpPr>
        <p:spPr/>
        <p:txBody>
          <a:bodyPr/>
          <a:lstStyle/>
          <a:p>
            <a:r>
              <a:rPr lang="en-US" dirty="0" err="1" smtClean="0"/>
              <a:t>Hprof</a:t>
            </a:r>
            <a:r>
              <a:rPr lang="en-US" dirty="0" smtClean="0"/>
              <a:t>: a heap</a:t>
            </a:r>
            <a:r>
              <a:rPr lang="en-US" dirty="0"/>
              <a:t>/CPU </a:t>
            </a:r>
            <a:r>
              <a:rPr lang="en-US" dirty="0" smtClean="0"/>
              <a:t>profiling </a:t>
            </a:r>
            <a:r>
              <a:rPr lang="en-US" dirty="0"/>
              <a:t>t</a:t>
            </a:r>
            <a:r>
              <a:rPr lang="en-US" dirty="0" smtClean="0"/>
              <a:t>ool</a:t>
            </a:r>
          </a:p>
          <a:p>
            <a:r>
              <a:rPr lang="en-US" dirty="0" err="1" smtClean="0"/>
              <a:t>Jchord</a:t>
            </a:r>
            <a:r>
              <a:rPr lang="en-US" dirty="0" smtClean="0"/>
              <a:t>: a static analysis tool on Java </a:t>
            </a:r>
            <a:r>
              <a:rPr lang="en-US" dirty="0" err="1" smtClean="0"/>
              <a:t>bytecode</a:t>
            </a:r>
            <a:endParaRPr lang="en-US" dirty="0" smtClean="0"/>
          </a:p>
          <a:p>
            <a:r>
              <a:rPr lang="en-US" dirty="0" err="1" smtClean="0"/>
              <a:t>Dummynet</a:t>
            </a:r>
            <a:r>
              <a:rPr lang="en-US" dirty="0" smtClean="0"/>
              <a:t> (</a:t>
            </a:r>
            <a:r>
              <a:rPr lang="en-US" dirty="0" err="1" smtClean="0"/>
              <a:t>ipfw</a:t>
            </a:r>
            <a:r>
              <a:rPr lang="en-US" dirty="0" smtClean="0"/>
              <a:t>):  </a:t>
            </a:r>
            <a:r>
              <a:rPr lang="en-US" dirty="0"/>
              <a:t>simulates/enforces queue and bandwidth limitations, delays, packet </a:t>
            </a:r>
            <a:r>
              <a:rPr lang="en-US" dirty="0" smtClean="0"/>
              <a:t>losses</a:t>
            </a:r>
          </a:p>
          <a:p>
            <a:r>
              <a:rPr lang="en-US" dirty="0" err="1" smtClean="0"/>
              <a:t>OpenCV</a:t>
            </a:r>
            <a:r>
              <a:rPr lang="en-US" dirty="0"/>
              <a:t>: </a:t>
            </a:r>
            <a:r>
              <a:rPr lang="en-US" dirty="0" smtClean="0"/>
              <a:t>a </a:t>
            </a:r>
            <a:r>
              <a:rPr lang="en-US" dirty="0"/>
              <a:t>library of programming functions for real time computer vision</a:t>
            </a:r>
          </a:p>
        </p:txBody>
      </p:sp>
      <p:sp>
        <p:nvSpPr>
          <p:cNvPr id="5" name="Footer Placeholder 4"/>
          <p:cNvSpPr>
            <a:spLocks noGrp="1"/>
          </p:cNvSpPr>
          <p:nvPr>
            <p:ph type="ftr" sz="quarter" idx="11"/>
          </p:nvPr>
        </p:nvSpPr>
        <p:spPr/>
        <p:txBody>
          <a:bodyPr/>
          <a:lstStyle/>
          <a:p>
            <a:r>
              <a:rPr lang="en-US" smtClean="0">
                <a:solidFill>
                  <a:prstClr val="black">
                    <a:tint val="75000"/>
                  </a:prstClr>
                </a:solidFill>
                <a:latin typeface="Calibri"/>
              </a:rPr>
              <a:t>Cellular Networks and Mobile Computing (COMS 6998-10)</a:t>
            </a:r>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20342B77-D34C-443A-9BA4-2E8748A6D936}" type="slidenum">
              <a:rPr lang="en-US" smtClean="0">
                <a:solidFill>
                  <a:prstClr val="black">
                    <a:tint val="75000"/>
                  </a:prstClr>
                </a:solidFill>
                <a:latin typeface="Calibri"/>
              </a:rPr>
              <a:pPr/>
              <a:t>88</a:t>
            </a:fld>
            <a:endParaRPr lang="en-US">
              <a:solidFill>
                <a:prstClr val="black">
                  <a:tint val="75000"/>
                </a:prstClr>
              </a:solidFill>
              <a:latin typeface="Calibri"/>
            </a:endParaRPr>
          </a:p>
        </p:txBody>
      </p:sp>
      <p:sp>
        <p:nvSpPr>
          <p:cNvPr id="4" name="Date Placeholder 3"/>
          <p:cNvSpPr>
            <a:spLocks noGrp="1"/>
          </p:cNvSpPr>
          <p:nvPr>
            <p:ph type="dt" sz="half" idx="10"/>
          </p:nvPr>
        </p:nvSpPr>
        <p:spPr/>
        <p:txBody>
          <a:bodyPr/>
          <a:lstStyle/>
          <a:p>
            <a:r>
              <a:rPr lang="en-US" smtClean="0">
                <a:solidFill>
                  <a:prstClr val="black">
                    <a:tint val="75000"/>
                  </a:prstClr>
                </a:solidFill>
                <a:latin typeface="Calibri"/>
              </a:rPr>
              <a:t>4/2/13</a:t>
            </a:r>
            <a:endParaRPr lang="en-US">
              <a:solidFill>
                <a:prstClr val="black">
                  <a:tint val="75000"/>
                </a:prstClr>
              </a:solidFill>
              <a:latin typeface="Calibri"/>
            </a:endParaRPr>
          </a:p>
        </p:txBody>
      </p:sp>
    </p:spTree>
    <p:extLst>
      <p:ext uri="{BB962C8B-B14F-4D97-AF65-F5344CB8AC3E}">
        <p14:creationId xmlns:p14="http://schemas.microsoft.com/office/powerpoint/2010/main" val="282608477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loud 5"/>
          <p:cNvSpPr/>
          <p:nvPr/>
        </p:nvSpPr>
        <p:spPr>
          <a:xfrm rot="16777544">
            <a:off x="4506491" y="1865774"/>
            <a:ext cx="4700196" cy="4015558"/>
          </a:xfrm>
          <a:prstGeom prst="cloud">
            <a:avLst/>
          </a:prstGeom>
          <a:solidFill>
            <a:schemeClr val="accent4">
              <a:lumMod val="50000"/>
            </a:schemeClr>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p:txBody>
          <a:bodyPr/>
          <a:lstStyle/>
          <a:p>
            <a:r>
              <a:rPr lang="en-US" dirty="0" smtClean="0">
                <a:solidFill>
                  <a:srgbClr val="000000"/>
                </a:solidFill>
                <a:latin typeface="Calibri" pitchFamily="34" charset="0"/>
                <a:cs typeface="Calibri" pitchFamily="34" charset="0"/>
              </a:rPr>
              <a:t>StarTrack System</a:t>
            </a:r>
            <a:endParaRPr lang="en-US" dirty="0">
              <a:solidFill>
                <a:srgbClr val="000000"/>
              </a:solidFill>
              <a:latin typeface="Calibri" pitchFamily="34" charset="0"/>
              <a:cs typeface="Calibri" pitchFamily="34" charset="0"/>
            </a:endParaRPr>
          </a:p>
        </p:txBody>
      </p:sp>
      <p:grpSp>
        <p:nvGrpSpPr>
          <p:cNvPr id="422" name="Group 421"/>
          <p:cNvGrpSpPr/>
          <p:nvPr/>
        </p:nvGrpSpPr>
        <p:grpSpPr>
          <a:xfrm>
            <a:off x="383860" y="1678230"/>
            <a:ext cx="4027257" cy="1636470"/>
            <a:chOff x="228600" y="1716330"/>
            <a:chExt cx="4027257" cy="1636470"/>
          </a:xfrm>
        </p:grpSpPr>
        <p:sp>
          <p:nvSpPr>
            <p:cNvPr id="36" name="Rounded Rectangle 35"/>
            <p:cNvSpPr/>
            <p:nvPr/>
          </p:nvSpPr>
          <p:spPr>
            <a:xfrm>
              <a:off x="1219200" y="2743200"/>
              <a:ext cx="996223"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sp>
          <p:nvSpPr>
            <p:cNvPr id="37" name="Rounded Rectangle 36"/>
            <p:cNvSpPr/>
            <p:nvPr/>
          </p:nvSpPr>
          <p:spPr>
            <a:xfrm>
              <a:off x="228600" y="2133600"/>
              <a:ext cx="19812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Insertion 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55" name="Down Arrow 54"/>
            <p:cNvSpPr/>
            <p:nvPr/>
          </p:nvSpPr>
          <p:spPr>
            <a:xfrm rot="16200000">
              <a:off x="3408198" y="1895540"/>
              <a:ext cx="247517" cy="1447801"/>
            </a:xfrm>
            <a:prstGeom prst="downArrow">
              <a:avLst/>
            </a:prstGeom>
            <a:solidFill>
              <a:schemeClr val="bg1">
                <a:lumMod val="75000"/>
              </a:schemeClr>
            </a:solidFill>
            <a:ln>
              <a:solidFill>
                <a:schemeClr val="bg1">
                  <a:lumMod val="75000"/>
                </a:schemeClr>
              </a:solidFill>
            </a:ln>
            <a:effectLst/>
            <a:scene3d>
              <a:camera prst="orthographicFront">
                <a:rot lat="0" lon="0" rev="0"/>
              </a:camera>
              <a:lightRig rig="contrasting" dir="t">
                <a:rot lat="0" lon="0" rev="7800000"/>
              </a:lightRig>
            </a:scene3d>
            <a:sp3d z="152400">
              <a:bevelT w="139700" h="139700"/>
            </a:sp3d>
          </p:spPr>
          <p:style>
            <a:lnRef idx="0">
              <a:schemeClr val="lt1">
                <a:hueOff val="0"/>
                <a:satOff val="0"/>
                <a:lumOff val="0"/>
                <a:alphaOff val="0"/>
              </a:schemeClr>
            </a:lnRef>
            <a:fillRef idx="1">
              <a:schemeClr val="accent1">
                <a:tint val="60000"/>
                <a:hueOff val="0"/>
                <a:satOff val="0"/>
                <a:lumOff val="0"/>
                <a:alphaOff val="0"/>
              </a:schemeClr>
            </a:fillRef>
            <a:effectRef idx="2">
              <a:schemeClr val="accent1">
                <a:tint val="60000"/>
                <a:hueOff val="0"/>
                <a:satOff val="0"/>
                <a:lumOff val="0"/>
                <a:alphaOff val="0"/>
              </a:schemeClr>
            </a:effectRef>
            <a:fontRef idx="minor">
              <a:schemeClr val="dk1">
                <a:hueOff val="0"/>
                <a:satOff val="0"/>
                <a:lumOff val="0"/>
                <a:alphaOff val="0"/>
              </a:schemeClr>
            </a:fontRef>
          </p:style>
        </p:sp>
        <p:sp>
          <p:nvSpPr>
            <p:cNvPr id="101" name="Rounded Rectangle 100"/>
            <p:cNvSpPr/>
            <p:nvPr/>
          </p:nvSpPr>
          <p:spPr>
            <a:xfrm>
              <a:off x="228600" y="2743200"/>
              <a:ext cx="990600" cy="609600"/>
            </a:xfrm>
            <a:prstGeom prst="roundRect">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en-US" sz="1600" dirty="0" smtClean="0">
                  <a:latin typeface="Calibri" pitchFamily="34" charset="0"/>
                  <a:ea typeface="Segoe UI" pitchFamily="34" charset="0"/>
                  <a:cs typeface="Calibri" pitchFamily="34" charset="0"/>
                </a:rPr>
                <a:t>Location Manager</a:t>
              </a:r>
              <a:endParaRPr lang="en-US" sz="1600" dirty="0" smtClean="0">
                <a:solidFill>
                  <a:schemeClr val="bg1"/>
                </a:solidFill>
                <a:latin typeface="Calibri" pitchFamily="34" charset="0"/>
                <a:ea typeface="Segoe UI" pitchFamily="34" charset="0"/>
                <a:cs typeface="Calibri" pitchFamily="34" charset="0"/>
              </a:endParaRPr>
            </a:p>
          </p:txBody>
        </p:sp>
        <p:pic>
          <p:nvPicPr>
            <p:cNvPr id="17"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882048" y="1716330"/>
              <a:ext cx="719453" cy="788805"/>
            </a:xfrm>
            <a:prstGeom prst="rect">
              <a:avLst/>
            </a:prstGeom>
            <a:noFill/>
            <a:ln w="9525">
              <a:noFill/>
              <a:miter lim="800000"/>
              <a:headEnd/>
              <a:tailEnd/>
            </a:ln>
          </p:spPr>
        </p:pic>
      </p:grpSp>
      <p:sp>
        <p:nvSpPr>
          <p:cNvPr id="15362" name="AutoShape 2"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5364" name="AutoShape 4" descr="data:image/jpg;base64,/9j/4AAQSkZJRgABAQAAAQABAAD/2wCEAAkGBg8QEBUQEBQQEhAWEhUXEhcVEBQRFBUYFBEXFRQQFBYYHCYqGBojGhcUHy8gJCcpLC0sFR4xNTAqNSYrLCkBCQoKDgwOGg8PGS8jHSQpKi8qKSktNSwsLCo0NSo1KSkpNDI1KTUsNCwpNSwpLCwvKSkpLCwxMCkpKjYsKSw1Kf/AABEIAG8AbwMBIgACEQEDEQH/xAAcAAACAgMBAQAAAAAAAAAAAAAABgQFAQMHAgj/xABDEAABAwICBQcICAMJAAAAAAABAAIDBBESIQUGMVGRBxNBYXGBoSIyUmKCsbKzFCNDcpKiwfDR4eIkJUJEY4OTwtL/xAAaAQEAAgMBAAAAAAAAAAAAAAAAAgQBAwYF/8QAJhEAAgEDAgQHAAAAAAAAAAAAAAECAxExBDISQWFxBRQhIiOR8P/aAAwDAQACEQMRAD8A7ihCEAIQhACEIQAhCEAIQhACEIQAhCEAIQhACEIQAhKuuutH0FjpiX4GBl2sw3JfJhFsXbfuSvSctlIfOdMz79OD8slb6enq1I8UItroRcknZs6khI1Jyr6Pf/mKf2scXxhX2jtbaac2jkgefUnY/wAAoSpVI7otd0ZUk8Mu0LS2qB6HeH8VkVDevgVrMm1C8CVu8cV6BQGUIQgBCFguA2oDKFpdVsHTc9Waiy6VaNw77ngEBzLltq/qCz0qiMdzInuPjZcZXXOUSlNZPFADmW1Uo7WtY1njcd65MG79q7XwVLy9ud7/AL6PP1G4GhTdEStjnje4AtD24ri+V7HwUUBewF76pKSsyrxWPo+KhpsILGBtwLYCWdHqkLJiI82Wdv8Aul/g+6odV9K87RwuJzwAHtGRVi6qXCToOMnF8mekpXVyb9JqG7Jr/fiYfhDUHTFS3op39z4zxu5VzqpaZaywJ3ArHl08ocRb1GsEv0SOoa3m3ukthxYxZsjm2vYXBDd3SmpJL4vqKCL0jET3gE/EU7LyqiSm0sXZvWCBp6odHTSvYcLmsJDssuvNI2rmtstQJcRxBnNYS7MnHC17jxdsN0462Qh9HIw3s/Aw2NjZ8rWnwJSJobQrKUyBnmvAdbOwwOaywuT0AdKgOZdvrZHbXG24ZDgENeo97LwZdp6ieAQyK2kKm+lB/p0XAyTud7rLn+tVJzVU+3mv8tvtbRxumiqqv7xqj6Ihj/BEARxBVNrWBIwP6WHwO3xsuv8ADr0uHqkUavrcXGyr2JQot0XXQKu0VXBHU+T7SN6Usv5rz45pkdWBc01DrMJkZvAP6JudVrn9Uvmk7ZLUNpcOrQolfW/VuA2lpA7SLBVrqtZpH85NDH6U8QPZzrb+F1ox6kjo9RF/baWIbGNP5W5fCmlLNL5ekr+hCTxP9SZly5cIGnGXhI9eL5zEp6TbgAd6r/nsTbpo2hcetnzGpL07N5A7H/PYprazBH+ltKMWIEAi5FvxEN/VU3P5qTQ1YBuS24LSAXBt7OvtPYFAyc3dpMOqap9/PqJHDsxustVTVhwIOwiyb5eTijPlxvqYbneydufTm1uXtKBXcldR9jUU8g3PbJCfAOHiupo67TNJKVu5TcJHP3C2SxdMNbyfaUjz5h0g3xPZN4MJPgqGqo5YjhlZJG7c9jmHg4BepCvCe2SfZmpxayWWrVTgn7WkJsdWJCopsMjXdaYXVir1leVyUS4dWK01OdzmkKcbnvefYieR42Se6sTZyWeXXud6FO897nsYPAlVNR7aUn0ZsjlHVdXhirKh+5rG/v8ACmZLmp4uaiT0piOFz/2TGuVLZXawutTSHcB8QXN9LVN2fi+a1dH1kYTSShoJOA5AXORvsXK6w4m2vkSdlvTv0myymCGZlIioXv2+TlfMXdbfh3dZsOteqdhYMQjkIAzc1hdh63O2gfdA7Va6K0e+doMbTLexsBaMX2FxORPbcrAKJgaJObiMgkte7Q4ADeXNy4X7U6aJ0JUc2HSPxgi4Js7IjKx3d6nUmpTnWNQ+/qtvh7Dv/eSuK+qZSRBrBcnJgOzLaT1DJAL1VowWz/fG6gyEtFi8lu4+U3vGfuUqUvlN3uJPADsC2N0ZcfyQC5PoLR8x+sgpHHe1rYXcYywqJU8m9A/zDUwn1ZQ9vCRpP5le1erDHbLg9R/jdU02hKiE4opD2XLfdkVYjqascSZFxT5FHWck0n2NVG49AlhfH+Zhf7grzk61SqaCSd9TzflNjDCyQPBDXOc/cR/h2gKbSaSnGb8J+83yuLbK7pqsSsIHkuII25Altr7Ou62z11WcHCTumYUEndF1qUy1Lf0pHH3D9Ffqk0RaKNsbcwBxubk8VcRvuLqkTPahSaGpnHEYYi6978229997KahAa4oGN81oHYLL21gGQAA6sllCAFRa0Upc1kg2NJB9q1jxHir1Yc0EWOY6UAl0zc1cwRiy2VWroJvE7AfRcMbO7MEcbdSjGkq2fZsf1sl/R7R70BipaAe9VdbGAc9h8FOmpap32L/+SL/2iTQ9VKLFkcYvtdLc8GtPvQCxV05DrWz6LdPYp2iqN4F7HMpnotWGNsZXc4RsFsLOFyT2E26lbCBu4cEBV6PozbNWzGWFlkBZQH//2Q==">
            <a:hlinkClick r:id="rId4"/>
          </p:cNvPr>
          <p:cNvSpPr>
            <a:spLocks noChangeAspect="1" noChangeArrowheads="1"/>
          </p:cNvSpPr>
          <p:nvPr/>
        </p:nvSpPr>
        <p:spPr bwMode="auto">
          <a:xfrm>
            <a:off x="155575" y="-503238"/>
            <a:ext cx="1057275" cy="10572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pSp>
        <p:nvGrpSpPr>
          <p:cNvPr id="421" name="Group 420"/>
          <p:cNvGrpSpPr/>
          <p:nvPr/>
        </p:nvGrpSpPr>
        <p:grpSpPr>
          <a:xfrm>
            <a:off x="447675" y="3700832"/>
            <a:ext cx="4429125" cy="3012341"/>
            <a:chOff x="457200" y="3733800"/>
            <a:chExt cx="4429125" cy="3012341"/>
          </a:xfrm>
        </p:grpSpPr>
        <p:sp>
          <p:nvSpPr>
            <p:cNvPr id="103" name="TextBox 102"/>
            <p:cNvSpPr txBox="1"/>
            <p:nvPr/>
          </p:nvSpPr>
          <p:spPr>
            <a:xfrm>
              <a:off x="2828925" y="5114925"/>
              <a:ext cx="2057400" cy="1631216"/>
            </a:xfrm>
            <a:prstGeom prst="rect">
              <a:avLst/>
            </a:prstGeom>
            <a:noFill/>
          </p:spPr>
          <p:txBody>
            <a:bodyPr wrap="square" rtlCol="0">
              <a:spAutoFit/>
            </a:bodyPr>
            <a:lstStyle/>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Retrieval</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Manipulation</a:t>
              </a:r>
            </a:p>
            <a:p>
              <a:pPr>
                <a:buFont typeface="Arial" pitchFamily="34" charset="0"/>
                <a:buChar char="•"/>
              </a:pPr>
              <a:r>
                <a:rPr lang="en-US" sz="2000" dirty="0" smtClean="0">
                  <a:solidFill>
                    <a:srgbClr val="000000"/>
                  </a:solidFill>
                  <a:latin typeface="Calibri" pitchFamily="34" charset="0"/>
                  <a:ea typeface="Segoe UI" pitchFamily="34" charset="0"/>
                  <a:cs typeface="Calibri" pitchFamily="34" charset="0"/>
                </a:rPr>
                <a:t> Comparison</a:t>
              </a:r>
            </a:p>
            <a:p>
              <a:r>
                <a:rPr lang="en-US" sz="2000" dirty="0" smtClean="0">
                  <a:solidFill>
                    <a:srgbClr val="000000"/>
                  </a:solidFill>
                  <a:latin typeface="Calibri" pitchFamily="34" charset="0"/>
                  <a:ea typeface="Segoe UI" pitchFamily="34" charset="0"/>
                  <a:cs typeface="Calibri" pitchFamily="34" charset="0"/>
                </a:rPr>
                <a:t>         …</a:t>
              </a:r>
            </a:p>
            <a:p>
              <a:pPr algn="ctr"/>
              <a:endParaRPr lang="en-US" sz="2000" dirty="0">
                <a:solidFill>
                  <a:srgbClr val="000000"/>
                </a:solidFill>
                <a:latin typeface="Calibri" pitchFamily="34" charset="0"/>
                <a:ea typeface="Segoe UI" pitchFamily="34" charset="0"/>
                <a:cs typeface="Calibri" pitchFamily="34" charset="0"/>
              </a:endParaRPr>
            </a:p>
          </p:txBody>
        </p:sp>
        <p:grpSp>
          <p:nvGrpSpPr>
            <p:cNvPr id="420" name="Group 419"/>
            <p:cNvGrpSpPr/>
            <p:nvPr/>
          </p:nvGrpSpPr>
          <p:grpSpPr>
            <a:xfrm>
              <a:off x="457200" y="3733800"/>
              <a:ext cx="2086733" cy="1905000"/>
              <a:chOff x="457200" y="3733800"/>
              <a:chExt cx="2086733" cy="1905000"/>
            </a:xfrm>
          </p:grpSpPr>
          <p:sp>
            <p:nvSpPr>
              <p:cNvPr id="18" name="Rounded Rectangle 17"/>
              <p:cNvSpPr/>
              <p:nvPr/>
            </p:nvSpPr>
            <p:spPr>
              <a:xfrm>
                <a:off x="457200" y="4419600"/>
                <a:ext cx="1447800" cy="609600"/>
              </a:xfrm>
              <a:prstGeom prst="roundRect">
                <a:avLst/>
              </a:prstGeom>
              <a:solidFill>
                <a:schemeClr val="bg1">
                  <a:lumMod val="75000"/>
                </a:schemeClr>
              </a:solidFill>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sz="1600" dirty="0" smtClean="0">
                  <a:solidFill>
                    <a:schemeClr val="accent1"/>
                  </a:solidFill>
                  <a:latin typeface="Calibri" pitchFamily="34" charset="0"/>
                  <a:ea typeface="Segoe UI" pitchFamily="34" charset="0"/>
                  <a:cs typeface="Calibri" pitchFamily="34" charset="0"/>
                </a:endParaRPr>
              </a:p>
              <a:p>
                <a:pPr algn="ctr"/>
                <a:r>
                  <a:rPr lang="en-US" sz="1600" dirty="0" smtClean="0">
                    <a:solidFill>
                      <a:schemeClr val="accent1"/>
                    </a:solidFill>
                    <a:latin typeface="Calibri" pitchFamily="34" charset="0"/>
                    <a:ea typeface="Segoe UI" pitchFamily="34" charset="0"/>
                    <a:cs typeface="Calibri" pitchFamily="34" charset="0"/>
                  </a:rPr>
                  <a:t>Application</a:t>
                </a:r>
              </a:p>
              <a:p>
                <a:pPr algn="ctr"/>
                <a:endParaRPr lang="en-US" sz="1600" dirty="0">
                  <a:solidFill>
                    <a:schemeClr val="accent1"/>
                  </a:solidFill>
                  <a:latin typeface="Calibri" pitchFamily="34" charset="0"/>
                  <a:ea typeface="Segoe UI" pitchFamily="34" charset="0"/>
                  <a:cs typeface="Calibri" pitchFamily="34" charset="0"/>
                </a:endParaRPr>
              </a:p>
            </p:txBody>
          </p:sp>
          <p:sp>
            <p:nvSpPr>
              <p:cNvPr id="102" name="Rounded Rectangle 101"/>
              <p:cNvSpPr/>
              <p:nvPr/>
            </p:nvSpPr>
            <p:spPr>
              <a:xfrm>
                <a:off x="914400" y="5029200"/>
                <a:ext cx="990600" cy="609600"/>
              </a:xfrm>
              <a:prstGeom prst="roundRect">
                <a:avLst/>
              </a:prstGeom>
              <a:solidFill>
                <a:schemeClr val="accent5"/>
              </a:solidFill>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Client</a:t>
                </a:r>
                <a:endParaRPr lang="en-US" sz="1600" dirty="0">
                  <a:solidFill>
                    <a:schemeClr val="accent1"/>
                  </a:solidFill>
                  <a:latin typeface="Calibri" pitchFamily="34" charset="0"/>
                  <a:ea typeface="Segoe UI" pitchFamily="34" charset="0"/>
                  <a:cs typeface="Calibri" pitchFamily="34" charset="0"/>
                </a:endParaRPr>
              </a:p>
            </p:txBody>
          </p:sp>
          <p:pic>
            <p:nvPicPr>
              <p:cNvPr id="15368" name="Picture 8" descr="http://www.iconarchive.com/icons/icons-land/vista-hardware-devices/256/Computer-icon.png"/>
              <p:cNvPicPr>
                <a:picLocks noChangeAspect="1" noChangeArrowheads="1"/>
              </p:cNvPicPr>
              <p:nvPr/>
            </p:nvPicPr>
            <p:blipFill>
              <a:blip r:embed="rId5" cstate="print"/>
              <a:srcRect/>
              <a:stretch>
                <a:fillRect/>
              </a:stretch>
            </p:blipFill>
            <p:spPr bwMode="auto">
              <a:xfrm>
                <a:off x="1447800" y="3733800"/>
                <a:ext cx="854075" cy="854075"/>
              </a:xfrm>
              <a:prstGeom prst="rect">
                <a:avLst/>
              </a:prstGeom>
              <a:noFill/>
            </p:spPr>
          </p:pic>
          <p:pic>
            <p:nvPicPr>
              <p:cNvPr id="98" name="Picture 39" descr="C:\Users\mayah\AppData\Local\Microsoft\Windows\Temporary Internet Files\Content.IE5\7EHIJR16\MCj04316330000[1].png"/>
              <p:cNvPicPr>
                <a:picLocks noChangeAspect="1" noChangeArrowheads="1"/>
              </p:cNvPicPr>
              <p:nvPr/>
            </p:nvPicPr>
            <p:blipFill>
              <a:blip r:embed="rId3" cstate="print"/>
              <a:srcRect/>
              <a:stretch>
                <a:fillRect/>
              </a:stretch>
            </p:blipFill>
            <p:spPr bwMode="auto">
              <a:xfrm>
                <a:off x="1905000" y="4191000"/>
                <a:ext cx="638933" cy="700523"/>
              </a:xfrm>
              <a:prstGeom prst="rect">
                <a:avLst/>
              </a:prstGeom>
              <a:noFill/>
              <a:ln w="9525">
                <a:noFill/>
                <a:miter lim="800000"/>
                <a:headEnd/>
                <a:tailEnd/>
              </a:ln>
            </p:spPr>
          </p:pic>
        </p:grpSp>
      </p:grpSp>
      <p:sp>
        <p:nvSpPr>
          <p:cNvPr id="3" name="Left-Right Arrow 2"/>
          <p:cNvSpPr/>
          <p:nvPr/>
        </p:nvSpPr>
        <p:spPr>
          <a:xfrm>
            <a:off x="2861747" y="4600919"/>
            <a:ext cx="1650941" cy="199681"/>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4" name="Left-Right Arrow 83"/>
          <p:cNvSpPr/>
          <p:nvPr/>
        </p:nvSpPr>
        <p:spPr>
          <a:xfrm>
            <a:off x="7076767" y="3804260"/>
            <a:ext cx="543233" cy="159858"/>
          </a:xfrm>
          <a:prstGeom prst="leftRightArrow">
            <a:avLst/>
          </a:prstGeom>
          <a:solidFill>
            <a:schemeClr val="bg1">
              <a:lumMod val="75000"/>
            </a:schemeClr>
          </a:solidFill>
          <a:ln w="15875" cap="rnd" cmpd="sng" algn="ctr">
            <a:solidFill>
              <a:schemeClr val="bg1">
                <a:lumMod val="75000"/>
              </a:schemeClr>
            </a:solidFill>
            <a:prstDash val="solid"/>
          </a:ln>
          <a:effectLst/>
          <a:scene3d>
            <a:camera prst="orthographicFront">
              <a:rot lat="0" lon="0" rev="0"/>
            </a:camera>
            <a:lightRig rig="contrasting" dir="t">
              <a:rot lat="0" lon="0" rev="7800000"/>
            </a:lightRig>
          </a:scene3d>
          <a:sp3d>
            <a:bevelT w="139700" h="139700"/>
          </a:sp3d>
        </p:spPr>
        <p:style>
          <a:lnRef idx="3">
            <a:schemeClr val="lt1"/>
          </a:lnRef>
          <a:fillRef idx="1">
            <a:schemeClr val="accent1"/>
          </a:fillRef>
          <a:effectRef idx="1">
            <a:schemeClr val="accent1"/>
          </a:effectRef>
          <a:fontRef idx="minor">
            <a:schemeClr val="lt1"/>
          </a:fontRef>
        </p:style>
        <p:txBody>
          <a:bodyPr rtlCol="0" anchor="ctr"/>
          <a:lstStyle/>
          <a:p>
            <a:pPr algn="ctr" eaLnBrk="1" latinLnBrk="0" hangingPunct="1"/>
            <a:endParaRPr kumimoji="0" lang="en-US"/>
          </a:p>
        </p:txBody>
      </p:sp>
      <p:sp>
        <p:nvSpPr>
          <p:cNvPr id="85" name="TextBox 84"/>
          <p:cNvSpPr txBox="1"/>
          <p:nvPr/>
        </p:nvSpPr>
        <p:spPr>
          <a:xfrm>
            <a:off x="2897683" y="2038350"/>
            <a:ext cx="1447800" cy="400110"/>
          </a:xfrm>
          <a:prstGeom prst="rect">
            <a:avLst/>
          </a:prstGeom>
          <a:noFill/>
        </p:spPr>
        <p:txBody>
          <a:bodyPr wrap="square" rtlCol="0">
            <a:spAutoFit/>
          </a:bodyPr>
          <a:lstStyle/>
          <a:p>
            <a:pPr>
              <a:buFont typeface="Arial" pitchFamily="34" charset="0"/>
              <a:buChar char="•"/>
            </a:pPr>
            <a:r>
              <a:rPr lang="en-US" sz="2000" dirty="0" smtClean="0">
                <a:solidFill>
                  <a:schemeClr val="bg1"/>
                </a:solidFill>
                <a:latin typeface="Calibri" pitchFamily="34" charset="0"/>
                <a:ea typeface="Segoe UI" pitchFamily="34" charset="0"/>
                <a:cs typeface="Calibri" pitchFamily="34" charset="0"/>
              </a:rPr>
              <a:t> </a:t>
            </a:r>
            <a:r>
              <a:rPr lang="en-US" sz="2000" dirty="0" smtClean="0">
                <a:solidFill>
                  <a:srgbClr val="000000"/>
                </a:solidFill>
                <a:latin typeface="Calibri" pitchFamily="34" charset="0"/>
                <a:ea typeface="Segoe UI" pitchFamily="34" charset="0"/>
                <a:cs typeface="Calibri" pitchFamily="34" charset="0"/>
              </a:rPr>
              <a:t>Insertion</a:t>
            </a:r>
          </a:p>
        </p:txBody>
      </p:sp>
      <p:pic>
        <p:nvPicPr>
          <p:cNvPr id="30" name="Picture 8" descr="Server Icon"/>
          <p:cNvPicPr>
            <a:picLocks noChangeAspect="1" noChangeArrowheads="1"/>
          </p:cNvPicPr>
          <p:nvPr/>
        </p:nvPicPr>
        <p:blipFill>
          <a:blip r:embed="rId6" cstate="print"/>
          <a:srcRect/>
          <a:stretch>
            <a:fillRect/>
          </a:stretch>
        </p:blipFill>
        <p:spPr bwMode="auto">
          <a:xfrm>
            <a:off x="7620000" y="2971800"/>
            <a:ext cx="680133" cy="680133"/>
          </a:xfrm>
          <a:prstGeom prst="rect">
            <a:avLst/>
          </a:prstGeom>
          <a:noFill/>
        </p:spPr>
      </p:pic>
      <p:pic>
        <p:nvPicPr>
          <p:cNvPr id="31" name="Picture 8" descr="Server Icon"/>
          <p:cNvPicPr>
            <a:picLocks noChangeAspect="1" noChangeArrowheads="1"/>
          </p:cNvPicPr>
          <p:nvPr/>
        </p:nvPicPr>
        <p:blipFill>
          <a:blip r:embed="rId6" cstate="print"/>
          <a:srcRect/>
          <a:stretch>
            <a:fillRect/>
          </a:stretch>
        </p:blipFill>
        <p:spPr bwMode="auto">
          <a:xfrm>
            <a:off x="7636157" y="4114800"/>
            <a:ext cx="680133" cy="680133"/>
          </a:xfrm>
          <a:prstGeom prst="rect">
            <a:avLst/>
          </a:prstGeom>
          <a:noFill/>
        </p:spPr>
      </p:pic>
      <p:pic>
        <p:nvPicPr>
          <p:cNvPr id="32" name="Picture 4" descr="Free Database icon"/>
          <p:cNvPicPr>
            <a:picLocks noChangeAspect="1" noChangeArrowheads="1"/>
          </p:cNvPicPr>
          <p:nvPr/>
        </p:nvPicPr>
        <p:blipFill>
          <a:blip r:embed="rId7" cstate="print"/>
          <a:srcRect/>
          <a:stretch>
            <a:fillRect/>
          </a:stretch>
        </p:blipFill>
        <p:spPr bwMode="auto">
          <a:xfrm>
            <a:off x="7996246" y="3276600"/>
            <a:ext cx="431843" cy="465063"/>
          </a:xfrm>
          <a:prstGeom prst="rect">
            <a:avLst/>
          </a:prstGeom>
          <a:noFill/>
        </p:spPr>
      </p:pic>
      <p:pic>
        <p:nvPicPr>
          <p:cNvPr id="33" name="Picture 4" descr="Free Database icon"/>
          <p:cNvPicPr>
            <a:picLocks noChangeAspect="1" noChangeArrowheads="1"/>
          </p:cNvPicPr>
          <p:nvPr/>
        </p:nvPicPr>
        <p:blipFill>
          <a:blip r:embed="rId7" cstate="print"/>
          <a:srcRect/>
          <a:stretch>
            <a:fillRect/>
          </a:stretch>
        </p:blipFill>
        <p:spPr bwMode="auto">
          <a:xfrm>
            <a:off x="8026357" y="4443783"/>
            <a:ext cx="431843" cy="465063"/>
          </a:xfrm>
          <a:prstGeom prst="rect">
            <a:avLst/>
          </a:prstGeom>
          <a:noFill/>
        </p:spPr>
      </p:pic>
      <p:sp>
        <p:nvSpPr>
          <p:cNvPr id="34" name="Rounded Rectangle 33"/>
          <p:cNvSpPr/>
          <p:nvPr/>
        </p:nvSpPr>
        <p:spPr>
          <a:xfrm>
            <a:off x="5890972" y="2331979"/>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5" name="Picture 8" descr="Server Icon"/>
          <p:cNvPicPr>
            <a:picLocks noChangeAspect="1" noChangeArrowheads="1"/>
          </p:cNvPicPr>
          <p:nvPr/>
        </p:nvPicPr>
        <p:blipFill>
          <a:blip r:embed="rId6" cstate="print"/>
          <a:srcRect/>
          <a:stretch>
            <a:fillRect/>
          </a:stretch>
        </p:blipFill>
        <p:spPr bwMode="auto">
          <a:xfrm>
            <a:off x="5353378" y="2110027"/>
            <a:ext cx="686854" cy="686854"/>
          </a:xfrm>
          <a:prstGeom prst="rect">
            <a:avLst/>
          </a:prstGeom>
          <a:noFill/>
        </p:spPr>
      </p:pic>
      <p:sp>
        <p:nvSpPr>
          <p:cNvPr id="38" name="Rounded Rectangle 37"/>
          <p:cNvSpPr/>
          <p:nvPr/>
        </p:nvSpPr>
        <p:spPr>
          <a:xfrm>
            <a:off x="5890973" y="3539461"/>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39" name="Picture 8" descr="Server Icon"/>
          <p:cNvPicPr>
            <a:picLocks noChangeAspect="1" noChangeArrowheads="1"/>
          </p:cNvPicPr>
          <p:nvPr/>
        </p:nvPicPr>
        <p:blipFill>
          <a:blip r:embed="rId6" cstate="print"/>
          <a:srcRect/>
          <a:stretch>
            <a:fillRect/>
          </a:stretch>
        </p:blipFill>
        <p:spPr bwMode="auto">
          <a:xfrm>
            <a:off x="5334000" y="3317509"/>
            <a:ext cx="706231" cy="706231"/>
          </a:xfrm>
          <a:prstGeom prst="rect">
            <a:avLst/>
          </a:prstGeom>
          <a:noFill/>
        </p:spPr>
      </p:pic>
      <p:sp>
        <p:nvSpPr>
          <p:cNvPr id="40" name="Rounded Rectangle 39"/>
          <p:cNvSpPr/>
          <p:nvPr/>
        </p:nvSpPr>
        <p:spPr>
          <a:xfrm>
            <a:off x="5890973" y="4716698"/>
            <a:ext cx="1058807" cy="516792"/>
          </a:xfrm>
          <a:prstGeom prst="roundRect">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600" dirty="0" smtClean="0">
                <a:solidFill>
                  <a:schemeClr val="accent1"/>
                </a:solidFill>
                <a:latin typeface="Calibri" pitchFamily="34" charset="0"/>
                <a:ea typeface="Segoe UI" pitchFamily="34" charset="0"/>
                <a:cs typeface="Calibri" pitchFamily="34" charset="0"/>
              </a:rPr>
              <a:t>ST Server</a:t>
            </a:r>
            <a:endParaRPr lang="en-US" sz="1600" dirty="0">
              <a:latin typeface="Calibri" pitchFamily="34" charset="0"/>
              <a:ea typeface="Segoe UI" pitchFamily="34" charset="0"/>
              <a:cs typeface="Calibri" pitchFamily="34" charset="0"/>
            </a:endParaRPr>
          </a:p>
        </p:txBody>
      </p:sp>
      <p:pic>
        <p:nvPicPr>
          <p:cNvPr id="41" name="Picture 8" descr="Server Icon"/>
          <p:cNvPicPr>
            <a:picLocks noChangeAspect="1" noChangeArrowheads="1"/>
          </p:cNvPicPr>
          <p:nvPr/>
        </p:nvPicPr>
        <p:blipFill>
          <a:blip r:embed="rId6" cstate="print"/>
          <a:srcRect/>
          <a:stretch>
            <a:fillRect/>
          </a:stretch>
        </p:blipFill>
        <p:spPr bwMode="auto">
          <a:xfrm>
            <a:off x="5353378" y="4494746"/>
            <a:ext cx="686854" cy="686854"/>
          </a:xfrm>
          <a:prstGeom prst="rect">
            <a:avLst/>
          </a:prstGeom>
          <a:noFill/>
        </p:spPr>
      </p:pic>
      <p:sp>
        <p:nvSpPr>
          <p:cNvPr id="10" name="Slide Number Placeholder 9"/>
          <p:cNvSpPr>
            <a:spLocks noGrp="1"/>
          </p:cNvSpPr>
          <p:nvPr>
            <p:ph type="sldNum" sz="quarter" idx="12"/>
          </p:nvPr>
        </p:nvSpPr>
        <p:spPr/>
        <p:txBody>
          <a:bodyPr/>
          <a:lstStyle/>
          <a:p>
            <a:fld id="{6563A305-4DB9-4515-9625-D37A5744C327}" type="slidenum">
              <a:rPr lang="en-US" smtClean="0"/>
              <a:pPr/>
              <a:t>9</a:t>
            </a:fld>
            <a:endParaRPr lang="en-US"/>
          </a:p>
        </p:txBody>
      </p:sp>
      <p:sp>
        <p:nvSpPr>
          <p:cNvPr id="4" name="Date Placeholder 3"/>
          <p:cNvSpPr>
            <a:spLocks noGrp="1"/>
          </p:cNvSpPr>
          <p:nvPr>
            <p:ph type="dt" sz="half" idx="10"/>
          </p:nvPr>
        </p:nvSpPr>
        <p:spPr/>
        <p:txBody>
          <a:bodyPr/>
          <a:lstStyle/>
          <a:p>
            <a:r>
              <a:rPr lang="en-US" smtClean="0"/>
              <a:t>4/2/13</a:t>
            </a:r>
            <a:endParaRPr lang="en-US"/>
          </a:p>
        </p:txBody>
      </p:sp>
      <p:sp>
        <p:nvSpPr>
          <p:cNvPr id="5" name="Footer Placeholder 4"/>
          <p:cNvSpPr>
            <a:spLocks noGrp="1"/>
          </p:cNvSpPr>
          <p:nvPr>
            <p:ph type="ftr" sz="quarter" idx="11"/>
          </p:nvPr>
        </p:nvSpPr>
        <p:spPr/>
        <p:txBody>
          <a:bodyPr/>
          <a:lstStyle/>
          <a:p>
            <a:r>
              <a:rPr lang="en-US" smtClean="0"/>
              <a:t>Cellular Networks and Mobile Computing (COMS 6998-10)</a:t>
            </a:r>
            <a:endParaRPr lang="en-US"/>
          </a:p>
        </p:txBody>
      </p:sp>
      <p:sp>
        <p:nvSpPr>
          <p:cNvPr id="42" name="TextBox 41"/>
          <p:cNvSpPr txBox="1"/>
          <p:nvPr/>
        </p:nvSpPr>
        <p:spPr>
          <a:xfrm>
            <a:off x="6019800" y="6428601"/>
            <a:ext cx="1510525" cy="276999"/>
          </a:xfrm>
          <a:prstGeom prst="rect">
            <a:avLst/>
          </a:prstGeom>
          <a:noFill/>
        </p:spPr>
        <p:txBody>
          <a:bodyPr wrap="none" rtlCol="0">
            <a:spAutoFit/>
          </a:bodyPr>
          <a:lstStyle/>
          <a:p>
            <a:r>
              <a:rPr lang="en-US" sz="1200" dirty="0" smtClean="0"/>
              <a:t>Courtesy: Maya et al.</a:t>
            </a:r>
            <a:endParaRPr lang="en-US" sz="1200" dirty="0"/>
          </a:p>
        </p:txBody>
      </p:sp>
    </p:spTree>
    <p:extLst>
      <p:ext uri="{BB962C8B-B14F-4D97-AF65-F5344CB8AC3E}">
        <p14:creationId xmlns:p14="http://schemas.microsoft.com/office/powerpoint/2010/main" val="1812982205"/>
      </p:ext>
    </p:extLst>
  </p:cSld>
  <p:clrMapOvr>
    <a:masterClrMapping/>
  </p:clrMapOvr>
  <mc:AlternateContent xmlns:mc="http://schemas.openxmlformats.org/markup-compatibility/2006" xmlns:p14="http://schemas.microsoft.com/office/powerpoint/2010/main">
    <mc:Choice Requires="p14">
      <p:transition spd="slow" p14:dur="2000" advTm="73761"/>
    </mc:Choice>
    <mc:Fallback xmlns="">
      <p:transition spd="slow" advTm="73761"/>
    </mc:Fallback>
  </mc:AlternateContent>
  <p:timing>
    <p:tnLst>
      <p:par>
        <p:cTn xmlns:p14="http://schemas.microsoft.com/office/powerpoint/2010/mai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39.9|8.8|4.5|15.5|3.6|3.9|7.1|7|9.1|7"/>
</p:tagLst>
</file>

<file path=ppt/tags/tag10.xml><?xml version="1.0" encoding="utf-8"?>
<p:tagLst xmlns:a="http://schemas.openxmlformats.org/drawingml/2006/main" xmlns:r="http://schemas.openxmlformats.org/officeDocument/2006/relationships" xmlns:p="http://schemas.openxmlformats.org/presentationml/2006/main">
  <p:tag name="TIMING" val="|38.3|3.6|5"/>
</p:tagLst>
</file>

<file path=ppt/tags/tag11.xml><?xml version="1.0" encoding="utf-8"?>
<p:tagLst xmlns:a="http://schemas.openxmlformats.org/drawingml/2006/main" xmlns:r="http://schemas.openxmlformats.org/officeDocument/2006/relationships" xmlns:p="http://schemas.openxmlformats.org/presentationml/2006/main">
  <p:tag name="TIMING" val="|38.3|3.6|5"/>
</p:tagLst>
</file>

<file path=ppt/tags/tag12.xml><?xml version="1.0" encoding="utf-8"?>
<p:tagLst xmlns:a="http://schemas.openxmlformats.org/drawingml/2006/main" xmlns:r="http://schemas.openxmlformats.org/officeDocument/2006/relationships" xmlns:p="http://schemas.openxmlformats.org/presentationml/2006/main">
  <p:tag name="TIMING" val="|7.6|7.3|4.5|2.6"/>
</p:tagLst>
</file>

<file path=ppt/tags/tag13.xml><?xml version="1.0" encoding="utf-8"?>
<p:tagLst xmlns:a="http://schemas.openxmlformats.org/drawingml/2006/main" xmlns:r="http://schemas.openxmlformats.org/officeDocument/2006/relationships" xmlns:p="http://schemas.openxmlformats.org/presentationml/2006/main">
  <p:tag name="TIMING" val="|6.5|4.2"/>
</p:tagLst>
</file>

<file path=ppt/tags/tag14.xml><?xml version="1.0" encoding="utf-8"?>
<p:tagLst xmlns:a="http://schemas.openxmlformats.org/drawingml/2006/main" xmlns:r="http://schemas.openxmlformats.org/officeDocument/2006/relationships" xmlns:p="http://schemas.openxmlformats.org/presentationml/2006/main">
  <p:tag name="TIMING" val="|17.4|6.2"/>
</p:tagLst>
</file>

<file path=ppt/tags/tag15.xml><?xml version="1.0" encoding="utf-8"?>
<p:tagLst xmlns:a="http://schemas.openxmlformats.org/drawingml/2006/main" xmlns:r="http://schemas.openxmlformats.org/officeDocument/2006/relationships" xmlns:p="http://schemas.openxmlformats.org/presentationml/2006/main">
  <p:tag name="TIMING" val="|12.6|7.7"/>
</p:tagLst>
</file>

<file path=ppt/tags/tag16.xml><?xml version="1.0" encoding="utf-8"?>
<p:tagLst xmlns:a="http://schemas.openxmlformats.org/drawingml/2006/main" xmlns:r="http://schemas.openxmlformats.org/officeDocument/2006/relationships" xmlns:p="http://schemas.openxmlformats.org/presentationml/2006/main">
  <p:tag name="TIMING" val="|7.4|11.5|3.8|7.6"/>
</p:tagLst>
</file>

<file path=ppt/tags/tag17.xml><?xml version="1.0" encoding="utf-8"?>
<p:tagLst xmlns:a="http://schemas.openxmlformats.org/drawingml/2006/main" xmlns:r="http://schemas.openxmlformats.org/officeDocument/2006/relationships" xmlns:p="http://schemas.openxmlformats.org/presentationml/2006/main">
  <p:tag name="TIMING" val="|24.5|5.1"/>
</p:tagLst>
</file>

<file path=ppt/tags/tag18.xml><?xml version="1.0" encoding="utf-8"?>
<p:tagLst xmlns:a="http://schemas.openxmlformats.org/drawingml/2006/main" xmlns:r="http://schemas.openxmlformats.org/officeDocument/2006/relationships" xmlns:p="http://schemas.openxmlformats.org/presentationml/2006/main">
  <p:tag name="TIMING" val="|19.2"/>
</p:tagLst>
</file>

<file path=ppt/tags/tag19.xml><?xml version="1.0" encoding="utf-8"?>
<p:tagLst xmlns:a="http://schemas.openxmlformats.org/drawingml/2006/main" xmlns:r="http://schemas.openxmlformats.org/officeDocument/2006/relationships" xmlns:p="http://schemas.openxmlformats.org/presentationml/2006/main">
  <p:tag name="TIMING" val="|14.1|7.6"/>
</p:tagLst>
</file>

<file path=ppt/tags/tag2.xml><?xml version="1.0" encoding="utf-8"?>
<p:tagLst xmlns:a="http://schemas.openxmlformats.org/drawingml/2006/main" xmlns:r="http://schemas.openxmlformats.org/officeDocument/2006/relationships" xmlns:p="http://schemas.openxmlformats.org/presentationml/2006/main">
  <p:tag name="TIMING" val="|58.1"/>
</p:tagLst>
</file>

<file path=ppt/tags/tag3.xml><?xml version="1.0" encoding="utf-8"?>
<p:tagLst xmlns:a="http://schemas.openxmlformats.org/drawingml/2006/main" xmlns:r="http://schemas.openxmlformats.org/officeDocument/2006/relationships" xmlns:p="http://schemas.openxmlformats.org/presentationml/2006/main">
  <p:tag name="TIMING" val="|26.4|17.2|16|37.6"/>
</p:tagLst>
</file>

<file path=ppt/tags/tag4.xml><?xml version="1.0" encoding="utf-8"?>
<p:tagLst xmlns:a="http://schemas.openxmlformats.org/drawingml/2006/main" xmlns:r="http://schemas.openxmlformats.org/officeDocument/2006/relationships" xmlns:p="http://schemas.openxmlformats.org/presentationml/2006/main">
  <p:tag name="TIMING" val="|22.5|18.5|14"/>
</p:tagLst>
</file>

<file path=ppt/tags/tag5.xml><?xml version="1.0" encoding="utf-8"?>
<p:tagLst xmlns:a="http://schemas.openxmlformats.org/drawingml/2006/main" xmlns:r="http://schemas.openxmlformats.org/officeDocument/2006/relationships" xmlns:p="http://schemas.openxmlformats.org/presentationml/2006/main">
  <p:tag name="TIMING" val="|37.3|8"/>
</p:tagLst>
</file>

<file path=ppt/tags/tag6.xml><?xml version="1.0" encoding="utf-8"?>
<p:tagLst xmlns:a="http://schemas.openxmlformats.org/drawingml/2006/main" xmlns:r="http://schemas.openxmlformats.org/officeDocument/2006/relationships" xmlns:p="http://schemas.openxmlformats.org/presentationml/2006/main">
  <p:tag name="TIMING" val="|31.5|17.3|17.5"/>
</p:tagLst>
</file>

<file path=ppt/tags/tag7.xml><?xml version="1.0" encoding="utf-8"?>
<p:tagLst xmlns:a="http://schemas.openxmlformats.org/drawingml/2006/main" xmlns:r="http://schemas.openxmlformats.org/officeDocument/2006/relationships" xmlns:p="http://schemas.openxmlformats.org/presentationml/2006/main">
  <p:tag name="TIMING" val="|18.2|23.6"/>
</p:tagLst>
</file>

<file path=ppt/tags/tag8.xml><?xml version="1.0" encoding="utf-8"?>
<p:tagLst xmlns:a="http://schemas.openxmlformats.org/drawingml/2006/main" xmlns:r="http://schemas.openxmlformats.org/officeDocument/2006/relationships" xmlns:p="http://schemas.openxmlformats.org/presentationml/2006/main">
  <p:tag name="TIMING" val="|4.6|4.1|7.5|9.2|7.7"/>
</p:tagLst>
</file>

<file path=ppt/tags/tag9.xml><?xml version="1.0" encoding="utf-8"?>
<p:tagLst xmlns:a="http://schemas.openxmlformats.org/drawingml/2006/main" xmlns:r="http://schemas.openxmlformats.org/officeDocument/2006/relationships" xmlns:p="http://schemas.openxmlformats.org/presentationml/2006/main">
  <p:tag name="TIMING" val="|39.7|6"/>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1734</TotalTime>
  <Words>7993</Words>
  <Application>Microsoft Macintosh PowerPoint</Application>
  <PresentationFormat>On-screen Show (4:3)</PresentationFormat>
  <Paragraphs>1376</Paragraphs>
  <Slides>88</Slides>
  <Notes>81</Notes>
  <HiddenSlides>0</HiddenSlides>
  <MMClips>0</MMClips>
  <ScaleCrop>false</ScaleCrop>
  <HeadingPairs>
    <vt:vector size="6" baseType="variant">
      <vt:variant>
        <vt:lpstr>Theme</vt:lpstr>
      </vt:variant>
      <vt:variant>
        <vt:i4>2</vt:i4>
      </vt:variant>
      <vt:variant>
        <vt:lpstr>Embedded OLE Servers</vt:lpstr>
      </vt:variant>
      <vt:variant>
        <vt:i4>1</vt:i4>
      </vt:variant>
      <vt:variant>
        <vt:lpstr>Slide Titles</vt:lpstr>
      </vt:variant>
      <vt:variant>
        <vt:i4>88</vt:i4>
      </vt:variant>
    </vt:vector>
  </HeadingPairs>
  <TitlesOfParts>
    <vt:vector size="91" baseType="lpstr">
      <vt:lpstr>Office Theme</vt:lpstr>
      <vt:lpstr>1_Office Theme</vt:lpstr>
      <vt:lpstr>Visio</vt:lpstr>
      <vt:lpstr>PowerPoint Presentation</vt:lpstr>
      <vt:lpstr>Review of Previous Lecture</vt:lpstr>
      <vt:lpstr>Review of Previous Lecture (Cont’d)</vt:lpstr>
      <vt:lpstr>Review of Previous Lecture (Cont’d)</vt:lpstr>
      <vt:lpstr>Thialfi Architecture</vt:lpstr>
      <vt:lpstr>Thialfi: Life of a Notification</vt:lpstr>
      <vt:lpstr>Review of Previous Lecture (Cont’d)</vt:lpstr>
      <vt:lpstr>A Taxonomy of Applications</vt:lpstr>
      <vt:lpstr>StarTrack System</vt:lpstr>
      <vt:lpstr>What are System Challenges of Track Service?</vt:lpstr>
      <vt:lpstr>Challenges of Using Raw Tracks</vt:lpstr>
      <vt:lpstr>StarTrack API</vt:lpstr>
      <vt:lpstr>StarTrack API: Track Collections</vt:lpstr>
      <vt:lpstr>API Usage: Ride-Sharing Application</vt:lpstr>
      <vt:lpstr>Outline</vt:lpstr>
      <vt:lpstr>Mobile Cloud Computing (mCloud) today</vt:lpstr>
      <vt:lpstr>Mobile Cloud Computing today (Cont’d)</vt:lpstr>
      <vt:lpstr>mCloud Fundamental Challenges</vt:lpstr>
      <vt:lpstr>mCloud Architecture</vt:lpstr>
      <vt:lpstr>mCloud Architecture (Cont’d)</vt:lpstr>
      <vt:lpstr>mCloud Architecture (Cont’d)</vt:lpstr>
      <vt:lpstr>mCloud Programming Model</vt:lpstr>
      <vt:lpstr>mCloud Programming Model: MAUI</vt:lpstr>
      <vt:lpstr>mCloud Programming Model: MAUI (Cont’d)</vt:lpstr>
      <vt:lpstr>MAUI Profiler</vt:lpstr>
      <vt:lpstr>MAUI Solver</vt:lpstr>
      <vt:lpstr>Is Global Program Analysis Needed?</vt:lpstr>
      <vt:lpstr>Is Global Program Analysis Needed?</vt:lpstr>
      <vt:lpstr>Is Global Program Analysis Needed?</vt:lpstr>
      <vt:lpstr>Can MAUI Adapt to Changing Conditions?</vt:lpstr>
      <vt:lpstr>Can MAUI Adapt to Changing Conditions?</vt:lpstr>
      <vt:lpstr>Case 1</vt:lpstr>
      <vt:lpstr>Case 2</vt:lpstr>
      <vt:lpstr>MAUI Implementation</vt:lpstr>
      <vt:lpstr>Questions</vt:lpstr>
      <vt:lpstr>How much can MAUI reduce energy consumption?</vt:lpstr>
      <vt:lpstr>How much can MAUI improve performance?</vt:lpstr>
      <vt:lpstr>Latency to server impacts the opportunities for fine-grained offload</vt:lpstr>
      <vt:lpstr>Can MAUI Run Resource-Intensive Applications?</vt:lpstr>
      <vt:lpstr>Conclusions</vt:lpstr>
      <vt:lpstr>mCloud Programming Model: CloneCloud</vt:lpstr>
      <vt:lpstr>The Before-After Picture</vt:lpstr>
      <vt:lpstr>CloneCloud v1 Architecture</vt:lpstr>
      <vt:lpstr>AppVM Clones</vt:lpstr>
      <vt:lpstr>Partitioning</vt:lpstr>
      <vt:lpstr>Automatic Partitioning Framework</vt:lpstr>
      <vt:lpstr>Partitioning: Static Analysis</vt:lpstr>
      <vt:lpstr>Partitioning: Profiling</vt:lpstr>
      <vt:lpstr>Partitioning: Intuition</vt:lpstr>
      <vt:lpstr>Partitioning: Optimization</vt:lpstr>
      <vt:lpstr>Distributed Execution</vt:lpstr>
      <vt:lpstr>Migration Architecture</vt:lpstr>
      <vt:lpstr>Migration: Suspend-Transmit-Resume</vt:lpstr>
      <vt:lpstr>Migration Challenges</vt:lpstr>
      <vt:lpstr>Migration: References in Motion</vt:lpstr>
      <vt:lpstr>The CloneCloud v1 Prototype</vt:lpstr>
      <vt:lpstr>Evaluation Setup</vt:lpstr>
      <vt:lpstr>Execution Time Comparison  (Image Search)</vt:lpstr>
      <vt:lpstr>Energy Consumption Comparison  (Image Search)</vt:lpstr>
      <vt:lpstr>Discussion</vt:lpstr>
      <vt:lpstr>Conclusion</vt:lpstr>
      <vt:lpstr> mCloud Programming Model: COMET</vt:lpstr>
      <vt:lpstr> Distributed Shared Memory </vt:lpstr>
      <vt:lpstr> DSM (continued) </vt:lpstr>
      <vt:lpstr> Java Memory Model </vt:lpstr>
      <vt:lpstr> Field DSM </vt:lpstr>
      <vt:lpstr> VM-synchronization </vt:lpstr>
      <vt:lpstr> Bytecode Update (Step 1 of 3) </vt:lpstr>
      <vt:lpstr> Stack Update (Step 2 of 3) </vt:lpstr>
      <vt:lpstr> Heap Update (Step 3 of 3) </vt:lpstr>
      <vt:lpstr> Lock ownership </vt:lpstr>
      <vt:lpstr> Thread Migration </vt:lpstr>
      <vt:lpstr> Native Methods </vt:lpstr>
      <vt:lpstr> Failure Recovery </vt:lpstr>
      <vt:lpstr> Failure Recovery </vt:lpstr>
      <vt:lpstr> Tau-Scheduler </vt:lpstr>
      <vt:lpstr> Implementation </vt:lpstr>
      <vt:lpstr> Evaluation Setup </vt:lpstr>
      <vt:lpstr> Benchmarks </vt:lpstr>
      <vt:lpstr> Rhino </vt:lpstr>
      <vt:lpstr> Conclusion</vt:lpstr>
      <vt:lpstr> Contributions </vt:lpstr>
      <vt:lpstr>mCloud Programming Model: Odessa</vt:lpstr>
      <vt:lpstr>mCloud Programming Model: Odessa (Cont’d)</vt:lpstr>
      <vt:lpstr>mCloud Programming Model: Odessa (Cont’d)</vt:lpstr>
      <vt:lpstr>Support for Service Interaction</vt:lpstr>
      <vt:lpstr>Closing Thoughts</vt:lpstr>
      <vt:lpstr>Useful Tools</vt:lpstr>
    </vt:vector>
  </TitlesOfParts>
  <Company>SaraLee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Cellular Networks and Mobile Computing COMS 6998-8, Spring 2012</dc:title>
  <dc:creator>Robert Lee</dc:creator>
  <cp:lastModifiedBy>Robert Lee</cp:lastModifiedBy>
  <cp:revision>60</cp:revision>
  <dcterms:created xsi:type="dcterms:W3CDTF">2012-01-02T06:16:13Z</dcterms:created>
  <dcterms:modified xsi:type="dcterms:W3CDTF">2013-04-02T22:31:56Z</dcterms:modified>
</cp:coreProperties>
</file>