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61"/>
  </p:notesMasterIdLst>
  <p:handoutMasterIdLst>
    <p:handoutMasterId r:id="rId62"/>
  </p:handoutMasterIdLst>
  <p:sldIdLst>
    <p:sldId id="442" r:id="rId2"/>
    <p:sldId id="322" r:id="rId3"/>
    <p:sldId id="355" r:id="rId4"/>
    <p:sldId id="351" r:id="rId5"/>
    <p:sldId id="352" r:id="rId6"/>
    <p:sldId id="357" r:id="rId7"/>
    <p:sldId id="353" r:id="rId8"/>
    <p:sldId id="354" r:id="rId9"/>
    <p:sldId id="359" r:id="rId10"/>
    <p:sldId id="376" r:id="rId11"/>
    <p:sldId id="323" r:id="rId12"/>
    <p:sldId id="363" r:id="rId13"/>
    <p:sldId id="360" r:id="rId14"/>
    <p:sldId id="368" r:id="rId15"/>
    <p:sldId id="366" r:id="rId16"/>
    <p:sldId id="364" r:id="rId17"/>
    <p:sldId id="367" r:id="rId18"/>
    <p:sldId id="365" r:id="rId19"/>
    <p:sldId id="369" r:id="rId20"/>
    <p:sldId id="372" r:id="rId21"/>
    <p:sldId id="370" r:id="rId22"/>
    <p:sldId id="441" r:id="rId23"/>
    <p:sldId id="374" r:id="rId24"/>
    <p:sldId id="377" r:id="rId25"/>
    <p:sldId id="375" r:id="rId26"/>
    <p:sldId id="387" r:id="rId27"/>
    <p:sldId id="417" r:id="rId28"/>
    <p:sldId id="418" r:id="rId29"/>
    <p:sldId id="419" r:id="rId30"/>
    <p:sldId id="420" r:id="rId31"/>
    <p:sldId id="421" r:id="rId32"/>
    <p:sldId id="422" r:id="rId33"/>
    <p:sldId id="423" r:id="rId34"/>
    <p:sldId id="424" r:id="rId35"/>
    <p:sldId id="428" r:id="rId36"/>
    <p:sldId id="427" r:id="rId37"/>
    <p:sldId id="426" r:id="rId38"/>
    <p:sldId id="429" r:id="rId39"/>
    <p:sldId id="430" r:id="rId40"/>
    <p:sldId id="431" r:id="rId41"/>
    <p:sldId id="432" r:id="rId42"/>
    <p:sldId id="433" r:id="rId43"/>
    <p:sldId id="434" r:id="rId44"/>
    <p:sldId id="435" r:id="rId45"/>
    <p:sldId id="436" r:id="rId46"/>
    <p:sldId id="437" r:id="rId47"/>
    <p:sldId id="438" r:id="rId48"/>
    <p:sldId id="439" r:id="rId49"/>
    <p:sldId id="440" r:id="rId50"/>
    <p:sldId id="380" r:id="rId51"/>
    <p:sldId id="381" r:id="rId52"/>
    <p:sldId id="386" r:id="rId53"/>
    <p:sldId id="371" r:id="rId54"/>
    <p:sldId id="378" r:id="rId55"/>
    <p:sldId id="379" r:id="rId56"/>
    <p:sldId id="382" r:id="rId57"/>
    <p:sldId id="383" r:id="rId58"/>
    <p:sldId id="343" r:id="rId59"/>
    <p:sldId id="341" r:id="rId60"/>
  </p:sldIdLst>
  <p:sldSz cx="9144000" cy="6858000" type="screen4x3"/>
  <p:notesSz cx="7315200" cy="9601200"/>
  <p:defaultTextStyle>
    <a:defPPr>
      <a:defRPr lang="en-US"/>
    </a:defPPr>
    <a:lvl1pPr marL="0" algn="l" defTabSz="914399" rtl="0" eaLnBrk="1" latinLnBrk="0" hangingPunct="1">
      <a:defRPr sz="1800" kern="1200">
        <a:solidFill>
          <a:schemeClr val="tx1"/>
        </a:solidFill>
        <a:latin typeface="+mn-lt"/>
        <a:ea typeface="+mn-ea"/>
        <a:cs typeface="+mn-cs"/>
      </a:defRPr>
    </a:lvl1pPr>
    <a:lvl2pPr marL="457200" algn="l" defTabSz="914399" rtl="0" eaLnBrk="1" latinLnBrk="0" hangingPunct="1">
      <a:defRPr sz="1800" kern="1200">
        <a:solidFill>
          <a:schemeClr val="tx1"/>
        </a:solidFill>
        <a:latin typeface="+mn-lt"/>
        <a:ea typeface="+mn-ea"/>
        <a:cs typeface="+mn-cs"/>
      </a:defRPr>
    </a:lvl2pPr>
    <a:lvl3pPr marL="914399" algn="l" defTabSz="914399" rtl="0" eaLnBrk="1" latinLnBrk="0" hangingPunct="1">
      <a:defRPr sz="1800" kern="1200">
        <a:solidFill>
          <a:schemeClr val="tx1"/>
        </a:solidFill>
        <a:latin typeface="+mn-lt"/>
        <a:ea typeface="+mn-ea"/>
        <a:cs typeface="+mn-cs"/>
      </a:defRPr>
    </a:lvl3pPr>
    <a:lvl4pPr marL="1371599" algn="l" defTabSz="914399" rtl="0" eaLnBrk="1" latinLnBrk="0" hangingPunct="1">
      <a:defRPr sz="1800" kern="1200">
        <a:solidFill>
          <a:schemeClr val="tx1"/>
        </a:solidFill>
        <a:latin typeface="+mn-lt"/>
        <a:ea typeface="+mn-ea"/>
        <a:cs typeface="+mn-cs"/>
      </a:defRPr>
    </a:lvl4pPr>
    <a:lvl5pPr marL="1828798" algn="l" defTabSz="914399" rtl="0" eaLnBrk="1" latinLnBrk="0" hangingPunct="1">
      <a:defRPr sz="1800" kern="1200">
        <a:solidFill>
          <a:schemeClr val="tx1"/>
        </a:solidFill>
        <a:latin typeface="+mn-lt"/>
        <a:ea typeface="+mn-ea"/>
        <a:cs typeface="+mn-cs"/>
      </a:defRPr>
    </a:lvl5pPr>
    <a:lvl6pPr marL="2285998" algn="l" defTabSz="914399" rtl="0" eaLnBrk="1" latinLnBrk="0" hangingPunct="1">
      <a:defRPr sz="1800" kern="1200">
        <a:solidFill>
          <a:schemeClr val="tx1"/>
        </a:solidFill>
        <a:latin typeface="+mn-lt"/>
        <a:ea typeface="+mn-ea"/>
        <a:cs typeface="+mn-cs"/>
      </a:defRPr>
    </a:lvl6pPr>
    <a:lvl7pPr marL="2743197" algn="l" defTabSz="914399" rtl="0" eaLnBrk="1" latinLnBrk="0" hangingPunct="1">
      <a:defRPr sz="1800" kern="1200">
        <a:solidFill>
          <a:schemeClr val="tx1"/>
        </a:solidFill>
        <a:latin typeface="+mn-lt"/>
        <a:ea typeface="+mn-ea"/>
        <a:cs typeface="+mn-cs"/>
      </a:defRPr>
    </a:lvl7pPr>
    <a:lvl8pPr marL="3200397" algn="l" defTabSz="914399" rtl="0" eaLnBrk="1" latinLnBrk="0" hangingPunct="1">
      <a:defRPr sz="1800" kern="1200">
        <a:solidFill>
          <a:schemeClr val="tx1"/>
        </a:solidFill>
        <a:latin typeface="+mn-lt"/>
        <a:ea typeface="+mn-ea"/>
        <a:cs typeface="+mn-cs"/>
      </a:defRPr>
    </a:lvl8pPr>
    <a:lvl9pPr marL="3657596" algn="l" defTabSz="914399"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a:srgbClr val="FFFFFF"/>
    <a:srgbClr val="9F854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687" autoAdjust="0"/>
  </p:normalViewPr>
  <p:slideViewPr>
    <p:cSldViewPr>
      <p:cViewPr>
        <p:scale>
          <a:sx n="75" d="100"/>
          <a:sy n="75" d="100"/>
        </p:scale>
        <p:origin x="-2064" y="-34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printerSettings" Target="printerSettings/printerSettings1.bin"/><Relationship Id="rId64" Type="http://schemas.openxmlformats.org/officeDocument/2006/relationships/presProps" Target="presProps.xml"/><Relationship Id="rId65" Type="http://schemas.openxmlformats.org/officeDocument/2006/relationships/viewProps" Target="viewProps.xml"/><Relationship Id="rId66" Type="http://schemas.openxmlformats.org/officeDocument/2006/relationships/theme" Target="theme/theme1.xml"/><Relationship Id="rId67"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slide" Target="slides/slide57.xml"/><Relationship Id="rId59" Type="http://schemas.openxmlformats.org/officeDocument/2006/relationships/slide" Target="slides/slide58.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slide" Target="slides/slide59.xml"/><Relationship Id="rId61" Type="http://schemas.openxmlformats.org/officeDocument/2006/relationships/notesMaster" Target="notesMasters/notesMaster1.xml"/><Relationship Id="rId62" Type="http://schemas.openxmlformats.org/officeDocument/2006/relationships/handoutMaster" Target="handoutMasters/handoutMaster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70238" cy="47942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4143375" y="0"/>
            <a:ext cx="3170238" cy="479425"/>
          </a:xfrm>
          <a:prstGeom prst="rect">
            <a:avLst/>
          </a:prstGeom>
        </p:spPr>
        <p:txBody>
          <a:bodyPr vert="horz" lIns="91440" tIns="45720" rIns="91440" bIns="45720" rtlCol="0"/>
          <a:lstStyle>
            <a:lvl1pPr algn="r">
              <a:defRPr sz="1200"/>
            </a:lvl1pPr>
          </a:lstStyle>
          <a:p>
            <a:fld id="{96F1A38B-AAA8-A944-A884-EEBD82AA1B5D}" type="datetimeFigureOut">
              <a:rPr lang="en-US" smtClean="0"/>
              <a:t>1/22/13</a:t>
            </a:fld>
            <a:endParaRPr lang="en-US"/>
          </a:p>
        </p:txBody>
      </p:sp>
      <p:sp>
        <p:nvSpPr>
          <p:cNvPr id="4" name="Footer Placeholder 3"/>
          <p:cNvSpPr>
            <a:spLocks noGrp="1"/>
          </p:cNvSpPr>
          <p:nvPr>
            <p:ph type="ftr" sz="quarter" idx="2"/>
          </p:nvPr>
        </p:nvSpPr>
        <p:spPr>
          <a:xfrm>
            <a:off x="0" y="9120188"/>
            <a:ext cx="3170238" cy="479425"/>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4143375" y="9120188"/>
            <a:ext cx="3170238" cy="479425"/>
          </a:xfrm>
          <a:prstGeom prst="rect">
            <a:avLst/>
          </a:prstGeom>
        </p:spPr>
        <p:txBody>
          <a:bodyPr vert="horz" lIns="91440" tIns="45720" rIns="91440" bIns="45720" rtlCol="0" anchor="b"/>
          <a:lstStyle>
            <a:lvl1pPr algn="r">
              <a:defRPr sz="1200"/>
            </a:lvl1pPr>
          </a:lstStyle>
          <a:p>
            <a:fld id="{08B524C3-3E27-C642-B4E6-222BE69A466D}" type="slidenum">
              <a:rPr lang="en-US" smtClean="0"/>
              <a:t>‹#›</a:t>
            </a:fld>
            <a:endParaRPr lang="en-US"/>
          </a:p>
        </p:txBody>
      </p:sp>
    </p:spTree>
    <p:extLst>
      <p:ext uri="{BB962C8B-B14F-4D97-AF65-F5344CB8AC3E}">
        <p14:creationId xmlns:p14="http://schemas.microsoft.com/office/powerpoint/2010/main" val="20476296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169920" cy="480060"/>
          </a:xfrm>
          <a:prstGeom prst="rect">
            <a:avLst/>
          </a:prstGeom>
        </p:spPr>
        <p:txBody>
          <a:bodyPr vert="horz" lIns="96661" tIns="48331" rIns="96661" bIns="48331" rtlCol="0"/>
          <a:lstStyle>
            <a:lvl1pPr algn="l">
              <a:defRPr sz="1300"/>
            </a:lvl1pPr>
          </a:lstStyle>
          <a:p>
            <a:endParaRPr lang="en-US"/>
          </a:p>
        </p:txBody>
      </p:sp>
      <p:sp>
        <p:nvSpPr>
          <p:cNvPr id="3" name="Date Placeholder 2"/>
          <p:cNvSpPr>
            <a:spLocks noGrp="1"/>
          </p:cNvSpPr>
          <p:nvPr>
            <p:ph type="dt" idx="1"/>
          </p:nvPr>
        </p:nvSpPr>
        <p:spPr>
          <a:xfrm>
            <a:off x="4143587" y="0"/>
            <a:ext cx="3169920" cy="480060"/>
          </a:xfrm>
          <a:prstGeom prst="rect">
            <a:avLst/>
          </a:prstGeom>
        </p:spPr>
        <p:txBody>
          <a:bodyPr vert="horz" lIns="96661" tIns="48331" rIns="96661" bIns="48331" rtlCol="0"/>
          <a:lstStyle>
            <a:lvl1pPr algn="r">
              <a:defRPr sz="1300"/>
            </a:lvl1pPr>
          </a:lstStyle>
          <a:p>
            <a:fld id="{7BF67613-CD18-49DC-BB9F-05F5EB8BAF87}" type="datetimeFigureOut">
              <a:rPr lang="en-US" smtClean="0"/>
              <a:pPr/>
              <a:t>1/22/13</a:t>
            </a:fld>
            <a:endParaRPr lang="en-US"/>
          </a:p>
        </p:txBody>
      </p:sp>
      <p:sp>
        <p:nvSpPr>
          <p:cNvPr id="4" name="Slide Image Placeholder 3"/>
          <p:cNvSpPr>
            <a:spLocks noGrp="1" noRot="1" noChangeAspect="1"/>
          </p:cNvSpPr>
          <p:nvPr>
            <p:ph type="sldImg" idx="2"/>
          </p:nvPr>
        </p:nvSpPr>
        <p:spPr>
          <a:xfrm>
            <a:off x="1257300" y="720725"/>
            <a:ext cx="4800600" cy="3600450"/>
          </a:xfrm>
          <a:prstGeom prst="rect">
            <a:avLst/>
          </a:prstGeom>
          <a:noFill/>
          <a:ln w="12700">
            <a:solidFill>
              <a:prstClr val="black"/>
            </a:solidFill>
          </a:ln>
        </p:spPr>
        <p:txBody>
          <a:bodyPr vert="horz" lIns="96661" tIns="48331" rIns="96661" bIns="48331" rtlCol="0" anchor="ctr"/>
          <a:lstStyle/>
          <a:p>
            <a:endParaRPr lang="en-US"/>
          </a:p>
        </p:txBody>
      </p:sp>
      <p:sp>
        <p:nvSpPr>
          <p:cNvPr id="5" name="Notes Placeholder 4"/>
          <p:cNvSpPr>
            <a:spLocks noGrp="1"/>
          </p:cNvSpPr>
          <p:nvPr>
            <p:ph type="body" sz="quarter" idx="3"/>
          </p:nvPr>
        </p:nvSpPr>
        <p:spPr>
          <a:xfrm>
            <a:off x="731520" y="4560570"/>
            <a:ext cx="5852160" cy="4320540"/>
          </a:xfrm>
          <a:prstGeom prst="rect">
            <a:avLst/>
          </a:prstGeom>
        </p:spPr>
        <p:txBody>
          <a:bodyPr vert="horz" lIns="96661" tIns="48331" rIns="96661" bIns="48331"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119474"/>
            <a:ext cx="3169920" cy="480060"/>
          </a:xfrm>
          <a:prstGeom prst="rect">
            <a:avLst/>
          </a:prstGeom>
        </p:spPr>
        <p:txBody>
          <a:bodyPr vert="horz" lIns="96661" tIns="48331" rIns="96661" bIns="48331" rtlCol="0" anchor="b"/>
          <a:lstStyle>
            <a:lvl1pPr algn="l">
              <a:defRPr sz="1300"/>
            </a:lvl1pPr>
          </a:lstStyle>
          <a:p>
            <a:endParaRPr lang="en-US"/>
          </a:p>
        </p:txBody>
      </p:sp>
      <p:sp>
        <p:nvSpPr>
          <p:cNvPr id="7" name="Slide Number Placeholder 6"/>
          <p:cNvSpPr>
            <a:spLocks noGrp="1"/>
          </p:cNvSpPr>
          <p:nvPr>
            <p:ph type="sldNum" sz="quarter" idx="5"/>
          </p:nvPr>
        </p:nvSpPr>
        <p:spPr>
          <a:xfrm>
            <a:off x="4143587" y="9119474"/>
            <a:ext cx="3169920" cy="480060"/>
          </a:xfrm>
          <a:prstGeom prst="rect">
            <a:avLst/>
          </a:prstGeom>
        </p:spPr>
        <p:txBody>
          <a:bodyPr vert="horz" lIns="96661" tIns="48331" rIns="96661" bIns="48331" rtlCol="0" anchor="b"/>
          <a:lstStyle>
            <a:lvl1pPr algn="r">
              <a:defRPr sz="1300"/>
            </a:lvl1pPr>
          </a:lstStyle>
          <a:p>
            <a:fld id="{0466C13E-F135-469B-BBAE-2F60FB69471C}" type="slidenum">
              <a:rPr lang="en-US" smtClean="0"/>
              <a:pPr/>
              <a:t>‹#›</a:t>
            </a:fld>
            <a:endParaRPr lang="en-US"/>
          </a:p>
        </p:txBody>
      </p:sp>
    </p:spTree>
    <p:extLst>
      <p:ext uri="{BB962C8B-B14F-4D97-AF65-F5344CB8AC3E}">
        <p14:creationId xmlns:p14="http://schemas.microsoft.com/office/powerpoint/2010/main" val="1045413555"/>
      </p:ext>
    </p:extLst>
  </p:cSld>
  <p:clrMap bg1="lt1" tx1="dk1" bg2="lt2" tx2="dk2" accent1="accent1" accent2="accent2" accent3="accent3" accent4="accent4" accent5="accent5" accent6="accent6" hlink="hlink" folHlink="folHlink"/>
  <p:hf hdr="0" ftr="0" dt="0"/>
  <p:notesStyle>
    <a:lvl1pPr marL="0" algn="l" defTabSz="914399" rtl="0" eaLnBrk="1" latinLnBrk="0" hangingPunct="1">
      <a:defRPr sz="1200" kern="1200">
        <a:solidFill>
          <a:schemeClr val="tx1"/>
        </a:solidFill>
        <a:latin typeface="+mn-lt"/>
        <a:ea typeface="+mn-ea"/>
        <a:cs typeface="+mn-cs"/>
      </a:defRPr>
    </a:lvl1pPr>
    <a:lvl2pPr marL="457200" algn="l" defTabSz="914399" rtl="0" eaLnBrk="1" latinLnBrk="0" hangingPunct="1">
      <a:defRPr sz="1200" kern="1200">
        <a:solidFill>
          <a:schemeClr val="tx1"/>
        </a:solidFill>
        <a:latin typeface="+mn-lt"/>
        <a:ea typeface="+mn-ea"/>
        <a:cs typeface="+mn-cs"/>
      </a:defRPr>
    </a:lvl2pPr>
    <a:lvl3pPr marL="914399" algn="l" defTabSz="914399" rtl="0" eaLnBrk="1" latinLnBrk="0" hangingPunct="1">
      <a:defRPr sz="1200" kern="1200">
        <a:solidFill>
          <a:schemeClr val="tx1"/>
        </a:solidFill>
        <a:latin typeface="+mn-lt"/>
        <a:ea typeface="+mn-ea"/>
        <a:cs typeface="+mn-cs"/>
      </a:defRPr>
    </a:lvl3pPr>
    <a:lvl4pPr marL="1371599" algn="l" defTabSz="914399" rtl="0" eaLnBrk="1" latinLnBrk="0" hangingPunct="1">
      <a:defRPr sz="1200" kern="1200">
        <a:solidFill>
          <a:schemeClr val="tx1"/>
        </a:solidFill>
        <a:latin typeface="+mn-lt"/>
        <a:ea typeface="+mn-ea"/>
        <a:cs typeface="+mn-cs"/>
      </a:defRPr>
    </a:lvl4pPr>
    <a:lvl5pPr marL="1828798" algn="l" defTabSz="914399" rtl="0" eaLnBrk="1" latinLnBrk="0" hangingPunct="1">
      <a:defRPr sz="1200" kern="1200">
        <a:solidFill>
          <a:schemeClr val="tx1"/>
        </a:solidFill>
        <a:latin typeface="+mn-lt"/>
        <a:ea typeface="+mn-ea"/>
        <a:cs typeface="+mn-cs"/>
      </a:defRPr>
    </a:lvl5pPr>
    <a:lvl6pPr marL="2285998" algn="l" defTabSz="914399" rtl="0" eaLnBrk="1" latinLnBrk="0" hangingPunct="1">
      <a:defRPr sz="1200" kern="1200">
        <a:solidFill>
          <a:schemeClr val="tx1"/>
        </a:solidFill>
        <a:latin typeface="+mn-lt"/>
        <a:ea typeface="+mn-ea"/>
        <a:cs typeface="+mn-cs"/>
      </a:defRPr>
    </a:lvl6pPr>
    <a:lvl7pPr marL="2743197" algn="l" defTabSz="914399" rtl="0" eaLnBrk="1" latinLnBrk="0" hangingPunct="1">
      <a:defRPr sz="1200" kern="1200">
        <a:solidFill>
          <a:schemeClr val="tx1"/>
        </a:solidFill>
        <a:latin typeface="+mn-lt"/>
        <a:ea typeface="+mn-ea"/>
        <a:cs typeface="+mn-cs"/>
      </a:defRPr>
    </a:lvl7pPr>
    <a:lvl8pPr marL="3200397" algn="l" defTabSz="914399" rtl="0" eaLnBrk="1" latinLnBrk="0" hangingPunct="1">
      <a:defRPr sz="1200" kern="1200">
        <a:solidFill>
          <a:schemeClr val="tx1"/>
        </a:solidFill>
        <a:latin typeface="+mn-lt"/>
        <a:ea typeface="+mn-ea"/>
        <a:cs typeface="+mn-cs"/>
      </a:defRPr>
    </a:lvl8pPr>
    <a:lvl9pPr marL="3657596" algn="l" defTabSz="914399"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a:p>
        </p:txBody>
      </p:sp>
      <p:sp>
        <p:nvSpPr>
          <p:cNvPr id="4" name="Slide Number Placeholder 3"/>
          <p:cNvSpPr>
            <a:spLocks noGrp="1"/>
          </p:cNvSpPr>
          <p:nvPr>
            <p:ph type="sldNum" sz="quarter" idx="10"/>
          </p:nvPr>
        </p:nvSpPr>
        <p:spPr/>
        <p:txBody>
          <a:bodyPr/>
          <a:lstStyle/>
          <a:p>
            <a:fld id="{0466C13E-F135-469B-BBAE-2F60FB69471C}" type="slidenum">
              <a:rPr lang="en-US" smtClean="0"/>
              <a:pPr/>
              <a:t>1</a:t>
            </a:fld>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dirty="0" smtClean="0"/>
              <a:t>@private</a:t>
            </a:r>
          </a:p>
          <a:p>
            <a:r>
              <a:rPr lang="en-US" dirty="0" smtClean="0"/>
              <a:t>The instance variable is accessible only within the class that declares it.</a:t>
            </a:r>
          </a:p>
          <a:p>
            <a:r>
              <a:rPr lang="en-US" dirty="0" smtClean="0"/>
              <a:t>@protected</a:t>
            </a:r>
          </a:p>
          <a:p>
            <a:r>
              <a:rPr lang="en-US" dirty="0" smtClean="0"/>
              <a:t>The instance variable is accessible within the class that declares it and within classes that inherit it. All instance variables without an explicit scope directive have @protected scope.</a:t>
            </a:r>
          </a:p>
          <a:p>
            <a:r>
              <a:rPr lang="en-US" dirty="0" smtClean="0"/>
              <a:t>@public</a:t>
            </a:r>
          </a:p>
          <a:p>
            <a:r>
              <a:rPr lang="en-US" dirty="0" smtClean="0"/>
              <a:t>The instance variable is accessible everywhere.</a:t>
            </a:r>
          </a:p>
          <a:p>
            <a:r>
              <a:rPr lang="en-US" dirty="0" smtClean="0"/>
              <a:t>@package</a:t>
            </a:r>
          </a:p>
          <a:p>
            <a:r>
              <a:rPr lang="en-US" dirty="0" smtClean="0"/>
              <a:t>Using the modern runtime, an @package instance variable has @public scope inside the executable image that implements the class, but acts like @private outside.</a:t>
            </a:r>
          </a:p>
          <a:p>
            <a:r>
              <a:rPr lang="en-US" dirty="0" smtClean="0"/>
              <a:t>The @package scope for Objective-C instance variables is analogous to </a:t>
            </a:r>
            <a:r>
              <a:rPr lang="en-US" dirty="0" err="1" smtClean="0"/>
              <a:t>private_extern</a:t>
            </a:r>
            <a:r>
              <a:rPr lang="en-US" dirty="0" smtClean="0"/>
              <a:t> for C variables and functions. Any code outside the class implementation’s image that tries to use the instance variable gets a link error.</a:t>
            </a:r>
          </a:p>
          <a:p>
            <a:r>
              <a:rPr lang="en-US" dirty="0" smtClean="0"/>
              <a:t>This scope is most useful for instance variables in framework classes, where @private may be too restrictive but @protected or @public too permissive.</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16</a:t>
            </a:fld>
            <a:endParaRPr lang="en-US"/>
          </a:p>
        </p:txBody>
      </p:sp>
    </p:spTree>
    <p:extLst>
      <p:ext uri="{BB962C8B-B14F-4D97-AF65-F5344CB8AC3E}">
        <p14:creationId xmlns:p14="http://schemas.microsoft.com/office/powerpoint/2010/main" val="31397361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dirty="0" smtClean="0"/>
              <a:t>@private</a:t>
            </a:r>
          </a:p>
          <a:p>
            <a:r>
              <a:rPr lang="en-US" dirty="0" smtClean="0"/>
              <a:t>The instance variable is accessible only within the class that declares it.</a:t>
            </a:r>
          </a:p>
          <a:p>
            <a:r>
              <a:rPr lang="en-US" dirty="0" smtClean="0"/>
              <a:t>@protected</a:t>
            </a:r>
          </a:p>
          <a:p>
            <a:r>
              <a:rPr lang="en-US" dirty="0" smtClean="0"/>
              <a:t>The instance variable is accessible within the class that declares it and within classes that inherit it. All instance variables without an explicit scope directive have @protected scope.</a:t>
            </a:r>
          </a:p>
          <a:p>
            <a:r>
              <a:rPr lang="en-US" dirty="0" smtClean="0"/>
              <a:t>@public</a:t>
            </a:r>
          </a:p>
          <a:p>
            <a:r>
              <a:rPr lang="en-US" dirty="0" smtClean="0"/>
              <a:t>The instance variable is accessible everywhere.</a:t>
            </a:r>
          </a:p>
          <a:p>
            <a:r>
              <a:rPr lang="en-US" dirty="0" smtClean="0"/>
              <a:t>@package</a:t>
            </a:r>
          </a:p>
          <a:p>
            <a:r>
              <a:rPr lang="en-US" dirty="0" smtClean="0"/>
              <a:t>Using the modern runtime, an @package instance variable has @public scope inside the executable image that implements the class, but acts like @private outside.</a:t>
            </a:r>
          </a:p>
          <a:p>
            <a:r>
              <a:rPr lang="en-US" dirty="0" smtClean="0"/>
              <a:t>The @package scope for Objective-C instance variables is analogous to </a:t>
            </a:r>
            <a:r>
              <a:rPr lang="en-US" dirty="0" err="1" smtClean="0"/>
              <a:t>private_extern</a:t>
            </a:r>
            <a:r>
              <a:rPr lang="en-US" dirty="0" smtClean="0"/>
              <a:t> for C variables and functions. Any code outside the class implementation’s image that tries to use the instance variable gets a link error.</a:t>
            </a:r>
          </a:p>
          <a:p>
            <a:r>
              <a:rPr lang="en-US" dirty="0" smtClean="0"/>
              <a:t>This scope is most useful for instance variables in framework classes, where @private may be too restrictive but @protected or @public too permissive.</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18</a:t>
            </a:fld>
            <a:endParaRPr lang="en-US"/>
          </a:p>
        </p:txBody>
      </p:sp>
    </p:spTree>
    <p:extLst>
      <p:ext uri="{BB962C8B-B14F-4D97-AF65-F5344CB8AC3E}">
        <p14:creationId xmlns:p14="http://schemas.microsoft.com/office/powerpoint/2010/main" val="31397361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is Apple’s proposal for zero-configuration networking over IP. Bonjour comes out of the work of the ZEROCONF Working Group, part of the Internet Engineering Task Force (IETF). The ZEROCONF Working Group’s requirements and proposed solutions for zero-configuration networking over IP essentially cover three areas: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addressing (allocating IP addresses to hosts)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naming (using names to refer to hosts instead of IP addresses)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discovery (finding services on the network automatically)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has a zero-configuration solution for all three of these areas, as described in the following four sections.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allows service providers, hardware manufacturers, and application programmers to support a single network protocol—IP—while breaking new ground in ease of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Network users no longer have to assign IP addresses, assign host names, or even type in names to access services on the network. Users simply ask to see what network services are available, and choose from the list.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many ways, this kind of browsing is even more powerful for applications than for users. Applications can automatically detect services they need or other applications they can interact with, allowing automatic connection, communication, and data exchange, without requiring user intervention.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5</a:t>
            </a:fld>
            <a:endParaRPr lang="en-US"/>
          </a:p>
        </p:txBody>
      </p:sp>
    </p:spTree>
    <p:extLst>
      <p:ext uri="{BB962C8B-B14F-4D97-AF65-F5344CB8AC3E}">
        <p14:creationId xmlns:p14="http://schemas.microsoft.com/office/powerpoint/2010/main" val="314315148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is Apple’s proposal for zero-configuration networking over IP. Bonjour comes out of the work of the ZEROCONF Working Group, part of the Internet Engineering Task Force (IETF). The ZEROCONF Working Group’s requirements and proposed solutions for zero-configuration networking over IP essentially cover three areas: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addressing (allocating IP addresses to hosts)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naming (using names to refer to hosts instead of IP addresses)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discovery (finding services on the network automatically)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has a zero-configuration solution for all three of these areas, as described in the following four sections.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allows service providers, hardware manufacturers, and application programmers to support a single network protocol—IP—while breaking new ground in ease of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Network users no longer have to assign IP addresses, assign host names, or even type in names to access services on the network. Users simply ask to see what network services are available, and choose from the list.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many ways, this kind of browsing is even more powerful for applications than for users. Applications can automatically detect services they need or other applications they can interact with, allowing automatic connection, communication, and data exchange, without requiring user intervention.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6</a:t>
            </a:fld>
            <a:endParaRPr lang="en-US"/>
          </a:p>
        </p:txBody>
      </p:sp>
    </p:spTree>
    <p:extLst>
      <p:ext uri="{BB962C8B-B14F-4D97-AF65-F5344CB8AC3E}">
        <p14:creationId xmlns:p14="http://schemas.microsoft.com/office/powerpoint/2010/main" val="31431514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is Apple’s proposal for zero-configuration networking over IP. Bonjour comes out of the work of the ZEROCONF Working Group, part of the Internet Engineering Task Force (IETF). The ZEROCONF Working Group’s requirements and proposed solutions for zero-configuration networking over IP essentially cover three areas: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addressing (allocating IP addresses to hosts)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naming (using names to refer to hosts instead of IP addresses)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discovery (finding services on the network automatically)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has a zero-configuration solution for all three of these areas, as described in the following four sections.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allows service providers, hardware manufacturers, and application programmers to support a single network protocol—IP—while breaking new ground in ease of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Network users no longer have to assign IP addresses, assign host names, or even type in names to access services on the network. Users simply ask to see what network services are available, and choose from the list.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many ways, this kind of browsing is even more powerful for applications than for users. Applications can automatically detect services they need or other applications they can interact with, allowing automatic connection, communication, and data exchange, without requiring user intervention.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7</a:t>
            </a:fld>
            <a:endParaRPr lang="en-US"/>
          </a:p>
        </p:txBody>
      </p:sp>
    </p:spTree>
    <p:extLst>
      <p:ext uri="{BB962C8B-B14F-4D97-AF65-F5344CB8AC3E}">
        <p14:creationId xmlns:p14="http://schemas.microsoft.com/office/powerpoint/2010/main" val="314315148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is Apple’s proposal for zero-configuration networking over IP. Bonjour comes out of the work of the ZEROCONF Working Group, part of the Internet Engineering Task Force (IETF). The ZEROCONF Working Group’s requirements and proposed solutions for zero-configuration networking over IP essentially cover three areas: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addressing (allocating IP addresses to hosts)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naming (using names to refer to hosts instead of IP addresses)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discovery (finding services on the network automatically)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has a zero-configuration solution for all three of these areas, as described in the following four sections.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allows service providers, hardware manufacturers, and application programmers to support a single network protocol—IP—while breaking new ground in ease of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Network users no longer have to assign IP addresses, assign host names, or even type in names to access services on the network. Users simply ask to see what network services are available, and choose from the list.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many ways, this kind of browsing is even more powerful for applications than for users. Applications can automatically detect services they need or other applications they can interact with, allowing automatic connection, communication, and data exchange, without requiring user intervention.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8</a:t>
            </a:fld>
            <a:endParaRPr lang="en-US"/>
          </a:p>
        </p:txBody>
      </p:sp>
    </p:spTree>
    <p:extLst>
      <p:ext uri="{BB962C8B-B14F-4D97-AF65-F5344CB8AC3E}">
        <p14:creationId xmlns:p14="http://schemas.microsoft.com/office/powerpoint/2010/main" val="31431514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is Apple’s proposal for zero-configuration networking over IP. Bonjour comes out of the work of the ZEROCONF Working Group, part of the Internet Engineering Task Force (IETF). The ZEROCONF Working Group’s requirements and proposed solutions for zero-configuration networking over IP essentially cover three areas: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addressing (allocating IP addresses to hosts)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naming (using names to refer to hosts instead of IP addresses)</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service discovery (finding services on the network automatically)</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has a zero-configuration solution for all three of these areas, as described in the following four sections.</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Bonjour allows service providers, hardware manufacturers, and application programmers to support a single network protocol—IP—while breaking new ground in ease of use.</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Network users no longer have to assign IP addresses, assign host names, or even type in names to access services on the network. Users simply ask to see what network services are available, and choose from the list.</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In many ways, this kind of browsing is even more powerful for applications than for users. Applications can automatically detect services they need or other applications they can interact with, allowing automatic connection, communication, and data exchange, without requiring user intervention.</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9</a:t>
            </a:fld>
            <a:endParaRPr lang="en-US"/>
          </a:p>
        </p:txBody>
      </p:sp>
    </p:spTree>
    <p:extLst>
      <p:ext uri="{BB962C8B-B14F-4D97-AF65-F5344CB8AC3E}">
        <p14:creationId xmlns:p14="http://schemas.microsoft.com/office/powerpoint/2010/main" val="31431514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dirty="0" smtClean="0"/>
              <a:t>How can C++ achieve dynamic binding yet also static typing?</a:t>
            </a:r>
          </a:p>
          <a:p>
            <a:endParaRPr lang="en-US" dirty="0" smtClean="0"/>
          </a:p>
          <a:p>
            <a:r>
              <a:rPr lang="en-US" dirty="0" smtClean="0"/>
              <a:t>When you have a pointer to an object, the object may actually be of a class that is derived from the class of the pointer (e.g., a Vehicle* that is actually pointing to a Car object; this is called "polymorphism"). Thus there are two types: the (static) type of the pointer (Vehicle, in this case), and the (dynamic) type of the pointed-to object (Car, in this case).</a:t>
            </a:r>
          </a:p>
          <a:p>
            <a:endParaRPr lang="en-US" dirty="0" smtClean="0"/>
          </a:p>
          <a:p>
            <a:r>
              <a:rPr lang="en-US" dirty="0" smtClean="0"/>
              <a:t>Static typing means that the legality of a member function invocation is checked at the earliest possible moment: by the compiler at compile time. The compiler uses the static type of the pointer to determine whether the member function invocation is legal. If the type of the pointer can handle the member function, certainly the pointed-to object can handle it as well. E.g., if Vehicle has a certain member function, certainly Car also has that member function since Car is a kind-of Vehicle.</a:t>
            </a:r>
          </a:p>
          <a:p>
            <a:endParaRPr lang="en-US" dirty="0" smtClean="0"/>
          </a:p>
          <a:p>
            <a:r>
              <a:rPr lang="en-US" dirty="0" smtClean="0"/>
              <a:t>Dynamic binding means that the address of the code in a member function invocation is determined at the last possible moment: based on the dynamic type of the object at run time. It is called "dynamic binding" because the binding to the code that actually gets called is accomplished dynamically (at run time). Dynamic binding is a result of virtual functions.</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11</a:t>
            </a:fld>
            <a:endParaRPr lang="en-US"/>
          </a:p>
        </p:txBody>
      </p:sp>
    </p:spTree>
    <p:extLst>
      <p:ext uri="{BB962C8B-B14F-4D97-AF65-F5344CB8AC3E}">
        <p14:creationId xmlns:p14="http://schemas.microsoft.com/office/powerpoint/2010/main" val="13446729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sz="1200" b="1" kern="1200" dirty="0" smtClean="0">
                <a:solidFill>
                  <a:schemeClr val="tx1"/>
                </a:solidFill>
                <a:latin typeface="+mn-lt"/>
                <a:ea typeface="+mn-ea"/>
                <a:cs typeface="+mn-cs"/>
              </a:rPr>
              <a:t>Class</a:t>
            </a:r>
            <a:r>
              <a:rPr lang="en-US" sz="1200" b="0" kern="1200" dirty="0" smtClean="0">
                <a:solidFill>
                  <a:schemeClr val="tx1"/>
                </a:solidFill>
                <a:latin typeface="+mn-lt"/>
                <a:ea typeface="+mn-ea"/>
                <a:cs typeface="+mn-cs"/>
              </a:rPr>
              <a:t>: defines the grouping of data and code, the “type” of an object</a:t>
            </a:r>
          </a:p>
          <a:p>
            <a:r>
              <a:rPr lang="en-US" sz="1200" b="1" kern="1200" dirty="0" smtClean="0">
                <a:solidFill>
                  <a:schemeClr val="tx1"/>
                </a:solidFill>
                <a:latin typeface="+mn-lt"/>
                <a:ea typeface="+mn-ea"/>
                <a:cs typeface="+mn-cs"/>
              </a:rPr>
              <a:t>Instance</a:t>
            </a:r>
            <a:r>
              <a:rPr lang="en-US" sz="1200" b="0" kern="1200" dirty="0" smtClean="0">
                <a:solidFill>
                  <a:schemeClr val="tx1"/>
                </a:solidFill>
                <a:latin typeface="+mn-lt"/>
                <a:ea typeface="+mn-ea"/>
                <a:cs typeface="+mn-cs"/>
              </a:rPr>
              <a:t>: a specific allocation of a class</a:t>
            </a:r>
          </a:p>
          <a:p>
            <a:r>
              <a:rPr lang="en-US" sz="1200" b="1" kern="1200" dirty="0" smtClean="0">
                <a:solidFill>
                  <a:schemeClr val="tx1"/>
                </a:solidFill>
                <a:latin typeface="+mn-lt"/>
                <a:ea typeface="+mn-ea"/>
                <a:cs typeface="+mn-cs"/>
              </a:rPr>
              <a:t>Method</a:t>
            </a:r>
            <a:r>
              <a:rPr lang="en-US" sz="1200" b="0" kern="1200" dirty="0" smtClean="0">
                <a:solidFill>
                  <a:schemeClr val="tx1"/>
                </a:solidFill>
                <a:latin typeface="+mn-lt"/>
                <a:ea typeface="+mn-ea"/>
                <a:cs typeface="+mn-cs"/>
              </a:rPr>
              <a:t>: a “function” that an object knows how to perform</a:t>
            </a:r>
          </a:p>
          <a:p>
            <a:r>
              <a:rPr lang="en-US" sz="1200" b="1" kern="1200" dirty="0" smtClean="0">
                <a:solidFill>
                  <a:schemeClr val="tx1"/>
                </a:solidFill>
                <a:latin typeface="+mn-lt"/>
                <a:ea typeface="+mn-ea"/>
                <a:cs typeface="+mn-cs"/>
              </a:rPr>
              <a:t>Selector</a:t>
            </a:r>
            <a:r>
              <a:rPr lang="en-US" sz="1200" b="0" kern="1200" dirty="0" smtClean="0">
                <a:solidFill>
                  <a:schemeClr val="tx1"/>
                </a:solidFill>
                <a:latin typeface="+mn-lt"/>
                <a:ea typeface="+mn-ea"/>
                <a:cs typeface="+mn-cs"/>
              </a:rPr>
              <a:t>: a message and arguments that will (at some point) trigger the execution of a method</a:t>
            </a:r>
          </a:p>
          <a:p>
            <a:r>
              <a:rPr lang="en-US" sz="1200" b="0" kern="1200" dirty="0" smtClean="0">
                <a:solidFill>
                  <a:schemeClr val="tx1"/>
                </a:solidFill>
                <a:latin typeface="+mn-lt"/>
                <a:ea typeface="+mn-ea"/>
                <a:cs typeface="+mn-cs"/>
              </a:rPr>
              <a:t>• Design Patterns</a:t>
            </a:r>
          </a:p>
          <a:p>
            <a:r>
              <a:rPr lang="en-US" sz="1200" b="1" kern="1200" dirty="0" smtClean="0">
                <a:solidFill>
                  <a:schemeClr val="tx1"/>
                </a:solidFill>
                <a:latin typeface="+mn-lt"/>
                <a:ea typeface="+mn-ea"/>
                <a:cs typeface="+mn-cs"/>
              </a:rPr>
              <a:t>Instance Variable (or “</a:t>
            </a:r>
            <a:r>
              <a:rPr lang="en-US" sz="1200" b="1" kern="1200" dirty="0" err="1" smtClean="0">
                <a:solidFill>
                  <a:schemeClr val="tx1"/>
                </a:solidFill>
                <a:latin typeface="+mn-lt"/>
                <a:ea typeface="+mn-ea"/>
                <a:cs typeface="+mn-cs"/>
              </a:rPr>
              <a:t>ivar</a:t>
            </a:r>
            <a:r>
              <a:rPr lang="en-US" sz="1200" b="1" kern="1200" dirty="0" smtClean="0">
                <a:solidFill>
                  <a:schemeClr val="tx1"/>
                </a:solidFill>
                <a:latin typeface="+mn-lt"/>
                <a:ea typeface="+mn-ea"/>
                <a:cs typeface="+mn-cs"/>
              </a:rPr>
              <a:t>”)</a:t>
            </a:r>
            <a:r>
              <a:rPr lang="en-US" sz="1200" b="0" kern="1200" dirty="0" smtClean="0">
                <a:solidFill>
                  <a:schemeClr val="tx1"/>
                </a:solidFill>
                <a:latin typeface="+mn-lt"/>
                <a:ea typeface="+mn-ea"/>
                <a:cs typeface="+mn-cs"/>
              </a:rPr>
              <a:t>: a specific piece of data belonging to an object</a:t>
            </a:r>
            <a:endParaRPr lang="en-US" dirty="0" smtClean="0"/>
          </a:p>
          <a:p>
            <a:r>
              <a:rPr lang="en-US" dirty="0" smtClean="0"/>
              <a:t>Static typing means that the legality of a member function invocation is checked at the earliest possible moment: by the compiler at compile time. The compiler uses the static type of the pointer to determine whether the member function invocation is legal. If the type of the pointer can handle the member function, certainly the pointed-to object can handle it as well. E.g., if Vehicle has a certain member function, certainly Car also has that member function since Car is a kind-of Vehicle.</a:t>
            </a:r>
          </a:p>
          <a:p>
            <a:endParaRPr lang="en-US" dirty="0" smtClean="0"/>
          </a:p>
          <a:p>
            <a:r>
              <a:rPr lang="en-US" dirty="0" smtClean="0"/>
              <a:t>Dynamic binding means that the address of the code in a member function invocation is determined at the last possible moment: based on the dynamic type of the object at run time. It is called "dynamic binding" because the binding to the code that actually gets called is accomplished dynamically (at run time). Dynamic binding is a result of virtual functions.</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12</a:t>
            </a:fld>
            <a:endParaRPr lang="en-US"/>
          </a:p>
        </p:txBody>
      </p:sp>
    </p:spTree>
    <p:extLst>
      <p:ext uri="{BB962C8B-B14F-4D97-AF65-F5344CB8AC3E}">
        <p14:creationId xmlns:p14="http://schemas.microsoft.com/office/powerpoint/2010/main" val="13446729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257300" y="720725"/>
            <a:ext cx="4800600" cy="3600450"/>
          </a:xfrm>
        </p:spPr>
      </p:sp>
      <p:sp>
        <p:nvSpPr>
          <p:cNvPr id="3" name="Notes Placeholder 2"/>
          <p:cNvSpPr>
            <a:spLocks noGrp="1"/>
          </p:cNvSpPr>
          <p:nvPr>
            <p:ph type="body" idx="1"/>
          </p:nvPr>
        </p:nvSpPr>
        <p:spPr/>
        <p:txBody>
          <a:bodyPr/>
          <a:lstStyle/>
          <a:p>
            <a:r>
              <a:rPr lang="en-US" dirty="0" smtClean="0"/>
              <a:t>@private</a:t>
            </a:r>
          </a:p>
          <a:p>
            <a:r>
              <a:rPr lang="en-US" dirty="0" smtClean="0"/>
              <a:t>The instance variable is accessible only within the class that declares it.</a:t>
            </a:r>
          </a:p>
          <a:p>
            <a:r>
              <a:rPr lang="en-US" dirty="0" smtClean="0"/>
              <a:t>@protected</a:t>
            </a:r>
          </a:p>
          <a:p>
            <a:r>
              <a:rPr lang="en-US" dirty="0" smtClean="0"/>
              <a:t>The instance variable is accessible within the class that declares it and within classes that inherit it. All instance variables without an explicit scope directive have @protected scope.</a:t>
            </a:r>
          </a:p>
          <a:p>
            <a:r>
              <a:rPr lang="en-US" dirty="0" smtClean="0"/>
              <a:t>@public</a:t>
            </a:r>
          </a:p>
          <a:p>
            <a:r>
              <a:rPr lang="en-US" dirty="0" smtClean="0"/>
              <a:t>The instance variable is accessible everywhere.</a:t>
            </a:r>
          </a:p>
          <a:p>
            <a:r>
              <a:rPr lang="en-US" dirty="0" smtClean="0"/>
              <a:t>@package</a:t>
            </a:r>
          </a:p>
          <a:p>
            <a:r>
              <a:rPr lang="en-US" dirty="0" smtClean="0"/>
              <a:t>Using the modern runtime, an @package instance variable has @public scope inside the executable image that implements the class, but acts like @private outside.</a:t>
            </a:r>
          </a:p>
          <a:p>
            <a:r>
              <a:rPr lang="en-US" dirty="0" smtClean="0"/>
              <a:t>The @package scope for Objective-C instance variables is analogous to </a:t>
            </a:r>
            <a:r>
              <a:rPr lang="en-US" dirty="0" err="1" smtClean="0"/>
              <a:t>private_extern</a:t>
            </a:r>
            <a:r>
              <a:rPr lang="en-US" dirty="0" smtClean="0"/>
              <a:t> for C variables and functions. Any code outside the class implementation’s image that tries to use the instance variable gets a link error.</a:t>
            </a:r>
          </a:p>
          <a:p>
            <a:r>
              <a:rPr lang="en-US" dirty="0" smtClean="0"/>
              <a:t>This scope is most useful for instance variables in framework classes, where @private may be too restrictive but @protected or @public too permissive.</a:t>
            </a:r>
            <a:endParaRPr lang="en-US" dirty="0"/>
          </a:p>
        </p:txBody>
      </p:sp>
      <p:sp>
        <p:nvSpPr>
          <p:cNvPr id="4" name="Slide Number Placeholder 3"/>
          <p:cNvSpPr>
            <a:spLocks noGrp="1"/>
          </p:cNvSpPr>
          <p:nvPr>
            <p:ph type="sldNum" sz="quarter" idx="10"/>
          </p:nvPr>
        </p:nvSpPr>
        <p:spPr/>
        <p:txBody>
          <a:bodyPr/>
          <a:lstStyle/>
          <a:p>
            <a:fld id="{0466C13E-F135-469B-BBAE-2F60FB69471C}" type="slidenum">
              <a:rPr lang="en-US" smtClean="0"/>
              <a:pPr/>
              <a:t>13</a:t>
            </a:fld>
            <a:endParaRPr lang="en-US"/>
          </a:p>
        </p:txBody>
      </p:sp>
    </p:spTree>
    <p:extLst>
      <p:ext uri="{BB962C8B-B14F-4D97-AF65-F5344CB8AC3E}">
        <p14:creationId xmlns:p14="http://schemas.microsoft.com/office/powerpoint/2010/main" val="313973619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6"/>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399" indent="0" algn="ctr">
              <a:buNone/>
              <a:defRPr>
                <a:solidFill>
                  <a:schemeClr val="tx1">
                    <a:tint val="75000"/>
                  </a:schemeClr>
                </a:solidFill>
              </a:defRPr>
            </a:lvl3pPr>
            <a:lvl4pPr marL="1371599" indent="0" algn="ctr">
              <a:buNone/>
              <a:defRPr>
                <a:solidFill>
                  <a:schemeClr val="tx1">
                    <a:tint val="75000"/>
                  </a:schemeClr>
                </a:solidFill>
              </a:defRPr>
            </a:lvl4pPr>
            <a:lvl5pPr marL="1828798" indent="0" algn="ctr">
              <a:buNone/>
              <a:defRPr>
                <a:solidFill>
                  <a:schemeClr val="tx1">
                    <a:tint val="75000"/>
                  </a:schemeClr>
                </a:solidFill>
              </a:defRPr>
            </a:lvl5pPr>
            <a:lvl6pPr marL="2285998" indent="0" algn="ctr">
              <a:buNone/>
              <a:defRPr>
                <a:solidFill>
                  <a:schemeClr val="tx1">
                    <a:tint val="75000"/>
                  </a:schemeClr>
                </a:solidFill>
              </a:defRPr>
            </a:lvl6pPr>
            <a:lvl7pPr marL="2743197" indent="0" algn="ctr">
              <a:buNone/>
              <a:defRPr>
                <a:solidFill>
                  <a:schemeClr val="tx1">
                    <a:tint val="75000"/>
                  </a:schemeClr>
                </a:solidFill>
              </a:defRPr>
            </a:lvl7pPr>
            <a:lvl8pPr marL="3200397" indent="0" algn="ctr">
              <a:buNone/>
              <a:defRPr>
                <a:solidFill>
                  <a:schemeClr val="tx1">
                    <a:tint val="75000"/>
                  </a:schemeClr>
                </a:solidFill>
              </a:defRPr>
            </a:lvl8pPr>
            <a:lvl9pPr marL="3657596"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10/4/12</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10/4/12</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9"/>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9"/>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10/4/12</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10/4/12</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4"/>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399" indent="0">
              <a:buNone/>
              <a:defRPr sz="1600">
                <a:solidFill>
                  <a:schemeClr val="tx1">
                    <a:tint val="75000"/>
                  </a:schemeClr>
                </a:solidFill>
              </a:defRPr>
            </a:lvl3pPr>
            <a:lvl4pPr marL="1371599" indent="0">
              <a:buNone/>
              <a:defRPr sz="1400">
                <a:solidFill>
                  <a:schemeClr val="tx1">
                    <a:tint val="75000"/>
                  </a:schemeClr>
                </a:solidFill>
              </a:defRPr>
            </a:lvl4pPr>
            <a:lvl5pPr marL="1828798" indent="0">
              <a:buNone/>
              <a:defRPr sz="1400">
                <a:solidFill>
                  <a:schemeClr val="tx1">
                    <a:tint val="75000"/>
                  </a:schemeClr>
                </a:solidFill>
              </a:defRPr>
            </a:lvl5pPr>
            <a:lvl6pPr marL="2285998" indent="0">
              <a:buNone/>
              <a:defRPr sz="1400">
                <a:solidFill>
                  <a:schemeClr val="tx1">
                    <a:tint val="75000"/>
                  </a:schemeClr>
                </a:solidFill>
              </a:defRPr>
            </a:lvl6pPr>
            <a:lvl7pPr marL="2743197" indent="0">
              <a:buNone/>
              <a:defRPr sz="1400">
                <a:solidFill>
                  <a:schemeClr val="tx1">
                    <a:tint val="75000"/>
                  </a:schemeClr>
                </a:solidFill>
              </a:defRPr>
            </a:lvl7pPr>
            <a:lvl8pPr marL="3200397" indent="0">
              <a:buNone/>
              <a:defRPr sz="1400">
                <a:solidFill>
                  <a:schemeClr val="tx1">
                    <a:tint val="75000"/>
                  </a:schemeClr>
                </a:solidFill>
              </a:defRPr>
            </a:lvl8pPr>
            <a:lvl9pPr marL="3657596"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10/4/12</a:t>
            </a:r>
            <a:endParaRPr lang="en-US"/>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6" name="Slide Number Placeholder 5"/>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1"/>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10/4/12</a:t>
            </a:r>
            <a:endParaRPr lang="en-US"/>
          </a:p>
        </p:txBody>
      </p:sp>
      <p:sp>
        <p:nvSpPr>
          <p:cNvPr id="6" name="Footer Placeholder 5"/>
          <p:cNvSpPr>
            <a:spLocks noGrp="1"/>
          </p:cNvSpPr>
          <p:nvPr>
            <p:ph type="ftr" sz="quarter" idx="11"/>
          </p:nvPr>
        </p:nvSpPr>
        <p:spPr/>
        <p:txBody>
          <a:bodyPr/>
          <a:lstStyle/>
          <a:p>
            <a:r>
              <a:rPr lang="tr-TR" smtClean="0"/>
              <a:t>Cellular Networks and Mobile Computing (COMS 6998-10)</a:t>
            </a:r>
            <a:endParaRPr lang="en-US"/>
          </a:p>
        </p:txBody>
      </p:sp>
      <p:sp>
        <p:nvSpPr>
          <p:cNvPr id="7" name="Slide Number Placeholder 6"/>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399" indent="0">
              <a:buNone/>
              <a:defRPr sz="1800" b="1"/>
            </a:lvl3pPr>
            <a:lvl4pPr marL="1371599" indent="0">
              <a:buNone/>
              <a:defRPr sz="1600" b="1"/>
            </a:lvl4pPr>
            <a:lvl5pPr marL="1828798" indent="0">
              <a:buNone/>
              <a:defRPr sz="1600" b="1"/>
            </a:lvl5pPr>
            <a:lvl6pPr marL="2285998" indent="0">
              <a:buNone/>
              <a:defRPr sz="1600" b="1"/>
            </a:lvl6pPr>
            <a:lvl7pPr marL="2743197" indent="0">
              <a:buNone/>
              <a:defRPr sz="1600" b="1"/>
            </a:lvl7pPr>
            <a:lvl8pPr marL="3200397" indent="0">
              <a:buNone/>
              <a:defRPr sz="1600" b="1"/>
            </a:lvl8pPr>
            <a:lvl9pPr marL="3657596"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535113"/>
            <a:ext cx="4041775" cy="639762"/>
          </a:xfrm>
        </p:spPr>
        <p:txBody>
          <a:bodyPr anchor="b"/>
          <a:lstStyle>
            <a:lvl1pPr marL="0" indent="0">
              <a:buNone/>
              <a:defRPr sz="2400" b="1"/>
            </a:lvl1pPr>
            <a:lvl2pPr marL="457200" indent="0">
              <a:buNone/>
              <a:defRPr sz="2000" b="1"/>
            </a:lvl2pPr>
            <a:lvl3pPr marL="914399" indent="0">
              <a:buNone/>
              <a:defRPr sz="1800" b="1"/>
            </a:lvl3pPr>
            <a:lvl4pPr marL="1371599" indent="0">
              <a:buNone/>
              <a:defRPr sz="1600" b="1"/>
            </a:lvl4pPr>
            <a:lvl5pPr marL="1828798" indent="0">
              <a:buNone/>
              <a:defRPr sz="1600" b="1"/>
            </a:lvl5pPr>
            <a:lvl6pPr marL="2285998" indent="0">
              <a:buNone/>
              <a:defRPr sz="1600" b="1"/>
            </a:lvl6pPr>
            <a:lvl7pPr marL="2743197" indent="0">
              <a:buNone/>
              <a:defRPr sz="1600" b="1"/>
            </a:lvl7pPr>
            <a:lvl8pPr marL="3200397" indent="0">
              <a:buNone/>
              <a:defRPr sz="1600" b="1"/>
            </a:lvl8pPr>
            <a:lvl9pPr marL="3657596"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10/4/12</a:t>
            </a:r>
            <a:endParaRPr lang="en-US"/>
          </a:p>
        </p:txBody>
      </p:sp>
      <p:sp>
        <p:nvSpPr>
          <p:cNvPr id="8" name="Footer Placeholder 7"/>
          <p:cNvSpPr>
            <a:spLocks noGrp="1"/>
          </p:cNvSpPr>
          <p:nvPr>
            <p:ph type="ftr" sz="quarter" idx="11"/>
          </p:nvPr>
        </p:nvSpPr>
        <p:spPr/>
        <p:txBody>
          <a:bodyPr/>
          <a:lstStyle/>
          <a:p>
            <a:r>
              <a:rPr lang="tr-TR" smtClean="0"/>
              <a:t>Cellular Networks and Mobile Computing (COMS 6998-10)</a:t>
            </a:r>
            <a:endParaRPr lang="en-US"/>
          </a:p>
        </p:txBody>
      </p:sp>
      <p:sp>
        <p:nvSpPr>
          <p:cNvPr id="9" name="Slide Number Placeholder 8"/>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10/4/12</a:t>
            </a:r>
            <a:endParaRPr lang="en-US"/>
          </a:p>
        </p:txBody>
      </p:sp>
      <p:sp>
        <p:nvSpPr>
          <p:cNvPr id="4" name="Footer Placeholder 3"/>
          <p:cNvSpPr>
            <a:spLocks noGrp="1"/>
          </p:cNvSpPr>
          <p:nvPr>
            <p:ph type="ftr" sz="quarter" idx="11"/>
          </p:nvPr>
        </p:nvSpPr>
        <p:spPr/>
        <p:txBody>
          <a:bodyPr/>
          <a:lstStyle/>
          <a:p>
            <a:r>
              <a:rPr lang="tr-TR" smtClean="0"/>
              <a:t>Cellular Networks and Mobile Computing (COMS 6998-10)</a:t>
            </a:r>
            <a:endParaRPr lang="en-US"/>
          </a:p>
        </p:txBody>
      </p:sp>
      <p:sp>
        <p:nvSpPr>
          <p:cNvPr id="5" name="Slide Number Placeholder 4"/>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10/4/12</a:t>
            </a:r>
            <a:endParaRPr lang="en-US"/>
          </a:p>
        </p:txBody>
      </p:sp>
      <p:sp>
        <p:nvSpPr>
          <p:cNvPr id="3" name="Footer Placeholder 2"/>
          <p:cNvSpPr>
            <a:spLocks noGrp="1"/>
          </p:cNvSpPr>
          <p:nvPr>
            <p:ph type="ftr" sz="quarter" idx="11"/>
          </p:nvPr>
        </p:nvSpPr>
        <p:spPr/>
        <p:txBody>
          <a:bodyPr/>
          <a:lstStyle/>
          <a:p>
            <a:r>
              <a:rPr lang="tr-TR" smtClean="0"/>
              <a:t>Cellular Networks and Mobile Computing (COMS 6998-10)</a:t>
            </a:r>
            <a:endParaRPr lang="en-US"/>
          </a:p>
        </p:txBody>
      </p:sp>
      <p:sp>
        <p:nvSpPr>
          <p:cNvPr id="4" name="Slide Number Placeholder 3"/>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1"/>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435101"/>
            <a:ext cx="3008313" cy="4691063"/>
          </a:xfrm>
        </p:spPr>
        <p:txBody>
          <a:bodyPr/>
          <a:lstStyle>
            <a:lvl1pPr marL="0" indent="0">
              <a:buNone/>
              <a:defRPr sz="1400"/>
            </a:lvl1pPr>
            <a:lvl2pPr marL="457200" indent="0">
              <a:buNone/>
              <a:defRPr sz="1200"/>
            </a:lvl2pPr>
            <a:lvl3pPr marL="914399" indent="0">
              <a:buNone/>
              <a:defRPr sz="1000"/>
            </a:lvl3pPr>
            <a:lvl4pPr marL="1371599" indent="0">
              <a:buNone/>
              <a:defRPr sz="900"/>
            </a:lvl4pPr>
            <a:lvl5pPr marL="1828798" indent="0">
              <a:buNone/>
              <a:defRPr sz="900"/>
            </a:lvl5pPr>
            <a:lvl6pPr marL="2285998" indent="0">
              <a:buNone/>
              <a:defRPr sz="900"/>
            </a:lvl6pPr>
            <a:lvl7pPr marL="2743197" indent="0">
              <a:buNone/>
              <a:defRPr sz="900"/>
            </a:lvl7pPr>
            <a:lvl8pPr marL="3200397" indent="0">
              <a:buNone/>
              <a:defRPr sz="900"/>
            </a:lvl8pPr>
            <a:lvl9pPr marL="3657596"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10/4/12</a:t>
            </a:r>
            <a:endParaRPr lang="en-US"/>
          </a:p>
        </p:txBody>
      </p:sp>
      <p:sp>
        <p:nvSpPr>
          <p:cNvPr id="6" name="Footer Placeholder 5"/>
          <p:cNvSpPr>
            <a:spLocks noGrp="1"/>
          </p:cNvSpPr>
          <p:nvPr>
            <p:ph type="ftr" sz="quarter" idx="11"/>
          </p:nvPr>
        </p:nvSpPr>
        <p:spPr/>
        <p:txBody>
          <a:bodyPr/>
          <a:lstStyle/>
          <a:p>
            <a:r>
              <a:rPr lang="tr-TR" smtClean="0"/>
              <a:t>Cellular Networks and Mobile Computing (COMS 6998-10)</a:t>
            </a:r>
            <a:endParaRPr lang="en-US"/>
          </a:p>
        </p:txBody>
      </p:sp>
      <p:sp>
        <p:nvSpPr>
          <p:cNvPr id="7" name="Slide Number Placeholder 6"/>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1"/>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399" indent="0">
              <a:buNone/>
              <a:defRPr sz="2400"/>
            </a:lvl3pPr>
            <a:lvl4pPr marL="1371599" indent="0">
              <a:buNone/>
              <a:defRPr sz="2000"/>
            </a:lvl4pPr>
            <a:lvl5pPr marL="1828798" indent="0">
              <a:buNone/>
              <a:defRPr sz="2000"/>
            </a:lvl5pPr>
            <a:lvl6pPr marL="2285998" indent="0">
              <a:buNone/>
              <a:defRPr sz="2000"/>
            </a:lvl6pPr>
            <a:lvl7pPr marL="2743197" indent="0">
              <a:buNone/>
              <a:defRPr sz="2000"/>
            </a:lvl7pPr>
            <a:lvl8pPr marL="3200397" indent="0">
              <a:buNone/>
              <a:defRPr sz="2000"/>
            </a:lvl8pPr>
            <a:lvl9pPr marL="3657596" indent="0">
              <a:buNone/>
              <a:defRPr sz="2000"/>
            </a:lvl9pPr>
          </a:lstStyle>
          <a:p>
            <a:endParaRPr lang="en-US"/>
          </a:p>
        </p:txBody>
      </p:sp>
      <p:sp>
        <p:nvSpPr>
          <p:cNvPr id="4" name="Text Placeholder 3"/>
          <p:cNvSpPr>
            <a:spLocks noGrp="1"/>
          </p:cNvSpPr>
          <p:nvPr>
            <p:ph type="body" sz="half" idx="2"/>
          </p:nvPr>
        </p:nvSpPr>
        <p:spPr>
          <a:xfrm>
            <a:off x="1792288" y="5367339"/>
            <a:ext cx="5486400" cy="804862"/>
          </a:xfrm>
        </p:spPr>
        <p:txBody>
          <a:bodyPr/>
          <a:lstStyle>
            <a:lvl1pPr marL="0" indent="0">
              <a:buNone/>
              <a:defRPr sz="1400"/>
            </a:lvl1pPr>
            <a:lvl2pPr marL="457200" indent="0">
              <a:buNone/>
              <a:defRPr sz="1200"/>
            </a:lvl2pPr>
            <a:lvl3pPr marL="914399" indent="0">
              <a:buNone/>
              <a:defRPr sz="1000"/>
            </a:lvl3pPr>
            <a:lvl4pPr marL="1371599" indent="0">
              <a:buNone/>
              <a:defRPr sz="900"/>
            </a:lvl4pPr>
            <a:lvl5pPr marL="1828798" indent="0">
              <a:buNone/>
              <a:defRPr sz="900"/>
            </a:lvl5pPr>
            <a:lvl6pPr marL="2285998" indent="0">
              <a:buNone/>
              <a:defRPr sz="900"/>
            </a:lvl6pPr>
            <a:lvl7pPr marL="2743197" indent="0">
              <a:buNone/>
              <a:defRPr sz="900"/>
            </a:lvl7pPr>
            <a:lvl8pPr marL="3200397" indent="0">
              <a:buNone/>
              <a:defRPr sz="900"/>
            </a:lvl8pPr>
            <a:lvl9pPr marL="3657596"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10/4/12</a:t>
            </a:r>
            <a:endParaRPr lang="en-US"/>
          </a:p>
        </p:txBody>
      </p:sp>
      <p:sp>
        <p:nvSpPr>
          <p:cNvPr id="6" name="Footer Placeholder 5"/>
          <p:cNvSpPr>
            <a:spLocks noGrp="1"/>
          </p:cNvSpPr>
          <p:nvPr>
            <p:ph type="ftr" sz="quarter" idx="11"/>
          </p:nvPr>
        </p:nvSpPr>
        <p:spPr/>
        <p:txBody>
          <a:bodyPr/>
          <a:lstStyle/>
          <a:p>
            <a:r>
              <a:rPr lang="tr-TR" smtClean="0"/>
              <a:t>Cellular Networks and Mobile Computing (COMS 6998-10)</a:t>
            </a:r>
            <a:endParaRPr lang="en-US"/>
          </a:p>
        </p:txBody>
      </p:sp>
      <p:sp>
        <p:nvSpPr>
          <p:cNvPr id="7" name="Slide Number Placeholder 6"/>
          <p:cNvSpPr>
            <a:spLocks noGrp="1"/>
          </p:cNvSpPr>
          <p:nvPr>
            <p:ph type="sldNum" sz="quarter" idx="12"/>
          </p:nvPr>
        </p:nvSpPr>
        <p:spPr/>
        <p:txBody>
          <a:bodyPr/>
          <a:lstStyle/>
          <a:p>
            <a:fld id="{20342B77-D34C-443A-9BA4-2E8748A6D936}"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1"/>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1"/>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10/4/12</a:t>
            </a:r>
            <a:endParaRPr lang="en-US"/>
          </a:p>
        </p:txBody>
      </p:sp>
      <p:sp>
        <p:nvSpPr>
          <p:cNvPr id="5" name="Footer Placeholder 4"/>
          <p:cNvSpPr>
            <a:spLocks noGrp="1"/>
          </p:cNvSpPr>
          <p:nvPr>
            <p:ph type="ftr" sz="quarter" idx="3"/>
          </p:nvPr>
        </p:nvSpPr>
        <p:spPr>
          <a:xfrm>
            <a:off x="3124201" y="6356351"/>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smtClean="0"/>
              <a:t>Cellular Networks and Mobile Computing (COMS 6998-10)</a:t>
            </a:r>
            <a:endParaRPr lang="en-US"/>
          </a:p>
        </p:txBody>
      </p:sp>
      <p:sp>
        <p:nvSpPr>
          <p:cNvPr id="6" name="Slide Number Placeholder 5"/>
          <p:cNvSpPr>
            <a:spLocks noGrp="1"/>
          </p:cNvSpPr>
          <p:nvPr>
            <p:ph type="sldNum" sz="quarter" idx="4"/>
          </p:nvPr>
        </p:nvSpPr>
        <p:spPr>
          <a:xfrm>
            <a:off x="6553200" y="6356351"/>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342B77-D34C-443A-9BA4-2E8748A6D93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ctr" defTabSz="914399"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399"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399"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2999" indent="-228600" algn="l" defTabSz="914399"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198"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398"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598"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797"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997"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196" indent="-228600" algn="l" defTabSz="914399"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99" rtl="0" eaLnBrk="1" latinLnBrk="0" hangingPunct="1">
        <a:defRPr sz="1800" kern="1200">
          <a:solidFill>
            <a:schemeClr val="tx1"/>
          </a:solidFill>
          <a:latin typeface="+mn-lt"/>
          <a:ea typeface="+mn-ea"/>
          <a:cs typeface="+mn-cs"/>
        </a:defRPr>
      </a:lvl1pPr>
      <a:lvl2pPr marL="457200" algn="l" defTabSz="914399" rtl="0" eaLnBrk="1" latinLnBrk="0" hangingPunct="1">
        <a:defRPr sz="1800" kern="1200">
          <a:solidFill>
            <a:schemeClr val="tx1"/>
          </a:solidFill>
          <a:latin typeface="+mn-lt"/>
          <a:ea typeface="+mn-ea"/>
          <a:cs typeface="+mn-cs"/>
        </a:defRPr>
      </a:lvl2pPr>
      <a:lvl3pPr marL="914399" algn="l" defTabSz="914399" rtl="0" eaLnBrk="1" latinLnBrk="0" hangingPunct="1">
        <a:defRPr sz="1800" kern="1200">
          <a:solidFill>
            <a:schemeClr val="tx1"/>
          </a:solidFill>
          <a:latin typeface="+mn-lt"/>
          <a:ea typeface="+mn-ea"/>
          <a:cs typeface="+mn-cs"/>
        </a:defRPr>
      </a:lvl3pPr>
      <a:lvl4pPr marL="1371599" algn="l" defTabSz="914399" rtl="0" eaLnBrk="1" latinLnBrk="0" hangingPunct="1">
        <a:defRPr sz="1800" kern="1200">
          <a:solidFill>
            <a:schemeClr val="tx1"/>
          </a:solidFill>
          <a:latin typeface="+mn-lt"/>
          <a:ea typeface="+mn-ea"/>
          <a:cs typeface="+mn-cs"/>
        </a:defRPr>
      </a:lvl4pPr>
      <a:lvl5pPr marL="1828798" algn="l" defTabSz="914399" rtl="0" eaLnBrk="1" latinLnBrk="0" hangingPunct="1">
        <a:defRPr sz="1800" kern="1200">
          <a:solidFill>
            <a:schemeClr val="tx1"/>
          </a:solidFill>
          <a:latin typeface="+mn-lt"/>
          <a:ea typeface="+mn-ea"/>
          <a:cs typeface="+mn-cs"/>
        </a:defRPr>
      </a:lvl5pPr>
      <a:lvl6pPr marL="2285998" algn="l" defTabSz="914399" rtl="0" eaLnBrk="1" latinLnBrk="0" hangingPunct="1">
        <a:defRPr sz="1800" kern="1200">
          <a:solidFill>
            <a:schemeClr val="tx1"/>
          </a:solidFill>
          <a:latin typeface="+mn-lt"/>
          <a:ea typeface="+mn-ea"/>
          <a:cs typeface="+mn-cs"/>
        </a:defRPr>
      </a:lvl6pPr>
      <a:lvl7pPr marL="2743197" algn="l" defTabSz="914399" rtl="0" eaLnBrk="1" latinLnBrk="0" hangingPunct="1">
        <a:defRPr sz="1800" kern="1200">
          <a:solidFill>
            <a:schemeClr val="tx1"/>
          </a:solidFill>
          <a:latin typeface="+mn-lt"/>
          <a:ea typeface="+mn-ea"/>
          <a:cs typeface="+mn-cs"/>
        </a:defRPr>
      </a:lvl7pPr>
      <a:lvl8pPr marL="3200397" algn="l" defTabSz="914399" rtl="0" eaLnBrk="1" latinLnBrk="0" hangingPunct="1">
        <a:defRPr sz="1800" kern="1200">
          <a:solidFill>
            <a:schemeClr val="tx1"/>
          </a:solidFill>
          <a:latin typeface="+mn-lt"/>
          <a:ea typeface="+mn-ea"/>
          <a:cs typeface="+mn-cs"/>
        </a:defRPr>
      </a:lvl8pPr>
      <a:lvl9pPr marL="3657596" algn="l" defTabSz="914399"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 Id="rId3" Type="http://schemas.openxmlformats.org/officeDocument/2006/relationships/hyperlink" Target="http://www.cs.columbia.edu/~lierranli/coms6998-10Spring2013/"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png"/></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3" Type="http://schemas.openxmlformats.org/officeDocument/2006/relationships/hyperlink" Target="http://developer.apple.com/devcenter/ios/index.action" TargetMode="External"/><Relationship Id="rId4" Type="http://schemas.openxmlformats.org/officeDocument/2006/relationships/hyperlink" Target="http://www.stanford.edu/class/cs193p/cgi-bin/drupal/" TargetMode="External"/><Relationship Id="rId1" Type="http://schemas.openxmlformats.org/officeDocument/2006/relationships/slideLayout" Target="../slideLayouts/slideLayout2.xml"/><Relationship Id="rId2" Type="http://schemas.openxmlformats.org/officeDocument/2006/relationships/hyperlink" Target="http://developer.apple.com/xcode" TargetMode="Externa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1.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1.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1.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457200" y="533400"/>
            <a:ext cx="7772400" cy="1695450"/>
          </a:xfrm>
        </p:spPr>
        <p:txBody>
          <a:bodyPr>
            <a:normAutofit fontScale="90000"/>
          </a:bodyPr>
          <a:lstStyle/>
          <a:p>
            <a:pPr algn="l"/>
            <a:r>
              <a:rPr lang="en-US" dirty="0" smtClean="0"/>
              <a:t>Cellular Networks and Mobile Computing</a:t>
            </a:r>
            <a:br>
              <a:rPr lang="en-US" dirty="0" smtClean="0"/>
            </a:br>
            <a:r>
              <a:rPr lang="en-US" dirty="0" smtClean="0"/>
              <a:t>COMS 6998-10</a:t>
            </a:r>
            <a:r>
              <a:rPr lang="en-US" smtClean="0"/>
              <a:t>, </a:t>
            </a:r>
            <a:r>
              <a:rPr lang="en-US" smtClean="0"/>
              <a:t>Spring 2013</a:t>
            </a:r>
            <a:endParaRPr lang="en-US" dirty="0"/>
          </a:p>
        </p:txBody>
      </p:sp>
      <p:sp>
        <p:nvSpPr>
          <p:cNvPr id="3" name="Subtitle 2"/>
          <p:cNvSpPr>
            <a:spLocks noGrp="1"/>
          </p:cNvSpPr>
          <p:nvPr>
            <p:ph type="subTitle" idx="1"/>
          </p:nvPr>
        </p:nvSpPr>
        <p:spPr>
          <a:xfrm>
            <a:off x="533400" y="3200400"/>
            <a:ext cx="8153400" cy="1981200"/>
          </a:xfrm>
        </p:spPr>
        <p:txBody>
          <a:bodyPr>
            <a:noAutofit/>
          </a:bodyPr>
          <a:lstStyle/>
          <a:p>
            <a:pPr algn="r"/>
            <a:r>
              <a:rPr lang="en-US" sz="3400" dirty="0" smtClean="0">
                <a:solidFill>
                  <a:schemeClr val="tx1"/>
                </a:solidFill>
              </a:rPr>
              <a:t>Instructor: Li </a:t>
            </a:r>
            <a:r>
              <a:rPr lang="en-US" sz="3400" dirty="0" err="1" smtClean="0">
                <a:solidFill>
                  <a:schemeClr val="tx1"/>
                </a:solidFill>
              </a:rPr>
              <a:t>Erran</a:t>
            </a:r>
            <a:r>
              <a:rPr lang="en-US" sz="3400" dirty="0" smtClean="0">
                <a:solidFill>
                  <a:schemeClr val="tx1"/>
                </a:solidFill>
              </a:rPr>
              <a:t> Li (</a:t>
            </a:r>
            <a:r>
              <a:rPr lang="en-US" sz="3400" dirty="0" err="1" smtClean="0">
                <a:solidFill>
                  <a:srgbClr val="9F8540"/>
                </a:solidFill>
              </a:rPr>
              <a:t>lierranli@cs.columbia.edu</a:t>
            </a:r>
            <a:r>
              <a:rPr lang="en-US" sz="3400" dirty="0" smtClean="0">
                <a:solidFill>
                  <a:schemeClr val="tx1"/>
                </a:solidFill>
              </a:rPr>
              <a:t>)</a:t>
            </a:r>
          </a:p>
          <a:p>
            <a:pPr lvl="0" algn="r"/>
            <a:r>
              <a:rPr lang="en-US" sz="3400" dirty="0">
                <a:solidFill>
                  <a:srgbClr val="9F8540"/>
                </a:solidFill>
                <a:hlinkClick r:id="rId3"/>
              </a:rPr>
              <a:t>http://www.cs.columbia.edu/</a:t>
            </a:r>
            <a:r>
              <a:rPr lang="en-US" sz="3400" dirty="0" smtClean="0">
                <a:solidFill>
                  <a:srgbClr val="9F8540"/>
                </a:solidFill>
                <a:hlinkClick r:id="rId3"/>
              </a:rPr>
              <a:t>~lierranli/coms6998-10Spring2013/</a:t>
            </a:r>
            <a:endParaRPr lang="en-US" sz="3400" dirty="0" smtClean="0">
              <a:solidFill>
                <a:srgbClr val="9F8540"/>
              </a:solidFill>
            </a:endParaRPr>
          </a:p>
          <a:p>
            <a:pPr lvl="0" algn="r"/>
            <a:r>
              <a:rPr lang="en-US" sz="3400" dirty="0">
                <a:solidFill>
                  <a:schemeClr val="tx1"/>
                </a:solidFill>
              </a:rPr>
              <a:t>1</a:t>
            </a:r>
            <a:r>
              <a:rPr lang="en-US" sz="3400" dirty="0" smtClean="0">
                <a:solidFill>
                  <a:schemeClr val="tx1"/>
                </a:solidFill>
              </a:rPr>
              <a:t>/22/2013</a:t>
            </a:r>
            <a:r>
              <a:rPr lang="en-US" sz="3400" dirty="0">
                <a:solidFill>
                  <a:schemeClr val="tx1"/>
                </a:solidFill>
              </a:rPr>
              <a:t>: : Introduction to </a:t>
            </a:r>
            <a:r>
              <a:rPr lang="en-US" sz="3400" dirty="0" err="1">
                <a:solidFill>
                  <a:schemeClr val="tx1"/>
                </a:solidFill>
              </a:rPr>
              <a:t>iOS</a:t>
            </a:r>
            <a:r>
              <a:rPr lang="en-US" sz="3400" dirty="0">
                <a:solidFill>
                  <a:schemeClr val="tx1"/>
                </a:solidFill>
              </a:rPr>
              <a:t> and Objective-C</a:t>
            </a:r>
            <a:endParaRPr lang="en-US" sz="3400" dirty="0" smtClean="0">
              <a:solidFill>
                <a:schemeClr val="tx1"/>
              </a:solidFill>
            </a:endParaRPr>
          </a:p>
        </p:txBody>
      </p:sp>
    </p:spTree>
    <p:extLst>
      <p:ext uri="{BB962C8B-B14F-4D97-AF65-F5344CB8AC3E}">
        <p14:creationId xmlns:p14="http://schemas.microsoft.com/office/powerpoint/2010/main" val="3934531041"/>
      </p:ext>
    </p:extLst>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a:xfrm>
            <a:off x="457200" y="1646238"/>
            <a:ext cx="8229600" cy="4525963"/>
          </a:xfrm>
        </p:spPr>
        <p:txBody>
          <a:bodyPr/>
          <a:lstStyle/>
          <a:p>
            <a:r>
              <a:rPr lang="en-US" dirty="0" err="1" smtClean="0">
                <a:solidFill>
                  <a:schemeClr val="bg1">
                    <a:lumMod val="85000"/>
                  </a:schemeClr>
                </a:solidFill>
              </a:rPr>
              <a:t>iOS</a:t>
            </a:r>
            <a:r>
              <a:rPr lang="en-US" dirty="0" smtClean="0">
                <a:solidFill>
                  <a:schemeClr val="bg1">
                    <a:lumMod val="85000"/>
                  </a:schemeClr>
                </a:solidFill>
              </a:rPr>
              <a:t> Overview</a:t>
            </a:r>
          </a:p>
          <a:p>
            <a:r>
              <a:rPr lang="en-US" dirty="0" smtClean="0"/>
              <a:t>Objective-C</a:t>
            </a:r>
          </a:p>
          <a:p>
            <a:r>
              <a:rPr lang="en-US" dirty="0" smtClean="0"/>
              <a:t>Model-View-Controller</a:t>
            </a:r>
          </a:p>
          <a:p>
            <a:r>
              <a:rPr lang="en-US" dirty="0" smtClean="0"/>
              <a:t>Demo</a:t>
            </a:r>
          </a:p>
          <a:p>
            <a:r>
              <a:rPr lang="en-US" dirty="0" smtClean="0"/>
              <a:t>Networking</a:t>
            </a:r>
          </a:p>
          <a:p>
            <a:r>
              <a:rPr lang="en-US" dirty="0" err="1" smtClean="0"/>
              <a:t>iCloud</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1195721740"/>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Objective-C</a:t>
            </a:r>
            <a:endParaRPr lang="en-US" dirty="0"/>
          </a:p>
        </p:txBody>
      </p:sp>
      <p:sp>
        <p:nvSpPr>
          <p:cNvPr id="3" name="Content Placeholder 2"/>
          <p:cNvSpPr>
            <a:spLocks noGrp="1"/>
          </p:cNvSpPr>
          <p:nvPr>
            <p:ph idx="1"/>
          </p:nvPr>
        </p:nvSpPr>
        <p:spPr>
          <a:xfrm>
            <a:off x="457200" y="1646238"/>
            <a:ext cx="8229600" cy="4525963"/>
          </a:xfrm>
        </p:spPr>
        <p:txBody>
          <a:bodyPr>
            <a:normAutofit fontScale="85000" lnSpcReduction="20000"/>
          </a:bodyPr>
          <a:lstStyle/>
          <a:p>
            <a:r>
              <a:rPr lang="en-US" dirty="0" smtClean="0"/>
              <a:t>A strict superset of ANSI C</a:t>
            </a:r>
          </a:p>
          <a:p>
            <a:r>
              <a:rPr lang="en-US" dirty="0" smtClean="0"/>
              <a:t>Originally used within NeXT’s NEXTSTEP OS</a:t>
            </a:r>
            <a:r>
              <a:rPr lang="en-US" dirty="0"/>
              <a:t> </a:t>
            </a:r>
            <a:r>
              <a:rPr lang="en-US" dirty="0" smtClean="0"/>
              <a:t>(precursor of Mac OS X)</a:t>
            </a:r>
          </a:p>
          <a:p>
            <a:r>
              <a:rPr lang="en-US" dirty="0" smtClean="0"/>
              <a:t>Single inheritance</a:t>
            </a:r>
          </a:p>
          <a:p>
            <a:r>
              <a:rPr lang="en-US" dirty="0" smtClean="0"/>
              <a:t>Dynamic runtime: everything is looked up and dispatched at run time</a:t>
            </a:r>
          </a:p>
          <a:p>
            <a:r>
              <a:rPr lang="en-US" dirty="0" smtClean="0"/>
              <a:t>No garbage collection on iPhone, </a:t>
            </a:r>
            <a:r>
              <a:rPr lang="en-US" dirty="0" err="1" smtClean="0"/>
              <a:t>iTouch</a:t>
            </a:r>
            <a:r>
              <a:rPr lang="en-US" dirty="0" smtClean="0"/>
              <a:t> and </a:t>
            </a:r>
            <a:r>
              <a:rPr lang="en-US" dirty="0" err="1" smtClean="0"/>
              <a:t>iPad</a:t>
            </a:r>
            <a:endParaRPr lang="en-US" dirty="0" smtClean="0"/>
          </a:p>
          <a:p>
            <a:r>
              <a:rPr lang="en-US" dirty="0" smtClean="0"/>
              <a:t>New types</a:t>
            </a:r>
          </a:p>
          <a:p>
            <a:pPr lvl="1"/>
            <a:r>
              <a:rPr lang="en-US" dirty="0">
                <a:solidFill>
                  <a:srgbClr val="AA0D91"/>
                </a:solidFill>
                <a:latin typeface="Menlo-Regular"/>
              </a:rPr>
              <a:t>i</a:t>
            </a:r>
            <a:r>
              <a:rPr lang="en-US" dirty="0" smtClean="0">
                <a:solidFill>
                  <a:srgbClr val="AA0D91"/>
                </a:solidFill>
                <a:latin typeface="Menlo-Regular"/>
              </a:rPr>
              <a:t>d</a:t>
            </a:r>
            <a:r>
              <a:rPr lang="en-US" dirty="0" smtClean="0">
                <a:solidFill>
                  <a:srgbClr val="000000"/>
                </a:solidFill>
                <a:latin typeface="Menlo-Regular"/>
              </a:rPr>
              <a:t> </a:t>
            </a:r>
            <a:r>
              <a:rPr lang="en-US" dirty="0" smtClean="0"/>
              <a:t>type: dynamic type to refer to any object </a:t>
            </a:r>
          </a:p>
          <a:p>
            <a:pPr lvl="1"/>
            <a:r>
              <a:rPr lang="en-US" dirty="0"/>
              <a:t>Selectors</a:t>
            </a:r>
            <a:r>
              <a:rPr lang="en-US" dirty="0" smtClean="0"/>
              <a:t>: a </a:t>
            </a:r>
            <a:r>
              <a:rPr lang="en-US" dirty="0"/>
              <a:t>message and arguments that will (at some point) trigger the execution of a method</a:t>
            </a:r>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2678045749"/>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Objective-C</a:t>
            </a:r>
            <a:endParaRPr lang="en-US" dirty="0"/>
          </a:p>
        </p:txBody>
      </p:sp>
      <p:sp>
        <p:nvSpPr>
          <p:cNvPr id="3" name="Content Placeholder 2"/>
          <p:cNvSpPr>
            <a:spLocks noGrp="1"/>
          </p:cNvSpPr>
          <p:nvPr>
            <p:ph idx="1"/>
          </p:nvPr>
        </p:nvSpPr>
        <p:spPr>
          <a:xfrm>
            <a:off x="457200" y="1646238"/>
            <a:ext cx="8229600" cy="2773363"/>
          </a:xfrm>
        </p:spPr>
        <p:txBody>
          <a:bodyPr>
            <a:normAutofit/>
          </a:bodyPr>
          <a:lstStyle/>
          <a:p>
            <a:r>
              <a:rPr lang="en-US" dirty="0" smtClean="0"/>
              <a:t>Introspection</a:t>
            </a:r>
          </a:p>
          <a:p>
            <a:pPr lvl="1"/>
            <a:r>
              <a:rPr lang="en-US" dirty="0" smtClean="0"/>
              <a:t>An object </a:t>
            </a:r>
            <a:r>
              <a:rPr lang="en-US" dirty="0"/>
              <a:t>(class, instance, </a:t>
            </a:r>
            <a:r>
              <a:rPr lang="en-US" dirty="0" err="1"/>
              <a:t>etc</a:t>
            </a:r>
            <a:r>
              <a:rPr lang="en-US" dirty="0"/>
              <a:t>) can be asked at runtime what type it is</a:t>
            </a:r>
          </a:p>
          <a:p>
            <a:pPr lvl="2"/>
            <a:r>
              <a:rPr lang="en-US" dirty="0" smtClean="0"/>
              <a:t>Can </a:t>
            </a:r>
            <a:r>
              <a:rPr lang="en-US" dirty="0"/>
              <a:t>pass anonymous objects to a method, and </a:t>
            </a:r>
            <a:r>
              <a:rPr lang="en-US" dirty="0" smtClean="0"/>
              <a:t>let it </a:t>
            </a:r>
            <a:r>
              <a:rPr lang="en-US" dirty="0"/>
              <a:t>determine what to do </a:t>
            </a:r>
            <a:r>
              <a:rPr lang="en-US" dirty="0" smtClean="0"/>
              <a:t>based </a:t>
            </a:r>
            <a:r>
              <a:rPr lang="en-US" dirty="0"/>
              <a:t>on the object’s actual </a:t>
            </a:r>
            <a:r>
              <a:rPr lang="en-US" dirty="0" smtClean="0"/>
              <a:t>type</a:t>
            </a:r>
          </a:p>
          <a:p>
            <a:pPr marL="914399" lvl="2" indent="0">
              <a:buNone/>
            </a:pPr>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8" name="Rectangle 7"/>
          <p:cNvSpPr/>
          <p:nvPr/>
        </p:nvSpPr>
        <p:spPr>
          <a:xfrm>
            <a:off x="609600" y="4038600"/>
            <a:ext cx="7315200" cy="2308324"/>
          </a:xfrm>
          <a:prstGeom prst="rect">
            <a:avLst/>
          </a:prstGeom>
        </p:spPr>
        <p:txBody>
          <a:bodyPr wrap="square" lIns="91440" tIns="45720" rIns="91440" bIns="45720">
            <a:spAutoFit/>
          </a:bodyPr>
          <a:lstStyle/>
          <a:p>
            <a:r>
              <a:rPr lang="en-US" sz="2400" dirty="0" err="1">
                <a:solidFill>
                  <a:srgbClr val="5C2699"/>
                </a:solidFill>
                <a:latin typeface="Menlo-Regular"/>
              </a:rPr>
              <a:t>isKindOfClass</a:t>
            </a:r>
            <a:r>
              <a:rPr lang="en-US" sz="2400" dirty="0"/>
              <a:t>: returns whether an object is that kind of class (inheritance included) </a:t>
            </a:r>
          </a:p>
          <a:p>
            <a:r>
              <a:rPr lang="en-US" sz="2400" dirty="0" err="1">
                <a:solidFill>
                  <a:srgbClr val="5C2699"/>
                </a:solidFill>
                <a:latin typeface="Menlo-Regular"/>
              </a:rPr>
              <a:t>isMemberOfClass</a:t>
            </a:r>
            <a:r>
              <a:rPr lang="en-US" sz="2400" dirty="0"/>
              <a:t>: returns whether an object is that kind of class (no inheritance) </a:t>
            </a:r>
          </a:p>
          <a:p>
            <a:r>
              <a:rPr lang="en-US" sz="2400" dirty="0" err="1">
                <a:solidFill>
                  <a:srgbClr val="5C2699"/>
                </a:solidFill>
                <a:latin typeface="Menlo-Regular"/>
              </a:rPr>
              <a:t>respondsToSelector:</a:t>
            </a:r>
            <a:r>
              <a:rPr lang="en-US" sz="2400" dirty="0" err="1"/>
              <a:t>returns</a:t>
            </a:r>
            <a:r>
              <a:rPr lang="en-US" sz="2400" dirty="0"/>
              <a:t> whether an object responds to a given method</a:t>
            </a:r>
          </a:p>
        </p:txBody>
      </p:sp>
    </p:spTree>
    <p:extLst>
      <p:ext uri="{BB962C8B-B14F-4D97-AF65-F5344CB8AC3E}">
        <p14:creationId xmlns:p14="http://schemas.microsoft.com/office/powerpoint/2010/main" val="2035295248"/>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Objective-C header file and interface</a:t>
            </a:r>
            <a:endParaRPr lang="en-US" dirty="0"/>
          </a:p>
        </p:txBody>
      </p:sp>
      <p:sp>
        <p:nvSpPr>
          <p:cNvPr id="3" name="Content Placeholder 2"/>
          <p:cNvSpPr>
            <a:spLocks noGrp="1"/>
          </p:cNvSpPr>
          <p:nvPr>
            <p:ph idx="1"/>
          </p:nvPr>
        </p:nvSpPr>
        <p:spPr>
          <a:xfrm>
            <a:off x="533400" y="1371600"/>
            <a:ext cx="6858000" cy="2057400"/>
          </a:xfrm>
        </p:spPr>
        <p:txBody>
          <a:bodyPr>
            <a:normAutofit/>
          </a:bodyPr>
          <a:lstStyle/>
          <a:p>
            <a:pPr marL="0" indent="0">
              <a:buNone/>
            </a:pPr>
            <a:r>
              <a:rPr lang="en-US" sz="1400" dirty="0">
                <a:solidFill>
                  <a:srgbClr val="643820"/>
                </a:solidFill>
                <a:latin typeface="Menlo-Regular"/>
              </a:rPr>
              <a:t>#import </a:t>
            </a:r>
            <a:r>
              <a:rPr lang="en-US" sz="1400" dirty="0">
                <a:solidFill>
                  <a:srgbClr val="C41A16"/>
                </a:solidFill>
                <a:latin typeface="Menlo-Regular"/>
              </a:rPr>
              <a:t>&lt;Foundation/</a:t>
            </a:r>
            <a:r>
              <a:rPr lang="en-US" sz="1400" dirty="0" err="1">
                <a:solidFill>
                  <a:srgbClr val="C41A16"/>
                </a:solidFill>
                <a:latin typeface="Menlo-Regular"/>
              </a:rPr>
              <a:t>Foundation.h</a:t>
            </a:r>
            <a:r>
              <a:rPr lang="en-US" sz="1400" dirty="0">
                <a:solidFill>
                  <a:srgbClr val="C41A16"/>
                </a:solidFill>
                <a:latin typeface="Menlo-Regular"/>
              </a:rPr>
              <a:t>&gt;</a:t>
            </a:r>
            <a:endParaRPr lang="en-US" sz="1400" dirty="0">
              <a:solidFill>
                <a:srgbClr val="000000"/>
              </a:solidFill>
              <a:latin typeface="Menlo-Regular"/>
            </a:endParaRPr>
          </a:p>
          <a:p>
            <a:pPr marL="0" indent="0">
              <a:buNone/>
            </a:pPr>
            <a:r>
              <a:rPr lang="en-US" sz="1400" dirty="0">
                <a:solidFill>
                  <a:srgbClr val="AA0D91"/>
                </a:solidFill>
                <a:latin typeface="Menlo-Regular"/>
              </a:rPr>
              <a:t>@interface</a:t>
            </a:r>
            <a:r>
              <a:rPr lang="en-US" sz="1400" dirty="0">
                <a:solidFill>
                  <a:srgbClr val="000000"/>
                </a:solidFill>
                <a:latin typeface="Menlo-Regular"/>
              </a:rPr>
              <a:t> Stack : </a:t>
            </a:r>
            <a:r>
              <a:rPr lang="en-US" sz="1400" dirty="0" err="1">
                <a:solidFill>
                  <a:srgbClr val="5C2699"/>
                </a:solidFill>
                <a:latin typeface="Menlo-Regular"/>
              </a:rPr>
              <a:t>NSObject</a:t>
            </a:r>
            <a:endParaRPr lang="en-US" sz="1400" dirty="0">
              <a:solidFill>
                <a:srgbClr val="000000"/>
              </a:solidFill>
              <a:latin typeface="Menlo-Regular"/>
            </a:endParaRPr>
          </a:p>
          <a:p>
            <a:pPr marL="0" indent="0">
              <a:buNone/>
            </a:pPr>
            <a:r>
              <a:rPr lang="en-US" sz="1400" dirty="0">
                <a:solidFill>
                  <a:srgbClr val="AA0D91"/>
                </a:solidFill>
                <a:latin typeface="Menlo-Regular"/>
              </a:rPr>
              <a:t>@property</a:t>
            </a:r>
            <a:r>
              <a:rPr lang="en-US" sz="1400" dirty="0">
                <a:solidFill>
                  <a:srgbClr val="000000"/>
                </a:solidFill>
                <a:latin typeface="Menlo-Regular"/>
              </a:rPr>
              <a:t> (</a:t>
            </a:r>
            <a:r>
              <a:rPr lang="en-US" sz="1400" dirty="0" err="1">
                <a:solidFill>
                  <a:srgbClr val="AA0D91"/>
                </a:solidFill>
                <a:latin typeface="Menlo-Regular"/>
              </a:rPr>
              <a:t>nonatomic</a:t>
            </a:r>
            <a:r>
              <a:rPr lang="en-US" sz="1400" dirty="0">
                <a:solidFill>
                  <a:srgbClr val="000000"/>
                </a:solidFill>
                <a:latin typeface="Menlo-Regular"/>
              </a:rPr>
              <a:t>, </a:t>
            </a:r>
            <a:r>
              <a:rPr lang="en-US" sz="1400" dirty="0">
                <a:solidFill>
                  <a:srgbClr val="AA0D91"/>
                </a:solidFill>
                <a:latin typeface="Menlo-Regular"/>
              </a:rPr>
              <a:t>strong</a:t>
            </a:r>
            <a:r>
              <a:rPr lang="en-US" sz="1400" dirty="0">
                <a:solidFill>
                  <a:srgbClr val="000000"/>
                </a:solidFill>
                <a:latin typeface="Menlo-Regular"/>
              </a:rPr>
              <a:t>) </a:t>
            </a:r>
            <a:r>
              <a:rPr lang="en-US" sz="1400" dirty="0" err="1">
                <a:solidFill>
                  <a:srgbClr val="5C2699"/>
                </a:solidFill>
                <a:latin typeface="Menlo-Regular"/>
              </a:rPr>
              <a:t>NSMutableArray</a:t>
            </a:r>
            <a:r>
              <a:rPr lang="en-US" sz="1400" dirty="0">
                <a:solidFill>
                  <a:srgbClr val="000000"/>
                </a:solidFill>
                <a:latin typeface="Menlo-Regular"/>
              </a:rPr>
              <a:t> *</a:t>
            </a:r>
            <a:r>
              <a:rPr lang="en-US" sz="1400" dirty="0" err="1">
                <a:solidFill>
                  <a:srgbClr val="000000"/>
                </a:solidFill>
                <a:latin typeface="Menlo-Regular"/>
              </a:rPr>
              <a:t>numStack</a:t>
            </a: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a:t>
            </a:r>
            <a:r>
              <a:rPr lang="en-US" sz="1400" dirty="0">
                <a:solidFill>
                  <a:srgbClr val="AA0D91"/>
                </a:solidFill>
                <a:latin typeface="Menlo-Regular"/>
              </a:rPr>
              <a:t>void</a:t>
            </a:r>
            <a:r>
              <a:rPr lang="en-US" sz="1400" dirty="0">
                <a:solidFill>
                  <a:srgbClr val="000000"/>
                </a:solidFill>
                <a:latin typeface="Menlo-Regular"/>
              </a:rPr>
              <a:t>) push: (</a:t>
            </a:r>
            <a:r>
              <a:rPr lang="en-US" sz="1400" dirty="0">
                <a:solidFill>
                  <a:srgbClr val="AA0D91"/>
                </a:solidFill>
                <a:latin typeface="Menlo-Regular"/>
              </a:rPr>
              <a:t>double</a:t>
            </a:r>
            <a:r>
              <a:rPr lang="en-US" sz="1400" dirty="0">
                <a:solidFill>
                  <a:srgbClr val="000000"/>
                </a:solidFill>
                <a:latin typeface="Menlo-Regular"/>
              </a:rPr>
              <a:t>) </a:t>
            </a:r>
            <a:r>
              <a:rPr lang="en-US" sz="1400" dirty="0" err="1">
                <a:solidFill>
                  <a:srgbClr val="000000"/>
                </a:solidFill>
                <a:latin typeface="Menlo-Regular"/>
              </a:rPr>
              <a:t>num</a:t>
            </a:r>
            <a:r>
              <a:rPr lang="en-US" sz="1400" dirty="0">
                <a:solidFill>
                  <a:srgbClr val="000000"/>
                </a:solidFill>
                <a:latin typeface="Menlo-Regular"/>
              </a:rPr>
              <a:t>;</a:t>
            </a:r>
          </a:p>
          <a:p>
            <a:pPr marL="0" indent="0">
              <a:buNone/>
            </a:pPr>
            <a:r>
              <a:rPr lang="en-US" sz="1400" dirty="0">
                <a:solidFill>
                  <a:srgbClr val="000000"/>
                </a:solidFill>
                <a:latin typeface="Menlo-Regular"/>
              </a:rPr>
              <a:t>-(</a:t>
            </a:r>
            <a:r>
              <a:rPr lang="en-US" sz="1400" dirty="0">
                <a:solidFill>
                  <a:srgbClr val="AA0D91"/>
                </a:solidFill>
                <a:latin typeface="Menlo-Regular"/>
              </a:rPr>
              <a:t>double</a:t>
            </a:r>
            <a:r>
              <a:rPr lang="en-US" sz="1400" dirty="0">
                <a:solidFill>
                  <a:srgbClr val="000000"/>
                </a:solidFill>
                <a:latin typeface="Menlo-Regular"/>
              </a:rPr>
              <a:t>) pop;</a:t>
            </a:r>
          </a:p>
          <a:p>
            <a:pPr marL="0" indent="0">
              <a:buNone/>
            </a:pPr>
            <a:r>
              <a:rPr lang="en-US" sz="1400" dirty="0">
                <a:solidFill>
                  <a:srgbClr val="AA0D91"/>
                </a:solidFill>
                <a:latin typeface="Menlo-Regular"/>
              </a:rPr>
              <a:t>@end</a:t>
            </a:r>
            <a:endParaRPr lang="en-US" sz="14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10" name="Content Placeholder 2"/>
          <p:cNvSpPr txBox="1">
            <a:spLocks/>
          </p:cNvSpPr>
          <p:nvPr/>
        </p:nvSpPr>
        <p:spPr>
          <a:xfrm>
            <a:off x="533401" y="3581400"/>
            <a:ext cx="6019800" cy="289560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a:solidFill>
                  <a:srgbClr val="000000"/>
                </a:solidFill>
                <a:latin typeface="Menlo-Regular"/>
              </a:rPr>
              <a:t>define STACKSIZE </a:t>
            </a:r>
            <a:r>
              <a:rPr lang="en-US" sz="1400" dirty="0">
                <a:solidFill>
                  <a:srgbClr val="1C00CF"/>
                </a:solidFill>
                <a:latin typeface="Menlo-Regular"/>
              </a:rPr>
              <a:t>10</a:t>
            </a:r>
            <a:endParaRPr lang="en-US" sz="1400" dirty="0">
              <a:solidFill>
                <a:srgbClr val="000000"/>
              </a:solidFill>
              <a:latin typeface="Menlo-Regular"/>
            </a:endParaRPr>
          </a:p>
          <a:p>
            <a:pPr marL="0" indent="0">
              <a:buNone/>
            </a:pPr>
            <a:r>
              <a:rPr lang="en-US" sz="1400" dirty="0">
                <a:solidFill>
                  <a:srgbClr val="AA0D91"/>
                </a:solidFill>
                <a:latin typeface="Menlo-Regular"/>
              </a:rPr>
              <a:t>Class</a:t>
            </a:r>
            <a:r>
              <a:rPr lang="en-US" sz="1400" dirty="0">
                <a:solidFill>
                  <a:srgbClr val="000000"/>
                </a:solidFill>
                <a:latin typeface="Menlo-Regular"/>
              </a:rPr>
              <a:t> Stack {</a:t>
            </a:r>
          </a:p>
          <a:p>
            <a:pPr marL="0" indent="0">
              <a:buNone/>
            </a:pPr>
            <a:r>
              <a:rPr lang="en-US" sz="1400" dirty="0">
                <a:solidFill>
                  <a:srgbClr val="AA0D91"/>
                </a:solidFill>
                <a:latin typeface="Menlo-Regular"/>
              </a:rPr>
              <a:t>private</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double</a:t>
            </a:r>
            <a:r>
              <a:rPr lang="en-US" sz="1400" dirty="0">
                <a:solidFill>
                  <a:srgbClr val="000000"/>
                </a:solidFill>
                <a:latin typeface="Menlo-Regular"/>
              </a:rPr>
              <a:t> </a:t>
            </a:r>
            <a:r>
              <a:rPr lang="en-US" sz="1400" dirty="0" err="1">
                <a:solidFill>
                  <a:srgbClr val="000000"/>
                </a:solidFill>
                <a:latin typeface="Menlo-Regular"/>
              </a:rPr>
              <a:t>num</a:t>
            </a:r>
            <a:r>
              <a:rPr lang="en-US" sz="1400" dirty="0">
                <a:solidFill>
                  <a:srgbClr val="000000"/>
                </a:solidFill>
                <a:latin typeface="Menlo-Regular"/>
              </a:rPr>
              <a:t>[STACKSIZE+</a:t>
            </a:r>
            <a:r>
              <a:rPr lang="en-US" sz="1400" dirty="0">
                <a:solidFill>
                  <a:srgbClr val="1C00CF"/>
                </a:solidFill>
                <a:latin typeface="Menlo-Regular"/>
              </a:rPr>
              <a:t>1</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err="1">
                <a:solidFill>
                  <a:srgbClr val="AA0D91"/>
                </a:solidFill>
                <a:latin typeface="Menlo-Regular"/>
              </a:rPr>
              <a:t>int</a:t>
            </a:r>
            <a:r>
              <a:rPr lang="en-US" sz="1400" dirty="0">
                <a:solidFill>
                  <a:srgbClr val="000000"/>
                </a:solidFill>
                <a:latin typeface="Menlo-Regular"/>
              </a:rPr>
              <a:t> top;</a:t>
            </a:r>
          </a:p>
          <a:p>
            <a:pPr marL="0" indent="0">
              <a:buNone/>
            </a:pPr>
            <a:endParaRPr lang="en-US" sz="700" dirty="0">
              <a:solidFill>
                <a:srgbClr val="000000"/>
              </a:solidFill>
              <a:latin typeface="Menlo-Regular"/>
            </a:endParaRPr>
          </a:p>
          <a:p>
            <a:pPr marL="0" indent="0">
              <a:buNone/>
            </a:pPr>
            <a:r>
              <a:rPr lang="en-US" sz="1400" dirty="0">
                <a:solidFill>
                  <a:srgbClr val="AA0D91"/>
                </a:solidFill>
                <a:latin typeface="Menlo-Regular"/>
              </a:rPr>
              <a:t>public</a:t>
            </a:r>
            <a:r>
              <a:rPr lang="en-US" sz="1400" dirty="0">
                <a:solidFill>
                  <a:srgbClr val="000000"/>
                </a:solidFill>
                <a:latin typeface="Menlo-Regular"/>
              </a:rPr>
              <a:t>:</a:t>
            </a:r>
          </a:p>
          <a:p>
            <a:pPr marL="0" indent="0">
              <a:buNone/>
            </a:pPr>
            <a:r>
              <a:rPr lang="en-US" sz="1400" dirty="0">
                <a:solidFill>
                  <a:srgbClr val="000000"/>
                </a:solidFill>
                <a:latin typeface="Menlo-Regular"/>
              </a:rPr>
              <a:t>    Stack();</a:t>
            </a:r>
          </a:p>
          <a:p>
            <a:pPr marL="0" indent="0">
              <a:buNone/>
            </a:pPr>
            <a:r>
              <a:rPr lang="en-US" sz="1400" dirty="0">
                <a:solidFill>
                  <a:srgbClr val="000000"/>
                </a:solidFill>
                <a:latin typeface="Menlo-Regular"/>
              </a:rPr>
              <a:t>    </a:t>
            </a:r>
            <a:r>
              <a:rPr lang="en-US" sz="1400" dirty="0">
                <a:solidFill>
                  <a:srgbClr val="AA0D91"/>
                </a:solidFill>
                <a:latin typeface="Menlo-Regular"/>
              </a:rPr>
              <a:t>void</a:t>
            </a:r>
            <a:r>
              <a:rPr lang="en-US" sz="1400" dirty="0">
                <a:solidFill>
                  <a:srgbClr val="000000"/>
                </a:solidFill>
                <a:latin typeface="Menlo-Regular"/>
              </a:rPr>
              <a:t> push(</a:t>
            </a:r>
            <a:r>
              <a:rPr lang="en-US" sz="1400" dirty="0">
                <a:solidFill>
                  <a:srgbClr val="AA0D91"/>
                </a:solidFill>
                <a:latin typeface="Menlo-Regular"/>
              </a:rPr>
              <a:t>double</a:t>
            </a:r>
            <a:r>
              <a:rPr lang="en-US" sz="1400" dirty="0">
                <a:solidFill>
                  <a:srgbClr val="000000"/>
                </a:solidFill>
                <a:latin typeface="Menlo-Regular"/>
              </a:rPr>
              <a:t> x);</a:t>
            </a:r>
          </a:p>
          <a:p>
            <a:pPr marL="0" indent="0">
              <a:buNone/>
            </a:pPr>
            <a:r>
              <a:rPr lang="fr-FR" sz="1400" dirty="0">
                <a:solidFill>
                  <a:srgbClr val="000000"/>
                </a:solidFill>
                <a:latin typeface="Menlo-Regular"/>
              </a:rPr>
              <a:t>    </a:t>
            </a:r>
            <a:r>
              <a:rPr lang="fr-FR" sz="1400" dirty="0">
                <a:solidFill>
                  <a:srgbClr val="AA0D91"/>
                </a:solidFill>
                <a:latin typeface="Menlo-Regular"/>
              </a:rPr>
              <a:t>double</a:t>
            </a:r>
            <a:r>
              <a:rPr lang="fr-FR" sz="1400" dirty="0">
                <a:solidFill>
                  <a:srgbClr val="000000"/>
                </a:solidFill>
                <a:latin typeface="Menlo-Regular"/>
              </a:rPr>
              <a:t>  pop();</a:t>
            </a:r>
          </a:p>
          <a:p>
            <a:pPr marL="0" indent="0">
              <a:buNone/>
            </a:pPr>
            <a:r>
              <a:rPr lang="nl-NL" sz="1400" dirty="0">
                <a:solidFill>
                  <a:srgbClr val="000000"/>
                </a:solidFill>
                <a:latin typeface="Menlo-Regular"/>
              </a:rPr>
              <a:t>};</a:t>
            </a:r>
            <a:endParaRPr lang="en-US" sz="1400" dirty="0">
              <a:solidFill>
                <a:srgbClr val="000000"/>
              </a:solidFill>
              <a:latin typeface="Menlo-Regular"/>
            </a:endParaRPr>
          </a:p>
        </p:txBody>
      </p:sp>
      <p:sp>
        <p:nvSpPr>
          <p:cNvPr id="11" name="Rectangle 10"/>
          <p:cNvSpPr/>
          <p:nvPr/>
        </p:nvSpPr>
        <p:spPr>
          <a:xfrm>
            <a:off x="381000" y="1295400"/>
            <a:ext cx="6172200" cy="2057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2" name="Rectangle 11"/>
          <p:cNvSpPr/>
          <p:nvPr/>
        </p:nvSpPr>
        <p:spPr>
          <a:xfrm>
            <a:off x="381000" y="3505200"/>
            <a:ext cx="6172200" cy="2819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3" name="Left Arrow 12"/>
          <p:cNvSpPr/>
          <p:nvPr/>
        </p:nvSpPr>
        <p:spPr>
          <a:xfrm>
            <a:off x="6553201" y="19812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4" name="TextBox 13"/>
          <p:cNvSpPr txBox="1"/>
          <p:nvPr/>
        </p:nvSpPr>
        <p:spPr>
          <a:xfrm>
            <a:off x="6858000" y="1143001"/>
            <a:ext cx="2514600" cy="2031325"/>
          </a:xfrm>
          <a:prstGeom prst="rect">
            <a:avLst/>
          </a:prstGeom>
          <a:noFill/>
        </p:spPr>
        <p:txBody>
          <a:bodyPr wrap="square" lIns="91440" tIns="45720" rIns="91440" bIns="45720" rtlCol="0">
            <a:spAutoFit/>
          </a:bodyPr>
          <a:lstStyle/>
          <a:p>
            <a:r>
              <a:rPr lang="en-US" dirty="0" smtClean="0"/>
              <a:t>Objective-C </a:t>
            </a:r>
            <a:r>
              <a:rPr lang="en-US" dirty="0" err="1" smtClean="0"/>
              <a:t>stack.h</a:t>
            </a:r>
            <a:r>
              <a:rPr lang="en-US" dirty="0" smtClean="0"/>
              <a:t> header file</a:t>
            </a:r>
          </a:p>
          <a:p>
            <a:pPr marL="285750" indent="-285750">
              <a:buFont typeface="Arial"/>
              <a:buChar char="•"/>
            </a:pPr>
            <a:r>
              <a:rPr lang="en-US" dirty="0"/>
              <a:t>instance variables</a:t>
            </a:r>
          </a:p>
          <a:p>
            <a:r>
              <a:rPr lang="en-US" dirty="0"/>
              <a:t>     are declared as</a:t>
            </a:r>
          </a:p>
          <a:p>
            <a:r>
              <a:rPr lang="en-US" dirty="0"/>
              <a:t>     </a:t>
            </a:r>
            <a:r>
              <a:rPr lang="en-US" dirty="0" smtClean="0"/>
              <a:t>properties</a:t>
            </a:r>
          </a:p>
          <a:p>
            <a:pPr marL="285750" indent="-285750">
              <a:buFont typeface="Arial"/>
              <a:buChar char="•"/>
            </a:pPr>
            <a:r>
              <a:rPr lang="en-US" dirty="0" smtClean="0"/>
              <a:t>“-” denotes instance methods </a:t>
            </a:r>
            <a:endParaRPr lang="en-US" dirty="0"/>
          </a:p>
        </p:txBody>
      </p:sp>
      <p:sp>
        <p:nvSpPr>
          <p:cNvPr id="15" name="Left Arrow 14"/>
          <p:cNvSpPr/>
          <p:nvPr/>
        </p:nvSpPr>
        <p:spPr>
          <a:xfrm>
            <a:off x="6553201" y="41910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6" name="TextBox 15"/>
          <p:cNvSpPr txBox="1"/>
          <p:nvPr/>
        </p:nvSpPr>
        <p:spPr>
          <a:xfrm>
            <a:off x="6934200" y="4114801"/>
            <a:ext cx="1595359" cy="369332"/>
          </a:xfrm>
          <a:prstGeom prst="rect">
            <a:avLst/>
          </a:prstGeom>
          <a:noFill/>
        </p:spPr>
        <p:txBody>
          <a:bodyPr wrap="none" lIns="91440" tIns="45720" rIns="91440" bIns="45720" rtlCol="0">
            <a:spAutoFit/>
          </a:bodyPr>
          <a:lstStyle/>
          <a:p>
            <a:r>
              <a:rPr lang="en-US" dirty="0" smtClean="0"/>
              <a:t>C++ header file</a:t>
            </a:r>
            <a:endParaRPr lang="en-US" dirty="0"/>
          </a:p>
        </p:txBody>
      </p:sp>
    </p:spTree>
    <p:extLst>
      <p:ext uri="{BB962C8B-B14F-4D97-AF65-F5344CB8AC3E}">
        <p14:creationId xmlns:p14="http://schemas.microsoft.com/office/powerpoint/2010/main" val="3407503964"/>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Objective-C Properties</a:t>
            </a:r>
            <a:endParaRPr lang="en-US" dirty="0"/>
          </a:p>
        </p:txBody>
      </p:sp>
      <p:sp>
        <p:nvSpPr>
          <p:cNvPr id="3" name="Content Placeholder 2"/>
          <p:cNvSpPr>
            <a:spLocks noGrp="1"/>
          </p:cNvSpPr>
          <p:nvPr>
            <p:ph idx="1"/>
          </p:nvPr>
        </p:nvSpPr>
        <p:spPr/>
        <p:txBody>
          <a:bodyPr>
            <a:normAutofit fontScale="92500" lnSpcReduction="10000"/>
          </a:bodyPr>
          <a:lstStyle/>
          <a:p>
            <a:r>
              <a:rPr lang="en-US" sz="2800" dirty="0"/>
              <a:t>Provide access to object attributes</a:t>
            </a:r>
          </a:p>
          <a:p>
            <a:pPr lvl="1"/>
            <a:r>
              <a:rPr lang="en-US" sz="2400" dirty="0"/>
              <a:t>Shortcut to implementing getter/setter methods</a:t>
            </a:r>
          </a:p>
          <a:p>
            <a:pPr lvl="1"/>
            <a:r>
              <a:rPr lang="en-US" sz="2400" dirty="0"/>
              <a:t>Instead of declaring “boilerplate” code, have it generated automatically</a:t>
            </a:r>
          </a:p>
          <a:p>
            <a:r>
              <a:rPr lang="en-US" sz="2800" dirty="0"/>
              <a:t>Also allow you to specify:</a:t>
            </a:r>
          </a:p>
          <a:p>
            <a:pPr lvl="1"/>
            <a:r>
              <a:rPr lang="en-US" sz="2400" dirty="0" err="1">
                <a:solidFill>
                  <a:srgbClr val="AA0D91"/>
                </a:solidFill>
                <a:latin typeface="Menlo-Regular"/>
              </a:rPr>
              <a:t>readonly</a:t>
            </a:r>
            <a:r>
              <a:rPr lang="en-US" sz="2400" dirty="0"/>
              <a:t> versus </a:t>
            </a:r>
            <a:r>
              <a:rPr lang="en-US" sz="2400" dirty="0" err="1">
                <a:solidFill>
                  <a:srgbClr val="AA0D91"/>
                </a:solidFill>
                <a:latin typeface="Menlo-Regular"/>
              </a:rPr>
              <a:t>readwrite</a:t>
            </a:r>
            <a:r>
              <a:rPr lang="en-US" sz="2400" dirty="0"/>
              <a:t> access memory management policy</a:t>
            </a:r>
          </a:p>
          <a:p>
            <a:pPr lvl="1"/>
            <a:r>
              <a:rPr lang="en-US" sz="2400" dirty="0"/>
              <a:t>Memory management: </a:t>
            </a:r>
            <a:r>
              <a:rPr lang="en-US" sz="2400" dirty="0">
                <a:solidFill>
                  <a:srgbClr val="AA0D91"/>
                </a:solidFill>
                <a:latin typeface="Menlo-Regular"/>
              </a:rPr>
              <a:t>weak </a:t>
            </a:r>
            <a:r>
              <a:rPr lang="en-US" sz="2400" dirty="0"/>
              <a:t>and </a:t>
            </a:r>
            <a:r>
              <a:rPr lang="en-US" sz="2400" dirty="0">
                <a:solidFill>
                  <a:srgbClr val="AA0D91"/>
                </a:solidFill>
                <a:latin typeface="Menlo-Regular"/>
              </a:rPr>
              <a:t>strong</a:t>
            </a:r>
            <a:endParaRPr lang="en-US" sz="2400" dirty="0"/>
          </a:p>
          <a:p>
            <a:r>
              <a:rPr lang="en-US" sz="2800" dirty="0"/>
              <a:t>Specify </a:t>
            </a:r>
            <a:r>
              <a:rPr lang="en-US" sz="2400" dirty="0">
                <a:solidFill>
                  <a:srgbClr val="AA0D91"/>
                </a:solidFill>
                <a:latin typeface="Menlo-Regular"/>
              </a:rPr>
              <a:t>@property</a:t>
            </a:r>
            <a:r>
              <a:rPr lang="en-US" sz="2400" dirty="0">
                <a:solidFill>
                  <a:srgbClr val="000000"/>
                </a:solidFill>
                <a:latin typeface="Menlo-Regular"/>
              </a:rPr>
              <a:t> </a:t>
            </a:r>
            <a:r>
              <a:rPr lang="en-US" sz="2800" dirty="0"/>
              <a:t>in the header (*.h) file</a:t>
            </a:r>
          </a:p>
          <a:p>
            <a:r>
              <a:rPr lang="en-US" sz="2800" dirty="0"/>
              <a:t>Create the </a:t>
            </a:r>
            <a:r>
              <a:rPr lang="en-US" sz="2800" dirty="0" err="1"/>
              <a:t>accessor</a:t>
            </a:r>
            <a:r>
              <a:rPr lang="en-US" sz="2800" dirty="0"/>
              <a:t> methods by </a:t>
            </a:r>
            <a:r>
              <a:rPr lang="en-US" sz="2400" dirty="0">
                <a:solidFill>
                  <a:srgbClr val="AA0D91"/>
                </a:solidFill>
                <a:latin typeface="Menlo-Regular"/>
              </a:rPr>
              <a:t>@synthesize</a:t>
            </a:r>
            <a:r>
              <a:rPr lang="en-US" sz="2400" dirty="0">
                <a:solidFill>
                  <a:srgbClr val="000000"/>
                </a:solidFill>
                <a:latin typeface="Menlo-Regular"/>
              </a:rPr>
              <a:t> </a:t>
            </a:r>
            <a:r>
              <a:rPr lang="en-US" sz="2800" dirty="0"/>
              <a:t>the properties in the implementation (*.m) file</a:t>
            </a:r>
            <a:endParaRPr lang="en-US" sz="12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1038989503"/>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Objective-C Method Declaration</a:t>
            </a:r>
            <a:endParaRPr lang="en-US" dirty="0"/>
          </a:p>
        </p:txBody>
      </p:sp>
      <p:sp>
        <p:nvSpPr>
          <p:cNvPr id="3" name="Content Placeholder 2"/>
          <p:cNvSpPr>
            <a:spLocks noGrp="1"/>
          </p:cNvSpPr>
          <p:nvPr>
            <p:ph idx="1"/>
          </p:nvPr>
        </p:nvSpPr>
        <p:spPr/>
        <p:txBody>
          <a:bodyPr/>
          <a:lstStyle/>
          <a:p>
            <a:r>
              <a:rPr lang="en-US" sz="2800" dirty="0"/>
              <a:t>Each method declaration consists of:</a:t>
            </a:r>
          </a:p>
          <a:p>
            <a:pPr lvl="1"/>
            <a:r>
              <a:rPr lang="en-US" sz="2400" dirty="0"/>
              <a:t>A name</a:t>
            </a:r>
          </a:p>
          <a:p>
            <a:pPr lvl="1"/>
            <a:r>
              <a:rPr lang="en-US" sz="2400" dirty="0"/>
              <a:t>A return type </a:t>
            </a:r>
          </a:p>
          <a:p>
            <a:pPr lvl="1"/>
            <a:r>
              <a:rPr lang="en-US" sz="2400" dirty="0"/>
              <a:t>An optional list of arguments (and their data or object types) </a:t>
            </a:r>
          </a:p>
          <a:p>
            <a:pPr lvl="1"/>
            <a:r>
              <a:rPr lang="en-US" sz="2400" dirty="0"/>
              <a:t>An indicator to determine if the method is a class or instance method</a:t>
            </a:r>
          </a:p>
          <a:p>
            <a:pPr lvl="1"/>
            <a:endParaRPr lang="en-US" sz="1200" dirty="0"/>
          </a:p>
          <a:p>
            <a:pPr marL="57150" indent="0">
              <a:buNone/>
            </a:pPr>
            <a:r>
              <a:rPr lang="en-US" sz="2000" dirty="0">
                <a:solidFill>
                  <a:srgbClr val="000000"/>
                </a:solidFill>
                <a:latin typeface="Menlo-Regular"/>
              </a:rPr>
              <a:t>-(</a:t>
            </a:r>
            <a:r>
              <a:rPr lang="en-US" sz="2000" dirty="0">
                <a:solidFill>
                  <a:srgbClr val="AA0D91"/>
                </a:solidFill>
                <a:latin typeface="Menlo-Regular"/>
              </a:rPr>
              <a:t>void</a:t>
            </a:r>
            <a:r>
              <a:rPr lang="en-US" sz="2000" dirty="0">
                <a:solidFill>
                  <a:srgbClr val="000000"/>
                </a:solidFill>
                <a:latin typeface="Menlo-Regular"/>
              </a:rPr>
              <a:t>) </a:t>
            </a:r>
            <a:r>
              <a:rPr lang="en-US" sz="2000" dirty="0" err="1">
                <a:solidFill>
                  <a:srgbClr val="000000"/>
                </a:solidFill>
                <a:latin typeface="Menlo-Regular"/>
              </a:rPr>
              <a:t>setHeight</a:t>
            </a:r>
            <a:r>
              <a:rPr lang="en-US" sz="2000" dirty="0">
                <a:solidFill>
                  <a:srgbClr val="000000"/>
                </a:solidFill>
                <a:latin typeface="Menlo-Regular"/>
              </a:rPr>
              <a:t>:(</a:t>
            </a:r>
            <a:r>
              <a:rPr lang="en-US" sz="2000" dirty="0">
                <a:solidFill>
                  <a:srgbClr val="AA0D91"/>
                </a:solidFill>
                <a:latin typeface="Menlo-Regular"/>
              </a:rPr>
              <a:t>double</a:t>
            </a:r>
            <a:r>
              <a:rPr lang="en-US" sz="2000" dirty="0">
                <a:solidFill>
                  <a:srgbClr val="000000"/>
                </a:solidFill>
                <a:latin typeface="Menlo-Regular"/>
              </a:rPr>
              <a:t>)h Width:(</a:t>
            </a:r>
            <a:r>
              <a:rPr lang="en-US" sz="2000" dirty="0">
                <a:solidFill>
                  <a:srgbClr val="AA0D91"/>
                </a:solidFill>
                <a:latin typeface="Menlo-Regular"/>
              </a:rPr>
              <a:t>double</a:t>
            </a:r>
            <a:r>
              <a:rPr lang="en-US" sz="2000" dirty="0">
                <a:solidFill>
                  <a:srgbClr val="000000"/>
                </a:solidFill>
                <a:latin typeface="Menlo-Regular"/>
              </a:rPr>
              <a:t>)w;</a:t>
            </a:r>
            <a:endParaRPr lang="en-US" sz="20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7" name="Rectangle 6"/>
          <p:cNvSpPr/>
          <p:nvPr/>
        </p:nvSpPr>
        <p:spPr>
          <a:xfrm>
            <a:off x="381001" y="4724400"/>
            <a:ext cx="7010400" cy="6096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9" name="TextBox 8"/>
          <p:cNvSpPr txBox="1"/>
          <p:nvPr/>
        </p:nvSpPr>
        <p:spPr>
          <a:xfrm>
            <a:off x="381000" y="5562601"/>
            <a:ext cx="1470362" cy="923330"/>
          </a:xfrm>
          <a:prstGeom prst="rect">
            <a:avLst/>
          </a:prstGeom>
          <a:noFill/>
        </p:spPr>
        <p:txBody>
          <a:bodyPr wrap="none" lIns="91440" tIns="45720" rIns="91440" bIns="45720" rtlCol="0">
            <a:spAutoFit/>
          </a:bodyPr>
          <a:lstStyle/>
          <a:p>
            <a:r>
              <a:rPr lang="en-US" dirty="0" smtClean="0"/>
              <a:t>Method type: </a:t>
            </a:r>
          </a:p>
          <a:p>
            <a:r>
              <a:rPr lang="en-US" dirty="0" smtClean="0"/>
              <a:t>+ class</a:t>
            </a:r>
          </a:p>
          <a:p>
            <a:r>
              <a:rPr lang="en-US" dirty="0" smtClean="0"/>
              <a:t>- instance</a:t>
            </a:r>
            <a:endParaRPr lang="en-US" dirty="0"/>
          </a:p>
        </p:txBody>
      </p:sp>
      <p:cxnSp>
        <p:nvCxnSpPr>
          <p:cNvPr id="11" name="Straight Arrow Connector 10"/>
          <p:cNvCxnSpPr/>
          <p:nvPr/>
        </p:nvCxnSpPr>
        <p:spPr>
          <a:xfrm flipV="1">
            <a:off x="533400" y="5257800"/>
            <a:ext cx="152400" cy="381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4038601" y="5334000"/>
            <a:ext cx="152400" cy="381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3200401" y="5562601"/>
            <a:ext cx="2754367" cy="369332"/>
          </a:xfrm>
          <a:prstGeom prst="rect">
            <a:avLst/>
          </a:prstGeom>
          <a:noFill/>
        </p:spPr>
        <p:txBody>
          <a:bodyPr wrap="none" lIns="91440" tIns="45720" rIns="91440" bIns="45720" rtlCol="0">
            <a:spAutoFit/>
          </a:bodyPr>
          <a:lstStyle/>
          <a:p>
            <a:r>
              <a:rPr lang="en-US" dirty="0" smtClean="0"/>
              <a:t>Argument 1 type and name</a:t>
            </a:r>
            <a:endParaRPr lang="en-US" dirty="0"/>
          </a:p>
        </p:txBody>
      </p:sp>
      <p:sp>
        <p:nvSpPr>
          <p:cNvPr id="16" name="TextBox 15"/>
          <p:cNvSpPr txBox="1"/>
          <p:nvPr/>
        </p:nvSpPr>
        <p:spPr>
          <a:xfrm>
            <a:off x="6248401" y="5562601"/>
            <a:ext cx="2754367" cy="369332"/>
          </a:xfrm>
          <a:prstGeom prst="rect">
            <a:avLst/>
          </a:prstGeom>
          <a:noFill/>
        </p:spPr>
        <p:txBody>
          <a:bodyPr wrap="none" lIns="91440" tIns="45720" rIns="91440" bIns="45720" rtlCol="0">
            <a:spAutoFit/>
          </a:bodyPr>
          <a:lstStyle/>
          <a:p>
            <a:r>
              <a:rPr lang="en-US" dirty="0" smtClean="0"/>
              <a:t>Argument 2 type and name</a:t>
            </a:r>
            <a:endParaRPr lang="en-US" dirty="0"/>
          </a:p>
        </p:txBody>
      </p:sp>
      <p:cxnSp>
        <p:nvCxnSpPr>
          <p:cNvPr id="17" name="Straight Arrow Connector 16"/>
          <p:cNvCxnSpPr/>
          <p:nvPr/>
        </p:nvCxnSpPr>
        <p:spPr>
          <a:xfrm flipV="1">
            <a:off x="6477000" y="5334000"/>
            <a:ext cx="152400" cy="381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2057400" y="5943601"/>
            <a:ext cx="3276896" cy="369332"/>
          </a:xfrm>
          <a:prstGeom prst="rect">
            <a:avLst/>
          </a:prstGeom>
          <a:noFill/>
        </p:spPr>
        <p:txBody>
          <a:bodyPr wrap="none" lIns="91440" tIns="45720" rIns="91440" bIns="45720" rtlCol="0">
            <a:spAutoFit/>
          </a:bodyPr>
          <a:lstStyle/>
          <a:p>
            <a:r>
              <a:rPr lang="en-US" dirty="0" smtClean="0"/>
              <a:t>Method name: </a:t>
            </a:r>
            <a:r>
              <a:rPr lang="en-US" b="1" dirty="0" err="1" smtClean="0">
                <a:solidFill>
                  <a:srgbClr val="FF0000"/>
                </a:solidFill>
              </a:rPr>
              <a:t>setHeight:Width</a:t>
            </a:r>
            <a:r>
              <a:rPr lang="en-US" b="1" dirty="0" smtClean="0">
                <a:solidFill>
                  <a:srgbClr val="FF0000"/>
                </a:solidFill>
              </a:rPr>
              <a:t>: </a:t>
            </a:r>
            <a:endParaRPr lang="en-US" b="1" dirty="0">
              <a:solidFill>
                <a:srgbClr val="FF0000"/>
              </a:solidFill>
            </a:endParaRPr>
          </a:p>
        </p:txBody>
      </p:sp>
      <p:cxnSp>
        <p:nvCxnSpPr>
          <p:cNvPr id="19" name="Straight Arrow Connector 18"/>
          <p:cNvCxnSpPr/>
          <p:nvPr/>
        </p:nvCxnSpPr>
        <p:spPr>
          <a:xfrm flipV="1">
            <a:off x="2743200" y="5334000"/>
            <a:ext cx="0" cy="762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424283929"/>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Objective-C Implementation</a:t>
            </a:r>
            <a:endParaRPr lang="en-US" dirty="0"/>
          </a:p>
        </p:txBody>
      </p:sp>
      <p:sp>
        <p:nvSpPr>
          <p:cNvPr id="3" name="Content Placeholder 2"/>
          <p:cNvSpPr>
            <a:spLocks noGrp="1"/>
          </p:cNvSpPr>
          <p:nvPr>
            <p:ph idx="1"/>
          </p:nvPr>
        </p:nvSpPr>
        <p:spPr>
          <a:xfrm>
            <a:off x="533400" y="1371600"/>
            <a:ext cx="6858000" cy="4876800"/>
          </a:xfrm>
        </p:spPr>
        <p:txBody>
          <a:bodyPr>
            <a:normAutofit fontScale="92500" lnSpcReduction="20000"/>
          </a:bodyPr>
          <a:lstStyle/>
          <a:p>
            <a:pPr marL="0" indent="0">
              <a:buNone/>
            </a:pPr>
            <a:r>
              <a:rPr lang="en-US" sz="1400" dirty="0">
                <a:solidFill>
                  <a:srgbClr val="643820"/>
                </a:solidFill>
                <a:latin typeface="Menlo-Regular"/>
              </a:rPr>
              <a:t>#import </a:t>
            </a:r>
            <a:r>
              <a:rPr lang="en-US" sz="1400" dirty="0">
                <a:solidFill>
                  <a:srgbClr val="C41A16"/>
                </a:solidFill>
                <a:latin typeface="Menlo-Regular"/>
              </a:rPr>
              <a:t>"</a:t>
            </a:r>
            <a:r>
              <a:rPr lang="en-US" sz="1400" dirty="0" err="1">
                <a:solidFill>
                  <a:srgbClr val="C41A16"/>
                </a:solidFill>
                <a:latin typeface="Menlo-Regular"/>
              </a:rPr>
              <a:t>Stack.h</a:t>
            </a:r>
            <a:r>
              <a:rPr lang="en-US" sz="1400" dirty="0">
                <a:solidFill>
                  <a:srgbClr val="C41A16"/>
                </a:solidFill>
                <a:latin typeface="Menlo-Regular"/>
              </a:rPr>
              <a:t>"</a:t>
            </a:r>
            <a:endParaRPr lang="en-US" sz="1400" dirty="0">
              <a:solidFill>
                <a:srgbClr val="643820"/>
              </a:solidFill>
              <a:latin typeface="Menlo-Regular"/>
            </a:endParaRPr>
          </a:p>
          <a:p>
            <a:pPr marL="0" indent="0">
              <a:buNone/>
            </a:pPr>
            <a:endParaRPr lang="en-US" sz="1400" dirty="0">
              <a:solidFill>
                <a:srgbClr val="000000"/>
              </a:solidFill>
              <a:latin typeface="Menlo-Regular"/>
            </a:endParaRPr>
          </a:p>
          <a:p>
            <a:pPr marL="0" indent="0">
              <a:buNone/>
            </a:pPr>
            <a:r>
              <a:rPr lang="en-US" sz="1400" dirty="0">
                <a:solidFill>
                  <a:srgbClr val="AA0D91"/>
                </a:solidFill>
                <a:latin typeface="Menlo-Regular"/>
              </a:rPr>
              <a:t>@implementation</a:t>
            </a:r>
            <a:r>
              <a:rPr lang="en-US" sz="1400" dirty="0">
                <a:solidFill>
                  <a:srgbClr val="000000"/>
                </a:solidFill>
                <a:latin typeface="Menlo-Regular"/>
              </a:rPr>
              <a:t> Stack</a:t>
            </a:r>
          </a:p>
          <a:p>
            <a:pPr marL="0" indent="0">
              <a:buNone/>
            </a:pPr>
            <a:r>
              <a:rPr lang="en-US" sz="1400" dirty="0">
                <a:solidFill>
                  <a:srgbClr val="AA0D91"/>
                </a:solidFill>
                <a:latin typeface="Menlo-Regular"/>
              </a:rPr>
              <a:t>@synthesize</a:t>
            </a:r>
            <a:r>
              <a:rPr lang="en-US" sz="1400" dirty="0">
                <a:solidFill>
                  <a:srgbClr val="000000"/>
                </a:solidFill>
                <a:latin typeface="Menlo-Regular"/>
              </a:rPr>
              <a:t> </a:t>
            </a:r>
            <a:r>
              <a:rPr lang="en-US" sz="1400" dirty="0" err="1">
                <a:solidFill>
                  <a:srgbClr val="000000"/>
                </a:solidFill>
                <a:latin typeface="Menlo-Regular"/>
              </a:rPr>
              <a:t>numStack</a:t>
            </a:r>
            <a:r>
              <a:rPr lang="en-US" sz="1400" dirty="0">
                <a:solidFill>
                  <a:srgbClr val="000000"/>
                </a:solidFill>
                <a:latin typeface="Menlo-Regular"/>
              </a:rPr>
              <a:t> = </a:t>
            </a:r>
            <a:r>
              <a:rPr lang="en-US" sz="1400" dirty="0">
                <a:solidFill>
                  <a:srgbClr val="3F6E74"/>
                </a:solidFill>
                <a:latin typeface="Menlo-Regular"/>
              </a:rPr>
              <a:t>_</a:t>
            </a:r>
            <a:r>
              <a:rPr lang="en-US" sz="1400" dirty="0" err="1">
                <a:solidFill>
                  <a:srgbClr val="3F6E74"/>
                </a:solidFill>
                <a:latin typeface="Menlo-Regular"/>
              </a:rPr>
              <a:t>numStack</a:t>
            </a: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 (</a:t>
            </a:r>
            <a:r>
              <a:rPr lang="en-US" sz="1400" dirty="0" err="1">
                <a:solidFill>
                  <a:srgbClr val="5C2699"/>
                </a:solidFill>
                <a:latin typeface="Menlo-Regular"/>
              </a:rPr>
              <a:t>NSMutableArray</a:t>
            </a:r>
            <a:r>
              <a:rPr lang="en-US" sz="1400" dirty="0">
                <a:solidFill>
                  <a:srgbClr val="000000"/>
                </a:solidFill>
                <a:latin typeface="Menlo-Regular"/>
              </a:rPr>
              <a:t> *) </a:t>
            </a:r>
            <a:r>
              <a:rPr lang="en-US" sz="1400" dirty="0" err="1">
                <a:solidFill>
                  <a:srgbClr val="000000"/>
                </a:solidFill>
                <a:latin typeface="Menlo-Regular"/>
              </a:rPr>
              <a:t>numStack</a:t>
            </a:r>
            <a:r>
              <a:rPr lang="en-US" sz="1400" dirty="0">
                <a:solidFill>
                  <a:srgbClr val="000000"/>
                </a:solidFill>
                <a:latin typeface="Menlo-Regular"/>
              </a:rPr>
              <a:t> {</a:t>
            </a:r>
          </a:p>
          <a:p>
            <a:pPr marL="0" indent="0">
              <a:buNone/>
            </a:pPr>
            <a:r>
              <a:rPr lang="en-US" sz="1400" dirty="0">
                <a:solidFill>
                  <a:srgbClr val="000000"/>
                </a:solidFill>
                <a:latin typeface="Menlo-Regular"/>
              </a:rPr>
              <a:t>    </a:t>
            </a:r>
            <a:r>
              <a:rPr lang="en-US" sz="1400" dirty="0">
                <a:solidFill>
                  <a:srgbClr val="AA0D91"/>
                </a:solidFill>
                <a:latin typeface="Menlo-Regular"/>
              </a:rPr>
              <a:t>if</a:t>
            </a:r>
            <a:r>
              <a:rPr lang="en-US" sz="1400" dirty="0">
                <a:solidFill>
                  <a:srgbClr val="000000"/>
                </a:solidFill>
                <a:latin typeface="Menlo-Regular"/>
              </a:rPr>
              <a:t> (</a:t>
            </a:r>
            <a:r>
              <a:rPr lang="en-US" sz="1400" dirty="0">
                <a:solidFill>
                  <a:srgbClr val="3F6E74"/>
                </a:solidFill>
                <a:latin typeface="Menlo-Regular"/>
              </a:rPr>
              <a:t>_</a:t>
            </a:r>
            <a:r>
              <a:rPr lang="en-US" sz="1400" dirty="0" err="1">
                <a:solidFill>
                  <a:srgbClr val="3F6E74"/>
                </a:solidFill>
                <a:latin typeface="Menlo-Regular"/>
              </a:rPr>
              <a:t>numStack</a:t>
            </a:r>
            <a:r>
              <a:rPr lang="en-US" sz="1400" dirty="0">
                <a:solidFill>
                  <a:srgbClr val="000000"/>
                </a:solidFill>
                <a:latin typeface="Menlo-Regular"/>
              </a:rPr>
              <a:t>==</a:t>
            </a:r>
            <a:r>
              <a:rPr lang="en-US" sz="1400" dirty="0">
                <a:solidFill>
                  <a:srgbClr val="AA0D91"/>
                </a:solidFill>
                <a:latin typeface="Menlo-Regular"/>
              </a:rPr>
              <a:t>nil</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3F6E74"/>
                </a:solidFill>
                <a:latin typeface="Menlo-Regular"/>
              </a:rPr>
              <a:t>_</a:t>
            </a:r>
            <a:r>
              <a:rPr lang="en-US" sz="1400" dirty="0" err="1">
                <a:solidFill>
                  <a:srgbClr val="3F6E74"/>
                </a:solidFill>
                <a:latin typeface="Menlo-Regular"/>
              </a:rPr>
              <a:t>numStack</a:t>
            </a:r>
            <a:r>
              <a:rPr lang="en-US" sz="1400" dirty="0">
                <a:solidFill>
                  <a:srgbClr val="000000"/>
                </a:solidFill>
                <a:latin typeface="Menlo-Regular"/>
              </a:rPr>
              <a:t> = [[</a:t>
            </a:r>
            <a:r>
              <a:rPr lang="en-US" sz="1400" dirty="0" err="1">
                <a:solidFill>
                  <a:srgbClr val="5C2699"/>
                </a:solidFill>
                <a:latin typeface="Menlo-Regular"/>
              </a:rPr>
              <a:t>NSMutableArray</a:t>
            </a:r>
            <a:r>
              <a:rPr lang="en-US" sz="1400" dirty="0">
                <a:solidFill>
                  <a:srgbClr val="000000"/>
                </a:solidFill>
                <a:latin typeface="Menlo-Regular"/>
              </a:rPr>
              <a:t> </a:t>
            </a:r>
            <a:r>
              <a:rPr lang="en-US" sz="1400" dirty="0" err="1">
                <a:solidFill>
                  <a:srgbClr val="2E0D6E"/>
                </a:solidFill>
                <a:latin typeface="Menlo-Regular"/>
              </a:rPr>
              <a:t>alloc</a:t>
            </a:r>
            <a:r>
              <a:rPr lang="en-US" sz="1400" dirty="0">
                <a:solidFill>
                  <a:srgbClr val="000000"/>
                </a:solidFill>
                <a:latin typeface="Menlo-Regular"/>
              </a:rPr>
              <a:t>] </a:t>
            </a:r>
            <a:r>
              <a:rPr lang="en-US" sz="1400" dirty="0" err="1">
                <a:solidFill>
                  <a:srgbClr val="2E0D6E"/>
                </a:solidFill>
                <a:latin typeface="Menlo-Regular"/>
              </a:rPr>
              <a:t>init</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a:solidFill>
                  <a:srgbClr val="3F6E74"/>
                </a:solidFill>
                <a:latin typeface="Menlo-Regular"/>
              </a:rPr>
              <a:t>_</a:t>
            </a:r>
            <a:r>
              <a:rPr lang="en-US" sz="1400" dirty="0" err="1">
                <a:solidFill>
                  <a:srgbClr val="3F6E74"/>
                </a:solidFill>
                <a:latin typeface="Menlo-Regular"/>
              </a:rPr>
              <a:t>numStack</a:t>
            </a:r>
            <a:r>
              <a:rPr lang="en-US" sz="1400" dirty="0">
                <a:solidFill>
                  <a:srgbClr val="000000"/>
                </a:solidFill>
                <a:latin typeface="Menlo-Regular"/>
              </a:rPr>
              <a:t>;</a:t>
            </a:r>
          </a:p>
          <a:p>
            <a:pPr marL="0" indent="0">
              <a:buNone/>
            </a:pP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 (</a:t>
            </a:r>
            <a:r>
              <a:rPr lang="en-US" sz="1400" dirty="0">
                <a:solidFill>
                  <a:srgbClr val="AA0D91"/>
                </a:solidFill>
                <a:latin typeface="Menlo-Regular"/>
              </a:rPr>
              <a:t>void</a:t>
            </a:r>
            <a:r>
              <a:rPr lang="en-US" sz="1400" dirty="0">
                <a:solidFill>
                  <a:srgbClr val="000000"/>
                </a:solidFill>
                <a:latin typeface="Menlo-Regular"/>
              </a:rPr>
              <a:t>) push:(</a:t>
            </a:r>
            <a:r>
              <a:rPr lang="en-US" sz="1400" dirty="0">
                <a:solidFill>
                  <a:srgbClr val="AA0D91"/>
                </a:solidFill>
                <a:latin typeface="Menlo-Regular"/>
              </a:rPr>
              <a:t>double</a:t>
            </a:r>
            <a:r>
              <a:rPr lang="en-US" sz="1400" dirty="0">
                <a:solidFill>
                  <a:srgbClr val="000000"/>
                </a:solidFill>
                <a:latin typeface="Menlo-Regular"/>
              </a:rPr>
              <a:t>)</a:t>
            </a:r>
            <a:r>
              <a:rPr lang="en-US" sz="1400" dirty="0" err="1">
                <a:solidFill>
                  <a:srgbClr val="000000"/>
                </a:solidFill>
                <a:latin typeface="Menlo-Regular"/>
              </a:rPr>
              <a:t>num</a:t>
            </a:r>
            <a:r>
              <a:rPr lang="en-US" sz="1400" dirty="0">
                <a:solidFill>
                  <a:srgbClr val="000000"/>
                </a:solidFill>
                <a:latin typeface="Menlo-Regular"/>
              </a:rPr>
              <a:t> {</a:t>
            </a:r>
          </a:p>
          <a:p>
            <a:pPr marL="0" indent="0">
              <a:buNone/>
            </a:pPr>
            <a:r>
              <a:rPr lang="en-US" sz="1400" dirty="0">
                <a:solidFill>
                  <a:srgbClr val="000000"/>
                </a:solidFill>
                <a:latin typeface="Menlo-Regular"/>
              </a:rPr>
              <a:t>    [</a:t>
            </a:r>
            <a:r>
              <a:rPr lang="en-US" sz="1400" dirty="0" err="1">
                <a:solidFill>
                  <a:srgbClr val="AA0D91"/>
                </a:solidFill>
                <a:latin typeface="Menlo-Regular"/>
              </a:rPr>
              <a:t>self</a:t>
            </a:r>
            <a:r>
              <a:rPr lang="en-US" sz="1400" dirty="0" err="1">
                <a:solidFill>
                  <a:srgbClr val="000000"/>
                </a:solidFill>
                <a:latin typeface="Menlo-Regular"/>
              </a:rPr>
              <a:t>.</a:t>
            </a:r>
            <a:r>
              <a:rPr lang="en-US" sz="1400" dirty="0" err="1">
                <a:solidFill>
                  <a:srgbClr val="3F6E74"/>
                </a:solidFill>
                <a:latin typeface="Menlo-Regular"/>
              </a:rPr>
              <a:t>numStack</a:t>
            </a:r>
            <a:r>
              <a:rPr lang="en-US" sz="1400" dirty="0">
                <a:solidFill>
                  <a:srgbClr val="000000"/>
                </a:solidFill>
                <a:latin typeface="Menlo-Regular"/>
              </a:rPr>
              <a:t> </a:t>
            </a:r>
            <a:r>
              <a:rPr lang="en-US" sz="1400" dirty="0" err="1">
                <a:solidFill>
                  <a:srgbClr val="2E0D6E"/>
                </a:solidFill>
                <a:latin typeface="Menlo-Regular"/>
              </a:rPr>
              <a:t>addObject</a:t>
            </a:r>
            <a:r>
              <a:rPr lang="en-US" sz="1400" dirty="0">
                <a:solidFill>
                  <a:srgbClr val="000000"/>
                </a:solidFill>
                <a:latin typeface="Menlo-Regular"/>
              </a:rPr>
              <a:t>:[</a:t>
            </a:r>
            <a:r>
              <a:rPr lang="en-US" sz="1400" dirty="0" err="1">
                <a:solidFill>
                  <a:srgbClr val="5C2699"/>
                </a:solidFill>
                <a:latin typeface="Menlo-Regular"/>
              </a:rPr>
              <a:t>NSNumber</a:t>
            </a:r>
            <a:r>
              <a:rPr lang="en-US" sz="1400" dirty="0">
                <a:solidFill>
                  <a:srgbClr val="000000"/>
                </a:solidFill>
                <a:latin typeface="Menlo-Regular"/>
              </a:rPr>
              <a:t> </a:t>
            </a:r>
            <a:r>
              <a:rPr lang="en-US" sz="1400" dirty="0" err="1">
                <a:solidFill>
                  <a:srgbClr val="2E0D6E"/>
                </a:solidFill>
                <a:latin typeface="Menlo-Regular"/>
              </a:rPr>
              <a:t>numberWithDouble</a:t>
            </a:r>
            <a:r>
              <a:rPr lang="en-US" sz="1400" dirty="0" err="1">
                <a:solidFill>
                  <a:srgbClr val="000000"/>
                </a:solidFill>
                <a:latin typeface="Menlo-Regular"/>
              </a:rPr>
              <a:t>:num</a:t>
            </a:r>
            <a:r>
              <a:rPr lang="en-US" sz="1400" dirty="0">
                <a:solidFill>
                  <a:srgbClr val="000000"/>
                </a:solidFill>
                <a:latin typeface="Menlo-Regular"/>
              </a:rPr>
              <a:t>]];</a:t>
            </a:r>
          </a:p>
          <a:p>
            <a:pPr marL="0" indent="0">
              <a:buNone/>
            </a:pP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 (</a:t>
            </a:r>
            <a:r>
              <a:rPr lang="en-US" sz="1400" dirty="0">
                <a:solidFill>
                  <a:srgbClr val="AA0D91"/>
                </a:solidFill>
                <a:latin typeface="Menlo-Regular"/>
              </a:rPr>
              <a:t>double</a:t>
            </a:r>
            <a:r>
              <a:rPr lang="en-US" sz="1400" dirty="0">
                <a:solidFill>
                  <a:srgbClr val="000000"/>
                </a:solidFill>
                <a:latin typeface="Menlo-Regular"/>
              </a:rPr>
              <a:t>) pop {</a:t>
            </a:r>
          </a:p>
          <a:p>
            <a:pPr marL="0" indent="0">
              <a:buNone/>
            </a:pPr>
            <a:r>
              <a:rPr lang="en-US" sz="1400" dirty="0">
                <a:solidFill>
                  <a:srgbClr val="000000"/>
                </a:solidFill>
                <a:latin typeface="Menlo-Regular"/>
              </a:rPr>
              <a:t>    </a:t>
            </a:r>
            <a:r>
              <a:rPr lang="en-US" sz="1400" dirty="0" err="1">
                <a:solidFill>
                  <a:srgbClr val="5C2699"/>
                </a:solidFill>
                <a:latin typeface="Menlo-Regular"/>
              </a:rPr>
              <a:t>NSNumber</a:t>
            </a:r>
            <a:r>
              <a:rPr lang="en-US" sz="1400" dirty="0">
                <a:solidFill>
                  <a:srgbClr val="000000"/>
                </a:solidFill>
                <a:latin typeface="Menlo-Regular"/>
              </a:rPr>
              <a:t> *</a:t>
            </a:r>
            <a:r>
              <a:rPr lang="en-US" sz="1400" dirty="0" err="1">
                <a:solidFill>
                  <a:srgbClr val="000000"/>
                </a:solidFill>
                <a:latin typeface="Menlo-Regular"/>
              </a:rPr>
              <a:t>numObject</a:t>
            </a:r>
            <a:r>
              <a:rPr lang="en-US" sz="1400" dirty="0">
                <a:solidFill>
                  <a:srgbClr val="000000"/>
                </a:solidFill>
                <a:latin typeface="Menlo-Regular"/>
              </a:rPr>
              <a:t> = [</a:t>
            </a:r>
            <a:r>
              <a:rPr lang="en-US" sz="1400" dirty="0" err="1">
                <a:solidFill>
                  <a:srgbClr val="AA0D91"/>
                </a:solidFill>
                <a:latin typeface="Menlo-Regular"/>
              </a:rPr>
              <a:t>self</a:t>
            </a:r>
            <a:r>
              <a:rPr lang="en-US" sz="1400" dirty="0" err="1">
                <a:solidFill>
                  <a:srgbClr val="000000"/>
                </a:solidFill>
                <a:latin typeface="Menlo-Regular"/>
              </a:rPr>
              <a:t>.</a:t>
            </a:r>
            <a:r>
              <a:rPr lang="en-US" sz="1400" dirty="0" err="1">
                <a:solidFill>
                  <a:srgbClr val="3F6E74"/>
                </a:solidFill>
                <a:latin typeface="Menlo-Regular"/>
              </a:rPr>
              <a:t>numStack</a:t>
            </a:r>
            <a:r>
              <a:rPr lang="en-US" sz="1400" dirty="0">
                <a:solidFill>
                  <a:srgbClr val="000000"/>
                </a:solidFill>
                <a:latin typeface="Menlo-Regular"/>
              </a:rPr>
              <a:t> </a:t>
            </a:r>
            <a:r>
              <a:rPr lang="en-US" sz="1400" dirty="0" err="1">
                <a:solidFill>
                  <a:srgbClr val="2E0D6E"/>
                </a:solidFill>
                <a:latin typeface="Menlo-Regular"/>
              </a:rPr>
              <a:t>lastObject</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if</a:t>
            </a:r>
            <a:r>
              <a:rPr lang="en-US" sz="1400" dirty="0">
                <a:solidFill>
                  <a:srgbClr val="000000"/>
                </a:solidFill>
                <a:latin typeface="Menlo-Regular"/>
              </a:rPr>
              <a:t>(</a:t>
            </a:r>
            <a:r>
              <a:rPr lang="en-US" sz="1400" dirty="0" err="1">
                <a:solidFill>
                  <a:srgbClr val="000000"/>
                </a:solidFill>
                <a:latin typeface="Menlo-Regular"/>
              </a:rPr>
              <a:t>numObject</a:t>
            </a:r>
            <a:r>
              <a:rPr lang="en-US" sz="1400" dirty="0">
                <a:solidFill>
                  <a:srgbClr val="000000"/>
                </a:solidFill>
                <a:latin typeface="Menlo-Regular"/>
              </a:rPr>
              <a:t>) [</a:t>
            </a:r>
            <a:r>
              <a:rPr lang="en-US" sz="1400" dirty="0" err="1">
                <a:solidFill>
                  <a:srgbClr val="AA0D91"/>
                </a:solidFill>
                <a:latin typeface="Menlo-Regular"/>
              </a:rPr>
              <a:t>self</a:t>
            </a:r>
            <a:r>
              <a:rPr lang="en-US" sz="1400" dirty="0" err="1">
                <a:solidFill>
                  <a:srgbClr val="000000"/>
                </a:solidFill>
                <a:latin typeface="Menlo-Regular"/>
              </a:rPr>
              <a:t>.</a:t>
            </a:r>
            <a:r>
              <a:rPr lang="en-US" sz="1400" dirty="0" err="1">
                <a:solidFill>
                  <a:srgbClr val="3F6E74"/>
                </a:solidFill>
                <a:latin typeface="Menlo-Regular"/>
              </a:rPr>
              <a:t>numStack</a:t>
            </a:r>
            <a:r>
              <a:rPr lang="en-US" sz="1400" dirty="0">
                <a:solidFill>
                  <a:srgbClr val="000000"/>
                </a:solidFill>
                <a:latin typeface="Menlo-Regular"/>
              </a:rPr>
              <a:t> </a:t>
            </a:r>
            <a:r>
              <a:rPr lang="en-US" sz="1400" dirty="0" err="1">
                <a:solidFill>
                  <a:srgbClr val="2E0D6E"/>
                </a:solidFill>
                <a:latin typeface="Menlo-Regular"/>
              </a:rPr>
              <a:t>removeLastObject</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err="1">
                <a:solidFill>
                  <a:srgbClr val="2E0D6E"/>
                </a:solidFill>
                <a:latin typeface="Menlo-Regular"/>
              </a:rPr>
              <a:t>NSLog</a:t>
            </a:r>
            <a:r>
              <a:rPr lang="en-US" sz="1400" dirty="0">
                <a:solidFill>
                  <a:srgbClr val="000000"/>
                </a:solidFill>
                <a:latin typeface="Menlo-Regular"/>
              </a:rPr>
              <a:t>(</a:t>
            </a:r>
            <a:r>
              <a:rPr lang="en-US" sz="1400" dirty="0">
                <a:solidFill>
                  <a:srgbClr val="C41A16"/>
                </a:solidFill>
                <a:latin typeface="Menlo-Regular"/>
              </a:rPr>
              <a:t>@"</a:t>
            </a:r>
            <a:r>
              <a:rPr lang="en-US" sz="1400" dirty="0" err="1">
                <a:solidFill>
                  <a:srgbClr val="C41A16"/>
                </a:solidFill>
                <a:latin typeface="Menlo-Regular"/>
              </a:rPr>
              <a:t>poped</a:t>
            </a:r>
            <a:r>
              <a:rPr lang="en-US" sz="1400" dirty="0">
                <a:solidFill>
                  <a:srgbClr val="C41A16"/>
                </a:solidFill>
                <a:latin typeface="Menlo-Regular"/>
              </a:rPr>
              <a:t> %@"</a:t>
            </a:r>
            <a:r>
              <a:rPr lang="en-US" sz="1400" dirty="0">
                <a:solidFill>
                  <a:srgbClr val="000000"/>
                </a:solidFill>
                <a:latin typeface="Menlo-Regular"/>
              </a:rPr>
              <a:t>,</a:t>
            </a:r>
            <a:r>
              <a:rPr lang="en-US" sz="1400" dirty="0" err="1">
                <a:solidFill>
                  <a:srgbClr val="000000"/>
                </a:solidFill>
                <a:latin typeface="Menlo-Regular"/>
              </a:rPr>
              <a:t>numObject</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err="1">
                <a:solidFill>
                  <a:srgbClr val="000000"/>
                </a:solidFill>
                <a:latin typeface="Menlo-Regular"/>
              </a:rPr>
              <a:t>numObject</a:t>
            </a:r>
            <a:r>
              <a:rPr lang="en-US" sz="1400" dirty="0">
                <a:solidFill>
                  <a:srgbClr val="000000"/>
                </a:solidFill>
                <a:latin typeface="Menlo-Regular"/>
              </a:rPr>
              <a:t> </a:t>
            </a:r>
            <a:r>
              <a:rPr lang="en-US" sz="1400" dirty="0" err="1">
                <a:solidFill>
                  <a:srgbClr val="2E0D6E"/>
                </a:solidFill>
                <a:latin typeface="Menlo-Regular"/>
              </a:rPr>
              <a:t>doubleValue</a:t>
            </a:r>
            <a:r>
              <a:rPr lang="en-US" sz="1400" dirty="0">
                <a:solidFill>
                  <a:srgbClr val="000000"/>
                </a:solidFill>
                <a:latin typeface="Menlo-Regular"/>
              </a:rPr>
              <a:t>];</a:t>
            </a:r>
          </a:p>
          <a:p>
            <a:pPr marL="0" indent="0">
              <a:buNone/>
            </a:pPr>
            <a:r>
              <a:rPr lang="en-US" sz="1400" dirty="0">
                <a:solidFill>
                  <a:srgbClr val="000000"/>
                </a:solidFill>
                <a:latin typeface="Menlo-Regular"/>
              </a:rPr>
              <a:t>    </a:t>
            </a:r>
          </a:p>
          <a:p>
            <a:pPr marL="0" indent="0">
              <a:buNone/>
            </a:pPr>
            <a:r>
              <a:rPr lang="en-US" sz="1400" dirty="0">
                <a:solidFill>
                  <a:srgbClr val="000000"/>
                </a:solidFill>
                <a:latin typeface="Menlo-Regular"/>
              </a:rPr>
              <a:t>}</a:t>
            </a:r>
          </a:p>
          <a:p>
            <a:pPr marL="0" indent="0">
              <a:buNone/>
            </a:pPr>
            <a:r>
              <a:rPr lang="en-US" sz="1400" dirty="0">
                <a:solidFill>
                  <a:srgbClr val="AA0D91"/>
                </a:solidFill>
                <a:latin typeface="Menlo-Regular"/>
              </a:rPr>
              <a:t>@end</a:t>
            </a:r>
            <a:endParaRPr lang="en-US" sz="14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11" name="Rectangle 10"/>
          <p:cNvSpPr/>
          <p:nvPr/>
        </p:nvSpPr>
        <p:spPr>
          <a:xfrm>
            <a:off x="381000" y="1295400"/>
            <a:ext cx="6400800" cy="48006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3" name="Left Arrow 12"/>
          <p:cNvSpPr/>
          <p:nvPr/>
        </p:nvSpPr>
        <p:spPr>
          <a:xfrm>
            <a:off x="3962401" y="1981200"/>
            <a:ext cx="2819400" cy="2286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4" name="TextBox 13"/>
          <p:cNvSpPr txBox="1"/>
          <p:nvPr/>
        </p:nvSpPr>
        <p:spPr>
          <a:xfrm>
            <a:off x="6858000" y="1295401"/>
            <a:ext cx="2514600" cy="1783454"/>
          </a:xfrm>
          <a:prstGeom prst="rect">
            <a:avLst/>
          </a:prstGeom>
          <a:noFill/>
        </p:spPr>
        <p:txBody>
          <a:bodyPr wrap="square" lIns="91440" tIns="45720" rIns="91440" bIns="45720" rtlCol="0">
            <a:spAutoFit/>
          </a:bodyPr>
          <a:lstStyle/>
          <a:p>
            <a:r>
              <a:rPr lang="en-US" dirty="0" smtClean="0"/>
              <a:t>Objective-C </a:t>
            </a:r>
            <a:r>
              <a:rPr lang="en-US" dirty="0" err="1" smtClean="0"/>
              <a:t>stack.m</a:t>
            </a:r>
            <a:r>
              <a:rPr lang="en-US" dirty="0" smtClean="0"/>
              <a:t> file</a:t>
            </a:r>
          </a:p>
          <a:p>
            <a:r>
              <a:rPr lang="en-US" dirty="0" smtClean="0"/>
              <a:t> </a:t>
            </a:r>
          </a:p>
          <a:p>
            <a:r>
              <a:rPr lang="en-US" dirty="0" smtClean="0"/>
              <a:t>@synthesize creates getter and setter methods</a:t>
            </a:r>
          </a:p>
          <a:p>
            <a:r>
              <a:rPr lang="en-US" dirty="0" err="1"/>
              <a:t>a</a:t>
            </a:r>
            <a:r>
              <a:rPr lang="en-US" dirty="0" err="1" smtClean="0"/>
              <a:t>lloc</a:t>
            </a:r>
            <a:r>
              <a:rPr lang="en-US" dirty="0" smtClean="0"/>
              <a:t>: a class method</a:t>
            </a:r>
            <a:endParaRPr lang="en-US" dirty="0"/>
          </a:p>
        </p:txBody>
      </p:sp>
      <p:sp>
        <p:nvSpPr>
          <p:cNvPr id="17" name="Left Arrow 16"/>
          <p:cNvSpPr/>
          <p:nvPr/>
        </p:nvSpPr>
        <p:spPr>
          <a:xfrm>
            <a:off x="3962401" y="3505200"/>
            <a:ext cx="2819400" cy="2286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8" name="TextBox 17"/>
          <p:cNvSpPr txBox="1"/>
          <p:nvPr/>
        </p:nvSpPr>
        <p:spPr>
          <a:xfrm>
            <a:off x="6858000" y="3352801"/>
            <a:ext cx="2514600" cy="1477328"/>
          </a:xfrm>
          <a:prstGeom prst="rect">
            <a:avLst/>
          </a:prstGeom>
          <a:noFill/>
        </p:spPr>
        <p:txBody>
          <a:bodyPr wrap="square" lIns="91440" tIns="45720" rIns="91440" bIns="45720" rtlCol="0">
            <a:spAutoFit/>
          </a:bodyPr>
          <a:lstStyle/>
          <a:p>
            <a:r>
              <a:rPr lang="en-US" dirty="0" smtClean="0"/>
              <a:t>Method syntax</a:t>
            </a:r>
          </a:p>
          <a:p>
            <a:r>
              <a:rPr lang="en-US" dirty="0"/>
              <a:t>s</a:t>
            </a:r>
            <a:r>
              <a:rPr lang="en-US" dirty="0" smtClean="0"/>
              <a:t>elf: the instance itself</a:t>
            </a:r>
          </a:p>
          <a:p>
            <a:r>
              <a:rPr lang="en-US" dirty="0"/>
              <a:t>d</a:t>
            </a:r>
            <a:r>
              <a:rPr lang="en-US" dirty="0" smtClean="0"/>
              <a:t>ot notation to access</a:t>
            </a:r>
          </a:p>
          <a:p>
            <a:r>
              <a:rPr lang="en-US" dirty="0"/>
              <a:t>s</a:t>
            </a:r>
            <a:r>
              <a:rPr lang="en-US" dirty="0" smtClean="0"/>
              <a:t>etter and getter method</a:t>
            </a:r>
            <a:endParaRPr lang="en-US" dirty="0"/>
          </a:p>
        </p:txBody>
      </p:sp>
    </p:spTree>
    <p:extLst>
      <p:ext uri="{BB962C8B-B14F-4D97-AF65-F5344CB8AC3E}">
        <p14:creationId xmlns:p14="http://schemas.microsoft.com/office/powerpoint/2010/main" val="231934189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Objective-C Message Syntax</a:t>
            </a:r>
            <a:endParaRPr lang="en-US" dirty="0"/>
          </a:p>
        </p:txBody>
      </p:sp>
      <p:sp>
        <p:nvSpPr>
          <p:cNvPr id="3" name="Content Placeholder 2"/>
          <p:cNvSpPr>
            <a:spLocks noGrp="1"/>
          </p:cNvSpPr>
          <p:nvPr>
            <p:ph idx="1"/>
          </p:nvPr>
        </p:nvSpPr>
        <p:spPr/>
        <p:txBody>
          <a:bodyPr/>
          <a:lstStyle/>
          <a:p>
            <a:r>
              <a:rPr lang="en-US" dirty="0" smtClean="0"/>
              <a:t>A square brace syntax</a:t>
            </a:r>
          </a:p>
          <a:p>
            <a:endParaRPr lang="en-US" sz="1600" dirty="0"/>
          </a:p>
          <a:p>
            <a:pPr marL="0" indent="0">
              <a:buNone/>
            </a:pPr>
            <a:r>
              <a:rPr lang="en-US" sz="2400" dirty="0">
                <a:latin typeface="Menlo Regular"/>
                <a:cs typeface="Menlo Regular"/>
              </a:rPr>
              <a:t>[</a:t>
            </a:r>
            <a:r>
              <a:rPr lang="en-US" sz="2400" dirty="0">
                <a:solidFill>
                  <a:srgbClr val="AA0D91"/>
                </a:solidFill>
                <a:latin typeface="Menlo-Regular"/>
              </a:rPr>
              <a:t>receiver </a:t>
            </a:r>
            <a:r>
              <a:rPr lang="en-US" sz="2400" dirty="0">
                <a:latin typeface="Menlo Regular"/>
                <a:cs typeface="Menlo Regular"/>
              </a:rPr>
              <a:t>message] </a:t>
            </a:r>
          </a:p>
          <a:p>
            <a:pPr marL="0" indent="0">
              <a:buNone/>
            </a:pPr>
            <a:r>
              <a:rPr lang="en-US" sz="2400" dirty="0">
                <a:latin typeface="Menlo Regular"/>
                <a:cs typeface="Menlo Regular"/>
              </a:rPr>
              <a:t>[</a:t>
            </a:r>
            <a:r>
              <a:rPr lang="en-US" sz="2400" dirty="0">
                <a:solidFill>
                  <a:srgbClr val="AA0D91"/>
                </a:solidFill>
                <a:latin typeface="Menlo-Regular"/>
              </a:rPr>
              <a:t>receiver </a:t>
            </a:r>
            <a:r>
              <a:rPr lang="en-US" sz="2400" dirty="0" err="1">
                <a:latin typeface="Menlo Regular"/>
                <a:cs typeface="Menlo Regular"/>
              </a:rPr>
              <a:t>message:argument</a:t>
            </a:r>
            <a:r>
              <a:rPr lang="en-US" sz="2400" dirty="0">
                <a:latin typeface="Menlo Regular"/>
                <a:cs typeface="Menlo Regular"/>
              </a:rPr>
              <a:t>] </a:t>
            </a:r>
          </a:p>
          <a:p>
            <a:pPr marL="0" indent="0">
              <a:buNone/>
            </a:pPr>
            <a:r>
              <a:rPr lang="en-US" sz="2400" dirty="0">
                <a:latin typeface="Menlo Regular"/>
                <a:cs typeface="Menlo Regular"/>
              </a:rPr>
              <a:t>[</a:t>
            </a:r>
            <a:r>
              <a:rPr lang="en-US" sz="2400" dirty="0">
                <a:solidFill>
                  <a:srgbClr val="AA0D91"/>
                </a:solidFill>
                <a:latin typeface="Menlo-Regular"/>
              </a:rPr>
              <a:t>receiver </a:t>
            </a:r>
            <a:r>
              <a:rPr lang="en-US" sz="2400" dirty="0">
                <a:latin typeface="Menlo Regular"/>
                <a:cs typeface="Menlo Regular"/>
              </a:rPr>
              <a:t>message:arg1 :anonymousArg2] </a:t>
            </a:r>
          </a:p>
          <a:p>
            <a:pPr marL="0" indent="0">
              <a:buNone/>
            </a:pPr>
            <a:r>
              <a:rPr lang="en-US" sz="2400" dirty="0">
                <a:latin typeface="Menlo Regular"/>
                <a:cs typeface="Menlo Regular"/>
              </a:rPr>
              <a:t>[</a:t>
            </a:r>
            <a:r>
              <a:rPr lang="en-US" sz="2400" dirty="0">
                <a:solidFill>
                  <a:srgbClr val="AA0D91"/>
                </a:solidFill>
                <a:latin typeface="Menlo-Regular"/>
              </a:rPr>
              <a:t>receiver </a:t>
            </a:r>
            <a:r>
              <a:rPr lang="en-US" sz="2400" dirty="0">
                <a:latin typeface="Menlo Regular"/>
                <a:cs typeface="Menlo Regular"/>
              </a:rPr>
              <a:t>message:arg1 andArg:arg2]</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9" name="TextBox 8"/>
          <p:cNvSpPr txBox="1"/>
          <p:nvPr/>
        </p:nvSpPr>
        <p:spPr>
          <a:xfrm>
            <a:off x="381001" y="4953001"/>
            <a:ext cx="1703899" cy="646331"/>
          </a:xfrm>
          <a:prstGeom prst="rect">
            <a:avLst/>
          </a:prstGeom>
          <a:noFill/>
        </p:spPr>
        <p:txBody>
          <a:bodyPr wrap="none" lIns="91440" tIns="45720" rIns="91440" bIns="45720" rtlCol="0">
            <a:spAutoFit/>
          </a:bodyPr>
          <a:lstStyle/>
          <a:p>
            <a:r>
              <a:rPr lang="en-US" dirty="0" smtClean="0"/>
              <a:t>Object receiving </a:t>
            </a:r>
          </a:p>
          <a:p>
            <a:r>
              <a:rPr lang="en-US" dirty="0" smtClean="0"/>
              <a:t>the message</a:t>
            </a:r>
            <a:endParaRPr lang="en-US" dirty="0"/>
          </a:p>
        </p:txBody>
      </p:sp>
      <p:cxnSp>
        <p:nvCxnSpPr>
          <p:cNvPr id="11" name="Straight Arrow Connector 10"/>
          <p:cNvCxnSpPr/>
          <p:nvPr/>
        </p:nvCxnSpPr>
        <p:spPr>
          <a:xfrm flipV="1">
            <a:off x="1066801" y="4495800"/>
            <a:ext cx="152400" cy="3810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4191000" y="4343400"/>
            <a:ext cx="0" cy="5334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5" name="TextBox 14"/>
          <p:cNvSpPr txBox="1"/>
          <p:nvPr/>
        </p:nvSpPr>
        <p:spPr>
          <a:xfrm>
            <a:off x="3505201" y="4876801"/>
            <a:ext cx="1637851" cy="369332"/>
          </a:xfrm>
          <a:prstGeom prst="rect">
            <a:avLst/>
          </a:prstGeom>
          <a:noFill/>
        </p:spPr>
        <p:txBody>
          <a:bodyPr wrap="none" lIns="91440" tIns="45720" rIns="91440" bIns="45720" rtlCol="0">
            <a:spAutoFit/>
          </a:bodyPr>
          <a:lstStyle/>
          <a:p>
            <a:r>
              <a:rPr lang="en-US" dirty="0" smtClean="0"/>
              <a:t>Main argument</a:t>
            </a:r>
            <a:endParaRPr lang="en-US" dirty="0"/>
          </a:p>
        </p:txBody>
      </p:sp>
      <p:sp>
        <p:nvSpPr>
          <p:cNvPr id="16" name="TextBox 15"/>
          <p:cNvSpPr txBox="1"/>
          <p:nvPr/>
        </p:nvSpPr>
        <p:spPr>
          <a:xfrm>
            <a:off x="5943600" y="4800601"/>
            <a:ext cx="2969984" cy="369332"/>
          </a:xfrm>
          <a:prstGeom prst="rect">
            <a:avLst/>
          </a:prstGeom>
          <a:noFill/>
        </p:spPr>
        <p:txBody>
          <a:bodyPr wrap="none" lIns="91440" tIns="45720" rIns="91440" bIns="45720" rtlCol="0">
            <a:spAutoFit/>
          </a:bodyPr>
          <a:lstStyle/>
          <a:p>
            <a:r>
              <a:rPr lang="en-US" dirty="0" smtClean="0"/>
              <a:t>Subsequent named argument</a:t>
            </a:r>
            <a:endParaRPr lang="en-US" dirty="0"/>
          </a:p>
        </p:txBody>
      </p:sp>
      <p:cxnSp>
        <p:nvCxnSpPr>
          <p:cNvPr id="17" name="Straight Arrow Connector 16"/>
          <p:cNvCxnSpPr/>
          <p:nvPr/>
        </p:nvCxnSpPr>
        <p:spPr>
          <a:xfrm flipH="1" flipV="1">
            <a:off x="6019800" y="4343400"/>
            <a:ext cx="228600" cy="5334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8" name="TextBox 17"/>
          <p:cNvSpPr txBox="1"/>
          <p:nvPr/>
        </p:nvSpPr>
        <p:spPr>
          <a:xfrm>
            <a:off x="2438400" y="5410201"/>
            <a:ext cx="1531188" cy="369332"/>
          </a:xfrm>
          <a:prstGeom prst="rect">
            <a:avLst/>
          </a:prstGeom>
          <a:noFill/>
        </p:spPr>
        <p:txBody>
          <a:bodyPr wrap="none" lIns="91440" tIns="45720" rIns="91440" bIns="45720" rtlCol="0">
            <a:spAutoFit/>
          </a:bodyPr>
          <a:lstStyle/>
          <a:p>
            <a:r>
              <a:rPr lang="en-US" dirty="0" smtClean="0"/>
              <a:t>Message itself</a:t>
            </a:r>
            <a:endParaRPr lang="en-US" b="1" dirty="0">
              <a:solidFill>
                <a:srgbClr val="FF0000"/>
              </a:solidFill>
            </a:endParaRPr>
          </a:p>
        </p:txBody>
      </p:sp>
      <p:cxnSp>
        <p:nvCxnSpPr>
          <p:cNvPr id="19" name="Straight Arrow Connector 18"/>
          <p:cNvCxnSpPr/>
          <p:nvPr/>
        </p:nvCxnSpPr>
        <p:spPr>
          <a:xfrm flipV="1">
            <a:off x="2971800" y="4343400"/>
            <a:ext cx="0" cy="9906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183840731"/>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 Implementation</a:t>
            </a:r>
            <a:endParaRPr lang="en-US" dirty="0"/>
          </a:p>
        </p:txBody>
      </p:sp>
      <p:sp>
        <p:nvSpPr>
          <p:cNvPr id="3" name="Content Placeholder 2"/>
          <p:cNvSpPr>
            <a:spLocks noGrp="1"/>
          </p:cNvSpPr>
          <p:nvPr>
            <p:ph idx="1"/>
          </p:nvPr>
        </p:nvSpPr>
        <p:spPr>
          <a:xfrm>
            <a:off x="533400" y="1371600"/>
            <a:ext cx="6858000" cy="4876800"/>
          </a:xfrm>
        </p:spPr>
        <p:txBody>
          <a:bodyPr>
            <a:normAutofit lnSpcReduction="10000"/>
          </a:bodyPr>
          <a:lstStyle/>
          <a:p>
            <a:pPr marL="0" indent="0">
              <a:buNone/>
            </a:pPr>
            <a:r>
              <a:rPr lang="en-US" sz="1400" dirty="0">
                <a:solidFill>
                  <a:srgbClr val="643820"/>
                </a:solidFill>
                <a:latin typeface="Menlo-Regular"/>
              </a:rPr>
              <a:t>#include </a:t>
            </a:r>
            <a:r>
              <a:rPr lang="en-US" sz="1400" dirty="0">
                <a:solidFill>
                  <a:srgbClr val="C41A16"/>
                </a:solidFill>
                <a:latin typeface="Menlo-Regular"/>
              </a:rPr>
              <a:t>"</a:t>
            </a:r>
            <a:r>
              <a:rPr lang="en-US" sz="1400" dirty="0" err="1">
                <a:solidFill>
                  <a:srgbClr val="C41A16"/>
                </a:solidFill>
                <a:latin typeface="Menlo-Regular"/>
              </a:rPr>
              <a:t>stack.h</a:t>
            </a:r>
            <a:r>
              <a:rPr lang="en-US" sz="1400" dirty="0">
                <a:solidFill>
                  <a:srgbClr val="C41A16"/>
                </a:solidFill>
                <a:latin typeface="Menlo-Regular"/>
              </a:rPr>
              <a:t>"</a:t>
            </a:r>
            <a:endParaRPr lang="en-US" sz="1400" dirty="0">
              <a:solidFill>
                <a:srgbClr val="643820"/>
              </a:solidFill>
              <a:latin typeface="Menlo-Regular"/>
            </a:endParaRP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Stack::Stack()</a:t>
            </a:r>
          </a:p>
          <a:p>
            <a:pPr marL="0" indent="0">
              <a:buNone/>
            </a:pPr>
            <a:r>
              <a:rPr lang="en-US" sz="1400" dirty="0">
                <a:solidFill>
                  <a:srgbClr val="000000"/>
                </a:solidFill>
                <a:latin typeface="Menlo-Regular"/>
              </a:rPr>
              <a:t>{</a:t>
            </a:r>
          </a:p>
          <a:p>
            <a:pPr marL="0" indent="0">
              <a:buNone/>
            </a:pPr>
            <a:r>
              <a:rPr lang="fr-FR" sz="1400" dirty="0">
                <a:solidFill>
                  <a:srgbClr val="000000"/>
                </a:solidFill>
                <a:latin typeface="Menlo-Regular"/>
              </a:rPr>
              <a:t>    index = </a:t>
            </a:r>
            <a:r>
              <a:rPr lang="fr-FR" sz="1400" dirty="0">
                <a:solidFill>
                  <a:srgbClr val="1C00CF"/>
                </a:solidFill>
                <a:latin typeface="Menlo-Regular"/>
              </a:rPr>
              <a:t>top</a:t>
            </a:r>
            <a:r>
              <a:rPr lang="fr-FR" sz="1400" dirty="0">
                <a:solidFill>
                  <a:srgbClr val="000000"/>
                </a:solidFill>
                <a:latin typeface="Menlo-Regular"/>
              </a:rPr>
              <a:t>;</a:t>
            </a:r>
          </a:p>
          <a:p>
            <a:pPr marL="0" indent="0">
              <a:buNone/>
            </a:pPr>
            <a:r>
              <a:rPr lang="fr-FR" sz="1400" dirty="0">
                <a:solidFill>
                  <a:srgbClr val="000000"/>
                </a:solidFill>
                <a:latin typeface="Menlo-Regular"/>
              </a:rPr>
              <a:t>}</a:t>
            </a:r>
          </a:p>
          <a:p>
            <a:pPr marL="0" indent="0">
              <a:buNone/>
            </a:pPr>
            <a:endParaRPr lang="fr-FR" sz="1400" dirty="0">
              <a:solidFill>
                <a:srgbClr val="000000"/>
              </a:solidFill>
              <a:latin typeface="Menlo-Regular"/>
            </a:endParaRPr>
          </a:p>
          <a:p>
            <a:pPr marL="0" indent="0">
              <a:buNone/>
            </a:pPr>
            <a:r>
              <a:rPr lang="fr-FR" sz="1400" dirty="0" err="1">
                <a:solidFill>
                  <a:srgbClr val="AA0D91"/>
                </a:solidFill>
                <a:latin typeface="Menlo-Regular"/>
              </a:rPr>
              <a:t>void</a:t>
            </a:r>
            <a:r>
              <a:rPr lang="fr-FR" sz="1400" dirty="0">
                <a:solidFill>
                  <a:srgbClr val="000000"/>
                </a:solidFill>
                <a:latin typeface="Menlo-Regular"/>
              </a:rPr>
              <a:t> </a:t>
            </a:r>
            <a:r>
              <a:rPr lang="fr-FR" sz="1400" dirty="0" err="1">
                <a:solidFill>
                  <a:srgbClr val="000000"/>
                </a:solidFill>
                <a:latin typeface="Menlo-Regular"/>
              </a:rPr>
              <a:t>Stack</a:t>
            </a:r>
            <a:r>
              <a:rPr lang="fr-FR" sz="1400" dirty="0">
                <a:solidFill>
                  <a:srgbClr val="000000"/>
                </a:solidFill>
                <a:latin typeface="Menlo-Regular"/>
              </a:rPr>
              <a:t>::push(</a:t>
            </a:r>
            <a:r>
              <a:rPr lang="fr-FR" sz="1400" dirty="0">
                <a:solidFill>
                  <a:srgbClr val="AA0D91"/>
                </a:solidFill>
                <a:latin typeface="Menlo-Regular"/>
              </a:rPr>
              <a:t>double</a:t>
            </a:r>
            <a:r>
              <a:rPr lang="fr-FR" sz="1400" dirty="0">
                <a:solidFill>
                  <a:srgbClr val="000000"/>
                </a:solidFill>
                <a:latin typeface="Menlo-Regular"/>
              </a:rPr>
              <a:t> x)</a:t>
            </a:r>
          </a:p>
          <a:p>
            <a:pPr marL="0" indent="0">
              <a:buNone/>
            </a:pPr>
            <a:r>
              <a:rPr lang="fr-FR" sz="1400" dirty="0">
                <a:solidFill>
                  <a:srgbClr val="000000"/>
                </a:solidFill>
                <a:latin typeface="Menlo-Regular"/>
              </a:rPr>
              <a:t>{</a:t>
            </a:r>
          </a:p>
          <a:p>
            <a:pPr marL="0" indent="0">
              <a:buNone/>
            </a:pPr>
            <a:r>
              <a:rPr lang="da-DK" sz="1400" dirty="0">
                <a:solidFill>
                  <a:srgbClr val="000000"/>
                </a:solidFill>
                <a:latin typeface="Menlo-Regular"/>
              </a:rPr>
              <a:t>    </a:t>
            </a:r>
            <a:r>
              <a:rPr lang="da-DK" sz="1400" dirty="0" err="1">
                <a:solidFill>
                  <a:srgbClr val="AA0D91"/>
                </a:solidFill>
                <a:latin typeface="Menlo-Regular"/>
              </a:rPr>
              <a:t>if</a:t>
            </a:r>
            <a:r>
              <a:rPr lang="da-DK" sz="1400" dirty="0">
                <a:solidFill>
                  <a:srgbClr val="000000"/>
                </a:solidFill>
                <a:latin typeface="Menlo-Regular"/>
              </a:rPr>
              <a:t>(!</a:t>
            </a:r>
            <a:r>
              <a:rPr lang="da-DK" sz="1400" dirty="0" err="1">
                <a:solidFill>
                  <a:srgbClr val="000000"/>
                </a:solidFill>
                <a:latin typeface="Menlo-Regular"/>
              </a:rPr>
              <a:t>is_full</a:t>
            </a:r>
            <a:r>
              <a:rPr lang="da-DK" sz="1400" dirty="0">
                <a:solidFill>
                  <a:srgbClr val="000000"/>
                </a:solidFill>
                <a:latin typeface="Menlo-Regular"/>
              </a:rPr>
              <a:t>())</a:t>
            </a:r>
          </a:p>
          <a:p>
            <a:pPr marL="0" indent="0">
              <a:buNone/>
            </a:pPr>
            <a:r>
              <a:rPr lang="da-DK" sz="1400" dirty="0">
                <a:solidFill>
                  <a:srgbClr val="000000"/>
                </a:solidFill>
                <a:latin typeface="Menlo-Regular"/>
              </a:rPr>
              <a:t>        </a:t>
            </a:r>
            <a:r>
              <a:rPr lang="da-DK" sz="1400" dirty="0" err="1">
                <a:solidFill>
                  <a:srgbClr val="000000"/>
                </a:solidFill>
                <a:latin typeface="Menlo-Regular"/>
              </a:rPr>
              <a:t>num</a:t>
            </a:r>
            <a:r>
              <a:rPr lang="da-DK" sz="1400" dirty="0">
                <a:solidFill>
                  <a:srgbClr val="000000"/>
                </a:solidFill>
                <a:latin typeface="Menlo-Regular"/>
              </a:rPr>
              <a:t>[top++] = x;</a:t>
            </a:r>
          </a:p>
          <a:p>
            <a:pPr marL="0" indent="0">
              <a:buNone/>
            </a:pPr>
            <a:r>
              <a:rPr lang="da-DK" sz="1400" dirty="0">
                <a:solidFill>
                  <a:srgbClr val="000000"/>
                </a:solidFill>
                <a:latin typeface="Menlo-Regular"/>
              </a:rPr>
              <a:t>}</a:t>
            </a:r>
          </a:p>
          <a:p>
            <a:pPr marL="0" indent="0">
              <a:buNone/>
            </a:pPr>
            <a:endParaRPr lang="da-DK" sz="1400" dirty="0">
              <a:solidFill>
                <a:srgbClr val="000000"/>
              </a:solidFill>
              <a:latin typeface="Menlo-Regular"/>
            </a:endParaRPr>
          </a:p>
          <a:p>
            <a:pPr marL="0" indent="0">
              <a:buNone/>
            </a:pPr>
            <a:r>
              <a:rPr lang="da-DK" sz="1400" dirty="0">
                <a:solidFill>
                  <a:srgbClr val="AA0D91"/>
                </a:solidFill>
                <a:latin typeface="Menlo-Regular"/>
              </a:rPr>
              <a:t>double</a:t>
            </a:r>
            <a:r>
              <a:rPr lang="da-DK" sz="1400" dirty="0">
                <a:solidFill>
                  <a:srgbClr val="000000"/>
                </a:solidFill>
                <a:latin typeface="Menlo-Regular"/>
              </a:rPr>
              <a:t> </a:t>
            </a:r>
            <a:r>
              <a:rPr lang="da-DK" sz="1400" dirty="0" err="1">
                <a:solidFill>
                  <a:srgbClr val="000000"/>
                </a:solidFill>
                <a:latin typeface="Menlo-Regular"/>
              </a:rPr>
              <a:t>Stack</a:t>
            </a:r>
            <a:r>
              <a:rPr lang="da-DK" sz="1400" dirty="0">
                <a:solidFill>
                  <a:srgbClr val="000000"/>
                </a:solidFill>
                <a:latin typeface="Menlo-Regular"/>
              </a:rPr>
              <a:t>::pop()</a:t>
            </a:r>
          </a:p>
          <a:p>
            <a:pPr marL="0" indent="0">
              <a:buNone/>
            </a:pPr>
            <a:r>
              <a:rPr lang="da-DK"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if</a:t>
            </a:r>
            <a:r>
              <a:rPr lang="en-US" sz="1400" dirty="0">
                <a:solidFill>
                  <a:srgbClr val="000000"/>
                </a:solidFill>
                <a:latin typeface="Menlo-Regular"/>
              </a:rPr>
              <a:t>(!</a:t>
            </a:r>
            <a:r>
              <a:rPr lang="en-US" sz="1400" dirty="0" err="1">
                <a:solidFill>
                  <a:srgbClr val="000000"/>
                </a:solidFill>
                <a:latin typeface="Menlo-Regular"/>
              </a:rPr>
              <a:t>is_empty</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err="1">
                <a:solidFill>
                  <a:srgbClr val="000000"/>
                </a:solidFill>
                <a:latin typeface="Menlo-Regular"/>
              </a:rPr>
              <a:t>num</a:t>
            </a:r>
            <a:r>
              <a:rPr lang="en-US" sz="1400" dirty="0">
                <a:solidFill>
                  <a:srgbClr val="000000"/>
                </a:solidFill>
                <a:latin typeface="Menlo-Regular"/>
              </a:rPr>
              <a:t>[--top];</a:t>
            </a:r>
          </a:p>
          <a:p>
            <a:pPr marL="0" indent="0">
              <a:buNone/>
            </a:pPr>
            <a:r>
              <a:rPr lang="hu-HU" sz="1400" dirty="0">
                <a:solidFill>
                  <a:srgbClr val="000000"/>
                </a:solidFill>
                <a:latin typeface="Menlo-Regular"/>
              </a:rPr>
              <a:t>    </a:t>
            </a:r>
            <a:r>
              <a:rPr lang="hu-HU" sz="1400" dirty="0">
                <a:solidFill>
                  <a:srgbClr val="AA0D91"/>
                </a:solidFill>
                <a:latin typeface="Menlo-Regular"/>
              </a:rPr>
              <a:t>else</a:t>
            </a:r>
            <a:endParaRPr lang="hu-HU" sz="1400" dirty="0">
              <a:solidFill>
                <a:srgbClr val="000000"/>
              </a:solidFill>
              <a:latin typeface="Menlo-Regular"/>
            </a:endParaRP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a:solidFill>
                  <a:srgbClr val="1C00CF"/>
                </a:solidFill>
                <a:latin typeface="Menlo-Regular"/>
              </a:rPr>
              <a:t>1</a:t>
            </a:r>
            <a:r>
              <a:rPr lang="en-US" sz="1400" dirty="0">
                <a:solidFill>
                  <a:srgbClr val="000000"/>
                </a:solidFill>
                <a:latin typeface="Menlo-Regular"/>
              </a:rPr>
              <a:t>;</a:t>
            </a:r>
          </a:p>
          <a:p>
            <a:pPr marL="0" indent="0">
              <a:buNone/>
            </a:pPr>
            <a:r>
              <a:rPr lang="en-US" sz="1400" dirty="0">
                <a:solidFill>
                  <a:srgbClr val="000000"/>
                </a:solidFill>
                <a:latin typeface="Menlo-Regular"/>
              </a:rPr>
              <a:t>}</a:t>
            </a:r>
          </a:p>
          <a:p>
            <a:pPr marL="0" indent="0">
              <a:buNone/>
            </a:pPr>
            <a:endParaRPr lang="en-US" sz="14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11" name="Rectangle 10"/>
          <p:cNvSpPr/>
          <p:nvPr/>
        </p:nvSpPr>
        <p:spPr>
          <a:xfrm>
            <a:off x="381000" y="1295400"/>
            <a:ext cx="6400800" cy="48006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7" name="Left Arrow 16"/>
          <p:cNvSpPr/>
          <p:nvPr/>
        </p:nvSpPr>
        <p:spPr>
          <a:xfrm>
            <a:off x="3962401" y="3048000"/>
            <a:ext cx="2819400" cy="2286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8" name="TextBox 17"/>
          <p:cNvSpPr txBox="1"/>
          <p:nvPr/>
        </p:nvSpPr>
        <p:spPr>
          <a:xfrm>
            <a:off x="6781800" y="2895601"/>
            <a:ext cx="2514600" cy="369332"/>
          </a:xfrm>
          <a:prstGeom prst="rect">
            <a:avLst/>
          </a:prstGeom>
          <a:noFill/>
        </p:spPr>
        <p:txBody>
          <a:bodyPr wrap="square" lIns="91440" tIns="45720" rIns="91440" bIns="45720" rtlCol="0">
            <a:spAutoFit/>
          </a:bodyPr>
          <a:lstStyle/>
          <a:p>
            <a:r>
              <a:rPr lang="en-US" dirty="0" smtClean="0"/>
              <a:t>Method syntax</a:t>
            </a:r>
          </a:p>
        </p:txBody>
      </p:sp>
    </p:spTree>
    <p:extLst>
      <p:ext uri="{BB962C8B-B14F-4D97-AF65-F5344CB8AC3E}">
        <p14:creationId xmlns:p14="http://schemas.microsoft.com/office/powerpoint/2010/main" val="973926480"/>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Objective-C Categories and Extensions</a:t>
            </a:r>
            <a:endParaRPr lang="en-US" dirty="0"/>
          </a:p>
        </p:txBody>
      </p:sp>
      <p:sp>
        <p:nvSpPr>
          <p:cNvPr id="3" name="Content Placeholder 2"/>
          <p:cNvSpPr>
            <a:spLocks noGrp="1"/>
          </p:cNvSpPr>
          <p:nvPr>
            <p:ph idx="1"/>
          </p:nvPr>
        </p:nvSpPr>
        <p:spPr>
          <a:xfrm>
            <a:off x="457200" y="1524001"/>
            <a:ext cx="8229600" cy="2286000"/>
          </a:xfrm>
        </p:spPr>
        <p:txBody>
          <a:bodyPr>
            <a:normAutofit fontScale="70000" lnSpcReduction="20000"/>
          </a:bodyPr>
          <a:lstStyle/>
          <a:p>
            <a:r>
              <a:rPr lang="en-US" sz="2800" dirty="0"/>
              <a:t>Categories allows new methods to be added to existing class without using subclass</a:t>
            </a:r>
          </a:p>
          <a:p>
            <a:pPr lvl="1"/>
            <a:r>
              <a:rPr lang="en-US" sz="2400" dirty="0"/>
              <a:t>category name is listed within parentheses after the class name and the superclass isn’t mentioned</a:t>
            </a:r>
          </a:p>
          <a:p>
            <a:r>
              <a:rPr lang="en-US" sz="2800" dirty="0"/>
              <a:t>Class extensions are like anonymous categories</a:t>
            </a:r>
          </a:p>
          <a:p>
            <a:pPr lvl="1"/>
            <a:r>
              <a:rPr lang="en-US" sz="2400" dirty="0"/>
              <a:t>@interface </a:t>
            </a:r>
            <a:r>
              <a:rPr lang="en-US" sz="2400" dirty="0" err="1"/>
              <a:t>MyClass</a:t>
            </a:r>
            <a:r>
              <a:rPr lang="en-US" sz="2400" dirty="0"/>
              <a:t> ()  </a:t>
            </a:r>
          </a:p>
          <a:p>
            <a:pPr lvl="1"/>
            <a:r>
              <a:rPr lang="en-US" sz="2400" dirty="0"/>
              <a:t>Methods must be implemented in the main @implementation block for the corresponding class</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dirty="0"/>
          </a:p>
        </p:txBody>
      </p:sp>
      <p:sp>
        <p:nvSpPr>
          <p:cNvPr id="7" name="Rectangle 6"/>
          <p:cNvSpPr/>
          <p:nvPr/>
        </p:nvSpPr>
        <p:spPr>
          <a:xfrm>
            <a:off x="457200" y="3733800"/>
            <a:ext cx="4038600" cy="2057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8" name="Content Placeholder 2"/>
          <p:cNvSpPr txBox="1">
            <a:spLocks/>
          </p:cNvSpPr>
          <p:nvPr/>
        </p:nvSpPr>
        <p:spPr>
          <a:xfrm>
            <a:off x="609601" y="3962400"/>
            <a:ext cx="3810000" cy="16764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a:solidFill>
                  <a:srgbClr val="643820"/>
                </a:solidFill>
                <a:latin typeface="Menlo-Regular"/>
              </a:rPr>
              <a:t>#import </a:t>
            </a:r>
            <a:r>
              <a:rPr lang="en-US" sz="1400" dirty="0">
                <a:solidFill>
                  <a:srgbClr val="C41A16"/>
                </a:solidFill>
                <a:latin typeface="Menlo-Regular"/>
              </a:rPr>
              <a:t>&lt;Foundation/</a:t>
            </a:r>
            <a:r>
              <a:rPr lang="en-US" sz="1400" dirty="0" err="1">
                <a:solidFill>
                  <a:srgbClr val="C41A16"/>
                </a:solidFill>
                <a:latin typeface="Menlo-Regular"/>
              </a:rPr>
              <a:t>Foundation.h</a:t>
            </a:r>
            <a:r>
              <a:rPr lang="en-US" sz="1400" dirty="0">
                <a:solidFill>
                  <a:srgbClr val="C41A16"/>
                </a:solidFill>
                <a:latin typeface="Menlo-Regular"/>
              </a:rPr>
              <a:t>&gt;</a:t>
            </a:r>
            <a:endParaRPr lang="en-US" sz="1400" dirty="0">
              <a:solidFill>
                <a:srgbClr val="643820"/>
              </a:solidFill>
              <a:latin typeface="Menlo-Regular"/>
            </a:endParaRPr>
          </a:p>
          <a:p>
            <a:pPr marL="0" indent="0">
              <a:buNone/>
            </a:pPr>
            <a:r>
              <a:rPr lang="en-US" sz="1400" dirty="0">
                <a:solidFill>
                  <a:srgbClr val="643820"/>
                </a:solidFill>
                <a:latin typeface="Menlo-Regular"/>
              </a:rPr>
              <a:t>#import </a:t>
            </a:r>
            <a:r>
              <a:rPr lang="en-US" sz="1400" dirty="0">
                <a:solidFill>
                  <a:srgbClr val="C41A16"/>
                </a:solidFill>
                <a:latin typeface="Menlo-Regular"/>
              </a:rPr>
              <a:t>"</a:t>
            </a:r>
            <a:r>
              <a:rPr lang="en-US" sz="1400" dirty="0" err="1">
                <a:solidFill>
                  <a:srgbClr val="C41A16"/>
                </a:solidFill>
                <a:latin typeface="Menlo-Regular"/>
              </a:rPr>
              <a:t>Stack.h</a:t>
            </a:r>
            <a:r>
              <a:rPr lang="en-US" sz="1400" dirty="0">
                <a:solidFill>
                  <a:srgbClr val="C41A16"/>
                </a:solidFill>
                <a:latin typeface="Menlo-Regular"/>
              </a:rPr>
              <a:t>"</a:t>
            </a:r>
            <a:endParaRPr lang="en-US" sz="1400" dirty="0">
              <a:solidFill>
                <a:srgbClr val="643820"/>
              </a:solidFill>
              <a:latin typeface="Menlo-Regular"/>
            </a:endParaRPr>
          </a:p>
          <a:p>
            <a:pPr marL="0" indent="0">
              <a:buNone/>
            </a:pPr>
            <a:r>
              <a:rPr lang="en-US" sz="1400" dirty="0">
                <a:solidFill>
                  <a:srgbClr val="AA0D91"/>
                </a:solidFill>
                <a:latin typeface="Menlo-Regular"/>
              </a:rPr>
              <a:t>@interface</a:t>
            </a:r>
            <a:r>
              <a:rPr lang="en-US" sz="1400" dirty="0">
                <a:solidFill>
                  <a:srgbClr val="000000"/>
                </a:solidFill>
                <a:latin typeface="Menlo-Regular"/>
              </a:rPr>
              <a:t> Stack (</a:t>
            </a:r>
            <a:r>
              <a:rPr lang="en-US" sz="1400" dirty="0" err="1">
                <a:solidFill>
                  <a:srgbClr val="000000"/>
                </a:solidFill>
                <a:latin typeface="Menlo-Regular"/>
              </a:rPr>
              <a:t>emptyFull</a:t>
            </a: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a:t>
            </a:r>
            <a:r>
              <a:rPr lang="en-US" sz="1400" dirty="0">
                <a:solidFill>
                  <a:srgbClr val="AA0D91"/>
                </a:solidFill>
                <a:latin typeface="Menlo-Regular"/>
              </a:rPr>
              <a:t>BOOL</a:t>
            </a:r>
            <a:r>
              <a:rPr lang="en-US" sz="1400" dirty="0">
                <a:solidFill>
                  <a:srgbClr val="000000"/>
                </a:solidFill>
                <a:latin typeface="Menlo-Regular"/>
              </a:rPr>
              <a:t>) </a:t>
            </a:r>
            <a:r>
              <a:rPr lang="en-US" sz="1400" dirty="0" err="1">
                <a:solidFill>
                  <a:srgbClr val="000000"/>
                </a:solidFill>
                <a:latin typeface="Menlo-Regular"/>
              </a:rPr>
              <a:t>isEmpty</a:t>
            </a:r>
            <a:r>
              <a:rPr lang="en-US" sz="1400" dirty="0">
                <a:solidFill>
                  <a:srgbClr val="000000"/>
                </a:solidFill>
                <a:latin typeface="Menlo-Regular"/>
              </a:rPr>
              <a:t>;</a:t>
            </a:r>
          </a:p>
          <a:p>
            <a:pPr marL="0" indent="0">
              <a:buNone/>
            </a:pPr>
            <a:r>
              <a:rPr lang="en-US" sz="1400" dirty="0">
                <a:solidFill>
                  <a:srgbClr val="000000"/>
                </a:solidFill>
                <a:latin typeface="Menlo-Regular"/>
              </a:rPr>
              <a:t>-(</a:t>
            </a:r>
            <a:r>
              <a:rPr lang="en-US" sz="1400" dirty="0">
                <a:solidFill>
                  <a:srgbClr val="AA0D91"/>
                </a:solidFill>
                <a:latin typeface="Menlo-Regular"/>
              </a:rPr>
              <a:t>BOOL</a:t>
            </a:r>
            <a:r>
              <a:rPr lang="en-US" sz="1400" dirty="0">
                <a:solidFill>
                  <a:srgbClr val="000000"/>
                </a:solidFill>
                <a:latin typeface="Menlo-Regular"/>
              </a:rPr>
              <a:t>) </a:t>
            </a:r>
            <a:r>
              <a:rPr lang="en-US" sz="1400" dirty="0" err="1">
                <a:solidFill>
                  <a:srgbClr val="000000"/>
                </a:solidFill>
                <a:latin typeface="Menlo-Regular"/>
              </a:rPr>
              <a:t>isFull</a:t>
            </a:r>
            <a:r>
              <a:rPr lang="en-US" sz="1400" dirty="0">
                <a:solidFill>
                  <a:srgbClr val="000000"/>
                </a:solidFill>
                <a:latin typeface="Menlo-Regular"/>
              </a:rPr>
              <a:t>;</a:t>
            </a:r>
          </a:p>
          <a:p>
            <a:pPr marL="0" indent="0">
              <a:buNone/>
            </a:pPr>
            <a:r>
              <a:rPr lang="en-US" sz="1400" dirty="0">
                <a:solidFill>
                  <a:srgbClr val="AA0D91"/>
                </a:solidFill>
                <a:latin typeface="Menlo-Regular"/>
              </a:rPr>
              <a:t>@end</a:t>
            </a:r>
            <a:endParaRPr lang="en-US" sz="1400" dirty="0">
              <a:solidFill>
                <a:srgbClr val="643820"/>
              </a:solidFill>
              <a:latin typeface="Menlo-Regular"/>
            </a:endParaRPr>
          </a:p>
        </p:txBody>
      </p:sp>
      <p:sp>
        <p:nvSpPr>
          <p:cNvPr id="9" name="Rectangle 8"/>
          <p:cNvSpPr/>
          <p:nvPr/>
        </p:nvSpPr>
        <p:spPr>
          <a:xfrm>
            <a:off x="4648200" y="3733800"/>
            <a:ext cx="4038600" cy="2057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0" name="Content Placeholder 2"/>
          <p:cNvSpPr txBox="1">
            <a:spLocks/>
          </p:cNvSpPr>
          <p:nvPr/>
        </p:nvSpPr>
        <p:spPr>
          <a:xfrm>
            <a:off x="4800600" y="3886200"/>
            <a:ext cx="3810000" cy="1981200"/>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a:solidFill>
                  <a:srgbClr val="643820"/>
                </a:solidFill>
                <a:latin typeface="Menlo-Regular"/>
              </a:rPr>
              <a:t>#import </a:t>
            </a:r>
            <a:r>
              <a:rPr lang="en-US" sz="1400" dirty="0">
                <a:solidFill>
                  <a:srgbClr val="C41A16"/>
                </a:solidFill>
                <a:latin typeface="Menlo-Regular"/>
              </a:rPr>
              <a:t>"</a:t>
            </a:r>
            <a:r>
              <a:rPr lang="en-US" sz="1400" dirty="0" err="1">
                <a:solidFill>
                  <a:srgbClr val="C41A16"/>
                </a:solidFill>
                <a:latin typeface="Menlo-Regular"/>
              </a:rPr>
              <a:t>StackExt.h</a:t>
            </a:r>
            <a:r>
              <a:rPr lang="en-US" sz="1400" dirty="0">
                <a:solidFill>
                  <a:srgbClr val="C41A16"/>
                </a:solidFill>
                <a:latin typeface="Menlo-Regular"/>
              </a:rPr>
              <a:t>"</a:t>
            </a:r>
            <a:endParaRPr lang="en-US" sz="1400" dirty="0">
              <a:solidFill>
                <a:srgbClr val="643820"/>
              </a:solidFill>
              <a:latin typeface="Menlo-Regular"/>
            </a:endParaRPr>
          </a:p>
          <a:p>
            <a:pPr marL="0" indent="0">
              <a:buNone/>
            </a:pPr>
            <a:r>
              <a:rPr lang="en-US" sz="1400" dirty="0">
                <a:solidFill>
                  <a:srgbClr val="643820"/>
                </a:solidFill>
                <a:latin typeface="Menlo-Regular"/>
              </a:rPr>
              <a:t>#define STACK_CAP </a:t>
            </a:r>
            <a:r>
              <a:rPr lang="en-US" sz="1400" dirty="0">
                <a:solidFill>
                  <a:srgbClr val="1C00CF"/>
                </a:solidFill>
                <a:latin typeface="Menlo-Regular"/>
              </a:rPr>
              <a:t>100</a:t>
            </a:r>
            <a:endParaRPr lang="en-US" sz="1400" dirty="0">
              <a:solidFill>
                <a:srgbClr val="643820"/>
              </a:solidFill>
              <a:latin typeface="Menlo-Regular"/>
            </a:endParaRPr>
          </a:p>
          <a:p>
            <a:pPr marL="0" indent="0">
              <a:buNone/>
            </a:pPr>
            <a:endParaRPr lang="en-US" sz="1400" dirty="0">
              <a:solidFill>
                <a:srgbClr val="000000"/>
              </a:solidFill>
              <a:latin typeface="Menlo-Regular"/>
            </a:endParaRPr>
          </a:p>
          <a:p>
            <a:pPr marL="0" indent="0">
              <a:buNone/>
            </a:pPr>
            <a:r>
              <a:rPr lang="en-US" sz="1400" dirty="0">
                <a:solidFill>
                  <a:srgbClr val="AA0D91"/>
                </a:solidFill>
                <a:latin typeface="Menlo-Regular"/>
              </a:rPr>
              <a:t>@implementation</a:t>
            </a:r>
            <a:r>
              <a:rPr lang="en-US" sz="1400" dirty="0">
                <a:solidFill>
                  <a:srgbClr val="000000"/>
                </a:solidFill>
                <a:latin typeface="Menlo-Regular"/>
              </a:rPr>
              <a:t> Stack(</a:t>
            </a:r>
            <a:r>
              <a:rPr lang="en-US" sz="1400" dirty="0" err="1">
                <a:solidFill>
                  <a:srgbClr val="000000"/>
                </a:solidFill>
                <a:latin typeface="Menlo-Regular"/>
              </a:rPr>
              <a:t>emptyFull</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BOOL</a:t>
            </a:r>
            <a:r>
              <a:rPr lang="en-US" sz="1400" dirty="0">
                <a:solidFill>
                  <a:srgbClr val="000000"/>
                </a:solidFill>
                <a:latin typeface="Menlo-Regular"/>
              </a:rPr>
              <a:t>) </a:t>
            </a:r>
            <a:r>
              <a:rPr lang="en-US" sz="1400" dirty="0" err="1">
                <a:solidFill>
                  <a:srgbClr val="000000"/>
                </a:solidFill>
                <a:latin typeface="Menlo-Regular"/>
              </a:rPr>
              <a:t>isEmpty</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err="1">
                <a:solidFill>
                  <a:srgbClr val="AA0D91"/>
                </a:solidFill>
                <a:latin typeface="Menlo-Regular"/>
              </a:rPr>
              <a:t>self</a:t>
            </a:r>
            <a:r>
              <a:rPr lang="en-US" sz="1400" dirty="0" err="1">
                <a:solidFill>
                  <a:srgbClr val="000000"/>
                </a:solidFill>
                <a:latin typeface="Menlo-Regular"/>
              </a:rPr>
              <a:t>.</a:t>
            </a:r>
            <a:r>
              <a:rPr lang="en-US" sz="1400" dirty="0" err="1">
                <a:solidFill>
                  <a:srgbClr val="3F6E74"/>
                </a:solidFill>
                <a:latin typeface="Menlo-Regular"/>
              </a:rPr>
              <a:t>numStack</a:t>
            </a:r>
            <a:r>
              <a:rPr lang="en-US" sz="1400" dirty="0">
                <a:solidFill>
                  <a:srgbClr val="000000"/>
                </a:solidFill>
                <a:latin typeface="Menlo-Regular"/>
              </a:rPr>
              <a:t> </a:t>
            </a:r>
            <a:r>
              <a:rPr lang="en-US" sz="1400" dirty="0">
                <a:solidFill>
                  <a:srgbClr val="2E0D6E"/>
                </a:solidFill>
                <a:latin typeface="Menlo-Regular"/>
              </a:rPr>
              <a:t>count</a:t>
            </a:r>
            <a:r>
              <a:rPr lang="en-US" sz="1400" dirty="0">
                <a:solidFill>
                  <a:srgbClr val="000000"/>
                </a:solidFill>
                <a:latin typeface="Menlo-Regular"/>
              </a:rPr>
              <a:t>]==</a:t>
            </a:r>
            <a:r>
              <a:rPr lang="en-US" sz="1400" dirty="0">
                <a:solidFill>
                  <a:srgbClr val="1C00CF"/>
                </a:solidFill>
                <a:latin typeface="Menlo-Regular"/>
              </a:rPr>
              <a:t>0</a:t>
            </a:r>
            <a:r>
              <a:rPr lang="en-US" sz="1400" dirty="0">
                <a:solidFill>
                  <a:srgbClr val="000000"/>
                </a:solidFill>
                <a:latin typeface="Menlo-Regular"/>
              </a:rPr>
              <a:t>);</a:t>
            </a:r>
          </a:p>
          <a:p>
            <a:pPr marL="0" indent="0">
              <a:buNone/>
            </a:pPr>
            <a:r>
              <a:rPr lang="en-US" sz="1400" dirty="0">
                <a:solidFill>
                  <a:srgbClr val="000000"/>
                </a:solidFill>
                <a:latin typeface="Menlo-Regular"/>
              </a:rPr>
              <a:t>}</a:t>
            </a:r>
          </a:p>
          <a:p>
            <a:pPr marL="0" indent="0">
              <a:buNone/>
            </a:pPr>
            <a:endParaRPr lang="en-US" sz="1400" dirty="0">
              <a:solidFill>
                <a:srgbClr val="000000"/>
              </a:solidFill>
              <a:latin typeface="Menlo-Regular"/>
            </a:endParaRPr>
          </a:p>
          <a:p>
            <a:pPr marL="0" indent="0">
              <a:buNone/>
            </a:pPr>
            <a:r>
              <a:rPr lang="en-US" sz="1400" dirty="0">
                <a:solidFill>
                  <a:srgbClr val="000000"/>
                </a:solidFill>
                <a:latin typeface="Menlo-Regular"/>
              </a:rPr>
              <a:t>- (</a:t>
            </a:r>
            <a:r>
              <a:rPr lang="en-US" sz="1400" dirty="0">
                <a:solidFill>
                  <a:srgbClr val="AA0D91"/>
                </a:solidFill>
                <a:latin typeface="Menlo-Regular"/>
              </a:rPr>
              <a:t>BOOL</a:t>
            </a:r>
            <a:r>
              <a:rPr lang="en-US" sz="1400" dirty="0">
                <a:solidFill>
                  <a:srgbClr val="000000"/>
                </a:solidFill>
                <a:latin typeface="Menlo-Regular"/>
              </a:rPr>
              <a:t>) </a:t>
            </a:r>
            <a:r>
              <a:rPr lang="en-US" sz="1400" dirty="0" err="1">
                <a:solidFill>
                  <a:srgbClr val="000000"/>
                </a:solidFill>
                <a:latin typeface="Menlo-Regular"/>
              </a:rPr>
              <a:t>isFull</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return</a:t>
            </a:r>
            <a:r>
              <a:rPr lang="en-US" sz="1400" dirty="0">
                <a:solidFill>
                  <a:srgbClr val="000000"/>
                </a:solidFill>
                <a:latin typeface="Menlo-Regular"/>
              </a:rPr>
              <a:t> ([</a:t>
            </a:r>
            <a:r>
              <a:rPr lang="en-US" sz="1400" dirty="0" err="1">
                <a:solidFill>
                  <a:srgbClr val="AA0D91"/>
                </a:solidFill>
                <a:latin typeface="Menlo-Regular"/>
              </a:rPr>
              <a:t>self</a:t>
            </a:r>
            <a:r>
              <a:rPr lang="en-US" sz="1400" dirty="0" err="1">
                <a:solidFill>
                  <a:srgbClr val="000000"/>
                </a:solidFill>
                <a:latin typeface="Menlo-Regular"/>
              </a:rPr>
              <a:t>.</a:t>
            </a:r>
            <a:r>
              <a:rPr lang="en-US" sz="1400" dirty="0" err="1">
                <a:solidFill>
                  <a:srgbClr val="3F6E74"/>
                </a:solidFill>
                <a:latin typeface="Menlo-Regular"/>
              </a:rPr>
              <a:t>numStack</a:t>
            </a:r>
            <a:r>
              <a:rPr lang="en-US" sz="1400" dirty="0">
                <a:solidFill>
                  <a:srgbClr val="000000"/>
                </a:solidFill>
                <a:latin typeface="Menlo-Regular"/>
              </a:rPr>
              <a:t> </a:t>
            </a:r>
            <a:r>
              <a:rPr lang="en-US" sz="1400" dirty="0">
                <a:solidFill>
                  <a:srgbClr val="2E0D6E"/>
                </a:solidFill>
                <a:latin typeface="Menlo-Regular"/>
              </a:rPr>
              <a:t>count</a:t>
            </a:r>
            <a:r>
              <a:rPr lang="en-US" sz="1400" dirty="0">
                <a:solidFill>
                  <a:srgbClr val="000000"/>
                </a:solidFill>
                <a:latin typeface="Menlo-Regular"/>
              </a:rPr>
              <a:t>]==</a:t>
            </a:r>
            <a:r>
              <a:rPr lang="en-US" sz="1400" dirty="0">
                <a:solidFill>
                  <a:srgbClr val="643820"/>
                </a:solidFill>
                <a:latin typeface="Menlo-Regular"/>
              </a:rPr>
              <a:t>STACK_CAP</a:t>
            </a:r>
            <a:r>
              <a:rPr lang="en-US" sz="1400" dirty="0">
                <a:solidFill>
                  <a:srgbClr val="000000"/>
                </a:solidFill>
                <a:latin typeface="Menlo-Regular"/>
              </a:rPr>
              <a:t>);</a:t>
            </a:r>
          </a:p>
          <a:p>
            <a:pPr marL="0" indent="0">
              <a:buNone/>
            </a:pPr>
            <a:r>
              <a:rPr lang="en-US" sz="1400" dirty="0">
                <a:solidFill>
                  <a:srgbClr val="000000"/>
                </a:solidFill>
                <a:latin typeface="Menlo-Regular"/>
              </a:rPr>
              <a:t>}</a:t>
            </a:r>
          </a:p>
          <a:p>
            <a:pPr marL="0" indent="0">
              <a:buNone/>
            </a:pPr>
            <a:r>
              <a:rPr lang="en-US" sz="1400" dirty="0">
                <a:solidFill>
                  <a:srgbClr val="AA0D91"/>
                </a:solidFill>
                <a:latin typeface="Menlo-Regular"/>
              </a:rPr>
              <a:t>@end</a:t>
            </a:r>
            <a:endParaRPr lang="en-US" sz="1400" dirty="0">
              <a:solidFill>
                <a:srgbClr val="643820"/>
              </a:solidFill>
              <a:latin typeface="Menlo-Regular"/>
            </a:endParaRPr>
          </a:p>
        </p:txBody>
      </p:sp>
      <p:sp>
        <p:nvSpPr>
          <p:cNvPr id="11" name="TextBox 10"/>
          <p:cNvSpPr txBox="1"/>
          <p:nvPr/>
        </p:nvSpPr>
        <p:spPr>
          <a:xfrm>
            <a:off x="1524000" y="5943601"/>
            <a:ext cx="1150713" cy="369332"/>
          </a:xfrm>
          <a:prstGeom prst="rect">
            <a:avLst/>
          </a:prstGeom>
          <a:noFill/>
        </p:spPr>
        <p:txBody>
          <a:bodyPr wrap="none" lIns="91440" tIns="45720" rIns="91440" bIns="45720" rtlCol="0">
            <a:spAutoFit/>
          </a:bodyPr>
          <a:lstStyle/>
          <a:p>
            <a:r>
              <a:rPr lang="en-US" dirty="0" err="1" smtClean="0"/>
              <a:t>StackExt.h</a:t>
            </a:r>
            <a:endParaRPr lang="en-US" dirty="0"/>
          </a:p>
        </p:txBody>
      </p:sp>
      <p:cxnSp>
        <p:nvCxnSpPr>
          <p:cNvPr id="12" name="Straight Arrow Connector 11"/>
          <p:cNvCxnSpPr/>
          <p:nvPr/>
        </p:nvCxnSpPr>
        <p:spPr>
          <a:xfrm flipV="1">
            <a:off x="2133600" y="5562600"/>
            <a:ext cx="0" cy="5334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6553201" y="5943601"/>
            <a:ext cx="1213831" cy="369332"/>
          </a:xfrm>
          <a:prstGeom prst="rect">
            <a:avLst/>
          </a:prstGeom>
          <a:noFill/>
        </p:spPr>
        <p:txBody>
          <a:bodyPr wrap="none" lIns="91440" tIns="45720" rIns="91440" bIns="45720" rtlCol="0">
            <a:spAutoFit/>
          </a:bodyPr>
          <a:lstStyle/>
          <a:p>
            <a:r>
              <a:rPr lang="en-US" dirty="0" err="1" smtClean="0"/>
              <a:t>StackExt.m</a:t>
            </a:r>
            <a:endParaRPr lang="en-US" dirty="0"/>
          </a:p>
        </p:txBody>
      </p:sp>
      <p:cxnSp>
        <p:nvCxnSpPr>
          <p:cNvPr id="14" name="Straight Arrow Connector 13"/>
          <p:cNvCxnSpPr/>
          <p:nvPr/>
        </p:nvCxnSpPr>
        <p:spPr>
          <a:xfrm flipV="1">
            <a:off x="7239000" y="5562600"/>
            <a:ext cx="0" cy="4572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396647266"/>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err="1" smtClean="0"/>
              <a:t>iOS</a:t>
            </a:r>
            <a:r>
              <a:rPr lang="en-US" dirty="0" smtClean="0"/>
              <a:t> Overview</a:t>
            </a:r>
          </a:p>
          <a:p>
            <a:r>
              <a:rPr lang="en-US" dirty="0" smtClean="0"/>
              <a:t>Objective-C</a:t>
            </a:r>
          </a:p>
          <a:p>
            <a:r>
              <a:rPr lang="en-US" dirty="0" smtClean="0"/>
              <a:t>Model-View-Controller</a:t>
            </a:r>
          </a:p>
          <a:p>
            <a:r>
              <a:rPr lang="en-US" dirty="0" smtClean="0"/>
              <a:t>Demo</a:t>
            </a:r>
          </a:p>
          <a:p>
            <a:r>
              <a:rPr lang="en-US" dirty="0" smtClean="0"/>
              <a:t>Networking</a:t>
            </a:r>
          </a:p>
          <a:p>
            <a:r>
              <a:rPr lang="en-US" dirty="0" err="1" smtClean="0"/>
              <a:t>iCloud</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404610604"/>
      </p:ext>
    </p:extLst>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Objective-C Protocols</a:t>
            </a:r>
            <a:endParaRPr lang="en-US" dirty="0"/>
          </a:p>
        </p:txBody>
      </p:sp>
      <p:sp>
        <p:nvSpPr>
          <p:cNvPr id="3" name="Content Placeholder 2"/>
          <p:cNvSpPr>
            <a:spLocks noGrp="1"/>
          </p:cNvSpPr>
          <p:nvPr>
            <p:ph idx="1"/>
          </p:nvPr>
        </p:nvSpPr>
        <p:spPr>
          <a:xfrm>
            <a:off x="457200" y="1524002"/>
            <a:ext cx="4343400" cy="4648199"/>
          </a:xfrm>
        </p:spPr>
        <p:txBody>
          <a:bodyPr>
            <a:normAutofit fontScale="85000" lnSpcReduction="10000"/>
          </a:bodyPr>
          <a:lstStyle/>
          <a:p>
            <a:r>
              <a:rPr lang="en-US" sz="2400" dirty="0"/>
              <a:t>Class and category interfaces declare methods that are associated with a particular class</a:t>
            </a:r>
          </a:p>
          <a:p>
            <a:r>
              <a:rPr lang="en-US" sz="2400" dirty="0"/>
              <a:t>protocols declare methods that are independent of any specific class</a:t>
            </a:r>
          </a:p>
          <a:p>
            <a:r>
              <a:rPr lang="en-US" sz="2400" dirty="0"/>
              <a:t>Protocols declare methods that can be implemented by any class. Protocols are useful in at least three situations:</a:t>
            </a:r>
          </a:p>
          <a:p>
            <a:pPr lvl="1"/>
            <a:r>
              <a:rPr lang="en-US" sz="2100" dirty="0"/>
              <a:t>To declare methods that others are expected to implement</a:t>
            </a:r>
          </a:p>
          <a:p>
            <a:pPr lvl="1"/>
            <a:r>
              <a:rPr lang="en-US" sz="2100" dirty="0"/>
              <a:t>To declare the interface to an object while concealing its class</a:t>
            </a:r>
          </a:p>
          <a:p>
            <a:pPr lvl="1"/>
            <a:r>
              <a:rPr lang="en-US" sz="2100" dirty="0"/>
              <a:t>To capture similarities among classes that are not hierarchically related</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dirty="0"/>
          </a:p>
        </p:txBody>
      </p:sp>
      <p:sp>
        <p:nvSpPr>
          <p:cNvPr id="13" name="Content Placeholder 2"/>
          <p:cNvSpPr txBox="1">
            <a:spLocks/>
          </p:cNvSpPr>
          <p:nvPr/>
        </p:nvSpPr>
        <p:spPr>
          <a:xfrm>
            <a:off x="4876801" y="1600200"/>
            <a:ext cx="4419600" cy="2286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rgbClr val="AA0D91"/>
                </a:solidFill>
                <a:latin typeface="Menlo-Regular"/>
              </a:rPr>
              <a:t>@protocol</a:t>
            </a:r>
            <a:r>
              <a:rPr lang="en-US" sz="1200" dirty="0">
                <a:solidFill>
                  <a:srgbClr val="000000"/>
                </a:solidFill>
                <a:latin typeface="Menlo-Regular"/>
              </a:rPr>
              <a:t> </a:t>
            </a:r>
            <a:r>
              <a:rPr lang="en-US" sz="1200" dirty="0" err="1">
                <a:solidFill>
                  <a:srgbClr val="000000"/>
                </a:solidFill>
                <a:latin typeface="Menlo-Regular"/>
              </a:rPr>
              <a:t>MyXMLSupport</a:t>
            </a:r>
            <a:endParaRPr lang="en-US" sz="1200" dirty="0">
              <a:solidFill>
                <a:srgbClr val="000000"/>
              </a:solidFill>
              <a:latin typeface="Menlo-Regular"/>
            </a:endParaRPr>
          </a:p>
          <a:p>
            <a:pPr marL="0" indent="0">
              <a:buNone/>
            </a:pPr>
            <a:r>
              <a:rPr lang="en-US" sz="1200" dirty="0">
                <a:solidFill>
                  <a:srgbClr val="AA0D91"/>
                </a:solidFill>
                <a:latin typeface="Menlo-Regular"/>
              </a:rPr>
              <a:t>@required</a:t>
            </a:r>
            <a:endParaRPr lang="en-US" sz="1200" dirty="0">
              <a:solidFill>
                <a:srgbClr val="000000"/>
              </a:solidFill>
              <a:latin typeface="Menlo-Regular"/>
            </a:endParaRPr>
          </a:p>
          <a:p>
            <a:pPr marL="0" indent="0">
              <a:buNone/>
            </a:pPr>
            <a:r>
              <a:rPr lang="en-US" sz="1200" dirty="0">
                <a:solidFill>
                  <a:srgbClr val="000000"/>
                </a:solidFill>
                <a:latin typeface="Menlo-Regular"/>
              </a:rPr>
              <a:t>- (</a:t>
            </a:r>
            <a:r>
              <a:rPr lang="en-US" sz="1200" dirty="0">
                <a:solidFill>
                  <a:srgbClr val="AA0D91"/>
                </a:solidFill>
                <a:latin typeface="Menlo-Regular"/>
              </a:rPr>
              <a:t>void</a:t>
            </a:r>
            <a:r>
              <a:rPr lang="en-US" sz="1200" dirty="0">
                <a:solidFill>
                  <a:srgbClr val="000000"/>
                </a:solidFill>
                <a:latin typeface="Menlo-Regular"/>
              </a:rPr>
              <a:t>) </a:t>
            </a:r>
            <a:r>
              <a:rPr lang="en-US" sz="1200" dirty="0" err="1">
                <a:solidFill>
                  <a:srgbClr val="000000"/>
                </a:solidFill>
                <a:latin typeface="Menlo-Regular"/>
              </a:rPr>
              <a:t>initFromXMLRepresentation</a:t>
            </a:r>
            <a:r>
              <a:rPr lang="en-US" sz="1200" dirty="0">
                <a:solidFill>
                  <a:srgbClr val="000000"/>
                </a:solidFill>
                <a:latin typeface="Menlo-Regular"/>
              </a:rPr>
              <a:t>:(</a:t>
            </a:r>
            <a:r>
              <a:rPr lang="en-US" sz="1200" dirty="0" err="1">
                <a:solidFill>
                  <a:srgbClr val="000000"/>
                </a:solidFill>
                <a:latin typeface="Menlo-Regular"/>
              </a:rPr>
              <a:t>NSXMLElement</a:t>
            </a:r>
            <a:r>
              <a:rPr lang="en-US" sz="1200" dirty="0">
                <a:solidFill>
                  <a:srgbClr val="000000"/>
                </a:solidFill>
                <a:latin typeface="Menlo-Regular"/>
              </a:rPr>
              <a:t> *)</a:t>
            </a:r>
            <a:r>
              <a:rPr lang="en-US" sz="1200" dirty="0" err="1">
                <a:solidFill>
                  <a:srgbClr val="000000"/>
                </a:solidFill>
                <a:latin typeface="Menlo-Regular"/>
              </a:rPr>
              <a:t>XMLElement</a:t>
            </a: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err="1">
                <a:solidFill>
                  <a:srgbClr val="000000"/>
                </a:solidFill>
                <a:latin typeface="Menlo-Regular"/>
              </a:rPr>
              <a:t>NSXMLElement</a:t>
            </a:r>
            <a:r>
              <a:rPr lang="en-US" sz="1200" dirty="0">
                <a:solidFill>
                  <a:srgbClr val="000000"/>
                </a:solidFill>
                <a:latin typeface="Menlo-Regular"/>
              </a:rPr>
              <a:t> *)</a:t>
            </a:r>
            <a:r>
              <a:rPr lang="en-US" sz="1200" dirty="0" err="1">
                <a:solidFill>
                  <a:srgbClr val="000000"/>
                </a:solidFill>
                <a:latin typeface="Menlo-Regular"/>
              </a:rPr>
              <a:t>XMLRepresentation</a:t>
            </a:r>
            <a:r>
              <a:rPr lang="en-US" sz="1200" dirty="0">
                <a:solidFill>
                  <a:srgbClr val="000000"/>
                </a:solidFill>
                <a:latin typeface="Menlo-Regular"/>
              </a:rPr>
              <a:t>;</a:t>
            </a:r>
          </a:p>
          <a:p>
            <a:pPr marL="0" indent="0">
              <a:buNone/>
            </a:pPr>
            <a:endParaRPr lang="en-US" sz="1200" dirty="0">
              <a:solidFill>
                <a:srgbClr val="000000"/>
              </a:solidFill>
              <a:latin typeface="Menlo-Regular"/>
            </a:endParaRPr>
          </a:p>
          <a:p>
            <a:pPr marL="0" indent="0">
              <a:buNone/>
            </a:pPr>
            <a:r>
              <a:rPr lang="en-US" sz="1200" dirty="0">
                <a:solidFill>
                  <a:srgbClr val="AA0D91"/>
                </a:solidFill>
                <a:latin typeface="Menlo-Regular"/>
              </a:rPr>
              <a:t>@optional</a:t>
            </a:r>
            <a:endParaRPr lang="en-US" sz="1200" dirty="0">
              <a:solidFill>
                <a:srgbClr val="000000"/>
              </a:solidFill>
              <a:latin typeface="Menlo-Regular"/>
            </a:endParaRPr>
          </a:p>
          <a:p>
            <a:pPr marL="0" indent="0">
              <a:buNone/>
            </a:pPr>
            <a:r>
              <a:rPr lang="en-US" sz="1200" dirty="0">
                <a:solidFill>
                  <a:srgbClr val="000000"/>
                </a:solidFill>
                <a:latin typeface="Menlo-Regular"/>
              </a:rPr>
              <a:t>- (</a:t>
            </a:r>
            <a:r>
              <a:rPr lang="en-US" sz="1200" dirty="0">
                <a:solidFill>
                  <a:srgbClr val="AA0D91"/>
                </a:solidFill>
                <a:latin typeface="Menlo-Regular"/>
              </a:rPr>
              <a:t>void</a:t>
            </a:r>
            <a:r>
              <a:rPr lang="en-US" sz="1200" dirty="0">
                <a:solidFill>
                  <a:srgbClr val="000000"/>
                </a:solidFill>
                <a:latin typeface="Menlo-Regular"/>
              </a:rPr>
              <a:t>)</a:t>
            </a:r>
            <a:r>
              <a:rPr lang="en-US" sz="1200" dirty="0" err="1">
                <a:solidFill>
                  <a:srgbClr val="000000"/>
                </a:solidFill>
                <a:latin typeface="Menlo-Regular"/>
              </a:rPr>
              <a:t>anOptionalMethod</a:t>
            </a:r>
            <a:r>
              <a:rPr lang="en-US" sz="1200" dirty="0">
                <a:solidFill>
                  <a:srgbClr val="000000"/>
                </a:solidFill>
                <a:latin typeface="Menlo-Regular"/>
              </a:rPr>
              <a:t>;</a:t>
            </a:r>
          </a:p>
          <a:p>
            <a:pPr marL="0" indent="0">
              <a:buNone/>
            </a:pPr>
            <a:r>
              <a:rPr lang="en-US" sz="1200" dirty="0">
                <a:solidFill>
                  <a:srgbClr val="AA0D91"/>
                </a:solidFill>
                <a:latin typeface="Menlo-Regular"/>
              </a:rPr>
              <a:t>@end</a:t>
            </a:r>
            <a:endParaRPr lang="en-US" sz="1200" dirty="0"/>
          </a:p>
        </p:txBody>
      </p:sp>
      <p:sp>
        <p:nvSpPr>
          <p:cNvPr id="14" name="Rectangle 13"/>
          <p:cNvSpPr/>
          <p:nvPr/>
        </p:nvSpPr>
        <p:spPr>
          <a:xfrm>
            <a:off x="4876800" y="1600200"/>
            <a:ext cx="4114800" cy="2057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5" name="Rectangle 14"/>
          <p:cNvSpPr/>
          <p:nvPr/>
        </p:nvSpPr>
        <p:spPr>
          <a:xfrm>
            <a:off x="4876800" y="3810000"/>
            <a:ext cx="4114800" cy="10668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6" name="Content Placeholder 2"/>
          <p:cNvSpPr txBox="1">
            <a:spLocks/>
          </p:cNvSpPr>
          <p:nvPr/>
        </p:nvSpPr>
        <p:spPr>
          <a:xfrm>
            <a:off x="4876801" y="3810000"/>
            <a:ext cx="4876800" cy="1143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rgbClr val="AA0D91"/>
                </a:solidFill>
                <a:latin typeface="Menlo-Regular"/>
              </a:rPr>
              <a:t>@interface </a:t>
            </a:r>
            <a:r>
              <a:rPr lang="en-US" sz="1200" dirty="0" err="1">
                <a:solidFill>
                  <a:srgbClr val="AA0D91"/>
                </a:solidFill>
                <a:latin typeface="Menlo-Regular"/>
              </a:rPr>
              <a:t>aClass</a:t>
            </a:r>
            <a:r>
              <a:rPr lang="en-US" sz="1200" dirty="0">
                <a:solidFill>
                  <a:srgbClr val="000000"/>
                </a:solidFill>
                <a:latin typeface="Menlo-Regular"/>
              </a:rPr>
              <a:t> &lt;</a:t>
            </a:r>
            <a:r>
              <a:rPr lang="en-US" sz="1200" dirty="0" err="1">
                <a:solidFill>
                  <a:srgbClr val="000000"/>
                </a:solidFill>
                <a:latin typeface="Menlo-Regular"/>
              </a:rPr>
              <a:t>MyXMLSupport</a:t>
            </a:r>
            <a:r>
              <a:rPr lang="en-US" sz="1200" dirty="0">
                <a:solidFill>
                  <a:srgbClr val="000000"/>
                </a:solidFill>
                <a:latin typeface="Menlo-Regular"/>
              </a:rPr>
              <a:t>&gt;</a:t>
            </a:r>
          </a:p>
          <a:p>
            <a:pPr marL="0" indent="0">
              <a:buNone/>
            </a:pPr>
            <a:r>
              <a:rPr lang="en-US" sz="1200" dirty="0">
                <a:solidFill>
                  <a:srgbClr val="000000"/>
                </a:solidFill>
                <a:latin typeface="Menlo-Regular"/>
              </a:rPr>
              <a:t>@</a:t>
            </a:r>
            <a:r>
              <a:rPr lang="en-US" sz="1200" dirty="0">
                <a:solidFill>
                  <a:srgbClr val="AA0D91"/>
                </a:solidFill>
                <a:latin typeface="Menlo-Regular"/>
              </a:rPr>
              <a:t>end</a:t>
            </a:r>
          </a:p>
          <a:p>
            <a:pPr marL="0" indent="0">
              <a:buNone/>
            </a:pPr>
            <a:r>
              <a:rPr lang="en-US" sz="1200" dirty="0">
                <a:solidFill>
                  <a:srgbClr val="AA0D91"/>
                </a:solidFill>
                <a:latin typeface="Menlo-Regular"/>
              </a:rPr>
              <a:t>@interface </a:t>
            </a:r>
            <a:r>
              <a:rPr lang="en-US" sz="1200" dirty="0" err="1">
                <a:solidFill>
                  <a:srgbClr val="AA0D91"/>
                </a:solidFill>
                <a:latin typeface="Menlo-Regular"/>
              </a:rPr>
              <a:t>aClass</a:t>
            </a:r>
            <a:r>
              <a:rPr lang="en-US" sz="1200" dirty="0">
                <a:solidFill>
                  <a:srgbClr val="AA0D91"/>
                </a:solidFill>
                <a:latin typeface="Menlo-Regular"/>
              </a:rPr>
              <a:t>(</a:t>
            </a:r>
            <a:r>
              <a:rPr lang="en-US" sz="1200" dirty="0" err="1">
                <a:solidFill>
                  <a:srgbClr val="AA0D91"/>
                </a:solidFill>
                <a:latin typeface="Menlo-Regular"/>
              </a:rPr>
              <a:t>categName</a:t>
            </a:r>
            <a:r>
              <a:rPr lang="en-US" sz="1200" dirty="0">
                <a:solidFill>
                  <a:srgbClr val="AA0D91"/>
                </a:solidFill>
                <a:latin typeface="Menlo-Regular"/>
              </a:rPr>
              <a:t>)</a:t>
            </a:r>
            <a:r>
              <a:rPr lang="en-US" sz="1200" dirty="0">
                <a:solidFill>
                  <a:srgbClr val="000000"/>
                </a:solidFill>
                <a:latin typeface="Menlo-Regular"/>
              </a:rPr>
              <a:t>&lt;</a:t>
            </a:r>
            <a:r>
              <a:rPr lang="en-US" sz="1200" dirty="0" err="1">
                <a:solidFill>
                  <a:srgbClr val="000000"/>
                </a:solidFill>
                <a:latin typeface="Menlo-Regular"/>
              </a:rPr>
              <a:t>MyXMLSupport</a:t>
            </a:r>
            <a:r>
              <a:rPr lang="en-US" sz="1200" dirty="0">
                <a:solidFill>
                  <a:srgbClr val="000000"/>
                </a:solidFill>
                <a:latin typeface="Menlo-Regular"/>
              </a:rPr>
              <a:t>&gt;</a:t>
            </a:r>
          </a:p>
          <a:p>
            <a:pPr marL="0" indent="0">
              <a:buNone/>
            </a:pPr>
            <a:r>
              <a:rPr lang="en-US" sz="1200" dirty="0">
                <a:solidFill>
                  <a:srgbClr val="000000"/>
                </a:solidFill>
                <a:latin typeface="Menlo-Regular"/>
              </a:rPr>
              <a:t>@</a:t>
            </a:r>
            <a:r>
              <a:rPr lang="en-US" sz="1200" dirty="0">
                <a:solidFill>
                  <a:srgbClr val="AA0D91"/>
                </a:solidFill>
                <a:latin typeface="Menlo-Regular"/>
              </a:rPr>
              <a:t>end</a:t>
            </a:r>
          </a:p>
          <a:p>
            <a:pPr marL="0" indent="0">
              <a:buNone/>
            </a:pPr>
            <a:endParaRPr lang="en-US" sz="1200" dirty="0">
              <a:solidFill>
                <a:srgbClr val="AA0D91"/>
              </a:solidFill>
              <a:latin typeface="Menlo-Regular"/>
            </a:endParaRPr>
          </a:p>
          <a:p>
            <a:pPr marL="0" indent="0">
              <a:buNone/>
            </a:pPr>
            <a:endParaRPr lang="en-US" sz="1200" b="1" dirty="0">
              <a:solidFill>
                <a:srgbClr val="000000"/>
              </a:solidFill>
              <a:latin typeface="Menlo-Regular"/>
            </a:endParaRPr>
          </a:p>
        </p:txBody>
      </p:sp>
      <p:sp>
        <p:nvSpPr>
          <p:cNvPr id="17" name="Rectangle 16"/>
          <p:cNvSpPr/>
          <p:nvPr/>
        </p:nvSpPr>
        <p:spPr>
          <a:xfrm>
            <a:off x="4876800" y="5029200"/>
            <a:ext cx="4114800" cy="1295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8" name="Content Placeholder 2"/>
          <p:cNvSpPr txBox="1">
            <a:spLocks/>
          </p:cNvSpPr>
          <p:nvPr/>
        </p:nvSpPr>
        <p:spPr>
          <a:xfrm>
            <a:off x="4876800" y="5029200"/>
            <a:ext cx="4563533" cy="1295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rgbClr val="AA0D91"/>
                </a:solidFill>
                <a:latin typeface="Menlo-Regular"/>
              </a:rPr>
              <a:t>@implementation </a:t>
            </a:r>
            <a:r>
              <a:rPr lang="en-US" sz="1200" dirty="0" err="1">
                <a:solidFill>
                  <a:srgbClr val="AA0D91"/>
                </a:solidFill>
                <a:latin typeface="Menlo-Regular"/>
              </a:rPr>
              <a:t>className</a:t>
            </a:r>
            <a:endParaRPr lang="en-US" sz="1200" dirty="0">
              <a:solidFill>
                <a:srgbClr val="000000"/>
              </a:solidFill>
              <a:latin typeface="Menlo-Regular"/>
            </a:endParaRPr>
          </a:p>
          <a:p>
            <a:pPr marL="0" indent="0">
              <a:buNone/>
            </a:pPr>
            <a:r>
              <a:rPr lang="en-US" sz="1200" dirty="0">
                <a:solidFill>
                  <a:srgbClr val="000000"/>
                </a:solidFill>
                <a:latin typeface="Menlo-Regular"/>
              </a:rPr>
              <a:t>…</a:t>
            </a:r>
          </a:p>
          <a:p>
            <a:pPr marL="0" indent="0">
              <a:buNone/>
            </a:pPr>
            <a:r>
              <a:rPr lang="en-US" sz="1200" dirty="0">
                <a:solidFill>
                  <a:srgbClr val="AA0D91"/>
                </a:solidFill>
                <a:latin typeface="Menlo-Regular"/>
              </a:rPr>
              <a:t>if</a:t>
            </a:r>
            <a:r>
              <a:rPr lang="en-US" sz="1200" dirty="0">
                <a:solidFill>
                  <a:srgbClr val="000000"/>
                </a:solidFill>
                <a:latin typeface="Menlo-Regular"/>
              </a:rPr>
              <a:t> (![receiver </a:t>
            </a:r>
            <a:r>
              <a:rPr lang="en-US" sz="1200" dirty="0" err="1">
                <a:solidFill>
                  <a:srgbClr val="000000"/>
                </a:solidFill>
                <a:latin typeface="Menlo-Regular"/>
              </a:rPr>
              <a:t>conformsToProtocol</a:t>
            </a:r>
            <a:r>
              <a:rPr lang="en-US" sz="1200" dirty="0">
                <a:solidFill>
                  <a:srgbClr val="000000"/>
                </a:solidFill>
                <a:latin typeface="Menlo-Regular"/>
              </a:rPr>
              <a:t>:</a:t>
            </a:r>
            <a:r>
              <a:rPr lang="en-US" sz="1200" dirty="0">
                <a:solidFill>
                  <a:srgbClr val="AA0D91"/>
                </a:solidFill>
                <a:latin typeface="Menlo-Regular"/>
              </a:rPr>
              <a:t>@protocol</a:t>
            </a:r>
            <a:r>
              <a:rPr lang="en-US" sz="1200" dirty="0">
                <a:solidFill>
                  <a:srgbClr val="000000"/>
                </a:solidFill>
                <a:latin typeface="Menlo-Regular"/>
              </a:rPr>
              <a:t>(</a:t>
            </a:r>
            <a:r>
              <a:rPr lang="en-US" sz="1200" dirty="0" err="1">
                <a:solidFill>
                  <a:srgbClr val="000000"/>
                </a:solidFill>
                <a:latin typeface="Menlo-Regular"/>
              </a:rPr>
              <a:t>MyXMLSupport</a:t>
            </a:r>
            <a:r>
              <a:rPr lang="en-US" sz="1200" dirty="0">
                <a:solidFill>
                  <a:srgbClr val="000000"/>
                </a:solidFill>
                <a:latin typeface="Menlo-Regular"/>
              </a:rPr>
              <a:t>)])</a:t>
            </a:r>
          </a:p>
          <a:p>
            <a:pPr marL="0" indent="0">
              <a:buNone/>
            </a:pPr>
            <a:r>
              <a:rPr lang="en-US" sz="1200" dirty="0">
                <a:solidFill>
                  <a:srgbClr val="000000"/>
                </a:solidFill>
                <a:latin typeface="Menlo-Regular"/>
              </a:rPr>
              <a:t>…</a:t>
            </a:r>
          </a:p>
          <a:p>
            <a:pPr marL="0" indent="0">
              <a:buNone/>
            </a:pPr>
            <a:r>
              <a:rPr lang="en-US" sz="1200" dirty="0">
                <a:solidFill>
                  <a:srgbClr val="000000"/>
                </a:solidFill>
                <a:latin typeface="Menlo-Regular"/>
              </a:rPr>
              <a:t>@</a:t>
            </a:r>
            <a:r>
              <a:rPr lang="en-US" sz="1200" dirty="0">
                <a:solidFill>
                  <a:srgbClr val="AA0D91"/>
                </a:solidFill>
                <a:latin typeface="Menlo-Regular"/>
              </a:rPr>
              <a:t>end</a:t>
            </a:r>
          </a:p>
          <a:p>
            <a:pPr marL="0" indent="0">
              <a:buNone/>
            </a:pPr>
            <a:endParaRPr lang="en-US" sz="1200" dirty="0">
              <a:solidFill>
                <a:srgbClr val="AA0D91"/>
              </a:solidFill>
              <a:latin typeface="Menlo-Regular"/>
            </a:endParaRPr>
          </a:p>
          <a:p>
            <a:pPr marL="0" indent="0">
              <a:buNone/>
            </a:pPr>
            <a:endParaRPr lang="en-US" sz="1200" b="1" dirty="0">
              <a:solidFill>
                <a:srgbClr val="000000"/>
              </a:solidFill>
              <a:latin typeface="Menlo-Regular"/>
            </a:endParaRPr>
          </a:p>
        </p:txBody>
      </p:sp>
    </p:spTree>
    <p:extLst>
      <p:ext uri="{BB962C8B-B14F-4D97-AF65-F5344CB8AC3E}">
        <p14:creationId xmlns:p14="http://schemas.microsoft.com/office/powerpoint/2010/main" val="3686152090"/>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Objective-C Protocols (Cont’d)</a:t>
            </a:r>
            <a:endParaRPr lang="en-US" dirty="0"/>
          </a:p>
        </p:txBody>
      </p:sp>
      <p:sp>
        <p:nvSpPr>
          <p:cNvPr id="3" name="Content Placeholder 2"/>
          <p:cNvSpPr>
            <a:spLocks noGrp="1"/>
          </p:cNvSpPr>
          <p:nvPr>
            <p:ph idx="1"/>
          </p:nvPr>
        </p:nvSpPr>
        <p:spPr>
          <a:xfrm>
            <a:off x="762001" y="1828802"/>
            <a:ext cx="7620000" cy="1295399"/>
          </a:xfrm>
        </p:spPr>
        <p:txBody>
          <a:bodyPr>
            <a:normAutofit fontScale="55000" lnSpcReduction="20000"/>
          </a:bodyPr>
          <a:lstStyle/>
          <a:p>
            <a:pPr marL="0" indent="0">
              <a:buNone/>
            </a:pPr>
            <a:r>
              <a:rPr lang="en-US" sz="2400" dirty="0">
                <a:solidFill>
                  <a:srgbClr val="643820"/>
                </a:solidFill>
                <a:latin typeface="Menlo-Regular"/>
              </a:rPr>
              <a:t>#import </a:t>
            </a:r>
            <a:r>
              <a:rPr lang="en-US" sz="2400" dirty="0">
                <a:solidFill>
                  <a:srgbClr val="C41A16"/>
                </a:solidFill>
                <a:latin typeface="Menlo-Regular"/>
              </a:rPr>
              <a:t>&lt;</a:t>
            </a:r>
            <a:r>
              <a:rPr lang="en-US" sz="2400" dirty="0" err="1">
                <a:solidFill>
                  <a:srgbClr val="C41A16"/>
                </a:solidFill>
                <a:latin typeface="Menlo-Regular"/>
              </a:rPr>
              <a:t>UIKit</a:t>
            </a:r>
            <a:r>
              <a:rPr lang="en-US" sz="2400" dirty="0">
                <a:solidFill>
                  <a:srgbClr val="C41A16"/>
                </a:solidFill>
                <a:latin typeface="Menlo-Regular"/>
              </a:rPr>
              <a:t>/</a:t>
            </a:r>
            <a:r>
              <a:rPr lang="en-US" sz="2400" dirty="0" err="1">
                <a:solidFill>
                  <a:srgbClr val="C41A16"/>
                </a:solidFill>
                <a:latin typeface="Menlo-Regular"/>
              </a:rPr>
              <a:t>UIKit.h</a:t>
            </a:r>
            <a:r>
              <a:rPr lang="en-US" sz="2400" dirty="0">
                <a:solidFill>
                  <a:srgbClr val="C41A16"/>
                </a:solidFill>
                <a:latin typeface="Menlo-Regular"/>
              </a:rPr>
              <a:t>&gt;</a:t>
            </a:r>
            <a:endParaRPr lang="en-US" sz="2400" dirty="0">
              <a:solidFill>
                <a:srgbClr val="000000"/>
              </a:solidFill>
              <a:latin typeface="Menlo-Regular"/>
            </a:endParaRPr>
          </a:p>
          <a:p>
            <a:pPr marL="0" indent="0">
              <a:buNone/>
            </a:pPr>
            <a:r>
              <a:rPr lang="en-US" sz="2400" dirty="0">
                <a:solidFill>
                  <a:srgbClr val="AA0D91"/>
                </a:solidFill>
                <a:latin typeface="Menlo-Regular"/>
              </a:rPr>
              <a:t>@interface</a:t>
            </a:r>
            <a:r>
              <a:rPr lang="en-US" sz="2400" dirty="0">
                <a:solidFill>
                  <a:srgbClr val="000000"/>
                </a:solidFill>
                <a:latin typeface="Menlo-Regular"/>
              </a:rPr>
              <a:t> </a:t>
            </a:r>
            <a:r>
              <a:rPr lang="en-US" sz="2400" dirty="0" err="1">
                <a:solidFill>
                  <a:srgbClr val="000000"/>
                </a:solidFill>
                <a:latin typeface="Menlo-Regular"/>
              </a:rPr>
              <a:t>CalculatorAppDelegate</a:t>
            </a:r>
            <a:r>
              <a:rPr lang="en-US" sz="2400" dirty="0">
                <a:solidFill>
                  <a:srgbClr val="000000"/>
                </a:solidFill>
                <a:latin typeface="Menlo-Regular"/>
              </a:rPr>
              <a:t> : </a:t>
            </a:r>
            <a:r>
              <a:rPr lang="en-US" sz="2400" dirty="0" err="1">
                <a:solidFill>
                  <a:srgbClr val="5C2699"/>
                </a:solidFill>
                <a:latin typeface="Menlo-Regular"/>
              </a:rPr>
              <a:t>UIResponder</a:t>
            </a:r>
            <a:r>
              <a:rPr lang="en-US" sz="2400" dirty="0">
                <a:solidFill>
                  <a:srgbClr val="000000"/>
                </a:solidFill>
                <a:latin typeface="Menlo-Regular"/>
              </a:rPr>
              <a:t> &lt;</a:t>
            </a:r>
            <a:r>
              <a:rPr lang="en-US" sz="2400" dirty="0" err="1">
                <a:solidFill>
                  <a:srgbClr val="5C2699"/>
                </a:solidFill>
                <a:latin typeface="Menlo-Regular"/>
              </a:rPr>
              <a:t>UIApplicationDelegate</a:t>
            </a:r>
            <a:r>
              <a:rPr lang="en-US" sz="2400" dirty="0">
                <a:solidFill>
                  <a:srgbClr val="000000"/>
                </a:solidFill>
                <a:latin typeface="Menlo-Regular"/>
              </a:rPr>
              <a:t>&gt;</a:t>
            </a:r>
          </a:p>
          <a:p>
            <a:pPr marL="0" indent="0">
              <a:buNone/>
            </a:pPr>
            <a:endParaRPr lang="en-US" sz="2400" dirty="0">
              <a:solidFill>
                <a:srgbClr val="000000"/>
              </a:solidFill>
              <a:latin typeface="Menlo-Regular"/>
            </a:endParaRPr>
          </a:p>
          <a:p>
            <a:pPr marL="0" indent="0">
              <a:buNone/>
            </a:pPr>
            <a:r>
              <a:rPr lang="en-US" sz="2400" dirty="0">
                <a:solidFill>
                  <a:srgbClr val="AA0D91"/>
                </a:solidFill>
                <a:latin typeface="Menlo-Regular"/>
              </a:rPr>
              <a:t>@property</a:t>
            </a:r>
            <a:r>
              <a:rPr lang="en-US" sz="2400" dirty="0">
                <a:solidFill>
                  <a:srgbClr val="000000"/>
                </a:solidFill>
                <a:latin typeface="Menlo-Regular"/>
              </a:rPr>
              <a:t> (</a:t>
            </a:r>
            <a:r>
              <a:rPr lang="en-US" sz="2400" dirty="0">
                <a:solidFill>
                  <a:srgbClr val="AA0D91"/>
                </a:solidFill>
                <a:latin typeface="Menlo-Regular"/>
              </a:rPr>
              <a:t>strong</a:t>
            </a:r>
            <a:r>
              <a:rPr lang="en-US" sz="2400" dirty="0">
                <a:solidFill>
                  <a:srgbClr val="000000"/>
                </a:solidFill>
                <a:latin typeface="Menlo-Regular"/>
              </a:rPr>
              <a:t>, </a:t>
            </a:r>
            <a:r>
              <a:rPr lang="en-US" sz="2400" dirty="0" err="1">
                <a:solidFill>
                  <a:srgbClr val="AA0D91"/>
                </a:solidFill>
                <a:latin typeface="Menlo-Regular"/>
              </a:rPr>
              <a:t>nonatomic</a:t>
            </a:r>
            <a:r>
              <a:rPr lang="en-US" sz="2400" dirty="0">
                <a:solidFill>
                  <a:srgbClr val="000000"/>
                </a:solidFill>
                <a:latin typeface="Menlo-Regular"/>
              </a:rPr>
              <a:t>) </a:t>
            </a:r>
            <a:r>
              <a:rPr lang="en-US" sz="2400" dirty="0" err="1">
                <a:solidFill>
                  <a:srgbClr val="5C2699"/>
                </a:solidFill>
                <a:latin typeface="Menlo-Regular"/>
              </a:rPr>
              <a:t>UIWindow</a:t>
            </a:r>
            <a:r>
              <a:rPr lang="en-US" sz="2400" dirty="0">
                <a:solidFill>
                  <a:srgbClr val="000000"/>
                </a:solidFill>
                <a:latin typeface="Menlo-Regular"/>
              </a:rPr>
              <a:t> *window;</a:t>
            </a:r>
          </a:p>
          <a:p>
            <a:pPr marL="0" indent="0">
              <a:buNone/>
            </a:pPr>
            <a:r>
              <a:rPr lang="en-US" sz="2400" dirty="0">
                <a:solidFill>
                  <a:srgbClr val="AA0D91"/>
                </a:solidFill>
                <a:latin typeface="Menlo-Regular"/>
              </a:rPr>
              <a:t>@end</a:t>
            </a:r>
            <a:endParaRPr lang="en-US" sz="2400" dirty="0">
              <a:solidFill>
                <a:srgbClr val="000000"/>
              </a:solidFill>
              <a:latin typeface="Menlo-Regular"/>
            </a:endParaRPr>
          </a:p>
          <a:p>
            <a:endParaRPr lang="en-US" sz="21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dirty="0"/>
          </a:p>
        </p:txBody>
      </p:sp>
      <p:sp>
        <p:nvSpPr>
          <p:cNvPr id="7" name="Rectangle 6"/>
          <p:cNvSpPr/>
          <p:nvPr/>
        </p:nvSpPr>
        <p:spPr>
          <a:xfrm>
            <a:off x="762001" y="3505200"/>
            <a:ext cx="7162800" cy="2819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8" name="Content Placeholder 2"/>
          <p:cNvSpPr txBox="1">
            <a:spLocks/>
          </p:cNvSpPr>
          <p:nvPr/>
        </p:nvSpPr>
        <p:spPr>
          <a:xfrm>
            <a:off x="838200" y="3505200"/>
            <a:ext cx="7848600" cy="2819400"/>
          </a:xfrm>
          <a:prstGeom prst="rect">
            <a:avLst/>
          </a:prstGeom>
        </p:spPr>
        <p:txBody>
          <a:bodyPr vert="horz" lIns="91440" tIns="45720" rIns="91440" bIns="45720" rtlCol="0">
            <a:normAutofit fontScale="92500" lnSpcReduction="1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400" dirty="0">
                <a:solidFill>
                  <a:srgbClr val="AA0D91"/>
                </a:solidFill>
                <a:latin typeface="Menlo-Regular"/>
              </a:rPr>
              <a:t>@interface</a:t>
            </a:r>
            <a:r>
              <a:rPr lang="en-US" sz="1400" dirty="0">
                <a:solidFill>
                  <a:srgbClr val="000000"/>
                </a:solidFill>
                <a:latin typeface="Menlo-Regular"/>
              </a:rPr>
              <a:t> </a:t>
            </a:r>
            <a:r>
              <a:rPr lang="en-US" sz="1400" dirty="0" err="1">
                <a:solidFill>
                  <a:srgbClr val="000000"/>
                </a:solidFill>
                <a:latin typeface="Menlo-Regular"/>
              </a:rPr>
              <a:t>UIApplication</a:t>
            </a:r>
            <a:r>
              <a:rPr lang="en-US" sz="1400" dirty="0">
                <a:solidFill>
                  <a:srgbClr val="000000"/>
                </a:solidFill>
                <a:latin typeface="Menlo-Regular"/>
              </a:rPr>
              <a:t> (</a:t>
            </a:r>
            <a:r>
              <a:rPr lang="en-US" sz="1400" dirty="0" err="1">
                <a:solidFill>
                  <a:srgbClr val="000000"/>
                </a:solidFill>
                <a:latin typeface="Menlo-Regular"/>
              </a:rPr>
              <a:t>UINewsstand</a:t>
            </a:r>
            <a:r>
              <a:rPr lang="en-US" sz="1400" dirty="0">
                <a:solidFill>
                  <a:srgbClr val="000000"/>
                </a:solidFill>
                <a:latin typeface="Menlo-Regular"/>
              </a:rPr>
              <a:t>)</a:t>
            </a:r>
          </a:p>
          <a:p>
            <a:pPr marL="0" indent="0">
              <a:buNone/>
            </a:pPr>
            <a:r>
              <a:rPr lang="en-US" sz="1400" dirty="0">
                <a:solidFill>
                  <a:srgbClr val="000000"/>
                </a:solidFill>
                <a:latin typeface="Menlo-Regular"/>
              </a:rPr>
              <a:t>- (</a:t>
            </a:r>
            <a:r>
              <a:rPr lang="en-US" sz="1400" dirty="0">
                <a:solidFill>
                  <a:srgbClr val="AA0D91"/>
                </a:solidFill>
                <a:latin typeface="Menlo-Regular"/>
              </a:rPr>
              <a:t>void</a:t>
            </a:r>
            <a:r>
              <a:rPr lang="en-US" sz="1400" dirty="0">
                <a:solidFill>
                  <a:srgbClr val="000000"/>
                </a:solidFill>
                <a:latin typeface="Menlo-Regular"/>
              </a:rPr>
              <a:t>)</a:t>
            </a:r>
            <a:r>
              <a:rPr lang="en-US" sz="1400" dirty="0" err="1">
                <a:solidFill>
                  <a:srgbClr val="000000"/>
                </a:solidFill>
                <a:latin typeface="Menlo-Regular"/>
              </a:rPr>
              <a:t>setNewsstandIconImage</a:t>
            </a:r>
            <a:r>
              <a:rPr lang="en-US" sz="1400" dirty="0">
                <a:solidFill>
                  <a:srgbClr val="000000"/>
                </a:solidFill>
                <a:latin typeface="Menlo-Regular"/>
              </a:rPr>
              <a:t>:(</a:t>
            </a:r>
            <a:r>
              <a:rPr lang="en-US" sz="1400" dirty="0" err="1">
                <a:solidFill>
                  <a:srgbClr val="5C2699"/>
                </a:solidFill>
                <a:latin typeface="Menlo-Regular"/>
              </a:rPr>
              <a:t>UIImage</a:t>
            </a:r>
            <a:r>
              <a:rPr lang="en-US" sz="1400" dirty="0">
                <a:solidFill>
                  <a:srgbClr val="000000"/>
                </a:solidFill>
                <a:latin typeface="Menlo-Regular"/>
              </a:rPr>
              <a:t> *)image;</a:t>
            </a:r>
          </a:p>
          <a:p>
            <a:pPr marL="0" indent="0">
              <a:buNone/>
            </a:pPr>
            <a:r>
              <a:rPr lang="en-US" sz="1400" dirty="0">
                <a:solidFill>
                  <a:srgbClr val="AA0D91"/>
                </a:solidFill>
                <a:latin typeface="Menlo-Regular"/>
              </a:rPr>
              <a:t>@end</a:t>
            </a:r>
            <a:endParaRPr lang="en-US" sz="1400" dirty="0">
              <a:solidFill>
                <a:srgbClr val="000000"/>
              </a:solidFill>
              <a:latin typeface="Menlo-Regular"/>
            </a:endParaRPr>
          </a:p>
          <a:p>
            <a:pPr marL="0" indent="0">
              <a:buNone/>
            </a:pPr>
            <a:endParaRPr lang="en-US" sz="1400" dirty="0">
              <a:solidFill>
                <a:srgbClr val="000000"/>
              </a:solidFill>
              <a:latin typeface="Menlo-Regular"/>
            </a:endParaRPr>
          </a:p>
          <a:p>
            <a:pPr marL="0" indent="0">
              <a:buNone/>
            </a:pPr>
            <a:r>
              <a:rPr lang="en-US" sz="1400" dirty="0">
                <a:solidFill>
                  <a:srgbClr val="AA0D91"/>
                </a:solidFill>
                <a:latin typeface="Menlo-Regular"/>
              </a:rPr>
              <a:t>@protocol</a:t>
            </a:r>
            <a:r>
              <a:rPr lang="en-US" sz="1400" dirty="0">
                <a:solidFill>
                  <a:srgbClr val="000000"/>
                </a:solidFill>
                <a:latin typeface="Menlo-Regular"/>
              </a:rPr>
              <a:t> </a:t>
            </a:r>
            <a:r>
              <a:rPr lang="en-US" sz="1400" dirty="0" err="1">
                <a:solidFill>
                  <a:srgbClr val="000000"/>
                </a:solidFill>
                <a:latin typeface="Menlo-Regular"/>
              </a:rPr>
              <a:t>UIApplicationDelegate</a:t>
            </a:r>
            <a:r>
              <a:rPr lang="en-US" sz="1400" dirty="0">
                <a:solidFill>
                  <a:srgbClr val="000000"/>
                </a:solidFill>
                <a:latin typeface="Menlo-Regular"/>
              </a:rPr>
              <a:t>&lt;</a:t>
            </a:r>
            <a:r>
              <a:rPr lang="en-US" sz="1400" dirty="0" err="1">
                <a:solidFill>
                  <a:srgbClr val="5C2699"/>
                </a:solidFill>
                <a:latin typeface="Menlo-Regular"/>
              </a:rPr>
              <a:t>NSObject</a:t>
            </a:r>
            <a:r>
              <a:rPr lang="en-US" sz="1400" dirty="0">
                <a:solidFill>
                  <a:srgbClr val="000000"/>
                </a:solidFill>
                <a:latin typeface="Menlo-Regular"/>
              </a:rPr>
              <a:t>&gt;</a:t>
            </a:r>
          </a:p>
          <a:p>
            <a:pPr marL="0" indent="0">
              <a:buNone/>
            </a:pPr>
            <a:r>
              <a:rPr lang="en-US" sz="1400" dirty="0">
                <a:solidFill>
                  <a:srgbClr val="AA0D91"/>
                </a:solidFill>
                <a:latin typeface="Menlo-Regular"/>
              </a:rPr>
              <a:t>@optional</a:t>
            </a:r>
            <a:endParaRPr lang="en-US" sz="1400" dirty="0">
              <a:solidFill>
                <a:srgbClr val="000000"/>
              </a:solidFill>
              <a:latin typeface="Menlo-Regular"/>
            </a:endParaRPr>
          </a:p>
          <a:p>
            <a:pPr marL="0" indent="0">
              <a:buNone/>
            </a:pPr>
            <a:r>
              <a:rPr lang="en-US" sz="1400" dirty="0">
                <a:solidFill>
                  <a:srgbClr val="000000"/>
                </a:solidFill>
                <a:latin typeface="Menlo-Regular"/>
              </a:rPr>
              <a:t>- (</a:t>
            </a:r>
            <a:r>
              <a:rPr lang="en-US" sz="1400" dirty="0">
                <a:solidFill>
                  <a:srgbClr val="AA0D91"/>
                </a:solidFill>
                <a:latin typeface="Menlo-Regular"/>
              </a:rPr>
              <a:t>void</a:t>
            </a:r>
            <a:r>
              <a:rPr lang="en-US" sz="1400" dirty="0">
                <a:solidFill>
                  <a:srgbClr val="000000"/>
                </a:solidFill>
                <a:latin typeface="Menlo-Regular"/>
              </a:rPr>
              <a:t>)</a:t>
            </a:r>
            <a:r>
              <a:rPr lang="en-US" sz="1400" dirty="0" err="1">
                <a:solidFill>
                  <a:srgbClr val="000000"/>
                </a:solidFill>
                <a:latin typeface="Menlo-Regular"/>
              </a:rPr>
              <a:t>applicationDidFinishLaunching</a:t>
            </a:r>
            <a:r>
              <a:rPr lang="en-US" sz="1400" dirty="0">
                <a:solidFill>
                  <a:srgbClr val="000000"/>
                </a:solidFill>
                <a:latin typeface="Menlo-Regular"/>
              </a:rPr>
              <a:t>:(</a:t>
            </a:r>
            <a:r>
              <a:rPr lang="en-US" sz="1400" dirty="0" err="1">
                <a:solidFill>
                  <a:srgbClr val="5C2699"/>
                </a:solidFill>
                <a:latin typeface="Menlo-Regular"/>
              </a:rPr>
              <a:t>UIApplication</a:t>
            </a:r>
            <a:r>
              <a:rPr lang="en-US" sz="1400" dirty="0">
                <a:solidFill>
                  <a:srgbClr val="000000"/>
                </a:solidFill>
                <a:latin typeface="Menlo-Regular"/>
              </a:rPr>
              <a:t> *)application;</a:t>
            </a:r>
          </a:p>
          <a:p>
            <a:pPr marL="0" indent="0">
              <a:buNone/>
            </a:pPr>
            <a:r>
              <a:rPr lang="en-US" sz="1400" dirty="0">
                <a:solidFill>
                  <a:srgbClr val="000000"/>
                </a:solidFill>
                <a:latin typeface="Menlo-Regular"/>
              </a:rPr>
              <a:t>- (</a:t>
            </a:r>
            <a:r>
              <a:rPr lang="en-US" sz="1400" dirty="0">
                <a:solidFill>
                  <a:srgbClr val="AA0D91"/>
                </a:solidFill>
                <a:latin typeface="Menlo-Regular"/>
              </a:rPr>
              <a:t>BOOL</a:t>
            </a:r>
            <a:r>
              <a:rPr lang="en-US" sz="1400" dirty="0">
                <a:solidFill>
                  <a:srgbClr val="000000"/>
                </a:solidFill>
                <a:latin typeface="Menlo-Regular"/>
              </a:rPr>
              <a:t>)application:(</a:t>
            </a:r>
            <a:r>
              <a:rPr lang="en-US" sz="1400" dirty="0" err="1">
                <a:solidFill>
                  <a:srgbClr val="5C2699"/>
                </a:solidFill>
                <a:latin typeface="Menlo-Regular"/>
              </a:rPr>
              <a:t>UIApplication</a:t>
            </a:r>
            <a:r>
              <a:rPr lang="en-US" sz="1400" dirty="0">
                <a:solidFill>
                  <a:srgbClr val="000000"/>
                </a:solidFill>
                <a:latin typeface="Menlo-Regular"/>
              </a:rPr>
              <a:t> *)application </a:t>
            </a:r>
            <a:r>
              <a:rPr lang="en-US" sz="1400" dirty="0" err="1">
                <a:solidFill>
                  <a:srgbClr val="000000"/>
                </a:solidFill>
                <a:latin typeface="Menlo-Regular"/>
              </a:rPr>
              <a:t>didFinishLaunchingWithOptions</a:t>
            </a:r>
            <a:r>
              <a:rPr lang="en-US" sz="1400" dirty="0">
                <a:solidFill>
                  <a:srgbClr val="000000"/>
                </a:solidFill>
                <a:latin typeface="Menlo-Regular"/>
              </a:rPr>
              <a:t>:(</a:t>
            </a:r>
            <a:r>
              <a:rPr lang="en-US" sz="1400" dirty="0" err="1">
                <a:solidFill>
                  <a:srgbClr val="5C2699"/>
                </a:solidFill>
                <a:latin typeface="Menlo-Regular"/>
              </a:rPr>
              <a:t>NSDictionary</a:t>
            </a:r>
            <a:r>
              <a:rPr lang="en-US" sz="1400" dirty="0">
                <a:solidFill>
                  <a:srgbClr val="000000"/>
                </a:solidFill>
                <a:latin typeface="Menlo-Regular"/>
              </a:rPr>
              <a:t> *)</a:t>
            </a:r>
            <a:r>
              <a:rPr lang="en-US" sz="1400" dirty="0" err="1">
                <a:solidFill>
                  <a:srgbClr val="000000"/>
                </a:solidFill>
                <a:latin typeface="Menlo-Regular"/>
              </a:rPr>
              <a:t>launchOptions</a:t>
            </a:r>
            <a:r>
              <a:rPr lang="en-US" sz="1400" dirty="0">
                <a:solidFill>
                  <a:srgbClr val="000000"/>
                </a:solidFill>
                <a:latin typeface="Menlo-Regular"/>
              </a:rPr>
              <a:t> </a:t>
            </a:r>
            <a:r>
              <a:rPr lang="en-US" sz="1400" dirty="0">
                <a:solidFill>
                  <a:srgbClr val="643820"/>
                </a:solidFill>
                <a:latin typeface="Menlo-Regular"/>
              </a:rPr>
              <a:t>__OSX_AVAILABLE_STARTING</a:t>
            </a:r>
            <a:r>
              <a:rPr lang="en-US" sz="1400" dirty="0">
                <a:solidFill>
                  <a:srgbClr val="000000"/>
                </a:solidFill>
                <a:latin typeface="Menlo-Regular"/>
              </a:rPr>
              <a:t>(__MAC_NA,__IPHONE_3_0);</a:t>
            </a:r>
          </a:p>
          <a:p>
            <a:pPr marL="0" indent="0">
              <a:buNone/>
            </a:pPr>
            <a:endParaRPr lang="en-US" sz="1400" dirty="0">
              <a:solidFill>
                <a:srgbClr val="000000"/>
              </a:solidFill>
              <a:latin typeface="Menlo-Regular"/>
            </a:endParaRPr>
          </a:p>
          <a:p>
            <a:pPr>
              <a:buFontTx/>
              <a:buChar char="-"/>
            </a:pPr>
            <a:r>
              <a:rPr lang="en-US" sz="1400" dirty="0">
                <a:solidFill>
                  <a:srgbClr val="000000"/>
                </a:solidFill>
                <a:latin typeface="Menlo-Regular"/>
              </a:rPr>
              <a:t>(</a:t>
            </a:r>
            <a:r>
              <a:rPr lang="en-US" sz="1400" dirty="0">
                <a:solidFill>
                  <a:srgbClr val="AA0D91"/>
                </a:solidFill>
                <a:latin typeface="Menlo-Regular"/>
              </a:rPr>
              <a:t>void</a:t>
            </a:r>
            <a:r>
              <a:rPr lang="en-US" sz="1400" dirty="0">
                <a:solidFill>
                  <a:srgbClr val="000000"/>
                </a:solidFill>
                <a:latin typeface="Menlo-Regular"/>
              </a:rPr>
              <a:t>)</a:t>
            </a:r>
            <a:r>
              <a:rPr lang="en-US" sz="1400" dirty="0" err="1">
                <a:solidFill>
                  <a:srgbClr val="000000"/>
                </a:solidFill>
                <a:latin typeface="Menlo-Regular"/>
              </a:rPr>
              <a:t>applicationDidBecomeActive</a:t>
            </a:r>
            <a:r>
              <a:rPr lang="en-US" sz="1400" dirty="0">
                <a:solidFill>
                  <a:srgbClr val="000000"/>
                </a:solidFill>
                <a:latin typeface="Menlo-Regular"/>
              </a:rPr>
              <a:t>:(</a:t>
            </a:r>
            <a:r>
              <a:rPr lang="en-US" sz="1400" dirty="0" err="1">
                <a:solidFill>
                  <a:srgbClr val="5C2699"/>
                </a:solidFill>
                <a:latin typeface="Menlo-Regular"/>
              </a:rPr>
              <a:t>UIApplication</a:t>
            </a:r>
            <a:r>
              <a:rPr lang="en-US" sz="1400" dirty="0">
                <a:solidFill>
                  <a:srgbClr val="000000"/>
                </a:solidFill>
                <a:latin typeface="Menlo-Regular"/>
              </a:rPr>
              <a:t> *)application;</a:t>
            </a:r>
          </a:p>
          <a:p>
            <a:pPr marL="0" indent="0">
              <a:buNone/>
            </a:pPr>
            <a:r>
              <a:rPr lang="en-US" sz="1400" dirty="0">
                <a:solidFill>
                  <a:srgbClr val="000000"/>
                </a:solidFill>
                <a:latin typeface="Menlo-Regular"/>
              </a:rPr>
              <a:t>@end</a:t>
            </a:r>
            <a:endParaRPr lang="en-US" sz="1400" dirty="0">
              <a:solidFill>
                <a:srgbClr val="643820"/>
              </a:solidFill>
              <a:latin typeface="Menlo-Regular"/>
            </a:endParaRPr>
          </a:p>
        </p:txBody>
      </p:sp>
      <p:sp>
        <p:nvSpPr>
          <p:cNvPr id="11" name="TextBox 10"/>
          <p:cNvSpPr txBox="1"/>
          <p:nvPr/>
        </p:nvSpPr>
        <p:spPr>
          <a:xfrm>
            <a:off x="1676401" y="6324601"/>
            <a:ext cx="1632328" cy="369332"/>
          </a:xfrm>
          <a:prstGeom prst="rect">
            <a:avLst/>
          </a:prstGeom>
          <a:noFill/>
        </p:spPr>
        <p:txBody>
          <a:bodyPr wrap="none" lIns="91440" tIns="45720" rIns="91440" bIns="45720" rtlCol="0">
            <a:spAutoFit/>
          </a:bodyPr>
          <a:lstStyle/>
          <a:p>
            <a:r>
              <a:rPr lang="en-US" dirty="0" err="1" smtClean="0"/>
              <a:t>UIApplication.h</a:t>
            </a:r>
            <a:endParaRPr lang="en-US" dirty="0"/>
          </a:p>
        </p:txBody>
      </p:sp>
      <p:cxnSp>
        <p:nvCxnSpPr>
          <p:cNvPr id="12" name="Straight Arrow Connector 11"/>
          <p:cNvCxnSpPr/>
          <p:nvPr/>
        </p:nvCxnSpPr>
        <p:spPr>
          <a:xfrm flipV="1">
            <a:off x="2438400" y="6172200"/>
            <a:ext cx="0" cy="304800"/>
          </a:xfrm>
          <a:prstGeom prst="straightConnector1">
            <a:avLst/>
          </a:prstGeom>
          <a:ln>
            <a:solidFill>
              <a:srgbClr val="FF0000"/>
            </a:solidFill>
            <a:tailEnd type="arrow"/>
          </a:ln>
        </p:spPr>
        <p:style>
          <a:lnRef idx="2">
            <a:schemeClr val="accent1"/>
          </a:lnRef>
          <a:fillRef idx="0">
            <a:schemeClr val="accent1"/>
          </a:fillRef>
          <a:effectRef idx="1">
            <a:schemeClr val="accent1"/>
          </a:effectRef>
          <a:fontRef idx="minor">
            <a:schemeClr val="tx1"/>
          </a:fontRef>
        </p:style>
      </p:cxnSp>
      <p:sp>
        <p:nvSpPr>
          <p:cNvPr id="17" name="Rectangle 16"/>
          <p:cNvSpPr/>
          <p:nvPr/>
        </p:nvSpPr>
        <p:spPr>
          <a:xfrm>
            <a:off x="762001" y="1676400"/>
            <a:ext cx="7162800" cy="13716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8" name="TextBox 17"/>
          <p:cNvSpPr txBox="1"/>
          <p:nvPr/>
        </p:nvSpPr>
        <p:spPr>
          <a:xfrm>
            <a:off x="2895601" y="2971801"/>
            <a:ext cx="4495800" cy="369332"/>
          </a:xfrm>
          <a:prstGeom prst="rect">
            <a:avLst/>
          </a:prstGeom>
          <a:noFill/>
        </p:spPr>
        <p:txBody>
          <a:bodyPr wrap="square" lIns="91440" tIns="45720" rIns="91440" bIns="45720" rtlCol="0">
            <a:spAutoFit/>
          </a:bodyPr>
          <a:lstStyle/>
          <a:p>
            <a:r>
              <a:rPr lang="en-US" dirty="0" err="1" smtClean="0"/>
              <a:t>CalculatorAppDelegate.h</a:t>
            </a:r>
            <a:endParaRPr lang="en-US" dirty="0"/>
          </a:p>
        </p:txBody>
      </p:sp>
    </p:spTree>
    <p:extLst>
      <p:ext uri="{BB962C8B-B14F-4D97-AF65-F5344CB8AC3E}">
        <p14:creationId xmlns:p14="http://schemas.microsoft.com/office/powerpoint/2010/main" val="3188881666"/>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Objective-C: </a:t>
            </a:r>
            <a:r>
              <a:rPr lang="en-US" dirty="0"/>
              <a:t>Associative </a:t>
            </a:r>
            <a:r>
              <a:rPr lang="en-US" dirty="0" smtClean="0"/>
              <a:t>References</a:t>
            </a:r>
            <a:endParaRPr lang="en-US" dirty="0"/>
          </a:p>
        </p:txBody>
      </p:sp>
      <p:sp>
        <p:nvSpPr>
          <p:cNvPr id="3" name="Content Placeholder 2"/>
          <p:cNvSpPr>
            <a:spLocks noGrp="1"/>
          </p:cNvSpPr>
          <p:nvPr>
            <p:ph idx="1"/>
          </p:nvPr>
        </p:nvSpPr>
        <p:spPr>
          <a:xfrm>
            <a:off x="457200" y="1600201"/>
            <a:ext cx="4419600" cy="4525963"/>
          </a:xfrm>
        </p:spPr>
        <p:txBody>
          <a:bodyPr>
            <a:normAutofit/>
          </a:bodyPr>
          <a:lstStyle/>
          <a:p>
            <a:r>
              <a:rPr lang="en-US" sz="2800" dirty="0"/>
              <a:t>Associative references</a:t>
            </a:r>
          </a:p>
          <a:p>
            <a:pPr lvl="1"/>
            <a:r>
              <a:rPr lang="en-US" sz="2400" dirty="0"/>
              <a:t>Simulate the addition of object instance variables to an existing class</a:t>
            </a:r>
          </a:p>
          <a:p>
            <a:endParaRPr lang="en-US" sz="28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dirty="0"/>
          </a:p>
        </p:txBody>
      </p:sp>
      <p:sp>
        <p:nvSpPr>
          <p:cNvPr id="7" name="Content Placeholder 2"/>
          <p:cNvSpPr txBox="1">
            <a:spLocks/>
          </p:cNvSpPr>
          <p:nvPr/>
        </p:nvSpPr>
        <p:spPr>
          <a:xfrm>
            <a:off x="152400" y="3581400"/>
            <a:ext cx="4419600" cy="26670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rgbClr val="643820"/>
                </a:solidFill>
                <a:latin typeface="Menlo-Regular"/>
              </a:rPr>
              <a:t>#import </a:t>
            </a:r>
            <a:r>
              <a:rPr lang="en-US" sz="1200" dirty="0">
                <a:solidFill>
                  <a:srgbClr val="C41A16"/>
                </a:solidFill>
                <a:latin typeface="Menlo-Regular"/>
              </a:rPr>
              <a:t>"</a:t>
            </a:r>
            <a:r>
              <a:rPr lang="en-US" sz="1200" dirty="0" err="1">
                <a:solidFill>
                  <a:srgbClr val="C41A16"/>
                </a:solidFill>
                <a:latin typeface="Menlo-Regular"/>
              </a:rPr>
              <a:t>CalculatorBrain.h</a:t>
            </a:r>
            <a:r>
              <a:rPr lang="en-US" sz="1200" dirty="0">
                <a:solidFill>
                  <a:srgbClr val="C41A16"/>
                </a:solidFill>
                <a:latin typeface="Menlo-Regular"/>
              </a:rPr>
              <a:t>"</a:t>
            </a:r>
            <a:endParaRPr lang="en-US" sz="1200" dirty="0">
              <a:solidFill>
                <a:srgbClr val="643820"/>
              </a:solidFill>
              <a:latin typeface="Menlo-Regular"/>
            </a:endParaRPr>
          </a:p>
          <a:p>
            <a:pPr marL="0" indent="0">
              <a:buNone/>
            </a:pPr>
            <a:endParaRPr lang="en-US" sz="1200" dirty="0">
              <a:solidFill>
                <a:srgbClr val="000000"/>
              </a:solidFill>
              <a:latin typeface="Menlo-Regular"/>
            </a:endParaRPr>
          </a:p>
          <a:p>
            <a:pPr marL="0" indent="0">
              <a:buNone/>
            </a:pPr>
            <a:r>
              <a:rPr lang="en-US" sz="1200" dirty="0">
                <a:solidFill>
                  <a:srgbClr val="AA0D91"/>
                </a:solidFill>
                <a:latin typeface="Menlo-Regular"/>
              </a:rPr>
              <a:t>static</a:t>
            </a:r>
            <a:r>
              <a:rPr lang="en-US" sz="1200" dirty="0">
                <a:solidFill>
                  <a:srgbClr val="000000"/>
                </a:solidFill>
                <a:latin typeface="Menlo-Regular"/>
              </a:rPr>
              <a:t> </a:t>
            </a:r>
            <a:r>
              <a:rPr lang="en-US" sz="1200" dirty="0" err="1">
                <a:solidFill>
                  <a:srgbClr val="AA0D91"/>
                </a:solidFill>
                <a:latin typeface="Menlo-Regular"/>
              </a:rPr>
              <a:t>const</a:t>
            </a:r>
            <a:r>
              <a:rPr lang="en-US" sz="1200" dirty="0">
                <a:solidFill>
                  <a:srgbClr val="000000"/>
                </a:solidFill>
                <a:latin typeface="Menlo-Regular"/>
              </a:rPr>
              <a:t> </a:t>
            </a:r>
            <a:r>
              <a:rPr lang="en-US" sz="1200" dirty="0">
                <a:solidFill>
                  <a:srgbClr val="AA0D91"/>
                </a:solidFill>
                <a:latin typeface="Menlo-Regular"/>
              </a:rPr>
              <a:t>char</a:t>
            </a:r>
            <a:r>
              <a:rPr lang="en-US" sz="1200" dirty="0">
                <a:solidFill>
                  <a:srgbClr val="000000"/>
                </a:solidFill>
                <a:latin typeface="Menlo-Regular"/>
              </a:rPr>
              <a:t>* </a:t>
            </a:r>
            <a:r>
              <a:rPr lang="en-US" sz="1200" dirty="0" err="1">
                <a:solidFill>
                  <a:srgbClr val="AA0D91"/>
                </a:solidFill>
                <a:latin typeface="Menlo-Regular"/>
              </a:rPr>
              <a:t>const</a:t>
            </a:r>
            <a:r>
              <a:rPr lang="en-US" sz="1200" dirty="0">
                <a:solidFill>
                  <a:srgbClr val="000000"/>
                </a:solidFill>
                <a:latin typeface="Menlo-Regular"/>
              </a:rPr>
              <a:t> </a:t>
            </a:r>
            <a:r>
              <a:rPr lang="en-US" sz="1200" dirty="0" err="1">
                <a:solidFill>
                  <a:srgbClr val="000000"/>
                </a:solidFill>
                <a:latin typeface="Menlo-Regular"/>
              </a:rPr>
              <a:t>arithExpKey</a:t>
            </a:r>
            <a:r>
              <a:rPr lang="en-US" sz="1200" dirty="0">
                <a:solidFill>
                  <a:srgbClr val="000000"/>
                </a:solidFill>
                <a:latin typeface="Menlo-Regular"/>
              </a:rPr>
              <a:t> = </a:t>
            </a:r>
            <a:r>
              <a:rPr lang="en-US" sz="1200" dirty="0">
                <a:solidFill>
                  <a:srgbClr val="C41A16"/>
                </a:solidFill>
                <a:latin typeface="Menlo-Regular"/>
              </a:rPr>
              <a:t>"</a:t>
            </a:r>
            <a:r>
              <a:rPr lang="en-US" sz="1200" dirty="0" err="1">
                <a:solidFill>
                  <a:srgbClr val="C41A16"/>
                </a:solidFill>
                <a:latin typeface="Menlo-Regular"/>
              </a:rPr>
              <a:t>myexpkey</a:t>
            </a:r>
            <a:r>
              <a:rPr lang="en-US" sz="1200" dirty="0">
                <a:solidFill>
                  <a:srgbClr val="C41A16"/>
                </a:solidFill>
                <a:latin typeface="Menlo-Regular"/>
              </a:rPr>
              <a:t>"</a:t>
            </a:r>
            <a:r>
              <a:rPr lang="en-US" sz="1200" dirty="0">
                <a:solidFill>
                  <a:srgbClr val="000000"/>
                </a:solidFill>
                <a:latin typeface="Menlo-Regular"/>
              </a:rPr>
              <a:t>;</a:t>
            </a:r>
          </a:p>
          <a:p>
            <a:pPr marL="0" indent="0">
              <a:buNone/>
            </a:pPr>
            <a:endParaRPr lang="en-US" sz="1200" dirty="0">
              <a:solidFill>
                <a:srgbClr val="000000"/>
              </a:solidFill>
              <a:latin typeface="Menlo-Regular"/>
            </a:endParaRPr>
          </a:p>
          <a:p>
            <a:pPr marL="0" indent="0">
              <a:buNone/>
            </a:pPr>
            <a:r>
              <a:rPr lang="en-US" sz="1200" dirty="0">
                <a:solidFill>
                  <a:srgbClr val="AA0D91"/>
                </a:solidFill>
                <a:latin typeface="Menlo-Regular"/>
              </a:rPr>
              <a:t>@interface</a:t>
            </a:r>
            <a:r>
              <a:rPr lang="en-US" sz="1200" dirty="0">
                <a:solidFill>
                  <a:srgbClr val="000000"/>
                </a:solidFill>
                <a:latin typeface="Menlo-Regular"/>
              </a:rPr>
              <a:t> </a:t>
            </a:r>
            <a:r>
              <a:rPr lang="en-US" sz="1200" dirty="0" err="1">
                <a:solidFill>
                  <a:srgbClr val="000000"/>
                </a:solidFill>
                <a:latin typeface="Menlo-Regular"/>
              </a:rPr>
              <a:t>CalculatorBrain</a:t>
            </a:r>
            <a:r>
              <a:rPr lang="en-US" sz="1200" dirty="0">
                <a:solidFill>
                  <a:srgbClr val="000000"/>
                </a:solidFill>
                <a:latin typeface="Menlo-Regular"/>
              </a:rPr>
              <a:t>(</a:t>
            </a:r>
            <a:r>
              <a:rPr lang="en-US" sz="1200" dirty="0" err="1">
                <a:solidFill>
                  <a:srgbClr val="000000"/>
                </a:solidFill>
                <a:latin typeface="Menlo-Regular"/>
              </a:rPr>
              <a:t>ArithmeticExpressionAdditions</a:t>
            </a:r>
            <a:r>
              <a:rPr lang="en-US" sz="1200" dirty="0">
                <a:solidFill>
                  <a:srgbClr val="000000"/>
                </a:solidFill>
                <a:latin typeface="Menlo-Regular"/>
              </a:rPr>
              <a:t>)</a:t>
            </a:r>
          </a:p>
          <a:p>
            <a:pPr marL="0" indent="0">
              <a:buNone/>
            </a:pPr>
            <a:endParaRPr lang="en-US" sz="1200" dirty="0">
              <a:solidFill>
                <a:srgbClr val="000000"/>
              </a:solidFill>
              <a:latin typeface="Menlo-Regular"/>
            </a:endParaRPr>
          </a:p>
          <a:p>
            <a:pPr marL="0" indent="0">
              <a:buNone/>
            </a:pPr>
            <a:r>
              <a:rPr lang="en-US" sz="1200" dirty="0">
                <a:solidFill>
                  <a:srgbClr val="AA0D91"/>
                </a:solidFill>
                <a:latin typeface="Menlo-Regular"/>
              </a:rPr>
              <a:t>@property</a:t>
            </a:r>
            <a:r>
              <a:rPr lang="en-US" sz="1200" dirty="0">
                <a:solidFill>
                  <a:srgbClr val="000000"/>
                </a:solidFill>
                <a:latin typeface="Menlo-Regular"/>
              </a:rPr>
              <a:t> (</a:t>
            </a:r>
            <a:r>
              <a:rPr lang="en-US" sz="1200" dirty="0" err="1">
                <a:solidFill>
                  <a:srgbClr val="AA0D91"/>
                </a:solidFill>
                <a:latin typeface="Menlo-Regular"/>
              </a:rPr>
              <a:t>nonatomic</a:t>
            </a:r>
            <a:r>
              <a:rPr lang="en-US" sz="1200" dirty="0">
                <a:solidFill>
                  <a:srgbClr val="000000"/>
                </a:solidFill>
                <a:latin typeface="Menlo-Regular"/>
              </a:rPr>
              <a:t>, </a:t>
            </a:r>
            <a:r>
              <a:rPr lang="en-US" sz="1200" dirty="0" err="1">
                <a:solidFill>
                  <a:srgbClr val="AA0D91"/>
                </a:solidFill>
                <a:latin typeface="Menlo-Regular"/>
              </a:rPr>
              <a:t>readwrite</a:t>
            </a:r>
            <a:r>
              <a:rPr lang="en-US" sz="1200" dirty="0">
                <a:solidFill>
                  <a:srgbClr val="000000"/>
                </a:solidFill>
                <a:latin typeface="Menlo-Regular"/>
              </a:rPr>
              <a:t>, </a:t>
            </a:r>
            <a:r>
              <a:rPr lang="en-US" sz="1200" dirty="0">
                <a:solidFill>
                  <a:srgbClr val="AA0D91"/>
                </a:solidFill>
                <a:latin typeface="Menlo-Regular"/>
              </a:rPr>
              <a:t>strong</a:t>
            </a:r>
            <a:r>
              <a:rPr lang="en-US" sz="1200" dirty="0">
                <a:solidFill>
                  <a:srgbClr val="000000"/>
                </a:solidFill>
                <a:latin typeface="Menlo-Regular"/>
              </a:rPr>
              <a:t>) </a:t>
            </a:r>
            <a:r>
              <a:rPr lang="en-US" sz="1200" dirty="0" err="1">
                <a:solidFill>
                  <a:srgbClr val="5C2699"/>
                </a:solidFill>
                <a:latin typeface="Menlo-Regular"/>
              </a:rPr>
              <a:t>NSMutableString</a:t>
            </a:r>
            <a:r>
              <a:rPr lang="en-US" sz="1200" dirty="0">
                <a:solidFill>
                  <a:srgbClr val="000000"/>
                </a:solidFill>
                <a:latin typeface="Menlo-Regular"/>
              </a:rPr>
              <a:t>* </a:t>
            </a:r>
            <a:r>
              <a:rPr lang="en-US" sz="1200" dirty="0" err="1">
                <a:solidFill>
                  <a:srgbClr val="000000"/>
                </a:solidFill>
                <a:latin typeface="Menlo-Regular"/>
              </a:rPr>
              <a:t>arithExp</a:t>
            </a:r>
            <a:r>
              <a:rPr lang="en-US" sz="1200" dirty="0" smtClean="0">
                <a:solidFill>
                  <a:srgbClr val="000000"/>
                </a:solidFill>
                <a:latin typeface="Menlo-Regular"/>
              </a:rPr>
              <a:t>;</a:t>
            </a:r>
          </a:p>
          <a:p>
            <a:pPr marL="0" indent="0">
              <a:buNone/>
            </a:pPr>
            <a:r>
              <a:rPr lang="en-US" sz="1200" dirty="0" smtClean="0">
                <a:solidFill>
                  <a:srgbClr val="000000"/>
                </a:solidFill>
                <a:latin typeface="Menlo-Regular"/>
              </a:rPr>
              <a:t> -(</a:t>
            </a:r>
            <a:r>
              <a:rPr lang="en-US" sz="1200" dirty="0" smtClean="0">
                <a:solidFill>
                  <a:srgbClr val="AA0D91"/>
                </a:solidFill>
                <a:latin typeface="Menlo-Regular"/>
              </a:rPr>
              <a:t>void</a:t>
            </a:r>
            <a:r>
              <a:rPr lang="en-US" sz="1200" dirty="0" smtClean="0">
                <a:solidFill>
                  <a:srgbClr val="000000"/>
                </a:solidFill>
                <a:latin typeface="Menlo-Regular"/>
              </a:rPr>
              <a:t>) </a:t>
            </a:r>
            <a:r>
              <a:rPr lang="en-US" sz="1200" dirty="0" err="1" smtClean="0">
                <a:solidFill>
                  <a:srgbClr val="000000"/>
                </a:solidFill>
                <a:latin typeface="Menlo-Regular"/>
              </a:rPr>
              <a:t>appendOp</a:t>
            </a:r>
            <a:r>
              <a:rPr lang="en-US" sz="1200" dirty="0" smtClean="0">
                <a:solidFill>
                  <a:srgbClr val="000000"/>
                </a:solidFill>
                <a:latin typeface="Menlo-Regular"/>
              </a:rPr>
              <a:t>:(</a:t>
            </a:r>
            <a:r>
              <a:rPr lang="en-US" sz="1200" dirty="0" err="1" smtClean="0">
                <a:solidFill>
                  <a:srgbClr val="5C2699"/>
                </a:solidFill>
                <a:latin typeface="Menlo-Regular"/>
              </a:rPr>
              <a:t>NSString</a:t>
            </a:r>
            <a:r>
              <a:rPr lang="en-US" sz="1200" dirty="0" smtClean="0">
                <a:solidFill>
                  <a:srgbClr val="000000"/>
                </a:solidFill>
                <a:latin typeface="Menlo-Regular"/>
              </a:rPr>
              <a:t>*)s;</a:t>
            </a:r>
          </a:p>
          <a:p>
            <a:pPr marL="0" indent="0">
              <a:buNone/>
            </a:pPr>
            <a:r>
              <a:rPr lang="en-US" sz="1200" dirty="0" smtClean="0">
                <a:solidFill>
                  <a:srgbClr val="AA0D91"/>
                </a:solidFill>
                <a:latin typeface="Menlo-Regular"/>
              </a:rPr>
              <a:t>@end</a:t>
            </a:r>
            <a:endParaRPr lang="en-US" sz="1200" dirty="0">
              <a:solidFill>
                <a:srgbClr val="000000"/>
              </a:solidFill>
              <a:latin typeface="Menlo-Regular"/>
            </a:endParaRPr>
          </a:p>
        </p:txBody>
      </p:sp>
      <p:sp>
        <p:nvSpPr>
          <p:cNvPr id="8" name="Rectangle 7"/>
          <p:cNvSpPr/>
          <p:nvPr/>
        </p:nvSpPr>
        <p:spPr>
          <a:xfrm>
            <a:off x="152400" y="3505200"/>
            <a:ext cx="4495800" cy="26670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1" name="Rectangle 10"/>
          <p:cNvSpPr/>
          <p:nvPr/>
        </p:nvSpPr>
        <p:spPr>
          <a:xfrm>
            <a:off x="4724400" y="1295400"/>
            <a:ext cx="4419600" cy="5105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
        <p:nvSpPr>
          <p:cNvPr id="12" name="Content Placeholder 2"/>
          <p:cNvSpPr txBox="1">
            <a:spLocks/>
          </p:cNvSpPr>
          <p:nvPr/>
        </p:nvSpPr>
        <p:spPr>
          <a:xfrm>
            <a:off x="4724400" y="1371600"/>
            <a:ext cx="4419600" cy="5181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a:solidFill>
                  <a:srgbClr val="AA0D91"/>
                </a:solidFill>
                <a:latin typeface="Menlo-Regular"/>
              </a:rPr>
              <a:t>@implementation</a:t>
            </a:r>
            <a:r>
              <a:rPr lang="en-US" sz="1200" dirty="0">
                <a:solidFill>
                  <a:srgbClr val="000000"/>
                </a:solidFill>
                <a:latin typeface="Menlo-Regular"/>
              </a:rPr>
              <a:t> </a:t>
            </a:r>
            <a:r>
              <a:rPr lang="en-US" sz="1200" dirty="0" err="1">
                <a:solidFill>
                  <a:srgbClr val="000000"/>
                </a:solidFill>
                <a:latin typeface="Menlo-Regular"/>
              </a:rPr>
              <a:t>CalculatorBrain</a:t>
            </a:r>
            <a:r>
              <a:rPr lang="en-US" sz="1200" dirty="0">
                <a:solidFill>
                  <a:srgbClr val="000000"/>
                </a:solidFill>
                <a:latin typeface="Menlo-Regular"/>
              </a:rPr>
              <a:t>(</a:t>
            </a:r>
            <a:r>
              <a:rPr lang="en-US" sz="1200" dirty="0" err="1">
                <a:solidFill>
                  <a:srgbClr val="000000"/>
                </a:solidFill>
                <a:latin typeface="Menlo-Regular"/>
              </a:rPr>
              <a:t>ArithmeticExpressionAdditions</a:t>
            </a:r>
            <a:r>
              <a:rPr lang="en-US" sz="1200" dirty="0">
                <a:solidFill>
                  <a:srgbClr val="000000"/>
                </a:solidFill>
                <a:latin typeface="Menlo-Regular"/>
              </a:rPr>
              <a:t>)</a:t>
            </a:r>
          </a:p>
          <a:p>
            <a:pPr marL="0" indent="0">
              <a:buNone/>
            </a:pPr>
            <a:r>
              <a:rPr lang="en-US" sz="1200" dirty="0">
                <a:solidFill>
                  <a:srgbClr val="AA0D91"/>
                </a:solidFill>
                <a:latin typeface="Menlo-Regular"/>
              </a:rPr>
              <a:t>@dynamic</a:t>
            </a:r>
            <a:r>
              <a:rPr lang="en-US" sz="1200" dirty="0">
                <a:solidFill>
                  <a:srgbClr val="000000"/>
                </a:solidFill>
                <a:latin typeface="Menlo-Regular"/>
              </a:rPr>
              <a:t> </a:t>
            </a:r>
            <a:r>
              <a:rPr lang="en-US" sz="1200" dirty="0" err="1">
                <a:solidFill>
                  <a:srgbClr val="000000"/>
                </a:solidFill>
                <a:latin typeface="Menlo-Regular"/>
              </a:rPr>
              <a:t>arithExp</a:t>
            </a:r>
            <a:r>
              <a:rPr lang="en-US" sz="1200" dirty="0" smtClean="0">
                <a:solidFill>
                  <a:srgbClr val="000000"/>
                </a:solidFill>
                <a:latin typeface="Menlo-Regular"/>
              </a:rPr>
              <a:t>;</a:t>
            </a:r>
            <a:endParaRPr lang="en-US" sz="1200" dirty="0">
              <a:solidFill>
                <a:srgbClr val="000000"/>
              </a:solidFill>
              <a:latin typeface="Menlo-Regular"/>
            </a:endParaRPr>
          </a:p>
          <a:p>
            <a:pPr marL="0" indent="0">
              <a:buNone/>
            </a:pPr>
            <a:r>
              <a:rPr lang="en-US" sz="1200" dirty="0" smtClean="0">
                <a:solidFill>
                  <a:srgbClr val="000000"/>
                </a:solidFill>
                <a:latin typeface="Menlo-Regular"/>
              </a:rPr>
              <a:t> -(</a:t>
            </a:r>
            <a:r>
              <a:rPr lang="en-US" sz="1200" dirty="0" err="1">
                <a:solidFill>
                  <a:srgbClr val="5C2699"/>
                </a:solidFill>
                <a:latin typeface="Menlo-Regular"/>
              </a:rPr>
              <a:t>NSMutableString</a:t>
            </a:r>
            <a:r>
              <a:rPr lang="en-US" sz="1200" dirty="0">
                <a:solidFill>
                  <a:srgbClr val="000000"/>
                </a:solidFill>
                <a:latin typeface="Menlo-Regular"/>
              </a:rPr>
              <a:t>*)</a:t>
            </a:r>
            <a:r>
              <a:rPr lang="en-US" sz="1200" dirty="0" err="1">
                <a:solidFill>
                  <a:srgbClr val="000000"/>
                </a:solidFill>
                <a:latin typeface="Menlo-Regular"/>
              </a:rPr>
              <a:t>arithExp</a:t>
            </a:r>
            <a:r>
              <a:rPr lang="en-US" sz="1200" dirty="0">
                <a:solidFill>
                  <a:srgbClr val="000000"/>
                </a:solidFill>
                <a:latin typeface="Menlo-Regular"/>
              </a:rPr>
              <a:t> </a:t>
            </a:r>
            <a:r>
              <a:rPr lang="en-US" sz="1200" dirty="0" smtClean="0">
                <a:solidFill>
                  <a:srgbClr val="000000"/>
                </a:solidFill>
                <a:latin typeface="Menlo-Regular"/>
              </a:rPr>
              <a:t>{ </a:t>
            </a:r>
            <a:r>
              <a:rPr lang="en-US" sz="1200" dirty="0">
                <a:solidFill>
                  <a:srgbClr val="AA0D91"/>
                </a:solidFill>
                <a:latin typeface="Menlo-Regular"/>
              </a:rPr>
              <a:t>if</a:t>
            </a:r>
            <a:r>
              <a:rPr lang="en-US" sz="1200" dirty="0">
                <a:solidFill>
                  <a:srgbClr val="000000"/>
                </a:solidFill>
                <a:latin typeface="Menlo-Regular"/>
              </a:rPr>
              <a:t>(</a:t>
            </a:r>
            <a:r>
              <a:rPr lang="en-US" sz="1200" dirty="0" err="1">
                <a:solidFill>
                  <a:srgbClr val="2E0D6E"/>
                </a:solidFill>
                <a:latin typeface="Menlo-Regular"/>
              </a:rPr>
              <a:t>objc_getAssociatedObject</a:t>
            </a:r>
            <a:r>
              <a:rPr lang="en-US" sz="1200" dirty="0">
                <a:solidFill>
                  <a:srgbClr val="000000"/>
                </a:solidFill>
                <a:latin typeface="Menlo-Regular"/>
              </a:rPr>
              <a:t>(</a:t>
            </a:r>
            <a:r>
              <a:rPr lang="en-US" sz="1200" dirty="0" err="1">
                <a:solidFill>
                  <a:srgbClr val="AA0D91"/>
                </a:solidFill>
                <a:latin typeface="Menlo-Regular"/>
              </a:rPr>
              <a:t>self</a:t>
            </a:r>
            <a:r>
              <a:rPr lang="en-US" sz="1200" dirty="0" err="1">
                <a:solidFill>
                  <a:srgbClr val="000000"/>
                </a:solidFill>
                <a:latin typeface="Menlo-Regular"/>
              </a:rPr>
              <a:t>,</a:t>
            </a:r>
            <a:r>
              <a:rPr lang="en-US" sz="1200" dirty="0" err="1">
                <a:solidFill>
                  <a:srgbClr val="3F6E74"/>
                </a:solidFill>
                <a:latin typeface="Menlo-Regular"/>
              </a:rPr>
              <a:t>arithExpKey</a:t>
            </a:r>
            <a:r>
              <a:rPr lang="en-US" sz="1200" dirty="0">
                <a:solidFill>
                  <a:srgbClr val="000000"/>
                </a:solidFill>
                <a:latin typeface="Menlo-Regular"/>
              </a:rPr>
              <a:t>)==</a:t>
            </a:r>
            <a:r>
              <a:rPr lang="en-US" sz="1200" dirty="0">
                <a:solidFill>
                  <a:srgbClr val="AA0D91"/>
                </a:solidFill>
                <a:latin typeface="Menlo-Regular"/>
              </a:rPr>
              <a:t>nil</a:t>
            </a:r>
            <a:r>
              <a:rPr lang="en-US" sz="1200" dirty="0">
                <a:solidFill>
                  <a:srgbClr val="000000"/>
                </a:solidFill>
                <a:latin typeface="Menlo-Regular"/>
              </a:rPr>
              <a:t>){</a:t>
            </a:r>
          </a:p>
          <a:p>
            <a:pPr marL="0" indent="0">
              <a:buNone/>
            </a:pPr>
            <a:r>
              <a:rPr lang="en-US" sz="1200" dirty="0" err="1" smtClean="0">
                <a:solidFill>
                  <a:srgbClr val="5C2699"/>
                </a:solidFill>
                <a:latin typeface="Menlo-Regular"/>
              </a:rPr>
              <a:t>NSMutableString</a:t>
            </a:r>
            <a:r>
              <a:rPr lang="en-US" sz="1200" dirty="0" smtClean="0">
                <a:solidFill>
                  <a:srgbClr val="000000"/>
                </a:solidFill>
                <a:latin typeface="Menlo-Regular"/>
              </a:rPr>
              <a:t> </a:t>
            </a:r>
            <a:r>
              <a:rPr lang="en-US" sz="1200" dirty="0">
                <a:solidFill>
                  <a:srgbClr val="000000"/>
                </a:solidFill>
                <a:latin typeface="Menlo-Regular"/>
              </a:rPr>
              <a:t>*</a:t>
            </a:r>
            <a:r>
              <a:rPr lang="en-US" sz="1200" dirty="0" err="1">
                <a:solidFill>
                  <a:srgbClr val="000000"/>
                </a:solidFill>
                <a:latin typeface="Menlo-Regular"/>
              </a:rPr>
              <a:t>str</a:t>
            </a:r>
            <a:r>
              <a:rPr lang="en-US" sz="1200" dirty="0">
                <a:solidFill>
                  <a:srgbClr val="000000"/>
                </a:solidFill>
                <a:latin typeface="Menlo-Regular"/>
              </a:rPr>
              <a:t>= [[</a:t>
            </a:r>
            <a:r>
              <a:rPr lang="en-US" sz="1200" dirty="0" err="1">
                <a:solidFill>
                  <a:srgbClr val="5C2699"/>
                </a:solidFill>
                <a:latin typeface="Menlo-Regular"/>
              </a:rPr>
              <a:t>NSMutableString</a:t>
            </a:r>
            <a:r>
              <a:rPr lang="en-US" sz="1200" dirty="0">
                <a:solidFill>
                  <a:srgbClr val="000000"/>
                </a:solidFill>
                <a:latin typeface="Menlo-Regular"/>
              </a:rPr>
              <a:t> </a:t>
            </a:r>
            <a:r>
              <a:rPr lang="en-US" sz="1200" dirty="0" err="1">
                <a:solidFill>
                  <a:srgbClr val="2E0D6E"/>
                </a:solidFill>
                <a:latin typeface="Menlo-Regular"/>
              </a:rPr>
              <a:t>alloc</a:t>
            </a: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err="1" smtClean="0">
                <a:solidFill>
                  <a:srgbClr val="2E0D6E"/>
                </a:solidFill>
                <a:latin typeface="Menlo-Regular"/>
              </a:rPr>
              <a:t>initWithFormat</a:t>
            </a:r>
            <a:r>
              <a:rPr lang="en-US" sz="1200" dirty="0">
                <a:solidFill>
                  <a:srgbClr val="000000"/>
                </a:solidFill>
                <a:latin typeface="Menlo-Regular"/>
              </a:rPr>
              <a:t>:</a:t>
            </a:r>
            <a:r>
              <a:rPr lang="en-US" sz="1200" dirty="0">
                <a:solidFill>
                  <a:srgbClr val="C41A16"/>
                </a:solidFill>
                <a:latin typeface="Menlo-Regular"/>
              </a:rPr>
              <a:t>@"%@"</a:t>
            </a:r>
            <a:r>
              <a:rPr lang="en-US" sz="1200" dirty="0">
                <a:solidFill>
                  <a:srgbClr val="000000"/>
                </a:solidFill>
                <a:latin typeface="Menlo-Regular"/>
              </a:rPr>
              <a:t>, </a:t>
            </a:r>
            <a:r>
              <a:rPr lang="en-US" sz="1200" dirty="0">
                <a:solidFill>
                  <a:srgbClr val="C41A16"/>
                </a:solidFill>
                <a:latin typeface="Menlo-Regular"/>
              </a:rPr>
              <a:t>@"RPN </a:t>
            </a:r>
            <a:r>
              <a:rPr lang="en-US" sz="1200" dirty="0" err="1">
                <a:solidFill>
                  <a:srgbClr val="C41A16"/>
                </a:solidFill>
                <a:latin typeface="Menlo-Regular"/>
              </a:rPr>
              <a:t>arith</a:t>
            </a:r>
            <a:r>
              <a:rPr lang="en-US" sz="1200" dirty="0">
                <a:solidFill>
                  <a:srgbClr val="C41A16"/>
                </a:solidFill>
                <a:latin typeface="Menlo-Regular"/>
              </a:rPr>
              <a:t> expression: "</a:t>
            </a: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err="1" smtClean="0">
                <a:solidFill>
                  <a:srgbClr val="2E0D6E"/>
                </a:solidFill>
                <a:latin typeface="Menlo-Regular"/>
              </a:rPr>
              <a:t>objc_setAssociatedObject</a:t>
            </a:r>
            <a:r>
              <a:rPr lang="en-US" sz="1200" dirty="0">
                <a:solidFill>
                  <a:srgbClr val="000000"/>
                </a:solidFill>
                <a:latin typeface="Menlo-Regular"/>
              </a:rPr>
              <a:t>(</a:t>
            </a:r>
            <a:r>
              <a:rPr lang="en-US" sz="1200" dirty="0">
                <a:solidFill>
                  <a:srgbClr val="AA0D91"/>
                </a:solidFill>
                <a:latin typeface="Menlo-Regular"/>
              </a:rPr>
              <a:t>self</a:t>
            </a:r>
            <a:r>
              <a:rPr lang="en-US" sz="1200" dirty="0">
                <a:solidFill>
                  <a:srgbClr val="000000"/>
                </a:solidFill>
                <a:latin typeface="Menlo-Regular"/>
              </a:rPr>
              <a:t>, </a:t>
            </a:r>
            <a:r>
              <a:rPr lang="en-US" sz="1200" dirty="0" err="1">
                <a:solidFill>
                  <a:srgbClr val="3F6E74"/>
                </a:solidFill>
                <a:latin typeface="Menlo-Regular"/>
              </a:rPr>
              <a:t>arithExpKey</a:t>
            </a:r>
            <a:r>
              <a:rPr lang="en-US" sz="1200" dirty="0">
                <a:solidFill>
                  <a:srgbClr val="000000"/>
                </a:solidFill>
                <a:latin typeface="Menlo-Regular"/>
              </a:rPr>
              <a:t>, </a:t>
            </a:r>
            <a:r>
              <a:rPr lang="en-US" sz="1200" dirty="0" err="1">
                <a:solidFill>
                  <a:srgbClr val="000000"/>
                </a:solidFill>
                <a:latin typeface="Menlo-Regular"/>
              </a:rPr>
              <a:t>str</a:t>
            </a:r>
            <a:r>
              <a:rPr lang="en-US" sz="1200" dirty="0">
                <a:solidFill>
                  <a:srgbClr val="000000"/>
                </a:solidFill>
                <a:latin typeface="Menlo-Regular"/>
              </a:rPr>
              <a:t>, </a:t>
            </a:r>
            <a:r>
              <a:rPr lang="en-US" sz="1200" dirty="0">
                <a:solidFill>
                  <a:srgbClr val="2E0D6E"/>
                </a:solidFill>
                <a:latin typeface="Menlo-Regular"/>
              </a:rPr>
              <a:t>OBJC_ASSOCIATION_RETAIN</a:t>
            </a:r>
            <a:r>
              <a:rPr lang="en-US" sz="1200" dirty="0">
                <a:solidFill>
                  <a:srgbClr val="000000"/>
                </a:solidFill>
                <a:latin typeface="Menlo-Regular"/>
              </a:rPr>
              <a:t>);</a:t>
            </a:r>
          </a:p>
          <a:p>
            <a:pPr marL="0" indent="0">
              <a:buNone/>
            </a:pPr>
            <a:r>
              <a:rPr lang="en-US" sz="1200" dirty="0">
                <a:solidFill>
                  <a:srgbClr val="000000"/>
                </a:solidFill>
                <a:latin typeface="Menlo-Regular"/>
              </a:rPr>
              <a:t>    }</a:t>
            </a:r>
          </a:p>
          <a:p>
            <a:pPr marL="0" indent="0">
              <a:buNone/>
            </a:pPr>
            <a:r>
              <a:rPr lang="en-US" sz="1200" dirty="0">
                <a:solidFill>
                  <a:srgbClr val="000000"/>
                </a:solidFill>
                <a:latin typeface="Menlo-Regular"/>
              </a:rPr>
              <a:t>    </a:t>
            </a:r>
            <a:r>
              <a:rPr lang="en-US" sz="1200" dirty="0">
                <a:solidFill>
                  <a:srgbClr val="AA0D91"/>
                </a:solidFill>
                <a:latin typeface="Menlo-Regular"/>
              </a:rPr>
              <a:t>return</a:t>
            </a:r>
            <a:r>
              <a:rPr lang="en-US" sz="1200" dirty="0">
                <a:solidFill>
                  <a:srgbClr val="000000"/>
                </a:solidFill>
                <a:latin typeface="Menlo-Regular"/>
              </a:rPr>
              <a:t> </a:t>
            </a:r>
            <a:r>
              <a:rPr lang="en-US" sz="1200" dirty="0" err="1">
                <a:solidFill>
                  <a:srgbClr val="2E0D6E"/>
                </a:solidFill>
                <a:latin typeface="Menlo-Regular"/>
              </a:rPr>
              <a:t>objc_getAssociatedObject</a:t>
            </a:r>
            <a:r>
              <a:rPr lang="en-US" sz="1200" dirty="0">
                <a:solidFill>
                  <a:srgbClr val="000000"/>
                </a:solidFill>
                <a:latin typeface="Menlo-Regular"/>
              </a:rPr>
              <a:t>(</a:t>
            </a:r>
            <a:r>
              <a:rPr lang="en-US" sz="1200" dirty="0">
                <a:solidFill>
                  <a:srgbClr val="AA0D91"/>
                </a:solidFill>
                <a:latin typeface="Menlo-Regular"/>
              </a:rPr>
              <a:t>self</a:t>
            </a:r>
            <a:r>
              <a:rPr lang="en-US" sz="1200" dirty="0">
                <a:solidFill>
                  <a:srgbClr val="000000"/>
                </a:solidFill>
                <a:latin typeface="Menlo-Regular"/>
              </a:rPr>
              <a:t>, </a:t>
            </a:r>
            <a:r>
              <a:rPr lang="en-US" sz="1200" dirty="0" err="1">
                <a:solidFill>
                  <a:srgbClr val="3F6E74"/>
                </a:solidFill>
                <a:latin typeface="Menlo-Regular"/>
              </a:rPr>
              <a:t>arithExpKey</a:t>
            </a:r>
            <a:r>
              <a:rPr lang="en-US" sz="1200" dirty="0">
                <a:solidFill>
                  <a:srgbClr val="000000"/>
                </a:solidFill>
                <a:latin typeface="Menlo-Regular"/>
              </a:rPr>
              <a:t>);</a:t>
            </a:r>
          </a:p>
          <a:p>
            <a:pPr marL="0" indent="0">
              <a:buNone/>
            </a:pPr>
            <a:r>
              <a:rPr lang="en-US" sz="1200" dirty="0" smtClean="0">
                <a:solidFill>
                  <a:srgbClr val="000000"/>
                </a:solidFill>
                <a:latin typeface="Menlo-Regular"/>
              </a:rPr>
              <a:t>}</a:t>
            </a:r>
          </a:p>
          <a:p>
            <a:pPr marL="0" indent="0">
              <a:buNone/>
            </a:pPr>
            <a:r>
              <a:rPr lang="en-US" sz="1200" dirty="0">
                <a:solidFill>
                  <a:srgbClr val="000000"/>
                </a:solidFill>
                <a:latin typeface="Menlo-Regular"/>
              </a:rPr>
              <a:t>- (</a:t>
            </a:r>
            <a:r>
              <a:rPr lang="en-US" sz="1200" dirty="0">
                <a:solidFill>
                  <a:srgbClr val="AA0D91"/>
                </a:solidFill>
                <a:latin typeface="Menlo-Regular"/>
              </a:rPr>
              <a:t>void</a:t>
            </a:r>
            <a:r>
              <a:rPr lang="en-US" sz="1200" dirty="0">
                <a:solidFill>
                  <a:srgbClr val="000000"/>
                </a:solidFill>
                <a:latin typeface="Menlo-Regular"/>
              </a:rPr>
              <a:t>)</a:t>
            </a:r>
            <a:r>
              <a:rPr lang="en-US" sz="1200" dirty="0" err="1">
                <a:solidFill>
                  <a:srgbClr val="000000"/>
                </a:solidFill>
                <a:latin typeface="Menlo-Regular"/>
              </a:rPr>
              <a:t>setArithExp</a:t>
            </a:r>
            <a:r>
              <a:rPr lang="en-US" sz="1200" dirty="0">
                <a:solidFill>
                  <a:srgbClr val="000000"/>
                </a:solidFill>
                <a:latin typeface="Menlo-Regular"/>
              </a:rPr>
              <a:t>:(</a:t>
            </a:r>
            <a:r>
              <a:rPr lang="en-US" sz="1200" dirty="0" err="1">
                <a:solidFill>
                  <a:srgbClr val="5C2699"/>
                </a:solidFill>
                <a:latin typeface="Menlo-Regular"/>
              </a:rPr>
              <a:t>NSString</a:t>
            </a:r>
            <a:r>
              <a:rPr lang="en-US" sz="1200" dirty="0">
                <a:solidFill>
                  <a:srgbClr val="000000"/>
                </a:solidFill>
                <a:latin typeface="Menlo-Regular"/>
              </a:rPr>
              <a:t>*)</a:t>
            </a:r>
            <a:r>
              <a:rPr lang="en-US" sz="1200" dirty="0" err="1">
                <a:solidFill>
                  <a:srgbClr val="000000"/>
                </a:solidFill>
                <a:latin typeface="Menlo-Regular"/>
              </a:rPr>
              <a:t>newExpression</a:t>
            </a:r>
            <a:r>
              <a:rPr lang="en-US" sz="1200" dirty="0">
                <a:solidFill>
                  <a:srgbClr val="000000"/>
                </a:solidFill>
                <a:latin typeface="Menlo-Regular"/>
              </a:rPr>
              <a:t> {</a:t>
            </a:r>
          </a:p>
          <a:p>
            <a:pPr marL="0" indent="0">
              <a:buNone/>
            </a:pPr>
            <a:r>
              <a:rPr lang="en-US" sz="1200" dirty="0">
                <a:solidFill>
                  <a:srgbClr val="000000"/>
                </a:solidFill>
                <a:latin typeface="Menlo-Regular"/>
              </a:rPr>
              <a:t>    </a:t>
            </a:r>
            <a:r>
              <a:rPr lang="en-US" sz="1200" dirty="0" err="1">
                <a:solidFill>
                  <a:srgbClr val="2E0D6E"/>
                </a:solidFill>
                <a:latin typeface="Menlo-Regular"/>
              </a:rPr>
              <a:t>objc_setAssociatedObject</a:t>
            </a:r>
            <a:r>
              <a:rPr lang="en-US" sz="1200" dirty="0">
                <a:solidFill>
                  <a:srgbClr val="000000"/>
                </a:solidFill>
                <a:latin typeface="Menlo-Regular"/>
              </a:rPr>
              <a:t>(</a:t>
            </a:r>
            <a:r>
              <a:rPr lang="en-US" sz="1200" dirty="0">
                <a:solidFill>
                  <a:srgbClr val="AA0D91"/>
                </a:solidFill>
                <a:latin typeface="Menlo-Regular"/>
              </a:rPr>
              <a:t>self</a:t>
            </a:r>
            <a:r>
              <a:rPr lang="en-US" sz="1200" dirty="0">
                <a:solidFill>
                  <a:srgbClr val="000000"/>
                </a:solidFill>
                <a:latin typeface="Menlo-Regular"/>
              </a:rPr>
              <a:t>, </a:t>
            </a:r>
            <a:r>
              <a:rPr lang="en-US" sz="1200" dirty="0" err="1">
                <a:solidFill>
                  <a:srgbClr val="3F6E74"/>
                </a:solidFill>
                <a:latin typeface="Menlo-Regular"/>
              </a:rPr>
              <a:t>arithExpKey</a:t>
            </a:r>
            <a:r>
              <a:rPr lang="en-US" sz="1200" dirty="0">
                <a:solidFill>
                  <a:srgbClr val="000000"/>
                </a:solidFill>
                <a:latin typeface="Menlo-Regular"/>
              </a:rPr>
              <a:t>, </a:t>
            </a:r>
            <a:r>
              <a:rPr lang="en-US" sz="1200" dirty="0" err="1">
                <a:solidFill>
                  <a:srgbClr val="000000"/>
                </a:solidFill>
                <a:latin typeface="Menlo-Regular"/>
              </a:rPr>
              <a:t>newExpression</a:t>
            </a:r>
            <a:r>
              <a:rPr lang="en-US" sz="1200" dirty="0">
                <a:solidFill>
                  <a:srgbClr val="000000"/>
                </a:solidFill>
                <a:latin typeface="Menlo-Regular"/>
              </a:rPr>
              <a:t>, </a:t>
            </a:r>
            <a:r>
              <a:rPr lang="en-US" sz="1200" dirty="0">
                <a:solidFill>
                  <a:srgbClr val="2E0D6E"/>
                </a:solidFill>
                <a:latin typeface="Menlo-Regular"/>
              </a:rPr>
              <a:t>OBJC_ASSOCIATION_RETAIN</a:t>
            </a:r>
            <a:r>
              <a:rPr lang="en-US" sz="1200" dirty="0">
                <a:solidFill>
                  <a:srgbClr val="000000"/>
                </a:solidFill>
                <a:latin typeface="Menlo-Regular"/>
              </a:rPr>
              <a:t>);</a:t>
            </a:r>
          </a:p>
          <a:p>
            <a:pPr marL="0" indent="0">
              <a:buNone/>
            </a:pP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a:solidFill>
                  <a:srgbClr val="AA0D91"/>
                </a:solidFill>
                <a:latin typeface="Menlo-Regular"/>
              </a:rPr>
              <a:t>void</a:t>
            </a:r>
            <a:r>
              <a:rPr lang="en-US" sz="1200" dirty="0">
                <a:solidFill>
                  <a:srgbClr val="000000"/>
                </a:solidFill>
                <a:latin typeface="Menlo-Regular"/>
              </a:rPr>
              <a:t>) </a:t>
            </a:r>
            <a:r>
              <a:rPr lang="en-US" sz="1200" dirty="0" err="1">
                <a:solidFill>
                  <a:srgbClr val="000000"/>
                </a:solidFill>
                <a:latin typeface="Menlo-Regular"/>
              </a:rPr>
              <a:t>appendOp</a:t>
            </a:r>
            <a:r>
              <a:rPr lang="en-US" sz="1200" dirty="0">
                <a:solidFill>
                  <a:srgbClr val="000000"/>
                </a:solidFill>
                <a:latin typeface="Menlo-Regular"/>
              </a:rPr>
              <a:t>:(</a:t>
            </a:r>
            <a:r>
              <a:rPr lang="en-US" sz="1200" dirty="0" err="1">
                <a:solidFill>
                  <a:srgbClr val="5C2699"/>
                </a:solidFill>
                <a:latin typeface="Menlo-Regular"/>
              </a:rPr>
              <a:t>NSString</a:t>
            </a:r>
            <a:r>
              <a:rPr lang="en-US" sz="1200" dirty="0">
                <a:solidFill>
                  <a:srgbClr val="000000"/>
                </a:solidFill>
                <a:latin typeface="Menlo-Regular"/>
              </a:rPr>
              <a:t>*)</a:t>
            </a:r>
            <a:r>
              <a:rPr lang="en-US" sz="1200" dirty="0" err="1">
                <a:solidFill>
                  <a:srgbClr val="000000"/>
                </a:solidFill>
                <a:latin typeface="Menlo-Regular"/>
              </a:rPr>
              <a:t>str</a:t>
            </a:r>
            <a:r>
              <a:rPr lang="en-US" sz="1200" dirty="0">
                <a:solidFill>
                  <a:srgbClr val="000000"/>
                </a:solidFill>
                <a:latin typeface="Menlo-Regular"/>
              </a:rPr>
              <a:t> {</a:t>
            </a:r>
          </a:p>
          <a:p>
            <a:pPr marL="0" indent="0">
              <a:buNone/>
            </a:pPr>
            <a:r>
              <a:rPr lang="en-US" sz="1200" dirty="0">
                <a:solidFill>
                  <a:srgbClr val="000000"/>
                </a:solidFill>
                <a:latin typeface="Menlo-Regular"/>
              </a:rPr>
              <a:t>    [</a:t>
            </a:r>
            <a:r>
              <a:rPr lang="en-US" sz="1200" dirty="0" err="1">
                <a:solidFill>
                  <a:srgbClr val="AA0D91"/>
                </a:solidFill>
                <a:latin typeface="Menlo-Regular"/>
              </a:rPr>
              <a:t>self</a:t>
            </a:r>
            <a:r>
              <a:rPr lang="en-US" sz="1200" dirty="0" err="1">
                <a:solidFill>
                  <a:srgbClr val="000000"/>
                </a:solidFill>
                <a:latin typeface="Menlo-Regular"/>
              </a:rPr>
              <a:t>.</a:t>
            </a:r>
            <a:r>
              <a:rPr lang="en-US" sz="1200" dirty="0" err="1">
                <a:solidFill>
                  <a:srgbClr val="3F6E74"/>
                </a:solidFill>
                <a:latin typeface="Menlo-Regular"/>
              </a:rPr>
              <a:t>arithExp</a:t>
            </a:r>
            <a:r>
              <a:rPr lang="en-US" sz="1200" dirty="0">
                <a:solidFill>
                  <a:srgbClr val="000000"/>
                </a:solidFill>
                <a:latin typeface="Menlo-Regular"/>
              </a:rPr>
              <a:t> </a:t>
            </a:r>
            <a:r>
              <a:rPr lang="en-US" sz="1200" dirty="0" err="1">
                <a:solidFill>
                  <a:srgbClr val="2E0D6E"/>
                </a:solidFill>
                <a:latin typeface="Menlo-Regular"/>
              </a:rPr>
              <a:t>appendString</a:t>
            </a:r>
            <a:r>
              <a:rPr lang="en-US" sz="1200" dirty="0" err="1">
                <a:solidFill>
                  <a:srgbClr val="000000"/>
                </a:solidFill>
                <a:latin typeface="Menlo-Regular"/>
              </a:rPr>
              <a:t>:str</a:t>
            </a:r>
            <a:r>
              <a:rPr lang="en-US" sz="1200" dirty="0">
                <a:solidFill>
                  <a:srgbClr val="000000"/>
                </a:solidFill>
                <a:latin typeface="Menlo-Regular"/>
              </a:rPr>
              <a:t>];  </a:t>
            </a:r>
          </a:p>
          <a:p>
            <a:pPr marL="0" indent="0">
              <a:buNone/>
            </a:pPr>
            <a:r>
              <a:rPr lang="en-US" sz="1200" dirty="0">
                <a:solidFill>
                  <a:srgbClr val="AA0D91"/>
                </a:solidFill>
                <a:latin typeface="Menlo-Regular"/>
              </a:rPr>
              <a:t>@end</a:t>
            </a:r>
            <a:endParaRPr lang="en-US" sz="1200" dirty="0">
              <a:solidFill>
                <a:srgbClr val="000000"/>
              </a:solidFill>
              <a:latin typeface="Menlo-Regular"/>
            </a:endParaRPr>
          </a:p>
          <a:p>
            <a:pPr marL="0" indent="0">
              <a:buNone/>
            </a:pPr>
            <a:endParaRPr lang="en-US" sz="1200" dirty="0">
              <a:solidFill>
                <a:srgbClr val="000000"/>
              </a:solidFill>
              <a:latin typeface="Menlo-Regular"/>
            </a:endParaRPr>
          </a:p>
        </p:txBody>
      </p:sp>
    </p:spTree>
    <p:extLst>
      <p:ext uri="{BB962C8B-B14F-4D97-AF65-F5344CB8AC3E}">
        <p14:creationId xmlns:p14="http://schemas.microsoft.com/office/powerpoint/2010/main" val="3655077639"/>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Objective-C: </a:t>
            </a:r>
            <a:r>
              <a:rPr lang="en-US" dirty="0"/>
              <a:t>Fast E</a:t>
            </a:r>
            <a:r>
              <a:rPr lang="en-US" dirty="0" smtClean="0"/>
              <a:t>numeration</a:t>
            </a:r>
            <a:endParaRPr lang="en-US" dirty="0"/>
          </a:p>
        </p:txBody>
      </p:sp>
      <p:sp>
        <p:nvSpPr>
          <p:cNvPr id="3" name="Content Placeholder 2"/>
          <p:cNvSpPr>
            <a:spLocks noGrp="1"/>
          </p:cNvSpPr>
          <p:nvPr>
            <p:ph idx="1"/>
          </p:nvPr>
        </p:nvSpPr>
        <p:spPr>
          <a:xfrm>
            <a:off x="457200" y="1600201"/>
            <a:ext cx="4419600" cy="4525963"/>
          </a:xfrm>
        </p:spPr>
        <p:txBody>
          <a:bodyPr>
            <a:normAutofit fontScale="85000" lnSpcReduction="20000"/>
          </a:bodyPr>
          <a:lstStyle/>
          <a:p>
            <a:r>
              <a:rPr lang="en-US" dirty="0" smtClean="0"/>
              <a:t>The </a:t>
            </a:r>
            <a:r>
              <a:rPr lang="en-US" dirty="0"/>
              <a:t>enumeration is considerably more efficient than, for example, using </a:t>
            </a:r>
            <a:r>
              <a:rPr lang="en-US" dirty="0" err="1"/>
              <a:t>NSEnumerator</a:t>
            </a:r>
            <a:r>
              <a:rPr lang="en-US" dirty="0"/>
              <a:t> directly.</a:t>
            </a:r>
          </a:p>
          <a:p>
            <a:r>
              <a:rPr lang="en-US" dirty="0"/>
              <a:t>The syntax is concise.</a:t>
            </a:r>
          </a:p>
          <a:p>
            <a:r>
              <a:rPr lang="en-US" dirty="0"/>
              <a:t>Enumeration is “safe”—the enumerator has a mutation guard so that if you attempt to modify the collection during enumeration, an exception is raised</a:t>
            </a:r>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7" name="Content Placeholder 2"/>
          <p:cNvSpPr txBox="1">
            <a:spLocks/>
          </p:cNvSpPr>
          <p:nvPr/>
        </p:nvSpPr>
        <p:spPr>
          <a:xfrm>
            <a:off x="4876801" y="2667000"/>
            <a:ext cx="4419600" cy="36576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1200" dirty="0" err="1">
                <a:solidFill>
                  <a:srgbClr val="5C2699"/>
                </a:solidFill>
                <a:latin typeface="Menlo-Regular"/>
              </a:rPr>
              <a:t>NSArray</a:t>
            </a:r>
            <a:r>
              <a:rPr lang="en-US" sz="1200" dirty="0">
                <a:solidFill>
                  <a:srgbClr val="000000"/>
                </a:solidFill>
                <a:latin typeface="Menlo-Regular"/>
              </a:rPr>
              <a:t> *array = [</a:t>
            </a:r>
            <a:r>
              <a:rPr lang="en-US" sz="1200" dirty="0" err="1">
                <a:solidFill>
                  <a:srgbClr val="5C2699"/>
                </a:solidFill>
                <a:latin typeface="Menlo-Regular"/>
              </a:rPr>
              <a:t>NSArray</a:t>
            </a:r>
            <a:r>
              <a:rPr lang="en-US" sz="1200" dirty="0">
                <a:solidFill>
                  <a:srgbClr val="000000"/>
                </a:solidFill>
                <a:latin typeface="Menlo-Regular"/>
              </a:rPr>
              <a:t> </a:t>
            </a:r>
            <a:r>
              <a:rPr lang="en-US" sz="1200" dirty="0" err="1">
                <a:solidFill>
                  <a:srgbClr val="2E0D6E"/>
                </a:solidFill>
                <a:latin typeface="Menlo-Regular"/>
              </a:rPr>
              <a:t>arrayWithObjects</a:t>
            </a: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a:solidFill>
                  <a:srgbClr val="C41A16"/>
                </a:solidFill>
                <a:latin typeface="Menlo-Regular"/>
              </a:rPr>
              <a:t>@"one"</a:t>
            </a:r>
            <a:r>
              <a:rPr lang="en-US" sz="1200" dirty="0">
                <a:solidFill>
                  <a:srgbClr val="000000"/>
                </a:solidFill>
                <a:latin typeface="Menlo-Regular"/>
              </a:rPr>
              <a:t>, </a:t>
            </a:r>
            <a:r>
              <a:rPr lang="en-US" sz="1200" dirty="0">
                <a:solidFill>
                  <a:srgbClr val="C41A16"/>
                </a:solidFill>
                <a:latin typeface="Menlo-Regular"/>
              </a:rPr>
              <a:t>@"two"</a:t>
            </a:r>
            <a:r>
              <a:rPr lang="en-US" sz="1200" dirty="0">
                <a:solidFill>
                  <a:srgbClr val="000000"/>
                </a:solidFill>
                <a:latin typeface="Menlo-Regular"/>
              </a:rPr>
              <a:t>, </a:t>
            </a:r>
            <a:r>
              <a:rPr lang="en-US" sz="1200" dirty="0">
                <a:solidFill>
                  <a:srgbClr val="C41A16"/>
                </a:solidFill>
                <a:latin typeface="Menlo-Regular"/>
              </a:rPr>
              <a:t>@"three"</a:t>
            </a:r>
            <a:r>
              <a:rPr lang="en-US" sz="1200" dirty="0">
                <a:solidFill>
                  <a:srgbClr val="000000"/>
                </a:solidFill>
                <a:latin typeface="Menlo-Regular"/>
              </a:rPr>
              <a:t>, </a:t>
            </a:r>
            <a:r>
              <a:rPr lang="en-US" sz="1200" dirty="0">
                <a:solidFill>
                  <a:srgbClr val="C41A16"/>
                </a:solidFill>
                <a:latin typeface="Menlo-Regular"/>
              </a:rPr>
              <a:t>@"four"</a:t>
            </a:r>
            <a:r>
              <a:rPr lang="en-US" sz="1200" dirty="0">
                <a:solidFill>
                  <a:srgbClr val="000000"/>
                </a:solidFill>
                <a:latin typeface="Menlo-Regular"/>
              </a:rPr>
              <a:t>, </a:t>
            </a:r>
            <a:r>
              <a:rPr lang="en-US" sz="1200" dirty="0">
                <a:solidFill>
                  <a:srgbClr val="AA0D91"/>
                </a:solidFill>
                <a:latin typeface="Menlo-Regular"/>
              </a:rPr>
              <a:t>nil</a:t>
            </a:r>
            <a:r>
              <a:rPr lang="en-US" sz="1200" dirty="0">
                <a:solidFill>
                  <a:srgbClr val="000000"/>
                </a:solidFill>
                <a:latin typeface="Menlo-Regular"/>
              </a:rPr>
              <a:t>];</a:t>
            </a:r>
          </a:p>
          <a:p>
            <a:pPr marL="0" indent="0">
              <a:buNone/>
            </a:pPr>
            <a:endParaRPr lang="en-US" sz="1200" dirty="0">
              <a:solidFill>
                <a:srgbClr val="000000"/>
              </a:solidFill>
              <a:latin typeface="Menlo-Regular"/>
            </a:endParaRPr>
          </a:p>
          <a:p>
            <a:pPr marL="0" indent="0">
              <a:buNone/>
            </a:pPr>
            <a:r>
              <a:rPr lang="en-US" sz="1200" dirty="0">
                <a:solidFill>
                  <a:srgbClr val="AA0D91"/>
                </a:solidFill>
                <a:latin typeface="Menlo-Regular"/>
              </a:rPr>
              <a:t>for</a:t>
            </a:r>
            <a:r>
              <a:rPr lang="en-US" sz="1200" dirty="0">
                <a:solidFill>
                  <a:srgbClr val="000000"/>
                </a:solidFill>
                <a:latin typeface="Menlo-Regular"/>
              </a:rPr>
              <a:t> (</a:t>
            </a:r>
            <a:r>
              <a:rPr lang="en-US" sz="1200" dirty="0" err="1">
                <a:solidFill>
                  <a:srgbClr val="000000"/>
                </a:solidFill>
                <a:latin typeface="Menlo-Regular"/>
              </a:rPr>
              <a:t>NSString</a:t>
            </a:r>
            <a:r>
              <a:rPr lang="en-US" sz="1200" dirty="0">
                <a:solidFill>
                  <a:srgbClr val="000000"/>
                </a:solidFill>
                <a:latin typeface="Menlo-Regular"/>
              </a:rPr>
              <a:t> *element </a:t>
            </a:r>
            <a:r>
              <a:rPr lang="en-US" sz="1200" dirty="0">
                <a:solidFill>
                  <a:srgbClr val="AA0D91"/>
                </a:solidFill>
                <a:latin typeface="Menlo-Regular"/>
              </a:rPr>
              <a:t>in</a:t>
            </a:r>
            <a:r>
              <a:rPr lang="en-US" sz="1200" dirty="0">
                <a:solidFill>
                  <a:srgbClr val="000000"/>
                </a:solidFill>
                <a:latin typeface="Menlo-Regular"/>
              </a:rPr>
              <a:t> array) {</a:t>
            </a:r>
          </a:p>
          <a:p>
            <a:pPr marL="0" indent="0">
              <a:buNone/>
            </a:pPr>
            <a:r>
              <a:rPr lang="en-US" sz="1200" dirty="0">
                <a:solidFill>
                  <a:srgbClr val="000000"/>
                </a:solidFill>
                <a:latin typeface="Menlo-Regular"/>
              </a:rPr>
              <a:t>    </a:t>
            </a:r>
            <a:r>
              <a:rPr lang="en-US" sz="1200" dirty="0" err="1">
                <a:solidFill>
                  <a:srgbClr val="000000"/>
                </a:solidFill>
                <a:latin typeface="Menlo-Regular"/>
              </a:rPr>
              <a:t>NSLog</a:t>
            </a:r>
            <a:r>
              <a:rPr lang="en-US" sz="1200" dirty="0">
                <a:solidFill>
                  <a:srgbClr val="000000"/>
                </a:solidFill>
                <a:latin typeface="Menlo-Regular"/>
              </a:rPr>
              <a:t>(</a:t>
            </a:r>
            <a:r>
              <a:rPr lang="en-US" sz="1200" dirty="0">
                <a:solidFill>
                  <a:srgbClr val="C41A16"/>
                </a:solidFill>
                <a:latin typeface="Menlo-Regular"/>
              </a:rPr>
              <a:t>@"element: %@"</a:t>
            </a:r>
            <a:r>
              <a:rPr lang="en-US" sz="1200" dirty="0">
                <a:solidFill>
                  <a:srgbClr val="000000"/>
                </a:solidFill>
                <a:latin typeface="Menlo-Regular"/>
              </a:rPr>
              <a:t>, element);</a:t>
            </a:r>
          </a:p>
          <a:p>
            <a:pPr marL="0" indent="0">
              <a:buNone/>
            </a:pPr>
            <a:r>
              <a:rPr lang="en-US" sz="1200" dirty="0" smtClean="0">
                <a:solidFill>
                  <a:srgbClr val="000000"/>
                </a:solidFill>
                <a:latin typeface="Menlo-Regular"/>
              </a:rPr>
              <a:t>}</a:t>
            </a:r>
          </a:p>
          <a:p>
            <a:pPr marL="0" indent="0">
              <a:buNone/>
            </a:pPr>
            <a:endParaRPr lang="en-US" sz="1200" dirty="0" smtClean="0">
              <a:solidFill>
                <a:srgbClr val="000000"/>
              </a:solidFill>
              <a:latin typeface="Menlo-Regular"/>
            </a:endParaRPr>
          </a:p>
          <a:p>
            <a:pPr marL="0" indent="0">
              <a:buNone/>
            </a:pPr>
            <a:endParaRPr lang="en-US" sz="1200" dirty="0">
              <a:solidFill>
                <a:srgbClr val="000000"/>
              </a:solidFill>
              <a:latin typeface="Menlo-Regular"/>
            </a:endParaRPr>
          </a:p>
          <a:p>
            <a:pPr marL="0" indent="0">
              <a:buNone/>
            </a:pPr>
            <a:r>
              <a:rPr lang="en-US" sz="1200" dirty="0">
                <a:solidFill>
                  <a:srgbClr val="000000"/>
                </a:solidFill>
                <a:latin typeface="Menlo-Regular"/>
              </a:rPr>
              <a:t> </a:t>
            </a:r>
            <a:r>
              <a:rPr lang="en-US" sz="1200" dirty="0" err="1">
                <a:solidFill>
                  <a:srgbClr val="5C2699"/>
                </a:solidFill>
                <a:latin typeface="Menlo-Regular"/>
              </a:rPr>
              <a:t>NSEnumerator</a:t>
            </a:r>
            <a:r>
              <a:rPr lang="en-US" sz="1200" dirty="0">
                <a:solidFill>
                  <a:srgbClr val="000000"/>
                </a:solidFill>
                <a:latin typeface="Menlo-Regular"/>
              </a:rPr>
              <a:t> *enumerator = </a:t>
            </a:r>
            <a:r>
              <a:rPr lang="en-US" sz="1200" dirty="0" smtClean="0">
                <a:solidFill>
                  <a:srgbClr val="000000"/>
                </a:solidFill>
                <a:latin typeface="Menlo-Regular"/>
              </a:rPr>
              <a:t>[array </a:t>
            </a:r>
            <a:r>
              <a:rPr lang="en-US" sz="1200" dirty="0" err="1">
                <a:solidFill>
                  <a:srgbClr val="2E0D6E"/>
                </a:solidFill>
                <a:latin typeface="Menlo-Regular"/>
              </a:rPr>
              <a:t>objectEnumerator</a:t>
            </a:r>
            <a:r>
              <a:rPr lang="en-US" sz="1200" dirty="0">
                <a:solidFill>
                  <a:srgbClr val="000000"/>
                </a:solidFill>
                <a:latin typeface="Menlo-Regular"/>
              </a:rPr>
              <a:t>];</a:t>
            </a:r>
          </a:p>
          <a:p>
            <a:pPr marL="0" indent="0">
              <a:buNone/>
            </a:pPr>
            <a:r>
              <a:rPr lang="en-US" sz="1200" dirty="0">
                <a:solidFill>
                  <a:srgbClr val="000000"/>
                </a:solidFill>
                <a:latin typeface="Menlo-Regular"/>
              </a:rPr>
              <a:t>    </a:t>
            </a:r>
            <a:r>
              <a:rPr lang="en-US" sz="1200" dirty="0" err="1">
                <a:solidFill>
                  <a:srgbClr val="000000"/>
                </a:solidFill>
                <a:latin typeface="Menlo-Regular"/>
              </a:rPr>
              <a:t>NSString</a:t>
            </a:r>
            <a:r>
              <a:rPr lang="en-US" sz="1200" dirty="0">
                <a:solidFill>
                  <a:srgbClr val="000000"/>
                </a:solidFill>
                <a:latin typeface="Menlo-Regular"/>
              </a:rPr>
              <a:t> *next;</a:t>
            </a:r>
          </a:p>
          <a:p>
            <a:pPr marL="0" indent="0">
              <a:buNone/>
            </a:pPr>
            <a:r>
              <a:rPr lang="en-US" sz="1200" dirty="0">
                <a:solidFill>
                  <a:srgbClr val="000000"/>
                </a:solidFill>
                <a:latin typeface="Menlo-Regular"/>
              </a:rPr>
              <a:t>    </a:t>
            </a:r>
            <a:r>
              <a:rPr lang="en-US" sz="1200" dirty="0">
                <a:solidFill>
                  <a:srgbClr val="AA0D91"/>
                </a:solidFill>
                <a:latin typeface="Menlo-Regular"/>
              </a:rPr>
              <a:t>while</a:t>
            </a:r>
            <a:r>
              <a:rPr lang="en-US" sz="1200" dirty="0">
                <a:solidFill>
                  <a:srgbClr val="000000"/>
                </a:solidFill>
                <a:latin typeface="Menlo-Regular"/>
              </a:rPr>
              <a:t> ((next=[enumerator </a:t>
            </a:r>
            <a:r>
              <a:rPr lang="en-US" sz="1200" dirty="0" err="1">
                <a:solidFill>
                  <a:srgbClr val="2E0D6E"/>
                </a:solidFill>
                <a:latin typeface="Menlo-Regular"/>
              </a:rPr>
              <a:t>nextObject</a:t>
            </a:r>
            <a:r>
              <a:rPr lang="en-US" sz="1200" dirty="0">
                <a:solidFill>
                  <a:srgbClr val="000000"/>
                </a:solidFill>
                <a:latin typeface="Menlo-Regular"/>
              </a:rPr>
              <a:t>])!=</a:t>
            </a:r>
            <a:r>
              <a:rPr lang="en-US" sz="1200" dirty="0">
                <a:solidFill>
                  <a:srgbClr val="AA0D91"/>
                </a:solidFill>
                <a:latin typeface="Menlo-Regular"/>
              </a:rPr>
              <a:t>nil</a:t>
            </a:r>
            <a:r>
              <a:rPr lang="en-US" sz="1200" dirty="0">
                <a:solidFill>
                  <a:srgbClr val="000000"/>
                </a:solidFill>
                <a:latin typeface="Menlo-Regular"/>
              </a:rPr>
              <a:t>) {</a:t>
            </a:r>
          </a:p>
          <a:p>
            <a:pPr marL="0" indent="0">
              <a:buNone/>
            </a:pPr>
            <a:r>
              <a:rPr lang="en-US" sz="1200" dirty="0">
                <a:solidFill>
                  <a:srgbClr val="000000"/>
                </a:solidFill>
                <a:latin typeface="Menlo-Regular"/>
              </a:rPr>
              <a:t>        </a:t>
            </a:r>
            <a:r>
              <a:rPr lang="en-US" sz="1200" dirty="0">
                <a:solidFill>
                  <a:srgbClr val="007400"/>
                </a:solidFill>
                <a:latin typeface="Menlo-Regular"/>
              </a:rPr>
              <a:t>//dome </a:t>
            </a:r>
            <a:r>
              <a:rPr lang="en-US" sz="1200" dirty="0" smtClean="0">
                <a:solidFill>
                  <a:srgbClr val="007400"/>
                </a:solidFill>
                <a:latin typeface="Menlo-Regular"/>
              </a:rPr>
              <a:t>something</a:t>
            </a:r>
            <a:endParaRPr lang="en-US" sz="1200" dirty="0">
              <a:solidFill>
                <a:srgbClr val="000000"/>
              </a:solidFill>
              <a:latin typeface="Menlo-Regular"/>
            </a:endParaRPr>
          </a:p>
          <a:p>
            <a:pPr marL="0" indent="0">
              <a:buNone/>
            </a:pPr>
            <a:r>
              <a:rPr lang="en-US" sz="1200" dirty="0" smtClean="0">
                <a:solidFill>
                  <a:srgbClr val="000000"/>
                </a:solidFill>
                <a:latin typeface="Menlo-Regular"/>
              </a:rPr>
              <a:t>}</a:t>
            </a:r>
            <a:endParaRPr lang="en-US" sz="1200" dirty="0">
              <a:solidFill>
                <a:srgbClr val="000000"/>
              </a:solidFill>
              <a:latin typeface="Menlo-Regular"/>
            </a:endParaRPr>
          </a:p>
          <a:p>
            <a:pPr marL="0" indent="0">
              <a:buNone/>
            </a:pPr>
            <a:endParaRPr lang="en-US" sz="1200" dirty="0">
              <a:solidFill>
                <a:srgbClr val="000000"/>
              </a:solidFill>
              <a:latin typeface="Menlo-Regular"/>
            </a:endParaRPr>
          </a:p>
          <a:p>
            <a:pPr marL="0" indent="0">
              <a:buNone/>
            </a:pPr>
            <a:endParaRPr lang="en-US" sz="1200" dirty="0">
              <a:solidFill>
                <a:srgbClr val="000000"/>
              </a:solidFill>
              <a:latin typeface="Menlo-Regular"/>
            </a:endParaRPr>
          </a:p>
        </p:txBody>
      </p:sp>
      <p:sp>
        <p:nvSpPr>
          <p:cNvPr id="8" name="Rectangle 7"/>
          <p:cNvSpPr/>
          <p:nvPr/>
        </p:nvSpPr>
        <p:spPr>
          <a:xfrm>
            <a:off x="4876800" y="2590800"/>
            <a:ext cx="4114800" cy="3581400"/>
          </a:xfrm>
          <a:prstGeom prst="rect">
            <a:avLst/>
          </a:prstGeom>
          <a:no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2109092851"/>
      </p:ext>
    </p:extLst>
  </p:cSld>
  <p:clrMapOvr>
    <a:masterClrMapping/>
  </p:clrMapOvr>
  <p:timing>
    <p:tnLst>
      <p:par>
        <p:cTn xmlns:p14="http://schemas.microsoft.com/office/powerpoint/2010/mai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Objective-C: Foundation Framework</a:t>
            </a:r>
            <a:endParaRPr lang="en-US" dirty="0"/>
          </a:p>
        </p:txBody>
      </p:sp>
      <p:sp>
        <p:nvSpPr>
          <p:cNvPr id="3" name="Content Placeholder 2"/>
          <p:cNvSpPr>
            <a:spLocks noGrp="1"/>
          </p:cNvSpPr>
          <p:nvPr>
            <p:ph idx="1"/>
          </p:nvPr>
        </p:nvSpPr>
        <p:spPr>
          <a:xfrm>
            <a:off x="457200" y="1600201"/>
            <a:ext cx="7924800" cy="4525963"/>
          </a:xfrm>
        </p:spPr>
        <p:txBody>
          <a:bodyPr>
            <a:normAutofit fontScale="62500" lnSpcReduction="20000"/>
          </a:bodyPr>
          <a:lstStyle/>
          <a:p>
            <a:r>
              <a:rPr lang="en-US" dirty="0" smtClean="0"/>
              <a:t>Root class: </a:t>
            </a:r>
            <a:r>
              <a:rPr lang="en-US" dirty="0" smtClean="0">
                <a:solidFill>
                  <a:srgbClr val="000000"/>
                </a:solidFill>
                <a:latin typeface="GillSans"/>
              </a:rPr>
              <a:t>allocation</a:t>
            </a:r>
            <a:r>
              <a:rPr lang="en-US" dirty="0">
                <a:solidFill>
                  <a:srgbClr val="000000"/>
                </a:solidFill>
                <a:latin typeface="GillSans"/>
              </a:rPr>
              <a:t>, </a:t>
            </a:r>
            <a:r>
              <a:rPr lang="en-US" dirty="0" smtClean="0">
                <a:solidFill>
                  <a:srgbClr val="000000"/>
                </a:solidFill>
                <a:latin typeface="GillSans"/>
              </a:rPr>
              <a:t>initialization </a:t>
            </a:r>
            <a:r>
              <a:rPr lang="en-US" dirty="0">
                <a:solidFill>
                  <a:srgbClr val="000000"/>
                </a:solidFill>
                <a:latin typeface="GillSans"/>
              </a:rPr>
              <a:t>and duplication of </a:t>
            </a:r>
            <a:r>
              <a:rPr lang="en-US" dirty="0" smtClean="0">
                <a:solidFill>
                  <a:srgbClr val="000000"/>
                </a:solidFill>
                <a:latin typeface="GillSans"/>
              </a:rPr>
              <a:t>objects, introspection, object encoding </a:t>
            </a:r>
            <a:r>
              <a:rPr lang="en-US" dirty="0">
                <a:solidFill>
                  <a:srgbClr val="000000"/>
                </a:solidFill>
                <a:latin typeface="GillSans"/>
              </a:rPr>
              <a:t>and decoding (for archiving / </a:t>
            </a:r>
            <a:r>
              <a:rPr lang="en-US" dirty="0" smtClean="0">
                <a:solidFill>
                  <a:srgbClr val="000000"/>
                </a:solidFill>
                <a:latin typeface="GillSans"/>
              </a:rPr>
              <a:t>serialization), message forwarding and message </a:t>
            </a:r>
            <a:r>
              <a:rPr lang="en-US" dirty="0">
                <a:solidFill>
                  <a:srgbClr val="000000"/>
                </a:solidFill>
                <a:latin typeface="GillSans"/>
              </a:rPr>
              <a:t>dispatching</a:t>
            </a:r>
            <a:r>
              <a:rPr lang="en-US" dirty="0" smtClean="0"/>
              <a:t> </a:t>
            </a:r>
          </a:p>
          <a:p>
            <a:pPr lvl="1"/>
            <a:r>
              <a:rPr lang="en-US" dirty="0" err="1" smtClean="0">
                <a:solidFill>
                  <a:srgbClr val="5C2699"/>
                </a:solidFill>
                <a:latin typeface="Menlo-Regular"/>
              </a:rPr>
              <a:t>NSObject</a:t>
            </a:r>
            <a:endParaRPr lang="en-US" dirty="0" smtClean="0"/>
          </a:p>
          <a:p>
            <a:endParaRPr lang="en-US" dirty="0" smtClean="0"/>
          </a:p>
          <a:p>
            <a:r>
              <a:rPr lang="en-US" dirty="0" smtClean="0"/>
              <a:t>Value objects: </a:t>
            </a:r>
            <a:r>
              <a:rPr lang="en-US" dirty="0">
                <a:solidFill>
                  <a:srgbClr val="000000"/>
                </a:solidFill>
                <a:latin typeface="GillSans"/>
              </a:rPr>
              <a:t>encapsulate values of various primitive types</a:t>
            </a:r>
            <a:endParaRPr lang="en-US" dirty="0" smtClean="0"/>
          </a:p>
          <a:p>
            <a:pPr lvl="1"/>
            <a:r>
              <a:rPr lang="en-US" dirty="0" err="1" smtClean="0">
                <a:solidFill>
                  <a:srgbClr val="5C2699"/>
                </a:solidFill>
                <a:latin typeface="Menlo-Regular"/>
              </a:rPr>
              <a:t>NSNumber</a:t>
            </a:r>
            <a:endParaRPr lang="en-US" dirty="0" smtClean="0">
              <a:solidFill>
                <a:srgbClr val="5C2699"/>
              </a:solidFill>
              <a:latin typeface="Menlo-Regular"/>
            </a:endParaRPr>
          </a:p>
          <a:p>
            <a:pPr lvl="1"/>
            <a:r>
              <a:rPr lang="en-US" dirty="0" err="1" smtClean="0">
                <a:solidFill>
                  <a:srgbClr val="5C2699"/>
                </a:solidFill>
                <a:latin typeface="Menlo-Regular"/>
              </a:rPr>
              <a:t>NSDate</a:t>
            </a:r>
            <a:r>
              <a:rPr lang="en-US" dirty="0" smtClean="0">
                <a:solidFill>
                  <a:srgbClr val="5C2699"/>
                </a:solidFill>
                <a:latin typeface="Menlo-Regular"/>
              </a:rPr>
              <a:t> </a:t>
            </a:r>
          </a:p>
          <a:p>
            <a:pPr lvl="1"/>
            <a:r>
              <a:rPr lang="en-US" dirty="0" err="1" smtClean="0">
                <a:solidFill>
                  <a:srgbClr val="5C2699"/>
                </a:solidFill>
                <a:latin typeface="Menlo-Regular"/>
              </a:rPr>
              <a:t>NSString</a:t>
            </a:r>
            <a:r>
              <a:rPr lang="en-US" dirty="0" smtClean="0">
                <a:solidFill>
                  <a:srgbClr val="5C2699"/>
                </a:solidFill>
                <a:latin typeface="Menlo-Regular"/>
              </a:rPr>
              <a:t> </a:t>
            </a:r>
          </a:p>
          <a:p>
            <a:pPr lvl="1"/>
            <a:r>
              <a:rPr lang="en-US" dirty="0" err="1" smtClean="0">
                <a:solidFill>
                  <a:srgbClr val="5C2699"/>
                </a:solidFill>
                <a:latin typeface="Menlo-Regular"/>
              </a:rPr>
              <a:t>NSData</a:t>
            </a:r>
            <a:endParaRPr lang="en-US" dirty="0" smtClean="0"/>
          </a:p>
          <a:p>
            <a:endParaRPr lang="en-US" dirty="0" smtClean="0"/>
          </a:p>
          <a:p>
            <a:r>
              <a:rPr lang="en-US" dirty="0" smtClean="0"/>
              <a:t>Collections: </a:t>
            </a:r>
            <a:r>
              <a:rPr lang="en-US" dirty="0" smtClean="0">
                <a:solidFill>
                  <a:srgbClr val="000000"/>
                </a:solidFill>
                <a:latin typeface="GillSans"/>
              </a:rPr>
              <a:t>collections </a:t>
            </a:r>
            <a:r>
              <a:rPr lang="en-US" dirty="0">
                <a:solidFill>
                  <a:srgbClr val="000000"/>
                </a:solidFill>
                <a:latin typeface="GillSans"/>
              </a:rPr>
              <a:t>are objects that store other objects</a:t>
            </a:r>
            <a:endParaRPr lang="en-US" dirty="0" smtClean="0"/>
          </a:p>
          <a:p>
            <a:pPr lvl="1"/>
            <a:r>
              <a:rPr lang="en-US" dirty="0" err="1" smtClean="0">
                <a:solidFill>
                  <a:srgbClr val="5C2699"/>
                </a:solidFill>
                <a:latin typeface="Menlo-Regular"/>
              </a:rPr>
              <a:t>NSArray</a:t>
            </a:r>
            <a:r>
              <a:rPr lang="en-US" dirty="0" smtClean="0">
                <a:solidFill>
                  <a:srgbClr val="5C2699"/>
                </a:solidFill>
                <a:latin typeface="Menlo-Regular"/>
              </a:rPr>
              <a:t>, </a:t>
            </a:r>
            <a:r>
              <a:rPr lang="en-US" dirty="0" err="1" smtClean="0">
                <a:solidFill>
                  <a:srgbClr val="5C2699"/>
                </a:solidFill>
                <a:latin typeface="Menlo-Regular"/>
              </a:rPr>
              <a:t>NSMutableArray</a:t>
            </a:r>
            <a:endParaRPr lang="en-US" dirty="0">
              <a:solidFill>
                <a:srgbClr val="5C2699"/>
              </a:solidFill>
              <a:latin typeface="Menlo-Regular"/>
            </a:endParaRPr>
          </a:p>
          <a:p>
            <a:pPr lvl="1"/>
            <a:r>
              <a:rPr lang="en-US" dirty="0" err="1" smtClean="0">
                <a:solidFill>
                  <a:srgbClr val="5C2699"/>
                </a:solidFill>
                <a:latin typeface="Menlo-Regular"/>
              </a:rPr>
              <a:t>NSDictionary</a:t>
            </a:r>
            <a:r>
              <a:rPr lang="en-US" dirty="0" smtClean="0">
                <a:solidFill>
                  <a:srgbClr val="5C2699"/>
                </a:solidFill>
                <a:latin typeface="Menlo-Regular"/>
              </a:rPr>
              <a:t>, </a:t>
            </a:r>
            <a:r>
              <a:rPr lang="en-US" dirty="0" err="1" smtClean="0">
                <a:solidFill>
                  <a:srgbClr val="5C2699"/>
                </a:solidFill>
                <a:latin typeface="Menlo-Regular"/>
              </a:rPr>
              <a:t>NSMutableDictionary</a:t>
            </a:r>
            <a:endParaRPr lang="en-US" dirty="0">
              <a:solidFill>
                <a:srgbClr val="5C2699"/>
              </a:solidFill>
              <a:latin typeface="Menlo-Regular"/>
            </a:endParaRPr>
          </a:p>
          <a:p>
            <a:pPr lvl="1"/>
            <a:r>
              <a:rPr lang="en-US" dirty="0" err="1" smtClean="0">
                <a:solidFill>
                  <a:srgbClr val="5C2699"/>
                </a:solidFill>
                <a:latin typeface="Menlo-Regular"/>
              </a:rPr>
              <a:t>NSSet</a:t>
            </a:r>
            <a:r>
              <a:rPr lang="en-US" dirty="0" smtClean="0">
                <a:solidFill>
                  <a:srgbClr val="5C2699"/>
                </a:solidFill>
                <a:latin typeface="Menlo-Regular"/>
              </a:rPr>
              <a:t>, </a:t>
            </a:r>
            <a:r>
              <a:rPr lang="en-US" dirty="0" err="1" smtClean="0">
                <a:solidFill>
                  <a:srgbClr val="5C2699"/>
                </a:solidFill>
                <a:latin typeface="Menlo-Regular"/>
              </a:rPr>
              <a:t>NSMutableSet</a:t>
            </a:r>
            <a:endParaRPr lang="en-US" dirty="0" smtClean="0"/>
          </a:p>
          <a:p>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3649818467"/>
      </p:ext>
    </p:extLst>
  </p:cSld>
  <p:clrMapOvr>
    <a:masterClrMapping/>
  </p:clrMapOvr>
  <p:timing>
    <p:tnLst>
      <p:par>
        <p:cTn xmlns:p14="http://schemas.microsoft.com/office/powerpoint/2010/mai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err="1" smtClean="0">
                <a:solidFill>
                  <a:schemeClr val="bg1">
                    <a:lumMod val="85000"/>
                  </a:schemeClr>
                </a:solidFill>
              </a:rPr>
              <a:t>iOS</a:t>
            </a:r>
            <a:r>
              <a:rPr lang="en-US" dirty="0" smtClean="0">
                <a:solidFill>
                  <a:schemeClr val="bg1">
                    <a:lumMod val="85000"/>
                  </a:schemeClr>
                </a:solidFill>
              </a:rPr>
              <a:t> Overview</a:t>
            </a:r>
          </a:p>
          <a:p>
            <a:r>
              <a:rPr lang="en-US" dirty="0" smtClean="0">
                <a:solidFill>
                  <a:schemeClr val="bg1">
                    <a:lumMod val="85000"/>
                  </a:schemeClr>
                </a:solidFill>
              </a:rPr>
              <a:t>Objective-C</a:t>
            </a:r>
          </a:p>
          <a:p>
            <a:r>
              <a:rPr lang="en-US" dirty="0" smtClean="0"/>
              <a:t>Model-View-Controller</a:t>
            </a:r>
          </a:p>
          <a:p>
            <a:r>
              <a:rPr lang="en-US" dirty="0" smtClean="0"/>
              <a:t>Demo</a:t>
            </a:r>
          </a:p>
          <a:p>
            <a:r>
              <a:rPr lang="en-US" dirty="0" smtClean="0"/>
              <a:t>Networking</a:t>
            </a:r>
          </a:p>
          <a:p>
            <a:r>
              <a:rPr lang="en-US" dirty="0" err="1" smtClean="0"/>
              <a:t>iCloud</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2387757662"/>
      </p:ext>
    </p:extLst>
  </p:cSld>
  <p:clrMapOvr>
    <a:masterClrMapping/>
  </p:clrMapOvr>
  <p:timing>
    <p:tnLst>
      <p:par>
        <p:cTn xmlns:p14="http://schemas.microsoft.com/office/powerpoint/2010/mai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16256000"/>
              <a:gd name="connsiteY0" fmla="*/ 9144000 h 9144000"/>
              <a:gd name="connsiteX1" fmla="*/ 16256000 w 16256000"/>
              <a:gd name="connsiteY1" fmla="*/ 9144000 h 9144000"/>
              <a:gd name="connsiteX2" fmla="*/ 16256000 w 16256000"/>
              <a:gd name="connsiteY2" fmla="*/ 0 h 9144000"/>
              <a:gd name="connsiteX3" fmla="*/ 0 w 16256000"/>
              <a:gd name="connsiteY3" fmla="*/ 0 h 9144000"/>
              <a:gd name="connsiteX4" fmla="*/ 0 w 16256000"/>
              <a:gd name="connsiteY4" fmla="*/ 9144000 h 9144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6256000" h="9144000">
                <a:moveTo>
                  <a:pt x="0" y="9144000"/>
                </a:moveTo>
                <a:lnTo>
                  <a:pt x="16256000" y="9144000"/>
                </a:lnTo>
                <a:lnTo>
                  <a:pt x="16256000" y="0"/>
                </a:lnTo>
                <a:lnTo>
                  <a:pt x="0" y="0"/>
                </a:lnTo>
                <a:lnTo>
                  <a:pt x="0" y="91440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57607" tIns="28804" rIns="57607" bIns="28804" rtlCol="0" anchor="ctr"/>
          <a:lstStyle/>
          <a:p>
            <a:pPr algn="ctr"/>
            <a:endParaRPr lang="zh-CN" altLang="en-US"/>
          </a:p>
        </p:txBody>
      </p:sp>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19" name="TextBox 1"/>
          <p:cNvSpPr txBox="1"/>
          <p:nvPr/>
        </p:nvSpPr>
        <p:spPr>
          <a:xfrm>
            <a:off x="1295400" y="5486400"/>
            <a:ext cx="7263142" cy="704078"/>
          </a:xfrm>
          <a:prstGeom prst="rect">
            <a:avLst/>
          </a:prstGeom>
          <a:noFill/>
        </p:spPr>
        <p:txBody>
          <a:bodyPr wrap="none" lIns="0" tIns="0" rIns="0" bIns="28804" rtlCol="0">
            <a:spAutoFit/>
          </a:bodyPr>
          <a:lstStyle/>
          <a:p>
            <a:pPr>
              <a:lnSpc>
                <a:spcPts val="2961"/>
              </a:lnSpc>
              <a:tabLst>
                <a:tab pos="7192899" algn="l"/>
                <a:tab pos="7424928" algn="l"/>
              </a:tabLst>
            </a:pPr>
            <a:r>
              <a:rPr lang="en-US" altLang="zh-CN" sz="2400" dirty="0">
                <a:latin typeface="Times New Roman" pitchFamily="18" charset="0"/>
                <a:cs typeface="Times New Roman" pitchFamily="18" charset="0"/>
              </a:rPr>
              <a:t>Divide objects in your program into 3 “camps.”</a:t>
            </a:r>
          </a:p>
          <a:p>
            <a:pPr>
              <a:lnSpc>
                <a:spcPts val="630"/>
              </a:lnSpc>
            </a:pPr>
            <a:endParaRPr lang="en-US" altLang="zh-CN" dirty="0" smtClean="0"/>
          </a:p>
          <a:p>
            <a:pPr>
              <a:lnSpc>
                <a:spcPts val="1575"/>
              </a:lnSpc>
              <a:tabLst>
                <a:tab pos="7192899" algn="l"/>
                <a:tab pos="7424928"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472761765"/>
      </p:ext>
    </p:extLst>
  </p:cSld>
  <p:clrMapOvr>
    <a:masterClrMapping/>
  </p:clrMapOvr>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16256000"/>
              <a:gd name="connsiteY0" fmla="*/ 9144000 h 9144000"/>
              <a:gd name="connsiteX1" fmla="*/ 16256000 w 16256000"/>
              <a:gd name="connsiteY1" fmla="*/ 9144000 h 9144000"/>
              <a:gd name="connsiteX2" fmla="*/ 16256000 w 16256000"/>
              <a:gd name="connsiteY2" fmla="*/ 0 h 9144000"/>
              <a:gd name="connsiteX3" fmla="*/ 0 w 16256000"/>
              <a:gd name="connsiteY3" fmla="*/ 0 h 9144000"/>
              <a:gd name="connsiteX4" fmla="*/ 0 w 16256000"/>
              <a:gd name="connsiteY4" fmla="*/ 9144000 h 9144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6256000" h="9144000">
                <a:moveTo>
                  <a:pt x="0" y="9144000"/>
                </a:moveTo>
                <a:lnTo>
                  <a:pt x="16256000" y="9144000"/>
                </a:lnTo>
                <a:lnTo>
                  <a:pt x="16256000" y="0"/>
                </a:lnTo>
                <a:lnTo>
                  <a:pt x="0" y="0"/>
                </a:lnTo>
                <a:lnTo>
                  <a:pt x="0" y="91440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57607" tIns="28804" rIns="57607" bIns="28804" rtlCol="0" anchor="ctr"/>
          <a:lstStyle/>
          <a:p>
            <a:pPr algn="ctr"/>
            <a:endParaRPr lang="zh-CN" altLang="en-US"/>
          </a:p>
        </p:txBody>
      </p:sp>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33" name="TextBox 1"/>
          <p:cNvSpPr txBox="1"/>
          <p:nvPr/>
        </p:nvSpPr>
        <p:spPr>
          <a:xfrm>
            <a:off x="771525" y="5753100"/>
            <a:ext cx="7698772" cy="704078"/>
          </a:xfrm>
          <a:prstGeom prst="rect">
            <a:avLst/>
          </a:prstGeom>
          <a:noFill/>
        </p:spPr>
        <p:txBody>
          <a:bodyPr wrap="none" lIns="0" tIns="0" rIns="0" bIns="28804" rtlCol="0">
            <a:spAutoFit/>
          </a:bodyPr>
          <a:lstStyle/>
          <a:p>
            <a:pPr>
              <a:lnSpc>
                <a:spcPts val="2961"/>
              </a:lnSpc>
              <a:tabLst>
                <a:tab pos="8289036" algn="l"/>
                <a:tab pos="8521065" algn="l"/>
              </a:tabLst>
            </a:pP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a:t>
            </a:r>
            <a:r>
              <a:rPr lang="en-US" altLang="zh-CN" sz="2400" dirty="0">
                <a:latin typeface="Times New Roman" pitchFamily="18" charset="0"/>
                <a:cs typeface="Times New Roman" pitchFamily="18" charset="0"/>
              </a:rPr>
              <a:t> </a:t>
            </a:r>
            <a:r>
              <a:rPr lang="en-US" altLang="zh-CN" sz="2400" u="sng" dirty="0">
                <a:solidFill>
                  <a:srgbClr val="000000"/>
                </a:solidFill>
                <a:latin typeface="Times New Roman" pitchFamily="18" charset="0"/>
                <a:cs typeface="Times New Roman" pitchFamily="18" charset="0"/>
              </a:rPr>
              <a:t>What</a:t>
            </a:r>
            <a:r>
              <a:rPr lang="en-US" altLang="zh-CN" sz="2400" dirty="0">
                <a:solidFill>
                  <a:srgbClr val="000000"/>
                </a:solidFill>
                <a:latin typeface="Times New Roman" pitchFamily="18" charset="0"/>
                <a:cs typeface="Times New Roman" pitchFamily="18" charset="0"/>
              </a:rPr>
              <a:t> your application is (but not </a:t>
            </a:r>
            <a:r>
              <a:rPr lang="en-US" altLang="zh-CN" sz="2400" u="sng" dirty="0">
                <a:solidFill>
                  <a:srgbClr val="000000"/>
                </a:solidFill>
                <a:latin typeface="Times New Roman" pitchFamily="18" charset="0"/>
                <a:cs typeface="Times New Roman" pitchFamily="18" charset="0"/>
              </a:rPr>
              <a:t>how</a:t>
            </a:r>
            <a:r>
              <a:rPr lang="en-US" altLang="zh-CN" sz="2400" dirty="0">
                <a:solidFill>
                  <a:srgbClr val="000000"/>
                </a:solidFill>
                <a:latin typeface="Times New Roman" pitchFamily="18" charset="0"/>
                <a:cs typeface="Times New Roman" pitchFamily="18" charset="0"/>
              </a:rPr>
              <a:t> it is displayed)</a:t>
            </a:r>
          </a:p>
          <a:p>
            <a:pPr>
              <a:lnSpc>
                <a:spcPts val="630"/>
              </a:lnSpc>
            </a:pPr>
            <a:endParaRPr lang="en-US" altLang="zh-CN" dirty="0" smtClean="0">
              <a:solidFill>
                <a:srgbClr val="000000"/>
              </a:solidFill>
            </a:endParaRPr>
          </a:p>
          <a:p>
            <a:pPr>
              <a:lnSpc>
                <a:spcPts val="1575"/>
              </a:lnSpc>
              <a:tabLst>
                <a:tab pos="8289036" algn="l"/>
                <a:tab pos="8521065"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2083768161"/>
      </p:ext>
    </p:extLst>
  </p:cSld>
  <p:clrMapOvr>
    <a:masterClrMapping/>
  </p:clrMapOvr>
  <p:timing>
    <p:tnLst>
      <p:par>
        <p:cTn xmlns:p14="http://schemas.microsoft.com/office/powerpoint/2010/mai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16256000"/>
              <a:gd name="connsiteY0" fmla="*/ 9144000 h 9144000"/>
              <a:gd name="connsiteX1" fmla="*/ 16256000 w 16256000"/>
              <a:gd name="connsiteY1" fmla="*/ 9144000 h 9144000"/>
              <a:gd name="connsiteX2" fmla="*/ 16256000 w 16256000"/>
              <a:gd name="connsiteY2" fmla="*/ 0 h 9144000"/>
              <a:gd name="connsiteX3" fmla="*/ 0 w 16256000"/>
              <a:gd name="connsiteY3" fmla="*/ 0 h 9144000"/>
              <a:gd name="connsiteX4" fmla="*/ 0 w 16256000"/>
              <a:gd name="connsiteY4" fmla="*/ 9144000 h 9144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6256000" h="9144000">
                <a:moveTo>
                  <a:pt x="0" y="9144000"/>
                </a:moveTo>
                <a:lnTo>
                  <a:pt x="16256000" y="9144000"/>
                </a:lnTo>
                <a:lnTo>
                  <a:pt x="16256000" y="0"/>
                </a:lnTo>
                <a:lnTo>
                  <a:pt x="0" y="0"/>
                </a:lnTo>
                <a:lnTo>
                  <a:pt x="0" y="91440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57607" tIns="28804" rIns="57607" bIns="28804" rtlCol="0" anchor="ctr"/>
          <a:lstStyle/>
          <a:p>
            <a:pPr algn="ctr"/>
            <a:endParaRPr lang="zh-CN" altLang="en-US"/>
          </a:p>
        </p:txBody>
      </p:sp>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34" name="TextBox 1"/>
          <p:cNvSpPr txBox="1"/>
          <p:nvPr/>
        </p:nvSpPr>
        <p:spPr>
          <a:xfrm>
            <a:off x="642938" y="5753100"/>
            <a:ext cx="7909016" cy="407073"/>
          </a:xfrm>
          <a:prstGeom prst="rect">
            <a:avLst/>
          </a:prstGeom>
          <a:noFill/>
        </p:spPr>
        <p:txBody>
          <a:bodyPr wrap="none" lIns="0" tIns="0" rIns="0" bIns="28804" rtlCol="0">
            <a:spAutoFit/>
          </a:bodyPr>
          <a:lstStyle/>
          <a:p>
            <a:pPr>
              <a:lnSpc>
                <a:spcPts val="2961"/>
              </a:lnSpc>
              <a:tabLst>
                <a:tab pos="8433054" algn="l"/>
                <a:tab pos="8665083" algn="l"/>
              </a:tabLst>
            </a:pPr>
            <a:r>
              <a:rPr lang="en-US" altLang="zh-CN" sz="2400" dirty="0">
                <a:solidFill>
                  <a:srgbClr val="E984ED"/>
                </a:solidFill>
                <a:latin typeface="Times New Roman" pitchFamily="18" charset="0"/>
                <a:cs typeface="Times New Roman" pitchFamily="18" charset="0"/>
              </a:rPr>
              <a:t>Controller</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 </a:t>
            </a:r>
            <a:r>
              <a:rPr lang="en-US" altLang="zh-CN" sz="2400" u="sng" dirty="0">
                <a:solidFill>
                  <a:srgbClr val="000000"/>
                </a:solidFill>
                <a:latin typeface="Times New Roman" pitchFamily="18" charset="0"/>
                <a:cs typeface="Times New Roman" pitchFamily="18" charset="0"/>
              </a:rPr>
              <a:t>How</a:t>
            </a:r>
            <a:r>
              <a:rPr lang="en-US" altLang="zh-CN" sz="2400" dirty="0">
                <a:solidFill>
                  <a:srgbClr val="000000"/>
                </a:solidFill>
                <a:latin typeface="Times New Roman" pitchFamily="18" charset="0"/>
                <a:cs typeface="Times New Roman" pitchFamily="18" charset="0"/>
              </a:rPr>
              <a:t> your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is presented to the user (UI logic</a:t>
            </a:r>
            <a:r>
              <a:rPr lang="en-US" altLang="zh-CN" sz="2400" dirty="0" smtClean="0">
                <a:solidFill>
                  <a:srgbClr val="000000"/>
                </a:solidFill>
                <a:latin typeface="Times New Roman" pitchFamily="18" charset="0"/>
                <a:cs typeface="Times New Roman" pitchFamily="18" charset="0"/>
              </a:rPr>
              <a:t>)</a:t>
            </a:r>
            <a:endParaRPr lang="en-US" altLang="zh-CN" sz="24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068842942"/>
      </p:ext>
    </p:extLst>
  </p:cSld>
  <p:clrMapOvr>
    <a:masterClrMapping/>
  </p:clrMapOvr>
  <p:timing>
    <p:tnLst>
      <p:par>
        <p:cTn xmlns:p14="http://schemas.microsoft.com/office/powerpoint/2010/mai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reeform 3"/>
          <p:cNvSpPr/>
          <p:nvPr/>
        </p:nvSpPr>
        <p:spPr>
          <a:xfrm>
            <a:off x="0" y="0"/>
            <a:ext cx="9144000" cy="6858000"/>
          </a:xfrm>
          <a:custGeom>
            <a:avLst/>
            <a:gdLst>
              <a:gd name="connsiteX0" fmla="*/ 0 w 16256000"/>
              <a:gd name="connsiteY0" fmla="*/ 9144000 h 9144000"/>
              <a:gd name="connsiteX1" fmla="*/ 16256000 w 16256000"/>
              <a:gd name="connsiteY1" fmla="*/ 9144000 h 9144000"/>
              <a:gd name="connsiteX2" fmla="*/ 16256000 w 16256000"/>
              <a:gd name="connsiteY2" fmla="*/ 0 h 9144000"/>
              <a:gd name="connsiteX3" fmla="*/ 0 w 16256000"/>
              <a:gd name="connsiteY3" fmla="*/ 0 h 9144000"/>
              <a:gd name="connsiteX4" fmla="*/ 0 w 16256000"/>
              <a:gd name="connsiteY4" fmla="*/ 9144000 h 91440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16256000" h="9144000">
                <a:moveTo>
                  <a:pt x="0" y="9144000"/>
                </a:moveTo>
                <a:lnTo>
                  <a:pt x="16256000" y="9144000"/>
                </a:lnTo>
                <a:lnTo>
                  <a:pt x="16256000" y="0"/>
                </a:lnTo>
                <a:lnTo>
                  <a:pt x="0" y="0"/>
                </a:lnTo>
                <a:lnTo>
                  <a:pt x="0" y="9144000"/>
                </a:lnTo>
              </a:path>
            </a:pathLst>
          </a:custGeom>
          <a:solidFill>
            <a:srgbClr val="FFFFFF">
              <a:alpha val="100000"/>
            </a:srgbClr>
          </a:solidFill>
          <a:ln w="12700">
            <a:solidFill>
              <a:srgbClr val="000000">
                <a:alpha val="0"/>
              </a:srgbClr>
            </a:solidFill>
            <a:prstDash val="solid"/>
          </a:ln>
        </p:spPr>
        <p:style>
          <a:lnRef idx="2">
            <a:schemeClr val="accent1">
              <a:shade val="50000"/>
            </a:schemeClr>
          </a:lnRef>
          <a:fillRef idx="1">
            <a:schemeClr val="accent1"/>
          </a:fillRef>
          <a:effectRef idx="0">
            <a:schemeClr val="accent1"/>
          </a:effectRef>
          <a:fontRef idx="minor">
            <a:schemeClr val="lt1"/>
          </a:fontRef>
        </p:style>
        <p:txBody>
          <a:bodyPr lIns="57607" tIns="28804" rIns="57607" bIns="28804" rtlCol="0" anchor="ctr"/>
          <a:lstStyle/>
          <a:p>
            <a:pPr algn="ctr"/>
            <a:endParaRPr lang="zh-CN" altLang="en-US"/>
          </a:p>
        </p:txBody>
      </p:sp>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33" name="TextBox 1"/>
          <p:cNvSpPr txBox="1"/>
          <p:nvPr/>
        </p:nvSpPr>
        <p:spPr>
          <a:xfrm>
            <a:off x="2628900" y="5753100"/>
            <a:ext cx="6269409" cy="704078"/>
          </a:xfrm>
          <a:prstGeom prst="rect">
            <a:avLst/>
          </a:prstGeom>
          <a:noFill/>
        </p:spPr>
        <p:txBody>
          <a:bodyPr wrap="none" lIns="0" tIns="0" rIns="0" bIns="28804" rtlCol="0">
            <a:spAutoFit/>
          </a:bodyPr>
          <a:lstStyle/>
          <a:p>
            <a:pPr>
              <a:lnSpc>
                <a:spcPts val="2961"/>
              </a:lnSpc>
              <a:tabLst>
                <a:tab pos="6208776" algn="l"/>
                <a:tab pos="6440805" algn="l"/>
              </a:tabLst>
            </a:pPr>
            <a:r>
              <a:rPr lang="en-US" altLang="zh-CN" sz="2400" dirty="0">
                <a:solidFill>
                  <a:srgbClr val="CEC13A"/>
                </a:solidFill>
                <a:latin typeface="Times New Roman" pitchFamily="18" charset="0"/>
                <a:cs typeface="Times New Roman" pitchFamily="18" charset="0"/>
              </a:rPr>
              <a:t>View</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 Your</a:t>
            </a:r>
            <a:r>
              <a:rPr lang="en-US" altLang="zh-CN" sz="2400" dirty="0">
                <a:latin typeface="Times New Roman" pitchFamily="18" charset="0"/>
                <a:cs typeface="Times New Roman" pitchFamily="18" charset="0"/>
              </a:rPr>
              <a:t> </a:t>
            </a:r>
            <a:r>
              <a:rPr lang="en-US" altLang="zh-CN" sz="2400" dirty="0" smtClean="0">
                <a:solidFill>
                  <a:srgbClr val="E984ED"/>
                </a:solidFill>
                <a:latin typeface="Times New Roman" pitchFamily="18" charset="0"/>
                <a:cs typeface="Times New Roman" pitchFamily="18" charset="0"/>
              </a:rPr>
              <a:t>Controller</a:t>
            </a:r>
            <a:r>
              <a:rPr lang="en-US" altLang="zh-CN" sz="2400" dirty="0" smtClean="0">
                <a:solidFill>
                  <a:srgbClr val="000000"/>
                </a:solidFill>
                <a:latin typeface="Times New Roman" pitchFamily="18" charset="0"/>
                <a:cs typeface="Times New Roman" pitchFamily="18" charset="0"/>
              </a:rPr>
              <a:t>’s </a:t>
            </a:r>
            <a:r>
              <a:rPr lang="en-US" altLang="zh-CN" sz="2400" dirty="0">
                <a:solidFill>
                  <a:srgbClr val="000000"/>
                </a:solidFill>
                <a:latin typeface="Times New Roman" pitchFamily="18" charset="0"/>
                <a:cs typeface="Times New Roman" pitchFamily="18" charset="0"/>
              </a:rPr>
              <a:t>minions</a:t>
            </a:r>
          </a:p>
          <a:p>
            <a:pPr>
              <a:lnSpc>
                <a:spcPts val="630"/>
              </a:lnSpc>
            </a:pPr>
            <a:endParaRPr lang="en-US" altLang="zh-CN" dirty="0" smtClean="0"/>
          </a:p>
          <a:p>
            <a:pPr>
              <a:lnSpc>
                <a:spcPts val="1575"/>
              </a:lnSpc>
              <a:tabLst>
                <a:tab pos="6208776" algn="l"/>
                <a:tab pos="6440805"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4155873150"/>
      </p:ext>
    </p:extLst>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iOS</a:t>
            </a:r>
            <a:r>
              <a:rPr lang="en-US" dirty="0"/>
              <a:t> </a:t>
            </a:r>
            <a:r>
              <a:rPr lang="en-US" dirty="0" smtClean="0"/>
              <a:t>Architecture</a:t>
            </a:r>
            <a:endParaRPr lang="en-US" dirty="0"/>
          </a:p>
        </p:txBody>
      </p:sp>
      <p:sp>
        <p:nvSpPr>
          <p:cNvPr id="3" name="Content Placeholder 2"/>
          <p:cNvSpPr>
            <a:spLocks noGrp="1"/>
          </p:cNvSpPr>
          <p:nvPr>
            <p:ph idx="1"/>
          </p:nvPr>
        </p:nvSpPr>
        <p:spPr>
          <a:xfrm>
            <a:off x="457200" y="1447800"/>
            <a:ext cx="5486400" cy="5257800"/>
          </a:xfrm>
        </p:spPr>
        <p:txBody>
          <a:bodyPr>
            <a:normAutofit fontScale="62500" lnSpcReduction="20000"/>
          </a:bodyPr>
          <a:lstStyle/>
          <a:p>
            <a:r>
              <a:rPr lang="en-US" sz="3500" dirty="0"/>
              <a:t>Implemented as a number of layers</a:t>
            </a:r>
          </a:p>
          <a:p>
            <a:r>
              <a:rPr lang="en-US" sz="3500" dirty="0"/>
              <a:t>Lower layers provide fundamental services and technologies</a:t>
            </a:r>
          </a:p>
          <a:p>
            <a:r>
              <a:rPr lang="en-US" sz="3500" dirty="0"/>
              <a:t>Higher layers provide more sophisticated services </a:t>
            </a:r>
          </a:p>
          <a:p>
            <a:pPr lvl="1"/>
            <a:r>
              <a:rPr lang="en-US" dirty="0"/>
              <a:t>Builds upon the functionality provided by the lower layers</a:t>
            </a:r>
          </a:p>
          <a:p>
            <a:pPr lvl="1"/>
            <a:r>
              <a:rPr lang="en-US" dirty="0"/>
              <a:t>Provides </a:t>
            </a:r>
            <a:r>
              <a:rPr lang="en-US" dirty="0" smtClean="0"/>
              <a:t>object-oriented </a:t>
            </a:r>
            <a:r>
              <a:rPr lang="en-US" dirty="0"/>
              <a:t>abstractions for lower layer </a:t>
            </a:r>
            <a:r>
              <a:rPr lang="en-US" dirty="0" smtClean="0"/>
              <a:t>constructs</a:t>
            </a:r>
          </a:p>
          <a:p>
            <a:r>
              <a:rPr lang="en-US" sz="3500" dirty="0"/>
              <a:t>Each layer has a number of frameworks (packages of system interfaces)</a:t>
            </a:r>
          </a:p>
          <a:p>
            <a:pPr lvl="1"/>
            <a:r>
              <a:rPr lang="en-US" dirty="0"/>
              <a:t>Each framework contains dynamically shared libraries and associated resources (header files, images, </a:t>
            </a:r>
            <a:r>
              <a:rPr lang="en-US" dirty="0" err="1"/>
              <a:t>etc</a:t>
            </a:r>
            <a:r>
              <a:rPr lang="en-US" dirty="0" smtClean="0"/>
              <a:t>)</a:t>
            </a:r>
          </a:p>
          <a:p>
            <a:pPr lvl="1"/>
            <a:r>
              <a:rPr lang="en-US" dirty="0" smtClean="0"/>
              <a:t>When a framework is used, they need to be linked into the project</a:t>
            </a:r>
          </a:p>
          <a:p>
            <a:pPr lvl="2"/>
            <a:r>
              <a:rPr lang="en-US" dirty="0" smtClean="0"/>
              <a:t>Standard frameworks such as Foundation and </a:t>
            </a:r>
            <a:r>
              <a:rPr lang="en-US" dirty="0" err="1" smtClean="0"/>
              <a:t>UIKit</a:t>
            </a:r>
            <a:r>
              <a:rPr lang="en-US" dirty="0" smtClean="0"/>
              <a:t> are linked by default, when a template project is started</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Tree>
    <p:extLst>
      <p:ext uri="{BB962C8B-B14F-4D97-AF65-F5344CB8AC3E}">
        <p14:creationId xmlns:p14="http://schemas.microsoft.com/office/powerpoint/2010/main" val="646010011"/>
      </p:ext>
    </p:extLst>
  </p:cSld>
  <p:clrMapOvr>
    <a:masterClrMapping/>
  </p:clrMapOvr>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34" name="TextBox 1"/>
          <p:cNvSpPr txBox="1"/>
          <p:nvPr/>
        </p:nvSpPr>
        <p:spPr>
          <a:xfrm>
            <a:off x="1407319" y="5753100"/>
            <a:ext cx="7650941" cy="704078"/>
          </a:xfrm>
          <a:prstGeom prst="rect">
            <a:avLst/>
          </a:prstGeom>
          <a:noFill/>
        </p:spPr>
        <p:txBody>
          <a:bodyPr wrap="none" lIns="0" tIns="0" rIns="0" bIns="28804" rtlCol="0">
            <a:spAutoFit/>
          </a:bodyPr>
          <a:lstStyle/>
          <a:p>
            <a:pPr>
              <a:lnSpc>
                <a:spcPts val="2961"/>
              </a:lnSpc>
              <a:tabLst>
                <a:tab pos="7576947" algn="l"/>
                <a:tab pos="7808976" algn="l"/>
              </a:tabLst>
            </a:pPr>
            <a:r>
              <a:rPr lang="en-US" altLang="zh-CN" sz="2400" dirty="0" smtClean="0">
                <a:solidFill>
                  <a:srgbClr val="E984ED"/>
                </a:solidFill>
                <a:latin typeface="Times New Roman" pitchFamily="18" charset="0"/>
                <a:cs typeface="Times New Roman" pitchFamily="18" charset="0"/>
              </a:rPr>
              <a:t>Controller’</a:t>
            </a:r>
            <a:r>
              <a:rPr lang="en-US" altLang="zh-CN" sz="2400" dirty="0" smtClean="0">
                <a:solidFill>
                  <a:srgbClr val="000000"/>
                </a:solidFill>
                <a:latin typeface="Times New Roman" pitchFamily="18" charset="0"/>
                <a:cs typeface="Times New Roman" pitchFamily="18" charset="0"/>
              </a:rPr>
              <a:t>s </a:t>
            </a:r>
            <a:r>
              <a:rPr lang="en-US" altLang="zh-CN" sz="2400" dirty="0">
                <a:solidFill>
                  <a:srgbClr val="000000"/>
                </a:solidFill>
                <a:latin typeface="Times New Roman" pitchFamily="18" charset="0"/>
                <a:cs typeface="Times New Roman" pitchFamily="18" charset="0"/>
              </a:rPr>
              <a:t>can always talk directly to their </a:t>
            </a:r>
            <a:r>
              <a:rPr lang="en-US" altLang="zh-CN" sz="2400" dirty="0">
                <a:solidFill>
                  <a:srgbClr val="8E8EFC"/>
                </a:solidFill>
                <a:latin typeface="Times New Roman" pitchFamily="18" charset="0"/>
                <a:cs typeface="Times New Roman" pitchFamily="18" charset="0"/>
              </a:rPr>
              <a:t>Model</a:t>
            </a:r>
            <a:r>
              <a:rPr lang="en-US" altLang="zh-CN" sz="2400" dirty="0">
                <a:solidFill>
                  <a:srgbClr val="FFFFFF"/>
                </a:solidFill>
                <a:latin typeface="Times New Roman" pitchFamily="18" charset="0"/>
                <a:cs typeface="Times New Roman" pitchFamily="18" charset="0"/>
              </a:rPr>
              <a:t>.</a:t>
            </a:r>
          </a:p>
          <a:p>
            <a:pPr>
              <a:lnSpc>
                <a:spcPts val="630"/>
              </a:lnSpc>
            </a:pPr>
            <a:endParaRPr lang="en-US" altLang="zh-CN" dirty="0" smtClean="0"/>
          </a:p>
          <a:p>
            <a:pPr>
              <a:lnSpc>
                <a:spcPts val="1575"/>
              </a:lnSpc>
              <a:tabLst>
                <a:tab pos="7576947" algn="l"/>
                <a:tab pos="7808976"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132570028"/>
      </p:ext>
    </p:extLst>
  </p:cSld>
  <p:clrMapOvr>
    <a:masterClrMapping/>
  </p:clrMapOvr>
  <p:timing>
    <p:tnLst>
      <p:par>
        <p:cTn xmlns:p14="http://schemas.microsoft.com/office/powerpoint/2010/mai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sp>
        <p:nvSpPr>
          <p:cNvPr id="36" name="TextBox 1"/>
          <p:cNvSpPr txBox="1"/>
          <p:nvPr/>
        </p:nvSpPr>
        <p:spPr>
          <a:xfrm>
            <a:off x="1664494" y="5753100"/>
            <a:ext cx="5847755" cy="407073"/>
          </a:xfrm>
          <a:prstGeom prst="rect">
            <a:avLst/>
          </a:prstGeom>
          <a:noFill/>
        </p:spPr>
        <p:txBody>
          <a:bodyPr wrap="none" lIns="0" tIns="0" rIns="0" bIns="28804" rtlCol="0">
            <a:spAutoFit/>
          </a:bodyPr>
          <a:lstStyle/>
          <a:p>
            <a:pPr>
              <a:lnSpc>
                <a:spcPts val="2961"/>
              </a:lnSpc>
              <a:tabLst>
                <a:tab pos="7288911" algn="l"/>
                <a:tab pos="7520940" algn="l"/>
              </a:tabLst>
            </a:pPr>
            <a:r>
              <a:rPr lang="en-US" altLang="zh-CN" sz="2400" dirty="0" smtClean="0">
                <a:solidFill>
                  <a:srgbClr val="E984ED"/>
                </a:solidFill>
                <a:latin typeface="Times New Roman" pitchFamily="18" charset="0"/>
                <a:cs typeface="Times New Roman" pitchFamily="18" charset="0"/>
              </a:rPr>
              <a:t>Controller’</a:t>
            </a:r>
            <a:r>
              <a:rPr lang="en-US" altLang="zh-CN" sz="2400" dirty="0" smtClean="0">
                <a:solidFill>
                  <a:srgbClr val="000000"/>
                </a:solidFill>
                <a:latin typeface="Times New Roman" pitchFamily="18" charset="0"/>
                <a:cs typeface="Times New Roman" pitchFamily="18" charset="0"/>
              </a:rPr>
              <a:t>s </a:t>
            </a:r>
            <a:r>
              <a:rPr lang="en-US" altLang="zh-CN" sz="2400" dirty="0">
                <a:solidFill>
                  <a:srgbClr val="000000"/>
                </a:solidFill>
                <a:latin typeface="Times New Roman" pitchFamily="18" charset="0"/>
                <a:cs typeface="Times New Roman" pitchFamily="18" charset="0"/>
              </a:rPr>
              <a:t>can also talk directly to their</a:t>
            </a:r>
            <a:r>
              <a:rPr lang="en-US" altLang="zh-CN" sz="2400" dirty="0">
                <a:latin typeface="Times New Roman" pitchFamily="18" charset="0"/>
                <a:cs typeface="Times New Roman" pitchFamily="18" charset="0"/>
              </a:rPr>
              <a:t> </a:t>
            </a:r>
            <a:r>
              <a:rPr lang="en-US" altLang="zh-CN" sz="2400" dirty="0">
                <a:solidFill>
                  <a:srgbClr val="CEC13A"/>
                </a:solidFill>
                <a:latin typeface="Times New Roman" pitchFamily="18" charset="0"/>
                <a:cs typeface="Times New Roman" pitchFamily="18" charset="0"/>
              </a:rPr>
              <a:t>View</a:t>
            </a:r>
            <a:r>
              <a:rPr lang="en-US" altLang="zh-CN" sz="2400" dirty="0" smtClean="0">
                <a:solidFill>
                  <a:srgbClr val="FFFFFF"/>
                </a:solidFill>
                <a:latin typeface="Times New Roman" pitchFamily="18" charset="0"/>
                <a:cs typeface="Times New Roman" pitchFamily="18" charset="0"/>
              </a:rPr>
              <a:t>.</a:t>
            </a:r>
            <a:endParaRPr lang="en-US" altLang="zh-CN" sz="2400" dirty="0">
              <a:solidFill>
                <a:srgbClr val="FFFFFF"/>
              </a:solidFill>
              <a:latin typeface="Times New Roman" pitchFamily="18" charset="0"/>
              <a:cs typeface="Times New Roman" pitchFamily="18" charset="0"/>
            </a:endParaRPr>
          </a:p>
        </p:txBody>
      </p: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Tree>
    <p:extLst>
      <p:ext uri="{BB962C8B-B14F-4D97-AF65-F5344CB8AC3E}">
        <p14:creationId xmlns:p14="http://schemas.microsoft.com/office/powerpoint/2010/main" val="1889506310"/>
      </p:ext>
    </p:extLst>
  </p:cSld>
  <p:clrMapOvr>
    <a:masterClrMapping/>
  </p:clrMapOvr>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38" name="TextBox 1"/>
          <p:cNvSpPr txBox="1"/>
          <p:nvPr/>
        </p:nvSpPr>
        <p:spPr>
          <a:xfrm>
            <a:off x="1178719" y="5753100"/>
            <a:ext cx="6762068" cy="407073"/>
          </a:xfrm>
          <a:prstGeom prst="rect">
            <a:avLst/>
          </a:prstGeom>
          <a:noFill/>
        </p:spPr>
        <p:txBody>
          <a:bodyPr wrap="none" lIns="0" tIns="0" rIns="0" bIns="28804" rtlCol="0">
            <a:spAutoFit/>
          </a:bodyPr>
          <a:lstStyle/>
          <a:p>
            <a:pPr>
              <a:lnSpc>
                <a:spcPts val="2961"/>
              </a:lnSpc>
              <a:tabLst>
                <a:tab pos="7832979" algn="l"/>
                <a:tab pos="8065008" algn="l"/>
              </a:tabLst>
            </a:pPr>
            <a:r>
              <a:rPr lang="en-US" altLang="zh-CN" sz="2400" dirty="0">
                <a:latin typeface="Times New Roman" pitchFamily="18" charset="0"/>
                <a:cs typeface="Times New Roman" pitchFamily="18" charset="0"/>
              </a:rPr>
              <a:t>The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and </a:t>
            </a:r>
            <a:r>
              <a:rPr lang="en-US" altLang="zh-CN" sz="2400" dirty="0">
                <a:solidFill>
                  <a:srgbClr val="CEC13A"/>
                </a:solidFill>
                <a:latin typeface="Times New Roman" pitchFamily="18" charset="0"/>
                <a:cs typeface="Times New Roman" pitchFamily="18" charset="0"/>
              </a:rPr>
              <a:t>View</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should </a:t>
            </a:r>
            <a:r>
              <a:rPr lang="en-US" altLang="zh-CN" sz="2400" b="1" dirty="0">
                <a:solidFill>
                  <a:srgbClr val="FF0000"/>
                </a:solidFill>
                <a:latin typeface="Times New Roman" pitchFamily="18" charset="0"/>
                <a:cs typeface="Times New Roman" pitchFamily="18" charset="0"/>
              </a:rPr>
              <a:t>never</a:t>
            </a:r>
            <a:r>
              <a:rPr lang="en-US" altLang="zh-CN" sz="2400" dirty="0">
                <a:solidFill>
                  <a:srgbClr val="000000"/>
                </a:solidFill>
                <a:latin typeface="Times New Roman" pitchFamily="18" charset="0"/>
                <a:cs typeface="Times New Roman" pitchFamily="18" charset="0"/>
              </a:rPr>
              <a:t> speak to each other</a:t>
            </a:r>
            <a:r>
              <a:rPr lang="en-US" altLang="zh-CN" sz="2400" dirty="0" smtClean="0">
                <a:solidFill>
                  <a:srgbClr val="000000"/>
                </a:solidFill>
                <a:latin typeface="Times New Roman" pitchFamily="18" charset="0"/>
                <a:cs typeface="Times New Roman" pitchFamily="18" charset="0"/>
              </a:rPr>
              <a:t>.</a:t>
            </a:r>
            <a:endParaRPr lang="en-US" altLang="zh-CN" sz="2400" dirty="0">
              <a:solidFill>
                <a:srgbClr val="000000"/>
              </a:solidFill>
              <a:latin typeface="Times New Roman" pitchFamily="18" charset="0"/>
              <a:cs typeface="Times New Roman" pitchFamily="18" charset="0"/>
            </a:endParaRPr>
          </a:p>
        </p:txBody>
      </p:sp>
      <p:cxnSp>
        <p:nvCxnSpPr>
          <p:cNvPr id="39" name="Straight Arrow Connector 38"/>
          <p:cNvCxnSpPr/>
          <p:nvPr/>
        </p:nvCxnSpPr>
        <p:spPr>
          <a:xfrm flipH="1">
            <a:off x="3505200" y="4572000"/>
            <a:ext cx="190500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cxnSp>
        <p:nvCxnSpPr>
          <p:cNvPr id="42" name="Straight Arrow Connector 41"/>
          <p:cNvCxnSpPr/>
          <p:nvPr/>
        </p:nvCxnSpPr>
        <p:spPr>
          <a:xfrm>
            <a:off x="3429000" y="4724400"/>
            <a:ext cx="2057400" cy="0"/>
          </a:xfrm>
          <a:prstGeom prst="straightConnector1">
            <a:avLst/>
          </a:prstGeom>
          <a:ln>
            <a:solidFill>
              <a:schemeClr val="accent2"/>
            </a:solidFill>
            <a:tailEnd type="arrow"/>
          </a:ln>
        </p:spPr>
        <p:style>
          <a:lnRef idx="2">
            <a:schemeClr val="accent1"/>
          </a:lnRef>
          <a:fillRef idx="0">
            <a:schemeClr val="accent1"/>
          </a:fillRef>
          <a:effectRef idx="1">
            <a:schemeClr val="accent1"/>
          </a:effectRef>
          <a:fontRef idx="minor">
            <a:schemeClr val="tx1"/>
          </a:fontRef>
        </p:style>
      </p:cxnSp>
      <p:sp>
        <p:nvSpPr>
          <p:cNvPr id="20" name="Multiply 19"/>
          <p:cNvSpPr/>
          <p:nvPr/>
        </p:nvSpPr>
        <p:spPr>
          <a:xfrm>
            <a:off x="3962400" y="4419600"/>
            <a:ext cx="457200" cy="457200"/>
          </a:xfrm>
          <a:prstGeom prst="mathMultiply">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64433383"/>
      </p:ext>
    </p:extLst>
  </p:cSld>
  <p:clrMapOvr>
    <a:masterClrMapping/>
  </p:clrMapOvr>
  <p:timing>
    <p:tnLst>
      <p:par>
        <p:cTn xmlns:p14="http://schemas.microsoft.com/office/powerpoint/2010/mai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0" name="TextBox 1"/>
          <p:cNvSpPr txBox="1"/>
          <p:nvPr/>
        </p:nvSpPr>
        <p:spPr>
          <a:xfrm>
            <a:off x="2264569" y="5753100"/>
            <a:ext cx="6681444" cy="704078"/>
          </a:xfrm>
          <a:prstGeom prst="rect">
            <a:avLst/>
          </a:prstGeom>
          <a:noFill/>
        </p:spPr>
        <p:txBody>
          <a:bodyPr wrap="none" lIns="0" tIns="0" rIns="0" bIns="28804" rtlCol="0">
            <a:spAutoFit/>
          </a:bodyPr>
          <a:lstStyle/>
          <a:p>
            <a:pPr>
              <a:lnSpc>
                <a:spcPts val="2961"/>
              </a:lnSpc>
              <a:tabLst>
                <a:tab pos="6616827" algn="l"/>
                <a:tab pos="6848856" algn="l"/>
              </a:tabLst>
            </a:pPr>
            <a:r>
              <a:rPr lang="en-US" altLang="zh-CN" sz="2400" dirty="0">
                <a:latin typeface="Times New Roman" pitchFamily="18" charset="0"/>
                <a:cs typeface="Times New Roman" pitchFamily="18" charset="0"/>
              </a:rPr>
              <a:t>Can the </a:t>
            </a:r>
            <a:r>
              <a:rPr lang="en-US" altLang="zh-CN" sz="2400" dirty="0">
                <a:solidFill>
                  <a:srgbClr val="CEC13A"/>
                </a:solidFill>
                <a:latin typeface="Times New Roman" pitchFamily="18" charset="0"/>
                <a:cs typeface="Times New Roman" pitchFamily="18" charset="0"/>
              </a:rPr>
              <a:t>View</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speak to its </a:t>
            </a:r>
            <a:r>
              <a:rPr lang="en-US" altLang="zh-CN" sz="2400" dirty="0">
                <a:solidFill>
                  <a:srgbClr val="E984ED"/>
                </a:solidFill>
                <a:latin typeface="Times New Roman" pitchFamily="18" charset="0"/>
                <a:cs typeface="Times New Roman" pitchFamily="18" charset="0"/>
              </a:rPr>
              <a:t>Controller</a:t>
            </a:r>
            <a:r>
              <a:rPr lang="en-US" altLang="zh-CN" sz="2400" dirty="0">
                <a:solidFill>
                  <a:srgbClr val="000000"/>
                </a:solidFill>
                <a:latin typeface="Times New Roman" pitchFamily="18" charset="0"/>
                <a:cs typeface="Times New Roman" pitchFamily="18" charset="0"/>
              </a:rPr>
              <a:t>?</a:t>
            </a:r>
          </a:p>
          <a:p>
            <a:pPr>
              <a:lnSpc>
                <a:spcPts val="630"/>
              </a:lnSpc>
            </a:pPr>
            <a:endParaRPr lang="en-US" altLang="zh-CN" dirty="0" smtClean="0"/>
          </a:p>
          <a:p>
            <a:pPr>
              <a:lnSpc>
                <a:spcPts val="1575"/>
              </a:lnSpc>
              <a:tabLst>
                <a:tab pos="6616827" algn="l"/>
                <a:tab pos="6848856"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cxnSp>
        <p:nvCxnSpPr>
          <p:cNvPr id="41" name="Straight Arrow Connector 40"/>
          <p:cNvCxnSpPr/>
          <p:nvPr/>
        </p:nvCxnSpPr>
        <p:spPr>
          <a:xfrm flipH="1" flipV="1">
            <a:off x="5943600" y="2286000"/>
            <a:ext cx="1371600" cy="12192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14" name="TextBox 13"/>
          <p:cNvSpPr txBox="1"/>
          <p:nvPr/>
        </p:nvSpPr>
        <p:spPr>
          <a:xfrm>
            <a:off x="6705600" y="2514600"/>
            <a:ext cx="374822" cy="584776"/>
          </a:xfrm>
          <a:prstGeom prst="rect">
            <a:avLst/>
          </a:prstGeom>
          <a:noFill/>
        </p:spPr>
        <p:txBody>
          <a:bodyPr wrap="none" rtlCol="0">
            <a:spAutoFit/>
          </a:bodyPr>
          <a:lstStyle/>
          <a:p>
            <a:r>
              <a:rPr lang="en-US" sz="3200" dirty="0" smtClean="0"/>
              <a:t>?</a:t>
            </a:r>
            <a:endParaRPr lang="en-US" sz="3200" dirty="0"/>
          </a:p>
        </p:txBody>
      </p:sp>
    </p:spTree>
    <p:extLst>
      <p:ext uri="{BB962C8B-B14F-4D97-AF65-F5344CB8AC3E}">
        <p14:creationId xmlns:p14="http://schemas.microsoft.com/office/powerpoint/2010/main" val="7781160"/>
      </p:ext>
    </p:extLst>
  </p:cSld>
  <p:clrMapOvr>
    <a:masterClrMapping/>
  </p:clrMapOvr>
  <p:timing>
    <p:tnLst>
      <p:par>
        <p:cTn xmlns:p14="http://schemas.microsoft.com/office/powerpoint/2010/mai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0" name="TextBox 1"/>
          <p:cNvSpPr txBox="1"/>
          <p:nvPr/>
        </p:nvSpPr>
        <p:spPr>
          <a:xfrm>
            <a:off x="1521619" y="5753100"/>
            <a:ext cx="7521675" cy="704078"/>
          </a:xfrm>
          <a:prstGeom prst="rect">
            <a:avLst/>
          </a:prstGeom>
          <a:noFill/>
        </p:spPr>
        <p:txBody>
          <a:bodyPr wrap="none" lIns="0" tIns="0" rIns="0" bIns="28804" rtlCol="0">
            <a:spAutoFit/>
          </a:bodyPr>
          <a:lstStyle/>
          <a:p>
            <a:pPr>
              <a:lnSpc>
                <a:spcPts val="2961"/>
              </a:lnSpc>
              <a:tabLst>
                <a:tab pos="7448931" algn="l"/>
                <a:tab pos="7680960" algn="l"/>
              </a:tabLst>
            </a:pPr>
            <a:r>
              <a:rPr lang="en-US" altLang="zh-CN" sz="2400" dirty="0">
                <a:latin typeface="Times New Roman" pitchFamily="18" charset="0"/>
                <a:cs typeface="Times New Roman" pitchFamily="18" charset="0"/>
              </a:rPr>
              <a:t>Sort of.   Communication is “blind” and structured.</a:t>
            </a:r>
          </a:p>
          <a:p>
            <a:pPr>
              <a:lnSpc>
                <a:spcPts val="630"/>
              </a:lnSpc>
            </a:pPr>
            <a:endParaRPr lang="en-US" altLang="zh-CN" dirty="0" smtClean="0"/>
          </a:p>
          <a:p>
            <a:pPr>
              <a:lnSpc>
                <a:spcPts val="1575"/>
              </a:lnSpc>
              <a:tabLst>
                <a:tab pos="7448931" algn="l"/>
                <a:tab pos="7680960"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1843599431"/>
      </p:ext>
    </p:extLst>
  </p:cSld>
  <p:clrMapOvr>
    <a:masterClrMapping/>
  </p:clrMapOvr>
  <p:timing>
    <p:tnLst>
      <p:par>
        <p:cTn xmlns:p14="http://schemas.microsoft.com/office/powerpoint/2010/mai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38" name="TextBox 1"/>
          <p:cNvSpPr txBox="1"/>
          <p:nvPr/>
        </p:nvSpPr>
        <p:spPr>
          <a:xfrm>
            <a:off x="1971675" y="5753100"/>
            <a:ext cx="5105213" cy="407073"/>
          </a:xfrm>
          <a:prstGeom prst="rect">
            <a:avLst/>
          </a:prstGeom>
          <a:noFill/>
        </p:spPr>
        <p:txBody>
          <a:bodyPr wrap="none" lIns="0" tIns="0" rIns="0" bIns="28804" rtlCol="0">
            <a:spAutoFit/>
          </a:bodyPr>
          <a:lstStyle/>
          <a:p>
            <a:pPr>
              <a:lnSpc>
                <a:spcPts val="2961"/>
              </a:lnSpc>
              <a:tabLst>
                <a:tab pos="6944868" algn="l"/>
                <a:tab pos="7176897" algn="l"/>
              </a:tabLst>
            </a:pPr>
            <a:r>
              <a:rPr lang="en-US" altLang="zh-CN" sz="2400" dirty="0">
                <a:solidFill>
                  <a:srgbClr val="000000"/>
                </a:solidFill>
                <a:latin typeface="Times New Roman" pitchFamily="18" charset="0"/>
                <a:cs typeface="Times New Roman" pitchFamily="18" charset="0"/>
              </a:rPr>
              <a:t>The </a:t>
            </a:r>
            <a:r>
              <a:rPr lang="en-US" altLang="zh-CN" sz="2400" dirty="0">
                <a:solidFill>
                  <a:srgbClr val="E984ED"/>
                </a:solidFill>
                <a:latin typeface="Times New Roman" pitchFamily="18" charset="0"/>
                <a:cs typeface="Times New Roman" pitchFamily="18" charset="0"/>
              </a:rPr>
              <a:t>Controller</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can drop a</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target</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on itself</a:t>
            </a:r>
            <a:r>
              <a:rPr lang="en-US" altLang="zh-CN" sz="2400" dirty="0" smtClean="0">
                <a:solidFill>
                  <a:srgbClr val="000000"/>
                </a:solidFill>
                <a:latin typeface="Times New Roman" pitchFamily="18" charset="0"/>
                <a:cs typeface="Times New Roman" pitchFamily="18" charset="0"/>
              </a:rPr>
              <a:t>.</a:t>
            </a:r>
            <a:endParaRPr lang="en-US" altLang="zh-CN" sz="2400" dirty="0">
              <a:solidFill>
                <a:srgbClr val="000000"/>
              </a:solidFill>
              <a:latin typeface="Times New Roman" pitchFamily="18" charset="0"/>
              <a:cs typeface="Times New Roman" pitchFamily="18" charset="0"/>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Tree>
    <p:extLst>
      <p:ext uri="{BB962C8B-B14F-4D97-AF65-F5344CB8AC3E}">
        <p14:creationId xmlns:p14="http://schemas.microsoft.com/office/powerpoint/2010/main" val="1542533019"/>
      </p:ext>
    </p:extLst>
  </p:cSld>
  <p:clrMapOvr>
    <a:masterClrMapping/>
  </p:clrMapOvr>
  <p:timing>
    <p:tnLst>
      <p:par>
        <p:cTn xmlns:p14="http://schemas.microsoft.com/office/powerpoint/2010/mai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sp>
        <p:nvSpPr>
          <p:cNvPr id="43" name="TextBox 1"/>
          <p:cNvSpPr txBox="1"/>
          <p:nvPr/>
        </p:nvSpPr>
        <p:spPr>
          <a:xfrm>
            <a:off x="2278856" y="5753100"/>
            <a:ext cx="6665286" cy="704078"/>
          </a:xfrm>
          <a:prstGeom prst="rect">
            <a:avLst/>
          </a:prstGeom>
          <a:noFill/>
        </p:spPr>
        <p:txBody>
          <a:bodyPr wrap="none" lIns="0" tIns="0" rIns="0" bIns="28804" rtlCol="0">
            <a:spAutoFit/>
          </a:bodyPr>
          <a:lstStyle/>
          <a:p>
            <a:pPr>
              <a:lnSpc>
                <a:spcPts val="2961"/>
              </a:lnSpc>
              <a:tabLst>
                <a:tab pos="6600825" algn="l"/>
                <a:tab pos="6832854" algn="l"/>
              </a:tabLst>
            </a:pPr>
            <a:r>
              <a:rPr lang="en-US" altLang="zh-CN" sz="2400" dirty="0">
                <a:latin typeface="Times New Roman" pitchFamily="18" charset="0"/>
                <a:cs typeface="Times New Roman" pitchFamily="18" charset="0"/>
              </a:rPr>
              <a:t>Then hand out an </a:t>
            </a:r>
            <a:r>
              <a:rPr lang="en-US" altLang="zh-CN" sz="2400" dirty="0">
                <a:solidFill>
                  <a:srgbClr val="9F8540"/>
                </a:solidFill>
                <a:latin typeface="Times New Roman" pitchFamily="18" charset="0"/>
                <a:cs typeface="Times New Roman" pitchFamily="18" charset="0"/>
              </a:rPr>
              <a:t>action </a:t>
            </a:r>
            <a:r>
              <a:rPr lang="en-US" altLang="zh-CN" sz="2400" dirty="0">
                <a:solidFill>
                  <a:srgbClr val="000000"/>
                </a:solidFill>
                <a:latin typeface="Times New Roman" pitchFamily="18" charset="0"/>
                <a:cs typeface="Times New Roman" pitchFamily="18" charset="0"/>
              </a:rPr>
              <a:t>to the </a:t>
            </a:r>
            <a:r>
              <a:rPr lang="en-US" altLang="zh-CN" sz="2400" dirty="0">
                <a:solidFill>
                  <a:srgbClr val="CEC13A"/>
                </a:solidFill>
                <a:latin typeface="Times New Roman" pitchFamily="18" charset="0"/>
                <a:cs typeface="Times New Roman" pitchFamily="18" charset="0"/>
              </a:rPr>
              <a:t>View</a:t>
            </a:r>
            <a:r>
              <a:rPr lang="en-US" altLang="zh-CN" sz="2400" dirty="0">
                <a:solidFill>
                  <a:srgbClr val="000000"/>
                </a:solidFill>
                <a:latin typeface="Times New Roman" pitchFamily="18" charset="0"/>
                <a:cs typeface="Times New Roman" pitchFamily="18" charset="0"/>
              </a:rPr>
              <a:t>.</a:t>
            </a:r>
          </a:p>
          <a:p>
            <a:pPr>
              <a:lnSpc>
                <a:spcPts val="630"/>
              </a:lnSpc>
            </a:pPr>
            <a:endParaRPr lang="en-US" altLang="zh-CN" dirty="0" smtClean="0"/>
          </a:p>
          <a:p>
            <a:pPr>
              <a:lnSpc>
                <a:spcPts val="1575"/>
              </a:lnSpc>
              <a:tabLst>
                <a:tab pos="6600825" algn="l"/>
                <a:tab pos="6832854"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
        <p:nvSpPr>
          <p:cNvPr id="44" name="Oval 43"/>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534399366"/>
      </p:ext>
    </p:extLst>
  </p:cSld>
  <p:clrMapOvr>
    <a:masterClrMapping/>
  </p:clrMapOvr>
  <p:timing>
    <p:tnLst>
      <p:par>
        <p:cTn xmlns:p14="http://schemas.microsoft.com/office/powerpoint/2010/mai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cxnSp>
        <p:nvCxnSpPr>
          <p:cNvPr id="45" name="Straight Arrow Connector 44"/>
          <p:cNvCxnSpPr/>
          <p:nvPr/>
        </p:nvCxnSpPr>
        <p:spPr>
          <a:xfrm flipH="1" flipV="1">
            <a:off x="5867400" y="2209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
        <p:nvSpPr>
          <p:cNvPr id="51" name="TextBox 1"/>
          <p:cNvSpPr txBox="1"/>
          <p:nvPr/>
        </p:nvSpPr>
        <p:spPr>
          <a:xfrm>
            <a:off x="1028700" y="5753100"/>
            <a:ext cx="7027465" cy="704078"/>
          </a:xfrm>
          <a:prstGeom prst="rect">
            <a:avLst/>
          </a:prstGeom>
          <a:noFill/>
        </p:spPr>
        <p:txBody>
          <a:bodyPr wrap="none" lIns="0" tIns="0" rIns="0" bIns="28804" rtlCol="0">
            <a:spAutoFit/>
          </a:bodyPr>
          <a:lstStyle/>
          <a:p>
            <a:pPr>
              <a:lnSpc>
                <a:spcPts val="2961"/>
              </a:lnSpc>
              <a:tabLst>
                <a:tab pos="8001000" algn="l"/>
                <a:tab pos="8233029" algn="l"/>
              </a:tabLst>
            </a:pPr>
            <a:r>
              <a:rPr lang="en-US" altLang="zh-CN" sz="2400" dirty="0">
                <a:solidFill>
                  <a:srgbClr val="000000"/>
                </a:solidFill>
                <a:latin typeface="Times New Roman" pitchFamily="18" charset="0"/>
                <a:cs typeface="Times New Roman" pitchFamily="18" charset="0"/>
              </a:rPr>
              <a:t>The </a:t>
            </a:r>
            <a:r>
              <a:rPr lang="en-US" altLang="zh-CN" sz="2400" dirty="0">
                <a:solidFill>
                  <a:srgbClr val="CEC13A"/>
                </a:solidFill>
                <a:latin typeface="Times New Roman" pitchFamily="18" charset="0"/>
                <a:cs typeface="Times New Roman" pitchFamily="18" charset="0"/>
              </a:rPr>
              <a:t>View</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sends the </a:t>
            </a:r>
            <a:r>
              <a:rPr lang="en-US" altLang="zh-CN" sz="2400" dirty="0">
                <a:solidFill>
                  <a:srgbClr val="9F8540"/>
                </a:solidFill>
                <a:latin typeface="Times New Roman" pitchFamily="18" charset="0"/>
                <a:cs typeface="Times New Roman" pitchFamily="18" charset="0"/>
              </a:rPr>
              <a:t>action </a:t>
            </a:r>
            <a:r>
              <a:rPr lang="en-US" altLang="zh-CN" sz="2400" dirty="0">
                <a:solidFill>
                  <a:srgbClr val="000000"/>
                </a:solidFill>
                <a:latin typeface="Times New Roman" pitchFamily="18" charset="0"/>
                <a:cs typeface="Times New Roman" pitchFamily="18" charset="0"/>
              </a:rPr>
              <a:t>when things happen in the UI.</a:t>
            </a:r>
          </a:p>
          <a:p>
            <a:pPr>
              <a:lnSpc>
                <a:spcPts val="630"/>
              </a:lnSpc>
            </a:pPr>
            <a:endParaRPr lang="en-US" altLang="zh-CN" dirty="0" smtClean="0">
              <a:solidFill>
                <a:srgbClr val="000000"/>
              </a:solidFill>
            </a:endParaRPr>
          </a:p>
          <a:p>
            <a:pPr>
              <a:lnSpc>
                <a:spcPts val="1575"/>
              </a:lnSpc>
              <a:tabLst>
                <a:tab pos="8001000" algn="l"/>
                <a:tab pos="8233029" algn="l"/>
              </a:tabLst>
            </a:pPr>
            <a:r>
              <a:rPr lang="en-US" altLang="zh-CN" dirty="0" smtClean="0">
                <a:solidFill>
                  <a:srgbClr val="000000"/>
                </a:solidFill>
              </a:rPr>
              <a:t>	</a:t>
            </a:r>
            <a:endParaRPr lang="en-US" altLang="zh-CN" sz="1000" dirty="0">
              <a:solidFill>
                <a:srgbClr val="000000"/>
              </a:solidFill>
              <a:latin typeface="Times New Roman" pitchFamily="18" charset="0"/>
              <a:cs typeface="Times New Roman" pitchFamily="18" charset="0"/>
            </a:endParaRPr>
          </a:p>
        </p:txBody>
      </p:sp>
      <p:sp>
        <p:nvSpPr>
          <p:cNvPr id="52" name="Oval 51"/>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60958641"/>
      </p:ext>
    </p:extLst>
  </p:cSld>
  <p:clrMapOvr>
    <a:masterClrMapping/>
  </p:clrMapOvr>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sp>
        <p:nvSpPr>
          <p:cNvPr id="43" name="TextBox 1"/>
          <p:cNvSpPr txBox="1"/>
          <p:nvPr/>
        </p:nvSpPr>
        <p:spPr>
          <a:xfrm>
            <a:off x="735806" y="5753100"/>
            <a:ext cx="7677432" cy="704078"/>
          </a:xfrm>
          <a:prstGeom prst="rect">
            <a:avLst/>
          </a:prstGeom>
          <a:noFill/>
        </p:spPr>
        <p:txBody>
          <a:bodyPr wrap="none" lIns="0" tIns="0" rIns="0" bIns="28804" rtlCol="0">
            <a:spAutoFit/>
          </a:bodyPr>
          <a:lstStyle/>
          <a:p>
            <a:pPr>
              <a:lnSpc>
                <a:spcPts val="2961"/>
              </a:lnSpc>
              <a:tabLst>
                <a:tab pos="8329041" algn="l"/>
                <a:tab pos="8561070" algn="l"/>
              </a:tabLst>
            </a:pPr>
            <a:r>
              <a:rPr lang="en-US" altLang="zh-CN" sz="2400" dirty="0">
                <a:latin typeface="Times New Roman" pitchFamily="18" charset="0"/>
                <a:cs typeface="Times New Roman" pitchFamily="18" charset="0"/>
              </a:rPr>
              <a:t>Sometimes the </a:t>
            </a:r>
            <a:r>
              <a:rPr lang="en-US" altLang="zh-CN" sz="2400" dirty="0">
                <a:solidFill>
                  <a:srgbClr val="CEC13A"/>
                </a:solidFill>
                <a:latin typeface="Times New Roman" pitchFamily="18" charset="0"/>
                <a:cs typeface="Times New Roman" pitchFamily="18" charset="0"/>
              </a:rPr>
              <a:t>View</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needs to synchronize with the </a:t>
            </a:r>
            <a:r>
              <a:rPr lang="en-US" altLang="zh-CN" sz="2400" dirty="0">
                <a:solidFill>
                  <a:srgbClr val="E984ED"/>
                </a:solidFill>
                <a:latin typeface="Times New Roman" pitchFamily="18" charset="0"/>
                <a:cs typeface="Times New Roman" pitchFamily="18" charset="0"/>
              </a:rPr>
              <a:t>Controller</a:t>
            </a:r>
            <a:r>
              <a:rPr lang="en-US" altLang="zh-CN" sz="2400" dirty="0">
                <a:solidFill>
                  <a:srgbClr val="000000"/>
                </a:solidFill>
                <a:latin typeface="Times New Roman" pitchFamily="18" charset="0"/>
                <a:cs typeface="Times New Roman" pitchFamily="18" charset="0"/>
              </a:rPr>
              <a:t>.</a:t>
            </a:r>
          </a:p>
          <a:p>
            <a:pPr>
              <a:lnSpc>
                <a:spcPts val="630"/>
              </a:lnSpc>
            </a:pPr>
            <a:endParaRPr lang="en-US" altLang="zh-CN" dirty="0" smtClean="0"/>
          </a:p>
          <a:p>
            <a:pPr>
              <a:lnSpc>
                <a:spcPts val="1575"/>
              </a:lnSpc>
              <a:tabLst>
                <a:tab pos="8329041" algn="l"/>
                <a:tab pos="8561070" algn="l"/>
              </a:tabLst>
            </a:pPr>
            <a:endParaRPr lang="en-US" altLang="zh-CN" sz="1000" dirty="0">
              <a:solidFill>
                <a:srgbClr val="FF1919"/>
              </a:solidFill>
              <a:latin typeface="Times New Roman" pitchFamily="18" charset="0"/>
              <a:cs typeface="Times New Roman" pitchFamily="18" charset="0"/>
            </a:endParaRPr>
          </a:p>
        </p:txBody>
      </p:sp>
      <p:grpSp>
        <p:nvGrpSpPr>
          <p:cNvPr id="62" name="Group 61"/>
          <p:cNvGrpSpPr/>
          <p:nvPr/>
        </p:nvGrpSpPr>
        <p:grpSpPr>
          <a:xfrm>
            <a:off x="5410200" y="3886200"/>
            <a:ext cx="1318395" cy="521732"/>
            <a:chOff x="3886200" y="1752600"/>
            <a:chExt cx="1318395" cy="521732"/>
          </a:xfrm>
        </p:grpSpPr>
        <p:sp>
          <p:nvSpPr>
            <p:cNvPr id="63" name="Oval 6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4" name="Straight Arrow Connector 63"/>
            <p:cNvCxnSpPr>
              <a:stCxn id="6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68" name="TextBox 6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Oval 68"/>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3116358275"/>
      </p:ext>
    </p:extLst>
  </p:cSld>
  <p:clrMapOvr>
    <a:masterClrMapping/>
  </p:clrMapOvr>
  <p:timing>
    <p:tnLst>
      <p:par>
        <p:cTn xmlns:p14="http://schemas.microsoft.com/office/powerpoint/2010/mai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62" name="Group 61"/>
          <p:cNvGrpSpPr/>
          <p:nvPr/>
        </p:nvGrpSpPr>
        <p:grpSpPr>
          <a:xfrm>
            <a:off x="3810000" y="1752600"/>
            <a:ext cx="1318395" cy="521732"/>
            <a:chOff x="3886200" y="1752600"/>
            <a:chExt cx="1318395" cy="521732"/>
          </a:xfrm>
        </p:grpSpPr>
        <p:sp>
          <p:nvSpPr>
            <p:cNvPr id="63" name="Oval 6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4" name="Straight Arrow Connector 63"/>
            <p:cNvCxnSpPr>
              <a:stCxn id="6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5" name="Straight Arrow Connector 6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6" name="Straight Arrow Connector 6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7" name="TextBox 6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68" name="TextBox 6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49" name="TextBox 1"/>
          <p:cNvSpPr txBox="1"/>
          <p:nvPr/>
        </p:nvSpPr>
        <p:spPr>
          <a:xfrm>
            <a:off x="1585913" y="5753100"/>
            <a:ext cx="7448962" cy="704078"/>
          </a:xfrm>
          <a:prstGeom prst="rect">
            <a:avLst/>
          </a:prstGeom>
          <a:noFill/>
        </p:spPr>
        <p:txBody>
          <a:bodyPr wrap="none" lIns="0" tIns="0" rIns="0" bIns="28804" rtlCol="0">
            <a:spAutoFit/>
          </a:bodyPr>
          <a:lstStyle/>
          <a:p>
            <a:pPr>
              <a:lnSpc>
                <a:spcPts val="2961"/>
              </a:lnSpc>
              <a:tabLst>
                <a:tab pos="7376922" algn="l"/>
                <a:tab pos="7608951" algn="l"/>
              </a:tabLst>
            </a:pPr>
            <a:r>
              <a:rPr lang="en-US" altLang="zh-CN" sz="2400" dirty="0">
                <a:solidFill>
                  <a:srgbClr val="000000"/>
                </a:solidFill>
                <a:latin typeface="Times New Roman" pitchFamily="18" charset="0"/>
                <a:cs typeface="Times New Roman" pitchFamily="18" charset="0"/>
              </a:rPr>
              <a:t>The </a:t>
            </a:r>
            <a:r>
              <a:rPr lang="en-US" altLang="zh-CN" sz="2400" dirty="0">
                <a:solidFill>
                  <a:srgbClr val="E984ED"/>
                </a:solidFill>
                <a:latin typeface="Times New Roman" pitchFamily="18" charset="0"/>
                <a:cs typeface="Times New Roman" pitchFamily="18" charset="0"/>
              </a:rPr>
              <a:t>Controller</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sets itself as the </a:t>
            </a:r>
            <a:r>
              <a:rPr lang="en-US" altLang="zh-CN" sz="2400" dirty="0">
                <a:solidFill>
                  <a:srgbClr val="CEC13A"/>
                </a:solidFill>
                <a:latin typeface="Times New Roman" pitchFamily="18" charset="0"/>
                <a:cs typeface="Times New Roman" pitchFamily="18" charset="0"/>
              </a:rPr>
              <a:t>View</a:t>
            </a:r>
            <a:r>
              <a:rPr lang="en-US" altLang="zh-CN" sz="2400" dirty="0">
                <a:solidFill>
                  <a:srgbClr val="000000"/>
                </a:solidFill>
                <a:latin typeface="Times New Roman" pitchFamily="18" charset="0"/>
                <a:cs typeface="Times New Roman" pitchFamily="18" charset="0"/>
              </a:rPr>
              <a:t>’s</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delegate.</a:t>
            </a:r>
          </a:p>
          <a:p>
            <a:pPr>
              <a:lnSpc>
                <a:spcPts val="630"/>
              </a:lnSpc>
            </a:pPr>
            <a:endParaRPr lang="en-US" altLang="zh-CN" dirty="0" smtClean="0"/>
          </a:p>
          <a:p>
            <a:pPr>
              <a:lnSpc>
                <a:spcPts val="1575"/>
              </a:lnSpc>
              <a:tabLst>
                <a:tab pos="7376922" algn="l"/>
                <a:tab pos="7608951"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1493396523"/>
      </p:ext>
    </p:extLst>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iOS</a:t>
            </a:r>
            <a:r>
              <a:rPr lang="en-US" dirty="0" smtClean="0"/>
              <a:t> Overview: </a:t>
            </a:r>
            <a:r>
              <a:rPr lang="en-US" dirty="0" err="1" smtClean="0"/>
              <a:t>CoreOS</a:t>
            </a:r>
            <a:endParaRPr lang="en-US" dirty="0"/>
          </a:p>
        </p:txBody>
      </p:sp>
      <p:sp>
        <p:nvSpPr>
          <p:cNvPr id="3" name="Content Placeholder 2"/>
          <p:cNvSpPr>
            <a:spLocks noGrp="1"/>
          </p:cNvSpPr>
          <p:nvPr>
            <p:ph idx="1"/>
          </p:nvPr>
        </p:nvSpPr>
        <p:spPr>
          <a:xfrm>
            <a:off x="457200" y="1447800"/>
            <a:ext cx="5486400" cy="5029200"/>
          </a:xfrm>
        </p:spPr>
        <p:txBody>
          <a:bodyPr>
            <a:normAutofit fontScale="40000" lnSpcReduction="20000"/>
          </a:bodyPr>
          <a:lstStyle/>
          <a:p>
            <a:r>
              <a:rPr lang="en-US" sz="5500" dirty="0"/>
              <a:t>System Framework (based on Mach)</a:t>
            </a:r>
          </a:p>
          <a:p>
            <a:pPr lvl="1"/>
            <a:r>
              <a:rPr lang="en-US" sz="4500" dirty="0"/>
              <a:t>Threading (POSIX)</a:t>
            </a:r>
          </a:p>
          <a:p>
            <a:pPr lvl="1"/>
            <a:r>
              <a:rPr lang="en-US" sz="4500" dirty="0">
                <a:solidFill>
                  <a:srgbClr val="FF0000"/>
                </a:solidFill>
              </a:rPr>
              <a:t>Networking (BSD sockets)</a:t>
            </a:r>
          </a:p>
          <a:p>
            <a:pPr lvl="1"/>
            <a:r>
              <a:rPr lang="en-US" sz="4500" dirty="0"/>
              <a:t>File system  </a:t>
            </a:r>
          </a:p>
          <a:p>
            <a:pPr lvl="1"/>
            <a:r>
              <a:rPr lang="en-US" sz="4500" dirty="0"/>
              <a:t>Service discovery (Bonjour &amp; DNS)</a:t>
            </a:r>
          </a:p>
          <a:p>
            <a:pPr lvl="1"/>
            <a:r>
              <a:rPr lang="en-US" sz="4500" dirty="0"/>
              <a:t>Memory management </a:t>
            </a:r>
          </a:p>
          <a:p>
            <a:pPr lvl="1"/>
            <a:r>
              <a:rPr lang="en-US" sz="4500" dirty="0"/>
              <a:t>Math computations</a:t>
            </a:r>
          </a:p>
          <a:p>
            <a:r>
              <a:rPr lang="en-US" sz="5500" dirty="0">
                <a:solidFill>
                  <a:srgbClr val="FF0000"/>
                </a:solidFill>
              </a:rPr>
              <a:t>Core</a:t>
            </a:r>
            <a:r>
              <a:rPr lang="en-US" sz="5500" dirty="0"/>
              <a:t> </a:t>
            </a:r>
            <a:r>
              <a:rPr lang="en-US" sz="5500" dirty="0">
                <a:solidFill>
                  <a:srgbClr val="FF0000"/>
                </a:solidFill>
              </a:rPr>
              <a:t>Bluetooth Framework </a:t>
            </a:r>
            <a:r>
              <a:rPr lang="en-US" sz="5500" dirty="0"/>
              <a:t>and External Accessory Framework</a:t>
            </a:r>
          </a:p>
          <a:p>
            <a:pPr lvl="1"/>
            <a:r>
              <a:rPr lang="en-US" sz="4500" dirty="0"/>
              <a:t>Support for communicating with hardware accessories</a:t>
            </a:r>
            <a:r>
              <a:rPr lang="en-US" sz="4000" dirty="0"/>
              <a:t> </a:t>
            </a:r>
          </a:p>
          <a:p>
            <a:r>
              <a:rPr lang="en-US" sz="5500" dirty="0">
                <a:solidFill>
                  <a:srgbClr val="FF0000"/>
                </a:solidFill>
              </a:rPr>
              <a:t>Accelerate Framework</a:t>
            </a:r>
          </a:p>
          <a:p>
            <a:pPr lvl="1"/>
            <a:r>
              <a:rPr lang="en-US" sz="4500" dirty="0">
                <a:solidFill>
                  <a:srgbClr val="FF0000"/>
                </a:solidFill>
              </a:rPr>
              <a:t>DSP, linear algebra and image processing optimized for hardware</a:t>
            </a:r>
          </a:p>
          <a:p>
            <a:r>
              <a:rPr lang="en-US" sz="5500" dirty="0"/>
              <a:t>Security Framework</a:t>
            </a:r>
          </a:p>
          <a:p>
            <a:pPr lvl="1"/>
            <a:r>
              <a:rPr lang="en-US" sz="4000" dirty="0"/>
              <a:t>Crypto library and keychain Services (secure storage of passwords, keys, for one or more users)</a:t>
            </a:r>
          </a:p>
          <a:p>
            <a:pPr marL="0" indent="0">
              <a:buNone/>
            </a:pPr>
            <a:endParaRPr lang="en-US" sz="51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9" name="Left Arrow 8"/>
          <p:cNvSpPr/>
          <p:nvPr/>
        </p:nvSpPr>
        <p:spPr>
          <a:xfrm>
            <a:off x="8763000" y="43434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527115401"/>
      </p:ext>
    </p:extLst>
  </p:cSld>
  <p:clrMapOvr>
    <a:masterClrMapping/>
  </p:clrMapOvr>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sp>
        <p:nvSpPr>
          <p:cNvPr id="49" name="TextBox 1"/>
          <p:cNvSpPr txBox="1"/>
          <p:nvPr/>
        </p:nvSpPr>
        <p:spPr>
          <a:xfrm>
            <a:off x="1585913" y="5753100"/>
            <a:ext cx="7448962" cy="1463516"/>
          </a:xfrm>
          <a:prstGeom prst="rect">
            <a:avLst/>
          </a:prstGeom>
          <a:noFill/>
        </p:spPr>
        <p:txBody>
          <a:bodyPr wrap="none" lIns="0" tIns="0" rIns="0" bIns="28804" rtlCol="0">
            <a:spAutoFit/>
          </a:bodyPr>
          <a:lstStyle/>
          <a:p>
            <a:pPr>
              <a:lnSpc>
                <a:spcPts val="2961"/>
              </a:lnSpc>
              <a:tabLst>
                <a:tab pos="7376922" algn="l"/>
                <a:tab pos="7608951" algn="l"/>
              </a:tabLst>
            </a:pPr>
            <a:r>
              <a:rPr lang="en-US" altLang="zh-CN" sz="2400" dirty="0">
                <a:solidFill>
                  <a:srgbClr val="000000"/>
                </a:solidFill>
                <a:latin typeface="Times New Roman" pitchFamily="18" charset="0"/>
                <a:cs typeface="Times New Roman" pitchFamily="18" charset="0"/>
              </a:rPr>
              <a:t>The </a:t>
            </a:r>
            <a:r>
              <a:rPr lang="en-US" altLang="zh-CN" sz="2400" dirty="0">
                <a:solidFill>
                  <a:srgbClr val="E984ED"/>
                </a:solidFill>
                <a:latin typeface="Times New Roman" pitchFamily="18" charset="0"/>
                <a:cs typeface="Times New Roman" pitchFamily="18" charset="0"/>
              </a:rPr>
              <a:t>Controller</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sets itself as the </a:t>
            </a:r>
            <a:r>
              <a:rPr lang="en-US" altLang="zh-CN" sz="2400" dirty="0">
                <a:solidFill>
                  <a:srgbClr val="CEC13A"/>
                </a:solidFill>
                <a:latin typeface="Times New Roman" pitchFamily="18" charset="0"/>
                <a:cs typeface="Times New Roman" pitchFamily="18" charset="0"/>
              </a:rPr>
              <a:t>View</a:t>
            </a:r>
            <a:r>
              <a:rPr lang="en-US" altLang="zh-CN" sz="2400" dirty="0">
                <a:solidFill>
                  <a:srgbClr val="000000"/>
                </a:solidFill>
                <a:latin typeface="Times New Roman" pitchFamily="18" charset="0"/>
                <a:cs typeface="Times New Roman" pitchFamily="18" charset="0"/>
              </a:rPr>
              <a:t>’s</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delegate</a:t>
            </a:r>
            <a:r>
              <a:rPr lang="en-US" altLang="zh-CN" sz="2400" dirty="0" smtClean="0">
                <a:solidFill>
                  <a:srgbClr val="000000"/>
                </a:solidFill>
                <a:latin typeface="Times New Roman" pitchFamily="18" charset="0"/>
                <a:cs typeface="Times New Roman" pitchFamily="18" charset="0"/>
              </a:rPr>
              <a:t>.</a:t>
            </a:r>
          </a:p>
          <a:p>
            <a:pPr lvl="0">
              <a:lnSpc>
                <a:spcPts val="2961"/>
              </a:lnSpc>
              <a:tabLst>
                <a:tab pos="7984998" algn="l"/>
                <a:tab pos="8217027" algn="l"/>
              </a:tabLst>
            </a:pPr>
            <a:r>
              <a:rPr lang="en-US" altLang="zh-CN" sz="2400" dirty="0">
                <a:solidFill>
                  <a:srgbClr val="000000"/>
                </a:solidFill>
                <a:latin typeface="Times New Roman" pitchFamily="18" charset="0"/>
                <a:cs typeface="Times New Roman" pitchFamily="18" charset="0"/>
              </a:rPr>
              <a:t>The </a:t>
            </a:r>
            <a:r>
              <a:rPr lang="en-US" altLang="zh-CN" sz="2400" dirty="0">
                <a:solidFill>
                  <a:srgbClr val="9F8540"/>
                </a:solidFill>
                <a:latin typeface="Times New Roman" pitchFamily="18" charset="0"/>
                <a:cs typeface="Times New Roman" pitchFamily="18" charset="0"/>
              </a:rPr>
              <a:t>delegate </a:t>
            </a:r>
            <a:r>
              <a:rPr lang="en-US" altLang="zh-CN" sz="2400" dirty="0">
                <a:solidFill>
                  <a:prstClr val="black"/>
                </a:solidFill>
                <a:latin typeface="Times New Roman" pitchFamily="18" charset="0"/>
                <a:cs typeface="Times New Roman" pitchFamily="18" charset="0"/>
              </a:rPr>
              <a:t>is set via a protocol (i.e. it’s “blind” to class).</a:t>
            </a:r>
          </a:p>
          <a:p>
            <a:pPr>
              <a:lnSpc>
                <a:spcPts val="2961"/>
              </a:lnSpc>
              <a:tabLst>
                <a:tab pos="7376922" algn="l"/>
                <a:tab pos="7608951" algn="l"/>
              </a:tabLst>
            </a:pPr>
            <a:endParaRPr lang="en-US" altLang="zh-CN" sz="2400" dirty="0" smtClean="0">
              <a:solidFill>
                <a:srgbClr val="000000"/>
              </a:solidFill>
              <a:latin typeface="Times New Roman" pitchFamily="18" charset="0"/>
              <a:cs typeface="Times New Roman" pitchFamily="18" charset="0"/>
            </a:endParaRPr>
          </a:p>
          <a:p>
            <a:pPr>
              <a:lnSpc>
                <a:spcPts val="630"/>
              </a:lnSpc>
            </a:pPr>
            <a:endParaRPr lang="en-US" altLang="zh-CN" dirty="0" smtClean="0"/>
          </a:p>
          <a:p>
            <a:pPr>
              <a:lnSpc>
                <a:spcPts val="1575"/>
              </a:lnSpc>
              <a:tabLst>
                <a:tab pos="7376922" algn="l"/>
                <a:tab pos="7608951"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cxnSp>
        <p:nvCxnSpPr>
          <p:cNvPr id="50" name="Straight Arrow Connector 4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70" name="Oval 69"/>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Tree>
    <p:extLst>
      <p:ext uri="{BB962C8B-B14F-4D97-AF65-F5344CB8AC3E}">
        <p14:creationId xmlns:p14="http://schemas.microsoft.com/office/powerpoint/2010/main" val="249927116"/>
      </p:ext>
    </p:extLst>
  </p:cSld>
  <p:clrMapOvr>
    <a:masterClrMapping/>
  </p:clrMapOvr>
  <p:timing>
    <p:tnLst>
      <p:par>
        <p:cTn xmlns:p14="http://schemas.microsoft.com/office/powerpoint/2010/mai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sp>
        <p:nvSpPr>
          <p:cNvPr id="49" name="TextBox 1"/>
          <p:cNvSpPr txBox="1"/>
          <p:nvPr/>
        </p:nvSpPr>
        <p:spPr>
          <a:xfrm>
            <a:off x="1585913" y="5753100"/>
            <a:ext cx="4902183" cy="407073"/>
          </a:xfrm>
          <a:prstGeom prst="rect">
            <a:avLst/>
          </a:prstGeom>
          <a:noFill/>
        </p:spPr>
        <p:txBody>
          <a:bodyPr wrap="none" lIns="0" tIns="0" rIns="0" bIns="28804" rtlCol="0">
            <a:spAutoFit/>
          </a:bodyPr>
          <a:lstStyle/>
          <a:p>
            <a:pPr>
              <a:lnSpc>
                <a:spcPts val="2961"/>
              </a:lnSpc>
              <a:tabLst>
                <a:tab pos="7376922" algn="l"/>
                <a:tab pos="7608951" algn="l"/>
              </a:tabLst>
            </a:pPr>
            <a:r>
              <a:rPr lang="en-US" altLang="zh-CN" sz="2400" dirty="0">
                <a:solidFill>
                  <a:srgbClr val="FF1A1D"/>
                </a:solidFill>
                <a:latin typeface="Times New Roman" pitchFamily="18" charset="0"/>
                <a:cs typeface="Times New Roman" pitchFamily="18" charset="0"/>
              </a:rPr>
              <a:t>Views</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do</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not</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own</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the</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data</a:t>
            </a:r>
            <a:r>
              <a:rPr lang="en-US" altLang="zh-CN" sz="2400" dirty="0">
                <a:latin typeface="Times New Roman" pitchFamily="18" charset="0"/>
                <a:cs typeface="Times New Roman" pitchFamily="18" charset="0"/>
              </a:rPr>
              <a:t> </a:t>
            </a:r>
            <a:r>
              <a:rPr lang="en-US" altLang="zh-CN" sz="2400" dirty="0">
                <a:solidFill>
                  <a:srgbClr val="FF1A1D"/>
                </a:solidFill>
                <a:latin typeface="Times New Roman" pitchFamily="18" charset="0"/>
                <a:cs typeface="Times New Roman" pitchFamily="18" charset="0"/>
              </a:rPr>
              <a:t>they</a:t>
            </a:r>
            <a:r>
              <a:rPr lang="en-US" altLang="zh-CN" sz="2400" dirty="0">
                <a:latin typeface="Times New Roman" pitchFamily="18" charset="0"/>
                <a:cs typeface="Times New Roman" pitchFamily="18" charset="0"/>
              </a:rPr>
              <a:t> </a:t>
            </a:r>
            <a:r>
              <a:rPr lang="en-US" altLang="zh-CN" sz="2400" dirty="0" smtClean="0">
                <a:solidFill>
                  <a:srgbClr val="FF1A1D"/>
                </a:solidFill>
                <a:latin typeface="Times New Roman" pitchFamily="18" charset="0"/>
                <a:cs typeface="Times New Roman" pitchFamily="18" charset="0"/>
              </a:rPr>
              <a:t>display.</a:t>
            </a:r>
            <a:endParaRPr lang="en-US" altLang="zh-CN" sz="1000" dirty="0">
              <a:solidFill>
                <a:srgbClr val="FF1919"/>
              </a:solidFill>
              <a:latin typeface="Times New Roman" pitchFamily="18" charset="0"/>
              <a:cs typeface="Times New Roman" pitchFamily="18" charset="0"/>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cxnSp>
        <p:nvCxnSpPr>
          <p:cNvPr id="59" name="Straight Arrow Connector 58"/>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053727735"/>
      </p:ext>
    </p:extLst>
  </p:cSld>
  <p:clrMapOvr>
    <a:masterClrMapping/>
  </p:clrMapOvr>
  <p:timing>
    <p:tnLst>
      <p:par>
        <p:cTn xmlns:p14="http://schemas.microsoft.com/office/powerpoint/2010/mai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sp>
        <p:nvSpPr>
          <p:cNvPr id="59" name="TextBox 1"/>
          <p:cNvSpPr txBox="1"/>
          <p:nvPr/>
        </p:nvSpPr>
        <p:spPr>
          <a:xfrm>
            <a:off x="1593056" y="5753100"/>
            <a:ext cx="5897047" cy="407073"/>
          </a:xfrm>
          <a:prstGeom prst="rect">
            <a:avLst/>
          </a:prstGeom>
          <a:noFill/>
        </p:spPr>
        <p:txBody>
          <a:bodyPr wrap="none" lIns="0" tIns="0" rIns="0" bIns="28804" rtlCol="0">
            <a:spAutoFit/>
          </a:bodyPr>
          <a:lstStyle/>
          <a:p>
            <a:pPr>
              <a:lnSpc>
                <a:spcPts val="2961"/>
              </a:lnSpc>
              <a:tabLst>
                <a:tab pos="7368921" algn="l"/>
                <a:tab pos="7600950" algn="l"/>
              </a:tabLst>
            </a:pPr>
            <a:r>
              <a:rPr lang="en-US" altLang="zh-CN" sz="2400" dirty="0">
                <a:latin typeface="Times New Roman" pitchFamily="18" charset="0"/>
                <a:cs typeface="Times New Roman" pitchFamily="18" charset="0"/>
              </a:rPr>
              <a:t>So, if needed, they have a protocol to acquire it</a:t>
            </a:r>
            <a:r>
              <a:rPr lang="en-US" altLang="zh-CN" sz="2400" dirty="0" smtClean="0">
                <a:latin typeface="Times New Roman" pitchFamily="18" charset="0"/>
                <a:cs typeface="Times New Roman" pitchFamily="18" charset="0"/>
              </a:rPr>
              <a:t>.</a:t>
            </a:r>
            <a:endParaRPr lang="en-US" altLang="zh-CN" sz="1000" dirty="0">
              <a:solidFill>
                <a:srgbClr val="FF1919"/>
              </a:solidFill>
              <a:latin typeface="Times New Roman" pitchFamily="18" charset="0"/>
              <a:cs typeface="Times New Roman" pitchFamily="18" charset="0"/>
            </a:endParaRPr>
          </a:p>
        </p:txBody>
      </p:sp>
      <p:grpSp>
        <p:nvGrpSpPr>
          <p:cNvPr id="60" name="Group 59"/>
          <p:cNvGrpSpPr/>
          <p:nvPr/>
        </p:nvGrpSpPr>
        <p:grpSpPr>
          <a:xfrm>
            <a:off x="5029200" y="40386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cxnSp>
        <p:nvCxnSpPr>
          <p:cNvPr id="68" name="Straight Arrow Connector 67"/>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Tree>
    <p:extLst>
      <p:ext uri="{BB962C8B-B14F-4D97-AF65-F5344CB8AC3E}">
        <p14:creationId xmlns:p14="http://schemas.microsoft.com/office/powerpoint/2010/main" val="1234377388"/>
      </p:ext>
    </p:extLst>
  </p:cSld>
  <p:clrMapOvr>
    <a:masterClrMapping/>
  </p:clrMapOvr>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1" name="TextBox 1"/>
          <p:cNvSpPr txBox="1"/>
          <p:nvPr/>
        </p:nvSpPr>
        <p:spPr>
          <a:xfrm>
            <a:off x="850106" y="5753100"/>
            <a:ext cx="7290307" cy="704078"/>
          </a:xfrm>
          <a:prstGeom prst="rect">
            <a:avLst/>
          </a:prstGeom>
          <a:noFill/>
        </p:spPr>
        <p:txBody>
          <a:bodyPr wrap="none" lIns="0" tIns="0" rIns="0" bIns="28804" rtlCol="0">
            <a:spAutoFit/>
          </a:bodyPr>
          <a:lstStyle/>
          <a:p>
            <a:pPr>
              <a:lnSpc>
                <a:spcPts val="2961"/>
              </a:lnSpc>
              <a:tabLst>
                <a:tab pos="8201025" algn="l"/>
                <a:tab pos="8433054" algn="l"/>
              </a:tabLst>
            </a:pPr>
            <a:r>
              <a:rPr lang="en-US" altLang="zh-CN" sz="2400" dirty="0" smtClean="0">
                <a:solidFill>
                  <a:srgbClr val="E984ED"/>
                </a:solidFill>
                <a:latin typeface="Times New Roman" pitchFamily="18" charset="0"/>
                <a:cs typeface="Times New Roman" pitchFamily="18" charset="0"/>
              </a:rPr>
              <a:t>Controller</a:t>
            </a:r>
            <a:r>
              <a:rPr lang="en-US" altLang="zh-CN" sz="2400" dirty="0" smtClean="0">
                <a:solidFill>
                  <a:srgbClr val="000000"/>
                </a:solidFill>
                <a:latin typeface="Times New Roman" pitchFamily="18" charset="0"/>
                <a:cs typeface="Times New Roman" pitchFamily="18" charset="0"/>
              </a:rPr>
              <a:t> are </a:t>
            </a:r>
            <a:r>
              <a:rPr lang="en-US" altLang="zh-CN" sz="2400" dirty="0">
                <a:solidFill>
                  <a:srgbClr val="000000"/>
                </a:solidFill>
                <a:latin typeface="Times New Roman" pitchFamily="18" charset="0"/>
                <a:cs typeface="Times New Roman" pitchFamily="18" charset="0"/>
              </a:rPr>
              <a:t>almost always that </a:t>
            </a:r>
            <a:r>
              <a:rPr lang="en-US" altLang="zh-CN" sz="2400" dirty="0">
                <a:solidFill>
                  <a:srgbClr val="9F8540"/>
                </a:solidFill>
                <a:latin typeface="Times New Roman" pitchFamily="18" charset="0"/>
                <a:cs typeface="Times New Roman" pitchFamily="18" charset="0"/>
              </a:rPr>
              <a:t>data source </a:t>
            </a:r>
            <a:r>
              <a:rPr lang="en-US" altLang="zh-CN" sz="2400" dirty="0">
                <a:solidFill>
                  <a:srgbClr val="000000"/>
                </a:solidFill>
                <a:latin typeface="Times New Roman" pitchFamily="18" charset="0"/>
                <a:cs typeface="Times New Roman" pitchFamily="18" charset="0"/>
              </a:rPr>
              <a:t>(not </a:t>
            </a:r>
            <a:r>
              <a:rPr lang="en-US" altLang="zh-CN" sz="2400" dirty="0">
                <a:solidFill>
                  <a:srgbClr val="8E8EFC"/>
                </a:solidFill>
                <a:latin typeface="Times New Roman" pitchFamily="18" charset="0"/>
                <a:cs typeface="Times New Roman" pitchFamily="18" charset="0"/>
              </a:rPr>
              <a:t>Model</a:t>
            </a:r>
            <a:r>
              <a:rPr lang="en-US" altLang="zh-CN" sz="2400" dirty="0">
                <a:solidFill>
                  <a:srgbClr val="000000"/>
                </a:solidFill>
                <a:latin typeface="Times New Roman" pitchFamily="18" charset="0"/>
                <a:cs typeface="Times New Roman" pitchFamily="18" charset="0"/>
              </a:rPr>
              <a:t>!).</a:t>
            </a:r>
          </a:p>
          <a:p>
            <a:pPr>
              <a:lnSpc>
                <a:spcPts val="630"/>
              </a:lnSpc>
            </a:pPr>
            <a:endParaRPr lang="en-US" altLang="zh-CN" dirty="0" smtClean="0"/>
          </a:p>
          <a:p>
            <a:pPr>
              <a:lnSpc>
                <a:spcPts val="1575"/>
              </a:lnSpc>
              <a:tabLst>
                <a:tab pos="8201025" algn="l"/>
                <a:tab pos="8433054"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Tree>
    <p:extLst>
      <p:ext uri="{BB962C8B-B14F-4D97-AF65-F5344CB8AC3E}">
        <p14:creationId xmlns:p14="http://schemas.microsoft.com/office/powerpoint/2010/main" val="2847460470"/>
      </p:ext>
    </p:extLst>
  </p:cSld>
  <p:clrMapOvr>
    <a:masterClrMapping/>
  </p:clrMapOvr>
  <p:timing>
    <p:tnLst>
      <p:par>
        <p:cTn xmlns:p14="http://schemas.microsoft.com/office/powerpoint/2010/mai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
        <p:nvSpPr>
          <p:cNvPr id="73" name="TextBox 1"/>
          <p:cNvSpPr txBox="1"/>
          <p:nvPr/>
        </p:nvSpPr>
        <p:spPr>
          <a:xfrm>
            <a:off x="821531" y="5753100"/>
            <a:ext cx="7485974" cy="407073"/>
          </a:xfrm>
          <a:prstGeom prst="rect">
            <a:avLst/>
          </a:prstGeom>
          <a:noFill/>
        </p:spPr>
        <p:txBody>
          <a:bodyPr wrap="none" lIns="0" tIns="0" rIns="0" bIns="28804" rtlCol="0">
            <a:spAutoFit/>
          </a:bodyPr>
          <a:lstStyle/>
          <a:p>
            <a:pPr>
              <a:lnSpc>
                <a:spcPts val="2961"/>
              </a:lnSpc>
              <a:tabLst>
                <a:tab pos="8233029" algn="l"/>
                <a:tab pos="8465058" algn="l"/>
              </a:tabLst>
            </a:pPr>
            <a:r>
              <a:rPr lang="en-US" altLang="zh-CN" sz="2400" dirty="0" smtClean="0">
                <a:solidFill>
                  <a:srgbClr val="E984ED"/>
                </a:solidFill>
                <a:latin typeface="Times New Roman" pitchFamily="18" charset="0"/>
                <a:cs typeface="Times New Roman" pitchFamily="18" charset="0"/>
              </a:rPr>
              <a:t>Controllers</a:t>
            </a:r>
            <a:r>
              <a:rPr lang="en-US" altLang="zh-CN" sz="2400" dirty="0" smtClean="0">
                <a:latin typeface="Times New Roman" pitchFamily="18" charset="0"/>
                <a:cs typeface="Times New Roman" pitchFamily="18" charset="0"/>
              </a:rPr>
              <a:t> </a:t>
            </a:r>
            <a:r>
              <a:rPr lang="en-US" altLang="zh-CN" sz="2400" dirty="0">
                <a:latin typeface="Times New Roman" pitchFamily="18" charset="0"/>
                <a:cs typeface="Times New Roman" pitchFamily="18" charset="0"/>
              </a:rPr>
              <a:t>interpret/format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information for the </a:t>
            </a:r>
            <a:r>
              <a:rPr lang="en-US" altLang="zh-CN" sz="2400" dirty="0">
                <a:solidFill>
                  <a:srgbClr val="CEC13A"/>
                </a:solidFill>
                <a:latin typeface="Times New Roman" pitchFamily="18" charset="0"/>
                <a:cs typeface="Times New Roman" pitchFamily="18" charset="0"/>
              </a:rPr>
              <a:t>View</a:t>
            </a:r>
            <a:r>
              <a:rPr lang="en-US" altLang="zh-CN" sz="2400" dirty="0" smtClean="0">
                <a:solidFill>
                  <a:srgbClr val="000000"/>
                </a:solidFill>
                <a:latin typeface="Times New Roman" pitchFamily="18" charset="0"/>
                <a:cs typeface="Times New Roman" pitchFamily="18" charset="0"/>
              </a:rPr>
              <a:t>.</a:t>
            </a:r>
            <a:endParaRPr lang="en-US" altLang="zh-CN" sz="24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2212038231"/>
      </p:ext>
    </p:extLst>
  </p:cSld>
  <p:clrMapOvr>
    <a:masterClrMapping/>
  </p:clrMapOvr>
  <p:timing>
    <p:tnLst>
      <p:par>
        <p:cTn xmlns:p14="http://schemas.microsoft.com/office/powerpoint/2010/mai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cxnSp>
        <p:nvCxnSpPr>
          <p:cNvPr id="71" name="Straight Arrow Connector 70"/>
          <p:cNvCxnSpPr/>
          <p:nvPr/>
        </p:nvCxnSpPr>
        <p:spPr>
          <a:xfrm flipV="1">
            <a:off x="2590800" y="2590800"/>
            <a:ext cx="1066800" cy="11430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74" name="TextBox 73"/>
          <p:cNvSpPr txBox="1"/>
          <p:nvPr/>
        </p:nvSpPr>
        <p:spPr>
          <a:xfrm>
            <a:off x="2743200" y="2743200"/>
            <a:ext cx="374822" cy="584776"/>
          </a:xfrm>
          <a:prstGeom prst="rect">
            <a:avLst/>
          </a:prstGeom>
          <a:noFill/>
        </p:spPr>
        <p:txBody>
          <a:bodyPr wrap="none" rtlCol="0">
            <a:spAutoFit/>
          </a:bodyPr>
          <a:lstStyle/>
          <a:p>
            <a:r>
              <a:rPr lang="en-US" sz="3200" dirty="0" smtClean="0"/>
              <a:t>?</a:t>
            </a:r>
            <a:endParaRPr lang="en-US" sz="3200" dirty="0"/>
          </a:p>
        </p:txBody>
      </p:sp>
      <p:sp>
        <p:nvSpPr>
          <p:cNvPr id="84" name="TextBox 1"/>
          <p:cNvSpPr txBox="1"/>
          <p:nvPr/>
        </p:nvSpPr>
        <p:spPr>
          <a:xfrm>
            <a:off x="1700213" y="5753100"/>
            <a:ext cx="5632551" cy="683559"/>
          </a:xfrm>
          <a:prstGeom prst="rect">
            <a:avLst/>
          </a:prstGeom>
          <a:noFill/>
        </p:spPr>
        <p:txBody>
          <a:bodyPr wrap="none" lIns="0" tIns="0" rIns="0" bIns="28804" rtlCol="0">
            <a:spAutoFit/>
          </a:bodyPr>
          <a:lstStyle/>
          <a:p>
            <a:pPr>
              <a:lnSpc>
                <a:spcPts val="2961"/>
              </a:lnSpc>
              <a:tabLst>
                <a:tab pos="7248906" algn="l"/>
                <a:tab pos="7480935" algn="l"/>
              </a:tabLst>
            </a:pPr>
            <a:r>
              <a:rPr lang="en-US" altLang="zh-CN" sz="2400" dirty="0">
                <a:solidFill>
                  <a:srgbClr val="000000"/>
                </a:solidFill>
                <a:latin typeface="Times New Roman" pitchFamily="18" charset="0"/>
                <a:cs typeface="Times New Roman" pitchFamily="18" charset="0"/>
              </a:rPr>
              <a:t>Can the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talk directly to the </a:t>
            </a:r>
            <a:r>
              <a:rPr lang="en-US" altLang="zh-CN" sz="2400" dirty="0">
                <a:solidFill>
                  <a:srgbClr val="E984ED"/>
                </a:solidFill>
                <a:latin typeface="Times New Roman" pitchFamily="18" charset="0"/>
                <a:cs typeface="Times New Roman" pitchFamily="18" charset="0"/>
              </a:rPr>
              <a:t>Controller</a:t>
            </a:r>
            <a:r>
              <a:rPr lang="en-US" altLang="zh-CN" sz="2400" dirty="0">
                <a:solidFill>
                  <a:srgbClr val="000000"/>
                </a:solidFill>
                <a:latin typeface="Times New Roman" pitchFamily="18" charset="0"/>
                <a:cs typeface="Times New Roman" pitchFamily="18" charset="0"/>
              </a:rPr>
              <a:t>?</a:t>
            </a:r>
          </a:p>
          <a:p>
            <a:pPr>
              <a:lnSpc>
                <a:spcPts val="630"/>
              </a:lnSpc>
            </a:pPr>
            <a:endParaRPr lang="en-US" altLang="zh-CN" dirty="0" smtClean="0"/>
          </a:p>
          <a:p>
            <a:pPr>
              <a:lnSpc>
                <a:spcPts val="1575"/>
              </a:lnSpc>
              <a:tabLst>
                <a:tab pos="7248906" algn="l"/>
                <a:tab pos="7480935" algn="l"/>
              </a:tabLst>
            </a:pP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2572110322"/>
      </p:ext>
    </p:extLst>
  </p:cSld>
  <p:clrMapOvr>
    <a:masterClrMapping/>
  </p:clrMapOvr>
  <p:timing>
    <p:tnLst>
      <p:par>
        <p:cTn xmlns:p14="http://schemas.microsoft.com/office/powerpoint/2010/mai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
        <p:nvSpPr>
          <p:cNvPr id="73" name="TextBox 1"/>
          <p:cNvSpPr txBox="1"/>
          <p:nvPr/>
        </p:nvSpPr>
        <p:spPr>
          <a:xfrm>
            <a:off x="1778794" y="5753100"/>
            <a:ext cx="5862382" cy="407073"/>
          </a:xfrm>
          <a:prstGeom prst="rect">
            <a:avLst/>
          </a:prstGeom>
          <a:noFill/>
        </p:spPr>
        <p:txBody>
          <a:bodyPr wrap="none" lIns="0" tIns="0" rIns="0" bIns="28804" rtlCol="0">
            <a:spAutoFit/>
          </a:bodyPr>
          <a:lstStyle/>
          <a:p>
            <a:pPr>
              <a:lnSpc>
                <a:spcPts val="2961"/>
              </a:lnSpc>
              <a:tabLst>
                <a:tab pos="7160895" algn="l"/>
                <a:tab pos="7392924" algn="l"/>
              </a:tabLst>
            </a:pPr>
            <a:r>
              <a:rPr lang="en-US" altLang="zh-CN" sz="2400" dirty="0">
                <a:solidFill>
                  <a:srgbClr val="000000"/>
                </a:solidFill>
                <a:latin typeface="Times New Roman" pitchFamily="18" charset="0"/>
                <a:cs typeface="Times New Roman" pitchFamily="18" charset="0"/>
              </a:rPr>
              <a:t>No.   The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is (should be) UI independent</a:t>
            </a:r>
            <a:r>
              <a:rPr lang="en-US" altLang="zh-CN" sz="2400" dirty="0" smtClean="0">
                <a:solidFill>
                  <a:srgbClr val="000000"/>
                </a:solidFill>
                <a:latin typeface="Times New Roman" pitchFamily="18" charset="0"/>
                <a:cs typeface="Times New Roman" pitchFamily="18" charset="0"/>
              </a:rPr>
              <a:t>.</a:t>
            </a: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3799907354"/>
      </p:ext>
    </p:extLst>
  </p:cSld>
  <p:clrMapOvr>
    <a:masterClrMapping/>
  </p:clrMapOvr>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
        <p:nvSpPr>
          <p:cNvPr id="71" name="TextBox 1"/>
          <p:cNvSpPr txBox="1"/>
          <p:nvPr/>
        </p:nvSpPr>
        <p:spPr>
          <a:xfrm>
            <a:off x="721519" y="5753100"/>
            <a:ext cx="7658797" cy="596356"/>
          </a:xfrm>
          <a:prstGeom prst="rect">
            <a:avLst/>
          </a:prstGeom>
          <a:noFill/>
        </p:spPr>
        <p:txBody>
          <a:bodyPr wrap="none" lIns="0" tIns="0" rIns="0" bIns="28804" rtlCol="0">
            <a:spAutoFit/>
          </a:bodyPr>
          <a:lstStyle/>
          <a:p>
            <a:pPr>
              <a:lnSpc>
                <a:spcPts val="2961"/>
              </a:lnSpc>
              <a:tabLst>
                <a:tab pos="8345043" algn="l"/>
                <a:tab pos="8577072" algn="l"/>
              </a:tabLst>
            </a:pPr>
            <a:r>
              <a:rPr lang="en-US" altLang="zh-CN" sz="2400" dirty="0">
                <a:solidFill>
                  <a:srgbClr val="000000"/>
                </a:solidFill>
                <a:latin typeface="Times New Roman" pitchFamily="18" charset="0"/>
                <a:cs typeface="Times New Roman" pitchFamily="18" charset="0"/>
              </a:rPr>
              <a:t>So what if the </a:t>
            </a:r>
            <a:r>
              <a:rPr lang="en-US" altLang="zh-CN" sz="2400" dirty="0">
                <a:solidFill>
                  <a:srgbClr val="8E8EFC"/>
                </a:solidFill>
                <a:latin typeface="Times New Roman" pitchFamily="18" charset="0"/>
                <a:cs typeface="Times New Roman" pitchFamily="18" charset="0"/>
              </a:rPr>
              <a:t>Model</a:t>
            </a:r>
            <a:r>
              <a:rPr lang="en-US" altLang="zh-CN" sz="2400" dirty="0">
                <a:latin typeface="Times New Roman" pitchFamily="18" charset="0"/>
                <a:cs typeface="Times New Roman" pitchFamily="18" charset="0"/>
              </a:rPr>
              <a:t> </a:t>
            </a:r>
            <a:r>
              <a:rPr lang="en-US" altLang="zh-CN" sz="2400" dirty="0">
                <a:solidFill>
                  <a:srgbClr val="000000"/>
                </a:solidFill>
                <a:latin typeface="Times New Roman" pitchFamily="18" charset="0"/>
                <a:cs typeface="Times New Roman" pitchFamily="18" charset="0"/>
              </a:rPr>
              <a:t>has information to update or something?</a:t>
            </a:r>
          </a:p>
          <a:p>
            <a:pPr>
              <a:lnSpc>
                <a:spcPts val="1323"/>
              </a:lnSpc>
              <a:tabLst>
                <a:tab pos="8345043" algn="l"/>
                <a:tab pos="8577072" algn="l"/>
              </a:tabLst>
            </a:pPr>
            <a:r>
              <a:rPr lang="en-US" altLang="zh-CN" dirty="0" smtClean="0">
                <a:solidFill>
                  <a:srgbClr val="000000"/>
                </a:solidFill>
              </a:rPr>
              <a:t>	</a:t>
            </a:r>
            <a:endParaRPr lang="en-US" altLang="zh-CN" sz="1000" dirty="0">
              <a:solidFill>
                <a:srgbClr val="000000"/>
              </a:solidFill>
              <a:latin typeface="Times New Roman" pitchFamily="18" charset="0"/>
              <a:cs typeface="Times New Roman" pitchFamily="18" charset="0"/>
            </a:endParaRPr>
          </a:p>
        </p:txBody>
      </p:sp>
    </p:spTree>
    <p:extLst>
      <p:ext uri="{BB962C8B-B14F-4D97-AF65-F5344CB8AC3E}">
        <p14:creationId xmlns:p14="http://schemas.microsoft.com/office/powerpoint/2010/main" val="1921965833"/>
      </p:ext>
    </p:extLst>
  </p:cSld>
  <p:clrMapOvr>
    <a:masterClrMapping/>
  </p:clrMapOvr>
  <p:timing>
    <p:tnLst>
      <p:par>
        <p:cTn xmlns:p14="http://schemas.microsoft.com/office/powerpoint/2010/mai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
        <p:nvSpPr>
          <p:cNvPr id="73" name="TextBox 1"/>
          <p:cNvSpPr txBox="1"/>
          <p:nvPr/>
        </p:nvSpPr>
        <p:spPr>
          <a:xfrm>
            <a:off x="1435894" y="5753100"/>
            <a:ext cx="6264485" cy="407073"/>
          </a:xfrm>
          <a:prstGeom prst="rect">
            <a:avLst/>
          </a:prstGeom>
          <a:noFill/>
        </p:spPr>
        <p:txBody>
          <a:bodyPr wrap="none" lIns="0" tIns="0" rIns="0" bIns="28804" rtlCol="0">
            <a:spAutoFit/>
          </a:bodyPr>
          <a:lstStyle/>
          <a:p>
            <a:pPr>
              <a:lnSpc>
                <a:spcPts val="2961"/>
              </a:lnSpc>
              <a:tabLst>
                <a:tab pos="7544943" algn="l"/>
                <a:tab pos="7776972" algn="l"/>
              </a:tabLst>
            </a:pPr>
            <a:r>
              <a:rPr lang="en-US" altLang="zh-CN" sz="2400" dirty="0">
                <a:solidFill>
                  <a:srgbClr val="000000"/>
                </a:solidFill>
                <a:latin typeface="Times New Roman" pitchFamily="18" charset="0"/>
                <a:cs typeface="Times New Roman" pitchFamily="18" charset="0"/>
              </a:rPr>
              <a:t>It uses a “radio station”-like broadcast mechanism</a:t>
            </a:r>
            <a:r>
              <a:rPr lang="en-US" altLang="zh-CN" sz="2400" dirty="0" smtClean="0">
                <a:solidFill>
                  <a:srgbClr val="000000"/>
                </a:solidFill>
                <a:latin typeface="Times New Roman" pitchFamily="18" charset="0"/>
                <a:cs typeface="Times New Roman" pitchFamily="18" charset="0"/>
              </a:rPr>
              <a:t>.</a:t>
            </a:r>
            <a:endParaRPr lang="en-US" altLang="zh-CN" sz="2400" dirty="0">
              <a:solidFill>
                <a:srgbClr val="000000"/>
              </a:solidFill>
              <a:latin typeface="Times New Roman" pitchFamily="18" charset="0"/>
              <a:cs typeface="Times New Roman" pitchFamily="18" charset="0"/>
            </a:endParaRPr>
          </a:p>
        </p:txBody>
      </p:sp>
      <p:sp>
        <p:nvSpPr>
          <p:cNvPr id="15" name="Rectangle 14"/>
          <p:cNvSpPr/>
          <p:nvPr/>
        </p:nvSpPr>
        <p:spPr>
          <a:xfrm>
            <a:off x="1371600" y="3429000"/>
            <a:ext cx="762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Donut 15"/>
          <p:cNvSpPr/>
          <p:nvPr/>
        </p:nvSpPr>
        <p:spPr>
          <a:xfrm>
            <a:off x="1143000" y="3048000"/>
            <a:ext cx="457200" cy="457200"/>
          </a:xfrm>
          <a:prstGeom prst="donut">
            <a:avLst/>
          </a:prstGeom>
          <a:pattFill prst="pct20">
            <a:fgClr>
              <a:prstClr val="black"/>
            </a:fgClr>
            <a:bgClr>
              <a:prstClr val="white"/>
            </a:bgClr>
          </a:pattFill>
          <a:ln>
            <a:prstDash val="dot"/>
          </a:ln>
          <a:effectLst>
            <a:glow rad="101600">
              <a:srgbClr val="3366FF">
                <a:alpha val="75000"/>
              </a:srgb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4" name="Rectangle 83"/>
          <p:cNvSpPr/>
          <p:nvPr/>
        </p:nvSpPr>
        <p:spPr>
          <a:xfrm>
            <a:off x="3657600" y="1676400"/>
            <a:ext cx="76200" cy="6096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20" name="Trapezoid 19"/>
          <p:cNvSpPr/>
          <p:nvPr/>
        </p:nvSpPr>
        <p:spPr>
          <a:xfrm flipV="1">
            <a:off x="3581400" y="1371600"/>
            <a:ext cx="228600" cy="304800"/>
          </a:xfrm>
          <a:prstGeom prst="trapezoi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85" name="TextBox 84"/>
          <p:cNvSpPr txBox="1"/>
          <p:nvPr/>
        </p:nvSpPr>
        <p:spPr>
          <a:xfrm>
            <a:off x="457200" y="2667000"/>
            <a:ext cx="2147192" cy="369332"/>
          </a:xfrm>
          <a:prstGeom prst="rect">
            <a:avLst/>
          </a:prstGeom>
          <a:noFill/>
        </p:spPr>
        <p:txBody>
          <a:bodyPr wrap="none" rtlCol="0">
            <a:spAutoFit/>
          </a:bodyPr>
          <a:lstStyle/>
          <a:p>
            <a:r>
              <a:rPr lang="en-US" dirty="0" smtClean="0">
                <a:solidFill>
                  <a:schemeClr val="tx2">
                    <a:lumMod val="40000"/>
                    <a:lumOff val="60000"/>
                  </a:schemeClr>
                </a:solidFill>
              </a:rPr>
              <a:t>Notification and KVO</a:t>
            </a:r>
            <a:endParaRPr lang="en-US" dirty="0">
              <a:solidFill>
                <a:schemeClr val="tx2">
                  <a:lumMod val="40000"/>
                  <a:lumOff val="60000"/>
                </a:schemeClr>
              </a:solidFill>
            </a:endParaRPr>
          </a:p>
        </p:txBody>
      </p:sp>
    </p:spTree>
    <p:extLst>
      <p:ext uri="{BB962C8B-B14F-4D97-AF65-F5344CB8AC3E}">
        <p14:creationId xmlns:p14="http://schemas.microsoft.com/office/powerpoint/2010/main" val="531301726"/>
      </p:ext>
    </p:extLst>
  </p:cSld>
  <p:clrMapOvr>
    <a:masterClrMapping/>
  </p:clrMapOvr>
  <p:timing>
    <p:tnLst>
      <p:par>
        <p:cTn xmlns:p14="http://schemas.microsoft.com/office/powerpoint/2010/mai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Freeform 3"/>
          <p:cNvSpPr/>
          <p:nvPr/>
        </p:nvSpPr>
        <p:spPr>
          <a:xfrm>
            <a:off x="25631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5" name="Freeform 3"/>
          <p:cNvSpPr/>
          <p:nvPr/>
        </p:nvSpPr>
        <p:spPr>
          <a:xfrm>
            <a:off x="19503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6" name="Freeform 3"/>
          <p:cNvSpPr/>
          <p:nvPr/>
        </p:nvSpPr>
        <p:spPr>
          <a:xfrm>
            <a:off x="14716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 name="Freeform 3"/>
          <p:cNvSpPr/>
          <p:nvPr/>
        </p:nvSpPr>
        <p:spPr>
          <a:xfrm>
            <a:off x="6181043" y="4086225"/>
            <a:ext cx="428624" cy="390525"/>
          </a:xfrm>
          <a:custGeom>
            <a:avLst/>
            <a:gdLst>
              <a:gd name="connsiteX0" fmla="*/ 641425 w 761999"/>
              <a:gd name="connsiteY0" fmla="*/ 85234 h 520700"/>
              <a:gd name="connsiteX1" fmla="*/ 641425 w 761999"/>
              <a:gd name="connsiteY1" fmla="*/ 435464 h 520700"/>
              <a:gd name="connsiteX2" fmla="*/ 120572 w 761999"/>
              <a:gd name="connsiteY2" fmla="*/ 435464 h 520700"/>
              <a:gd name="connsiteX3" fmla="*/ 120572 w 761999"/>
              <a:gd name="connsiteY3" fmla="*/ 85234 h 520700"/>
              <a:gd name="connsiteX4" fmla="*/ 641425 w 761999"/>
              <a:gd name="connsiteY4" fmla="*/ 85234 h 5207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20700">
                <a:moveTo>
                  <a:pt x="641425" y="85234"/>
                </a:moveTo>
                <a:cubicBezTo>
                  <a:pt x="785257" y="181947"/>
                  <a:pt x="785257" y="338752"/>
                  <a:pt x="641425" y="435464"/>
                </a:cubicBezTo>
                <a:cubicBezTo>
                  <a:pt x="497597" y="532178"/>
                  <a:pt x="264402" y="532178"/>
                  <a:pt x="120572" y="435464"/>
                </a:cubicBezTo>
                <a:cubicBezTo>
                  <a:pt x="-23257" y="338752"/>
                  <a:pt x="-23257" y="181947"/>
                  <a:pt x="120572" y="85234"/>
                </a:cubicBezTo>
                <a:cubicBezTo>
                  <a:pt x="264402" y="-11478"/>
                  <a:pt x="497597" y="-11478"/>
                  <a:pt x="641425" y="8523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 name="Freeform 3"/>
          <p:cNvSpPr/>
          <p:nvPr/>
        </p:nvSpPr>
        <p:spPr>
          <a:xfrm>
            <a:off x="6019316" y="4562476"/>
            <a:ext cx="428624" cy="409574"/>
          </a:xfrm>
          <a:custGeom>
            <a:avLst/>
            <a:gdLst>
              <a:gd name="connsiteX0" fmla="*/ 641425 w 761999"/>
              <a:gd name="connsiteY0" fmla="*/ 88954 h 546099"/>
              <a:gd name="connsiteX1" fmla="*/ 641425 w 761999"/>
              <a:gd name="connsiteY1" fmla="*/ 457143 h 546099"/>
              <a:gd name="connsiteX2" fmla="*/ 120572 w 761999"/>
              <a:gd name="connsiteY2" fmla="*/ 457143 h 546099"/>
              <a:gd name="connsiteX3" fmla="*/ 120572 w 761999"/>
              <a:gd name="connsiteY3" fmla="*/ 88954 h 546099"/>
              <a:gd name="connsiteX4" fmla="*/ 641425 w 761999"/>
              <a:gd name="connsiteY4" fmla="*/ 88954 h 546099"/>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761999" h="546099">
                <a:moveTo>
                  <a:pt x="641425" y="88954"/>
                </a:moveTo>
                <a:cubicBezTo>
                  <a:pt x="785257" y="190626"/>
                  <a:pt x="785257" y="355471"/>
                  <a:pt x="641425" y="457143"/>
                </a:cubicBezTo>
                <a:cubicBezTo>
                  <a:pt x="497597" y="558819"/>
                  <a:pt x="264400" y="558819"/>
                  <a:pt x="120572" y="457143"/>
                </a:cubicBezTo>
                <a:cubicBezTo>
                  <a:pt x="-23257" y="355471"/>
                  <a:pt x="-23257" y="190626"/>
                  <a:pt x="120572" y="88954"/>
                </a:cubicBezTo>
                <a:cubicBezTo>
                  <a:pt x="264400" y="-12718"/>
                  <a:pt x="497597" y="-12718"/>
                  <a:pt x="641425" y="88954"/>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9" name="Freeform 3"/>
          <p:cNvSpPr/>
          <p:nvPr/>
        </p:nvSpPr>
        <p:spPr>
          <a:xfrm>
            <a:off x="6919530" y="3924300"/>
            <a:ext cx="330247" cy="323850"/>
          </a:xfrm>
          <a:custGeom>
            <a:avLst/>
            <a:gdLst>
              <a:gd name="connsiteX0" fmla="*/ 492148 w 587106"/>
              <a:gd name="connsiteY0" fmla="*/ 72216 h 431800"/>
              <a:gd name="connsiteX1" fmla="*/ 492148 w 587106"/>
              <a:gd name="connsiteY1" fmla="*/ 359583 h 431800"/>
              <a:gd name="connsiteX2" fmla="*/ 94959 w 587106"/>
              <a:gd name="connsiteY2" fmla="*/ 359583 h 431800"/>
              <a:gd name="connsiteX3" fmla="*/ 94959 w 587106"/>
              <a:gd name="connsiteY3" fmla="*/ 72216 h 431800"/>
              <a:gd name="connsiteX4" fmla="*/ 492148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8" y="72216"/>
                </a:moveTo>
                <a:cubicBezTo>
                  <a:pt x="601825" y="151570"/>
                  <a:pt x="601825" y="280229"/>
                  <a:pt x="492148" y="359583"/>
                </a:cubicBezTo>
                <a:cubicBezTo>
                  <a:pt x="382465" y="438938"/>
                  <a:pt x="204641" y="438938"/>
                  <a:pt x="94959" y="359583"/>
                </a:cubicBezTo>
                <a:cubicBezTo>
                  <a:pt x="-14720" y="280229"/>
                  <a:pt x="-14720" y="151570"/>
                  <a:pt x="94959" y="72216"/>
                </a:cubicBezTo>
                <a:cubicBezTo>
                  <a:pt x="204641" y="-7138"/>
                  <a:pt x="382465" y="-7138"/>
                  <a:pt x="492148"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0" name="Freeform 3"/>
          <p:cNvSpPr/>
          <p:nvPr/>
        </p:nvSpPr>
        <p:spPr>
          <a:xfrm>
            <a:off x="7082288" y="4762500"/>
            <a:ext cx="330245" cy="323850"/>
          </a:xfrm>
          <a:custGeom>
            <a:avLst/>
            <a:gdLst>
              <a:gd name="connsiteX0" fmla="*/ 492144 w 587102"/>
              <a:gd name="connsiteY0" fmla="*/ 72216 h 431800"/>
              <a:gd name="connsiteX1" fmla="*/ 492144 w 587102"/>
              <a:gd name="connsiteY1" fmla="*/ 359584 h 431800"/>
              <a:gd name="connsiteX2" fmla="*/ 94960 w 587102"/>
              <a:gd name="connsiteY2" fmla="*/ 359584 h 431800"/>
              <a:gd name="connsiteX3" fmla="*/ 94960 w 587102"/>
              <a:gd name="connsiteY3" fmla="*/ 72216 h 431800"/>
              <a:gd name="connsiteX4" fmla="*/ 492144 w 587102"/>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2" h="431800">
                <a:moveTo>
                  <a:pt x="492144" y="72216"/>
                </a:moveTo>
                <a:cubicBezTo>
                  <a:pt x="601822" y="151570"/>
                  <a:pt x="601822" y="280229"/>
                  <a:pt x="492144" y="359584"/>
                </a:cubicBezTo>
                <a:cubicBezTo>
                  <a:pt x="382468" y="438938"/>
                  <a:pt x="204642" y="438938"/>
                  <a:pt x="94960" y="359584"/>
                </a:cubicBezTo>
                <a:cubicBezTo>
                  <a:pt x="-14719" y="280229"/>
                  <a:pt x="-14719" y="151570"/>
                  <a:pt x="94960" y="72216"/>
                </a:cubicBezTo>
                <a:cubicBezTo>
                  <a:pt x="204642" y="-7138"/>
                  <a:pt x="382468" y="-7138"/>
                  <a:pt x="492144"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1" name="Freeform 3"/>
          <p:cNvSpPr/>
          <p:nvPr/>
        </p:nvSpPr>
        <p:spPr>
          <a:xfrm>
            <a:off x="7599314" y="4267200"/>
            <a:ext cx="330248" cy="323850"/>
          </a:xfrm>
          <a:custGeom>
            <a:avLst/>
            <a:gdLst>
              <a:gd name="connsiteX0" fmla="*/ 492149 w 587108"/>
              <a:gd name="connsiteY0" fmla="*/ 72216 h 431800"/>
              <a:gd name="connsiteX1" fmla="*/ 492149 w 587108"/>
              <a:gd name="connsiteY1" fmla="*/ 359583 h 431800"/>
              <a:gd name="connsiteX2" fmla="*/ 94958 w 587108"/>
              <a:gd name="connsiteY2" fmla="*/ 359583 h 431800"/>
              <a:gd name="connsiteX3" fmla="*/ 94958 w 587108"/>
              <a:gd name="connsiteY3" fmla="*/ 72216 h 431800"/>
              <a:gd name="connsiteX4" fmla="*/ 492149 w 587108"/>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8" h="431800">
                <a:moveTo>
                  <a:pt x="492149" y="72216"/>
                </a:moveTo>
                <a:cubicBezTo>
                  <a:pt x="601828" y="151570"/>
                  <a:pt x="601828" y="280229"/>
                  <a:pt x="492149" y="359583"/>
                </a:cubicBezTo>
                <a:cubicBezTo>
                  <a:pt x="382472" y="438938"/>
                  <a:pt x="204647" y="438938"/>
                  <a:pt x="94958" y="359583"/>
                </a:cubicBezTo>
                <a:cubicBezTo>
                  <a:pt x="-14718" y="280229"/>
                  <a:pt x="-14718" y="151570"/>
                  <a:pt x="94958" y="72216"/>
                </a:cubicBezTo>
                <a:cubicBezTo>
                  <a:pt x="204647" y="-7138"/>
                  <a:pt x="382472" y="-7138"/>
                  <a:pt x="492149"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2" name="Freeform 3"/>
          <p:cNvSpPr/>
          <p:nvPr/>
        </p:nvSpPr>
        <p:spPr>
          <a:xfrm>
            <a:off x="25439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17" name="TextBox 1"/>
          <p:cNvSpPr txBox="1"/>
          <p:nvPr/>
        </p:nvSpPr>
        <p:spPr>
          <a:xfrm>
            <a:off x="18502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18" name="TextBox 1"/>
          <p:cNvSpPr txBox="1"/>
          <p:nvPr/>
        </p:nvSpPr>
        <p:spPr>
          <a:xfrm>
            <a:off x="6586537" y="4267200"/>
            <a:ext cx="756192"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View</a:t>
            </a:r>
          </a:p>
        </p:txBody>
      </p:sp>
      <p:sp>
        <p:nvSpPr>
          <p:cNvPr id="21" name="Title 1"/>
          <p:cNvSpPr txBox="1">
            <a:spLocks/>
          </p:cNvSpPr>
          <p:nvPr/>
        </p:nvSpPr>
        <p:spPr>
          <a:xfrm>
            <a:off x="457200" y="274638"/>
            <a:ext cx="8229600" cy="1143000"/>
          </a:xfrm>
          <a:prstGeom prst="rect">
            <a:avLst/>
          </a:prstGeom>
        </p:spPr>
        <p:txBody>
          <a:bodyPr vert="horz" lIns="91440" tIns="45720" rIns="91440" bIns="45720" rtlCol="0" anchor="ctr">
            <a:normAutofit/>
          </a:bodyPr>
          <a:lstStyle>
            <a:lvl1pPr algn="ctr" defTabSz="914399" rtl="0" eaLnBrk="1" latinLnBrk="0" hangingPunct="1">
              <a:spcBef>
                <a:spcPct val="0"/>
              </a:spcBef>
              <a:buNone/>
              <a:defRPr sz="4400" kern="1200">
                <a:solidFill>
                  <a:schemeClr val="tx1"/>
                </a:solidFill>
                <a:latin typeface="+mj-lt"/>
                <a:ea typeface="+mj-ea"/>
                <a:cs typeface="+mj-cs"/>
              </a:defRPr>
            </a:lvl1pPr>
          </a:lstStyle>
          <a:p>
            <a:r>
              <a:rPr lang="en-US" dirty="0" smtClean="0"/>
              <a:t>Model View Controller (MVC)</a:t>
            </a:r>
            <a:endParaRPr lang="en-US" dirty="0"/>
          </a:p>
        </p:txBody>
      </p:sp>
      <p:sp>
        <p:nvSpPr>
          <p:cNvPr id="22" name="Oval 21"/>
          <p:cNvSpPr/>
          <p:nvPr/>
        </p:nvSpPr>
        <p:spPr>
          <a:xfrm>
            <a:off x="3429000" y="1676400"/>
            <a:ext cx="2438400" cy="1676400"/>
          </a:xfrm>
          <a:prstGeom prst="ellipse">
            <a:avLst/>
          </a:prstGeom>
          <a:ln/>
        </p:spPr>
        <p:style>
          <a:lnRef idx="0">
            <a:schemeClr val="accent4"/>
          </a:lnRef>
          <a:fillRef idx="3">
            <a:schemeClr val="accent4"/>
          </a:fillRef>
          <a:effectRef idx="3">
            <a:schemeClr val="accent4"/>
          </a:effectRef>
          <a:fontRef idx="minor">
            <a:schemeClr val="lt1"/>
          </a:fontRef>
        </p:style>
        <p:txBody>
          <a:bodyPr/>
          <a:lstStyle/>
          <a:p>
            <a:endParaRPr lang="en-US" dirty="0"/>
          </a:p>
        </p:txBody>
      </p:sp>
      <p:sp>
        <p:nvSpPr>
          <p:cNvPr id="2" name="TextBox 1"/>
          <p:cNvSpPr txBox="1"/>
          <p:nvPr/>
        </p:nvSpPr>
        <p:spPr>
          <a:xfrm>
            <a:off x="3962400" y="2286000"/>
            <a:ext cx="1475915"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Controller</a:t>
            </a:r>
            <a:endParaRPr lang="en-US" altLang="zh-CN" sz="2800" dirty="0">
              <a:solidFill>
                <a:srgbClr val="000000"/>
              </a:solidFill>
              <a:latin typeface="Times New Roman" pitchFamily="18" charset="0"/>
              <a:cs typeface="Times New Roman" pitchFamily="18" charset="0"/>
            </a:endParaRPr>
          </a:p>
        </p:txBody>
      </p:sp>
      <p:sp>
        <p:nvSpPr>
          <p:cNvPr id="24" name="Oval 23"/>
          <p:cNvSpPr/>
          <p:nvPr/>
        </p:nvSpPr>
        <p:spPr>
          <a:xfrm>
            <a:off x="990600" y="3657600"/>
            <a:ext cx="2438400" cy="1676400"/>
          </a:xfrm>
          <a:prstGeom prst="ellipse">
            <a:avLst/>
          </a:prstGeom>
          <a:ln/>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5" name="TextBox 24"/>
          <p:cNvSpPr txBox="1"/>
          <p:nvPr/>
        </p:nvSpPr>
        <p:spPr>
          <a:xfrm>
            <a:off x="1752600" y="4267200"/>
            <a:ext cx="937481"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Model</a:t>
            </a:r>
            <a:endParaRPr lang="en-US" altLang="zh-CN" sz="2800" dirty="0">
              <a:solidFill>
                <a:srgbClr val="000000"/>
              </a:solidFill>
              <a:latin typeface="Times New Roman" pitchFamily="18" charset="0"/>
              <a:cs typeface="Times New Roman" pitchFamily="18" charset="0"/>
            </a:endParaRPr>
          </a:p>
        </p:txBody>
      </p:sp>
      <p:sp>
        <p:nvSpPr>
          <p:cNvPr id="26" name="Freeform 3"/>
          <p:cNvSpPr/>
          <p:nvPr/>
        </p:nvSpPr>
        <p:spPr>
          <a:xfrm>
            <a:off x="6982711" y="4733925"/>
            <a:ext cx="330247" cy="323850"/>
          </a:xfrm>
          <a:custGeom>
            <a:avLst/>
            <a:gdLst>
              <a:gd name="connsiteX0" fmla="*/ 492145 w 587105"/>
              <a:gd name="connsiteY0" fmla="*/ 72216 h 431800"/>
              <a:gd name="connsiteX1" fmla="*/ 492145 w 587105"/>
              <a:gd name="connsiteY1" fmla="*/ 359584 h 431800"/>
              <a:gd name="connsiteX2" fmla="*/ 94960 w 587105"/>
              <a:gd name="connsiteY2" fmla="*/ 359584 h 431800"/>
              <a:gd name="connsiteX3" fmla="*/ 94960 w 587105"/>
              <a:gd name="connsiteY3" fmla="*/ 72216 h 431800"/>
              <a:gd name="connsiteX4" fmla="*/ 492145 w 587105"/>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5" h="431800">
                <a:moveTo>
                  <a:pt x="492145" y="72216"/>
                </a:moveTo>
                <a:cubicBezTo>
                  <a:pt x="601825" y="151570"/>
                  <a:pt x="601825" y="280229"/>
                  <a:pt x="492145" y="359584"/>
                </a:cubicBezTo>
                <a:cubicBezTo>
                  <a:pt x="382466" y="438938"/>
                  <a:pt x="204639" y="438938"/>
                  <a:pt x="94960" y="359584"/>
                </a:cubicBezTo>
                <a:cubicBezTo>
                  <a:pt x="-14719" y="280229"/>
                  <a:pt x="-14719" y="151570"/>
                  <a:pt x="94960" y="72216"/>
                </a:cubicBezTo>
                <a:cubicBezTo>
                  <a:pt x="204639"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7" name="Freeform 3"/>
          <p:cNvSpPr/>
          <p:nvPr/>
        </p:nvSpPr>
        <p:spPr>
          <a:xfrm>
            <a:off x="6369939" y="4733925"/>
            <a:ext cx="330247" cy="323850"/>
          </a:xfrm>
          <a:custGeom>
            <a:avLst/>
            <a:gdLst>
              <a:gd name="connsiteX0" fmla="*/ 492146 w 587106"/>
              <a:gd name="connsiteY0" fmla="*/ 72216 h 431800"/>
              <a:gd name="connsiteX1" fmla="*/ 492146 w 587106"/>
              <a:gd name="connsiteY1" fmla="*/ 359584 h 431800"/>
              <a:gd name="connsiteX2" fmla="*/ 94960 w 587106"/>
              <a:gd name="connsiteY2" fmla="*/ 359584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4"/>
                </a:cubicBezTo>
                <a:cubicBezTo>
                  <a:pt x="382466" y="438938"/>
                  <a:pt x="204639" y="438938"/>
                  <a:pt x="94960" y="359584"/>
                </a:cubicBezTo>
                <a:cubicBezTo>
                  <a:pt x="-14719" y="280229"/>
                  <a:pt x="-14719" y="151570"/>
                  <a:pt x="94960" y="72216"/>
                </a:cubicBezTo>
                <a:cubicBezTo>
                  <a:pt x="204639" y="-7138"/>
                  <a:pt x="382466"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8" name="Freeform 3"/>
          <p:cNvSpPr/>
          <p:nvPr/>
        </p:nvSpPr>
        <p:spPr>
          <a:xfrm>
            <a:off x="5891212" y="4267200"/>
            <a:ext cx="330247" cy="323850"/>
          </a:xfrm>
          <a:custGeom>
            <a:avLst/>
            <a:gdLst>
              <a:gd name="connsiteX0" fmla="*/ 492146 w 587106"/>
              <a:gd name="connsiteY0" fmla="*/ 72216 h 431800"/>
              <a:gd name="connsiteX1" fmla="*/ 492146 w 587106"/>
              <a:gd name="connsiteY1" fmla="*/ 359583 h 431800"/>
              <a:gd name="connsiteX2" fmla="*/ 94960 w 587106"/>
              <a:gd name="connsiteY2" fmla="*/ 359583 h 431800"/>
              <a:gd name="connsiteX3" fmla="*/ 94960 w 587106"/>
              <a:gd name="connsiteY3" fmla="*/ 72216 h 431800"/>
              <a:gd name="connsiteX4" fmla="*/ 492146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6" y="72216"/>
                </a:moveTo>
                <a:cubicBezTo>
                  <a:pt x="601826" y="151570"/>
                  <a:pt x="601826" y="280229"/>
                  <a:pt x="492146" y="359583"/>
                </a:cubicBezTo>
                <a:cubicBezTo>
                  <a:pt x="382467" y="438938"/>
                  <a:pt x="204640" y="438938"/>
                  <a:pt x="94960" y="359583"/>
                </a:cubicBezTo>
                <a:cubicBezTo>
                  <a:pt x="-14720" y="280229"/>
                  <a:pt x="-14720" y="151570"/>
                  <a:pt x="94960" y="72216"/>
                </a:cubicBezTo>
                <a:cubicBezTo>
                  <a:pt x="204640" y="-7138"/>
                  <a:pt x="382467" y="-7138"/>
                  <a:pt x="492146"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29" name="Freeform 3"/>
          <p:cNvSpPr/>
          <p:nvPr/>
        </p:nvSpPr>
        <p:spPr>
          <a:xfrm>
            <a:off x="6963561" y="4019550"/>
            <a:ext cx="330247" cy="323850"/>
          </a:xfrm>
          <a:custGeom>
            <a:avLst/>
            <a:gdLst>
              <a:gd name="connsiteX0" fmla="*/ 492145 w 587106"/>
              <a:gd name="connsiteY0" fmla="*/ 72216 h 431800"/>
              <a:gd name="connsiteX1" fmla="*/ 492145 w 587106"/>
              <a:gd name="connsiteY1" fmla="*/ 359583 h 431800"/>
              <a:gd name="connsiteX2" fmla="*/ 94960 w 587106"/>
              <a:gd name="connsiteY2" fmla="*/ 359583 h 431800"/>
              <a:gd name="connsiteX3" fmla="*/ 94960 w 587106"/>
              <a:gd name="connsiteY3" fmla="*/ 72216 h 431800"/>
              <a:gd name="connsiteX4" fmla="*/ 492145 w 587106"/>
              <a:gd name="connsiteY4" fmla="*/ 72216 h 431800"/>
            </a:gdLst>
            <a:ahLst/>
            <a:cxnLst>
              <a:cxn ang="0">
                <a:pos x="connsiteX0" y="connsiteY0"/>
              </a:cxn>
              <a:cxn ang="1">
                <a:pos x="connsiteX1" y="connsiteY1"/>
              </a:cxn>
              <a:cxn ang="2">
                <a:pos x="connsiteX2" y="connsiteY2"/>
              </a:cxn>
              <a:cxn ang="3">
                <a:pos x="connsiteX3" y="connsiteY3"/>
              </a:cxn>
              <a:cxn ang="4">
                <a:pos x="connsiteX4" y="connsiteY4"/>
              </a:cxn>
            </a:cxnLst>
            <a:rect l="l" t="t" r="r" b="b"/>
            <a:pathLst>
              <a:path w="587106" h="431800">
                <a:moveTo>
                  <a:pt x="492145" y="72216"/>
                </a:moveTo>
                <a:cubicBezTo>
                  <a:pt x="601826" y="151570"/>
                  <a:pt x="601826" y="280229"/>
                  <a:pt x="492145" y="359583"/>
                </a:cubicBezTo>
                <a:cubicBezTo>
                  <a:pt x="382466" y="438938"/>
                  <a:pt x="204640" y="438938"/>
                  <a:pt x="94960" y="359583"/>
                </a:cubicBezTo>
                <a:cubicBezTo>
                  <a:pt x="-14720" y="280229"/>
                  <a:pt x="-14720" y="151570"/>
                  <a:pt x="94960" y="72216"/>
                </a:cubicBezTo>
                <a:cubicBezTo>
                  <a:pt x="204640" y="-7138"/>
                  <a:pt x="382466" y="-7138"/>
                  <a:pt x="492145" y="72216"/>
                </a:cubicBez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30" name="TextBox 1"/>
          <p:cNvSpPr txBox="1"/>
          <p:nvPr/>
        </p:nvSpPr>
        <p:spPr>
          <a:xfrm>
            <a:off x="6269831" y="4257675"/>
            <a:ext cx="937481" cy="471193"/>
          </a:xfrm>
          <a:prstGeom prst="rect">
            <a:avLst/>
          </a:prstGeom>
          <a:noFill/>
        </p:spPr>
        <p:txBody>
          <a:bodyPr wrap="none" lIns="0" tIns="0" rIns="0" bIns="28804" rtlCol="0">
            <a:spAutoFit/>
          </a:bodyPr>
          <a:lstStyle/>
          <a:p>
            <a:pPr>
              <a:lnSpc>
                <a:spcPts val="3465"/>
              </a:lnSpc>
            </a:pPr>
            <a:r>
              <a:rPr lang="en-US" altLang="zh-CN" sz="2800" dirty="0">
                <a:solidFill>
                  <a:srgbClr val="FFFFFF"/>
                </a:solidFill>
                <a:latin typeface="Times New Roman" pitchFamily="18" charset="0"/>
                <a:cs typeface="Times New Roman" pitchFamily="18" charset="0"/>
              </a:rPr>
              <a:t>Model</a:t>
            </a:r>
          </a:p>
        </p:txBody>
      </p:sp>
      <p:sp>
        <p:nvSpPr>
          <p:cNvPr id="31" name="Oval 30"/>
          <p:cNvSpPr/>
          <p:nvPr/>
        </p:nvSpPr>
        <p:spPr>
          <a:xfrm>
            <a:off x="5410200" y="3657600"/>
            <a:ext cx="2438400" cy="1676400"/>
          </a:xfrm>
          <a:prstGeom prst="ellipse">
            <a:avLst/>
          </a:prstGeom>
          <a:ln/>
        </p:spPr>
        <p:style>
          <a:lnRef idx="1">
            <a:schemeClr val="accent3"/>
          </a:lnRef>
          <a:fillRef idx="2">
            <a:schemeClr val="accent3"/>
          </a:fillRef>
          <a:effectRef idx="1">
            <a:schemeClr val="accent3"/>
          </a:effectRef>
          <a:fontRef idx="minor">
            <a:schemeClr val="dk1"/>
          </a:fontRef>
        </p:style>
        <p:txBody>
          <a:bodyPr/>
          <a:lstStyle/>
          <a:p>
            <a:endParaRPr lang="en-US"/>
          </a:p>
        </p:txBody>
      </p:sp>
      <p:sp>
        <p:nvSpPr>
          <p:cNvPr id="32" name="TextBox 31"/>
          <p:cNvSpPr txBox="1"/>
          <p:nvPr/>
        </p:nvSpPr>
        <p:spPr>
          <a:xfrm>
            <a:off x="6248400" y="4267200"/>
            <a:ext cx="756192" cy="511589"/>
          </a:xfrm>
          <a:prstGeom prst="rect">
            <a:avLst/>
          </a:prstGeom>
          <a:noFill/>
        </p:spPr>
        <p:txBody>
          <a:bodyPr wrap="none" lIns="0" tIns="0" rIns="0" bIns="28804" rtlCol="0">
            <a:spAutoFit/>
          </a:bodyPr>
          <a:lstStyle/>
          <a:p>
            <a:pPr>
              <a:lnSpc>
                <a:spcPts val="3843"/>
              </a:lnSpc>
              <a:tabLst>
                <a:tab pos="168021" algn="l"/>
              </a:tabLst>
            </a:pPr>
            <a:r>
              <a:rPr lang="en-US" altLang="zh-CN" sz="2800" dirty="0" smtClean="0">
                <a:solidFill>
                  <a:srgbClr val="000000"/>
                </a:solidFill>
                <a:latin typeface="Times New Roman" pitchFamily="18" charset="0"/>
                <a:cs typeface="Times New Roman" pitchFamily="18" charset="0"/>
              </a:rPr>
              <a:t>View</a:t>
            </a:r>
            <a:endParaRPr lang="en-US" altLang="zh-CN" sz="2800" dirty="0">
              <a:solidFill>
                <a:srgbClr val="000000"/>
              </a:solidFill>
              <a:latin typeface="Times New Roman" pitchFamily="18" charset="0"/>
              <a:cs typeface="Times New Roman" pitchFamily="18" charset="0"/>
            </a:endParaRPr>
          </a:p>
        </p:txBody>
      </p:sp>
      <p:sp>
        <p:nvSpPr>
          <p:cNvPr id="75" name="Freeform 3"/>
          <p:cNvSpPr/>
          <p:nvPr/>
        </p:nvSpPr>
        <p:spPr>
          <a:xfrm>
            <a:off x="2678906" y="2352675"/>
            <a:ext cx="1914525" cy="1504950"/>
          </a:xfrm>
          <a:custGeom>
            <a:avLst/>
            <a:gdLst>
              <a:gd name="connsiteX0" fmla="*/ 12700 w 3403600"/>
              <a:gd name="connsiteY0" fmla="*/ 12700 h 2006600"/>
              <a:gd name="connsiteX1" fmla="*/ 3390900 w 3403600"/>
              <a:gd name="connsiteY1" fmla="*/ 1993900 h 2006600"/>
            </a:gdLst>
            <a:ahLst/>
            <a:cxnLst>
              <a:cxn ang="0">
                <a:pos x="connsiteX0" y="connsiteY0"/>
              </a:cxn>
              <a:cxn ang="1">
                <a:pos x="connsiteX1" y="connsiteY1"/>
              </a:cxn>
            </a:cxnLst>
            <a:rect l="l" t="t" r="r" b="b"/>
            <a:pathLst>
              <a:path w="3403600" h="2006600">
                <a:moveTo>
                  <a:pt x="12700" y="12700"/>
                </a:moveTo>
                <a:lnTo>
                  <a:pt x="3390900" y="1993900"/>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6" name="Freeform 3"/>
          <p:cNvSpPr/>
          <p:nvPr/>
        </p:nvSpPr>
        <p:spPr>
          <a:xfrm>
            <a:off x="4572000" y="2362200"/>
            <a:ext cx="2000250" cy="1552574"/>
          </a:xfrm>
          <a:custGeom>
            <a:avLst/>
            <a:gdLst>
              <a:gd name="connsiteX0" fmla="*/ 3543300 w 3556000"/>
              <a:gd name="connsiteY0" fmla="*/ 12700 h 2070098"/>
              <a:gd name="connsiteX1" fmla="*/ 12700 w 3556000"/>
              <a:gd name="connsiteY1" fmla="*/ 2057398 h 2070098"/>
            </a:gdLst>
            <a:ahLst/>
            <a:cxnLst>
              <a:cxn ang="0">
                <a:pos x="connsiteX0" y="connsiteY0"/>
              </a:cxn>
              <a:cxn ang="1">
                <a:pos x="connsiteX1" y="connsiteY1"/>
              </a:cxn>
            </a:cxnLst>
            <a:rect l="l" t="t" r="r" b="b"/>
            <a:pathLst>
              <a:path w="3556000" h="2070098">
                <a:moveTo>
                  <a:pt x="3543300" y="12700"/>
                </a:moveTo>
                <a:lnTo>
                  <a:pt x="12700" y="2057398"/>
                </a:lnTo>
              </a:path>
            </a:pathLst>
          </a:custGeom>
          <a:ln w="25400">
            <a:solidFill>
              <a:srgbClr val="000000">
                <a:alpha val="100000"/>
              </a:srgbClr>
            </a:solidFill>
            <a:prstDash val="dash"/>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7" name="Freeform 3"/>
          <p:cNvSpPr/>
          <p:nvPr/>
        </p:nvSpPr>
        <p:spPr>
          <a:xfrm>
            <a:off x="2600325" y="2352675"/>
            <a:ext cx="1943100" cy="1524000"/>
          </a:xfrm>
          <a:custGeom>
            <a:avLst/>
            <a:gdLst>
              <a:gd name="connsiteX0" fmla="*/ 12700 w 3454400"/>
              <a:gd name="connsiteY0" fmla="*/ 12700 h 2032000"/>
              <a:gd name="connsiteX1" fmla="*/ 3441700 w 3454400"/>
              <a:gd name="connsiteY1" fmla="*/ 2019300 h 2032000"/>
            </a:gdLst>
            <a:ahLst/>
            <a:cxnLst>
              <a:cxn ang="0">
                <a:pos x="connsiteX0" y="connsiteY0"/>
              </a:cxn>
              <a:cxn ang="1">
                <a:pos x="connsiteX1" y="connsiteY1"/>
              </a:cxn>
            </a:cxnLst>
            <a:rect l="l" t="t" r="r" b="b"/>
            <a:pathLst>
              <a:path w="3454400" h="2032000">
                <a:moveTo>
                  <a:pt x="12700" y="12700"/>
                </a:moveTo>
                <a:lnTo>
                  <a:pt x="3441700" y="20193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8" name="Freeform 3"/>
          <p:cNvSpPr/>
          <p:nvPr/>
        </p:nvSpPr>
        <p:spPr>
          <a:xfrm>
            <a:off x="4579144" y="2314576"/>
            <a:ext cx="2014538" cy="1562099"/>
          </a:xfrm>
          <a:custGeom>
            <a:avLst/>
            <a:gdLst>
              <a:gd name="connsiteX0" fmla="*/ 12700 w 3581400"/>
              <a:gd name="connsiteY0" fmla="*/ 2070098 h 2082798"/>
              <a:gd name="connsiteX1" fmla="*/ 3568700 w 3581400"/>
              <a:gd name="connsiteY1" fmla="*/ 12700 h 2082798"/>
            </a:gdLst>
            <a:ahLst/>
            <a:cxnLst>
              <a:cxn ang="0">
                <a:pos x="connsiteX0" y="connsiteY0"/>
              </a:cxn>
              <a:cxn ang="1">
                <a:pos x="connsiteX1" y="connsiteY1"/>
              </a:cxn>
            </a:cxnLst>
            <a:rect l="l" t="t" r="r" b="b"/>
            <a:pathLst>
              <a:path w="3581400" h="2082798">
                <a:moveTo>
                  <a:pt x="12700" y="2070098"/>
                </a:moveTo>
                <a:lnTo>
                  <a:pt x="3568700" y="12700"/>
                </a:lnTo>
              </a:path>
            </a:pathLst>
          </a:custGeom>
          <a:ln w="25400">
            <a:solidFill>
              <a:srgbClr val="FFFFFF">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79" name="Freeform 3"/>
          <p:cNvSpPr/>
          <p:nvPr/>
        </p:nvSpPr>
        <p:spPr>
          <a:xfrm>
            <a:off x="46482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sp>
        <p:nvSpPr>
          <p:cNvPr id="80" name="Freeform 3"/>
          <p:cNvSpPr/>
          <p:nvPr/>
        </p:nvSpPr>
        <p:spPr>
          <a:xfrm>
            <a:off x="4572000" y="3886200"/>
            <a:ext cx="57150" cy="1571625"/>
          </a:xfrm>
          <a:custGeom>
            <a:avLst/>
            <a:gdLst>
              <a:gd name="connsiteX0" fmla="*/ 25400 w 101600"/>
              <a:gd name="connsiteY0" fmla="*/ 25400 h 2095500"/>
              <a:gd name="connsiteX1" fmla="*/ 25400 w 101600"/>
              <a:gd name="connsiteY1" fmla="*/ 2070100 h 2095500"/>
            </a:gdLst>
            <a:ahLst/>
            <a:cxnLst>
              <a:cxn ang="0">
                <a:pos x="connsiteX0" y="connsiteY0"/>
              </a:cxn>
              <a:cxn ang="1">
                <a:pos x="connsiteX1" y="connsiteY1"/>
              </a:cxn>
            </a:cxnLst>
            <a:rect l="l" t="t" r="r" b="b"/>
            <a:pathLst>
              <a:path w="101600" h="2095500">
                <a:moveTo>
                  <a:pt x="25400" y="25400"/>
                </a:moveTo>
                <a:lnTo>
                  <a:pt x="25400" y="2070100"/>
                </a:lnTo>
              </a:path>
            </a:pathLst>
          </a:custGeom>
          <a:ln w="50800">
            <a:solidFill>
              <a:srgbClr val="000000">
                <a:alpha val="100000"/>
              </a:srgbClr>
            </a:solidFill>
            <a:prstDash val="solid"/>
          </a:ln>
        </p:spPr>
        <p:style>
          <a:lnRef idx="1">
            <a:schemeClr val="accent1"/>
          </a:lnRef>
          <a:fillRef idx="0">
            <a:schemeClr val="accent1"/>
          </a:fillRef>
          <a:effectRef idx="0">
            <a:schemeClr val="accent1"/>
          </a:effectRef>
          <a:fontRef idx="minor">
            <a:schemeClr val="tx1"/>
          </a:fontRef>
        </p:style>
        <p:txBody>
          <a:bodyPr lIns="57607" tIns="28804" rIns="57607" bIns="28804" rtlCol="0" anchor="ctr"/>
          <a:lstStyle/>
          <a:p>
            <a:pPr algn="ctr"/>
            <a:endParaRPr lang="zh-CN" altLang="en-US"/>
          </a:p>
        </p:txBody>
      </p:sp>
      <p:cxnSp>
        <p:nvCxnSpPr>
          <p:cNvPr id="81" name="Straight Arrow Connector 80"/>
          <p:cNvCxnSpPr/>
          <p:nvPr/>
        </p:nvCxnSpPr>
        <p:spPr>
          <a:xfrm flipH="1">
            <a:off x="2971800" y="3048000"/>
            <a:ext cx="914400" cy="9906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cxnSp>
        <p:nvCxnSpPr>
          <p:cNvPr id="82" name="Straight Connector 81"/>
          <p:cNvCxnSpPr>
            <a:endCxn id="80" idx="0"/>
          </p:cNvCxnSpPr>
          <p:nvPr/>
        </p:nvCxnSpPr>
        <p:spPr>
          <a:xfrm>
            <a:off x="2667000" y="2438400"/>
            <a:ext cx="1919288" cy="1466850"/>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83" name="Straight Connector 82"/>
          <p:cNvCxnSpPr/>
          <p:nvPr/>
        </p:nvCxnSpPr>
        <p:spPr>
          <a:xfrm flipH="1">
            <a:off x="4648200" y="2438400"/>
            <a:ext cx="1959768" cy="1495425"/>
          </a:xfrm>
          <a:prstGeom prst="line">
            <a:avLst/>
          </a:prstGeom>
          <a:ln>
            <a:solidFill>
              <a:schemeClr val="tx1"/>
            </a:solidFill>
          </a:ln>
        </p:spPr>
        <p:style>
          <a:lnRef idx="2">
            <a:schemeClr val="accent1"/>
          </a:lnRef>
          <a:fillRef idx="0">
            <a:schemeClr val="accent1"/>
          </a:fillRef>
          <a:effectRef idx="1">
            <a:schemeClr val="accent1"/>
          </a:effectRef>
          <a:fontRef idx="minor">
            <a:schemeClr val="tx1"/>
          </a:fontRef>
        </p:style>
      </p:cxnSp>
      <p:cxnSp>
        <p:nvCxnSpPr>
          <p:cNvPr id="37" name="Straight Arrow Connector 36"/>
          <p:cNvCxnSpPr/>
          <p:nvPr/>
        </p:nvCxnSpPr>
        <p:spPr>
          <a:xfrm>
            <a:off x="5562600" y="2667000"/>
            <a:ext cx="1295400" cy="1143000"/>
          </a:xfrm>
          <a:prstGeom prst="straightConnector1">
            <a:avLst/>
          </a:prstGeom>
          <a:ln>
            <a:solidFill>
              <a:schemeClr val="accent3"/>
            </a:solidFill>
            <a:tailEnd type="arrow"/>
          </a:ln>
        </p:spPr>
        <p:style>
          <a:lnRef idx="2">
            <a:schemeClr val="accent1"/>
          </a:lnRef>
          <a:fillRef idx="0">
            <a:schemeClr val="accent1"/>
          </a:fillRef>
          <a:effectRef idx="1">
            <a:schemeClr val="accent1"/>
          </a:effectRef>
          <a:fontRef idx="minor">
            <a:schemeClr val="tx1"/>
          </a:fontRef>
        </p:style>
      </p:cxnSp>
      <p:sp>
        <p:nvSpPr>
          <p:cNvPr id="13" name="TextBox 12"/>
          <p:cNvSpPr txBox="1"/>
          <p:nvPr/>
        </p:nvSpPr>
        <p:spPr>
          <a:xfrm>
            <a:off x="5410200" y="2362200"/>
            <a:ext cx="781246" cy="369332"/>
          </a:xfrm>
          <a:prstGeom prst="rect">
            <a:avLst/>
          </a:prstGeom>
          <a:noFill/>
        </p:spPr>
        <p:txBody>
          <a:bodyPr wrap="none" rtlCol="0">
            <a:spAutoFit/>
          </a:bodyPr>
          <a:lstStyle/>
          <a:p>
            <a:r>
              <a:rPr lang="en-US" dirty="0" smtClean="0">
                <a:solidFill>
                  <a:srgbClr val="9BBB59"/>
                </a:solidFill>
              </a:rPr>
              <a:t>Outlet</a:t>
            </a:r>
            <a:endParaRPr lang="en-US" dirty="0">
              <a:solidFill>
                <a:srgbClr val="9BBB59"/>
              </a:solidFill>
            </a:endParaRPr>
          </a:p>
        </p:txBody>
      </p:sp>
      <p:sp>
        <p:nvSpPr>
          <p:cNvPr id="4" name="Donut 3"/>
          <p:cNvSpPr/>
          <p:nvPr/>
        </p:nvSpPr>
        <p:spPr>
          <a:xfrm>
            <a:off x="5486400" y="1828800"/>
            <a:ext cx="457200" cy="457200"/>
          </a:xfrm>
          <a:prstGeom prst="donut">
            <a:avLst/>
          </a:prstGeom>
          <a:solidFill>
            <a:srgbClr val="C0504D"/>
          </a:solidFill>
        </p:spPr>
        <p:style>
          <a:lnRef idx="3">
            <a:schemeClr val="lt1"/>
          </a:lnRef>
          <a:fillRef idx="1">
            <a:schemeClr val="accent6"/>
          </a:fillRef>
          <a:effectRef idx="1">
            <a:schemeClr val="accent6"/>
          </a:effectRef>
          <a:fontRef idx="minor">
            <a:schemeClr val="lt1"/>
          </a:fontRef>
        </p:style>
        <p:txBody>
          <a:bodyPr rtlCol="0" anchor="ctr"/>
          <a:lstStyle/>
          <a:p>
            <a:pPr algn="ctr"/>
            <a:endParaRPr lang="en-US">
              <a:solidFill>
                <a:schemeClr val="tx1"/>
              </a:solidFill>
            </a:endParaRPr>
          </a:p>
        </p:txBody>
      </p:sp>
      <p:sp>
        <p:nvSpPr>
          <p:cNvPr id="14" name="Oval 13"/>
          <p:cNvSpPr/>
          <p:nvPr/>
        </p:nvSpPr>
        <p:spPr>
          <a:xfrm>
            <a:off x="5638800" y="1981200"/>
            <a:ext cx="152400" cy="152400"/>
          </a:xfrm>
          <a:prstGeom prst="ellipse">
            <a:avLst/>
          </a:prstGeom>
          <a:solidFill>
            <a:srgbClr val="C0504D"/>
          </a:solidFill>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41" name="TextBox 40"/>
          <p:cNvSpPr txBox="1"/>
          <p:nvPr/>
        </p:nvSpPr>
        <p:spPr>
          <a:xfrm>
            <a:off x="5486400" y="1524000"/>
            <a:ext cx="789023" cy="369332"/>
          </a:xfrm>
          <a:prstGeom prst="rect">
            <a:avLst/>
          </a:prstGeom>
          <a:noFill/>
        </p:spPr>
        <p:txBody>
          <a:bodyPr wrap="none" rtlCol="0">
            <a:spAutoFit/>
          </a:bodyPr>
          <a:lstStyle/>
          <a:p>
            <a:r>
              <a:rPr lang="en-US" dirty="0" smtClean="0">
                <a:solidFill>
                  <a:schemeClr val="accent2"/>
                </a:solidFill>
              </a:rPr>
              <a:t>Target</a:t>
            </a:r>
            <a:endParaRPr lang="en-US" dirty="0">
              <a:solidFill>
                <a:schemeClr val="accent2"/>
              </a:solidFill>
            </a:endParaRPr>
          </a:p>
        </p:txBody>
      </p:sp>
      <p:sp>
        <p:nvSpPr>
          <p:cNvPr id="42" name="TextBox 41"/>
          <p:cNvSpPr txBox="1"/>
          <p:nvPr/>
        </p:nvSpPr>
        <p:spPr>
          <a:xfrm>
            <a:off x="7315200" y="3352800"/>
            <a:ext cx="787445" cy="369332"/>
          </a:xfrm>
          <a:prstGeom prst="rect">
            <a:avLst/>
          </a:prstGeom>
          <a:noFill/>
        </p:spPr>
        <p:txBody>
          <a:bodyPr wrap="none" rtlCol="0">
            <a:spAutoFit/>
          </a:bodyPr>
          <a:lstStyle/>
          <a:p>
            <a:r>
              <a:rPr lang="en-US" dirty="0" smtClean="0">
                <a:solidFill>
                  <a:schemeClr val="accent3"/>
                </a:solidFill>
              </a:rPr>
              <a:t>Action</a:t>
            </a:r>
            <a:endParaRPr lang="en-US" dirty="0">
              <a:solidFill>
                <a:schemeClr val="accent3"/>
              </a:solidFill>
            </a:endParaRPr>
          </a:p>
        </p:txBody>
      </p:sp>
      <p:grpSp>
        <p:nvGrpSpPr>
          <p:cNvPr id="52" name="Group 51"/>
          <p:cNvGrpSpPr/>
          <p:nvPr/>
        </p:nvGrpSpPr>
        <p:grpSpPr>
          <a:xfrm>
            <a:off x="3810000" y="1752600"/>
            <a:ext cx="1318395" cy="521732"/>
            <a:chOff x="3886200" y="1752600"/>
            <a:chExt cx="1318395" cy="521732"/>
          </a:xfrm>
        </p:grpSpPr>
        <p:sp>
          <p:nvSpPr>
            <p:cNvPr id="53" name="Oval 52"/>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54" name="Straight Arrow Connector 53"/>
            <p:cNvCxnSpPr>
              <a:stCxn id="53"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5" name="Straight Arrow Connector 54"/>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56" name="Straight Arrow Connector 55"/>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57" name="TextBox 56"/>
            <p:cNvSpPr txBox="1"/>
            <p:nvPr/>
          </p:nvSpPr>
          <p:spPr>
            <a:xfrm>
              <a:off x="4724400" y="1828800"/>
              <a:ext cx="480195" cy="369332"/>
            </a:xfrm>
            <a:prstGeom prst="rect">
              <a:avLst/>
            </a:prstGeom>
            <a:noFill/>
          </p:spPr>
          <p:txBody>
            <a:bodyPr wrap="none" rtlCol="0">
              <a:spAutoFit/>
            </a:bodyPr>
            <a:lstStyle/>
            <a:p>
              <a:r>
                <a:rPr lang="en-US" dirty="0" smtClean="0">
                  <a:solidFill>
                    <a:srgbClr val="000000"/>
                  </a:solidFill>
                </a:rPr>
                <a:t>did</a:t>
              </a:r>
              <a:endParaRPr lang="en-US" dirty="0">
                <a:solidFill>
                  <a:srgbClr val="000000"/>
                </a:solidFill>
              </a:endParaRPr>
            </a:p>
          </p:txBody>
        </p:sp>
        <p:sp>
          <p:nvSpPr>
            <p:cNvPr id="58" name="TextBox 57"/>
            <p:cNvSpPr txBox="1"/>
            <p:nvPr/>
          </p:nvSpPr>
          <p:spPr>
            <a:xfrm>
              <a:off x="3886200" y="1905000"/>
              <a:ext cx="508598" cy="369332"/>
            </a:xfrm>
            <a:prstGeom prst="rect">
              <a:avLst/>
            </a:prstGeom>
            <a:noFill/>
          </p:spPr>
          <p:txBody>
            <a:bodyPr wrap="none" rtlCol="0">
              <a:spAutoFit/>
            </a:bodyPr>
            <a:lstStyle/>
            <a:p>
              <a:r>
                <a:rPr lang="en-US" dirty="0" smtClean="0"/>
                <a:t>will</a:t>
              </a:r>
              <a:endParaRPr lang="en-US" dirty="0"/>
            </a:p>
          </p:txBody>
        </p:sp>
      </p:grpSp>
      <p:sp>
        <p:nvSpPr>
          <p:cNvPr id="69" name="TextBox 68"/>
          <p:cNvSpPr txBox="1"/>
          <p:nvPr/>
        </p:nvSpPr>
        <p:spPr>
          <a:xfrm rot="2552608">
            <a:off x="5476911" y="3268283"/>
            <a:ext cx="1020757" cy="369332"/>
          </a:xfrm>
          <a:prstGeom prst="rect">
            <a:avLst/>
          </a:prstGeom>
          <a:noFill/>
        </p:spPr>
        <p:txBody>
          <a:bodyPr wrap="none" rtlCol="0">
            <a:spAutoFit/>
          </a:bodyPr>
          <a:lstStyle/>
          <a:p>
            <a:r>
              <a:rPr lang="en-US" dirty="0" smtClean="0">
                <a:solidFill>
                  <a:schemeClr val="accent6"/>
                </a:solidFill>
              </a:rPr>
              <a:t>Delegate</a:t>
            </a:r>
            <a:endParaRPr lang="en-US" dirty="0">
              <a:solidFill>
                <a:schemeClr val="accent6"/>
              </a:solidFill>
            </a:endParaRPr>
          </a:p>
        </p:txBody>
      </p:sp>
      <p:sp>
        <p:nvSpPr>
          <p:cNvPr id="51" name="Oval 50"/>
          <p:cNvSpPr/>
          <p:nvPr/>
        </p:nvSpPr>
        <p:spPr>
          <a:xfrm>
            <a:off x="7391400" y="37338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48" name="Straight Arrow Connector 47"/>
          <p:cNvCxnSpPr/>
          <p:nvPr/>
        </p:nvCxnSpPr>
        <p:spPr>
          <a:xfrm flipH="1" flipV="1">
            <a:off x="6934200" y="3352800"/>
            <a:ext cx="609600" cy="533400"/>
          </a:xfrm>
          <a:prstGeom prst="straightConnector1">
            <a:avLst/>
          </a:prstGeom>
          <a:ln>
            <a:solidFill>
              <a:srgbClr val="FFFF00"/>
            </a:solidFill>
            <a:headEnd type="diamond"/>
            <a:tailEnd type="triangle"/>
          </a:ln>
        </p:spPr>
        <p:style>
          <a:lnRef idx="3">
            <a:schemeClr val="accent3"/>
          </a:lnRef>
          <a:fillRef idx="0">
            <a:schemeClr val="accent3"/>
          </a:fillRef>
          <a:effectRef idx="2">
            <a:schemeClr val="accent3"/>
          </a:effectRef>
          <a:fontRef idx="minor">
            <a:schemeClr val="tx1"/>
          </a:fontRef>
        </p:style>
      </p:cxnSp>
      <p:grpSp>
        <p:nvGrpSpPr>
          <p:cNvPr id="60" name="Group 59"/>
          <p:cNvGrpSpPr/>
          <p:nvPr/>
        </p:nvGrpSpPr>
        <p:grpSpPr>
          <a:xfrm>
            <a:off x="3962400" y="2743200"/>
            <a:ext cx="1562076" cy="798731"/>
            <a:chOff x="3886200" y="1752600"/>
            <a:chExt cx="1562076" cy="798731"/>
          </a:xfrm>
        </p:grpSpPr>
        <p:sp>
          <p:nvSpPr>
            <p:cNvPr id="61" name="Oval 60"/>
            <p:cNvSpPr/>
            <p:nvPr/>
          </p:nvSpPr>
          <p:spPr>
            <a:xfrm>
              <a:off x="4495800" y="1905000"/>
              <a:ext cx="304800" cy="30480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lang="en-US"/>
            </a:p>
          </p:txBody>
        </p:sp>
        <p:cxnSp>
          <p:nvCxnSpPr>
            <p:cNvPr id="62" name="Straight Arrow Connector 61"/>
            <p:cNvCxnSpPr>
              <a:stCxn id="61" idx="1"/>
            </p:cNvCxnSpPr>
            <p:nvPr/>
          </p:nvCxnSpPr>
          <p:spPr>
            <a:xfrm flipH="1" flipV="1">
              <a:off x="4419600" y="1752600"/>
              <a:ext cx="120837" cy="197037"/>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3" name="Straight Arrow Connector 62"/>
            <p:cNvCxnSpPr/>
            <p:nvPr/>
          </p:nvCxnSpPr>
          <p:spPr>
            <a:xfrm flipH="1">
              <a:off x="4267200" y="2057400"/>
              <a:ext cx="304799" cy="76202"/>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cxnSp>
          <p:nvCxnSpPr>
            <p:cNvPr id="64" name="Straight Arrow Connector 63"/>
            <p:cNvCxnSpPr/>
            <p:nvPr/>
          </p:nvCxnSpPr>
          <p:spPr>
            <a:xfrm flipV="1">
              <a:off x="4648200" y="1752600"/>
              <a:ext cx="304800" cy="304800"/>
            </a:xfrm>
            <a:prstGeom prst="straightConnector1">
              <a:avLst/>
            </a:prstGeom>
            <a:ln>
              <a:solidFill>
                <a:srgbClr val="FFFF00"/>
              </a:solidFill>
              <a:tailEnd type="arrow"/>
            </a:ln>
          </p:spPr>
          <p:style>
            <a:lnRef idx="2">
              <a:schemeClr val="accent1"/>
            </a:lnRef>
            <a:fillRef idx="0">
              <a:schemeClr val="accent1"/>
            </a:fillRef>
            <a:effectRef idx="1">
              <a:schemeClr val="accent1"/>
            </a:effectRef>
            <a:fontRef idx="minor">
              <a:schemeClr val="tx1"/>
            </a:fontRef>
          </p:style>
        </p:cxnSp>
        <p:sp>
          <p:nvSpPr>
            <p:cNvPr id="65" name="TextBox 64"/>
            <p:cNvSpPr txBox="1"/>
            <p:nvPr/>
          </p:nvSpPr>
          <p:spPr>
            <a:xfrm>
              <a:off x="4724400" y="1828800"/>
              <a:ext cx="723876" cy="369332"/>
            </a:xfrm>
            <a:prstGeom prst="rect">
              <a:avLst/>
            </a:prstGeom>
            <a:noFill/>
          </p:spPr>
          <p:txBody>
            <a:bodyPr wrap="none" rtlCol="0">
              <a:spAutoFit/>
            </a:bodyPr>
            <a:lstStyle/>
            <a:p>
              <a:r>
                <a:rPr lang="en-US" dirty="0" smtClean="0">
                  <a:solidFill>
                    <a:srgbClr val="000000"/>
                  </a:solidFill>
                </a:rPr>
                <a:t>count</a:t>
              </a:r>
              <a:endParaRPr lang="en-US" dirty="0">
                <a:solidFill>
                  <a:srgbClr val="000000"/>
                </a:solidFill>
              </a:endParaRPr>
            </a:p>
          </p:txBody>
        </p:sp>
        <p:sp>
          <p:nvSpPr>
            <p:cNvPr id="66" name="TextBox 65"/>
            <p:cNvSpPr txBox="1"/>
            <p:nvPr/>
          </p:nvSpPr>
          <p:spPr>
            <a:xfrm>
              <a:off x="3886200" y="1905000"/>
              <a:ext cx="625141" cy="646331"/>
            </a:xfrm>
            <a:prstGeom prst="rect">
              <a:avLst/>
            </a:prstGeom>
            <a:noFill/>
          </p:spPr>
          <p:txBody>
            <a:bodyPr wrap="none" rtlCol="0">
              <a:spAutoFit/>
            </a:bodyPr>
            <a:lstStyle/>
            <a:p>
              <a:r>
                <a:rPr lang="en-US" dirty="0" smtClean="0"/>
                <a:t>Data</a:t>
              </a:r>
            </a:p>
            <a:p>
              <a:r>
                <a:rPr lang="en-US" dirty="0" smtClean="0"/>
                <a:t>at</a:t>
              </a:r>
              <a:endParaRPr lang="en-US" dirty="0"/>
            </a:p>
          </p:txBody>
        </p:sp>
      </p:grpSp>
      <p:sp>
        <p:nvSpPr>
          <p:cNvPr id="67" name="Oval 66"/>
          <p:cNvSpPr/>
          <p:nvPr/>
        </p:nvSpPr>
        <p:spPr>
          <a:xfrm>
            <a:off x="5867400" y="4038600"/>
            <a:ext cx="304800" cy="304800"/>
          </a:xfrm>
          <a:prstGeom prst="ellipse">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lang="en-US"/>
          </a:p>
        </p:txBody>
      </p:sp>
      <p:cxnSp>
        <p:nvCxnSpPr>
          <p:cNvPr id="68" name="Straight Arrow Connector 67"/>
          <p:cNvCxnSpPr/>
          <p:nvPr/>
        </p:nvCxnSpPr>
        <p:spPr>
          <a:xfrm flipH="1" flipV="1">
            <a:off x="4724400" y="3048000"/>
            <a:ext cx="1295400" cy="1143000"/>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cxnSp>
        <p:nvCxnSpPr>
          <p:cNvPr id="70" name="Straight Arrow Connector 69"/>
          <p:cNvCxnSpPr/>
          <p:nvPr/>
        </p:nvCxnSpPr>
        <p:spPr>
          <a:xfrm flipH="1" flipV="1">
            <a:off x="4648200" y="2133600"/>
            <a:ext cx="1981198" cy="1752598"/>
          </a:xfrm>
          <a:prstGeom prst="straightConnector1">
            <a:avLst/>
          </a:prstGeom>
          <a:ln>
            <a:headEnd type="none"/>
            <a:tailEnd type="none"/>
          </a:ln>
        </p:spPr>
        <p:style>
          <a:lnRef idx="2">
            <a:schemeClr val="accent6"/>
          </a:lnRef>
          <a:fillRef idx="0">
            <a:schemeClr val="accent6"/>
          </a:fillRef>
          <a:effectRef idx="1">
            <a:schemeClr val="accent6"/>
          </a:effectRef>
          <a:fontRef idx="minor">
            <a:schemeClr val="tx1"/>
          </a:fontRef>
        </p:style>
      </p:cxnSp>
      <p:sp>
        <p:nvSpPr>
          <p:cNvPr id="72" name="TextBox 71"/>
          <p:cNvSpPr txBox="1"/>
          <p:nvPr/>
        </p:nvSpPr>
        <p:spPr>
          <a:xfrm rot="2552608">
            <a:off x="4830092" y="3821086"/>
            <a:ext cx="1303549" cy="369332"/>
          </a:xfrm>
          <a:prstGeom prst="rect">
            <a:avLst/>
          </a:prstGeom>
          <a:noFill/>
        </p:spPr>
        <p:txBody>
          <a:bodyPr wrap="none" rtlCol="0">
            <a:spAutoFit/>
          </a:bodyPr>
          <a:lstStyle/>
          <a:p>
            <a:r>
              <a:rPr lang="en-US" dirty="0" smtClean="0">
                <a:solidFill>
                  <a:schemeClr val="accent6"/>
                </a:solidFill>
              </a:rPr>
              <a:t>Data source</a:t>
            </a:r>
            <a:endParaRPr lang="en-US" dirty="0">
              <a:solidFill>
                <a:schemeClr val="accent6"/>
              </a:solidFill>
            </a:endParaRPr>
          </a:p>
        </p:txBody>
      </p:sp>
      <p:sp>
        <p:nvSpPr>
          <p:cNvPr id="15" name="Rectangle 14"/>
          <p:cNvSpPr/>
          <p:nvPr/>
        </p:nvSpPr>
        <p:spPr>
          <a:xfrm>
            <a:off x="1371600" y="3429000"/>
            <a:ext cx="76200" cy="609600"/>
          </a:xfrm>
          <a:prstGeom prst="rect">
            <a:avLst/>
          </a:prstGeom>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6" name="Donut 15"/>
          <p:cNvSpPr/>
          <p:nvPr/>
        </p:nvSpPr>
        <p:spPr>
          <a:xfrm>
            <a:off x="1143000" y="3048000"/>
            <a:ext cx="457200" cy="457200"/>
          </a:xfrm>
          <a:prstGeom prst="donut">
            <a:avLst/>
          </a:prstGeom>
          <a:pattFill prst="pct20">
            <a:fgClr>
              <a:prstClr val="black"/>
            </a:fgClr>
            <a:bgClr>
              <a:prstClr val="white"/>
            </a:bgClr>
          </a:pattFill>
          <a:ln>
            <a:prstDash val="dot"/>
          </a:ln>
          <a:effectLst>
            <a:glow rad="101600">
              <a:srgbClr val="3366FF">
                <a:alpha val="75000"/>
              </a:srgbClr>
            </a:glow>
            <a:outerShdw blurRad="40000" dist="23000" dir="5400000" rotWithShape="0">
              <a:srgbClr val="000000">
                <a:alpha val="35000"/>
              </a:srgbClr>
            </a:outerShdw>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solidFill>
                <a:schemeClr val="tx1"/>
              </a:solidFill>
            </a:endParaRPr>
          </a:p>
        </p:txBody>
      </p:sp>
      <p:sp>
        <p:nvSpPr>
          <p:cNvPr id="84" name="Rectangle 83"/>
          <p:cNvSpPr/>
          <p:nvPr/>
        </p:nvSpPr>
        <p:spPr>
          <a:xfrm>
            <a:off x="3657600" y="1676400"/>
            <a:ext cx="76200" cy="609600"/>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20" name="Trapezoid 19"/>
          <p:cNvSpPr/>
          <p:nvPr/>
        </p:nvSpPr>
        <p:spPr>
          <a:xfrm flipV="1">
            <a:off x="3581400" y="1371600"/>
            <a:ext cx="228600" cy="304800"/>
          </a:xfrm>
          <a:prstGeom prst="trapezoid">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lang="en-US"/>
          </a:p>
        </p:txBody>
      </p:sp>
      <p:sp>
        <p:nvSpPr>
          <p:cNvPr id="85" name="TextBox 84"/>
          <p:cNvSpPr txBox="1"/>
          <p:nvPr/>
        </p:nvSpPr>
        <p:spPr>
          <a:xfrm>
            <a:off x="457200" y="2667000"/>
            <a:ext cx="2147192" cy="369332"/>
          </a:xfrm>
          <a:prstGeom prst="rect">
            <a:avLst/>
          </a:prstGeom>
          <a:noFill/>
        </p:spPr>
        <p:txBody>
          <a:bodyPr wrap="none" rtlCol="0">
            <a:spAutoFit/>
          </a:bodyPr>
          <a:lstStyle/>
          <a:p>
            <a:r>
              <a:rPr lang="en-US" dirty="0" smtClean="0">
                <a:solidFill>
                  <a:schemeClr val="tx2">
                    <a:lumMod val="40000"/>
                    <a:lumOff val="60000"/>
                  </a:schemeClr>
                </a:solidFill>
              </a:rPr>
              <a:t>Notification and KVO</a:t>
            </a:r>
            <a:endParaRPr lang="en-US" dirty="0">
              <a:solidFill>
                <a:schemeClr val="tx2">
                  <a:lumMod val="40000"/>
                  <a:lumOff val="60000"/>
                </a:schemeClr>
              </a:solidFill>
            </a:endParaRPr>
          </a:p>
        </p:txBody>
      </p:sp>
      <p:sp>
        <p:nvSpPr>
          <p:cNvPr id="71" name="TextBox 1"/>
          <p:cNvSpPr txBox="1"/>
          <p:nvPr/>
        </p:nvSpPr>
        <p:spPr>
          <a:xfrm>
            <a:off x="1028700" y="5753100"/>
            <a:ext cx="7336594" cy="704078"/>
          </a:xfrm>
          <a:prstGeom prst="rect">
            <a:avLst/>
          </a:prstGeom>
          <a:noFill/>
        </p:spPr>
        <p:txBody>
          <a:bodyPr wrap="none" lIns="0" tIns="0" rIns="0" bIns="28804" rtlCol="0">
            <a:spAutoFit/>
          </a:bodyPr>
          <a:lstStyle/>
          <a:p>
            <a:pPr>
              <a:lnSpc>
                <a:spcPts val="2961"/>
              </a:lnSpc>
              <a:tabLst>
                <a:tab pos="8001000" algn="l"/>
                <a:tab pos="8233029" algn="l"/>
              </a:tabLst>
            </a:pPr>
            <a:r>
              <a:rPr lang="en-US" altLang="zh-CN" sz="2400" dirty="0" smtClean="0">
                <a:solidFill>
                  <a:srgbClr val="E984ED"/>
                </a:solidFill>
                <a:latin typeface="Times New Roman" pitchFamily="18" charset="0"/>
                <a:cs typeface="Times New Roman" pitchFamily="18" charset="0"/>
              </a:rPr>
              <a:t>Controllers</a:t>
            </a:r>
            <a:r>
              <a:rPr lang="en-US" altLang="zh-CN" sz="2400" dirty="0" smtClean="0">
                <a:latin typeface="Times New Roman" pitchFamily="18" charset="0"/>
                <a:cs typeface="Times New Roman" pitchFamily="18" charset="0"/>
              </a:rPr>
              <a:t> </a:t>
            </a:r>
            <a:r>
              <a:rPr lang="en-US" altLang="zh-CN" sz="2400" dirty="0" smtClean="0">
                <a:solidFill>
                  <a:srgbClr val="000000"/>
                </a:solidFill>
                <a:latin typeface="Times New Roman" pitchFamily="18" charset="0"/>
                <a:cs typeface="Times New Roman" pitchFamily="18" charset="0"/>
              </a:rPr>
              <a:t>(or </a:t>
            </a:r>
            <a:r>
              <a:rPr lang="en-US" altLang="zh-CN" sz="2400" dirty="0">
                <a:solidFill>
                  <a:srgbClr val="000000"/>
                </a:solidFill>
                <a:latin typeface="Times New Roman" pitchFamily="18" charset="0"/>
                <a:cs typeface="Times New Roman" pitchFamily="18" charset="0"/>
              </a:rPr>
              <a:t>other </a:t>
            </a:r>
            <a:r>
              <a:rPr lang="en-US" altLang="zh-CN" sz="2400" dirty="0">
                <a:solidFill>
                  <a:srgbClr val="8E8EFC"/>
                </a:solidFill>
                <a:latin typeface="Times New Roman" pitchFamily="18" charset="0"/>
                <a:cs typeface="Times New Roman" pitchFamily="18" charset="0"/>
              </a:rPr>
              <a:t>Model</a:t>
            </a:r>
            <a:r>
              <a:rPr lang="en-US" altLang="zh-CN" sz="2400" dirty="0">
                <a:solidFill>
                  <a:srgbClr val="000000"/>
                </a:solidFill>
                <a:latin typeface="Times New Roman" pitchFamily="18" charset="0"/>
                <a:cs typeface="Times New Roman" pitchFamily="18" charset="0"/>
              </a:rPr>
              <a:t>)</a:t>
            </a:r>
            <a:r>
              <a:rPr lang="en-US" altLang="zh-CN" sz="2400" dirty="0">
                <a:latin typeface="Times New Roman" pitchFamily="18" charset="0"/>
                <a:cs typeface="Times New Roman" pitchFamily="18" charset="0"/>
              </a:rPr>
              <a:t> “tune in” to interesting stuff.</a:t>
            </a:r>
          </a:p>
          <a:p>
            <a:pPr>
              <a:lnSpc>
                <a:spcPts val="630"/>
              </a:lnSpc>
            </a:pPr>
            <a:endParaRPr lang="en-US" altLang="zh-CN" dirty="0" smtClean="0"/>
          </a:p>
          <a:p>
            <a:pPr>
              <a:lnSpc>
                <a:spcPts val="1575"/>
              </a:lnSpc>
              <a:tabLst>
                <a:tab pos="8001000" algn="l"/>
                <a:tab pos="8233029" algn="l"/>
              </a:tabLst>
            </a:pPr>
            <a:r>
              <a:rPr lang="en-US" altLang="zh-CN" dirty="0" smtClean="0"/>
              <a:t>	</a:t>
            </a:r>
            <a:endParaRPr lang="en-US" altLang="zh-CN" sz="1000" dirty="0">
              <a:solidFill>
                <a:srgbClr val="FF1919"/>
              </a:solidFill>
              <a:latin typeface="Times New Roman" pitchFamily="18" charset="0"/>
              <a:cs typeface="Times New Roman" pitchFamily="18" charset="0"/>
            </a:endParaRPr>
          </a:p>
        </p:txBody>
      </p:sp>
    </p:spTree>
    <p:extLst>
      <p:ext uri="{BB962C8B-B14F-4D97-AF65-F5344CB8AC3E}">
        <p14:creationId xmlns:p14="http://schemas.microsoft.com/office/powerpoint/2010/main" val="1478577874"/>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err="1" smtClean="0"/>
              <a:t>iOS</a:t>
            </a:r>
            <a:r>
              <a:rPr lang="en-US" dirty="0"/>
              <a:t> Overview: Core </a:t>
            </a:r>
            <a:r>
              <a:rPr lang="en-US" dirty="0" smtClean="0"/>
              <a:t>Services</a:t>
            </a:r>
            <a:endParaRPr lang="en-US" dirty="0"/>
          </a:p>
        </p:txBody>
      </p:sp>
      <p:sp>
        <p:nvSpPr>
          <p:cNvPr id="3" name="Content Placeholder 2"/>
          <p:cNvSpPr>
            <a:spLocks noGrp="1"/>
          </p:cNvSpPr>
          <p:nvPr>
            <p:ph idx="1"/>
          </p:nvPr>
        </p:nvSpPr>
        <p:spPr>
          <a:xfrm>
            <a:off x="457200" y="1447800"/>
            <a:ext cx="5486400" cy="5029200"/>
          </a:xfrm>
        </p:spPr>
        <p:txBody>
          <a:bodyPr>
            <a:normAutofit fontScale="92500" lnSpcReduction="10000"/>
          </a:bodyPr>
          <a:lstStyle/>
          <a:p>
            <a:r>
              <a:rPr lang="en-US" sz="2400" dirty="0"/>
              <a:t>High level features</a:t>
            </a:r>
          </a:p>
          <a:p>
            <a:pPr lvl="1"/>
            <a:r>
              <a:rPr lang="en-US" sz="2100" dirty="0" err="1">
                <a:solidFill>
                  <a:srgbClr val="FF0000"/>
                </a:solidFill>
              </a:rPr>
              <a:t>iCloud</a:t>
            </a:r>
            <a:r>
              <a:rPr lang="en-US" sz="2100" dirty="0">
                <a:solidFill>
                  <a:srgbClr val="FF0000"/>
                </a:solidFill>
              </a:rPr>
              <a:t> storage</a:t>
            </a:r>
            <a:r>
              <a:rPr lang="en-US" sz="2100" dirty="0"/>
              <a:t> (iOS5)</a:t>
            </a:r>
          </a:p>
          <a:p>
            <a:pPr lvl="1"/>
            <a:r>
              <a:rPr lang="en-US" sz="2100" dirty="0"/>
              <a:t>Automatic reference counting (iOS5)</a:t>
            </a:r>
          </a:p>
          <a:p>
            <a:pPr lvl="1"/>
            <a:r>
              <a:rPr lang="en-US" sz="2100" dirty="0"/>
              <a:t>SQLite: lightweight SQL database</a:t>
            </a:r>
          </a:p>
          <a:p>
            <a:pPr lvl="1"/>
            <a:r>
              <a:rPr lang="en-US" sz="2100" dirty="0"/>
              <a:t>Grand Central Dispatch (GCD): manage concurrent execution of tasks </a:t>
            </a:r>
          </a:p>
          <a:p>
            <a:pPr lvl="2"/>
            <a:r>
              <a:rPr lang="en-US" sz="1900" dirty="0"/>
              <a:t> Thread management code moved to the system level</a:t>
            </a:r>
          </a:p>
          <a:p>
            <a:pPr lvl="2"/>
            <a:r>
              <a:rPr lang="en-US" sz="1900" dirty="0"/>
              <a:t>Tasks specified are added to an appropriate dispatch queue</a:t>
            </a:r>
          </a:p>
          <a:p>
            <a:pPr lvl="1"/>
            <a:r>
              <a:rPr lang="en-US" sz="1900" dirty="0"/>
              <a:t> Block objects: a C-level language construct; an anonymous function and the data (a closure or lambda)</a:t>
            </a:r>
          </a:p>
          <a:p>
            <a:pPr lvl="1"/>
            <a:r>
              <a:rPr lang="en-US" sz="1900" dirty="0"/>
              <a:t>In-App purchase: process financial transactions from </a:t>
            </a:r>
            <a:r>
              <a:rPr lang="en-US" sz="1900" dirty="0" err="1"/>
              <a:t>iTune</a:t>
            </a:r>
            <a:r>
              <a:rPr lang="en-US" sz="1900" dirty="0"/>
              <a:t> account</a:t>
            </a:r>
          </a:p>
          <a:p>
            <a:pPr lvl="1"/>
            <a:r>
              <a:rPr lang="en-US" sz="1900" dirty="0"/>
              <a:t>XML support</a:t>
            </a:r>
          </a:p>
          <a:p>
            <a:pPr lvl="1"/>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8" name="Left Arrow 7"/>
          <p:cNvSpPr/>
          <p:nvPr/>
        </p:nvSpPr>
        <p:spPr>
          <a:xfrm>
            <a:off x="8754533" y="39624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4223884286"/>
      </p:ext>
    </p:extLst>
  </p:cSld>
  <p:clrMapOvr>
    <a:masterClrMapping/>
  </p:clrMapOvr>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View Controller (MVC)</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13" name="Content Placeholder 2"/>
          <p:cNvSpPr txBox="1">
            <a:spLocks/>
          </p:cNvSpPr>
          <p:nvPr/>
        </p:nvSpPr>
        <p:spPr>
          <a:xfrm>
            <a:off x="457200" y="1524001"/>
            <a:ext cx="4038600" cy="4724399"/>
          </a:xfrm>
          <a:prstGeom prst="rect">
            <a:avLst/>
          </a:prstGeom>
        </p:spPr>
        <p:txBody>
          <a:bodyPr vert="horz" lIns="91440" tIns="45720" rIns="91440" bIns="45720" rtlCol="0">
            <a:normAutofit fontScale="70000" lnSpcReduction="20000"/>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sz="4000" dirty="0" smtClean="0"/>
              <a:t>Key objects in </a:t>
            </a:r>
            <a:r>
              <a:rPr lang="en-US" sz="4000" dirty="0" err="1" smtClean="0"/>
              <a:t>iOS</a:t>
            </a:r>
            <a:r>
              <a:rPr lang="en-US" sz="4000" dirty="0" smtClean="0"/>
              <a:t> apps</a:t>
            </a:r>
          </a:p>
          <a:p>
            <a:r>
              <a:rPr lang="en-US" dirty="0" err="1" smtClean="0">
                <a:solidFill>
                  <a:srgbClr val="AA0D91"/>
                </a:solidFill>
                <a:latin typeface="Menlo-Regular"/>
              </a:rPr>
              <a:t>UIApplication</a:t>
            </a:r>
            <a:r>
              <a:rPr lang="en-US" dirty="0">
                <a:solidFill>
                  <a:srgbClr val="AA0D91"/>
                </a:solidFill>
                <a:latin typeface="Menlo-Regular"/>
              </a:rPr>
              <a:t> </a:t>
            </a:r>
            <a:r>
              <a:rPr lang="en-US" dirty="0" smtClean="0"/>
              <a:t>controller object: </a:t>
            </a:r>
          </a:p>
          <a:p>
            <a:pPr lvl="1"/>
            <a:r>
              <a:rPr lang="en-US" dirty="0" smtClean="0"/>
              <a:t>manages </a:t>
            </a:r>
            <a:r>
              <a:rPr lang="en-US" dirty="0"/>
              <a:t>the app event </a:t>
            </a:r>
            <a:r>
              <a:rPr lang="en-US" dirty="0" smtClean="0"/>
              <a:t>loop</a:t>
            </a:r>
          </a:p>
          <a:p>
            <a:pPr lvl="1"/>
            <a:r>
              <a:rPr lang="en-US" dirty="0" smtClean="0"/>
              <a:t>coordinates </a:t>
            </a:r>
            <a:r>
              <a:rPr lang="en-US" dirty="0"/>
              <a:t>other high-level app </a:t>
            </a:r>
            <a:r>
              <a:rPr lang="en-US" dirty="0" smtClean="0"/>
              <a:t>behaviors </a:t>
            </a:r>
          </a:p>
          <a:p>
            <a:pPr lvl="1"/>
            <a:r>
              <a:rPr lang="en-US" dirty="0" smtClean="0"/>
              <a:t>custom </a:t>
            </a:r>
            <a:r>
              <a:rPr lang="en-US" dirty="0"/>
              <a:t>app-level logic resides in your app delegate </a:t>
            </a:r>
            <a:r>
              <a:rPr lang="en-US" dirty="0" smtClean="0"/>
              <a:t>object</a:t>
            </a:r>
          </a:p>
          <a:p>
            <a:r>
              <a:rPr lang="en-US" dirty="0" err="1" smtClean="0">
                <a:solidFill>
                  <a:srgbClr val="AA0D91"/>
                </a:solidFill>
                <a:latin typeface="Menlo-Regular"/>
              </a:rPr>
              <a:t>AppDelegate</a:t>
            </a:r>
            <a:r>
              <a:rPr lang="en-US" dirty="0" smtClean="0">
                <a:solidFill>
                  <a:srgbClr val="AA0D91"/>
                </a:solidFill>
                <a:latin typeface="Menlo-Regular"/>
              </a:rPr>
              <a:t> </a:t>
            </a:r>
            <a:r>
              <a:rPr lang="en-US" dirty="0" smtClean="0"/>
              <a:t>custom object: </a:t>
            </a:r>
            <a:r>
              <a:rPr lang="en-US" dirty="0"/>
              <a:t>created at app launch time, usually by the </a:t>
            </a:r>
            <a:r>
              <a:rPr lang="en-US" dirty="0" err="1" smtClean="0">
                <a:solidFill>
                  <a:srgbClr val="AA0D91"/>
                </a:solidFill>
                <a:latin typeface="Menlo-Regular"/>
              </a:rPr>
              <a:t>UIApplicationMain</a:t>
            </a:r>
            <a:r>
              <a:rPr lang="en-US" dirty="0" smtClean="0">
                <a:solidFill>
                  <a:srgbClr val="AA0D91"/>
                </a:solidFill>
                <a:latin typeface="Menlo-Regular"/>
              </a:rPr>
              <a:t> </a:t>
            </a:r>
            <a:r>
              <a:rPr lang="en-US" dirty="0" smtClean="0"/>
              <a:t>function</a:t>
            </a:r>
          </a:p>
          <a:p>
            <a:pPr lvl="1"/>
            <a:r>
              <a:rPr lang="en-US" dirty="0" smtClean="0"/>
              <a:t>handle </a:t>
            </a:r>
            <a:r>
              <a:rPr lang="en-US" dirty="0"/>
              <a:t>state transitions within the app</a:t>
            </a:r>
            <a:endParaRPr lang="en-US" dirty="0" smtClean="0"/>
          </a:p>
        </p:txBody>
      </p:sp>
      <p:pic>
        <p:nvPicPr>
          <p:cNvPr id="7" name="Picture 6" descr="mvc.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419600" y="2133601"/>
            <a:ext cx="4572000" cy="3100754"/>
          </a:xfrm>
          <a:prstGeom prst="rect">
            <a:avLst/>
          </a:prstGeom>
        </p:spPr>
      </p:pic>
    </p:spTree>
    <p:extLst>
      <p:ext uri="{BB962C8B-B14F-4D97-AF65-F5344CB8AC3E}">
        <p14:creationId xmlns:p14="http://schemas.microsoft.com/office/powerpoint/2010/main" val="2316765086"/>
      </p:ext>
    </p:extLst>
  </p:cSld>
  <p:clrMapOvr>
    <a:masterClrMapping/>
  </p:clrMapOvr>
  <p:timing>
    <p:tnLst>
      <p:par>
        <p:cTn xmlns:p14="http://schemas.microsoft.com/office/powerpoint/2010/mai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View Controller (MVC)</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
        <p:nvSpPr>
          <p:cNvPr id="13" name="Content Placeholder 2"/>
          <p:cNvSpPr txBox="1">
            <a:spLocks/>
          </p:cNvSpPr>
          <p:nvPr/>
        </p:nvSpPr>
        <p:spPr>
          <a:xfrm>
            <a:off x="457200" y="1524001"/>
            <a:ext cx="2971800" cy="4525963"/>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pPr>
            <a:r>
              <a:rPr lang="en-US" dirty="0" smtClean="0"/>
              <a:t>App launch cycle</a:t>
            </a:r>
          </a:p>
        </p:txBody>
      </p:sp>
      <p:pic>
        <p:nvPicPr>
          <p:cNvPr id="7" name="Picture 6" descr="Screen shot 2012-02-06 at 1.47.49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1" y="1371600"/>
            <a:ext cx="5396427" cy="4953000"/>
          </a:xfrm>
          <a:prstGeom prst="rect">
            <a:avLst/>
          </a:prstGeom>
        </p:spPr>
      </p:pic>
    </p:spTree>
    <p:extLst>
      <p:ext uri="{BB962C8B-B14F-4D97-AF65-F5344CB8AC3E}">
        <p14:creationId xmlns:p14="http://schemas.microsoft.com/office/powerpoint/2010/main" val="1010069599"/>
      </p:ext>
    </p:extLst>
  </p:cSld>
  <p:clrMapOvr>
    <a:masterClrMapping/>
  </p:clrMapOvr>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Model View Controller (MVC)</a:t>
            </a:r>
          </a:p>
        </p:txBody>
      </p:sp>
      <p:sp>
        <p:nvSpPr>
          <p:cNvPr id="3" name="Content Placeholder 2"/>
          <p:cNvSpPr>
            <a:spLocks noGrp="1"/>
          </p:cNvSpPr>
          <p:nvPr>
            <p:ph idx="1"/>
          </p:nvPr>
        </p:nvSpPr>
        <p:spPr/>
        <p:txBody>
          <a:bodyPr>
            <a:normAutofit fontScale="77500" lnSpcReduction="20000"/>
          </a:bodyPr>
          <a:lstStyle/>
          <a:p>
            <a:pPr marL="0" indent="0">
              <a:buNone/>
            </a:pPr>
            <a:r>
              <a:rPr lang="en-US" b="1" dirty="0" smtClean="0"/>
              <a:t>Controller </a:t>
            </a:r>
            <a:endParaRPr lang="en-US" b="1" dirty="0"/>
          </a:p>
          <a:p>
            <a:r>
              <a:rPr lang="en-US" dirty="0" smtClean="0"/>
              <a:t>Knows both model and view</a:t>
            </a:r>
          </a:p>
          <a:p>
            <a:r>
              <a:rPr lang="en-US" dirty="0" smtClean="0"/>
              <a:t>Acts as a middleman</a:t>
            </a:r>
          </a:p>
          <a:p>
            <a:pPr lvl="1"/>
            <a:r>
              <a:rPr lang="en-US" dirty="0" smtClean="0"/>
              <a:t>When model changes, inform the view</a:t>
            </a:r>
          </a:p>
          <a:p>
            <a:pPr lvl="1"/>
            <a:r>
              <a:rPr lang="en-US" dirty="0" smtClean="0"/>
              <a:t>When data manipulated by view, update the model</a:t>
            </a:r>
          </a:p>
          <a:p>
            <a:r>
              <a:rPr lang="en-US" dirty="0" smtClean="0"/>
              <a:t>Build-in </a:t>
            </a:r>
            <a:r>
              <a:rPr lang="en-US" dirty="0" err="1" smtClean="0"/>
              <a:t>iOS</a:t>
            </a:r>
            <a:r>
              <a:rPr lang="en-US" dirty="0" smtClean="0"/>
              <a:t> controllers</a:t>
            </a:r>
          </a:p>
          <a:p>
            <a:pPr lvl="1"/>
            <a:r>
              <a:rPr lang="en-US" dirty="0" err="1" smtClean="0">
                <a:solidFill>
                  <a:srgbClr val="AA0D91"/>
                </a:solidFill>
                <a:latin typeface="Menlo-Regular"/>
              </a:rPr>
              <a:t>UIViewController</a:t>
            </a:r>
            <a:r>
              <a:rPr lang="en-US" dirty="0" smtClean="0"/>
              <a:t>: </a:t>
            </a:r>
            <a:r>
              <a:rPr lang="en-US" dirty="0"/>
              <a:t>managing apps with generic </a:t>
            </a:r>
            <a:r>
              <a:rPr lang="en-US" dirty="0" smtClean="0"/>
              <a:t>views</a:t>
            </a:r>
          </a:p>
          <a:p>
            <a:pPr lvl="1"/>
            <a:r>
              <a:rPr lang="en-US" dirty="0" err="1" smtClean="0">
                <a:solidFill>
                  <a:srgbClr val="AA0D91"/>
                </a:solidFill>
                <a:latin typeface="Menlo-Regular"/>
              </a:rPr>
              <a:t>UITabBarController</a:t>
            </a:r>
            <a:r>
              <a:rPr lang="en-US" dirty="0" smtClean="0"/>
              <a:t>: </a:t>
            </a:r>
            <a:r>
              <a:rPr lang="en-US" dirty="0"/>
              <a:t>for tabbed applications (e.g. </a:t>
            </a:r>
            <a:r>
              <a:rPr lang="en-US" dirty="0" smtClean="0"/>
              <a:t>clock)</a:t>
            </a:r>
            <a:endParaRPr lang="en-US" dirty="0"/>
          </a:p>
          <a:p>
            <a:pPr lvl="1"/>
            <a:r>
              <a:rPr lang="en-US" dirty="0" err="1" smtClean="0">
                <a:solidFill>
                  <a:srgbClr val="AA0D91"/>
                </a:solidFill>
                <a:latin typeface="Menlo-Regular"/>
              </a:rPr>
              <a:t>UINavigationController</a:t>
            </a:r>
            <a:r>
              <a:rPr lang="en-US" dirty="0" smtClean="0"/>
              <a:t>: managing </a:t>
            </a:r>
            <a:r>
              <a:rPr lang="en-US" dirty="0"/>
              <a:t>hierarchical data (e.g. email folders) </a:t>
            </a:r>
            <a:endParaRPr lang="en-US" dirty="0" smtClean="0"/>
          </a:p>
          <a:p>
            <a:pPr lvl="1"/>
            <a:r>
              <a:rPr lang="en-US" dirty="0" err="1" smtClean="0">
                <a:solidFill>
                  <a:srgbClr val="AA0D91"/>
                </a:solidFill>
                <a:latin typeface="Menlo-Regular"/>
              </a:rPr>
              <a:t>UITableController</a:t>
            </a:r>
            <a:r>
              <a:rPr lang="en-US" dirty="0" smtClean="0"/>
              <a:t>: </a:t>
            </a:r>
            <a:r>
              <a:rPr lang="en-US" dirty="0"/>
              <a:t>for lists of data </a:t>
            </a:r>
            <a:r>
              <a:rPr lang="en-US" dirty="0" err="1"/>
              <a:t>etc</a:t>
            </a:r>
            <a:r>
              <a:rPr lang="en-US" dirty="0"/>
              <a:t> (e.g. iTunes tracks)</a:t>
            </a:r>
            <a:endParaRPr lang="en-US" dirty="0" smtClean="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3434528742"/>
      </p:ext>
    </p:extLst>
  </p:cSld>
  <p:clrMapOvr>
    <a:masterClrMapping/>
  </p:clrMapOvr>
  <p:timing>
    <p:tnLst>
      <p:par>
        <p:cTn xmlns:p14="http://schemas.microsoft.com/office/powerpoint/2010/mai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Xcode</a:t>
            </a:r>
            <a:r>
              <a:rPr lang="en-US" dirty="0"/>
              <a:t>4</a:t>
            </a:r>
          </a:p>
        </p:txBody>
      </p:sp>
      <p:sp>
        <p:nvSpPr>
          <p:cNvPr id="3" name="Content Placeholder 2"/>
          <p:cNvSpPr>
            <a:spLocks noGrp="1"/>
          </p:cNvSpPr>
          <p:nvPr>
            <p:ph idx="1"/>
          </p:nvPr>
        </p:nvSpPr>
        <p:spPr>
          <a:xfrm>
            <a:off x="381000" y="1600201"/>
            <a:ext cx="3429000" cy="4525963"/>
          </a:xfrm>
        </p:spPr>
        <p:txBody>
          <a:bodyPr>
            <a:normAutofit fontScale="62500" lnSpcReduction="20000"/>
          </a:bodyPr>
          <a:lstStyle/>
          <a:p>
            <a:r>
              <a:rPr lang="en-US" dirty="0"/>
              <a:t>The latest IDE for developing </a:t>
            </a:r>
            <a:r>
              <a:rPr lang="en-US" dirty="0" err="1"/>
              <a:t>MacOSX</a:t>
            </a:r>
            <a:r>
              <a:rPr lang="en-US" dirty="0"/>
              <a:t> and </a:t>
            </a:r>
            <a:r>
              <a:rPr lang="en-US" dirty="0" err="1"/>
              <a:t>iOS</a:t>
            </a:r>
            <a:r>
              <a:rPr lang="en-US" dirty="0"/>
              <a:t> applications</a:t>
            </a:r>
          </a:p>
          <a:p>
            <a:pPr lvl="1"/>
            <a:r>
              <a:rPr lang="en-US" dirty="0" smtClean="0"/>
              <a:t>Single </a:t>
            </a:r>
            <a:r>
              <a:rPr lang="en-US" dirty="0"/>
              <a:t>window, supporting multiple </a:t>
            </a:r>
            <a:r>
              <a:rPr lang="en-US" dirty="0" smtClean="0"/>
              <a:t>workspace</a:t>
            </a:r>
          </a:p>
          <a:p>
            <a:pPr lvl="1"/>
            <a:r>
              <a:rPr lang="en-US" dirty="0" smtClean="0"/>
              <a:t>Integrated </a:t>
            </a:r>
            <a:r>
              <a:rPr lang="en-US" dirty="0"/>
              <a:t>Interface </a:t>
            </a:r>
            <a:r>
              <a:rPr lang="en-US" dirty="0" smtClean="0"/>
              <a:t>Builder</a:t>
            </a:r>
          </a:p>
          <a:p>
            <a:pPr lvl="1"/>
            <a:r>
              <a:rPr lang="en-US" dirty="0" smtClean="0"/>
              <a:t>Assistant </a:t>
            </a:r>
            <a:r>
              <a:rPr lang="en-US" dirty="0"/>
              <a:t>Editor (split pane that loads related files, such as header files </a:t>
            </a:r>
            <a:r>
              <a:rPr lang="en-US" dirty="0" err="1"/>
              <a:t>etc</a:t>
            </a:r>
            <a:r>
              <a:rPr lang="en-US" dirty="0"/>
              <a:t>) </a:t>
            </a:r>
          </a:p>
          <a:p>
            <a:pPr lvl="1"/>
            <a:r>
              <a:rPr lang="en-US" dirty="0" smtClean="0"/>
              <a:t>Dynamic </a:t>
            </a:r>
            <a:r>
              <a:rPr lang="en-US" dirty="0"/>
              <a:t>syntax checking and alert </a:t>
            </a:r>
          </a:p>
          <a:p>
            <a:pPr lvl="1"/>
            <a:r>
              <a:rPr lang="en-US" dirty="0" smtClean="0"/>
              <a:t>Version </a:t>
            </a:r>
            <a:r>
              <a:rPr lang="en-US" dirty="0"/>
              <a:t>editor with </a:t>
            </a:r>
            <a:r>
              <a:rPr lang="en-US" dirty="0" err="1"/>
              <a:t>Git</a:t>
            </a:r>
            <a:r>
              <a:rPr lang="en-US" dirty="0"/>
              <a:t> or Subversion integration </a:t>
            </a:r>
          </a:p>
          <a:p>
            <a:pPr lvl="1"/>
            <a:r>
              <a:rPr lang="en-US" dirty="0" smtClean="0"/>
              <a:t>LLVM </a:t>
            </a:r>
            <a:r>
              <a:rPr lang="en-US" dirty="0"/>
              <a:t>2.0 editor with support for C, C++ and Objective-C </a:t>
            </a:r>
          </a:p>
          <a:p>
            <a:pPr lvl="1"/>
            <a:r>
              <a:rPr lang="en-US" dirty="0" smtClean="0"/>
              <a:t>LLDB debugger</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8" name="Picture 7" descr="Screen shot 2012-02-06 at 10.25.10 A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10000" y="2057400"/>
            <a:ext cx="5334000" cy="3253116"/>
          </a:xfrm>
          <a:prstGeom prst="rect">
            <a:avLst/>
          </a:prstGeom>
        </p:spPr>
      </p:pic>
    </p:spTree>
    <p:extLst>
      <p:ext uri="{BB962C8B-B14F-4D97-AF65-F5344CB8AC3E}">
        <p14:creationId xmlns:p14="http://schemas.microsoft.com/office/powerpoint/2010/main" val="3285608983"/>
      </p:ext>
    </p:extLst>
  </p:cSld>
  <p:clrMapOvr>
    <a:masterClrMapping/>
  </p:clrMapOvr>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Networking </a:t>
            </a:r>
            <a:endParaRPr lang="en-US" dirty="0"/>
          </a:p>
        </p:txBody>
      </p:sp>
      <p:sp>
        <p:nvSpPr>
          <p:cNvPr id="3" name="Content Placeholder 2"/>
          <p:cNvSpPr>
            <a:spLocks noGrp="1"/>
          </p:cNvSpPr>
          <p:nvPr>
            <p:ph idx="1"/>
          </p:nvPr>
        </p:nvSpPr>
        <p:spPr>
          <a:xfrm>
            <a:off x="457200" y="1600200"/>
            <a:ext cx="5867400" cy="4876800"/>
          </a:xfrm>
        </p:spPr>
        <p:txBody>
          <a:bodyPr>
            <a:normAutofit fontScale="62500" lnSpcReduction="20000"/>
          </a:bodyPr>
          <a:lstStyle/>
          <a:p>
            <a:r>
              <a:rPr lang="en-US" dirty="0" err="1" smtClean="0"/>
              <a:t>CFNetwor</a:t>
            </a:r>
            <a:r>
              <a:rPr lang="en-US" dirty="0" err="1"/>
              <a:t>k</a:t>
            </a:r>
            <a:r>
              <a:rPr lang="en-US" dirty="0" smtClean="0"/>
              <a:t>: </a:t>
            </a:r>
            <a:r>
              <a:rPr lang="en-US" dirty="0"/>
              <a:t>Core Services framework that provides a library of abstractions for network protocols. </a:t>
            </a:r>
          </a:p>
          <a:p>
            <a:pPr lvl="1"/>
            <a:r>
              <a:rPr lang="en-US" dirty="0"/>
              <a:t>Working with BSD sockets</a:t>
            </a:r>
          </a:p>
          <a:p>
            <a:pPr lvl="1"/>
            <a:r>
              <a:rPr lang="en-US" dirty="0"/>
              <a:t>Creating encrypted connections using SSL or TLS</a:t>
            </a:r>
          </a:p>
          <a:p>
            <a:pPr lvl="1"/>
            <a:r>
              <a:rPr lang="en-US" dirty="0"/>
              <a:t>Resolving DNS hosts</a:t>
            </a:r>
          </a:p>
          <a:p>
            <a:pPr lvl="1"/>
            <a:r>
              <a:rPr lang="en-US" dirty="0"/>
              <a:t>Working with HTTP, authenticating HTTP and HTTPS servers</a:t>
            </a:r>
          </a:p>
          <a:p>
            <a:pPr lvl="1"/>
            <a:r>
              <a:rPr lang="en-US" dirty="0"/>
              <a:t>Working with FTP servers</a:t>
            </a:r>
          </a:p>
          <a:p>
            <a:pPr lvl="1"/>
            <a:r>
              <a:rPr lang="en-US" dirty="0"/>
              <a:t>Publishing, resolving and browsing Bonjour </a:t>
            </a:r>
            <a:r>
              <a:rPr lang="en-US" dirty="0" smtClean="0"/>
              <a:t>services: </a:t>
            </a:r>
            <a:r>
              <a:rPr lang="en-US" dirty="0" err="1" smtClean="0"/>
              <a:t>CFNetServices</a:t>
            </a:r>
            <a:r>
              <a:rPr lang="en-US" dirty="0" smtClean="0"/>
              <a:t> API provides </a:t>
            </a:r>
            <a:r>
              <a:rPr lang="en-US" dirty="0"/>
              <a:t>access to Bonjour through three </a:t>
            </a:r>
            <a:r>
              <a:rPr lang="en-US" dirty="0" smtClean="0"/>
              <a:t>objects</a:t>
            </a:r>
            <a:endParaRPr lang="en-US" dirty="0"/>
          </a:p>
          <a:p>
            <a:pPr lvl="2"/>
            <a:r>
              <a:rPr lang="en-US" dirty="0" err="1" smtClean="0">
                <a:solidFill>
                  <a:srgbClr val="AA0D91"/>
                </a:solidFill>
                <a:latin typeface="Menlo-Regular"/>
              </a:rPr>
              <a:t>CFNetService</a:t>
            </a:r>
            <a:r>
              <a:rPr lang="en-US" dirty="0" smtClean="0">
                <a:solidFill>
                  <a:srgbClr val="AA0D91"/>
                </a:solidFill>
                <a:latin typeface="Menlo-Regular"/>
              </a:rPr>
              <a:t> </a:t>
            </a:r>
            <a:r>
              <a:rPr lang="en-US" dirty="0" smtClean="0"/>
              <a:t>represents </a:t>
            </a:r>
            <a:r>
              <a:rPr lang="en-US" dirty="0"/>
              <a:t>a single service on the </a:t>
            </a:r>
            <a:r>
              <a:rPr lang="en-US" dirty="0" smtClean="0"/>
              <a:t>network</a:t>
            </a:r>
            <a:endParaRPr lang="en-US" dirty="0"/>
          </a:p>
          <a:p>
            <a:pPr lvl="2"/>
            <a:r>
              <a:rPr lang="en-US" dirty="0" err="1" smtClean="0">
                <a:solidFill>
                  <a:srgbClr val="AA0D91"/>
                </a:solidFill>
                <a:latin typeface="Menlo-Regular"/>
              </a:rPr>
              <a:t>CFNetServiceBrowser</a:t>
            </a:r>
            <a:r>
              <a:rPr lang="en-US" dirty="0">
                <a:solidFill>
                  <a:srgbClr val="AA0D91"/>
                </a:solidFill>
                <a:latin typeface="Menlo-Regular"/>
              </a:rPr>
              <a:t> </a:t>
            </a:r>
            <a:r>
              <a:rPr lang="en-US" dirty="0" smtClean="0"/>
              <a:t>discovers </a:t>
            </a:r>
            <a:r>
              <a:rPr lang="en-US" dirty="0"/>
              <a:t>domains and discover network services within domains.</a:t>
            </a:r>
          </a:p>
          <a:p>
            <a:pPr lvl="2"/>
            <a:r>
              <a:rPr lang="en-US" dirty="0" err="1" smtClean="0">
                <a:solidFill>
                  <a:srgbClr val="AA0D91"/>
                </a:solidFill>
                <a:latin typeface="Menlo-Regular"/>
              </a:rPr>
              <a:t>CFNetServiceMonitor</a:t>
            </a:r>
            <a:r>
              <a:rPr lang="en-US" dirty="0">
                <a:solidFill>
                  <a:srgbClr val="AA0D91"/>
                </a:solidFill>
                <a:latin typeface="Menlo-Regular"/>
              </a:rPr>
              <a:t> </a:t>
            </a:r>
            <a:r>
              <a:rPr lang="en-US" dirty="0" smtClean="0"/>
              <a:t>monitors </a:t>
            </a:r>
            <a:r>
              <a:rPr lang="en-US" dirty="0"/>
              <a:t>services for changes to their TXT </a:t>
            </a:r>
            <a:r>
              <a:rPr lang="en-US" dirty="0" smtClean="0"/>
              <a:t>records</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10-03 at 5.32.20 P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172201" y="2438401"/>
            <a:ext cx="2839823" cy="1646059"/>
          </a:xfrm>
          <a:prstGeom prst="rect">
            <a:avLst/>
          </a:prstGeom>
        </p:spPr>
      </p:pic>
    </p:spTree>
    <p:extLst>
      <p:ext uri="{BB962C8B-B14F-4D97-AF65-F5344CB8AC3E}">
        <p14:creationId xmlns:p14="http://schemas.microsoft.com/office/powerpoint/2010/main" val="1429751181"/>
      </p:ext>
    </p:extLst>
  </p:cSld>
  <p:clrMapOvr>
    <a:masterClrMapping/>
  </p:clrMapOvr>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Networking (Cont’d) </a:t>
            </a:r>
            <a:endParaRPr lang="en-US" dirty="0"/>
          </a:p>
        </p:txBody>
      </p:sp>
      <p:sp>
        <p:nvSpPr>
          <p:cNvPr id="3" name="Content Placeholder 2"/>
          <p:cNvSpPr>
            <a:spLocks noGrp="1"/>
          </p:cNvSpPr>
          <p:nvPr>
            <p:ph idx="1"/>
          </p:nvPr>
        </p:nvSpPr>
        <p:spPr/>
        <p:txBody>
          <a:bodyPr>
            <a:normAutofit/>
          </a:bodyPr>
          <a:lstStyle/>
          <a:p>
            <a:r>
              <a:rPr lang="en-US" dirty="0"/>
              <a:t>Core Telephony </a:t>
            </a:r>
            <a:r>
              <a:rPr lang="en-US" dirty="0" smtClean="0"/>
              <a:t>framework: obtain </a:t>
            </a:r>
            <a:r>
              <a:rPr lang="en-US" dirty="0"/>
              <a:t>information about a user’s home cellular service </a:t>
            </a:r>
            <a:r>
              <a:rPr lang="en-US" dirty="0" smtClean="0"/>
              <a:t>provider</a:t>
            </a:r>
            <a:endParaRPr lang="en-US" dirty="0"/>
          </a:p>
          <a:p>
            <a:pPr lvl="1"/>
            <a:r>
              <a:rPr lang="en-US" dirty="0" err="1" smtClean="0">
                <a:solidFill>
                  <a:srgbClr val="AA0D91"/>
                </a:solidFill>
                <a:latin typeface="Menlo-Regular"/>
              </a:rPr>
              <a:t>CTCarrier</a:t>
            </a:r>
            <a:r>
              <a:rPr lang="en-US" dirty="0" smtClean="0">
                <a:solidFill>
                  <a:srgbClr val="AA0D91"/>
                </a:solidFill>
                <a:latin typeface="Menlo-Regular"/>
              </a:rPr>
              <a:t> </a:t>
            </a:r>
            <a:r>
              <a:rPr lang="en-US" dirty="0" smtClean="0"/>
              <a:t>object provides </a:t>
            </a:r>
            <a:r>
              <a:rPr lang="en-US" dirty="0"/>
              <a:t>information about the user’s cellular service </a:t>
            </a:r>
            <a:r>
              <a:rPr lang="en-US" dirty="0" smtClean="0"/>
              <a:t>provider</a:t>
            </a:r>
          </a:p>
          <a:p>
            <a:pPr lvl="1"/>
            <a:r>
              <a:rPr lang="en-US" dirty="0" err="1" smtClean="0">
                <a:solidFill>
                  <a:srgbClr val="AA0D91"/>
                </a:solidFill>
                <a:latin typeface="Menlo-Regular"/>
              </a:rPr>
              <a:t>CTCall</a:t>
            </a:r>
            <a:r>
              <a:rPr lang="en-US" dirty="0">
                <a:solidFill>
                  <a:srgbClr val="AA0D91"/>
                </a:solidFill>
                <a:latin typeface="Menlo-Regular"/>
              </a:rPr>
              <a:t> </a:t>
            </a:r>
            <a:r>
              <a:rPr lang="en-US" dirty="0" smtClean="0"/>
              <a:t>object provides </a:t>
            </a:r>
            <a:r>
              <a:rPr lang="en-US" dirty="0"/>
              <a:t>information about a current call, including a unique identifier and state information—dialing, incoming, connected, or </a:t>
            </a:r>
            <a:r>
              <a:rPr lang="en-US" dirty="0" smtClean="0"/>
              <a:t>disconnected</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3874363516"/>
      </p:ext>
    </p:extLst>
  </p:cSld>
  <p:clrMapOvr>
    <a:masterClrMapping/>
  </p:clrMapOvr>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iCloud</a:t>
            </a:r>
            <a:endParaRPr lang="en-US" dirty="0"/>
          </a:p>
        </p:txBody>
      </p:sp>
      <p:sp>
        <p:nvSpPr>
          <p:cNvPr id="3" name="Content Placeholder 2"/>
          <p:cNvSpPr>
            <a:spLocks noGrp="1"/>
          </p:cNvSpPr>
          <p:nvPr>
            <p:ph idx="1"/>
          </p:nvPr>
        </p:nvSpPr>
        <p:spPr/>
        <p:txBody>
          <a:bodyPr>
            <a:normAutofit fontScale="77500" lnSpcReduction="20000"/>
          </a:bodyPr>
          <a:lstStyle/>
          <a:p>
            <a:pPr marL="0" indent="0">
              <a:buNone/>
            </a:pPr>
            <a:r>
              <a:rPr lang="en-US" dirty="0"/>
              <a:t>Fundamentally: nothing more than a URL of a shared directory</a:t>
            </a:r>
          </a:p>
          <a:p>
            <a:r>
              <a:rPr lang="en-US" dirty="0" smtClean="0"/>
              <a:t>Two storage models</a:t>
            </a:r>
          </a:p>
          <a:p>
            <a:pPr lvl="1"/>
            <a:r>
              <a:rPr lang="en-US" dirty="0" err="1" smtClean="0"/>
              <a:t>iCloud</a:t>
            </a:r>
            <a:r>
              <a:rPr lang="en-US" dirty="0" smtClean="0"/>
              <a:t> </a:t>
            </a:r>
            <a:r>
              <a:rPr lang="en-US" dirty="0"/>
              <a:t>document </a:t>
            </a:r>
            <a:r>
              <a:rPr lang="en-US" dirty="0" smtClean="0"/>
              <a:t>storage: store </a:t>
            </a:r>
            <a:r>
              <a:rPr lang="en-US" dirty="0"/>
              <a:t>user documents and app data in the user’s </a:t>
            </a:r>
            <a:r>
              <a:rPr lang="en-US" dirty="0" err="1"/>
              <a:t>iCloud</a:t>
            </a:r>
            <a:r>
              <a:rPr lang="en-US" dirty="0"/>
              <a:t> </a:t>
            </a:r>
            <a:r>
              <a:rPr lang="en-US" dirty="0" smtClean="0"/>
              <a:t>account</a:t>
            </a:r>
            <a:endParaRPr lang="en-US" dirty="0"/>
          </a:p>
          <a:p>
            <a:pPr lvl="1"/>
            <a:r>
              <a:rPr lang="en-US" dirty="0" err="1"/>
              <a:t>iCloud</a:t>
            </a:r>
            <a:r>
              <a:rPr lang="en-US" dirty="0"/>
              <a:t> key-value data </a:t>
            </a:r>
            <a:r>
              <a:rPr lang="en-US" dirty="0" smtClean="0"/>
              <a:t>storage: share </a:t>
            </a:r>
            <a:r>
              <a:rPr lang="en-US" dirty="0"/>
              <a:t>small amounts of noncritical configuration data among instances of your </a:t>
            </a:r>
            <a:r>
              <a:rPr lang="en-US" dirty="0" smtClean="0"/>
              <a:t>app</a:t>
            </a:r>
          </a:p>
          <a:p>
            <a:endParaRPr lang="en-US" dirty="0" smtClean="0"/>
          </a:p>
          <a:p>
            <a:r>
              <a:rPr lang="en-US" dirty="0" smtClean="0"/>
              <a:t> </a:t>
            </a:r>
            <a:r>
              <a:rPr lang="en-US" dirty="0" err="1"/>
              <a:t>iCloud</a:t>
            </a:r>
            <a:r>
              <a:rPr lang="en-US" dirty="0"/>
              <a:t>-specific </a:t>
            </a:r>
            <a:r>
              <a:rPr lang="en-US" dirty="0" smtClean="0"/>
              <a:t>entitlements required</a:t>
            </a:r>
          </a:p>
          <a:p>
            <a:pPr lvl="1"/>
            <a:r>
              <a:rPr lang="en-US" dirty="0"/>
              <a:t>Select your app target in </a:t>
            </a:r>
            <a:r>
              <a:rPr lang="en-US" dirty="0" err="1" smtClean="0"/>
              <a:t>Xcode</a:t>
            </a:r>
            <a:endParaRPr lang="en-US" dirty="0"/>
          </a:p>
          <a:p>
            <a:pPr lvl="1"/>
            <a:r>
              <a:rPr lang="en-US" dirty="0"/>
              <a:t>Select the Summary </a:t>
            </a:r>
            <a:r>
              <a:rPr lang="en-US" dirty="0" smtClean="0"/>
              <a:t>tab</a:t>
            </a:r>
            <a:endParaRPr lang="en-US" dirty="0"/>
          </a:p>
          <a:p>
            <a:pPr lvl="1"/>
            <a:r>
              <a:rPr lang="en-US" dirty="0"/>
              <a:t>In the Entitlements section, enable the Enable Entitlements checkbox</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2348115401"/>
      </p:ext>
    </p:extLst>
  </p:cSld>
  <p:clrMapOvr>
    <a:masterClrMapping/>
  </p:clrMapOvr>
  <p:timing>
    <p:tnLst>
      <p:par>
        <p:cTn xmlns:p14="http://schemas.microsoft.com/office/powerpoint/2010/mai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iCloud</a:t>
            </a:r>
            <a:r>
              <a:rPr lang="en-US" dirty="0" smtClean="0"/>
              <a:t> (Cont’d)</a:t>
            </a:r>
            <a:endParaRPr lang="en-US" dirty="0"/>
          </a:p>
        </p:txBody>
      </p:sp>
      <p:sp>
        <p:nvSpPr>
          <p:cNvPr id="3" name="Content Placeholder 2"/>
          <p:cNvSpPr>
            <a:spLocks noGrp="1"/>
          </p:cNvSpPr>
          <p:nvPr>
            <p:ph idx="1"/>
          </p:nvPr>
        </p:nvSpPr>
        <p:spPr/>
        <p:txBody>
          <a:bodyPr>
            <a:normAutofit fontScale="70000" lnSpcReduction="20000"/>
          </a:bodyPr>
          <a:lstStyle/>
          <a:p>
            <a:r>
              <a:rPr lang="en-US" dirty="0"/>
              <a:t>Check </a:t>
            </a:r>
            <a:r>
              <a:rPr lang="en-US" dirty="0" smtClean="0"/>
              <a:t>availability:  </a:t>
            </a:r>
            <a:r>
              <a:rPr lang="en-US" dirty="0" err="1" smtClean="0">
                <a:solidFill>
                  <a:srgbClr val="AA0D91"/>
                </a:solidFill>
                <a:latin typeface="Menlo-Regular"/>
              </a:rPr>
              <a:t>URLForUbiquityContainerIdentifier</a:t>
            </a:r>
            <a:r>
              <a:rPr lang="en-US" dirty="0" smtClean="0">
                <a:solidFill>
                  <a:srgbClr val="AA0D91"/>
                </a:solidFill>
                <a:latin typeface="Menlo-Regular"/>
              </a:rPr>
              <a:t>:</a:t>
            </a:r>
            <a:endParaRPr lang="en-US" dirty="0" smtClean="0"/>
          </a:p>
          <a:p>
            <a:r>
              <a:rPr lang="en-US" dirty="0"/>
              <a:t>All files and directories stored in </a:t>
            </a:r>
            <a:r>
              <a:rPr lang="en-US" dirty="0" err="1"/>
              <a:t>iCloud</a:t>
            </a:r>
            <a:r>
              <a:rPr lang="en-US" dirty="0"/>
              <a:t> must be managed by a file presenter object, and all changes you make to those files and directories must occur through a file coordinator object. A file presenter is an object that adopts the </a:t>
            </a:r>
            <a:r>
              <a:rPr lang="en-US" dirty="0" err="1" smtClean="0">
                <a:solidFill>
                  <a:srgbClr val="AA0D91"/>
                </a:solidFill>
                <a:latin typeface="Menlo-Regular"/>
              </a:rPr>
              <a:t>NSFilePresenter</a:t>
            </a:r>
            <a:r>
              <a:rPr lang="en-US" dirty="0" smtClean="0">
                <a:solidFill>
                  <a:srgbClr val="AA0D91"/>
                </a:solidFill>
                <a:latin typeface="Menlo-Regular"/>
              </a:rPr>
              <a:t> </a:t>
            </a:r>
            <a:r>
              <a:rPr lang="en-US" dirty="0" smtClean="0"/>
              <a:t>protocol</a:t>
            </a:r>
          </a:p>
          <a:p>
            <a:r>
              <a:rPr lang="en-US" dirty="0" smtClean="0"/>
              <a:t>Explicitly </a:t>
            </a:r>
            <a:r>
              <a:rPr lang="en-US" dirty="0"/>
              <a:t>move files to </a:t>
            </a:r>
            <a:r>
              <a:rPr lang="en-US" dirty="0" err="1" smtClean="0"/>
              <a:t>iCloud</a:t>
            </a:r>
            <a:endParaRPr lang="en-US" dirty="0"/>
          </a:p>
          <a:p>
            <a:r>
              <a:rPr lang="en-US" dirty="0"/>
              <a:t>Be prepared to handle version conflicts for a </a:t>
            </a:r>
            <a:r>
              <a:rPr lang="en-US" dirty="0" smtClean="0"/>
              <a:t>file</a:t>
            </a:r>
            <a:endParaRPr lang="en-US" dirty="0"/>
          </a:p>
          <a:p>
            <a:r>
              <a:rPr lang="en-US" dirty="0"/>
              <a:t>Make use of searches to locate files in </a:t>
            </a:r>
            <a:r>
              <a:rPr lang="en-US" dirty="0" err="1" smtClean="0"/>
              <a:t>iCloud</a:t>
            </a:r>
            <a:endParaRPr lang="en-US" dirty="0"/>
          </a:p>
          <a:p>
            <a:r>
              <a:rPr lang="en-US" dirty="0"/>
              <a:t>Be prepared to handle cases where files are in </a:t>
            </a:r>
            <a:r>
              <a:rPr lang="en-US" dirty="0" err="1"/>
              <a:t>iCloud</a:t>
            </a:r>
            <a:r>
              <a:rPr lang="en-US" dirty="0"/>
              <a:t> but not fully downloaded to the local device; this might require providing the user with </a:t>
            </a:r>
            <a:r>
              <a:rPr lang="en-US" dirty="0" smtClean="0"/>
              <a:t>feedback</a:t>
            </a:r>
            <a:endParaRPr lang="en-US" dirty="0"/>
          </a:p>
          <a:p>
            <a:r>
              <a:rPr lang="en-US" dirty="0" smtClean="0"/>
              <a:t>Use </a:t>
            </a:r>
            <a:r>
              <a:rPr lang="en-US" dirty="0"/>
              <a:t>Core Data </a:t>
            </a:r>
            <a:r>
              <a:rPr lang="en-US" dirty="0" smtClean="0"/>
              <a:t>for storing </a:t>
            </a:r>
            <a:r>
              <a:rPr lang="en-US" dirty="0"/>
              <a:t>live databases in </a:t>
            </a:r>
            <a:r>
              <a:rPr lang="en-US" dirty="0" err="1"/>
              <a:t>iCloud</a:t>
            </a:r>
            <a:r>
              <a:rPr lang="en-US" dirty="0"/>
              <a:t>; do not use </a:t>
            </a:r>
            <a:r>
              <a:rPr lang="en-US" dirty="0" smtClean="0"/>
              <a:t>SQLite</a:t>
            </a:r>
            <a:endParaRPr lang="en-US" dirty="0"/>
          </a:p>
          <a:p>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3393619608"/>
      </p:ext>
    </p:extLst>
  </p:cSld>
  <p:clrMapOvr>
    <a:masterClrMapping/>
  </p:clrMapOvr>
  <p:timing>
    <p:tnLst>
      <p:par>
        <p:cTn xmlns:p14="http://schemas.microsoft.com/office/powerpoint/2010/mai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Online Resources</a:t>
            </a:r>
            <a:endParaRPr lang="en-US" dirty="0"/>
          </a:p>
        </p:txBody>
      </p:sp>
      <p:sp>
        <p:nvSpPr>
          <p:cNvPr id="3" name="Content Placeholder 2"/>
          <p:cNvSpPr>
            <a:spLocks noGrp="1"/>
          </p:cNvSpPr>
          <p:nvPr>
            <p:ph idx="1"/>
          </p:nvPr>
        </p:nvSpPr>
        <p:spPr/>
        <p:txBody>
          <a:bodyPr>
            <a:normAutofit/>
          </a:bodyPr>
          <a:lstStyle/>
          <a:p>
            <a:r>
              <a:rPr lang="en-US" dirty="0" smtClean="0"/>
              <a:t>Client side: </a:t>
            </a:r>
            <a:r>
              <a:rPr lang="en-US" dirty="0" err="1" smtClean="0"/>
              <a:t>iOS</a:t>
            </a:r>
            <a:endParaRPr lang="en-US" dirty="0" smtClean="0"/>
          </a:p>
          <a:p>
            <a:pPr lvl="1"/>
            <a:r>
              <a:rPr lang="en-US" dirty="0" smtClean="0"/>
              <a:t>Install </a:t>
            </a:r>
            <a:r>
              <a:rPr lang="en-US" dirty="0" err="1" smtClean="0"/>
              <a:t>Xcode</a:t>
            </a:r>
            <a:r>
              <a:rPr lang="en-US" dirty="0"/>
              <a:t> </a:t>
            </a:r>
            <a:r>
              <a:rPr lang="en-US" dirty="0" smtClean="0"/>
              <a:t>4: </a:t>
            </a:r>
            <a:r>
              <a:rPr lang="en-US" dirty="0" smtClean="0">
                <a:hlinkClick r:id="rId2"/>
              </a:rPr>
              <a:t>http://developer.apple.com</a:t>
            </a:r>
            <a:r>
              <a:rPr lang="en-US" dirty="0">
                <a:hlinkClick r:id="rId2"/>
              </a:rPr>
              <a:t>/</a:t>
            </a:r>
            <a:r>
              <a:rPr lang="en-US" dirty="0" smtClean="0">
                <a:hlinkClick r:id="rId2"/>
              </a:rPr>
              <a:t>xcode</a:t>
            </a:r>
            <a:endParaRPr lang="en-US" dirty="0" smtClean="0"/>
          </a:p>
          <a:p>
            <a:pPr lvl="1"/>
            <a:r>
              <a:rPr lang="en-US" dirty="0"/>
              <a:t>Learning Objective </a:t>
            </a:r>
            <a:r>
              <a:rPr lang="en-US" dirty="0" smtClean="0"/>
              <a:t>C and </a:t>
            </a:r>
            <a:r>
              <a:rPr lang="en-US" dirty="0" err="1" smtClean="0"/>
              <a:t>iOS</a:t>
            </a:r>
            <a:r>
              <a:rPr lang="en-US" dirty="0" smtClean="0"/>
              <a:t> development :</a:t>
            </a:r>
            <a:r>
              <a:rPr lang="en-US" dirty="0" smtClean="0">
                <a:hlinkClick r:id="rId3"/>
              </a:rPr>
              <a:t>http</a:t>
            </a:r>
            <a:r>
              <a:rPr lang="en-US" dirty="0">
                <a:hlinkClick r:id="rId3"/>
              </a:rPr>
              <a:t>://developer.apple.com/devcenter/ios/</a:t>
            </a:r>
            <a:r>
              <a:rPr lang="en-US" dirty="0" smtClean="0">
                <a:hlinkClick r:id="rId3"/>
              </a:rPr>
              <a:t>index.action</a:t>
            </a:r>
            <a:endParaRPr lang="en-US" dirty="0" smtClean="0"/>
          </a:p>
          <a:p>
            <a:pPr lvl="1"/>
            <a:r>
              <a:rPr lang="en-US" dirty="0" smtClean="0"/>
              <a:t>Stanford iPhone </a:t>
            </a:r>
            <a:r>
              <a:rPr lang="en-US" dirty="0"/>
              <a:t>development </a:t>
            </a:r>
            <a:r>
              <a:rPr lang="en-US" dirty="0" smtClean="0"/>
              <a:t>course(on iTunes):</a:t>
            </a:r>
            <a:r>
              <a:rPr lang="en-US" dirty="0" smtClean="0">
                <a:hlinkClick r:id="rId4"/>
              </a:rPr>
              <a:t>http</a:t>
            </a:r>
            <a:r>
              <a:rPr lang="en-US" dirty="0">
                <a:hlinkClick r:id="rId4"/>
              </a:rPr>
              <a:t>:</a:t>
            </a:r>
            <a:r>
              <a:rPr lang="en-US" dirty="0" smtClean="0">
                <a:hlinkClick r:id="rId4"/>
              </a:rPr>
              <a:t>//www.stanford.edu</a:t>
            </a:r>
            <a:r>
              <a:rPr lang="en-US" dirty="0">
                <a:hlinkClick r:id="rId4"/>
              </a:rPr>
              <a:t>/class/cs193p/cgi-bin/drupal</a:t>
            </a:r>
            <a:r>
              <a:rPr lang="en-US" dirty="0" smtClean="0">
                <a:hlinkClick r:id="rId4"/>
              </a:rPr>
              <a:t>/</a:t>
            </a:r>
            <a:endParaRPr lang="en-US" dirty="0" smtClean="0"/>
          </a:p>
          <a:p>
            <a:pPr lvl="1"/>
            <a:endParaRPr lang="en-US" dirty="0" smtClean="0"/>
          </a:p>
          <a:p>
            <a:pPr lvl="1"/>
            <a:endParaRPr lang="en-US" dirty="0" smtClean="0"/>
          </a:p>
          <a:p>
            <a:pPr lvl="1"/>
            <a:endParaRPr lang="en-US" dirty="0"/>
          </a:p>
          <a:p>
            <a:pPr lvl="1"/>
            <a:endParaRPr lang="en-US" dirty="0"/>
          </a:p>
          <a:p>
            <a:pPr lvl="1"/>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1980072495"/>
      </p:ext>
    </p:extLst>
  </p:cSld>
  <p:clrMapOvr>
    <a:masterClrMapping/>
  </p:clrMapOvr>
  <p:timing>
    <p:tnLst>
      <p:par>
        <p:cTn xmlns:p14="http://schemas.microsoft.com/office/powerpoint/2010/mai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Questions?</a:t>
            </a:r>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spTree>
    <p:extLst>
      <p:ext uri="{BB962C8B-B14F-4D97-AF65-F5344CB8AC3E}">
        <p14:creationId xmlns:p14="http://schemas.microsoft.com/office/powerpoint/2010/main" val="4033611880"/>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iOS</a:t>
            </a:r>
            <a:r>
              <a:rPr lang="en-US" dirty="0"/>
              <a:t> Overview: Core </a:t>
            </a:r>
            <a:r>
              <a:rPr lang="en-US" dirty="0" smtClean="0"/>
              <a:t>Services (Cont’d)</a:t>
            </a:r>
            <a:endParaRPr lang="en-US" dirty="0"/>
          </a:p>
        </p:txBody>
      </p:sp>
      <p:sp>
        <p:nvSpPr>
          <p:cNvPr id="3" name="Content Placeholder 2"/>
          <p:cNvSpPr>
            <a:spLocks noGrp="1"/>
          </p:cNvSpPr>
          <p:nvPr>
            <p:ph idx="1"/>
          </p:nvPr>
        </p:nvSpPr>
        <p:spPr>
          <a:xfrm>
            <a:off x="457200" y="1447800"/>
            <a:ext cx="5943600" cy="5410200"/>
          </a:xfrm>
        </p:spPr>
        <p:txBody>
          <a:bodyPr>
            <a:normAutofit fontScale="62500" lnSpcReduction="20000"/>
          </a:bodyPr>
          <a:lstStyle/>
          <a:p>
            <a:r>
              <a:rPr lang="en-US" sz="3500" dirty="0" err="1">
                <a:solidFill>
                  <a:srgbClr val="FF0000"/>
                </a:solidFill>
              </a:rPr>
              <a:t>CFNetwork</a:t>
            </a:r>
            <a:r>
              <a:rPr lang="en-US" sz="3500" dirty="0">
                <a:solidFill>
                  <a:srgbClr val="FF0000"/>
                </a:solidFill>
              </a:rPr>
              <a:t> Framework</a:t>
            </a:r>
          </a:p>
          <a:p>
            <a:pPr lvl="1"/>
            <a:r>
              <a:rPr lang="en-US" dirty="0">
                <a:solidFill>
                  <a:srgbClr val="FF0000"/>
                </a:solidFill>
              </a:rPr>
              <a:t>O</a:t>
            </a:r>
            <a:r>
              <a:rPr lang="en-US" dirty="0" smtClean="0">
                <a:solidFill>
                  <a:srgbClr val="FF0000"/>
                </a:solidFill>
              </a:rPr>
              <a:t>bject-oriented abstractions for working with network protocols (DNS, http, Bonjour </a:t>
            </a:r>
            <a:r>
              <a:rPr lang="en-US" dirty="0">
                <a:solidFill>
                  <a:srgbClr val="FF0000"/>
                </a:solidFill>
              </a:rPr>
              <a:t>services)</a:t>
            </a:r>
            <a:endParaRPr lang="en-US" dirty="0" smtClean="0">
              <a:solidFill>
                <a:srgbClr val="FF0000"/>
              </a:solidFill>
            </a:endParaRPr>
          </a:p>
          <a:p>
            <a:r>
              <a:rPr lang="en-US" sz="3500" dirty="0">
                <a:solidFill>
                  <a:srgbClr val="FF0000"/>
                </a:solidFill>
              </a:rPr>
              <a:t>Core Telephony Framework</a:t>
            </a:r>
          </a:p>
          <a:p>
            <a:r>
              <a:rPr lang="en-US" sz="3500" dirty="0">
                <a:solidFill>
                  <a:srgbClr val="FF0000"/>
                </a:solidFill>
              </a:rPr>
              <a:t>System Configuration Framework</a:t>
            </a:r>
          </a:p>
          <a:p>
            <a:pPr lvl="1"/>
            <a:r>
              <a:rPr lang="en-US" dirty="0">
                <a:solidFill>
                  <a:srgbClr val="FF0000"/>
                </a:solidFill>
              </a:rPr>
              <a:t>D</a:t>
            </a:r>
            <a:r>
              <a:rPr lang="en-US" dirty="0" smtClean="0">
                <a:solidFill>
                  <a:srgbClr val="FF0000"/>
                </a:solidFill>
              </a:rPr>
              <a:t>etermine </a:t>
            </a:r>
            <a:r>
              <a:rPr lang="en-US" dirty="0">
                <a:solidFill>
                  <a:srgbClr val="FF0000"/>
                </a:solidFill>
              </a:rPr>
              <a:t>network </a:t>
            </a:r>
            <a:r>
              <a:rPr lang="en-US" dirty="0" smtClean="0">
                <a:solidFill>
                  <a:srgbClr val="FF0000"/>
                </a:solidFill>
              </a:rPr>
              <a:t>configuration</a:t>
            </a:r>
          </a:p>
          <a:p>
            <a:r>
              <a:rPr lang="en-US" dirty="0" smtClean="0">
                <a:solidFill>
                  <a:srgbClr val="FF0000"/>
                </a:solidFill>
              </a:rPr>
              <a:t>Social Framework</a:t>
            </a:r>
          </a:p>
          <a:p>
            <a:pPr lvl="1"/>
            <a:r>
              <a:rPr lang="en-US" dirty="0">
                <a:solidFill>
                  <a:srgbClr val="FF0000"/>
                </a:solidFill>
              </a:rPr>
              <a:t>P</a:t>
            </a:r>
            <a:r>
              <a:rPr lang="en-US" dirty="0" smtClean="0">
                <a:solidFill>
                  <a:srgbClr val="FF0000"/>
                </a:solidFill>
              </a:rPr>
              <a:t>ost status updates and images to social networks</a:t>
            </a:r>
          </a:p>
          <a:p>
            <a:r>
              <a:rPr lang="en-US" dirty="0" smtClean="0">
                <a:solidFill>
                  <a:srgbClr val="FF0000"/>
                </a:solidFill>
              </a:rPr>
              <a:t>Foundation Framework: objective</a:t>
            </a:r>
            <a:r>
              <a:rPr lang="en-US" dirty="0">
                <a:solidFill>
                  <a:srgbClr val="FF0000"/>
                </a:solidFill>
              </a:rPr>
              <a:t>-C </a:t>
            </a:r>
            <a:r>
              <a:rPr lang="en-US" dirty="0" smtClean="0">
                <a:solidFill>
                  <a:srgbClr val="FF0000"/>
                </a:solidFill>
              </a:rPr>
              <a:t>wrapper</a:t>
            </a:r>
          </a:p>
          <a:p>
            <a:r>
              <a:rPr lang="en-US" sz="3500" dirty="0"/>
              <a:t>Address Book Framework</a:t>
            </a:r>
          </a:p>
          <a:p>
            <a:r>
              <a:rPr lang="en-US" sz="3500" dirty="0"/>
              <a:t>Core Data Framework</a:t>
            </a:r>
          </a:p>
          <a:p>
            <a:r>
              <a:rPr lang="en-US" sz="3500" dirty="0"/>
              <a:t>Core Foundation Framework</a:t>
            </a:r>
          </a:p>
          <a:p>
            <a:r>
              <a:rPr lang="en-US" sz="3500" dirty="0"/>
              <a:t>Core Media Framework: C interface for media</a:t>
            </a:r>
          </a:p>
          <a:p>
            <a:r>
              <a:rPr lang="en-US" sz="3500" dirty="0"/>
              <a:t>Core Location Framework</a:t>
            </a:r>
          </a:p>
          <a:p>
            <a:r>
              <a:rPr lang="en-US" sz="3500" dirty="0"/>
              <a:t>Newsstand Kit Framework</a:t>
            </a:r>
          </a:p>
          <a:p>
            <a:r>
              <a:rPr lang="en-US" sz="3500" dirty="0"/>
              <a:t>Store Kit Framework: in app purchase</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dirty="0"/>
          </a:p>
        </p:txBody>
      </p:sp>
      <p:pic>
        <p:nvPicPr>
          <p:cNvPr id="7" name="Picture 6" descr="Screen shot 2012-02-05 at 3.56.4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8" name="Left Arrow 7"/>
          <p:cNvSpPr/>
          <p:nvPr/>
        </p:nvSpPr>
        <p:spPr>
          <a:xfrm>
            <a:off x="8754533" y="39624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4274143467"/>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iOS</a:t>
            </a:r>
            <a:r>
              <a:rPr lang="en-US" dirty="0" smtClean="0"/>
              <a:t> Overview: Media</a:t>
            </a:r>
            <a:endParaRPr lang="en-US" dirty="0"/>
          </a:p>
        </p:txBody>
      </p:sp>
      <p:sp>
        <p:nvSpPr>
          <p:cNvPr id="3" name="Content Placeholder 2"/>
          <p:cNvSpPr>
            <a:spLocks noGrp="1"/>
          </p:cNvSpPr>
          <p:nvPr>
            <p:ph idx="1"/>
          </p:nvPr>
        </p:nvSpPr>
        <p:spPr>
          <a:xfrm>
            <a:off x="457200" y="1219200"/>
            <a:ext cx="5410200" cy="5181600"/>
          </a:xfrm>
        </p:spPr>
        <p:txBody>
          <a:bodyPr>
            <a:noAutofit/>
          </a:bodyPr>
          <a:lstStyle/>
          <a:p>
            <a:r>
              <a:rPr lang="en-US" sz="2200" dirty="0"/>
              <a:t>Graphics</a:t>
            </a:r>
          </a:p>
          <a:p>
            <a:pPr lvl="1"/>
            <a:r>
              <a:rPr lang="en-US" sz="1800" dirty="0"/>
              <a:t>Core graphics framework</a:t>
            </a:r>
          </a:p>
          <a:p>
            <a:pPr lvl="1"/>
            <a:r>
              <a:rPr lang="en-US" sz="1800" dirty="0"/>
              <a:t>Core animation framework</a:t>
            </a:r>
          </a:p>
          <a:p>
            <a:pPr lvl="1"/>
            <a:r>
              <a:rPr lang="en-US" sz="1800" dirty="0"/>
              <a:t>Core image framework</a:t>
            </a:r>
          </a:p>
          <a:p>
            <a:pPr lvl="1"/>
            <a:r>
              <a:rPr lang="en-US" sz="1800" dirty="0"/>
              <a:t>OpenGL ES and </a:t>
            </a:r>
            <a:r>
              <a:rPr lang="en-US" sz="1800" dirty="0" err="1"/>
              <a:t>GLKit</a:t>
            </a:r>
            <a:r>
              <a:rPr lang="en-US" sz="1800" dirty="0"/>
              <a:t> framework</a:t>
            </a:r>
          </a:p>
          <a:p>
            <a:pPr lvl="1"/>
            <a:r>
              <a:rPr lang="en-US" sz="1800" dirty="0"/>
              <a:t>Core text framework</a:t>
            </a:r>
          </a:p>
          <a:p>
            <a:r>
              <a:rPr lang="en-US" sz="2200" dirty="0"/>
              <a:t>Audio/video</a:t>
            </a:r>
          </a:p>
          <a:p>
            <a:pPr lvl="1"/>
            <a:r>
              <a:rPr lang="en-US" sz="1800" dirty="0" err="1"/>
              <a:t>Meida</a:t>
            </a:r>
            <a:r>
              <a:rPr lang="en-US" sz="1800" dirty="0"/>
              <a:t> player framework: access to iTunes</a:t>
            </a:r>
          </a:p>
          <a:p>
            <a:pPr lvl="1"/>
            <a:r>
              <a:rPr lang="en-US" sz="1800" dirty="0" err="1"/>
              <a:t>OpenAL</a:t>
            </a:r>
            <a:r>
              <a:rPr lang="en-US" sz="1800" dirty="0"/>
              <a:t> framework: positional audio playback</a:t>
            </a:r>
          </a:p>
          <a:p>
            <a:pPr lvl="1"/>
            <a:r>
              <a:rPr lang="en-US" sz="1800" dirty="0"/>
              <a:t>Core audio framework: Airplay, recording audio</a:t>
            </a:r>
          </a:p>
          <a:p>
            <a:pPr lvl="1"/>
            <a:r>
              <a:rPr lang="en-US" sz="1800" dirty="0"/>
              <a:t>Core video framework: buffer support for core media framework</a:t>
            </a:r>
          </a:p>
          <a:p>
            <a:pPr lvl="1"/>
            <a:r>
              <a:rPr lang="en-US" sz="1800" dirty="0"/>
              <a:t>AV Foundation framework (Objective-C interface): playback, recording, Airplay</a:t>
            </a:r>
          </a:p>
          <a:p>
            <a:pPr lvl="1"/>
            <a:r>
              <a:rPr lang="en-US" sz="1800" dirty="0"/>
              <a:t>Asset Library Framework: retrieving photos and videos from user’s device</a:t>
            </a:r>
          </a:p>
          <a:p>
            <a:pPr lvl="1"/>
            <a:endParaRPr lang="en-US" sz="1800"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8" name="Left Arrow 7"/>
          <p:cNvSpPr/>
          <p:nvPr/>
        </p:nvSpPr>
        <p:spPr>
          <a:xfrm>
            <a:off x="8763000" y="35052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3292925101"/>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iOS</a:t>
            </a:r>
            <a:r>
              <a:rPr lang="en-US" dirty="0" smtClean="0"/>
              <a:t> Overview: Cocoa Touch</a:t>
            </a:r>
            <a:endParaRPr lang="en-US" dirty="0"/>
          </a:p>
        </p:txBody>
      </p:sp>
      <p:sp>
        <p:nvSpPr>
          <p:cNvPr id="3" name="Content Placeholder 2"/>
          <p:cNvSpPr>
            <a:spLocks noGrp="1"/>
          </p:cNvSpPr>
          <p:nvPr>
            <p:ph idx="1"/>
          </p:nvPr>
        </p:nvSpPr>
        <p:spPr>
          <a:xfrm>
            <a:off x="457200" y="1447800"/>
            <a:ext cx="5486400" cy="5029200"/>
          </a:xfrm>
        </p:spPr>
        <p:txBody>
          <a:bodyPr>
            <a:normAutofit fontScale="70000" lnSpcReduction="20000"/>
          </a:bodyPr>
          <a:lstStyle/>
          <a:p>
            <a:r>
              <a:rPr lang="en-US" dirty="0" smtClean="0">
                <a:solidFill>
                  <a:srgbClr val="FF0000"/>
                </a:solidFill>
              </a:rPr>
              <a:t>UI Kit Framework</a:t>
            </a:r>
          </a:p>
          <a:p>
            <a:pPr lvl="1"/>
            <a:r>
              <a:rPr lang="en-US" dirty="0" smtClean="0">
                <a:solidFill>
                  <a:srgbClr val="FF0000"/>
                </a:solidFill>
              </a:rPr>
              <a:t>Apple push notification service</a:t>
            </a:r>
          </a:p>
          <a:p>
            <a:pPr lvl="1"/>
            <a:r>
              <a:rPr lang="en-US" dirty="0" smtClean="0"/>
              <a:t>Storyboards: supplant </a:t>
            </a:r>
            <a:r>
              <a:rPr lang="en-US" dirty="0"/>
              <a:t>nib files as the recommended way to design your application’s user interface</a:t>
            </a:r>
            <a:endParaRPr lang="en-US" dirty="0" smtClean="0"/>
          </a:p>
          <a:p>
            <a:pPr lvl="1"/>
            <a:r>
              <a:rPr lang="en-US" dirty="0"/>
              <a:t>Document </a:t>
            </a:r>
            <a:r>
              <a:rPr lang="en-US" dirty="0" smtClean="0"/>
              <a:t>Support: </a:t>
            </a:r>
            <a:r>
              <a:rPr lang="en-US" dirty="0" err="1" smtClean="0"/>
              <a:t>UIDocument</a:t>
            </a:r>
            <a:r>
              <a:rPr lang="en-US" dirty="0" smtClean="0"/>
              <a:t> </a:t>
            </a:r>
            <a:r>
              <a:rPr lang="en-US" dirty="0"/>
              <a:t>class for managing the data associated with user </a:t>
            </a:r>
            <a:r>
              <a:rPr lang="en-US" dirty="0" smtClean="0"/>
              <a:t>documents</a:t>
            </a:r>
          </a:p>
          <a:p>
            <a:pPr lvl="1"/>
            <a:r>
              <a:rPr lang="en-US" dirty="0" smtClean="0"/>
              <a:t>Multitasking</a:t>
            </a:r>
            <a:endParaRPr lang="en-US" dirty="0"/>
          </a:p>
          <a:p>
            <a:pPr lvl="1"/>
            <a:r>
              <a:rPr lang="en-US" dirty="0"/>
              <a:t>Printing: support allows applications to send content wirelessly to nearby </a:t>
            </a:r>
            <a:r>
              <a:rPr lang="en-US" dirty="0" smtClean="0"/>
              <a:t>printers</a:t>
            </a:r>
          </a:p>
          <a:p>
            <a:pPr lvl="1"/>
            <a:r>
              <a:rPr lang="en-US" dirty="0" smtClean="0"/>
              <a:t>Local push notification</a:t>
            </a:r>
          </a:p>
          <a:p>
            <a:pPr lvl="1"/>
            <a:r>
              <a:rPr lang="en-US" dirty="0" smtClean="0"/>
              <a:t>Gesture recognizers</a:t>
            </a:r>
          </a:p>
          <a:p>
            <a:pPr lvl="1"/>
            <a:r>
              <a:rPr lang="en-US" dirty="0"/>
              <a:t>A</a:t>
            </a:r>
            <a:r>
              <a:rPr lang="en-US" dirty="0" smtClean="0"/>
              <a:t>ccelerometer </a:t>
            </a:r>
            <a:r>
              <a:rPr lang="en-US" dirty="0"/>
              <a:t>data, built-in camera, battery state information, proximity sensor information</a:t>
            </a:r>
          </a:p>
          <a:p>
            <a:pPr lvl="1"/>
            <a:endParaRPr lang="en-US" dirty="0"/>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8" name="Left Arrow 7"/>
          <p:cNvSpPr/>
          <p:nvPr/>
        </p:nvSpPr>
        <p:spPr>
          <a:xfrm>
            <a:off x="8737600" y="31242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3519001386"/>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smtClean="0"/>
              <a:t>iOS</a:t>
            </a:r>
            <a:r>
              <a:rPr lang="en-US" dirty="0" smtClean="0"/>
              <a:t> Overview: Cocoa Touch (Cont’d)</a:t>
            </a:r>
            <a:endParaRPr lang="en-US" dirty="0"/>
          </a:p>
        </p:txBody>
      </p:sp>
      <p:sp>
        <p:nvSpPr>
          <p:cNvPr id="3" name="Content Placeholder 2"/>
          <p:cNvSpPr>
            <a:spLocks noGrp="1"/>
          </p:cNvSpPr>
          <p:nvPr>
            <p:ph idx="1"/>
          </p:nvPr>
        </p:nvSpPr>
        <p:spPr>
          <a:xfrm>
            <a:off x="457200" y="1447800"/>
            <a:ext cx="5257800" cy="3962400"/>
          </a:xfrm>
        </p:spPr>
        <p:txBody>
          <a:bodyPr>
            <a:normAutofit fontScale="70000" lnSpcReduction="20000"/>
          </a:bodyPr>
          <a:lstStyle/>
          <a:p>
            <a:r>
              <a:rPr lang="en-US" dirty="0"/>
              <a:t>Game Kit Framework</a:t>
            </a:r>
          </a:p>
          <a:p>
            <a:pPr lvl="1"/>
            <a:r>
              <a:rPr lang="en-US" dirty="0">
                <a:solidFill>
                  <a:srgbClr val="FF0000"/>
                </a:solidFill>
              </a:rPr>
              <a:t>Peer-to-peer services</a:t>
            </a:r>
            <a:r>
              <a:rPr lang="en-US" dirty="0"/>
              <a:t>: over Bluetooth, e.g. multi-player </a:t>
            </a:r>
            <a:r>
              <a:rPr lang="en-US" dirty="0" smtClean="0"/>
              <a:t>games</a:t>
            </a:r>
          </a:p>
          <a:p>
            <a:r>
              <a:rPr lang="en-US" dirty="0" smtClean="0"/>
              <a:t>Address Book UI Framework: contact management</a:t>
            </a:r>
          </a:p>
          <a:p>
            <a:r>
              <a:rPr lang="en-US" dirty="0" err="1" smtClean="0"/>
              <a:t>iAd</a:t>
            </a:r>
            <a:r>
              <a:rPr lang="en-US" dirty="0" smtClean="0"/>
              <a:t> Framework: </a:t>
            </a:r>
            <a:r>
              <a:rPr lang="en-US" dirty="0"/>
              <a:t>deliver banner-based advertisements from your application</a:t>
            </a:r>
            <a:endParaRPr lang="en-US" dirty="0" smtClean="0"/>
          </a:p>
          <a:p>
            <a:r>
              <a:rPr lang="en-US" dirty="0"/>
              <a:t>Map </a:t>
            </a:r>
            <a:r>
              <a:rPr lang="en-US" dirty="0" smtClean="0"/>
              <a:t>Kit Framework: </a:t>
            </a:r>
            <a:r>
              <a:rPr lang="en-US" dirty="0"/>
              <a:t>a scrollable map </a:t>
            </a:r>
            <a:r>
              <a:rPr lang="en-US" dirty="0" smtClean="0"/>
              <a:t>interface</a:t>
            </a:r>
          </a:p>
          <a:p>
            <a:r>
              <a:rPr lang="en-US" dirty="0"/>
              <a:t>Message </a:t>
            </a:r>
            <a:r>
              <a:rPr lang="en-US" dirty="0" smtClean="0"/>
              <a:t>UI Framework: support </a:t>
            </a:r>
            <a:r>
              <a:rPr lang="en-US" dirty="0"/>
              <a:t>for composing and queuing email messages in the user’s </a:t>
            </a:r>
            <a:r>
              <a:rPr lang="en-US" dirty="0" smtClean="0"/>
              <a:t>outbox</a:t>
            </a:r>
          </a:p>
        </p:txBody>
      </p:sp>
      <p:sp>
        <p:nvSpPr>
          <p:cNvPr id="5" name="Footer Placeholder 4"/>
          <p:cNvSpPr>
            <a:spLocks noGrp="1"/>
          </p:cNvSpPr>
          <p:nvPr>
            <p:ph type="ftr" sz="quarter" idx="11"/>
          </p:nvPr>
        </p:nvSpPr>
        <p:spPr/>
        <p:txBody>
          <a:bodyPr/>
          <a:lstStyle/>
          <a:p>
            <a:r>
              <a:rPr lang="tr-TR" smtClean="0"/>
              <a:t>Cellular Networks and Mobile Computing (COMS 6998-10)</a:t>
            </a:r>
            <a:endParaRPr lang="en-US"/>
          </a:p>
        </p:txBody>
      </p:sp>
      <p:pic>
        <p:nvPicPr>
          <p:cNvPr id="7" name="Picture 6" descr="Screen shot 2012-02-05 at 3.56.48 PM.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867400" y="2971800"/>
            <a:ext cx="2895598" cy="1739618"/>
          </a:xfrm>
          <a:prstGeom prst="rect">
            <a:avLst/>
          </a:prstGeom>
        </p:spPr>
      </p:pic>
      <p:sp>
        <p:nvSpPr>
          <p:cNvPr id="8" name="Left Arrow 7"/>
          <p:cNvSpPr/>
          <p:nvPr/>
        </p:nvSpPr>
        <p:spPr>
          <a:xfrm>
            <a:off x="8737600" y="3124200"/>
            <a:ext cx="381000" cy="152400"/>
          </a:xfrm>
          <a:prstGeom prst="leftArrow">
            <a:avLst/>
          </a:prstGeom>
          <a:solidFill>
            <a:srgbClr val="C0504D"/>
          </a:solidFill>
        </p:spPr>
        <p:style>
          <a:lnRef idx="1">
            <a:schemeClr val="accent1"/>
          </a:lnRef>
          <a:fillRef idx="3">
            <a:schemeClr val="accent1"/>
          </a:fillRef>
          <a:effectRef idx="2">
            <a:schemeClr val="accent1"/>
          </a:effectRef>
          <a:fontRef idx="minor">
            <a:schemeClr val="lt1"/>
          </a:fontRef>
        </p:style>
        <p:txBody>
          <a:bodyPr lIns="91440" tIns="45720" rIns="91440" bIns="45720" rtlCol="0" anchor="ctr"/>
          <a:lstStyle/>
          <a:p>
            <a:pPr algn="ctr"/>
            <a:endParaRPr lang="en-US"/>
          </a:p>
        </p:txBody>
      </p:sp>
    </p:spTree>
    <p:extLst>
      <p:ext uri="{BB962C8B-B14F-4D97-AF65-F5344CB8AC3E}">
        <p14:creationId xmlns:p14="http://schemas.microsoft.com/office/powerpoint/2010/main" val="1126492428"/>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25776</TotalTime>
  <Words>5996</Words>
  <Application>Microsoft Macintosh PowerPoint</Application>
  <PresentationFormat>On-screen Show (4:3)</PresentationFormat>
  <Paragraphs>924</Paragraphs>
  <Slides>59</Slides>
  <Notes>11</Notes>
  <HiddenSlides>0</HiddenSlides>
  <MMClips>0</MMClips>
  <ScaleCrop>false</ScaleCrop>
  <HeadingPairs>
    <vt:vector size="4" baseType="variant">
      <vt:variant>
        <vt:lpstr>Theme</vt:lpstr>
      </vt:variant>
      <vt:variant>
        <vt:i4>1</vt:i4>
      </vt:variant>
      <vt:variant>
        <vt:lpstr>Slide Titles</vt:lpstr>
      </vt:variant>
      <vt:variant>
        <vt:i4>59</vt:i4>
      </vt:variant>
    </vt:vector>
  </HeadingPairs>
  <TitlesOfParts>
    <vt:vector size="60" baseType="lpstr">
      <vt:lpstr>Office Theme</vt:lpstr>
      <vt:lpstr>Cellular Networks and Mobile Computing COMS 6998-10, Spring 2013</vt:lpstr>
      <vt:lpstr>Outline</vt:lpstr>
      <vt:lpstr>iOS Architecture</vt:lpstr>
      <vt:lpstr>iOS Overview: CoreOS</vt:lpstr>
      <vt:lpstr>iOS Overview: Core Services</vt:lpstr>
      <vt:lpstr>iOS Overview: Core Services (Cont’d)</vt:lpstr>
      <vt:lpstr>iOS Overview: Media</vt:lpstr>
      <vt:lpstr>iOS Overview: Cocoa Touch</vt:lpstr>
      <vt:lpstr>iOS Overview: Cocoa Touch (Cont’d)</vt:lpstr>
      <vt:lpstr>Outline</vt:lpstr>
      <vt:lpstr>Objective-C</vt:lpstr>
      <vt:lpstr>Objective-C</vt:lpstr>
      <vt:lpstr>Objective-C header file and interface</vt:lpstr>
      <vt:lpstr>Objective-C Properties</vt:lpstr>
      <vt:lpstr>Objective-C Method Declaration</vt:lpstr>
      <vt:lpstr>Objective-C Implementation</vt:lpstr>
      <vt:lpstr>Objective-C Message Syntax</vt:lpstr>
      <vt:lpstr>C++ Implementation</vt:lpstr>
      <vt:lpstr>Objective-C Categories and Extensions</vt:lpstr>
      <vt:lpstr>Objective-C Protocols</vt:lpstr>
      <vt:lpstr>Objective-C Protocols (Cont’d)</vt:lpstr>
      <vt:lpstr>Objective-C: Associative References</vt:lpstr>
      <vt:lpstr>Objective-C: Fast Enumeration</vt:lpstr>
      <vt:lpstr>Objective-C: Foundation Framework</vt:lpstr>
      <vt:lpstr>Outline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Model View Controller (MVC)</vt:lpstr>
      <vt:lpstr>Model View Controller (MVC)</vt:lpstr>
      <vt:lpstr>Model View Controller (MVC)</vt:lpstr>
      <vt:lpstr>Xcode4</vt:lpstr>
      <vt:lpstr>Networking </vt:lpstr>
      <vt:lpstr>Networking (Cont’d) </vt:lpstr>
      <vt:lpstr>iCloud</vt:lpstr>
      <vt:lpstr>iCloud (Cont’d)</vt:lpstr>
      <vt:lpstr>Online Resources</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Narrowing the Beam: Lowering Complexity in Cellular Networks by Scaling Up</dc:title>
  <dc:creator>OrbitMicrowave</dc:creator>
  <cp:lastModifiedBy>Robert Lee</cp:lastModifiedBy>
  <cp:revision>731</cp:revision>
  <dcterms:created xsi:type="dcterms:W3CDTF">2011-08-08T23:13:16Z</dcterms:created>
  <dcterms:modified xsi:type="dcterms:W3CDTF">2013-01-23T02:45:19Z</dcterms:modified>
</cp:coreProperties>
</file>