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1"/>
  </p:notesMasterIdLst>
  <p:handoutMasterIdLst>
    <p:handoutMasterId r:id="rId62"/>
  </p:handoutMasterIdLst>
  <p:sldIdLst>
    <p:sldId id="442" r:id="rId2"/>
    <p:sldId id="322" r:id="rId3"/>
    <p:sldId id="355" r:id="rId4"/>
    <p:sldId id="351" r:id="rId5"/>
    <p:sldId id="352" r:id="rId6"/>
    <p:sldId id="357" r:id="rId7"/>
    <p:sldId id="353" r:id="rId8"/>
    <p:sldId id="354" r:id="rId9"/>
    <p:sldId id="359" r:id="rId10"/>
    <p:sldId id="376" r:id="rId11"/>
    <p:sldId id="323" r:id="rId12"/>
    <p:sldId id="363" r:id="rId13"/>
    <p:sldId id="360" r:id="rId14"/>
    <p:sldId id="368" r:id="rId15"/>
    <p:sldId id="366" r:id="rId16"/>
    <p:sldId id="364" r:id="rId17"/>
    <p:sldId id="367" r:id="rId18"/>
    <p:sldId id="365" r:id="rId19"/>
    <p:sldId id="369" r:id="rId20"/>
    <p:sldId id="372" r:id="rId21"/>
    <p:sldId id="370" r:id="rId22"/>
    <p:sldId id="441" r:id="rId23"/>
    <p:sldId id="374" r:id="rId24"/>
    <p:sldId id="377" r:id="rId25"/>
    <p:sldId id="375" r:id="rId26"/>
    <p:sldId id="387" r:id="rId27"/>
    <p:sldId id="417" r:id="rId28"/>
    <p:sldId id="418" r:id="rId29"/>
    <p:sldId id="419" r:id="rId30"/>
    <p:sldId id="420" r:id="rId31"/>
    <p:sldId id="421" r:id="rId32"/>
    <p:sldId id="422" r:id="rId33"/>
    <p:sldId id="423" r:id="rId34"/>
    <p:sldId id="424" r:id="rId35"/>
    <p:sldId id="428" r:id="rId36"/>
    <p:sldId id="427" r:id="rId37"/>
    <p:sldId id="426" r:id="rId38"/>
    <p:sldId id="429" r:id="rId39"/>
    <p:sldId id="430" r:id="rId40"/>
    <p:sldId id="431" r:id="rId41"/>
    <p:sldId id="432" r:id="rId42"/>
    <p:sldId id="433" r:id="rId43"/>
    <p:sldId id="434" r:id="rId44"/>
    <p:sldId id="435" r:id="rId45"/>
    <p:sldId id="436" r:id="rId46"/>
    <p:sldId id="437" r:id="rId47"/>
    <p:sldId id="438" r:id="rId48"/>
    <p:sldId id="439" r:id="rId49"/>
    <p:sldId id="440" r:id="rId50"/>
    <p:sldId id="380" r:id="rId51"/>
    <p:sldId id="381" r:id="rId52"/>
    <p:sldId id="386" r:id="rId53"/>
    <p:sldId id="371" r:id="rId54"/>
    <p:sldId id="378" r:id="rId55"/>
    <p:sldId id="379" r:id="rId56"/>
    <p:sldId id="382" r:id="rId57"/>
    <p:sldId id="383" r:id="rId58"/>
    <p:sldId id="343" r:id="rId59"/>
    <p:sldId id="341" r:id="rId60"/>
  </p:sldIdLst>
  <p:sldSz cx="9144000" cy="6858000" type="screen4x3"/>
  <p:notesSz cx="7315200" cy="9601200"/>
  <p:defaultText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9F8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87" autoAdjust="0"/>
  </p:normalViewPr>
  <p:slideViewPr>
    <p:cSldViewPr>
      <p:cViewPr>
        <p:scale>
          <a:sx n="75" d="100"/>
          <a:sy n="75" d="100"/>
        </p:scale>
        <p:origin x="-2064"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6F1A38B-AAA8-A944-A884-EEBD82AA1B5D}" type="datetimeFigureOut">
              <a:rPr lang="en-US" smtClean="0"/>
              <a:t>1/22/13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8B524C3-3E27-C642-B4E6-222BE69A466D}" type="slidenum">
              <a:rPr lang="en-US" smtClean="0"/>
              <a:t>‹#›</a:t>
            </a:fld>
            <a:endParaRPr lang="en-US"/>
          </a:p>
        </p:txBody>
      </p:sp>
    </p:spTree>
    <p:extLst>
      <p:ext uri="{BB962C8B-B14F-4D97-AF65-F5344CB8AC3E}">
        <p14:creationId xmlns:p14="http://schemas.microsoft.com/office/powerpoint/2010/main" val="204762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BF67613-CD18-49DC-BB9F-05F5EB8BAF87}" type="datetimeFigureOut">
              <a:rPr lang="en-US" smtClean="0"/>
              <a:pPr/>
              <a:t>1/22/13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466C13E-F135-469B-BBAE-2F60FB69471C}" type="slidenum">
              <a:rPr lang="en-US" smtClean="0"/>
              <a:pPr/>
              <a:t>‹#›</a:t>
            </a:fld>
            <a:endParaRPr lang="en-US"/>
          </a:p>
        </p:txBody>
      </p:sp>
    </p:spTree>
    <p:extLst>
      <p:ext uri="{BB962C8B-B14F-4D97-AF65-F5344CB8AC3E}">
        <p14:creationId xmlns:p14="http://schemas.microsoft.com/office/powerpoint/2010/main" val="1045413555"/>
      </p:ext>
    </p:extLst>
  </p:cSld>
  <p:clrMap bg1="lt1" tx1="dk1" bg2="lt2" tx2="dk2" accent1="accent1" accent2="accent2" accent3="accent3" accent4="accent4" accent5="accent5" accent6="accent6" hlink="hlink" folHlink="folHlink"/>
  <p:hf hdr="0" ftr="0" dt="0"/>
  <p:notesStyle>
    <a:lvl1pPr marL="0" algn="l" defTabSz="914399" rtl="0" eaLnBrk="1" latinLnBrk="0" hangingPunct="1">
      <a:defRPr sz="1200" kern="1200">
        <a:solidFill>
          <a:schemeClr val="tx1"/>
        </a:solidFill>
        <a:latin typeface="+mn-lt"/>
        <a:ea typeface="+mn-ea"/>
        <a:cs typeface="+mn-cs"/>
      </a:defRPr>
    </a:lvl1pPr>
    <a:lvl2pPr marL="457200" algn="l" defTabSz="914399" rtl="0" eaLnBrk="1" latinLnBrk="0" hangingPunct="1">
      <a:defRPr sz="1200" kern="1200">
        <a:solidFill>
          <a:schemeClr val="tx1"/>
        </a:solidFill>
        <a:latin typeface="+mn-lt"/>
        <a:ea typeface="+mn-ea"/>
        <a:cs typeface="+mn-cs"/>
      </a:defRPr>
    </a:lvl2pPr>
    <a:lvl3pPr marL="914399" algn="l" defTabSz="914399" rtl="0" eaLnBrk="1" latinLnBrk="0" hangingPunct="1">
      <a:defRPr sz="1200" kern="1200">
        <a:solidFill>
          <a:schemeClr val="tx1"/>
        </a:solidFill>
        <a:latin typeface="+mn-lt"/>
        <a:ea typeface="+mn-ea"/>
        <a:cs typeface="+mn-cs"/>
      </a:defRPr>
    </a:lvl3pPr>
    <a:lvl4pPr marL="1371599" algn="l" defTabSz="914399" rtl="0" eaLnBrk="1" latinLnBrk="0" hangingPunct="1">
      <a:defRPr sz="1200" kern="1200">
        <a:solidFill>
          <a:schemeClr val="tx1"/>
        </a:solidFill>
        <a:latin typeface="+mn-lt"/>
        <a:ea typeface="+mn-ea"/>
        <a:cs typeface="+mn-cs"/>
      </a:defRPr>
    </a:lvl4pPr>
    <a:lvl5pPr marL="1828798" algn="l" defTabSz="914399" rtl="0" eaLnBrk="1" latinLnBrk="0" hangingPunct="1">
      <a:defRPr sz="1200" kern="1200">
        <a:solidFill>
          <a:schemeClr val="tx1"/>
        </a:solidFill>
        <a:latin typeface="+mn-lt"/>
        <a:ea typeface="+mn-ea"/>
        <a:cs typeface="+mn-cs"/>
      </a:defRPr>
    </a:lvl5pPr>
    <a:lvl6pPr marL="2285998" algn="l" defTabSz="914399" rtl="0" eaLnBrk="1" latinLnBrk="0" hangingPunct="1">
      <a:defRPr sz="1200" kern="1200">
        <a:solidFill>
          <a:schemeClr val="tx1"/>
        </a:solidFill>
        <a:latin typeface="+mn-lt"/>
        <a:ea typeface="+mn-ea"/>
        <a:cs typeface="+mn-cs"/>
      </a:defRPr>
    </a:lvl6pPr>
    <a:lvl7pPr marL="2743197" algn="l" defTabSz="914399" rtl="0" eaLnBrk="1" latinLnBrk="0" hangingPunct="1">
      <a:defRPr sz="1200" kern="1200">
        <a:solidFill>
          <a:schemeClr val="tx1"/>
        </a:solidFill>
        <a:latin typeface="+mn-lt"/>
        <a:ea typeface="+mn-ea"/>
        <a:cs typeface="+mn-cs"/>
      </a:defRPr>
    </a:lvl7pPr>
    <a:lvl8pPr marL="3200397" algn="l" defTabSz="914399" rtl="0" eaLnBrk="1" latinLnBrk="0" hangingPunct="1">
      <a:defRPr sz="1200" kern="1200">
        <a:solidFill>
          <a:schemeClr val="tx1"/>
        </a:solidFill>
        <a:latin typeface="+mn-lt"/>
        <a:ea typeface="+mn-ea"/>
        <a:cs typeface="+mn-cs"/>
      </a:defRPr>
    </a:lvl8pPr>
    <a:lvl9pPr marL="3657596" algn="l" defTabSz="91439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66C13E-F135-469B-BBAE-2F60FB69471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16</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18</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5</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6</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7</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8</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9</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How can C++ achieve dynamic binding yet also static typing?</a:t>
            </a:r>
          </a:p>
          <a:p>
            <a:endParaRPr lang="en-US" dirty="0" smtClean="0"/>
          </a:p>
          <a:p>
            <a:r>
              <a:rPr lang="en-US" dirty="0" smtClean="0"/>
              <a:t>When you have a pointer to an object, the object may actually be of a class that is derived from the class of the pointer (e.g., a Vehicle* that is actually pointing to a Car object; this is called "polymorphism"). Thus there are two types: the (static) type of the pointer (Vehicle, in this case), and the (dynamic) type of the pointed-to object (Car, in this case).</a:t>
            </a:r>
          </a:p>
          <a:p>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11</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Class</a:t>
            </a:r>
            <a:r>
              <a:rPr lang="en-US" sz="1200" b="0" kern="1200" dirty="0" smtClean="0">
                <a:solidFill>
                  <a:schemeClr val="tx1"/>
                </a:solidFill>
                <a:latin typeface="+mn-lt"/>
                <a:ea typeface="+mn-ea"/>
                <a:cs typeface="+mn-cs"/>
              </a:rPr>
              <a:t>: defines the grouping of data and code, the “type” of an object</a:t>
            </a:r>
          </a:p>
          <a:p>
            <a:r>
              <a:rPr lang="en-US" sz="1200" b="1" kern="1200" dirty="0" smtClean="0">
                <a:solidFill>
                  <a:schemeClr val="tx1"/>
                </a:solidFill>
                <a:latin typeface="+mn-lt"/>
                <a:ea typeface="+mn-ea"/>
                <a:cs typeface="+mn-cs"/>
              </a:rPr>
              <a:t>Instance</a:t>
            </a:r>
            <a:r>
              <a:rPr lang="en-US" sz="1200" b="0" kern="1200" dirty="0" smtClean="0">
                <a:solidFill>
                  <a:schemeClr val="tx1"/>
                </a:solidFill>
                <a:latin typeface="+mn-lt"/>
                <a:ea typeface="+mn-ea"/>
                <a:cs typeface="+mn-cs"/>
              </a:rPr>
              <a:t>: a specific allocation of a class</a:t>
            </a:r>
          </a:p>
          <a:p>
            <a:r>
              <a:rPr lang="en-US" sz="1200" b="1" kern="1200" dirty="0" smtClean="0">
                <a:solidFill>
                  <a:schemeClr val="tx1"/>
                </a:solidFill>
                <a:latin typeface="+mn-lt"/>
                <a:ea typeface="+mn-ea"/>
                <a:cs typeface="+mn-cs"/>
              </a:rPr>
              <a:t>Method</a:t>
            </a:r>
            <a:r>
              <a:rPr lang="en-US" sz="1200" b="0" kern="1200" dirty="0" smtClean="0">
                <a:solidFill>
                  <a:schemeClr val="tx1"/>
                </a:solidFill>
                <a:latin typeface="+mn-lt"/>
                <a:ea typeface="+mn-ea"/>
                <a:cs typeface="+mn-cs"/>
              </a:rPr>
              <a:t>: a “function” that an object knows how to perform</a:t>
            </a:r>
          </a:p>
          <a:p>
            <a:r>
              <a:rPr lang="en-US" sz="1200" b="1" kern="1200" dirty="0" smtClean="0">
                <a:solidFill>
                  <a:schemeClr val="tx1"/>
                </a:solidFill>
                <a:latin typeface="+mn-lt"/>
                <a:ea typeface="+mn-ea"/>
                <a:cs typeface="+mn-cs"/>
              </a:rPr>
              <a:t>Selector</a:t>
            </a:r>
            <a:r>
              <a:rPr lang="en-US" sz="1200" b="0" kern="1200" dirty="0" smtClean="0">
                <a:solidFill>
                  <a:schemeClr val="tx1"/>
                </a:solidFill>
                <a:latin typeface="+mn-lt"/>
                <a:ea typeface="+mn-ea"/>
                <a:cs typeface="+mn-cs"/>
              </a:rPr>
              <a:t>: a message and arguments that will (at some point) trigger the execution of a method</a:t>
            </a:r>
          </a:p>
          <a:p>
            <a:r>
              <a:rPr lang="en-US" sz="1200" b="0" kern="1200" dirty="0" smtClean="0">
                <a:solidFill>
                  <a:schemeClr val="tx1"/>
                </a:solidFill>
                <a:latin typeface="+mn-lt"/>
                <a:ea typeface="+mn-ea"/>
                <a:cs typeface="+mn-cs"/>
              </a:rPr>
              <a:t>• Design Patterns</a:t>
            </a:r>
          </a:p>
          <a:p>
            <a:r>
              <a:rPr lang="en-US" sz="1200" b="1" kern="1200" dirty="0" smtClean="0">
                <a:solidFill>
                  <a:schemeClr val="tx1"/>
                </a:solidFill>
                <a:latin typeface="+mn-lt"/>
                <a:ea typeface="+mn-ea"/>
                <a:cs typeface="+mn-cs"/>
              </a:rPr>
              <a:t>Instance Variable (or “</a:t>
            </a:r>
            <a:r>
              <a:rPr lang="en-US" sz="1200" b="1" kern="1200" dirty="0" err="1" smtClean="0">
                <a:solidFill>
                  <a:schemeClr val="tx1"/>
                </a:solidFill>
                <a:latin typeface="+mn-lt"/>
                <a:ea typeface="+mn-ea"/>
                <a:cs typeface="+mn-cs"/>
              </a:rPr>
              <a:t>ivar</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a specific piece of data belonging to an object</a:t>
            </a:r>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12</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13</a:t>
            </a:fld>
            <a:endParaRPr lang="en-US"/>
          </a:p>
        </p:txBody>
      </p:sp>
    </p:spTree>
    <p:extLst>
      <p:ext uri="{BB962C8B-B14F-4D97-AF65-F5344CB8AC3E}">
        <p14:creationId xmlns:p14="http://schemas.microsoft.com/office/powerpoint/2010/main" val="313973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399" indent="0" algn="ctr">
              <a:buNone/>
              <a:defRPr>
                <a:solidFill>
                  <a:schemeClr val="tx1">
                    <a:tint val="75000"/>
                  </a:schemeClr>
                </a:solidFill>
              </a:defRPr>
            </a:lvl3pPr>
            <a:lvl4pPr marL="1371599" indent="0" algn="ctr">
              <a:buNone/>
              <a:defRPr>
                <a:solidFill>
                  <a:schemeClr val="tx1">
                    <a:tint val="75000"/>
                  </a:schemeClr>
                </a:solidFill>
              </a:defRPr>
            </a:lvl4pPr>
            <a:lvl5pPr marL="1828798" indent="0" algn="ctr">
              <a:buNone/>
              <a:defRPr>
                <a:solidFill>
                  <a:schemeClr val="tx1">
                    <a:tint val="75000"/>
                  </a:schemeClr>
                </a:solidFill>
              </a:defRPr>
            </a:lvl5pPr>
            <a:lvl6pPr marL="2285998" indent="0" algn="ctr">
              <a:buNone/>
              <a:defRPr>
                <a:solidFill>
                  <a:schemeClr val="tx1">
                    <a:tint val="75000"/>
                  </a:schemeClr>
                </a:solidFill>
              </a:defRPr>
            </a:lvl6pPr>
            <a:lvl7pPr marL="2743197" indent="0" algn="ctr">
              <a:buNone/>
              <a:defRPr>
                <a:solidFill>
                  <a:schemeClr val="tx1">
                    <a:tint val="75000"/>
                  </a:schemeClr>
                </a:solidFill>
              </a:defRPr>
            </a:lvl7pPr>
            <a:lvl8pPr marL="3200397" indent="0" algn="ctr">
              <a:buNone/>
              <a:defRPr>
                <a:solidFill>
                  <a:schemeClr val="tx1">
                    <a:tint val="75000"/>
                  </a:schemeClr>
                </a:solidFill>
              </a:defRPr>
            </a:lvl8pPr>
            <a:lvl9pPr marL="36575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399" indent="0">
              <a:buNone/>
              <a:defRPr sz="1600">
                <a:solidFill>
                  <a:schemeClr val="tx1">
                    <a:tint val="75000"/>
                  </a:schemeClr>
                </a:solidFill>
              </a:defRPr>
            </a:lvl3pPr>
            <a:lvl4pPr marL="1371599" indent="0">
              <a:buNone/>
              <a:defRPr sz="1400">
                <a:solidFill>
                  <a:schemeClr val="tx1">
                    <a:tint val="75000"/>
                  </a:schemeClr>
                </a:solidFill>
              </a:defRPr>
            </a:lvl4pPr>
            <a:lvl5pPr marL="1828798" indent="0">
              <a:buNone/>
              <a:defRPr sz="1400">
                <a:solidFill>
                  <a:schemeClr val="tx1">
                    <a:tint val="75000"/>
                  </a:schemeClr>
                </a:solidFill>
              </a:defRPr>
            </a:lvl5pPr>
            <a:lvl6pPr marL="2285998" indent="0">
              <a:buNone/>
              <a:defRPr sz="1400">
                <a:solidFill>
                  <a:schemeClr val="tx1">
                    <a:tint val="75000"/>
                  </a:schemeClr>
                </a:solidFill>
              </a:defRPr>
            </a:lvl6pPr>
            <a:lvl7pPr marL="2743197" indent="0">
              <a:buNone/>
              <a:defRPr sz="1400">
                <a:solidFill>
                  <a:schemeClr val="tx1">
                    <a:tint val="75000"/>
                  </a:schemeClr>
                </a:solidFill>
              </a:defRPr>
            </a:lvl7pPr>
            <a:lvl8pPr marL="3200397" indent="0">
              <a:buNone/>
              <a:defRPr sz="1400">
                <a:solidFill>
                  <a:schemeClr val="tx1">
                    <a:tint val="75000"/>
                  </a:schemeClr>
                </a:solidFill>
              </a:defRPr>
            </a:lvl8pPr>
            <a:lvl9pPr marL="365759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10/4/12</a:t>
            </a:r>
            <a:endParaRPr lang="en-US"/>
          </a:p>
        </p:txBody>
      </p:sp>
      <p:sp>
        <p:nvSpPr>
          <p:cNvPr id="8" name="Footer Placeholder 7"/>
          <p:cNvSpPr>
            <a:spLocks noGrp="1"/>
          </p:cNvSpPr>
          <p:nvPr>
            <p:ph type="ftr" sz="quarter" idx="11"/>
          </p:nvPr>
        </p:nvSpPr>
        <p:spPr/>
        <p:txBody>
          <a:bodyPr/>
          <a:lstStyle/>
          <a:p>
            <a:r>
              <a:rPr lang="tr-TR" smtClean="0"/>
              <a:t>Cellular Networks and Mobile Computing (COMS 6998-10)</a:t>
            </a:r>
            <a:endParaRPr lang="en-US"/>
          </a:p>
        </p:txBody>
      </p:sp>
      <p:sp>
        <p:nvSpPr>
          <p:cNvPr id="9" name="Slide Number Placeholder 8"/>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10/4/12</a:t>
            </a:r>
            <a:endParaRPr lang="en-US"/>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sp>
        <p:nvSpPr>
          <p:cNvPr id="5" name="Slide Number Placeholder 4"/>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10/4/12</a:t>
            </a:r>
            <a:endParaRPr lang="en-US"/>
          </a:p>
        </p:txBody>
      </p:sp>
      <p:sp>
        <p:nvSpPr>
          <p:cNvPr id="3" name="Footer Placeholder 2"/>
          <p:cNvSpPr>
            <a:spLocks noGrp="1"/>
          </p:cNvSpPr>
          <p:nvPr>
            <p:ph type="ftr" sz="quarter" idx="11"/>
          </p:nvPr>
        </p:nvSpPr>
        <p:spPr/>
        <p:txBody>
          <a:bodyPr/>
          <a:lstStyle/>
          <a:p>
            <a:r>
              <a:rPr lang="tr-TR" smtClean="0"/>
              <a:t>Cellular Networks and Mobile Computing (COMS 6998-10)</a:t>
            </a:r>
            <a:endParaRPr lang="en-US"/>
          </a:p>
        </p:txBody>
      </p:sp>
      <p:sp>
        <p:nvSpPr>
          <p:cNvPr id="4" name="Slide Number Placeholder 3"/>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399" indent="0">
              <a:buNone/>
              <a:defRPr sz="2400"/>
            </a:lvl3pPr>
            <a:lvl4pPr marL="1371599" indent="0">
              <a:buNone/>
              <a:defRPr sz="2000"/>
            </a:lvl4pPr>
            <a:lvl5pPr marL="1828798" indent="0">
              <a:buNone/>
              <a:defRPr sz="2000"/>
            </a:lvl5pPr>
            <a:lvl6pPr marL="2285998" indent="0">
              <a:buNone/>
              <a:defRPr sz="2000"/>
            </a:lvl6pPr>
            <a:lvl7pPr marL="2743197" indent="0">
              <a:buNone/>
              <a:defRPr sz="2000"/>
            </a:lvl7pPr>
            <a:lvl8pPr marL="3200397" indent="0">
              <a:buNone/>
              <a:defRPr sz="2000"/>
            </a:lvl8pPr>
            <a:lvl9pPr marL="3657596"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10/4/12</a:t>
            </a:r>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Cellular Networks and Mobile Computing (COMS 6998-10)</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42B77-D34C-443A-9BA4-2E8748A6D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399"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39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39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9" indent="-228600" algn="l" defTabSz="91439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96"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cs.columbia.edu/~lierranli/coms6998-10Spring201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developer.apple.com/devcenter/ios/index.action" TargetMode="External"/><Relationship Id="rId4" Type="http://schemas.openxmlformats.org/officeDocument/2006/relationships/hyperlink" Target="http://www.stanford.edu/class/cs193p/cgi-bin/drupal/" TargetMode="External"/><Relationship Id="rId1" Type="http://schemas.openxmlformats.org/officeDocument/2006/relationships/slideLayout" Target="../slideLayouts/slideLayout2.xml"/><Relationship Id="rId2" Type="http://schemas.openxmlformats.org/officeDocument/2006/relationships/hyperlink" Target="http://developer.apple.com/xcode"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695450"/>
          </a:xfrm>
        </p:spPr>
        <p:txBody>
          <a:bodyPr>
            <a:normAutofit fontScale="90000"/>
          </a:bodyPr>
          <a:lstStyle/>
          <a:p>
            <a:pPr algn="l"/>
            <a:r>
              <a:rPr lang="en-US" dirty="0" smtClean="0"/>
              <a:t>Cellular Networks and Mobile Computing</a:t>
            </a:r>
            <a:br>
              <a:rPr lang="en-US" dirty="0" smtClean="0"/>
            </a:br>
            <a:r>
              <a:rPr lang="en-US" dirty="0" smtClean="0"/>
              <a:t>COMS 6998-10</a:t>
            </a:r>
            <a:r>
              <a:rPr lang="en-US" smtClean="0"/>
              <a:t>, </a:t>
            </a:r>
            <a:r>
              <a:rPr lang="en-US" smtClean="0"/>
              <a:t>Spring 2013</a:t>
            </a:r>
            <a:endParaRPr lang="en-US" dirty="0"/>
          </a:p>
        </p:txBody>
      </p:sp>
      <p:sp>
        <p:nvSpPr>
          <p:cNvPr id="3" name="Subtitle 2"/>
          <p:cNvSpPr>
            <a:spLocks noGrp="1"/>
          </p:cNvSpPr>
          <p:nvPr>
            <p:ph type="subTitle" idx="1"/>
          </p:nvPr>
        </p:nvSpPr>
        <p:spPr>
          <a:xfrm>
            <a:off x="533400" y="3200400"/>
            <a:ext cx="8153400" cy="1981200"/>
          </a:xfrm>
        </p:spPr>
        <p:txBody>
          <a:bodyPr>
            <a:noAutofit/>
          </a:bodyPr>
          <a:lstStyle/>
          <a:p>
            <a:pPr algn="r"/>
            <a:r>
              <a:rPr lang="en-US" sz="3400" dirty="0" smtClean="0">
                <a:solidFill>
                  <a:schemeClr val="tx1"/>
                </a:solidFill>
              </a:rPr>
              <a:t>Instructor: Li </a:t>
            </a:r>
            <a:r>
              <a:rPr lang="en-US" sz="3400" dirty="0" err="1" smtClean="0">
                <a:solidFill>
                  <a:schemeClr val="tx1"/>
                </a:solidFill>
              </a:rPr>
              <a:t>Erran</a:t>
            </a:r>
            <a:r>
              <a:rPr lang="en-US" sz="3400" dirty="0" smtClean="0">
                <a:solidFill>
                  <a:schemeClr val="tx1"/>
                </a:solidFill>
              </a:rPr>
              <a:t> Li (</a:t>
            </a:r>
            <a:r>
              <a:rPr lang="en-US" sz="3400" dirty="0" err="1" smtClean="0">
                <a:solidFill>
                  <a:srgbClr val="9F8540"/>
                </a:solidFill>
              </a:rPr>
              <a:t>lierranli@cs.columbia.edu</a:t>
            </a:r>
            <a:r>
              <a:rPr lang="en-US" sz="3400" dirty="0" smtClean="0">
                <a:solidFill>
                  <a:schemeClr val="tx1"/>
                </a:solidFill>
              </a:rPr>
              <a:t>)</a:t>
            </a:r>
          </a:p>
          <a:p>
            <a:pPr lvl="0" algn="r"/>
            <a:r>
              <a:rPr lang="en-US" sz="3400" dirty="0">
                <a:solidFill>
                  <a:srgbClr val="9F8540"/>
                </a:solidFill>
                <a:hlinkClick r:id="rId3"/>
              </a:rPr>
              <a:t>http://www.cs.columbia.edu/</a:t>
            </a:r>
            <a:r>
              <a:rPr lang="en-US" sz="3400" dirty="0" smtClean="0">
                <a:solidFill>
                  <a:srgbClr val="9F8540"/>
                </a:solidFill>
                <a:hlinkClick r:id="rId3"/>
              </a:rPr>
              <a:t>~lierranli/coms6998-10Spring2013/</a:t>
            </a:r>
            <a:endParaRPr lang="en-US" sz="3400" dirty="0" smtClean="0">
              <a:solidFill>
                <a:srgbClr val="9F8540"/>
              </a:solidFill>
            </a:endParaRPr>
          </a:p>
          <a:p>
            <a:pPr lvl="0" algn="r"/>
            <a:r>
              <a:rPr lang="en-US" sz="3400" dirty="0">
                <a:solidFill>
                  <a:schemeClr val="tx1"/>
                </a:solidFill>
              </a:rPr>
              <a:t>1</a:t>
            </a:r>
            <a:r>
              <a:rPr lang="en-US" sz="3400" dirty="0" smtClean="0">
                <a:solidFill>
                  <a:schemeClr val="tx1"/>
                </a:solidFill>
              </a:rPr>
              <a:t>/22/2013</a:t>
            </a:r>
            <a:r>
              <a:rPr lang="en-US" sz="3400" dirty="0">
                <a:solidFill>
                  <a:schemeClr val="tx1"/>
                </a:solidFill>
              </a:rPr>
              <a:t>: : Introduction to </a:t>
            </a:r>
            <a:r>
              <a:rPr lang="en-US" sz="3400" dirty="0" err="1">
                <a:solidFill>
                  <a:schemeClr val="tx1"/>
                </a:solidFill>
              </a:rPr>
              <a:t>iOS</a:t>
            </a:r>
            <a:r>
              <a:rPr lang="en-US" sz="3400" dirty="0">
                <a:solidFill>
                  <a:schemeClr val="tx1"/>
                </a:solidFill>
              </a:rPr>
              <a:t> and Objective-C</a:t>
            </a:r>
            <a:endParaRPr lang="en-US" sz="3400" dirty="0" smtClean="0">
              <a:solidFill>
                <a:schemeClr val="tx1"/>
              </a:solidFill>
            </a:endParaRPr>
          </a:p>
        </p:txBody>
      </p:sp>
    </p:spTree>
    <p:extLst>
      <p:ext uri="{BB962C8B-B14F-4D97-AF65-F5344CB8AC3E}">
        <p14:creationId xmlns:p14="http://schemas.microsoft.com/office/powerpoint/2010/main" val="39345310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46238"/>
            <a:ext cx="8229600" cy="4525963"/>
          </a:xfrm>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1957217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4525963"/>
          </a:xfrm>
        </p:spPr>
        <p:txBody>
          <a:bodyPr>
            <a:normAutofit fontScale="85000" lnSpcReduction="20000"/>
          </a:bodyPr>
          <a:lstStyle/>
          <a:p>
            <a:r>
              <a:rPr lang="en-US" dirty="0" smtClean="0"/>
              <a:t>A strict superset of ANSI C</a:t>
            </a:r>
          </a:p>
          <a:p>
            <a:r>
              <a:rPr lang="en-US" dirty="0" smtClean="0"/>
              <a:t>Originally used within NeXT’s NEXTSTEP OS</a:t>
            </a:r>
            <a:r>
              <a:rPr lang="en-US" dirty="0"/>
              <a:t> </a:t>
            </a:r>
            <a:r>
              <a:rPr lang="en-US" dirty="0" smtClean="0"/>
              <a:t>(precursor of Mac OS X)</a:t>
            </a:r>
          </a:p>
          <a:p>
            <a:r>
              <a:rPr lang="en-US" dirty="0" smtClean="0"/>
              <a:t>Single inheritance</a:t>
            </a:r>
          </a:p>
          <a:p>
            <a:r>
              <a:rPr lang="en-US" dirty="0" smtClean="0"/>
              <a:t>Dynamic runtime: everything is looked up and dispatched at run time</a:t>
            </a:r>
          </a:p>
          <a:p>
            <a:r>
              <a:rPr lang="en-US" dirty="0" smtClean="0"/>
              <a:t>No garbage collection on iPhone, </a:t>
            </a:r>
            <a:r>
              <a:rPr lang="en-US" dirty="0" err="1" smtClean="0"/>
              <a:t>iTouch</a:t>
            </a:r>
            <a:r>
              <a:rPr lang="en-US" dirty="0" smtClean="0"/>
              <a:t> and </a:t>
            </a:r>
            <a:r>
              <a:rPr lang="en-US" dirty="0" err="1" smtClean="0"/>
              <a:t>iPad</a:t>
            </a:r>
            <a:endParaRPr lang="en-US" dirty="0" smtClean="0"/>
          </a:p>
          <a:p>
            <a:r>
              <a:rPr lang="en-US" dirty="0" smtClean="0"/>
              <a:t>New types</a:t>
            </a:r>
          </a:p>
          <a:p>
            <a:pPr lvl="1"/>
            <a:r>
              <a:rPr lang="en-US" dirty="0">
                <a:solidFill>
                  <a:srgbClr val="AA0D91"/>
                </a:solidFill>
                <a:latin typeface="Menlo-Regular"/>
              </a:rPr>
              <a:t>i</a:t>
            </a:r>
            <a:r>
              <a:rPr lang="en-US" dirty="0" smtClean="0">
                <a:solidFill>
                  <a:srgbClr val="AA0D91"/>
                </a:solidFill>
                <a:latin typeface="Menlo-Regular"/>
              </a:rPr>
              <a:t>d</a:t>
            </a:r>
            <a:r>
              <a:rPr lang="en-US" dirty="0" smtClean="0">
                <a:solidFill>
                  <a:srgbClr val="000000"/>
                </a:solidFill>
                <a:latin typeface="Menlo-Regular"/>
              </a:rPr>
              <a:t> </a:t>
            </a:r>
            <a:r>
              <a:rPr lang="en-US" dirty="0" smtClean="0"/>
              <a:t>type: dynamic type to refer to any object </a:t>
            </a:r>
          </a:p>
          <a:p>
            <a:pPr lvl="1"/>
            <a:r>
              <a:rPr lang="en-US" dirty="0"/>
              <a:t>Selectors</a:t>
            </a:r>
            <a:r>
              <a:rPr lang="en-US" dirty="0" smtClean="0"/>
              <a:t>: a </a:t>
            </a:r>
            <a:r>
              <a:rPr lang="en-US" dirty="0"/>
              <a:t>message and arguments that will (at some point) trigger the execution of a method</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6780457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2773363"/>
          </a:xfrm>
        </p:spPr>
        <p:txBody>
          <a:bodyPr>
            <a:normAutofit/>
          </a:bodyPr>
          <a:lstStyle/>
          <a:p>
            <a:r>
              <a:rPr lang="en-US" dirty="0" smtClean="0"/>
              <a:t>Introspection</a:t>
            </a:r>
          </a:p>
          <a:p>
            <a:pPr lvl="1"/>
            <a:r>
              <a:rPr lang="en-US" dirty="0" smtClean="0"/>
              <a:t>An object </a:t>
            </a:r>
            <a:r>
              <a:rPr lang="en-US" dirty="0"/>
              <a:t>(class, instance, </a:t>
            </a:r>
            <a:r>
              <a:rPr lang="en-US" dirty="0" err="1"/>
              <a:t>etc</a:t>
            </a:r>
            <a:r>
              <a:rPr lang="en-US" dirty="0"/>
              <a:t>) can be asked at runtime what type it is</a:t>
            </a:r>
          </a:p>
          <a:p>
            <a:pPr lvl="2"/>
            <a:r>
              <a:rPr lang="en-US" dirty="0" smtClean="0"/>
              <a:t>Can </a:t>
            </a:r>
            <a:r>
              <a:rPr lang="en-US" dirty="0"/>
              <a:t>pass anonymous objects to a method, and </a:t>
            </a:r>
            <a:r>
              <a:rPr lang="en-US" dirty="0" smtClean="0"/>
              <a:t>let it </a:t>
            </a:r>
            <a:r>
              <a:rPr lang="en-US" dirty="0"/>
              <a:t>determine what to do </a:t>
            </a:r>
            <a:r>
              <a:rPr lang="en-US" dirty="0" smtClean="0"/>
              <a:t>based </a:t>
            </a:r>
            <a:r>
              <a:rPr lang="en-US" dirty="0"/>
              <a:t>on the object’s actual </a:t>
            </a:r>
            <a:r>
              <a:rPr lang="en-US" dirty="0" smtClean="0"/>
              <a:t>type</a:t>
            </a:r>
          </a:p>
          <a:p>
            <a:pPr marL="914399" lvl="2" indent="0">
              <a:buNone/>
            </a:pP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8" name="Rectangle 7"/>
          <p:cNvSpPr/>
          <p:nvPr/>
        </p:nvSpPr>
        <p:spPr>
          <a:xfrm>
            <a:off x="609600" y="4038600"/>
            <a:ext cx="7315200" cy="2308324"/>
          </a:xfrm>
          <a:prstGeom prst="rect">
            <a:avLst/>
          </a:prstGeom>
        </p:spPr>
        <p:txBody>
          <a:bodyPr wrap="square" lIns="91440" tIns="45720" rIns="91440" bIns="45720">
            <a:spAutoFit/>
          </a:bodyPr>
          <a:lstStyle/>
          <a:p>
            <a:r>
              <a:rPr lang="en-US" sz="2400" dirty="0" err="1">
                <a:solidFill>
                  <a:srgbClr val="5C2699"/>
                </a:solidFill>
                <a:latin typeface="Menlo-Regular"/>
              </a:rPr>
              <a:t>isKindOfClass</a:t>
            </a:r>
            <a:r>
              <a:rPr lang="en-US" sz="2400" dirty="0"/>
              <a:t>: returns whether an object is that kind of class (inheritance included) </a:t>
            </a:r>
          </a:p>
          <a:p>
            <a:r>
              <a:rPr lang="en-US" sz="2400" dirty="0" err="1">
                <a:solidFill>
                  <a:srgbClr val="5C2699"/>
                </a:solidFill>
                <a:latin typeface="Menlo-Regular"/>
              </a:rPr>
              <a:t>isMemberOfClass</a:t>
            </a:r>
            <a:r>
              <a:rPr lang="en-US" sz="2400" dirty="0"/>
              <a:t>: returns whether an object is that kind of class (no inheritance) </a:t>
            </a:r>
          </a:p>
          <a:p>
            <a:r>
              <a:rPr lang="en-US" sz="2400" dirty="0" err="1">
                <a:solidFill>
                  <a:srgbClr val="5C2699"/>
                </a:solidFill>
                <a:latin typeface="Menlo-Regular"/>
              </a:rPr>
              <a:t>respondsToSelector:</a:t>
            </a:r>
            <a:r>
              <a:rPr lang="en-US" sz="2400" dirty="0" err="1"/>
              <a:t>returns</a:t>
            </a:r>
            <a:r>
              <a:rPr lang="en-US" sz="2400" dirty="0"/>
              <a:t> whether an object responds to a given method</a:t>
            </a:r>
          </a:p>
        </p:txBody>
      </p:sp>
    </p:spTree>
    <p:extLst>
      <p:ext uri="{BB962C8B-B14F-4D97-AF65-F5344CB8AC3E}">
        <p14:creationId xmlns:p14="http://schemas.microsoft.com/office/powerpoint/2010/main" val="20352952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header file and interface</a:t>
            </a:r>
            <a:endParaRPr lang="en-US" dirty="0"/>
          </a:p>
        </p:txBody>
      </p:sp>
      <p:sp>
        <p:nvSpPr>
          <p:cNvPr id="3" name="Content Placeholder 2"/>
          <p:cNvSpPr>
            <a:spLocks noGrp="1"/>
          </p:cNvSpPr>
          <p:nvPr>
            <p:ph idx="1"/>
          </p:nvPr>
        </p:nvSpPr>
        <p:spPr>
          <a:xfrm>
            <a:off x="533400" y="1371600"/>
            <a:ext cx="6858000" cy="2057400"/>
          </a:xfrm>
        </p:spPr>
        <p:txBody>
          <a:bodyPr>
            <a:normAutofit/>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00000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 </a:t>
            </a:r>
            <a:r>
              <a:rPr lang="en-US" sz="1400" dirty="0" err="1">
                <a:solidFill>
                  <a:srgbClr val="5C2699"/>
                </a:solidFill>
                <a:latin typeface="Menlo-Regular"/>
              </a:rPr>
              <a:t>NSObject</a:t>
            </a:r>
            <a:endParaRPr lang="en-US" sz="1400" dirty="0">
              <a:solidFill>
                <a:srgbClr val="000000"/>
              </a:solidFill>
              <a:latin typeface="Menlo-Regular"/>
            </a:endParaRPr>
          </a:p>
          <a:p>
            <a:pPr marL="0" indent="0">
              <a:buNone/>
            </a:pPr>
            <a:r>
              <a:rPr lang="en-US" sz="1400" dirty="0">
                <a:solidFill>
                  <a:srgbClr val="AA0D91"/>
                </a:solidFill>
                <a:latin typeface="Menlo-Regular"/>
              </a:rPr>
              <a:t>@property</a:t>
            </a:r>
            <a:r>
              <a:rPr lang="en-US" sz="1400" dirty="0">
                <a:solidFill>
                  <a:srgbClr val="000000"/>
                </a:solidFill>
                <a:latin typeface="Menlo-Regular"/>
              </a:rPr>
              <a:t> (</a:t>
            </a:r>
            <a:r>
              <a:rPr lang="en-US" sz="1400" dirty="0" err="1">
                <a:solidFill>
                  <a:srgbClr val="AA0D91"/>
                </a:solidFill>
                <a:latin typeface="Menlo-Regular"/>
              </a:rPr>
              <a:t>nonatomic</a:t>
            </a:r>
            <a:r>
              <a:rPr lang="en-US" sz="1400" dirty="0">
                <a:solidFill>
                  <a:srgbClr val="000000"/>
                </a:solidFill>
                <a:latin typeface="Menlo-Regular"/>
              </a:rPr>
              <a:t>, </a:t>
            </a:r>
            <a:r>
              <a:rPr lang="en-US" sz="1400" dirty="0">
                <a:solidFill>
                  <a:srgbClr val="AA0D91"/>
                </a:solidFill>
                <a:latin typeface="Menlo-Regular"/>
              </a:rPr>
              <a:t>strong</a:t>
            </a: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 push: (</a:t>
            </a:r>
            <a:r>
              <a:rPr lang="en-US" sz="1400" dirty="0">
                <a:solidFill>
                  <a:srgbClr val="AA0D91"/>
                </a:solidFill>
                <a:latin typeface="Menlo-Regular"/>
              </a:rPr>
              <a:t>double</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double</a:t>
            </a:r>
            <a:r>
              <a:rPr lang="en-US" sz="1400" dirty="0">
                <a:solidFill>
                  <a:srgbClr val="000000"/>
                </a:solidFill>
                <a:latin typeface="Menlo-Regular"/>
              </a:rPr>
              <a:t>) pop;</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0" name="Content Placeholder 2"/>
          <p:cNvSpPr txBox="1">
            <a:spLocks/>
          </p:cNvSpPr>
          <p:nvPr/>
        </p:nvSpPr>
        <p:spPr>
          <a:xfrm>
            <a:off x="533401" y="3581400"/>
            <a:ext cx="6019800" cy="2895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000000"/>
                </a:solidFill>
                <a:latin typeface="Menlo-Regular"/>
              </a:rPr>
              <a:t>define STACKSIZE </a:t>
            </a:r>
            <a:r>
              <a:rPr lang="en-US" sz="1400" dirty="0">
                <a:solidFill>
                  <a:srgbClr val="1C00CF"/>
                </a:solidFill>
                <a:latin typeface="Menlo-Regular"/>
              </a:rPr>
              <a:t>10</a:t>
            </a:r>
            <a:endParaRPr lang="en-US" sz="1400" dirty="0">
              <a:solidFill>
                <a:srgbClr val="000000"/>
              </a:solidFill>
              <a:latin typeface="Menlo-Regular"/>
            </a:endParaRPr>
          </a:p>
          <a:p>
            <a:pPr marL="0" indent="0">
              <a:buNone/>
            </a:pPr>
            <a:r>
              <a:rPr lang="en-US" sz="1400" dirty="0">
                <a:solidFill>
                  <a:srgbClr val="AA0D91"/>
                </a:solidFill>
                <a:latin typeface="Menlo-Regular"/>
              </a:rPr>
              <a:t>Class</a:t>
            </a:r>
            <a:r>
              <a:rPr lang="en-US" sz="1400" dirty="0">
                <a:solidFill>
                  <a:srgbClr val="000000"/>
                </a:solidFill>
                <a:latin typeface="Menlo-Regular"/>
              </a:rPr>
              <a:t> Stack {</a:t>
            </a:r>
          </a:p>
          <a:p>
            <a:pPr marL="0" indent="0">
              <a:buNone/>
            </a:pPr>
            <a:r>
              <a:rPr lang="en-US" sz="1400" dirty="0">
                <a:solidFill>
                  <a:srgbClr val="AA0D91"/>
                </a:solidFill>
                <a:latin typeface="Menlo-Regular"/>
              </a:rPr>
              <a:t>private</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[STACKSIZE+</a:t>
            </a:r>
            <a:r>
              <a:rPr lang="en-US" sz="1400" dirty="0">
                <a:solidFill>
                  <a:srgbClr val="1C00CF"/>
                </a:solidFill>
                <a:latin typeface="Menlo-Regular"/>
              </a:rPr>
              <a:t>1</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err="1">
                <a:solidFill>
                  <a:srgbClr val="AA0D91"/>
                </a:solidFill>
                <a:latin typeface="Menlo-Regular"/>
              </a:rPr>
              <a:t>int</a:t>
            </a:r>
            <a:r>
              <a:rPr lang="en-US" sz="1400" dirty="0">
                <a:solidFill>
                  <a:srgbClr val="000000"/>
                </a:solidFill>
                <a:latin typeface="Menlo-Regular"/>
              </a:rPr>
              <a:t> top;</a:t>
            </a:r>
          </a:p>
          <a:p>
            <a:pPr marL="0" indent="0">
              <a:buNone/>
            </a:pPr>
            <a:endParaRPr lang="en-US" sz="700" dirty="0">
              <a:solidFill>
                <a:srgbClr val="000000"/>
              </a:solidFill>
              <a:latin typeface="Menlo-Regular"/>
            </a:endParaRPr>
          </a:p>
          <a:p>
            <a:pPr marL="0" indent="0">
              <a:buNone/>
            </a:pPr>
            <a:r>
              <a:rPr lang="en-US" sz="1400" dirty="0">
                <a:solidFill>
                  <a:srgbClr val="AA0D91"/>
                </a:solidFill>
                <a:latin typeface="Menlo-Regular"/>
              </a:rPr>
              <a:t>public</a:t>
            </a:r>
            <a:r>
              <a:rPr lang="en-US" sz="1400" dirty="0">
                <a:solidFill>
                  <a:srgbClr val="000000"/>
                </a:solidFill>
                <a:latin typeface="Menlo-Regular"/>
              </a:rPr>
              <a:t>:</a:t>
            </a:r>
          </a:p>
          <a:p>
            <a:pPr marL="0" indent="0">
              <a:buNone/>
            </a:pPr>
            <a:r>
              <a:rPr lang="en-US" sz="1400" dirty="0">
                <a:solidFill>
                  <a:srgbClr val="000000"/>
                </a:solidFill>
                <a:latin typeface="Menlo-Regular"/>
              </a:rPr>
              <a:t>    Stack();</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 x);</a:t>
            </a:r>
          </a:p>
          <a:p>
            <a:pPr marL="0" indent="0">
              <a:buNone/>
            </a:pPr>
            <a:r>
              <a:rPr lang="fr-FR" sz="1400" dirty="0">
                <a:solidFill>
                  <a:srgbClr val="000000"/>
                </a:solidFill>
                <a:latin typeface="Menlo-Regular"/>
              </a:rPr>
              <a:t>    </a:t>
            </a:r>
            <a:r>
              <a:rPr lang="fr-FR" sz="1400" dirty="0">
                <a:solidFill>
                  <a:srgbClr val="AA0D91"/>
                </a:solidFill>
                <a:latin typeface="Menlo-Regular"/>
              </a:rPr>
              <a:t>double</a:t>
            </a:r>
            <a:r>
              <a:rPr lang="fr-FR" sz="1400" dirty="0">
                <a:solidFill>
                  <a:srgbClr val="000000"/>
                </a:solidFill>
                <a:latin typeface="Menlo-Regular"/>
              </a:rPr>
              <a:t>  pop();</a:t>
            </a:r>
          </a:p>
          <a:p>
            <a:pPr marL="0" indent="0">
              <a:buNone/>
            </a:pPr>
            <a:r>
              <a:rPr lang="nl-NL" sz="1400" dirty="0">
                <a:solidFill>
                  <a:srgbClr val="000000"/>
                </a:solidFill>
                <a:latin typeface="Menlo-Regular"/>
              </a:rPr>
              <a:t>};</a:t>
            </a:r>
            <a:endParaRPr lang="en-US" sz="1400" dirty="0">
              <a:solidFill>
                <a:srgbClr val="000000"/>
              </a:solidFill>
              <a:latin typeface="Menlo-Regular"/>
            </a:endParaRPr>
          </a:p>
        </p:txBody>
      </p:sp>
      <p:sp>
        <p:nvSpPr>
          <p:cNvPr id="11" name="Rectangle 10"/>
          <p:cNvSpPr/>
          <p:nvPr/>
        </p:nvSpPr>
        <p:spPr>
          <a:xfrm>
            <a:off x="381000" y="1295400"/>
            <a:ext cx="61722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Rectangle 11"/>
          <p:cNvSpPr/>
          <p:nvPr/>
        </p:nvSpPr>
        <p:spPr>
          <a:xfrm>
            <a:off x="381000" y="3505200"/>
            <a:ext cx="61722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6553201" y="1981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143001"/>
            <a:ext cx="2514600" cy="2031325"/>
          </a:xfrm>
          <a:prstGeom prst="rect">
            <a:avLst/>
          </a:prstGeom>
          <a:noFill/>
        </p:spPr>
        <p:txBody>
          <a:bodyPr wrap="square" lIns="91440" tIns="45720" rIns="91440" bIns="45720" rtlCol="0">
            <a:spAutoFit/>
          </a:bodyPr>
          <a:lstStyle/>
          <a:p>
            <a:r>
              <a:rPr lang="en-US" dirty="0" smtClean="0"/>
              <a:t>Objective-C </a:t>
            </a:r>
            <a:r>
              <a:rPr lang="en-US" dirty="0" err="1" smtClean="0"/>
              <a:t>stack.h</a:t>
            </a:r>
            <a:r>
              <a:rPr lang="en-US" dirty="0" smtClean="0"/>
              <a:t> header file</a:t>
            </a:r>
          </a:p>
          <a:p>
            <a:pPr marL="285750" indent="-285750">
              <a:buFont typeface="Arial"/>
              <a:buChar char="•"/>
            </a:pPr>
            <a:r>
              <a:rPr lang="en-US" dirty="0"/>
              <a:t>instance variables</a:t>
            </a:r>
          </a:p>
          <a:p>
            <a:r>
              <a:rPr lang="en-US" dirty="0"/>
              <a:t>     are declared as</a:t>
            </a:r>
          </a:p>
          <a:p>
            <a:r>
              <a:rPr lang="en-US" dirty="0"/>
              <a:t>     </a:t>
            </a:r>
            <a:r>
              <a:rPr lang="en-US" dirty="0" smtClean="0"/>
              <a:t>properties</a:t>
            </a:r>
          </a:p>
          <a:p>
            <a:pPr marL="285750" indent="-285750">
              <a:buFont typeface="Arial"/>
              <a:buChar char="•"/>
            </a:pPr>
            <a:r>
              <a:rPr lang="en-US" dirty="0" smtClean="0"/>
              <a:t>“-” denotes instance methods </a:t>
            </a:r>
            <a:endParaRPr lang="en-US" dirty="0"/>
          </a:p>
        </p:txBody>
      </p:sp>
      <p:sp>
        <p:nvSpPr>
          <p:cNvPr id="15" name="Left Arrow 14"/>
          <p:cNvSpPr/>
          <p:nvPr/>
        </p:nvSpPr>
        <p:spPr>
          <a:xfrm>
            <a:off x="6553201" y="41910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TextBox 15"/>
          <p:cNvSpPr txBox="1"/>
          <p:nvPr/>
        </p:nvSpPr>
        <p:spPr>
          <a:xfrm>
            <a:off x="6934200" y="4114801"/>
            <a:ext cx="1595359" cy="369332"/>
          </a:xfrm>
          <a:prstGeom prst="rect">
            <a:avLst/>
          </a:prstGeom>
          <a:noFill/>
        </p:spPr>
        <p:txBody>
          <a:bodyPr wrap="none" lIns="91440" tIns="45720" rIns="91440" bIns="45720" rtlCol="0">
            <a:spAutoFit/>
          </a:bodyPr>
          <a:lstStyle/>
          <a:p>
            <a:r>
              <a:rPr lang="en-US" dirty="0" smtClean="0"/>
              <a:t>C++ header file</a:t>
            </a:r>
            <a:endParaRPr lang="en-US" dirty="0"/>
          </a:p>
        </p:txBody>
      </p:sp>
    </p:spTree>
    <p:extLst>
      <p:ext uri="{BB962C8B-B14F-4D97-AF65-F5344CB8AC3E}">
        <p14:creationId xmlns:p14="http://schemas.microsoft.com/office/powerpoint/2010/main" val="34075039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Provide access to object attributes</a:t>
            </a:r>
          </a:p>
          <a:p>
            <a:pPr lvl="1"/>
            <a:r>
              <a:rPr lang="en-US" sz="2400" dirty="0"/>
              <a:t>Shortcut to implementing getter/setter methods</a:t>
            </a:r>
          </a:p>
          <a:p>
            <a:pPr lvl="1"/>
            <a:r>
              <a:rPr lang="en-US" sz="2400" dirty="0"/>
              <a:t>Instead of declaring “boilerplate” code, have it generated automatically</a:t>
            </a:r>
          </a:p>
          <a:p>
            <a:r>
              <a:rPr lang="en-US" sz="2800" dirty="0"/>
              <a:t>Also allow you to specify:</a:t>
            </a:r>
          </a:p>
          <a:p>
            <a:pPr lvl="1"/>
            <a:r>
              <a:rPr lang="en-US" sz="2400" dirty="0" err="1">
                <a:solidFill>
                  <a:srgbClr val="AA0D91"/>
                </a:solidFill>
                <a:latin typeface="Menlo-Regular"/>
              </a:rPr>
              <a:t>readonly</a:t>
            </a:r>
            <a:r>
              <a:rPr lang="en-US" sz="2400" dirty="0"/>
              <a:t> versus </a:t>
            </a:r>
            <a:r>
              <a:rPr lang="en-US" sz="2400" dirty="0" err="1">
                <a:solidFill>
                  <a:srgbClr val="AA0D91"/>
                </a:solidFill>
                <a:latin typeface="Menlo-Regular"/>
              </a:rPr>
              <a:t>readwrite</a:t>
            </a:r>
            <a:r>
              <a:rPr lang="en-US" sz="2400" dirty="0"/>
              <a:t> access memory management policy</a:t>
            </a:r>
          </a:p>
          <a:p>
            <a:pPr lvl="1"/>
            <a:r>
              <a:rPr lang="en-US" sz="2400" dirty="0"/>
              <a:t>Memory management: </a:t>
            </a:r>
            <a:r>
              <a:rPr lang="en-US" sz="2400" dirty="0">
                <a:solidFill>
                  <a:srgbClr val="AA0D91"/>
                </a:solidFill>
                <a:latin typeface="Menlo-Regular"/>
              </a:rPr>
              <a:t>weak </a:t>
            </a:r>
            <a:r>
              <a:rPr lang="en-US" sz="2400" dirty="0"/>
              <a:t>and </a:t>
            </a:r>
            <a:r>
              <a:rPr lang="en-US" sz="2400" dirty="0">
                <a:solidFill>
                  <a:srgbClr val="AA0D91"/>
                </a:solidFill>
                <a:latin typeface="Menlo-Regular"/>
              </a:rPr>
              <a:t>strong</a:t>
            </a:r>
            <a:endParaRPr lang="en-US" sz="2400" dirty="0"/>
          </a:p>
          <a:p>
            <a:r>
              <a:rPr lang="en-US" sz="2800" dirty="0"/>
              <a:t>Specify </a:t>
            </a:r>
            <a:r>
              <a:rPr lang="en-US" sz="2400" dirty="0">
                <a:solidFill>
                  <a:srgbClr val="AA0D91"/>
                </a:solidFill>
                <a:latin typeface="Menlo-Regular"/>
              </a:rPr>
              <a:t>@property</a:t>
            </a:r>
            <a:r>
              <a:rPr lang="en-US" sz="2400" dirty="0">
                <a:solidFill>
                  <a:srgbClr val="000000"/>
                </a:solidFill>
                <a:latin typeface="Menlo-Regular"/>
              </a:rPr>
              <a:t> </a:t>
            </a:r>
            <a:r>
              <a:rPr lang="en-US" sz="2800" dirty="0"/>
              <a:t>in the header (*.h) file</a:t>
            </a:r>
          </a:p>
          <a:p>
            <a:r>
              <a:rPr lang="en-US" sz="2800" dirty="0"/>
              <a:t>Create the </a:t>
            </a:r>
            <a:r>
              <a:rPr lang="en-US" sz="2800" dirty="0" err="1"/>
              <a:t>accessor</a:t>
            </a:r>
            <a:r>
              <a:rPr lang="en-US" sz="2800" dirty="0"/>
              <a:t> methods by </a:t>
            </a:r>
            <a:r>
              <a:rPr lang="en-US" sz="2400" dirty="0">
                <a:solidFill>
                  <a:srgbClr val="AA0D91"/>
                </a:solidFill>
                <a:latin typeface="Menlo-Regular"/>
              </a:rPr>
              <a:t>@synthesize</a:t>
            </a:r>
            <a:r>
              <a:rPr lang="en-US" sz="2400" dirty="0">
                <a:solidFill>
                  <a:srgbClr val="000000"/>
                </a:solidFill>
                <a:latin typeface="Menlo-Regular"/>
              </a:rPr>
              <a:t> </a:t>
            </a:r>
            <a:r>
              <a:rPr lang="en-US" sz="2800" dirty="0"/>
              <a:t>the properties in the implementation (*.m) file</a:t>
            </a:r>
            <a:endParaRPr lang="en-US" sz="12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0389895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Method Declaration</a:t>
            </a:r>
            <a:endParaRPr lang="en-US" dirty="0"/>
          </a:p>
        </p:txBody>
      </p:sp>
      <p:sp>
        <p:nvSpPr>
          <p:cNvPr id="3" name="Content Placeholder 2"/>
          <p:cNvSpPr>
            <a:spLocks noGrp="1"/>
          </p:cNvSpPr>
          <p:nvPr>
            <p:ph idx="1"/>
          </p:nvPr>
        </p:nvSpPr>
        <p:spPr/>
        <p:txBody>
          <a:bodyPr/>
          <a:lstStyle/>
          <a:p>
            <a:r>
              <a:rPr lang="en-US" sz="2800" dirty="0"/>
              <a:t>Each method declaration consists of:</a:t>
            </a:r>
          </a:p>
          <a:p>
            <a:pPr lvl="1"/>
            <a:r>
              <a:rPr lang="en-US" sz="2400" dirty="0"/>
              <a:t>A name</a:t>
            </a:r>
          </a:p>
          <a:p>
            <a:pPr lvl="1"/>
            <a:r>
              <a:rPr lang="en-US" sz="2400" dirty="0"/>
              <a:t>A return type </a:t>
            </a:r>
          </a:p>
          <a:p>
            <a:pPr lvl="1"/>
            <a:r>
              <a:rPr lang="en-US" sz="2400" dirty="0"/>
              <a:t>An optional list of arguments (and their data or object types) </a:t>
            </a:r>
          </a:p>
          <a:p>
            <a:pPr lvl="1"/>
            <a:r>
              <a:rPr lang="en-US" sz="2400" dirty="0"/>
              <a:t>An indicator to determine if the method is a class or instance method</a:t>
            </a:r>
          </a:p>
          <a:p>
            <a:pPr lvl="1"/>
            <a:endParaRPr lang="en-US" sz="1200" dirty="0"/>
          </a:p>
          <a:p>
            <a:pPr marL="57150" indent="0">
              <a:buNone/>
            </a:pPr>
            <a:r>
              <a:rPr lang="en-US" sz="2000" dirty="0">
                <a:solidFill>
                  <a:srgbClr val="000000"/>
                </a:solidFill>
                <a:latin typeface="Menlo-Regular"/>
              </a:rPr>
              <a:t>-(</a:t>
            </a:r>
            <a:r>
              <a:rPr lang="en-US" sz="2000" dirty="0">
                <a:solidFill>
                  <a:srgbClr val="AA0D91"/>
                </a:solidFill>
                <a:latin typeface="Menlo-Regular"/>
              </a:rPr>
              <a:t>void</a:t>
            </a:r>
            <a:r>
              <a:rPr lang="en-US" sz="2000" dirty="0">
                <a:solidFill>
                  <a:srgbClr val="000000"/>
                </a:solidFill>
                <a:latin typeface="Menlo-Regular"/>
              </a:rPr>
              <a:t>) </a:t>
            </a:r>
            <a:r>
              <a:rPr lang="en-US" sz="2000" dirty="0" err="1">
                <a:solidFill>
                  <a:srgbClr val="000000"/>
                </a:solidFill>
                <a:latin typeface="Menlo-Regular"/>
              </a:rPr>
              <a:t>setHeight</a:t>
            </a:r>
            <a:r>
              <a:rPr lang="en-US" sz="2000" dirty="0">
                <a:solidFill>
                  <a:srgbClr val="000000"/>
                </a:solidFill>
                <a:latin typeface="Menlo-Regular"/>
              </a:rPr>
              <a:t>:(</a:t>
            </a:r>
            <a:r>
              <a:rPr lang="en-US" sz="2000" dirty="0">
                <a:solidFill>
                  <a:srgbClr val="AA0D91"/>
                </a:solidFill>
                <a:latin typeface="Menlo-Regular"/>
              </a:rPr>
              <a:t>double</a:t>
            </a:r>
            <a:r>
              <a:rPr lang="en-US" sz="2000" dirty="0">
                <a:solidFill>
                  <a:srgbClr val="000000"/>
                </a:solidFill>
                <a:latin typeface="Menlo-Regular"/>
              </a:rPr>
              <a:t>)h Width:(</a:t>
            </a:r>
            <a:r>
              <a:rPr lang="en-US" sz="2000" dirty="0">
                <a:solidFill>
                  <a:srgbClr val="AA0D91"/>
                </a:solidFill>
                <a:latin typeface="Menlo-Regular"/>
              </a:rPr>
              <a:t>double</a:t>
            </a:r>
            <a:r>
              <a:rPr lang="en-US" sz="2000" dirty="0">
                <a:solidFill>
                  <a:srgbClr val="000000"/>
                </a:solidFill>
                <a:latin typeface="Menlo-Regular"/>
              </a:rPr>
              <a:t>)w;</a:t>
            </a:r>
            <a:endParaRPr lang="en-US" sz="20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7" name="Rectangle 6"/>
          <p:cNvSpPr/>
          <p:nvPr/>
        </p:nvSpPr>
        <p:spPr>
          <a:xfrm>
            <a:off x="381001" y="4724400"/>
            <a:ext cx="7010400" cy="609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9" name="TextBox 8"/>
          <p:cNvSpPr txBox="1"/>
          <p:nvPr/>
        </p:nvSpPr>
        <p:spPr>
          <a:xfrm>
            <a:off x="381000" y="5562601"/>
            <a:ext cx="1470362" cy="923330"/>
          </a:xfrm>
          <a:prstGeom prst="rect">
            <a:avLst/>
          </a:prstGeom>
          <a:noFill/>
        </p:spPr>
        <p:txBody>
          <a:bodyPr wrap="none" lIns="91440" tIns="45720" rIns="91440" bIns="45720" rtlCol="0">
            <a:spAutoFit/>
          </a:bodyPr>
          <a:lstStyle/>
          <a:p>
            <a:r>
              <a:rPr lang="en-US" dirty="0" smtClean="0"/>
              <a:t>Method type: </a:t>
            </a:r>
          </a:p>
          <a:p>
            <a:r>
              <a:rPr lang="en-US" dirty="0" smtClean="0"/>
              <a:t>+ class</a:t>
            </a:r>
          </a:p>
          <a:p>
            <a:r>
              <a:rPr lang="en-US" dirty="0" smtClean="0"/>
              <a:t>- instance</a:t>
            </a:r>
            <a:endParaRPr lang="en-US" dirty="0"/>
          </a:p>
        </p:txBody>
      </p:sp>
      <p:cxnSp>
        <p:nvCxnSpPr>
          <p:cNvPr id="11" name="Straight Arrow Connector 10"/>
          <p:cNvCxnSpPr/>
          <p:nvPr/>
        </p:nvCxnSpPr>
        <p:spPr>
          <a:xfrm flipV="1">
            <a:off x="533400" y="5257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038601"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200401" y="5562601"/>
            <a:ext cx="2754367" cy="369332"/>
          </a:xfrm>
          <a:prstGeom prst="rect">
            <a:avLst/>
          </a:prstGeom>
          <a:noFill/>
        </p:spPr>
        <p:txBody>
          <a:bodyPr wrap="none" lIns="91440" tIns="45720" rIns="91440" bIns="45720" rtlCol="0">
            <a:spAutoFit/>
          </a:bodyPr>
          <a:lstStyle/>
          <a:p>
            <a:r>
              <a:rPr lang="en-US" dirty="0" smtClean="0"/>
              <a:t>Argument 1 type and name</a:t>
            </a:r>
            <a:endParaRPr lang="en-US" dirty="0"/>
          </a:p>
        </p:txBody>
      </p:sp>
      <p:sp>
        <p:nvSpPr>
          <p:cNvPr id="16" name="TextBox 15"/>
          <p:cNvSpPr txBox="1"/>
          <p:nvPr/>
        </p:nvSpPr>
        <p:spPr>
          <a:xfrm>
            <a:off x="6248401" y="5562601"/>
            <a:ext cx="2754367" cy="369332"/>
          </a:xfrm>
          <a:prstGeom prst="rect">
            <a:avLst/>
          </a:prstGeom>
          <a:noFill/>
        </p:spPr>
        <p:txBody>
          <a:bodyPr wrap="none" lIns="91440" tIns="45720" rIns="91440" bIns="45720" rtlCol="0">
            <a:spAutoFit/>
          </a:bodyPr>
          <a:lstStyle/>
          <a:p>
            <a:r>
              <a:rPr lang="en-US" dirty="0" smtClean="0"/>
              <a:t>Argument 2 type and name</a:t>
            </a:r>
            <a:endParaRPr lang="en-US" dirty="0"/>
          </a:p>
        </p:txBody>
      </p:sp>
      <p:cxnSp>
        <p:nvCxnSpPr>
          <p:cNvPr id="17" name="Straight Arrow Connector 16"/>
          <p:cNvCxnSpPr/>
          <p:nvPr/>
        </p:nvCxnSpPr>
        <p:spPr>
          <a:xfrm flipV="1">
            <a:off x="6477000"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057400" y="5943601"/>
            <a:ext cx="3276896" cy="369332"/>
          </a:xfrm>
          <a:prstGeom prst="rect">
            <a:avLst/>
          </a:prstGeom>
          <a:noFill/>
        </p:spPr>
        <p:txBody>
          <a:bodyPr wrap="none" lIns="91440" tIns="45720" rIns="91440" bIns="45720" rtlCol="0">
            <a:spAutoFit/>
          </a:bodyPr>
          <a:lstStyle/>
          <a:p>
            <a:r>
              <a:rPr lang="en-US" dirty="0" smtClean="0"/>
              <a:t>Method name: </a:t>
            </a:r>
            <a:r>
              <a:rPr lang="en-US" b="1" dirty="0" err="1" smtClean="0">
                <a:solidFill>
                  <a:srgbClr val="FF0000"/>
                </a:solidFill>
              </a:rPr>
              <a:t>setHeight:Width</a:t>
            </a:r>
            <a:r>
              <a:rPr lang="en-US" b="1" dirty="0" smtClean="0">
                <a:solidFill>
                  <a:srgbClr val="FF0000"/>
                </a:solidFill>
              </a:rPr>
              <a:t>: </a:t>
            </a:r>
            <a:endParaRPr lang="en-US" b="1" dirty="0">
              <a:solidFill>
                <a:srgbClr val="FF0000"/>
              </a:solidFill>
            </a:endParaRPr>
          </a:p>
        </p:txBody>
      </p:sp>
      <p:cxnSp>
        <p:nvCxnSpPr>
          <p:cNvPr id="19" name="Straight Arrow Connector 18"/>
          <p:cNvCxnSpPr/>
          <p:nvPr/>
        </p:nvCxnSpPr>
        <p:spPr>
          <a:xfrm flipV="1">
            <a:off x="2743200" y="5334000"/>
            <a:ext cx="0" cy="762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2839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Implementation</a:t>
            </a:r>
            <a:endParaRPr lang="en-US" dirty="0"/>
          </a:p>
        </p:txBody>
      </p:sp>
      <p:sp>
        <p:nvSpPr>
          <p:cNvPr id="3" name="Content Placeholder 2"/>
          <p:cNvSpPr>
            <a:spLocks noGrp="1"/>
          </p:cNvSpPr>
          <p:nvPr>
            <p:ph idx="1"/>
          </p:nvPr>
        </p:nvSpPr>
        <p:spPr>
          <a:xfrm>
            <a:off x="533400" y="1371600"/>
            <a:ext cx="6858000" cy="4876800"/>
          </a:xfrm>
        </p:spPr>
        <p:txBody>
          <a:bodyPr>
            <a:normAutofit fontScale="92500" lnSpcReduction="20000"/>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p>
          <a:p>
            <a:pPr marL="0" indent="0">
              <a:buNone/>
            </a:pPr>
            <a:r>
              <a:rPr lang="en-US" sz="1400" dirty="0">
                <a:solidFill>
                  <a:srgbClr val="AA0D91"/>
                </a:solidFill>
                <a:latin typeface="Menlo-Regular"/>
              </a:rPr>
              <a:t>@synthesize</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 =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 </a:t>
            </a:r>
            <a:r>
              <a:rPr lang="en-US" sz="1400" dirty="0" err="1">
                <a:solidFill>
                  <a:srgbClr val="000000"/>
                </a:solidFill>
                <a:latin typeface="Menlo-Regular"/>
              </a:rPr>
              <a:t>numStack</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r>
              <a:rPr lang="en-US" sz="1400" dirty="0">
                <a:solidFill>
                  <a:srgbClr val="AA0D91"/>
                </a:solidFill>
                <a:latin typeface="Menlo-Regular"/>
              </a:rPr>
              <a:t>nil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 =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2E0D6E"/>
                </a:solidFill>
                <a:latin typeface="Menlo-Regular"/>
              </a:rPr>
              <a:t>alloc</a:t>
            </a:r>
            <a:r>
              <a:rPr lang="en-US" sz="1400" dirty="0">
                <a:solidFill>
                  <a:srgbClr val="000000"/>
                </a:solidFill>
                <a:latin typeface="Menlo-Regular"/>
              </a:rPr>
              <a:t>] </a:t>
            </a:r>
            <a:r>
              <a:rPr lang="en-US" sz="1400" dirty="0" err="1">
                <a:solidFill>
                  <a:srgbClr val="2E0D6E"/>
                </a:solidFill>
                <a:latin typeface="Menlo-Regular"/>
              </a:rPr>
              <a:t>init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a:t>
            </a:r>
            <a:r>
              <a:rPr lang="en-US" sz="1400" dirty="0" err="1">
                <a:solidFill>
                  <a:srgbClr val="000000"/>
                </a:solidFill>
                <a:latin typeface="Menlo-Regular"/>
              </a:rPr>
              <a:t>num</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addObject</a:t>
            </a:r>
            <a:r>
              <a:rPr lang="en-US" sz="1400" dirty="0">
                <a:solidFill>
                  <a:srgbClr val="000000"/>
                </a:solidFill>
                <a:latin typeface="Menlo-Regular"/>
              </a:rPr>
              <a:t>:[</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2E0D6E"/>
                </a:solidFill>
                <a:latin typeface="Menlo-Regular"/>
              </a:rPr>
              <a:t>numberWithDouble</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pop {</a:t>
            </a:r>
          </a:p>
          <a:p>
            <a:pPr marL="0" indent="0">
              <a:buNone/>
            </a:pPr>
            <a:r>
              <a:rPr lang="en-US" sz="1400" dirty="0">
                <a:solidFill>
                  <a:srgbClr val="000000"/>
                </a:solidFill>
                <a:latin typeface="Menlo-Regular"/>
              </a:rPr>
              <a:t>    </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removeLastObject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err="1">
                <a:solidFill>
                  <a:srgbClr val="2E0D6E"/>
                </a:solidFill>
                <a:latin typeface="Menlo-Regular"/>
              </a:rPr>
              <a:t>NSLog</a:t>
            </a:r>
            <a:r>
              <a:rPr lang="en-US" sz="1400" dirty="0">
                <a:solidFill>
                  <a:srgbClr val="000000"/>
                </a:solidFill>
                <a:latin typeface="Menlo-Regular"/>
              </a:rPr>
              <a:t>(</a:t>
            </a:r>
            <a:r>
              <a:rPr lang="en-US" sz="1400" dirty="0">
                <a:solidFill>
                  <a:srgbClr val="C41A16"/>
                </a:solidFill>
                <a:latin typeface="Menlo-Regular"/>
              </a:rPr>
              <a:t>@"</a:t>
            </a:r>
            <a:r>
              <a:rPr lang="en-US" sz="1400" dirty="0" err="1">
                <a:solidFill>
                  <a:srgbClr val="C41A16"/>
                </a:solidFill>
                <a:latin typeface="Menlo-Regular"/>
              </a:rPr>
              <a:t>poped</a:t>
            </a:r>
            <a:r>
              <a:rPr lang="en-US" sz="1400" dirty="0">
                <a:solidFill>
                  <a:srgbClr val="C41A16"/>
                </a:solidFill>
                <a:latin typeface="Menlo-Regular"/>
              </a:rPr>
              <a:t> %@"</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2E0D6E"/>
                </a:solidFill>
                <a:latin typeface="Menlo-Regular"/>
              </a:rPr>
              <a:t>doubleValue</a:t>
            </a:r>
            <a:r>
              <a:rPr lang="en-US" sz="1400" dirty="0">
                <a:solidFill>
                  <a:srgbClr val="000000"/>
                </a:solidFill>
                <a:latin typeface="Menlo-Regular"/>
              </a:rPr>
              <a:t>];</a:t>
            </a:r>
          </a:p>
          <a:p>
            <a:pPr marL="0" indent="0">
              <a:buNone/>
            </a:pPr>
            <a:r>
              <a:rPr lang="en-US" sz="1400" dirty="0">
                <a:solidFill>
                  <a:srgbClr val="000000"/>
                </a:solidFill>
                <a:latin typeface="Menlo-Regular"/>
              </a:rPr>
              <a:t>    </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3962401" y="1981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295401"/>
            <a:ext cx="2514600" cy="1783454"/>
          </a:xfrm>
          <a:prstGeom prst="rect">
            <a:avLst/>
          </a:prstGeom>
          <a:noFill/>
        </p:spPr>
        <p:txBody>
          <a:bodyPr wrap="square" lIns="91440" tIns="45720" rIns="91440" bIns="45720" rtlCol="0">
            <a:spAutoFit/>
          </a:bodyPr>
          <a:lstStyle/>
          <a:p>
            <a:r>
              <a:rPr lang="en-US" dirty="0" smtClean="0"/>
              <a:t>Objective-C </a:t>
            </a:r>
            <a:r>
              <a:rPr lang="en-US" dirty="0" err="1" smtClean="0"/>
              <a:t>stack.m</a:t>
            </a:r>
            <a:r>
              <a:rPr lang="en-US" dirty="0" smtClean="0"/>
              <a:t> file</a:t>
            </a:r>
          </a:p>
          <a:p>
            <a:r>
              <a:rPr lang="en-US" dirty="0" smtClean="0"/>
              <a:t> </a:t>
            </a:r>
          </a:p>
          <a:p>
            <a:r>
              <a:rPr lang="en-US" dirty="0" smtClean="0"/>
              <a:t>@synthesize creates getter and setter methods</a:t>
            </a:r>
          </a:p>
          <a:p>
            <a:r>
              <a:rPr lang="en-US" dirty="0" err="1"/>
              <a:t>a</a:t>
            </a:r>
            <a:r>
              <a:rPr lang="en-US" dirty="0" err="1" smtClean="0"/>
              <a:t>lloc</a:t>
            </a:r>
            <a:r>
              <a:rPr lang="en-US" dirty="0" smtClean="0"/>
              <a:t>: a class method</a:t>
            </a:r>
            <a:endParaRPr lang="en-US" dirty="0"/>
          </a:p>
        </p:txBody>
      </p:sp>
      <p:sp>
        <p:nvSpPr>
          <p:cNvPr id="17" name="Left Arrow 16"/>
          <p:cNvSpPr/>
          <p:nvPr/>
        </p:nvSpPr>
        <p:spPr>
          <a:xfrm>
            <a:off x="3962401" y="3505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858000" y="3352801"/>
            <a:ext cx="2514600" cy="1477328"/>
          </a:xfrm>
          <a:prstGeom prst="rect">
            <a:avLst/>
          </a:prstGeom>
          <a:noFill/>
        </p:spPr>
        <p:txBody>
          <a:bodyPr wrap="square" lIns="91440" tIns="45720" rIns="91440" bIns="45720" rtlCol="0">
            <a:spAutoFit/>
          </a:bodyPr>
          <a:lstStyle/>
          <a:p>
            <a:r>
              <a:rPr lang="en-US" dirty="0" smtClean="0"/>
              <a:t>Method syntax</a:t>
            </a:r>
          </a:p>
          <a:p>
            <a:r>
              <a:rPr lang="en-US" dirty="0"/>
              <a:t>s</a:t>
            </a:r>
            <a:r>
              <a:rPr lang="en-US" dirty="0" smtClean="0"/>
              <a:t>elf: the instance itself</a:t>
            </a:r>
          </a:p>
          <a:p>
            <a:r>
              <a:rPr lang="en-US" dirty="0"/>
              <a:t>d</a:t>
            </a:r>
            <a:r>
              <a:rPr lang="en-US" dirty="0" smtClean="0"/>
              <a:t>ot notation to access</a:t>
            </a:r>
          </a:p>
          <a:p>
            <a:r>
              <a:rPr lang="en-US" dirty="0"/>
              <a:t>s</a:t>
            </a:r>
            <a:r>
              <a:rPr lang="en-US" dirty="0" smtClean="0"/>
              <a:t>etter and getter method</a:t>
            </a:r>
            <a:endParaRPr lang="en-US" dirty="0"/>
          </a:p>
        </p:txBody>
      </p:sp>
    </p:spTree>
    <p:extLst>
      <p:ext uri="{BB962C8B-B14F-4D97-AF65-F5344CB8AC3E}">
        <p14:creationId xmlns:p14="http://schemas.microsoft.com/office/powerpoint/2010/main" val="2319341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Message Syntax</a:t>
            </a:r>
            <a:endParaRPr lang="en-US" dirty="0"/>
          </a:p>
        </p:txBody>
      </p:sp>
      <p:sp>
        <p:nvSpPr>
          <p:cNvPr id="3" name="Content Placeholder 2"/>
          <p:cNvSpPr>
            <a:spLocks noGrp="1"/>
          </p:cNvSpPr>
          <p:nvPr>
            <p:ph idx="1"/>
          </p:nvPr>
        </p:nvSpPr>
        <p:spPr/>
        <p:txBody>
          <a:bodyPr/>
          <a:lstStyle/>
          <a:p>
            <a:r>
              <a:rPr lang="en-US" dirty="0" smtClean="0"/>
              <a:t>A square brace syntax</a:t>
            </a:r>
          </a:p>
          <a:p>
            <a:endParaRPr lang="en-US" sz="1600" dirty="0"/>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err="1">
                <a:latin typeface="Menlo Regular"/>
                <a:cs typeface="Menlo Regular"/>
              </a:rPr>
              <a:t>message:argument</a:t>
            </a:r>
            <a:r>
              <a:rPr lang="en-US" sz="2400" dirty="0">
                <a:latin typeface="Menlo Regular"/>
                <a:cs typeface="Menlo Regular"/>
              </a:rPr>
              <a:t>]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:anonymousArg2]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andArg:arg2]</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9" name="TextBox 8"/>
          <p:cNvSpPr txBox="1"/>
          <p:nvPr/>
        </p:nvSpPr>
        <p:spPr>
          <a:xfrm>
            <a:off x="381001" y="4953001"/>
            <a:ext cx="1703899" cy="646331"/>
          </a:xfrm>
          <a:prstGeom prst="rect">
            <a:avLst/>
          </a:prstGeom>
          <a:noFill/>
        </p:spPr>
        <p:txBody>
          <a:bodyPr wrap="none" lIns="91440" tIns="45720" rIns="91440" bIns="45720" rtlCol="0">
            <a:spAutoFit/>
          </a:bodyPr>
          <a:lstStyle/>
          <a:p>
            <a:r>
              <a:rPr lang="en-US" dirty="0" smtClean="0"/>
              <a:t>Object receiving </a:t>
            </a:r>
          </a:p>
          <a:p>
            <a:r>
              <a:rPr lang="en-US" dirty="0" smtClean="0"/>
              <a:t>the message</a:t>
            </a:r>
            <a:endParaRPr lang="en-US" dirty="0"/>
          </a:p>
        </p:txBody>
      </p:sp>
      <p:cxnSp>
        <p:nvCxnSpPr>
          <p:cNvPr id="11" name="Straight Arrow Connector 10"/>
          <p:cNvCxnSpPr/>
          <p:nvPr/>
        </p:nvCxnSpPr>
        <p:spPr>
          <a:xfrm flipV="1">
            <a:off x="1066801" y="4495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191000" y="43434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05201" y="4876801"/>
            <a:ext cx="1637851" cy="369332"/>
          </a:xfrm>
          <a:prstGeom prst="rect">
            <a:avLst/>
          </a:prstGeom>
          <a:noFill/>
        </p:spPr>
        <p:txBody>
          <a:bodyPr wrap="none" lIns="91440" tIns="45720" rIns="91440" bIns="45720" rtlCol="0">
            <a:spAutoFit/>
          </a:bodyPr>
          <a:lstStyle/>
          <a:p>
            <a:r>
              <a:rPr lang="en-US" dirty="0" smtClean="0"/>
              <a:t>Main argument</a:t>
            </a:r>
            <a:endParaRPr lang="en-US" dirty="0"/>
          </a:p>
        </p:txBody>
      </p:sp>
      <p:sp>
        <p:nvSpPr>
          <p:cNvPr id="16" name="TextBox 15"/>
          <p:cNvSpPr txBox="1"/>
          <p:nvPr/>
        </p:nvSpPr>
        <p:spPr>
          <a:xfrm>
            <a:off x="5943600" y="4800601"/>
            <a:ext cx="2969984" cy="369332"/>
          </a:xfrm>
          <a:prstGeom prst="rect">
            <a:avLst/>
          </a:prstGeom>
          <a:noFill/>
        </p:spPr>
        <p:txBody>
          <a:bodyPr wrap="none" lIns="91440" tIns="45720" rIns="91440" bIns="45720" rtlCol="0">
            <a:spAutoFit/>
          </a:bodyPr>
          <a:lstStyle/>
          <a:p>
            <a:r>
              <a:rPr lang="en-US" dirty="0" smtClean="0"/>
              <a:t>Subsequent named argument</a:t>
            </a:r>
            <a:endParaRPr lang="en-US" dirty="0"/>
          </a:p>
        </p:txBody>
      </p:sp>
      <p:cxnSp>
        <p:nvCxnSpPr>
          <p:cNvPr id="17" name="Straight Arrow Connector 16"/>
          <p:cNvCxnSpPr/>
          <p:nvPr/>
        </p:nvCxnSpPr>
        <p:spPr>
          <a:xfrm flipH="1" flipV="1">
            <a:off x="6019800" y="4343400"/>
            <a:ext cx="22860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438400" y="5410201"/>
            <a:ext cx="1531188" cy="369332"/>
          </a:xfrm>
          <a:prstGeom prst="rect">
            <a:avLst/>
          </a:prstGeom>
          <a:noFill/>
        </p:spPr>
        <p:txBody>
          <a:bodyPr wrap="none" lIns="91440" tIns="45720" rIns="91440" bIns="45720" rtlCol="0">
            <a:spAutoFit/>
          </a:bodyPr>
          <a:lstStyle/>
          <a:p>
            <a:r>
              <a:rPr lang="en-US" dirty="0" smtClean="0"/>
              <a:t>Message itself</a:t>
            </a:r>
            <a:endParaRPr lang="en-US" b="1" dirty="0">
              <a:solidFill>
                <a:srgbClr val="FF0000"/>
              </a:solidFill>
            </a:endParaRPr>
          </a:p>
        </p:txBody>
      </p:sp>
      <p:cxnSp>
        <p:nvCxnSpPr>
          <p:cNvPr id="19" name="Straight Arrow Connector 18"/>
          <p:cNvCxnSpPr/>
          <p:nvPr/>
        </p:nvCxnSpPr>
        <p:spPr>
          <a:xfrm flipV="1">
            <a:off x="2971800" y="4343400"/>
            <a:ext cx="0" cy="9906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38407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Implementation</a:t>
            </a:r>
            <a:endParaRPr lang="en-US" dirty="0"/>
          </a:p>
        </p:txBody>
      </p:sp>
      <p:sp>
        <p:nvSpPr>
          <p:cNvPr id="3" name="Content Placeholder 2"/>
          <p:cNvSpPr>
            <a:spLocks noGrp="1"/>
          </p:cNvSpPr>
          <p:nvPr>
            <p:ph idx="1"/>
          </p:nvPr>
        </p:nvSpPr>
        <p:spPr>
          <a:xfrm>
            <a:off x="533400" y="1371600"/>
            <a:ext cx="6858000" cy="4876800"/>
          </a:xfrm>
        </p:spPr>
        <p:txBody>
          <a:bodyPr>
            <a:normAutofit lnSpcReduction="10000"/>
          </a:bodyPr>
          <a:lstStyle/>
          <a:p>
            <a:pPr marL="0" indent="0">
              <a:buNone/>
            </a:pPr>
            <a:r>
              <a:rPr lang="en-US" sz="1400" dirty="0">
                <a:solidFill>
                  <a:srgbClr val="643820"/>
                </a:solidFill>
                <a:latin typeface="Menlo-Regular"/>
              </a:rPr>
              <a:t>#include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Stack::Stack()</a:t>
            </a:r>
          </a:p>
          <a:p>
            <a:pPr marL="0" indent="0">
              <a:buNone/>
            </a:pPr>
            <a:r>
              <a:rPr lang="en-US" sz="1400" dirty="0">
                <a:solidFill>
                  <a:srgbClr val="000000"/>
                </a:solidFill>
                <a:latin typeface="Menlo-Regular"/>
              </a:rPr>
              <a:t>{</a:t>
            </a:r>
          </a:p>
          <a:p>
            <a:pPr marL="0" indent="0">
              <a:buNone/>
            </a:pPr>
            <a:r>
              <a:rPr lang="fr-FR" sz="1400" dirty="0">
                <a:solidFill>
                  <a:srgbClr val="000000"/>
                </a:solidFill>
                <a:latin typeface="Menlo-Regular"/>
              </a:rPr>
              <a:t>    index = </a:t>
            </a:r>
            <a:r>
              <a:rPr lang="fr-FR" sz="1400" dirty="0">
                <a:solidFill>
                  <a:srgbClr val="1C00CF"/>
                </a:solidFill>
                <a:latin typeface="Menlo-Regular"/>
              </a:rPr>
              <a:t>top</a:t>
            </a:r>
            <a:r>
              <a:rPr lang="fr-FR" sz="1400" dirty="0">
                <a:solidFill>
                  <a:srgbClr val="000000"/>
                </a:solidFill>
                <a:latin typeface="Menlo-Regular"/>
              </a:rPr>
              <a:t>;</a:t>
            </a:r>
          </a:p>
          <a:p>
            <a:pPr marL="0" indent="0">
              <a:buNone/>
            </a:pPr>
            <a:r>
              <a:rPr lang="fr-FR" sz="1400" dirty="0">
                <a:solidFill>
                  <a:srgbClr val="000000"/>
                </a:solidFill>
                <a:latin typeface="Menlo-Regular"/>
              </a:rPr>
              <a:t>}</a:t>
            </a:r>
          </a:p>
          <a:p>
            <a:pPr marL="0" indent="0">
              <a:buNone/>
            </a:pPr>
            <a:endParaRPr lang="fr-FR" sz="1400" dirty="0">
              <a:solidFill>
                <a:srgbClr val="000000"/>
              </a:solidFill>
              <a:latin typeface="Menlo-Regular"/>
            </a:endParaRPr>
          </a:p>
          <a:p>
            <a:pPr marL="0" indent="0">
              <a:buNone/>
            </a:pPr>
            <a:r>
              <a:rPr lang="fr-FR" sz="1400" dirty="0" err="1">
                <a:solidFill>
                  <a:srgbClr val="AA0D91"/>
                </a:solidFill>
                <a:latin typeface="Menlo-Regular"/>
              </a:rPr>
              <a:t>void</a:t>
            </a:r>
            <a:r>
              <a:rPr lang="fr-FR" sz="1400" dirty="0">
                <a:solidFill>
                  <a:srgbClr val="000000"/>
                </a:solidFill>
                <a:latin typeface="Menlo-Regular"/>
              </a:rPr>
              <a:t> </a:t>
            </a:r>
            <a:r>
              <a:rPr lang="fr-FR" sz="1400" dirty="0" err="1">
                <a:solidFill>
                  <a:srgbClr val="000000"/>
                </a:solidFill>
                <a:latin typeface="Menlo-Regular"/>
              </a:rPr>
              <a:t>Stack</a:t>
            </a:r>
            <a:r>
              <a:rPr lang="fr-FR" sz="1400" dirty="0">
                <a:solidFill>
                  <a:srgbClr val="000000"/>
                </a:solidFill>
                <a:latin typeface="Menlo-Regular"/>
              </a:rPr>
              <a:t>::push(</a:t>
            </a:r>
            <a:r>
              <a:rPr lang="fr-FR" sz="1400" dirty="0">
                <a:solidFill>
                  <a:srgbClr val="AA0D91"/>
                </a:solidFill>
                <a:latin typeface="Menlo-Regular"/>
              </a:rPr>
              <a:t>double</a:t>
            </a:r>
            <a:r>
              <a:rPr lang="fr-FR" sz="1400" dirty="0">
                <a:solidFill>
                  <a:srgbClr val="000000"/>
                </a:solidFill>
                <a:latin typeface="Menlo-Regular"/>
              </a:rPr>
              <a:t> x)</a:t>
            </a:r>
          </a:p>
          <a:p>
            <a:pPr marL="0" indent="0">
              <a:buNone/>
            </a:pPr>
            <a:r>
              <a:rPr lang="fr-FR"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AA0D91"/>
                </a:solidFill>
                <a:latin typeface="Menlo-Regular"/>
              </a:rPr>
              <a:t>if</a:t>
            </a:r>
            <a:r>
              <a:rPr lang="da-DK" sz="1400" dirty="0">
                <a:solidFill>
                  <a:srgbClr val="000000"/>
                </a:solidFill>
                <a:latin typeface="Menlo-Regular"/>
              </a:rPr>
              <a:t>(!</a:t>
            </a:r>
            <a:r>
              <a:rPr lang="da-DK" sz="1400" dirty="0" err="1">
                <a:solidFill>
                  <a:srgbClr val="000000"/>
                </a:solidFill>
                <a:latin typeface="Menlo-Regular"/>
              </a:rPr>
              <a:t>is_full</a:t>
            </a:r>
            <a:r>
              <a:rPr lang="da-DK"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000000"/>
                </a:solidFill>
                <a:latin typeface="Menlo-Regular"/>
              </a:rPr>
              <a:t>num</a:t>
            </a:r>
            <a:r>
              <a:rPr lang="da-DK" sz="1400" dirty="0">
                <a:solidFill>
                  <a:srgbClr val="000000"/>
                </a:solidFill>
                <a:latin typeface="Menlo-Regular"/>
              </a:rPr>
              <a:t>[top++] = x;</a:t>
            </a:r>
          </a:p>
          <a:p>
            <a:pPr marL="0" indent="0">
              <a:buNone/>
            </a:pPr>
            <a:r>
              <a:rPr lang="da-DK" sz="1400" dirty="0">
                <a:solidFill>
                  <a:srgbClr val="000000"/>
                </a:solidFill>
                <a:latin typeface="Menlo-Regular"/>
              </a:rPr>
              <a:t>}</a:t>
            </a:r>
          </a:p>
          <a:p>
            <a:pPr marL="0" indent="0">
              <a:buNone/>
            </a:pPr>
            <a:endParaRPr lang="da-DK" sz="1400" dirty="0">
              <a:solidFill>
                <a:srgbClr val="000000"/>
              </a:solidFill>
              <a:latin typeface="Menlo-Regular"/>
            </a:endParaRPr>
          </a:p>
          <a:p>
            <a:pPr marL="0" indent="0">
              <a:buNone/>
            </a:pPr>
            <a:r>
              <a:rPr lang="da-DK" sz="1400" dirty="0">
                <a:solidFill>
                  <a:srgbClr val="AA0D91"/>
                </a:solidFill>
                <a:latin typeface="Menlo-Regular"/>
              </a:rPr>
              <a:t>double</a:t>
            </a:r>
            <a:r>
              <a:rPr lang="da-DK" sz="1400" dirty="0">
                <a:solidFill>
                  <a:srgbClr val="000000"/>
                </a:solidFill>
                <a:latin typeface="Menlo-Regular"/>
              </a:rPr>
              <a:t> </a:t>
            </a:r>
            <a:r>
              <a:rPr lang="da-DK" sz="1400" dirty="0" err="1">
                <a:solidFill>
                  <a:srgbClr val="000000"/>
                </a:solidFill>
                <a:latin typeface="Menlo-Regular"/>
              </a:rPr>
              <a:t>Stack</a:t>
            </a:r>
            <a:r>
              <a:rPr lang="da-DK" sz="1400" dirty="0">
                <a:solidFill>
                  <a:srgbClr val="000000"/>
                </a:solidFill>
                <a:latin typeface="Menlo-Regular"/>
              </a:rPr>
              <a:t>::pop()</a:t>
            </a:r>
          </a:p>
          <a:p>
            <a:pPr marL="0" indent="0">
              <a:buNone/>
            </a:pPr>
            <a:r>
              <a:rPr lang="da-DK"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is_empty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[--top];</a:t>
            </a:r>
          </a:p>
          <a:p>
            <a:pPr marL="0" indent="0">
              <a:buNone/>
            </a:pPr>
            <a:r>
              <a:rPr lang="hu-HU" sz="1400" dirty="0">
                <a:solidFill>
                  <a:srgbClr val="000000"/>
                </a:solidFill>
                <a:latin typeface="Menlo-Regular"/>
              </a:rPr>
              <a:t>    </a:t>
            </a:r>
            <a:r>
              <a:rPr lang="hu-HU" sz="1400" dirty="0">
                <a:solidFill>
                  <a:srgbClr val="AA0D91"/>
                </a:solidFill>
                <a:latin typeface="Menlo-Regular"/>
              </a:rPr>
              <a:t>else</a:t>
            </a:r>
            <a:endParaRPr lang="hu-HU"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1C00CF"/>
                </a:solidFill>
                <a:latin typeface="Menlo-Regular"/>
              </a:rPr>
              <a:t>1</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7" name="Left Arrow 16"/>
          <p:cNvSpPr/>
          <p:nvPr/>
        </p:nvSpPr>
        <p:spPr>
          <a:xfrm>
            <a:off x="3962401" y="30480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781800" y="2895601"/>
            <a:ext cx="2514600" cy="369332"/>
          </a:xfrm>
          <a:prstGeom prst="rect">
            <a:avLst/>
          </a:prstGeom>
          <a:noFill/>
        </p:spPr>
        <p:txBody>
          <a:bodyPr wrap="square" lIns="91440" tIns="45720" rIns="91440" bIns="45720" rtlCol="0">
            <a:spAutoFit/>
          </a:bodyPr>
          <a:lstStyle/>
          <a:p>
            <a:r>
              <a:rPr lang="en-US" dirty="0" smtClean="0"/>
              <a:t>Method syntax</a:t>
            </a:r>
          </a:p>
        </p:txBody>
      </p:sp>
    </p:spTree>
    <p:extLst>
      <p:ext uri="{BB962C8B-B14F-4D97-AF65-F5344CB8AC3E}">
        <p14:creationId xmlns:p14="http://schemas.microsoft.com/office/powerpoint/2010/main" val="9739264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Categories and Extensions</a:t>
            </a:r>
            <a:endParaRPr lang="en-US" dirty="0"/>
          </a:p>
        </p:txBody>
      </p:sp>
      <p:sp>
        <p:nvSpPr>
          <p:cNvPr id="3" name="Content Placeholder 2"/>
          <p:cNvSpPr>
            <a:spLocks noGrp="1"/>
          </p:cNvSpPr>
          <p:nvPr>
            <p:ph idx="1"/>
          </p:nvPr>
        </p:nvSpPr>
        <p:spPr>
          <a:xfrm>
            <a:off x="457200" y="1524001"/>
            <a:ext cx="8229600" cy="2286000"/>
          </a:xfrm>
        </p:spPr>
        <p:txBody>
          <a:bodyPr>
            <a:normAutofit fontScale="70000" lnSpcReduction="20000"/>
          </a:bodyPr>
          <a:lstStyle/>
          <a:p>
            <a:r>
              <a:rPr lang="en-US" sz="2800" dirty="0"/>
              <a:t>Categories allows new methods to be added to existing class without using subclass</a:t>
            </a:r>
          </a:p>
          <a:p>
            <a:pPr lvl="1"/>
            <a:r>
              <a:rPr lang="en-US" sz="2400" dirty="0"/>
              <a:t>category name is listed within parentheses after the class name and the superclass isn’t mentioned</a:t>
            </a:r>
          </a:p>
          <a:p>
            <a:r>
              <a:rPr lang="en-US" sz="2800" dirty="0"/>
              <a:t>Class extensions are like anonymous categories</a:t>
            </a:r>
          </a:p>
          <a:p>
            <a:pPr lvl="1"/>
            <a:r>
              <a:rPr lang="en-US" sz="2400" dirty="0"/>
              <a:t>@interface </a:t>
            </a:r>
            <a:r>
              <a:rPr lang="en-US" sz="2400" dirty="0" err="1"/>
              <a:t>MyClass</a:t>
            </a:r>
            <a:r>
              <a:rPr lang="en-US" sz="2400" dirty="0"/>
              <a:t> ()  </a:t>
            </a:r>
          </a:p>
          <a:p>
            <a:pPr lvl="1"/>
            <a:r>
              <a:rPr lang="en-US" sz="2400" dirty="0"/>
              <a:t>Methods must be implemented in the main @implementation block for the corresponding class</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Rectangle 6"/>
          <p:cNvSpPr/>
          <p:nvPr/>
        </p:nvSpPr>
        <p:spPr>
          <a:xfrm>
            <a:off x="457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609601" y="3962400"/>
            <a:ext cx="3810000" cy="1676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643820"/>
              </a:solidFill>
              <a:latin typeface="Menlo-Regular"/>
            </a:endParaRPr>
          </a:p>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9" name="Rectangle 8"/>
          <p:cNvSpPr/>
          <p:nvPr/>
        </p:nvSpPr>
        <p:spPr>
          <a:xfrm>
            <a:off x="4648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0" name="Content Placeholder 2"/>
          <p:cNvSpPr txBox="1">
            <a:spLocks/>
          </p:cNvSpPr>
          <p:nvPr/>
        </p:nvSpPr>
        <p:spPr>
          <a:xfrm>
            <a:off x="4800600" y="3886200"/>
            <a:ext cx="3810000" cy="1981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StackExt.h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643820"/>
                </a:solidFill>
                <a:latin typeface="Menlo-Regular"/>
              </a:rPr>
              <a:t>#define STACK_CAP </a:t>
            </a:r>
            <a:r>
              <a:rPr lang="en-US" sz="1400" dirty="0">
                <a:solidFill>
                  <a:srgbClr val="1C00CF"/>
                </a:solidFill>
                <a:latin typeface="Menlo-Regular"/>
              </a:rPr>
              <a:t>100</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1C00CF"/>
                </a:solidFill>
                <a:latin typeface="Menlo-Regular"/>
              </a:rPr>
              <a:t>0</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643820"/>
                </a:solidFill>
                <a:latin typeface="Menlo-Regular"/>
              </a:rPr>
              <a:t>STACK_CAP</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11" name="TextBox 10"/>
          <p:cNvSpPr txBox="1"/>
          <p:nvPr/>
        </p:nvSpPr>
        <p:spPr>
          <a:xfrm>
            <a:off x="1524000" y="5943601"/>
            <a:ext cx="1150713" cy="369332"/>
          </a:xfrm>
          <a:prstGeom prst="rect">
            <a:avLst/>
          </a:prstGeom>
          <a:noFill/>
        </p:spPr>
        <p:txBody>
          <a:bodyPr wrap="none" lIns="91440" tIns="45720" rIns="91440" bIns="45720" rtlCol="0">
            <a:spAutoFit/>
          </a:bodyPr>
          <a:lstStyle/>
          <a:p>
            <a:r>
              <a:rPr lang="en-US" dirty="0" err="1" smtClean="0"/>
              <a:t>StackExt.h</a:t>
            </a:r>
            <a:endParaRPr lang="en-US" dirty="0"/>
          </a:p>
        </p:txBody>
      </p:sp>
      <p:cxnSp>
        <p:nvCxnSpPr>
          <p:cNvPr id="12" name="Straight Arrow Connector 11"/>
          <p:cNvCxnSpPr/>
          <p:nvPr/>
        </p:nvCxnSpPr>
        <p:spPr>
          <a:xfrm flipV="1">
            <a:off x="2133600" y="55626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553201" y="5943601"/>
            <a:ext cx="1213831" cy="369332"/>
          </a:xfrm>
          <a:prstGeom prst="rect">
            <a:avLst/>
          </a:prstGeom>
          <a:noFill/>
        </p:spPr>
        <p:txBody>
          <a:bodyPr wrap="none" lIns="91440" tIns="45720" rIns="91440" bIns="45720" rtlCol="0">
            <a:spAutoFit/>
          </a:bodyPr>
          <a:lstStyle/>
          <a:p>
            <a:r>
              <a:rPr lang="en-US" dirty="0" err="1" smtClean="0"/>
              <a:t>StackExt.m</a:t>
            </a:r>
            <a:endParaRPr lang="en-US" dirty="0"/>
          </a:p>
        </p:txBody>
      </p:sp>
      <p:cxnSp>
        <p:nvCxnSpPr>
          <p:cNvPr id="14" name="Straight Arrow Connector 13"/>
          <p:cNvCxnSpPr/>
          <p:nvPr/>
        </p:nvCxnSpPr>
        <p:spPr>
          <a:xfrm flipV="1">
            <a:off x="7239000" y="5562600"/>
            <a:ext cx="0" cy="457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6647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t>iOS</a:t>
            </a:r>
            <a:r>
              <a:rPr lang="en-US" dirty="0" smtClean="0"/>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4046106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a:t>
            </a:r>
            <a:endParaRPr lang="en-US" dirty="0"/>
          </a:p>
        </p:txBody>
      </p:sp>
      <p:sp>
        <p:nvSpPr>
          <p:cNvPr id="3" name="Content Placeholder 2"/>
          <p:cNvSpPr>
            <a:spLocks noGrp="1"/>
          </p:cNvSpPr>
          <p:nvPr>
            <p:ph idx="1"/>
          </p:nvPr>
        </p:nvSpPr>
        <p:spPr>
          <a:xfrm>
            <a:off x="457200" y="1524002"/>
            <a:ext cx="4343400" cy="4648199"/>
          </a:xfrm>
        </p:spPr>
        <p:txBody>
          <a:bodyPr>
            <a:normAutofit fontScale="85000" lnSpcReduction="10000"/>
          </a:bodyPr>
          <a:lstStyle/>
          <a:p>
            <a:r>
              <a:rPr lang="en-US" sz="2400" dirty="0"/>
              <a:t>Class and category interfaces declare methods that are associated with a particular class</a:t>
            </a:r>
          </a:p>
          <a:p>
            <a:r>
              <a:rPr lang="en-US" sz="2400" dirty="0"/>
              <a:t>protocols declare methods that are independent of any specific class</a:t>
            </a:r>
          </a:p>
          <a:p>
            <a:r>
              <a:rPr lang="en-US" sz="2400" dirty="0"/>
              <a:t>Protocols declare methods that can be implemented by any class. Protocols are useful in at least three situations:</a:t>
            </a:r>
          </a:p>
          <a:p>
            <a:pPr lvl="1"/>
            <a:r>
              <a:rPr lang="en-US" sz="2100" dirty="0"/>
              <a:t>To declare methods that others are expected to implement</a:t>
            </a:r>
          </a:p>
          <a:p>
            <a:pPr lvl="1"/>
            <a:r>
              <a:rPr lang="en-US" sz="2100" dirty="0"/>
              <a:t>To declare the interface to an object while concealing its class</a:t>
            </a:r>
          </a:p>
          <a:p>
            <a:pPr lvl="1"/>
            <a:r>
              <a:rPr lang="en-US" sz="2100" dirty="0"/>
              <a:t>To capture similarities among classes that are not hierarchically related</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13" name="Content Placeholder 2"/>
          <p:cNvSpPr txBox="1">
            <a:spLocks/>
          </p:cNvSpPr>
          <p:nvPr/>
        </p:nvSpPr>
        <p:spPr>
          <a:xfrm>
            <a:off x="4876801" y="1600200"/>
            <a:ext cx="44196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@protocol</a:t>
            </a:r>
            <a:r>
              <a:rPr lang="en-US" sz="1200" dirty="0">
                <a:solidFill>
                  <a:srgbClr val="000000"/>
                </a:solidFill>
                <a:latin typeface="Menlo-Regular"/>
              </a:rPr>
              <a:t> </a:t>
            </a:r>
            <a:r>
              <a:rPr lang="en-US" sz="1200" dirty="0" err="1">
                <a:solidFill>
                  <a:srgbClr val="000000"/>
                </a:solidFill>
                <a:latin typeface="Menlo-Regular"/>
              </a:rPr>
              <a:t>MyXMLSupport</a:t>
            </a:r>
            <a:endParaRPr lang="en-US" sz="1200" dirty="0">
              <a:solidFill>
                <a:srgbClr val="000000"/>
              </a:solidFill>
              <a:latin typeface="Menlo-Regular"/>
            </a:endParaRPr>
          </a:p>
          <a:p>
            <a:pPr marL="0" indent="0">
              <a:buNone/>
            </a:pPr>
            <a:r>
              <a:rPr lang="en-US" sz="1200" dirty="0">
                <a:solidFill>
                  <a:srgbClr val="AA0D91"/>
                </a:solidFill>
                <a:latin typeface="Menlo-Regular"/>
              </a:rPr>
              <a:t>@required</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initFromXMLRepresentation</a:t>
            </a:r>
            <a:r>
              <a:rPr lang="en-US" sz="1200" dirty="0">
                <a:solidFill>
                  <a:srgbClr val="000000"/>
                </a:solidFill>
                <a:latin typeface="Menlo-Regular"/>
              </a:rPr>
              <a:t>:(</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XMLElement</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XMLRepresentation</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@optional</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anOptionalMethod</a:t>
            </a:r>
            <a:r>
              <a:rPr lang="en-US" sz="1200" dirty="0">
                <a:solidFill>
                  <a:srgbClr val="000000"/>
                </a:solidFill>
                <a:latin typeface="Menlo-Regular"/>
              </a:rPr>
              <a:t>;</a:t>
            </a:r>
          </a:p>
          <a:p>
            <a:pPr marL="0" indent="0">
              <a:buNone/>
            </a:pPr>
            <a:r>
              <a:rPr lang="en-US" sz="1200" dirty="0">
                <a:solidFill>
                  <a:srgbClr val="AA0D91"/>
                </a:solidFill>
                <a:latin typeface="Menlo-Regular"/>
              </a:rPr>
              <a:t>@end</a:t>
            </a:r>
            <a:endParaRPr lang="en-US" sz="1200" dirty="0"/>
          </a:p>
        </p:txBody>
      </p:sp>
      <p:sp>
        <p:nvSpPr>
          <p:cNvPr id="14" name="Rectangle 13"/>
          <p:cNvSpPr/>
          <p:nvPr/>
        </p:nvSpPr>
        <p:spPr>
          <a:xfrm>
            <a:off x="4876800" y="1600200"/>
            <a:ext cx="41148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5" name="Rectangle 14"/>
          <p:cNvSpPr/>
          <p:nvPr/>
        </p:nvSpPr>
        <p:spPr>
          <a:xfrm>
            <a:off x="4876800" y="3810000"/>
            <a:ext cx="4114800" cy="10668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Content Placeholder 2"/>
          <p:cNvSpPr txBox="1">
            <a:spLocks/>
          </p:cNvSpPr>
          <p:nvPr/>
        </p:nvSpPr>
        <p:spPr>
          <a:xfrm>
            <a:off x="4876801" y="3810000"/>
            <a:ext cx="4876800" cy="114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000000"/>
                </a:solidFill>
                <a:latin typeface="Menlo-Regular"/>
              </a:rPr>
              <a:t> &lt;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AA0D91"/>
                </a:solidFill>
                <a:latin typeface="Menlo-Regular"/>
              </a:rPr>
              <a:t>(</a:t>
            </a:r>
            <a:r>
              <a:rPr lang="en-US" sz="1200" dirty="0" err="1">
                <a:solidFill>
                  <a:srgbClr val="AA0D91"/>
                </a:solidFill>
                <a:latin typeface="Menlo-Regular"/>
              </a:rPr>
              <a:t>categName</a:t>
            </a:r>
            <a:r>
              <a:rPr lang="en-US" sz="1200" dirty="0">
                <a:solidFill>
                  <a:srgbClr val="AA0D91"/>
                </a:solidFill>
                <a:latin typeface="Menlo-Regular"/>
              </a:rPr>
              <a:t>)</a:t>
            </a:r>
            <a:r>
              <a:rPr lang="en-US" sz="1200" dirty="0">
                <a:solidFill>
                  <a:srgbClr val="000000"/>
                </a:solidFill>
                <a:latin typeface="Menlo-Regular"/>
              </a:rPr>
              <a:t>&lt;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
        <p:nvSpPr>
          <p:cNvPr id="17" name="Rectangle 16"/>
          <p:cNvSpPr/>
          <p:nvPr/>
        </p:nvSpPr>
        <p:spPr>
          <a:xfrm>
            <a:off x="4876800" y="5029200"/>
            <a:ext cx="4114800" cy="129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Content Placeholder 2"/>
          <p:cNvSpPr txBox="1">
            <a:spLocks/>
          </p:cNvSpPr>
          <p:nvPr/>
        </p:nvSpPr>
        <p:spPr>
          <a:xfrm>
            <a:off x="4876800" y="5029200"/>
            <a:ext cx="4563533"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 </a:t>
            </a:r>
            <a:r>
              <a:rPr lang="en-US" sz="1200" dirty="0" err="1">
                <a:solidFill>
                  <a:srgbClr val="AA0D91"/>
                </a:solidFill>
                <a:latin typeface="Menlo-Regular"/>
              </a:rPr>
              <a:t>className</a:t>
            </a:r>
            <a:endParaRPr lang="en-US" sz="1200" dirty="0">
              <a:solidFill>
                <a:srgbClr val="000000"/>
              </a:solidFill>
              <a:latin typeface="Menlo-Regular"/>
            </a:endParaRPr>
          </a:p>
          <a:p>
            <a:pPr marL="0" indent="0">
              <a:buNone/>
            </a:pPr>
            <a:r>
              <a:rPr lang="en-US" sz="1200" dirty="0">
                <a:solidFill>
                  <a:srgbClr val="000000"/>
                </a:solidFill>
                <a:latin typeface="Menlo-Regular"/>
              </a:rPr>
              <a:t>…</a:t>
            </a:r>
          </a:p>
          <a:p>
            <a:pPr marL="0" indent="0">
              <a:buNone/>
            </a:pPr>
            <a:r>
              <a:rPr lang="en-US" sz="1200" dirty="0">
                <a:solidFill>
                  <a:srgbClr val="AA0D91"/>
                </a:solidFill>
                <a:latin typeface="Menlo-Regular"/>
              </a:rPr>
              <a:t>if</a:t>
            </a:r>
            <a:r>
              <a:rPr lang="en-US" sz="1200" dirty="0">
                <a:solidFill>
                  <a:srgbClr val="000000"/>
                </a:solidFill>
                <a:latin typeface="Menlo-Regular"/>
              </a:rPr>
              <a:t> (![receiver </a:t>
            </a:r>
            <a:r>
              <a:rPr lang="en-US" sz="1200" dirty="0" err="1">
                <a:solidFill>
                  <a:srgbClr val="000000"/>
                </a:solidFill>
                <a:latin typeface="Menlo-Regular"/>
              </a:rPr>
              <a:t>conformsToProtocol</a:t>
            </a:r>
            <a:r>
              <a:rPr lang="en-US" sz="1200" dirty="0">
                <a:solidFill>
                  <a:srgbClr val="000000"/>
                </a:solidFill>
                <a:latin typeface="Menlo-Regular"/>
              </a:rPr>
              <a:t>:</a:t>
            </a:r>
            <a:r>
              <a:rPr lang="en-US" sz="1200" dirty="0">
                <a:solidFill>
                  <a:srgbClr val="AA0D91"/>
                </a:solidFill>
                <a:latin typeface="Menlo-Regular"/>
              </a:rPr>
              <a:t>@protocol</a:t>
            </a:r>
            <a:r>
              <a:rPr lang="en-US" sz="1200" dirty="0">
                <a:solidFill>
                  <a:srgbClr val="000000"/>
                </a:solidFill>
                <a:latin typeface="Menlo-Regular"/>
              </a:rPr>
              <a:t>(</a:t>
            </a:r>
            <a:r>
              <a:rPr lang="en-US" sz="1200" dirty="0" err="1">
                <a:solidFill>
                  <a:srgbClr val="000000"/>
                </a:solidFill>
                <a:latin typeface="Menlo-Regular"/>
              </a:rPr>
              <a:t>MyXMLSupport</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Tree>
    <p:extLst>
      <p:ext uri="{BB962C8B-B14F-4D97-AF65-F5344CB8AC3E}">
        <p14:creationId xmlns:p14="http://schemas.microsoft.com/office/powerpoint/2010/main" val="36861520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 (Cont’d)</a:t>
            </a:r>
            <a:endParaRPr lang="en-US" dirty="0"/>
          </a:p>
        </p:txBody>
      </p:sp>
      <p:sp>
        <p:nvSpPr>
          <p:cNvPr id="3" name="Content Placeholder 2"/>
          <p:cNvSpPr>
            <a:spLocks noGrp="1"/>
          </p:cNvSpPr>
          <p:nvPr>
            <p:ph idx="1"/>
          </p:nvPr>
        </p:nvSpPr>
        <p:spPr>
          <a:xfrm>
            <a:off x="762001" y="1828802"/>
            <a:ext cx="7620000" cy="1295399"/>
          </a:xfrm>
        </p:spPr>
        <p:txBody>
          <a:bodyPr>
            <a:normAutofit fontScale="55000" lnSpcReduction="20000"/>
          </a:bodyPr>
          <a:lstStyle/>
          <a:p>
            <a:pPr marL="0" indent="0">
              <a:buNone/>
            </a:pPr>
            <a:r>
              <a:rPr lang="en-US" sz="2400" dirty="0">
                <a:solidFill>
                  <a:srgbClr val="643820"/>
                </a:solidFill>
                <a:latin typeface="Menlo-Regular"/>
              </a:rPr>
              <a:t>#import </a:t>
            </a:r>
            <a:r>
              <a:rPr lang="en-US" sz="2400" dirty="0">
                <a:solidFill>
                  <a:srgbClr val="C41A16"/>
                </a:solidFill>
                <a:latin typeface="Menlo-Regular"/>
              </a:rPr>
              <a:t>&lt;</a:t>
            </a:r>
            <a:r>
              <a:rPr lang="en-US" sz="2400" dirty="0" err="1">
                <a:solidFill>
                  <a:srgbClr val="C41A16"/>
                </a:solidFill>
                <a:latin typeface="Menlo-Regular"/>
              </a:rPr>
              <a:t>UIKit</a:t>
            </a:r>
            <a:r>
              <a:rPr lang="en-US" sz="2400" dirty="0">
                <a:solidFill>
                  <a:srgbClr val="C41A16"/>
                </a:solidFill>
                <a:latin typeface="Menlo-Regular"/>
              </a:rPr>
              <a:t>/</a:t>
            </a:r>
            <a:r>
              <a:rPr lang="en-US" sz="2400" dirty="0" err="1">
                <a:solidFill>
                  <a:srgbClr val="C41A16"/>
                </a:solidFill>
                <a:latin typeface="Menlo-Regular"/>
              </a:rPr>
              <a:t>UIKit.h</a:t>
            </a:r>
            <a:r>
              <a:rPr lang="en-US" sz="2400" dirty="0">
                <a:solidFill>
                  <a:srgbClr val="C41A16"/>
                </a:solidFill>
                <a:latin typeface="Menlo-Regular"/>
              </a:rPr>
              <a:t>&gt;</a:t>
            </a:r>
            <a:endParaRPr lang="en-US" sz="2400" dirty="0">
              <a:solidFill>
                <a:srgbClr val="000000"/>
              </a:solidFill>
              <a:latin typeface="Menlo-Regular"/>
            </a:endParaRPr>
          </a:p>
          <a:p>
            <a:pPr marL="0" indent="0">
              <a:buNone/>
            </a:pPr>
            <a:r>
              <a:rPr lang="en-US" sz="2400" dirty="0">
                <a:solidFill>
                  <a:srgbClr val="AA0D91"/>
                </a:solidFill>
                <a:latin typeface="Menlo-Regular"/>
              </a:rPr>
              <a:t>@interface</a:t>
            </a:r>
            <a:r>
              <a:rPr lang="en-US" sz="2400" dirty="0">
                <a:solidFill>
                  <a:srgbClr val="000000"/>
                </a:solidFill>
                <a:latin typeface="Menlo-Regular"/>
              </a:rPr>
              <a:t> </a:t>
            </a:r>
            <a:r>
              <a:rPr lang="en-US" sz="2400" dirty="0" err="1">
                <a:solidFill>
                  <a:srgbClr val="000000"/>
                </a:solidFill>
                <a:latin typeface="Menlo-Regular"/>
              </a:rPr>
              <a:t>CalculatorAppDelegate</a:t>
            </a:r>
            <a:r>
              <a:rPr lang="en-US" sz="2400" dirty="0">
                <a:solidFill>
                  <a:srgbClr val="000000"/>
                </a:solidFill>
                <a:latin typeface="Menlo-Regular"/>
              </a:rPr>
              <a:t> : </a:t>
            </a:r>
            <a:r>
              <a:rPr lang="en-US" sz="2400" dirty="0" err="1">
                <a:solidFill>
                  <a:srgbClr val="5C2699"/>
                </a:solidFill>
                <a:latin typeface="Menlo-Regular"/>
              </a:rPr>
              <a:t>UIResponder</a:t>
            </a:r>
            <a:r>
              <a:rPr lang="en-US" sz="2400" dirty="0">
                <a:solidFill>
                  <a:srgbClr val="000000"/>
                </a:solidFill>
                <a:latin typeface="Menlo-Regular"/>
              </a:rPr>
              <a:t> &lt;</a:t>
            </a:r>
            <a:r>
              <a:rPr lang="en-US" sz="2400" dirty="0" err="1">
                <a:solidFill>
                  <a:srgbClr val="5C2699"/>
                </a:solidFill>
                <a:latin typeface="Menlo-Regular"/>
              </a:rPr>
              <a:t>UIApplicationDelegate</a:t>
            </a:r>
            <a:r>
              <a:rPr lang="en-US" sz="2400" dirty="0">
                <a:solidFill>
                  <a:srgbClr val="000000"/>
                </a:solidFill>
                <a:latin typeface="Menlo-Regular"/>
              </a:rPr>
              <a:t>&gt;</a:t>
            </a:r>
          </a:p>
          <a:p>
            <a:pPr marL="0" indent="0">
              <a:buNone/>
            </a:pPr>
            <a:endParaRPr lang="en-US" sz="2400" dirty="0">
              <a:solidFill>
                <a:srgbClr val="000000"/>
              </a:solidFill>
              <a:latin typeface="Menlo-Regular"/>
            </a:endParaRPr>
          </a:p>
          <a:p>
            <a:pPr marL="0" indent="0">
              <a:buNone/>
            </a:pPr>
            <a:r>
              <a:rPr lang="en-US" sz="2400" dirty="0">
                <a:solidFill>
                  <a:srgbClr val="AA0D91"/>
                </a:solidFill>
                <a:latin typeface="Menlo-Regular"/>
              </a:rPr>
              <a:t>@property</a:t>
            </a:r>
            <a:r>
              <a:rPr lang="en-US" sz="2400" dirty="0">
                <a:solidFill>
                  <a:srgbClr val="000000"/>
                </a:solidFill>
                <a:latin typeface="Menlo-Regular"/>
              </a:rPr>
              <a:t> (</a:t>
            </a:r>
            <a:r>
              <a:rPr lang="en-US" sz="2400" dirty="0">
                <a:solidFill>
                  <a:srgbClr val="AA0D91"/>
                </a:solidFill>
                <a:latin typeface="Menlo-Regular"/>
              </a:rPr>
              <a:t>strong</a:t>
            </a:r>
            <a:r>
              <a:rPr lang="en-US" sz="2400" dirty="0">
                <a:solidFill>
                  <a:srgbClr val="000000"/>
                </a:solidFill>
                <a:latin typeface="Menlo-Regular"/>
              </a:rPr>
              <a:t>, </a:t>
            </a:r>
            <a:r>
              <a:rPr lang="en-US" sz="2400" dirty="0" err="1">
                <a:solidFill>
                  <a:srgbClr val="AA0D91"/>
                </a:solidFill>
                <a:latin typeface="Menlo-Regular"/>
              </a:rPr>
              <a:t>nonatomic</a:t>
            </a:r>
            <a:r>
              <a:rPr lang="en-US" sz="2400" dirty="0">
                <a:solidFill>
                  <a:srgbClr val="000000"/>
                </a:solidFill>
                <a:latin typeface="Menlo-Regular"/>
              </a:rPr>
              <a:t>) </a:t>
            </a:r>
            <a:r>
              <a:rPr lang="en-US" sz="2400" dirty="0" err="1">
                <a:solidFill>
                  <a:srgbClr val="5C2699"/>
                </a:solidFill>
                <a:latin typeface="Menlo-Regular"/>
              </a:rPr>
              <a:t>UIWindow</a:t>
            </a:r>
            <a:r>
              <a:rPr lang="en-US" sz="2400" dirty="0">
                <a:solidFill>
                  <a:srgbClr val="000000"/>
                </a:solidFill>
                <a:latin typeface="Menlo-Regular"/>
              </a:rPr>
              <a:t> *window;</a:t>
            </a:r>
          </a:p>
          <a:p>
            <a:pPr marL="0" indent="0">
              <a:buNone/>
            </a:pPr>
            <a:r>
              <a:rPr lang="en-US" sz="2400" dirty="0">
                <a:solidFill>
                  <a:srgbClr val="AA0D91"/>
                </a:solidFill>
                <a:latin typeface="Menlo-Regular"/>
              </a:rPr>
              <a:t>@end</a:t>
            </a:r>
            <a:endParaRPr lang="en-US" sz="2400" dirty="0">
              <a:solidFill>
                <a:srgbClr val="000000"/>
              </a:solidFill>
              <a:latin typeface="Menlo-Regular"/>
            </a:endParaRPr>
          </a:p>
          <a:p>
            <a:endParaRPr lang="en-US" sz="21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Rectangle 6"/>
          <p:cNvSpPr/>
          <p:nvPr/>
        </p:nvSpPr>
        <p:spPr>
          <a:xfrm>
            <a:off x="762001" y="3505200"/>
            <a:ext cx="71628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838200" y="3505200"/>
            <a:ext cx="7848600" cy="2819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AA0D91"/>
                </a:solidFill>
                <a:latin typeface="Menlo-Regular"/>
              </a:rPr>
              <a:t>@interface</a:t>
            </a:r>
            <a:r>
              <a:rPr lang="en-US" sz="1400" dirty="0">
                <a:solidFill>
                  <a:srgbClr val="000000"/>
                </a:solidFill>
                <a:latin typeface="Menlo-Regular"/>
              </a:rPr>
              <a:t> </a:t>
            </a:r>
            <a:r>
              <a:rPr lang="en-US" sz="1400" dirty="0" err="1">
                <a:solidFill>
                  <a:srgbClr val="000000"/>
                </a:solidFill>
                <a:latin typeface="Menlo-Regular"/>
              </a:rPr>
              <a:t>UIApplication</a:t>
            </a:r>
            <a:r>
              <a:rPr lang="en-US" sz="1400" dirty="0">
                <a:solidFill>
                  <a:srgbClr val="000000"/>
                </a:solidFill>
                <a:latin typeface="Menlo-Regular"/>
              </a:rPr>
              <a:t> (</a:t>
            </a:r>
            <a:r>
              <a:rPr lang="en-US" sz="1400" dirty="0" err="1">
                <a:solidFill>
                  <a:srgbClr val="000000"/>
                </a:solidFill>
                <a:latin typeface="Menlo-Regular"/>
              </a:rPr>
              <a:t>UINewsstand</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setNewsstandIconImage</a:t>
            </a:r>
            <a:r>
              <a:rPr lang="en-US" sz="1400" dirty="0">
                <a:solidFill>
                  <a:srgbClr val="000000"/>
                </a:solidFill>
                <a:latin typeface="Menlo-Regular"/>
              </a:rPr>
              <a:t>:(</a:t>
            </a:r>
            <a:r>
              <a:rPr lang="en-US" sz="1400" dirty="0" err="1">
                <a:solidFill>
                  <a:srgbClr val="5C2699"/>
                </a:solidFill>
                <a:latin typeface="Menlo-Regular"/>
              </a:rPr>
              <a:t>UIImage</a:t>
            </a:r>
            <a:r>
              <a:rPr lang="en-US" sz="1400" dirty="0">
                <a:solidFill>
                  <a:srgbClr val="000000"/>
                </a:solidFill>
                <a:latin typeface="Menlo-Regular"/>
              </a:rPr>
              <a:t> *)image;</a:t>
            </a:r>
          </a:p>
          <a:p>
            <a:pPr marL="0" indent="0">
              <a:buNone/>
            </a:pPr>
            <a:r>
              <a:rPr lang="en-US" sz="1400" dirty="0">
                <a:solidFill>
                  <a:srgbClr val="AA0D91"/>
                </a:solidFill>
                <a:latin typeface="Menlo-Regular"/>
              </a:rPr>
              <a:t>@end</a:t>
            </a:r>
            <a:endParaRPr lang="en-US" sz="1400" dirty="0">
              <a:solidFill>
                <a:srgbClr val="00000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@protocol</a:t>
            </a:r>
            <a:r>
              <a:rPr lang="en-US" sz="1400" dirty="0">
                <a:solidFill>
                  <a:srgbClr val="000000"/>
                </a:solidFill>
                <a:latin typeface="Menlo-Regular"/>
              </a:rPr>
              <a:t> </a:t>
            </a:r>
            <a:r>
              <a:rPr lang="en-US" sz="1400" dirty="0" err="1">
                <a:solidFill>
                  <a:srgbClr val="000000"/>
                </a:solidFill>
                <a:latin typeface="Menlo-Regular"/>
              </a:rPr>
              <a:t>UIApplicationDelegate</a:t>
            </a:r>
            <a:r>
              <a:rPr lang="en-US" sz="1400" dirty="0">
                <a:solidFill>
                  <a:srgbClr val="000000"/>
                </a:solidFill>
                <a:latin typeface="Menlo-Regular"/>
              </a:rPr>
              <a:t>&lt;</a:t>
            </a:r>
            <a:r>
              <a:rPr lang="en-US" sz="1400" dirty="0" err="1">
                <a:solidFill>
                  <a:srgbClr val="5C2699"/>
                </a:solidFill>
                <a:latin typeface="Menlo-Regular"/>
              </a:rPr>
              <a:t>NSObject</a:t>
            </a:r>
            <a:r>
              <a:rPr lang="en-US" sz="1400" dirty="0">
                <a:solidFill>
                  <a:srgbClr val="000000"/>
                </a:solidFill>
                <a:latin typeface="Menlo-Regular"/>
              </a:rPr>
              <a:t>&gt;</a:t>
            </a:r>
          </a:p>
          <a:p>
            <a:pPr marL="0" indent="0">
              <a:buNone/>
            </a:pPr>
            <a:r>
              <a:rPr lang="en-US" sz="1400" dirty="0">
                <a:solidFill>
                  <a:srgbClr val="AA0D91"/>
                </a:solidFill>
                <a:latin typeface="Menlo-Regular"/>
              </a:rPr>
              <a:t>@optional</a:t>
            </a: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applicationDidFinishLaunching</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)application:(</a:t>
            </a:r>
            <a:r>
              <a:rPr lang="en-US" sz="1400" dirty="0" err="1">
                <a:solidFill>
                  <a:srgbClr val="5C2699"/>
                </a:solidFill>
                <a:latin typeface="Menlo-Regular"/>
              </a:rPr>
              <a:t>UIApplication</a:t>
            </a:r>
            <a:r>
              <a:rPr lang="en-US" sz="1400" dirty="0">
                <a:solidFill>
                  <a:srgbClr val="000000"/>
                </a:solidFill>
                <a:latin typeface="Menlo-Regular"/>
              </a:rPr>
              <a:t> *)application </a:t>
            </a:r>
            <a:r>
              <a:rPr lang="en-US" sz="1400" dirty="0" err="1">
                <a:solidFill>
                  <a:srgbClr val="000000"/>
                </a:solidFill>
                <a:latin typeface="Menlo-Regular"/>
              </a:rPr>
              <a:t>didFinishLaunchingWithOptions</a:t>
            </a:r>
            <a:r>
              <a:rPr lang="en-US" sz="1400" dirty="0">
                <a:solidFill>
                  <a:srgbClr val="000000"/>
                </a:solidFill>
                <a:latin typeface="Menlo-Regular"/>
              </a:rPr>
              <a:t>:(</a:t>
            </a:r>
            <a:r>
              <a:rPr lang="en-US" sz="1400" dirty="0" err="1">
                <a:solidFill>
                  <a:srgbClr val="5C2699"/>
                </a:solidFill>
                <a:latin typeface="Menlo-Regular"/>
              </a:rPr>
              <a:t>NSDictionary</a:t>
            </a:r>
            <a:r>
              <a:rPr lang="en-US" sz="1400" dirty="0">
                <a:solidFill>
                  <a:srgbClr val="000000"/>
                </a:solidFill>
                <a:latin typeface="Menlo-Regular"/>
              </a:rPr>
              <a:t> *)</a:t>
            </a:r>
            <a:r>
              <a:rPr lang="en-US" sz="1400" dirty="0" err="1">
                <a:solidFill>
                  <a:srgbClr val="000000"/>
                </a:solidFill>
                <a:latin typeface="Menlo-Regular"/>
              </a:rPr>
              <a:t>launchOptions</a:t>
            </a:r>
            <a:r>
              <a:rPr lang="en-US" sz="1400" dirty="0">
                <a:solidFill>
                  <a:srgbClr val="000000"/>
                </a:solidFill>
                <a:latin typeface="Menlo-Regular"/>
              </a:rPr>
              <a:t> </a:t>
            </a:r>
            <a:r>
              <a:rPr lang="en-US" sz="1400" dirty="0">
                <a:solidFill>
                  <a:srgbClr val="643820"/>
                </a:solidFill>
                <a:latin typeface="Menlo-Regular"/>
              </a:rPr>
              <a:t>__OSX_AVAILABLE_STARTING</a:t>
            </a:r>
            <a:r>
              <a:rPr lang="en-US" sz="1400" dirty="0">
                <a:solidFill>
                  <a:srgbClr val="000000"/>
                </a:solidFill>
                <a:latin typeface="Menlo-Regular"/>
              </a:rPr>
              <a:t>(__MAC_NA,__IPHONE_3_0);</a:t>
            </a:r>
          </a:p>
          <a:p>
            <a:pPr marL="0" indent="0">
              <a:buNone/>
            </a:pPr>
            <a:endParaRPr lang="en-US" sz="1400" dirty="0">
              <a:solidFill>
                <a:srgbClr val="000000"/>
              </a:solidFill>
              <a:latin typeface="Menlo-Regular"/>
            </a:endParaRPr>
          </a:p>
          <a:p>
            <a:pPr>
              <a:buFontTx/>
              <a:buChar char="-"/>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applicationDidBecomeActive</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@end</a:t>
            </a:r>
            <a:endParaRPr lang="en-US" sz="1400" dirty="0">
              <a:solidFill>
                <a:srgbClr val="643820"/>
              </a:solidFill>
              <a:latin typeface="Menlo-Regular"/>
            </a:endParaRPr>
          </a:p>
        </p:txBody>
      </p:sp>
      <p:sp>
        <p:nvSpPr>
          <p:cNvPr id="11" name="TextBox 10"/>
          <p:cNvSpPr txBox="1"/>
          <p:nvPr/>
        </p:nvSpPr>
        <p:spPr>
          <a:xfrm>
            <a:off x="1676401" y="6324601"/>
            <a:ext cx="1632328" cy="369332"/>
          </a:xfrm>
          <a:prstGeom prst="rect">
            <a:avLst/>
          </a:prstGeom>
          <a:noFill/>
        </p:spPr>
        <p:txBody>
          <a:bodyPr wrap="none" lIns="91440" tIns="45720" rIns="91440" bIns="45720" rtlCol="0">
            <a:spAutoFit/>
          </a:bodyPr>
          <a:lstStyle/>
          <a:p>
            <a:r>
              <a:rPr lang="en-US" dirty="0" err="1" smtClean="0"/>
              <a:t>UIApplication.h</a:t>
            </a:r>
            <a:endParaRPr lang="en-US" dirty="0"/>
          </a:p>
        </p:txBody>
      </p:sp>
      <p:cxnSp>
        <p:nvCxnSpPr>
          <p:cNvPr id="12" name="Straight Arrow Connector 11"/>
          <p:cNvCxnSpPr/>
          <p:nvPr/>
        </p:nvCxnSpPr>
        <p:spPr>
          <a:xfrm flipV="1">
            <a:off x="2438400" y="617220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762001" y="1676400"/>
            <a:ext cx="7162800" cy="1371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2895601" y="2971801"/>
            <a:ext cx="4495800" cy="369332"/>
          </a:xfrm>
          <a:prstGeom prst="rect">
            <a:avLst/>
          </a:prstGeom>
          <a:noFill/>
        </p:spPr>
        <p:txBody>
          <a:bodyPr wrap="square" lIns="91440" tIns="45720" rIns="91440" bIns="45720" rtlCol="0">
            <a:spAutoFit/>
          </a:bodyPr>
          <a:lstStyle/>
          <a:p>
            <a:r>
              <a:rPr lang="en-US" dirty="0" err="1" smtClean="0"/>
              <a:t>CalculatorAppDelegate.h</a:t>
            </a:r>
            <a:endParaRPr lang="en-US" dirty="0"/>
          </a:p>
        </p:txBody>
      </p:sp>
    </p:spTree>
    <p:extLst>
      <p:ext uri="{BB962C8B-B14F-4D97-AF65-F5344CB8AC3E}">
        <p14:creationId xmlns:p14="http://schemas.microsoft.com/office/powerpoint/2010/main" val="31888816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a:t>
            </a:r>
            <a:r>
              <a:rPr lang="en-US" dirty="0"/>
              <a:t>Associative </a:t>
            </a:r>
            <a:r>
              <a:rPr lang="en-US" dirty="0" smtClean="0"/>
              <a:t>References</a:t>
            </a:r>
            <a:endParaRPr lang="en-US" dirty="0"/>
          </a:p>
        </p:txBody>
      </p:sp>
      <p:sp>
        <p:nvSpPr>
          <p:cNvPr id="3" name="Content Placeholder 2"/>
          <p:cNvSpPr>
            <a:spLocks noGrp="1"/>
          </p:cNvSpPr>
          <p:nvPr>
            <p:ph idx="1"/>
          </p:nvPr>
        </p:nvSpPr>
        <p:spPr>
          <a:xfrm>
            <a:off x="457200" y="1600201"/>
            <a:ext cx="4419600" cy="4525963"/>
          </a:xfrm>
        </p:spPr>
        <p:txBody>
          <a:bodyPr>
            <a:normAutofit/>
          </a:bodyPr>
          <a:lstStyle/>
          <a:p>
            <a:r>
              <a:rPr lang="en-US" sz="2800" dirty="0"/>
              <a:t>Associative references</a:t>
            </a:r>
          </a:p>
          <a:p>
            <a:pPr lvl="1"/>
            <a:r>
              <a:rPr lang="en-US" sz="2400" dirty="0"/>
              <a:t>Simulate the addition of object instance variables to an existing class</a:t>
            </a:r>
          </a:p>
          <a:p>
            <a:endParaRPr lang="en-US" sz="28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Content Placeholder 2"/>
          <p:cNvSpPr txBox="1">
            <a:spLocks/>
          </p:cNvSpPr>
          <p:nvPr/>
        </p:nvSpPr>
        <p:spPr>
          <a:xfrm>
            <a:off x="152400" y="3581400"/>
            <a:ext cx="4419600" cy="2667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643820"/>
                </a:solidFill>
                <a:latin typeface="Menlo-Regular"/>
              </a:rPr>
              <a:t>#import </a:t>
            </a:r>
            <a:r>
              <a:rPr lang="en-US" sz="1200" dirty="0">
                <a:solidFill>
                  <a:srgbClr val="C41A16"/>
                </a:solidFill>
                <a:latin typeface="Menlo-Regular"/>
              </a:rPr>
              <a:t>"</a:t>
            </a:r>
            <a:r>
              <a:rPr lang="en-US" sz="1200" dirty="0" err="1">
                <a:solidFill>
                  <a:srgbClr val="C41A16"/>
                </a:solidFill>
                <a:latin typeface="Menlo-Regular"/>
              </a:rPr>
              <a:t>CalculatorBrain.h</a:t>
            </a:r>
            <a:r>
              <a:rPr lang="en-US" sz="1200" dirty="0">
                <a:solidFill>
                  <a:srgbClr val="C41A16"/>
                </a:solidFill>
                <a:latin typeface="Menlo-Regular"/>
              </a:rPr>
              <a:t>"</a:t>
            </a:r>
            <a:endParaRPr lang="en-US" sz="1200" dirty="0">
              <a:solidFill>
                <a:srgbClr val="64382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static</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a:solidFill>
                  <a:srgbClr val="AA0D91"/>
                </a:solidFill>
                <a:latin typeface="Menlo-Regular"/>
              </a:rPr>
              <a:t>char</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err="1">
                <a:solidFill>
                  <a:srgbClr val="000000"/>
                </a:solidFill>
                <a:latin typeface="Menlo-Regular"/>
              </a:rPr>
              <a:t>arithExpKey</a:t>
            </a:r>
            <a:r>
              <a:rPr lang="en-US" sz="1200" dirty="0">
                <a:solidFill>
                  <a:srgbClr val="000000"/>
                </a:solidFill>
                <a:latin typeface="Menlo-Regular"/>
              </a:rPr>
              <a:t> = </a:t>
            </a:r>
            <a:r>
              <a:rPr lang="en-US" sz="1200" dirty="0">
                <a:solidFill>
                  <a:srgbClr val="C41A16"/>
                </a:solidFill>
                <a:latin typeface="Menlo-Regular"/>
              </a:rPr>
              <a:t>"</a:t>
            </a:r>
            <a:r>
              <a:rPr lang="en-US" sz="1200" dirty="0" err="1">
                <a:solidFill>
                  <a:srgbClr val="C41A16"/>
                </a:solidFill>
                <a:latin typeface="Menlo-Regular"/>
              </a:rPr>
              <a:t>myexpkey</a:t>
            </a:r>
            <a:r>
              <a:rPr lang="en-US" sz="1200" dirty="0">
                <a:solidFill>
                  <a:srgbClr val="C41A16"/>
                </a:solidFill>
                <a:latin typeface="Menlo-Regular"/>
              </a:rPr>
              <a:t>"</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@interface</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@property</a:t>
            </a:r>
            <a:r>
              <a:rPr lang="en-US" sz="1200" dirty="0">
                <a:solidFill>
                  <a:srgbClr val="000000"/>
                </a:solidFill>
                <a:latin typeface="Menlo-Regular"/>
              </a:rPr>
              <a:t> (</a:t>
            </a:r>
            <a:r>
              <a:rPr lang="en-US" sz="1200" dirty="0" err="1">
                <a:solidFill>
                  <a:srgbClr val="AA0D91"/>
                </a:solidFill>
                <a:latin typeface="Menlo-Regular"/>
              </a:rPr>
              <a:t>nonatomic</a:t>
            </a:r>
            <a:r>
              <a:rPr lang="en-US" sz="1200" dirty="0">
                <a:solidFill>
                  <a:srgbClr val="000000"/>
                </a:solidFill>
                <a:latin typeface="Menlo-Regular"/>
              </a:rPr>
              <a:t>, </a:t>
            </a:r>
            <a:r>
              <a:rPr lang="en-US" sz="1200" dirty="0" err="1">
                <a:solidFill>
                  <a:srgbClr val="AA0D91"/>
                </a:solidFill>
                <a:latin typeface="Menlo-Regular"/>
              </a:rPr>
              <a:t>readwrite</a:t>
            </a:r>
            <a:r>
              <a:rPr lang="en-US" sz="1200" dirty="0">
                <a:solidFill>
                  <a:srgbClr val="000000"/>
                </a:solidFill>
                <a:latin typeface="Menlo-Regular"/>
              </a:rPr>
              <a:t>, </a:t>
            </a:r>
            <a:r>
              <a:rPr lang="en-US" sz="1200" dirty="0">
                <a:solidFill>
                  <a:srgbClr val="AA0D91"/>
                </a:solidFill>
                <a:latin typeface="Menlo-Regular"/>
              </a:rPr>
              <a:t>strong</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p>
          <a:p>
            <a:pPr marL="0" indent="0">
              <a:buNone/>
            </a:pPr>
            <a:r>
              <a:rPr lang="en-US" sz="1200" dirty="0" smtClean="0">
                <a:solidFill>
                  <a:srgbClr val="000000"/>
                </a:solidFill>
                <a:latin typeface="Menlo-Regular"/>
              </a:rPr>
              <a:t> -(</a:t>
            </a:r>
            <a:r>
              <a:rPr lang="en-US" sz="1200" dirty="0" smtClean="0">
                <a:solidFill>
                  <a:srgbClr val="AA0D91"/>
                </a:solidFill>
                <a:latin typeface="Menlo-Regular"/>
              </a:rPr>
              <a:t>void</a:t>
            </a:r>
            <a:r>
              <a:rPr lang="en-US" sz="1200" dirty="0" smtClean="0">
                <a:solidFill>
                  <a:srgbClr val="000000"/>
                </a:solidFill>
                <a:latin typeface="Menlo-Regular"/>
              </a:rPr>
              <a:t>) </a:t>
            </a:r>
            <a:r>
              <a:rPr lang="en-US" sz="1200" dirty="0" err="1" smtClean="0">
                <a:solidFill>
                  <a:srgbClr val="000000"/>
                </a:solidFill>
                <a:latin typeface="Menlo-Regular"/>
              </a:rPr>
              <a:t>appendOp</a:t>
            </a:r>
            <a:r>
              <a:rPr lang="en-US" sz="1200" dirty="0" smtClean="0">
                <a:solidFill>
                  <a:srgbClr val="000000"/>
                </a:solidFill>
                <a:latin typeface="Menlo-Regular"/>
              </a:rPr>
              <a:t>:(</a:t>
            </a:r>
            <a:r>
              <a:rPr lang="en-US" sz="1200" dirty="0" err="1" smtClean="0">
                <a:solidFill>
                  <a:srgbClr val="5C2699"/>
                </a:solidFill>
                <a:latin typeface="Menlo-Regular"/>
              </a:rPr>
              <a:t>NSString</a:t>
            </a:r>
            <a:r>
              <a:rPr lang="en-US" sz="1200" dirty="0" smtClean="0">
                <a:solidFill>
                  <a:srgbClr val="000000"/>
                </a:solidFill>
                <a:latin typeface="Menlo-Regular"/>
              </a:rPr>
              <a:t>*)s;</a:t>
            </a:r>
          </a:p>
          <a:p>
            <a:pPr marL="0" indent="0">
              <a:buNone/>
            </a:pPr>
            <a:r>
              <a:rPr lang="en-US" sz="1200" dirty="0" smtClean="0">
                <a:solidFill>
                  <a:srgbClr val="AA0D91"/>
                </a:solidFill>
                <a:latin typeface="Menlo-Regular"/>
              </a:rPr>
              <a:t>@end</a:t>
            </a:r>
            <a:endParaRPr lang="en-US" sz="1200" dirty="0">
              <a:solidFill>
                <a:srgbClr val="000000"/>
              </a:solidFill>
              <a:latin typeface="Menlo-Regular"/>
            </a:endParaRPr>
          </a:p>
        </p:txBody>
      </p:sp>
      <p:sp>
        <p:nvSpPr>
          <p:cNvPr id="8" name="Rectangle 7"/>
          <p:cNvSpPr/>
          <p:nvPr/>
        </p:nvSpPr>
        <p:spPr>
          <a:xfrm>
            <a:off x="152400" y="3505200"/>
            <a:ext cx="4495800" cy="26670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1" name="Rectangle 10"/>
          <p:cNvSpPr/>
          <p:nvPr/>
        </p:nvSpPr>
        <p:spPr>
          <a:xfrm>
            <a:off x="4724400" y="1295400"/>
            <a:ext cx="4419600" cy="510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Content Placeholder 2"/>
          <p:cNvSpPr txBox="1">
            <a:spLocks/>
          </p:cNvSpPr>
          <p:nvPr/>
        </p:nvSpPr>
        <p:spPr>
          <a:xfrm>
            <a:off x="4724400" y="1371600"/>
            <a:ext cx="4419600" cy="518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r>
              <a:rPr lang="en-US" sz="1200" dirty="0">
                <a:solidFill>
                  <a:srgbClr val="AA0D91"/>
                </a:solidFill>
                <a:latin typeface="Menlo-Regular"/>
              </a:rPr>
              <a:t>@dynamic</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r>
              <a:rPr lang="en-US" sz="1200" dirty="0" smtClean="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a:t>
            </a:r>
            <a:r>
              <a:rPr lang="en-US" sz="1200" dirty="0" err="1">
                <a:solidFill>
                  <a:srgbClr val="000000"/>
                </a:solidFill>
                <a:latin typeface="Menlo-Regular"/>
              </a:rPr>
              <a:t>arithExp</a:t>
            </a:r>
            <a:r>
              <a:rPr lang="en-US" sz="1200" dirty="0">
                <a:solidFill>
                  <a:srgbClr val="000000"/>
                </a:solidFill>
                <a:latin typeface="Menlo-Regular"/>
              </a:rPr>
              <a:t> </a:t>
            </a:r>
            <a:r>
              <a:rPr lang="en-US" sz="1200" dirty="0" smtClean="0">
                <a:solidFill>
                  <a:srgbClr val="000000"/>
                </a:solidFill>
                <a:latin typeface="Menlo-Regular"/>
              </a:rPr>
              <a:t>{ </a:t>
            </a:r>
            <a:r>
              <a:rPr lang="en-US" sz="1200" dirty="0">
                <a:solidFill>
                  <a:srgbClr val="AA0D91"/>
                </a:solidFill>
                <a:latin typeface="Menlo-Regular"/>
              </a:rPr>
              <a:t>if</a:t>
            </a:r>
            <a:r>
              <a:rPr lang="en-US" sz="1200" dirty="0">
                <a:solidFill>
                  <a:srgbClr val="000000"/>
                </a:solidFill>
                <a:latin typeface="Menlo-Regular"/>
              </a:rPr>
              <a:t>(</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arithExpKey</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a:t>
            </a:r>
          </a:p>
          <a:p>
            <a:pPr marL="0" indent="0">
              <a:buNone/>
            </a:pPr>
            <a:r>
              <a:rPr lang="en-US" sz="1200" dirty="0" err="1" smtClean="0">
                <a:solidFill>
                  <a:srgbClr val="5C2699"/>
                </a:solidFill>
                <a:latin typeface="Menlo-Regular"/>
              </a:rPr>
              <a:t>NSMutableString</a:t>
            </a:r>
            <a:r>
              <a:rPr lang="en-US" sz="1200" dirty="0" smtClean="0">
                <a:solidFill>
                  <a:srgbClr val="000000"/>
                </a:solidFill>
                <a:latin typeface="Menlo-Regular"/>
              </a:rPr>
              <a:t> </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2E0D6E"/>
                </a:solidFill>
                <a:latin typeface="Menlo-Regular"/>
              </a:rPr>
              <a:t>alloc</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initWithFormat</a:t>
            </a:r>
            <a:r>
              <a:rPr lang="en-US" sz="1200" dirty="0">
                <a:solidFill>
                  <a:srgbClr val="000000"/>
                </a:solidFill>
                <a:latin typeface="Menlo-Regular"/>
              </a:rPr>
              <a:t>:</a:t>
            </a:r>
            <a:r>
              <a:rPr lang="en-US" sz="1200" dirty="0">
                <a:solidFill>
                  <a:srgbClr val="C41A16"/>
                </a:solidFill>
                <a:latin typeface="Menlo-Regular"/>
              </a:rPr>
              <a:t>@"%@"</a:t>
            </a:r>
            <a:r>
              <a:rPr lang="en-US" sz="1200" dirty="0">
                <a:solidFill>
                  <a:srgbClr val="000000"/>
                </a:solidFill>
                <a:latin typeface="Menlo-Regular"/>
              </a:rPr>
              <a:t>, </a:t>
            </a:r>
            <a:r>
              <a:rPr lang="en-US" sz="1200" dirty="0">
                <a:solidFill>
                  <a:srgbClr val="C41A16"/>
                </a:solidFill>
                <a:latin typeface="Menlo-Regular"/>
              </a:rPr>
              <a:t>@"RPN </a:t>
            </a:r>
            <a:r>
              <a:rPr lang="en-US" sz="1200" dirty="0" err="1">
                <a:solidFill>
                  <a:srgbClr val="C41A16"/>
                </a:solidFill>
                <a:latin typeface="Menlo-Regular"/>
              </a:rPr>
              <a:t>arith</a:t>
            </a:r>
            <a:r>
              <a:rPr lang="en-US" sz="1200" dirty="0">
                <a:solidFill>
                  <a:srgbClr val="C41A16"/>
                </a:solidFill>
                <a:latin typeface="Menlo-Regular"/>
              </a:rPr>
              <a:t> expression: "</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str</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AA0D91"/>
                </a:solidFill>
                <a:latin typeface="Menlo-Regular"/>
              </a:rPr>
              <a:t>return</a:t>
            </a:r>
            <a:r>
              <a:rPr lang="en-US" sz="1200" dirty="0">
                <a:solidFill>
                  <a:srgbClr val="000000"/>
                </a:solidFill>
                <a:latin typeface="Menlo-Regular"/>
              </a:rPr>
              <a:t> </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a:t>
            </a:r>
          </a:p>
          <a:p>
            <a:pPr marL="0" indent="0">
              <a:buNone/>
            </a:pPr>
            <a:r>
              <a:rPr lang="en-US" sz="1200" dirty="0" smtClean="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setArithExp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newExpression</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newExpression</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appendOp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a:t>
            </a:r>
            <a:r>
              <a:rPr lang="en-US" sz="1200" dirty="0">
                <a:solidFill>
                  <a:srgbClr val="000000"/>
                </a:solidFill>
                <a:latin typeface="Menlo-Regular"/>
              </a:rPr>
              <a:t> </a:t>
            </a:r>
            <a:r>
              <a:rPr lang="en-US" sz="1200" dirty="0" err="1">
                <a:solidFill>
                  <a:srgbClr val="2E0D6E"/>
                </a:solidFill>
                <a:latin typeface="Menlo-Regular"/>
              </a:rPr>
              <a:t>appendString</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AA0D91"/>
                </a:solidFill>
                <a:latin typeface="Menlo-Regular"/>
              </a:rPr>
              <a:t>@end</a:t>
            </a: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Tree>
    <p:extLst>
      <p:ext uri="{BB962C8B-B14F-4D97-AF65-F5344CB8AC3E}">
        <p14:creationId xmlns:p14="http://schemas.microsoft.com/office/powerpoint/2010/main" val="36550776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a:t>
            </a:r>
            <a:r>
              <a:rPr lang="en-US" dirty="0"/>
              <a:t>Fast E</a:t>
            </a:r>
            <a:r>
              <a:rPr lang="en-US" dirty="0" smtClean="0"/>
              <a:t>numeration</a:t>
            </a:r>
            <a:endParaRPr lang="en-US" dirty="0"/>
          </a:p>
        </p:txBody>
      </p:sp>
      <p:sp>
        <p:nvSpPr>
          <p:cNvPr id="3" name="Content Placeholder 2"/>
          <p:cNvSpPr>
            <a:spLocks noGrp="1"/>
          </p:cNvSpPr>
          <p:nvPr>
            <p:ph idx="1"/>
          </p:nvPr>
        </p:nvSpPr>
        <p:spPr>
          <a:xfrm>
            <a:off x="457200" y="1600201"/>
            <a:ext cx="4419600" cy="4525963"/>
          </a:xfrm>
        </p:spPr>
        <p:txBody>
          <a:bodyPr>
            <a:normAutofit fontScale="85000" lnSpcReduction="20000"/>
          </a:bodyPr>
          <a:lstStyle/>
          <a:p>
            <a:r>
              <a:rPr lang="en-US" dirty="0" smtClean="0"/>
              <a:t>The </a:t>
            </a:r>
            <a:r>
              <a:rPr lang="en-US" dirty="0"/>
              <a:t>enumeration is considerably more efficient than, for example, using </a:t>
            </a:r>
            <a:r>
              <a:rPr lang="en-US" dirty="0" err="1"/>
              <a:t>NSEnumerator</a:t>
            </a:r>
            <a:r>
              <a:rPr lang="en-US" dirty="0"/>
              <a:t> directly.</a:t>
            </a:r>
          </a:p>
          <a:p>
            <a:r>
              <a:rPr lang="en-US" dirty="0"/>
              <a:t>The syntax is concise.</a:t>
            </a:r>
          </a:p>
          <a:p>
            <a:r>
              <a:rPr lang="en-US" dirty="0"/>
              <a:t>Enumeration is “safe”—the enumerator has a mutation guard so that if you attempt to modify the collection during enumeration, an exception is raised</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7" name="Content Placeholder 2"/>
          <p:cNvSpPr txBox="1">
            <a:spLocks/>
          </p:cNvSpPr>
          <p:nvPr/>
        </p:nvSpPr>
        <p:spPr>
          <a:xfrm>
            <a:off x="4876801" y="2667000"/>
            <a:ext cx="4419600" cy="3657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err="1">
                <a:solidFill>
                  <a:srgbClr val="5C2699"/>
                </a:solidFill>
                <a:latin typeface="Menlo-Regular"/>
              </a:rPr>
              <a:t>NSArray</a:t>
            </a:r>
            <a:r>
              <a:rPr lang="en-US" sz="1200" dirty="0">
                <a:solidFill>
                  <a:srgbClr val="000000"/>
                </a:solidFill>
                <a:latin typeface="Menlo-Regular"/>
              </a:rPr>
              <a:t> *array = [</a:t>
            </a:r>
            <a:r>
              <a:rPr lang="en-US" sz="1200" dirty="0" err="1">
                <a:solidFill>
                  <a:srgbClr val="5C2699"/>
                </a:solidFill>
                <a:latin typeface="Menlo-Regular"/>
              </a:rPr>
              <a:t>NSArray</a:t>
            </a:r>
            <a:r>
              <a:rPr lang="en-US" sz="1200" dirty="0">
                <a:solidFill>
                  <a:srgbClr val="000000"/>
                </a:solidFill>
                <a:latin typeface="Menlo-Regular"/>
              </a:rPr>
              <a:t> </a:t>
            </a:r>
            <a:r>
              <a:rPr lang="en-US" sz="1200" dirty="0" err="1">
                <a:solidFill>
                  <a:srgbClr val="2E0D6E"/>
                </a:solidFill>
                <a:latin typeface="Menlo-Regular"/>
              </a:rPr>
              <a:t>arrayWithObjects</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C41A16"/>
                </a:solidFill>
                <a:latin typeface="Menlo-Regular"/>
              </a:rPr>
              <a:t>@"one"</a:t>
            </a:r>
            <a:r>
              <a:rPr lang="en-US" sz="1200" dirty="0">
                <a:solidFill>
                  <a:srgbClr val="000000"/>
                </a:solidFill>
                <a:latin typeface="Menlo-Regular"/>
              </a:rPr>
              <a:t>, </a:t>
            </a:r>
            <a:r>
              <a:rPr lang="en-US" sz="1200" dirty="0">
                <a:solidFill>
                  <a:srgbClr val="C41A16"/>
                </a:solidFill>
                <a:latin typeface="Menlo-Regular"/>
              </a:rPr>
              <a:t>@"two"</a:t>
            </a:r>
            <a:r>
              <a:rPr lang="en-US" sz="1200" dirty="0">
                <a:solidFill>
                  <a:srgbClr val="000000"/>
                </a:solidFill>
                <a:latin typeface="Menlo-Regular"/>
              </a:rPr>
              <a:t>, </a:t>
            </a:r>
            <a:r>
              <a:rPr lang="en-US" sz="1200" dirty="0">
                <a:solidFill>
                  <a:srgbClr val="C41A16"/>
                </a:solidFill>
                <a:latin typeface="Menlo-Regular"/>
              </a:rPr>
              <a:t>@"three"</a:t>
            </a:r>
            <a:r>
              <a:rPr lang="en-US" sz="1200" dirty="0">
                <a:solidFill>
                  <a:srgbClr val="000000"/>
                </a:solidFill>
                <a:latin typeface="Menlo-Regular"/>
              </a:rPr>
              <a:t>, </a:t>
            </a:r>
            <a:r>
              <a:rPr lang="en-US" sz="1200" dirty="0">
                <a:solidFill>
                  <a:srgbClr val="C41A16"/>
                </a:solidFill>
                <a:latin typeface="Menlo-Regular"/>
              </a:rPr>
              <a:t>@"four"</a:t>
            </a:r>
            <a:r>
              <a:rPr lang="en-US" sz="1200" dirty="0">
                <a:solidFill>
                  <a:srgbClr val="000000"/>
                </a:solidFill>
                <a:latin typeface="Menlo-Regular"/>
              </a:rPr>
              <a:t>, </a:t>
            </a:r>
            <a:r>
              <a:rPr lang="en-US" sz="1200" dirty="0">
                <a:solidFill>
                  <a:srgbClr val="AA0D91"/>
                </a:solidFill>
                <a:latin typeface="Menlo-Regular"/>
              </a:rPr>
              <a:t>nil</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for</a:t>
            </a: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*element </a:t>
            </a:r>
            <a:r>
              <a:rPr lang="en-US" sz="1200" dirty="0">
                <a:solidFill>
                  <a:srgbClr val="AA0D91"/>
                </a:solidFill>
                <a:latin typeface="Menlo-Regular"/>
              </a:rPr>
              <a:t>in</a:t>
            </a:r>
            <a:r>
              <a:rPr lang="en-US" sz="1200" dirty="0">
                <a:solidFill>
                  <a:srgbClr val="000000"/>
                </a:solidFill>
                <a:latin typeface="Menlo-Regular"/>
              </a:rPr>
              <a:t> array) {</a:t>
            </a:r>
          </a:p>
          <a:p>
            <a:pPr marL="0" indent="0">
              <a:buNone/>
            </a:pPr>
            <a:r>
              <a:rPr lang="en-US" sz="1200" dirty="0">
                <a:solidFill>
                  <a:srgbClr val="000000"/>
                </a:solidFill>
                <a:latin typeface="Menlo-Regular"/>
              </a:rPr>
              <a:t>    </a:t>
            </a:r>
            <a:r>
              <a:rPr lang="en-US" sz="1200" dirty="0" err="1">
                <a:solidFill>
                  <a:srgbClr val="000000"/>
                </a:solidFill>
                <a:latin typeface="Menlo-Regular"/>
              </a:rPr>
              <a:t>NSLog</a:t>
            </a:r>
            <a:r>
              <a:rPr lang="en-US" sz="1200" dirty="0">
                <a:solidFill>
                  <a:srgbClr val="000000"/>
                </a:solidFill>
                <a:latin typeface="Menlo-Regular"/>
              </a:rPr>
              <a:t>(</a:t>
            </a:r>
            <a:r>
              <a:rPr lang="en-US" sz="1200" dirty="0">
                <a:solidFill>
                  <a:srgbClr val="C41A16"/>
                </a:solidFill>
                <a:latin typeface="Menlo-Regular"/>
              </a:rPr>
              <a:t>@"element: %@"</a:t>
            </a:r>
            <a:r>
              <a:rPr lang="en-US" sz="1200" dirty="0">
                <a:solidFill>
                  <a:srgbClr val="000000"/>
                </a:solidFill>
                <a:latin typeface="Menlo-Regular"/>
              </a:rPr>
              <a:t>, element);</a:t>
            </a:r>
          </a:p>
          <a:p>
            <a:pPr marL="0" indent="0">
              <a:buNone/>
            </a:pPr>
            <a:r>
              <a:rPr lang="en-US" sz="1200" dirty="0" smtClean="0">
                <a:solidFill>
                  <a:srgbClr val="000000"/>
                </a:solidFill>
                <a:latin typeface="Menlo-Regular"/>
              </a:rPr>
              <a:t>}</a:t>
            </a:r>
          </a:p>
          <a:p>
            <a:pPr marL="0" indent="0">
              <a:buNone/>
            </a:pPr>
            <a:endParaRPr lang="en-US" sz="1200" dirty="0" smtClean="0">
              <a:solidFill>
                <a:srgbClr val="00000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err="1">
                <a:solidFill>
                  <a:srgbClr val="5C2699"/>
                </a:solidFill>
                <a:latin typeface="Menlo-Regular"/>
              </a:rPr>
              <a:t>NSEnumerator</a:t>
            </a:r>
            <a:r>
              <a:rPr lang="en-US" sz="1200" dirty="0">
                <a:solidFill>
                  <a:srgbClr val="000000"/>
                </a:solidFill>
                <a:latin typeface="Menlo-Regular"/>
              </a:rPr>
              <a:t> *enumerator = </a:t>
            </a:r>
            <a:r>
              <a:rPr lang="en-US" sz="1200" dirty="0" smtClean="0">
                <a:solidFill>
                  <a:srgbClr val="000000"/>
                </a:solidFill>
                <a:latin typeface="Menlo-Regular"/>
              </a:rPr>
              <a:t>[array </a:t>
            </a:r>
            <a:r>
              <a:rPr lang="en-US" sz="1200" dirty="0" err="1">
                <a:solidFill>
                  <a:srgbClr val="2E0D6E"/>
                </a:solidFill>
                <a:latin typeface="Menlo-Regular"/>
              </a:rPr>
              <a:t>objectEnumerator</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*next;</a:t>
            </a:r>
          </a:p>
          <a:p>
            <a:pPr marL="0" indent="0">
              <a:buNone/>
            </a:pPr>
            <a:r>
              <a:rPr lang="en-US" sz="1200" dirty="0">
                <a:solidFill>
                  <a:srgbClr val="000000"/>
                </a:solidFill>
                <a:latin typeface="Menlo-Regular"/>
              </a:rPr>
              <a:t>    </a:t>
            </a:r>
            <a:r>
              <a:rPr lang="en-US" sz="1200" dirty="0">
                <a:solidFill>
                  <a:srgbClr val="AA0D91"/>
                </a:solidFill>
                <a:latin typeface="Menlo-Regular"/>
              </a:rPr>
              <a:t>while</a:t>
            </a:r>
            <a:r>
              <a:rPr lang="en-US" sz="1200" dirty="0">
                <a:solidFill>
                  <a:srgbClr val="000000"/>
                </a:solidFill>
                <a:latin typeface="Menlo-Regular"/>
              </a:rPr>
              <a:t> ((next=[enumerator </a:t>
            </a:r>
            <a:r>
              <a:rPr lang="en-US" sz="1200" dirty="0" err="1">
                <a:solidFill>
                  <a:srgbClr val="2E0D6E"/>
                </a:solidFill>
                <a:latin typeface="Menlo-Regular"/>
              </a:rPr>
              <a:t>nextObject</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007400"/>
                </a:solidFill>
                <a:latin typeface="Menlo-Regular"/>
              </a:rPr>
              <a:t>//dome </a:t>
            </a:r>
            <a:r>
              <a:rPr lang="en-US" sz="1200" dirty="0" smtClean="0">
                <a:solidFill>
                  <a:srgbClr val="007400"/>
                </a:solidFill>
                <a:latin typeface="Menlo-Regular"/>
              </a:rPr>
              <a:t>something</a:t>
            </a:r>
            <a:endParaRPr lang="en-US" sz="1200" dirty="0">
              <a:solidFill>
                <a:srgbClr val="000000"/>
              </a:solidFill>
              <a:latin typeface="Menlo-Regular"/>
            </a:endParaRPr>
          </a:p>
          <a:p>
            <a:pPr marL="0" indent="0">
              <a:buNone/>
            </a:pP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
        <p:nvSpPr>
          <p:cNvPr id="8" name="Rectangle 7"/>
          <p:cNvSpPr/>
          <p:nvPr/>
        </p:nvSpPr>
        <p:spPr>
          <a:xfrm>
            <a:off x="4876800" y="2590800"/>
            <a:ext cx="4114800" cy="3581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21090928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Foundation Framework</a:t>
            </a:r>
            <a:endParaRPr lang="en-US" dirty="0"/>
          </a:p>
        </p:txBody>
      </p:sp>
      <p:sp>
        <p:nvSpPr>
          <p:cNvPr id="3" name="Content Placeholder 2"/>
          <p:cNvSpPr>
            <a:spLocks noGrp="1"/>
          </p:cNvSpPr>
          <p:nvPr>
            <p:ph idx="1"/>
          </p:nvPr>
        </p:nvSpPr>
        <p:spPr>
          <a:xfrm>
            <a:off x="457200" y="1600201"/>
            <a:ext cx="7924800" cy="4525963"/>
          </a:xfrm>
        </p:spPr>
        <p:txBody>
          <a:bodyPr>
            <a:normAutofit fontScale="62500" lnSpcReduction="20000"/>
          </a:bodyPr>
          <a:lstStyle/>
          <a:p>
            <a:r>
              <a:rPr lang="en-US" dirty="0" smtClean="0"/>
              <a:t>Root class: </a:t>
            </a:r>
            <a:r>
              <a:rPr lang="en-US" dirty="0" smtClean="0">
                <a:solidFill>
                  <a:srgbClr val="000000"/>
                </a:solidFill>
                <a:latin typeface="GillSans"/>
              </a:rPr>
              <a:t>allocation</a:t>
            </a:r>
            <a:r>
              <a:rPr lang="en-US" dirty="0">
                <a:solidFill>
                  <a:srgbClr val="000000"/>
                </a:solidFill>
                <a:latin typeface="GillSans"/>
              </a:rPr>
              <a:t>, </a:t>
            </a:r>
            <a:r>
              <a:rPr lang="en-US" dirty="0" smtClean="0">
                <a:solidFill>
                  <a:srgbClr val="000000"/>
                </a:solidFill>
                <a:latin typeface="GillSans"/>
              </a:rPr>
              <a:t>initialization </a:t>
            </a:r>
            <a:r>
              <a:rPr lang="en-US" dirty="0">
                <a:solidFill>
                  <a:srgbClr val="000000"/>
                </a:solidFill>
                <a:latin typeface="GillSans"/>
              </a:rPr>
              <a:t>and duplication of </a:t>
            </a:r>
            <a:r>
              <a:rPr lang="en-US" dirty="0" smtClean="0">
                <a:solidFill>
                  <a:srgbClr val="000000"/>
                </a:solidFill>
                <a:latin typeface="GillSans"/>
              </a:rPr>
              <a:t>objects, introspection, object encoding </a:t>
            </a:r>
            <a:r>
              <a:rPr lang="en-US" dirty="0">
                <a:solidFill>
                  <a:srgbClr val="000000"/>
                </a:solidFill>
                <a:latin typeface="GillSans"/>
              </a:rPr>
              <a:t>and decoding (for archiving / </a:t>
            </a:r>
            <a:r>
              <a:rPr lang="en-US" dirty="0" smtClean="0">
                <a:solidFill>
                  <a:srgbClr val="000000"/>
                </a:solidFill>
                <a:latin typeface="GillSans"/>
              </a:rPr>
              <a:t>serialization), message forwarding and message </a:t>
            </a:r>
            <a:r>
              <a:rPr lang="en-US" dirty="0">
                <a:solidFill>
                  <a:srgbClr val="000000"/>
                </a:solidFill>
                <a:latin typeface="GillSans"/>
              </a:rPr>
              <a:t>dispatching</a:t>
            </a:r>
            <a:r>
              <a:rPr lang="en-US" dirty="0" smtClean="0"/>
              <a:t> </a:t>
            </a:r>
          </a:p>
          <a:p>
            <a:pPr lvl="1"/>
            <a:r>
              <a:rPr lang="en-US" dirty="0" err="1" smtClean="0">
                <a:solidFill>
                  <a:srgbClr val="5C2699"/>
                </a:solidFill>
                <a:latin typeface="Menlo-Regular"/>
              </a:rPr>
              <a:t>NSObject</a:t>
            </a:r>
            <a:endParaRPr lang="en-US" dirty="0" smtClean="0"/>
          </a:p>
          <a:p>
            <a:endParaRPr lang="en-US" dirty="0" smtClean="0"/>
          </a:p>
          <a:p>
            <a:r>
              <a:rPr lang="en-US" dirty="0" smtClean="0"/>
              <a:t>Value objects: </a:t>
            </a:r>
            <a:r>
              <a:rPr lang="en-US" dirty="0">
                <a:solidFill>
                  <a:srgbClr val="000000"/>
                </a:solidFill>
                <a:latin typeface="GillSans"/>
              </a:rPr>
              <a:t>encapsulate values of various primitive types</a:t>
            </a:r>
            <a:endParaRPr lang="en-US" dirty="0" smtClean="0"/>
          </a:p>
          <a:p>
            <a:pPr lvl="1"/>
            <a:r>
              <a:rPr lang="en-US" dirty="0" err="1" smtClean="0">
                <a:solidFill>
                  <a:srgbClr val="5C2699"/>
                </a:solidFill>
                <a:latin typeface="Menlo-Regular"/>
              </a:rPr>
              <a:t>NSNumber</a:t>
            </a:r>
            <a:endParaRPr lang="en-US" dirty="0" smtClean="0">
              <a:solidFill>
                <a:srgbClr val="5C2699"/>
              </a:solidFill>
              <a:latin typeface="Menlo-Regular"/>
            </a:endParaRPr>
          </a:p>
          <a:p>
            <a:pPr lvl="1"/>
            <a:r>
              <a:rPr lang="en-US" dirty="0" err="1" smtClean="0">
                <a:solidFill>
                  <a:srgbClr val="5C2699"/>
                </a:solidFill>
                <a:latin typeface="Menlo-Regular"/>
              </a:rPr>
              <a:t>NSDate</a:t>
            </a:r>
            <a:r>
              <a:rPr lang="en-US" dirty="0" smtClean="0">
                <a:solidFill>
                  <a:srgbClr val="5C2699"/>
                </a:solidFill>
                <a:latin typeface="Menlo-Regular"/>
              </a:rPr>
              <a:t> </a:t>
            </a:r>
          </a:p>
          <a:p>
            <a:pPr lvl="1"/>
            <a:r>
              <a:rPr lang="en-US" dirty="0" err="1" smtClean="0">
                <a:solidFill>
                  <a:srgbClr val="5C2699"/>
                </a:solidFill>
                <a:latin typeface="Menlo-Regular"/>
              </a:rPr>
              <a:t>NSString</a:t>
            </a:r>
            <a:r>
              <a:rPr lang="en-US" dirty="0" smtClean="0">
                <a:solidFill>
                  <a:srgbClr val="5C2699"/>
                </a:solidFill>
                <a:latin typeface="Menlo-Regular"/>
              </a:rPr>
              <a:t> </a:t>
            </a:r>
          </a:p>
          <a:p>
            <a:pPr lvl="1"/>
            <a:r>
              <a:rPr lang="en-US" dirty="0" err="1" smtClean="0">
                <a:solidFill>
                  <a:srgbClr val="5C2699"/>
                </a:solidFill>
                <a:latin typeface="Menlo-Regular"/>
              </a:rPr>
              <a:t>NSData</a:t>
            </a:r>
            <a:endParaRPr lang="en-US" dirty="0" smtClean="0"/>
          </a:p>
          <a:p>
            <a:endParaRPr lang="en-US" dirty="0" smtClean="0"/>
          </a:p>
          <a:p>
            <a:r>
              <a:rPr lang="en-US" dirty="0" smtClean="0"/>
              <a:t>Collections: </a:t>
            </a:r>
            <a:r>
              <a:rPr lang="en-US" dirty="0" smtClean="0">
                <a:solidFill>
                  <a:srgbClr val="000000"/>
                </a:solidFill>
                <a:latin typeface="GillSans"/>
              </a:rPr>
              <a:t>collections </a:t>
            </a:r>
            <a:r>
              <a:rPr lang="en-US" dirty="0">
                <a:solidFill>
                  <a:srgbClr val="000000"/>
                </a:solidFill>
                <a:latin typeface="GillSans"/>
              </a:rPr>
              <a:t>are objects that store other objects</a:t>
            </a:r>
            <a:endParaRPr lang="en-US" dirty="0" smtClean="0"/>
          </a:p>
          <a:p>
            <a:pPr lvl="1"/>
            <a:r>
              <a:rPr lang="en-US" dirty="0" err="1" smtClean="0">
                <a:solidFill>
                  <a:srgbClr val="5C2699"/>
                </a:solidFill>
                <a:latin typeface="Menlo-Regular"/>
              </a:rPr>
              <a:t>NSArray</a:t>
            </a:r>
            <a:r>
              <a:rPr lang="en-US" dirty="0" smtClean="0">
                <a:solidFill>
                  <a:srgbClr val="5C2699"/>
                </a:solidFill>
                <a:latin typeface="Menlo-Regular"/>
              </a:rPr>
              <a:t>, </a:t>
            </a:r>
            <a:r>
              <a:rPr lang="en-US" dirty="0" err="1" smtClean="0">
                <a:solidFill>
                  <a:srgbClr val="5C2699"/>
                </a:solidFill>
                <a:latin typeface="Menlo-Regular"/>
              </a:rPr>
              <a:t>NSMutableArray</a:t>
            </a:r>
            <a:endParaRPr lang="en-US" dirty="0">
              <a:solidFill>
                <a:srgbClr val="5C2699"/>
              </a:solidFill>
              <a:latin typeface="Menlo-Regular"/>
            </a:endParaRPr>
          </a:p>
          <a:p>
            <a:pPr lvl="1"/>
            <a:r>
              <a:rPr lang="en-US" dirty="0" err="1" smtClean="0">
                <a:solidFill>
                  <a:srgbClr val="5C2699"/>
                </a:solidFill>
                <a:latin typeface="Menlo-Regular"/>
              </a:rPr>
              <a:t>NSDictionary</a:t>
            </a:r>
            <a:r>
              <a:rPr lang="en-US" dirty="0" smtClean="0">
                <a:solidFill>
                  <a:srgbClr val="5C2699"/>
                </a:solidFill>
                <a:latin typeface="Menlo-Regular"/>
              </a:rPr>
              <a:t>, </a:t>
            </a:r>
            <a:r>
              <a:rPr lang="en-US" dirty="0" err="1" smtClean="0">
                <a:solidFill>
                  <a:srgbClr val="5C2699"/>
                </a:solidFill>
                <a:latin typeface="Menlo-Regular"/>
              </a:rPr>
              <a:t>NSMutableDictionary</a:t>
            </a:r>
            <a:endParaRPr lang="en-US" dirty="0">
              <a:solidFill>
                <a:srgbClr val="5C2699"/>
              </a:solidFill>
              <a:latin typeface="Menlo-Regular"/>
            </a:endParaRPr>
          </a:p>
          <a:p>
            <a:pPr lvl="1"/>
            <a:r>
              <a:rPr lang="en-US" dirty="0" err="1" smtClean="0">
                <a:solidFill>
                  <a:srgbClr val="5C2699"/>
                </a:solidFill>
                <a:latin typeface="Menlo-Regular"/>
              </a:rPr>
              <a:t>NSSet</a:t>
            </a:r>
            <a:r>
              <a:rPr lang="en-US" dirty="0" smtClean="0">
                <a:solidFill>
                  <a:srgbClr val="5C2699"/>
                </a:solidFill>
                <a:latin typeface="Menlo-Regular"/>
              </a:rPr>
              <a:t>, </a:t>
            </a:r>
            <a:r>
              <a:rPr lang="en-US" dirty="0" err="1" smtClean="0">
                <a:solidFill>
                  <a:srgbClr val="5C2699"/>
                </a:solidFill>
                <a:latin typeface="Menlo-Regular"/>
              </a:rPr>
              <a:t>NSMutableSet</a:t>
            </a:r>
            <a:endParaRPr lang="en-US" dirty="0" smtClean="0"/>
          </a:p>
          <a:p>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6498184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solidFill>
                  <a:schemeClr val="bg1">
                    <a:lumMod val="85000"/>
                  </a:schemeClr>
                </a:solidFill>
              </a:rPr>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3877576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19" name="TextBox 1"/>
          <p:cNvSpPr txBox="1"/>
          <p:nvPr/>
        </p:nvSpPr>
        <p:spPr>
          <a:xfrm>
            <a:off x="1295400" y="5486400"/>
            <a:ext cx="7263142" cy="704078"/>
          </a:xfrm>
          <a:prstGeom prst="rect">
            <a:avLst/>
          </a:prstGeom>
          <a:noFill/>
        </p:spPr>
        <p:txBody>
          <a:bodyPr wrap="none" lIns="0" tIns="0" rIns="0" bIns="28804" rtlCol="0">
            <a:spAutoFit/>
          </a:bodyPr>
          <a:lstStyle/>
          <a:p>
            <a:pPr>
              <a:lnSpc>
                <a:spcPts val="2961"/>
              </a:lnSpc>
              <a:tabLst>
                <a:tab pos="7192899" algn="l"/>
                <a:tab pos="7424928" algn="l"/>
              </a:tabLst>
            </a:pPr>
            <a:r>
              <a:rPr lang="en-US" altLang="zh-CN" sz="2400" dirty="0">
                <a:latin typeface="Times New Roman" pitchFamily="18" charset="0"/>
                <a:cs typeface="Times New Roman" pitchFamily="18" charset="0"/>
              </a:rPr>
              <a:t>Divide objects in your program into 3 “camps.”</a:t>
            </a:r>
          </a:p>
          <a:p>
            <a:pPr>
              <a:lnSpc>
                <a:spcPts val="630"/>
              </a:lnSpc>
            </a:pPr>
            <a:endParaRPr lang="en-US" altLang="zh-CN" dirty="0" smtClean="0"/>
          </a:p>
          <a:p>
            <a:pPr>
              <a:lnSpc>
                <a:spcPts val="1575"/>
              </a:lnSpc>
              <a:tabLst>
                <a:tab pos="7192899" algn="l"/>
                <a:tab pos="7424928"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27617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771525" y="5753100"/>
            <a:ext cx="7698772" cy="704078"/>
          </a:xfrm>
          <a:prstGeom prst="rect">
            <a:avLst/>
          </a:prstGeom>
          <a:noFill/>
        </p:spPr>
        <p:txBody>
          <a:bodyPr wrap="none" lIns="0" tIns="0" rIns="0" bIns="28804" rtlCol="0">
            <a:spAutoFit/>
          </a:bodyPr>
          <a:lstStyle/>
          <a:p>
            <a:pPr>
              <a:lnSpc>
                <a:spcPts val="2961"/>
              </a:lnSpc>
              <a:tabLst>
                <a:tab pos="8289036" algn="l"/>
                <a:tab pos="8521065" algn="l"/>
              </a:tabLst>
            </a:pP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What</a:t>
            </a:r>
            <a:r>
              <a:rPr lang="en-US" altLang="zh-CN" sz="2400" dirty="0">
                <a:solidFill>
                  <a:srgbClr val="000000"/>
                </a:solidFill>
                <a:latin typeface="Times New Roman" pitchFamily="18" charset="0"/>
                <a:cs typeface="Times New Roman" pitchFamily="18" charset="0"/>
              </a:rPr>
              <a:t> your application is (but not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it is displayed)</a:t>
            </a:r>
          </a:p>
          <a:p>
            <a:pPr>
              <a:lnSpc>
                <a:spcPts val="630"/>
              </a:lnSpc>
            </a:pPr>
            <a:endParaRPr lang="en-US" altLang="zh-CN" dirty="0" smtClean="0">
              <a:solidFill>
                <a:srgbClr val="000000"/>
              </a:solidFill>
            </a:endParaRPr>
          </a:p>
          <a:p>
            <a:pPr>
              <a:lnSpc>
                <a:spcPts val="1575"/>
              </a:lnSpc>
              <a:tabLst>
                <a:tab pos="8289036" algn="l"/>
                <a:tab pos="852106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08376816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642938" y="5753100"/>
            <a:ext cx="7909016" cy="407073"/>
          </a:xfrm>
          <a:prstGeom prst="rect">
            <a:avLst/>
          </a:prstGeom>
          <a:noFill/>
        </p:spPr>
        <p:txBody>
          <a:bodyPr wrap="none" lIns="0" tIns="0" rIns="0" bIns="28804" rtlCol="0">
            <a:spAutoFit/>
          </a:bodyPr>
          <a:lstStyle/>
          <a:p>
            <a:pPr>
              <a:lnSpc>
                <a:spcPts val="2961"/>
              </a:lnSpc>
              <a:tabLst>
                <a:tab pos="8433054" algn="l"/>
                <a:tab pos="8665083" algn="l"/>
              </a:tabLst>
            </a:pP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your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presented to the user (UI logic</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884294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2628900" y="5753100"/>
            <a:ext cx="6269409" cy="704078"/>
          </a:xfrm>
          <a:prstGeom prst="rect">
            <a:avLst/>
          </a:prstGeom>
          <a:noFill/>
        </p:spPr>
        <p:txBody>
          <a:bodyPr wrap="none" lIns="0" tIns="0" rIns="0" bIns="28804" rtlCol="0">
            <a:spAutoFit/>
          </a:bodyPr>
          <a:lstStyle/>
          <a:p>
            <a:pPr>
              <a:lnSpc>
                <a:spcPts val="2961"/>
              </a:lnSpc>
              <a:tabLst>
                <a:tab pos="6208776" algn="l"/>
                <a:tab pos="6440805" algn="l"/>
              </a:tabLst>
            </a:pP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Your</a:t>
            </a:r>
            <a:r>
              <a:rPr lang="en-US" altLang="zh-CN" sz="2400" dirty="0">
                <a:latin typeface="Times New Roman" pitchFamily="18" charset="0"/>
                <a:cs typeface="Times New Roman" pitchFamily="18" charset="0"/>
              </a:rPr>
              <a:t> </a:t>
            </a: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minions</a:t>
            </a:r>
          </a:p>
          <a:p>
            <a:pPr>
              <a:lnSpc>
                <a:spcPts val="630"/>
              </a:lnSpc>
            </a:pPr>
            <a:endParaRPr lang="en-US" altLang="zh-CN" dirty="0" smtClean="0"/>
          </a:p>
          <a:p>
            <a:pPr>
              <a:lnSpc>
                <a:spcPts val="1575"/>
              </a:lnSpc>
              <a:tabLst>
                <a:tab pos="6208776" algn="l"/>
                <a:tab pos="644080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41558731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iOS</a:t>
            </a:r>
            <a:r>
              <a:rPr lang="en-US" dirty="0"/>
              <a:t> </a:t>
            </a:r>
            <a:r>
              <a:rPr lang="en-US" dirty="0" smtClean="0"/>
              <a:t>Architecture</a:t>
            </a:r>
            <a:endParaRPr lang="en-US" dirty="0"/>
          </a:p>
        </p:txBody>
      </p:sp>
      <p:sp>
        <p:nvSpPr>
          <p:cNvPr id="3" name="Content Placeholder 2"/>
          <p:cNvSpPr>
            <a:spLocks noGrp="1"/>
          </p:cNvSpPr>
          <p:nvPr>
            <p:ph idx="1"/>
          </p:nvPr>
        </p:nvSpPr>
        <p:spPr>
          <a:xfrm>
            <a:off x="457200" y="1447800"/>
            <a:ext cx="5486400" cy="5257800"/>
          </a:xfrm>
        </p:spPr>
        <p:txBody>
          <a:bodyPr>
            <a:normAutofit fontScale="62500" lnSpcReduction="20000"/>
          </a:bodyPr>
          <a:lstStyle/>
          <a:p>
            <a:r>
              <a:rPr lang="en-US" sz="3500" dirty="0"/>
              <a:t>Implemented as a number of layers</a:t>
            </a:r>
          </a:p>
          <a:p>
            <a:r>
              <a:rPr lang="en-US" sz="3500" dirty="0"/>
              <a:t>Lower layers provide fundamental services and technologies</a:t>
            </a:r>
          </a:p>
          <a:p>
            <a:r>
              <a:rPr lang="en-US" sz="3500" dirty="0"/>
              <a:t>Higher layers provide more sophisticated services </a:t>
            </a:r>
          </a:p>
          <a:p>
            <a:pPr lvl="1"/>
            <a:r>
              <a:rPr lang="en-US" dirty="0"/>
              <a:t>Builds upon the functionality provided by the lower layers</a:t>
            </a:r>
          </a:p>
          <a:p>
            <a:pPr lvl="1"/>
            <a:r>
              <a:rPr lang="en-US" dirty="0"/>
              <a:t>Provides </a:t>
            </a:r>
            <a:r>
              <a:rPr lang="en-US" dirty="0" smtClean="0"/>
              <a:t>object-oriented </a:t>
            </a:r>
            <a:r>
              <a:rPr lang="en-US" dirty="0"/>
              <a:t>abstractions for lower layer </a:t>
            </a:r>
            <a:r>
              <a:rPr lang="en-US" dirty="0" smtClean="0"/>
              <a:t>constructs</a:t>
            </a:r>
          </a:p>
          <a:p>
            <a:r>
              <a:rPr lang="en-US" sz="3500" dirty="0"/>
              <a:t>Each layer has a number of frameworks (packages of system interfaces)</a:t>
            </a:r>
          </a:p>
          <a:p>
            <a:pPr lvl="1"/>
            <a:r>
              <a:rPr lang="en-US" dirty="0"/>
              <a:t>Each framework contains dynamically shared libraries and associated resources (header files, images, </a:t>
            </a:r>
            <a:r>
              <a:rPr lang="en-US" dirty="0" err="1"/>
              <a:t>etc</a:t>
            </a:r>
            <a:r>
              <a:rPr lang="en-US" dirty="0" smtClean="0"/>
              <a:t>)</a:t>
            </a:r>
          </a:p>
          <a:p>
            <a:pPr lvl="1"/>
            <a:r>
              <a:rPr lang="en-US" dirty="0" smtClean="0"/>
              <a:t>When a framework is used, they need to be linked into the project</a:t>
            </a:r>
          </a:p>
          <a:p>
            <a:pPr lvl="2"/>
            <a:r>
              <a:rPr lang="en-US" dirty="0" smtClean="0"/>
              <a:t>Standard frameworks such as Foundation and </a:t>
            </a:r>
            <a:r>
              <a:rPr lang="en-US" dirty="0" err="1" smtClean="0"/>
              <a:t>UIKit</a:t>
            </a:r>
            <a:r>
              <a:rPr lang="en-US" dirty="0" smtClean="0"/>
              <a:t> are linked by default, when a template project is started</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Tree>
    <p:extLst>
      <p:ext uri="{BB962C8B-B14F-4D97-AF65-F5344CB8AC3E}">
        <p14:creationId xmlns:p14="http://schemas.microsoft.com/office/powerpoint/2010/main" val="64601001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1407319" y="5753100"/>
            <a:ext cx="7650941" cy="704078"/>
          </a:xfrm>
          <a:prstGeom prst="rect">
            <a:avLst/>
          </a:prstGeom>
          <a:noFill/>
        </p:spPr>
        <p:txBody>
          <a:bodyPr wrap="none" lIns="0" tIns="0" rIns="0" bIns="28804" rtlCol="0">
            <a:spAutoFit/>
          </a:bodyPr>
          <a:lstStyle/>
          <a:p>
            <a:pPr>
              <a:lnSpc>
                <a:spcPts val="2961"/>
              </a:lnSpc>
              <a:tabLst>
                <a:tab pos="7576947" algn="l"/>
                <a:tab pos="7808976"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always talk directly to their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FFFFFF"/>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576947" algn="l"/>
                <a:tab pos="780897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5700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TextBox 1"/>
          <p:cNvSpPr txBox="1"/>
          <p:nvPr/>
        </p:nvSpPr>
        <p:spPr>
          <a:xfrm>
            <a:off x="1664494" y="5753100"/>
            <a:ext cx="5847755" cy="407073"/>
          </a:xfrm>
          <a:prstGeom prst="rect">
            <a:avLst/>
          </a:prstGeom>
          <a:noFill/>
        </p:spPr>
        <p:txBody>
          <a:bodyPr wrap="none" lIns="0" tIns="0" rIns="0" bIns="28804" rtlCol="0">
            <a:spAutoFit/>
          </a:bodyPr>
          <a:lstStyle/>
          <a:p>
            <a:pPr>
              <a:lnSpc>
                <a:spcPts val="2961"/>
              </a:lnSpc>
              <a:tabLst>
                <a:tab pos="7288911" algn="l"/>
                <a:tab pos="7520940"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also talk directly to their</a:t>
            </a:r>
            <a:r>
              <a:rPr lang="en-US" altLang="zh-CN" sz="2400" dirty="0">
                <a:latin typeface="Times New Roman" pitchFamily="18" charset="0"/>
                <a:cs typeface="Times New Roman" pitchFamily="18" charset="0"/>
              </a:rPr>
              <a:t>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FFFFFF"/>
                </a:solidFill>
                <a:latin typeface="Times New Roman" pitchFamily="18" charset="0"/>
                <a:cs typeface="Times New Roman" pitchFamily="18" charset="0"/>
              </a:rPr>
              <a:t>.</a:t>
            </a:r>
            <a:endParaRPr lang="en-US" altLang="zh-CN" sz="2400" dirty="0">
              <a:solidFill>
                <a:srgbClr val="FFFFFF"/>
              </a:solidFill>
              <a:latin typeface="Times New Roman" pitchFamily="18" charset="0"/>
              <a:cs typeface="Times New Roman" pitchFamily="18" charset="0"/>
            </a:endParaRPr>
          </a:p>
        </p:txBody>
      </p: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Tree>
    <p:extLst>
      <p:ext uri="{BB962C8B-B14F-4D97-AF65-F5344CB8AC3E}">
        <p14:creationId xmlns:p14="http://schemas.microsoft.com/office/powerpoint/2010/main" val="18895063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178719" y="5753100"/>
            <a:ext cx="6762068" cy="407073"/>
          </a:xfrm>
          <a:prstGeom prst="rect">
            <a:avLst/>
          </a:prstGeom>
          <a:noFill/>
        </p:spPr>
        <p:txBody>
          <a:bodyPr wrap="none" lIns="0" tIns="0" rIns="0" bIns="28804" rtlCol="0">
            <a:spAutoFit/>
          </a:bodyPr>
          <a:lstStyle/>
          <a:p>
            <a:pPr>
              <a:lnSpc>
                <a:spcPts val="2961"/>
              </a:lnSpc>
              <a:tabLst>
                <a:tab pos="7832979" algn="l"/>
                <a:tab pos="8065008" algn="l"/>
              </a:tabLst>
            </a:pPr>
            <a:r>
              <a:rPr lang="en-US" altLang="zh-CN" sz="2400" dirty="0">
                <a:latin typeface="Times New Roman" pitchFamily="18" charset="0"/>
                <a:cs typeface="Times New Roman" pitchFamily="18" charset="0"/>
              </a:rPr>
              <a:t>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and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should </a:t>
            </a:r>
            <a:r>
              <a:rPr lang="en-US" altLang="zh-CN" sz="2400" b="1" dirty="0">
                <a:solidFill>
                  <a:srgbClr val="FF0000"/>
                </a:solidFill>
                <a:latin typeface="Times New Roman" pitchFamily="18" charset="0"/>
                <a:cs typeface="Times New Roman" pitchFamily="18" charset="0"/>
              </a:rPr>
              <a:t>never</a:t>
            </a:r>
            <a:r>
              <a:rPr lang="en-US" altLang="zh-CN" sz="2400" dirty="0">
                <a:solidFill>
                  <a:srgbClr val="000000"/>
                </a:solidFill>
                <a:latin typeface="Times New Roman" pitchFamily="18" charset="0"/>
                <a:cs typeface="Times New Roman" pitchFamily="18" charset="0"/>
              </a:rPr>
              <a:t> speak to each other</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cxnSp>
        <p:nvCxnSpPr>
          <p:cNvPr id="39" name="Straight Arrow Connector 38"/>
          <p:cNvCxnSpPr/>
          <p:nvPr/>
        </p:nvCxnSpPr>
        <p:spPr>
          <a:xfrm flipH="1">
            <a:off x="3505200" y="4572000"/>
            <a:ext cx="19050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3429000" y="4724400"/>
            <a:ext cx="20574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20" name="Multiply 19"/>
          <p:cNvSpPr/>
          <p:nvPr/>
        </p:nvSpPr>
        <p:spPr>
          <a:xfrm>
            <a:off x="3962400" y="4419600"/>
            <a:ext cx="457200" cy="457200"/>
          </a:xfrm>
          <a:prstGeom prst="mathMultiply">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4333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2264569" y="5753100"/>
            <a:ext cx="6681444" cy="704078"/>
          </a:xfrm>
          <a:prstGeom prst="rect">
            <a:avLst/>
          </a:prstGeom>
          <a:noFill/>
        </p:spPr>
        <p:txBody>
          <a:bodyPr wrap="none" lIns="0" tIns="0" rIns="0" bIns="28804" rtlCol="0">
            <a:spAutoFit/>
          </a:bodyPr>
          <a:lstStyle/>
          <a:p>
            <a:pPr>
              <a:lnSpc>
                <a:spcPts val="2961"/>
              </a:lnSpc>
              <a:tabLst>
                <a:tab pos="6616827" algn="l"/>
                <a:tab pos="6848856" algn="l"/>
              </a:tabLst>
            </a:pPr>
            <a:r>
              <a:rPr lang="en-US" altLang="zh-CN" sz="2400" dirty="0">
                <a:latin typeface="Times New Roman" pitchFamily="18" charset="0"/>
                <a:cs typeface="Times New Roman" pitchFamily="18" charset="0"/>
              </a:rPr>
              <a:t>Can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speak to its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6616827" algn="l"/>
                <a:tab pos="684885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41" name="Straight Arrow Connector 40"/>
          <p:cNvCxnSpPr/>
          <p:nvPr/>
        </p:nvCxnSpPr>
        <p:spPr>
          <a:xfrm flipH="1" flipV="1">
            <a:off x="5943600" y="2286000"/>
            <a:ext cx="1371600" cy="12192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705600" y="2514600"/>
            <a:ext cx="374822" cy="584776"/>
          </a:xfrm>
          <a:prstGeom prst="rect">
            <a:avLst/>
          </a:prstGeom>
          <a:noFill/>
        </p:spPr>
        <p:txBody>
          <a:bodyPr wrap="none" rtlCol="0">
            <a:spAutoFit/>
          </a:bodyPr>
          <a:lstStyle/>
          <a:p>
            <a:r>
              <a:rPr lang="en-US" sz="3200" dirty="0" smtClean="0"/>
              <a:t>?</a:t>
            </a:r>
            <a:endParaRPr lang="en-US" sz="3200" dirty="0"/>
          </a:p>
        </p:txBody>
      </p:sp>
    </p:spTree>
    <p:extLst>
      <p:ext uri="{BB962C8B-B14F-4D97-AF65-F5344CB8AC3E}">
        <p14:creationId xmlns:p14="http://schemas.microsoft.com/office/powerpoint/2010/main" val="778116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1521619" y="5753100"/>
            <a:ext cx="7521675" cy="704078"/>
          </a:xfrm>
          <a:prstGeom prst="rect">
            <a:avLst/>
          </a:prstGeom>
          <a:noFill/>
        </p:spPr>
        <p:txBody>
          <a:bodyPr wrap="none" lIns="0" tIns="0" rIns="0" bIns="28804" rtlCol="0">
            <a:spAutoFit/>
          </a:bodyPr>
          <a:lstStyle/>
          <a:p>
            <a:pPr>
              <a:lnSpc>
                <a:spcPts val="2961"/>
              </a:lnSpc>
              <a:tabLst>
                <a:tab pos="7448931" algn="l"/>
                <a:tab pos="7680960" algn="l"/>
              </a:tabLst>
            </a:pPr>
            <a:r>
              <a:rPr lang="en-US" altLang="zh-CN" sz="2400" dirty="0">
                <a:latin typeface="Times New Roman" pitchFamily="18" charset="0"/>
                <a:cs typeface="Times New Roman" pitchFamily="18" charset="0"/>
              </a:rPr>
              <a:t>Sort of.   Communication is “blind” and structured.</a:t>
            </a:r>
          </a:p>
          <a:p>
            <a:pPr>
              <a:lnSpc>
                <a:spcPts val="630"/>
              </a:lnSpc>
            </a:pPr>
            <a:endParaRPr lang="en-US" altLang="zh-CN" dirty="0" smtClean="0"/>
          </a:p>
          <a:p>
            <a:pPr>
              <a:lnSpc>
                <a:spcPts val="1575"/>
              </a:lnSpc>
              <a:tabLst>
                <a:tab pos="7448931" algn="l"/>
                <a:tab pos="7680960"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8435994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971675" y="5753100"/>
            <a:ext cx="5105213" cy="407073"/>
          </a:xfrm>
          <a:prstGeom prst="rect">
            <a:avLst/>
          </a:prstGeom>
          <a:noFill/>
        </p:spPr>
        <p:txBody>
          <a:bodyPr wrap="none" lIns="0" tIns="0" rIns="0" bIns="28804" rtlCol="0">
            <a:spAutoFit/>
          </a:bodyPr>
          <a:lstStyle/>
          <a:p>
            <a:pPr>
              <a:lnSpc>
                <a:spcPts val="2961"/>
              </a:lnSpc>
              <a:tabLst>
                <a:tab pos="6944868" algn="l"/>
                <a:tab pos="717689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can drop 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target</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on itself</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Tree>
    <p:extLst>
      <p:ext uri="{BB962C8B-B14F-4D97-AF65-F5344CB8AC3E}">
        <p14:creationId xmlns:p14="http://schemas.microsoft.com/office/powerpoint/2010/main" val="154253301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2278856" y="5753100"/>
            <a:ext cx="6665286" cy="704078"/>
          </a:xfrm>
          <a:prstGeom prst="rect">
            <a:avLst/>
          </a:prstGeom>
          <a:noFill/>
        </p:spPr>
        <p:txBody>
          <a:bodyPr wrap="none" lIns="0" tIns="0" rIns="0" bIns="28804" rtlCol="0">
            <a:spAutoFit/>
          </a:bodyPr>
          <a:lstStyle/>
          <a:p>
            <a:pPr>
              <a:lnSpc>
                <a:spcPts val="2961"/>
              </a:lnSpc>
              <a:tabLst>
                <a:tab pos="6600825" algn="l"/>
                <a:tab pos="6832854" algn="l"/>
              </a:tabLst>
            </a:pPr>
            <a:r>
              <a:rPr lang="en-US" altLang="zh-CN" sz="2400" dirty="0">
                <a:latin typeface="Times New Roman" pitchFamily="18" charset="0"/>
                <a:cs typeface="Times New Roman" pitchFamily="18" charset="0"/>
              </a:rPr>
              <a:t>Then hand out an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to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6600825" algn="l"/>
                <a:tab pos="6832854"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44" name="Oval 43"/>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3439936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cxnSp>
        <p:nvCxnSpPr>
          <p:cNvPr id="45" name="Straight Arrow Connector 44"/>
          <p:cNvCxnSpPr/>
          <p:nvPr/>
        </p:nvCxnSpPr>
        <p:spPr>
          <a:xfrm flipH="1" flipV="1">
            <a:off x="5867400" y="2209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1" name="TextBox 1"/>
          <p:cNvSpPr txBox="1"/>
          <p:nvPr/>
        </p:nvSpPr>
        <p:spPr>
          <a:xfrm>
            <a:off x="1028700" y="5753100"/>
            <a:ext cx="7027465"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sends the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when things happen in the UI.</a:t>
            </a:r>
          </a:p>
          <a:p>
            <a:pPr>
              <a:lnSpc>
                <a:spcPts val="630"/>
              </a:lnSpc>
            </a:pPr>
            <a:endParaRPr lang="en-US" altLang="zh-CN" dirty="0" smtClean="0">
              <a:solidFill>
                <a:srgbClr val="000000"/>
              </a:solidFill>
            </a:endParaRPr>
          </a:p>
          <a:p>
            <a:pPr>
              <a:lnSpc>
                <a:spcPts val="1575"/>
              </a:lnSpc>
              <a:tabLst>
                <a:tab pos="8001000" algn="l"/>
                <a:tab pos="8233029"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
        <p:nvSpPr>
          <p:cNvPr id="52" name="Oval 51"/>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095864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735806" y="5753100"/>
            <a:ext cx="7677432" cy="704078"/>
          </a:xfrm>
          <a:prstGeom prst="rect">
            <a:avLst/>
          </a:prstGeom>
          <a:noFill/>
        </p:spPr>
        <p:txBody>
          <a:bodyPr wrap="none" lIns="0" tIns="0" rIns="0" bIns="28804" rtlCol="0">
            <a:spAutoFit/>
          </a:bodyPr>
          <a:lstStyle/>
          <a:p>
            <a:pPr>
              <a:lnSpc>
                <a:spcPts val="2961"/>
              </a:lnSpc>
              <a:tabLst>
                <a:tab pos="8329041" algn="l"/>
                <a:tab pos="8561070" algn="l"/>
              </a:tabLst>
            </a:pPr>
            <a:r>
              <a:rPr lang="en-US" altLang="zh-CN" sz="2400" dirty="0">
                <a:latin typeface="Times New Roman" pitchFamily="18" charset="0"/>
                <a:cs typeface="Times New Roman" pitchFamily="18" charset="0"/>
              </a:rPr>
              <a:t>Sometimes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needs to synchronize with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329041" algn="l"/>
                <a:tab pos="8561070" algn="l"/>
              </a:tabLst>
            </a:pPr>
            <a:endParaRPr lang="en-US" altLang="zh-CN" sz="1000" dirty="0">
              <a:solidFill>
                <a:srgbClr val="FF1919"/>
              </a:solidFill>
              <a:latin typeface="Times New Roman" pitchFamily="18" charset="0"/>
              <a:cs typeface="Times New Roman" pitchFamily="18" charset="0"/>
            </a:endParaRPr>
          </a:p>
        </p:txBody>
      </p:sp>
      <p:grpSp>
        <p:nvGrpSpPr>
          <p:cNvPr id="62" name="Group 61"/>
          <p:cNvGrpSpPr/>
          <p:nvPr/>
        </p:nvGrpSpPr>
        <p:grpSpPr>
          <a:xfrm>
            <a:off x="5410200" y="38862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Oval 68"/>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163582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62" name="Group 61"/>
          <p:cNvGrpSpPr/>
          <p:nvPr/>
        </p:nvGrpSpPr>
        <p:grpSpPr>
          <a:xfrm>
            <a:off x="3810000" y="17526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49" name="TextBox 1"/>
          <p:cNvSpPr txBox="1"/>
          <p:nvPr/>
        </p:nvSpPr>
        <p:spPr>
          <a:xfrm>
            <a:off x="1585913" y="5753100"/>
            <a:ext cx="7448962" cy="704078"/>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933965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a:t>
            </a:r>
            <a:r>
              <a:rPr lang="en-US" dirty="0" err="1" smtClean="0"/>
              <a:t>CoreOS</a:t>
            </a:r>
            <a:endParaRPr lang="en-US" dirty="0"/>
          </a:p>
        </p:txBody>
      </p:sp>
      <p:sp>
        <p:nvSpPr>
          <p:cNvPr id="3" name="Content Placeholder 2"/>
          <p:cNvSpPr>
            <a:spLocks noGrp="1"/>
          </p:cNvSpPr>
          <p:nvPr>
            <p:ph idx="1"/>
          </p:nvPr>
        </p:nvSpPr>
        <p:spPr>
          <a:xfrm>
            <a:off x="457200" y="1447800"/>
            <a:ext cx="5486400" cy="5029200"/>
          </a:xfrm>
        </p:spPr>
        <p:txBody>
          <a:bodyPr>
            <a:normAutofit fontScale="40000" lnSpcReduction="20000"/>
          </a:bodyPr>
          <a:lstStyle/>
          <a:p>
            <a:r>
              <a:rPr lang="en-US" sz="5500" dirty="0"/>
              <a:t>System Framework (based on Mach)</a:t>
            </a:r>
          </a:p>
          <a:p>
            <a:pPr lvl="1"/>
            <a:r>
              <a:rPr lang="en-US" sz="4500" dirty="0"/>
              <a:t>Threading (POSIX)</a:t>
            </a:r>
          </a:p>
          <a:p>
            <a:pPr lvl="1"/>
            <a:r>
              <a:rPr lang="en-US" sz="4500" dirty="0">
                <a:solidFill>
                  <a:srgbClr val="FF0000"/>
                </a:solidFill>
              </a:rPr>
              <a:t>Networking (BSD sockets)</a:t>
            </a:r>
          </a:p>
          <a:p>
            <a:pPr lvl="1"/>
            <a:r>
              <a:rPr lang="en-US" sz="4500" dirty="0"/>
              <a:t>File system  </a:t>
            </a:r>
          </a:p>
          <a:p>
            <a:pPr lvl="1"/>
            <a:r>
              <a:rPr lang="en-US" sz="4500" dirty="0"/>
              <a:t>Service discovery (Bonjour &amp; DNS)</a:t>
            </a:r>
          </a:p>
          <a:p>
            <a:pPr lvl="1"/>
            <a:r>
              <a:rPr lang="en-US" sz="4500" dirty="0"/>
              <a:t>Memory management </a:t>
            </a:r>
          </a:p>
          <a:p>
            <a:pPr lvl="1"/>
            <a:r>
              <a:rPr lang="en-US" sz="4500" dirty="0"/>
              <a:t>Math computations</a:t>
            </a:r>
          </a:p>
          <a:p>
            <a:r>
              <a:rPr lang="en-US" sz="5500" dirty="0">
                <a:solidFill>
                  <a:srgbClr val="FF0000"/>
                </a:solidFill>
              </a:rPr>
              <a:t>Core</a:t>
            </a:r>
            <a:r>
              <a:rPr lang="en-US" sz="5500" dirty="0"/>
              <a:t> </a:t>
            </a:r>
            <a:r>
              <a:rPr lang="en-US" sz="5500" dirty="0">
                <a:solidFill>
                  <a:srgbClr val="FF0000"/>
                </a:solidFill>
              </a:rPr>
              <a:t>Bluetooth Framework </a:t>
            </a:r>
            <a:r>
              <a:rPr lang="en-US" sz="5500" dirty="0"/>
              <a:t>and External Accessory Framework</a:t>
            </a:r>
          </a:p>
          <a:p>
            <a:pPr lvl="1"/>
            <a:r>
              <a:rPr lang="en-US" sz="4500" dirty="0"/>
              <a:t>Support for communicating with hardware accessories</a:t>
            </a:r>
            <a:r>
              <a:rPr lang="en-US" sz="4000" dirty="0"/>
              <a:t> </a:t>
            </a:r>
          </a:p>
          <a:p>
            <a:r>
              <a:rPr lang="en-US" sz="5500" dirty="0">
                <a:solidFill>
                  <a:srgbClr val="FF0000"/>
                </a:solidFill>
              </a:rPr>
              <a:t>Accelerate Framework</a:t>
            </a:r>
          </a:p>
          <a:p>
            <a:pPr lvl="1"/>
            <a:r>
              <a:rPr lang="en-US" sz="4500" dirty="0">
                <a:solidFill>
                  <a:srgbClr val="FF0000"/>
                </a:solidFill>
              </a:rPr>
              <a:t>DSP, linear algebra and image processing optimized for hardware</a:t>
            </a:r>
          </a:p>
          <a:p>
            <a:r>
              <a:rPr lang="en-US" sz="5500" dirty="0"/>
              <a:t>Security Framework</a:t>
            </a:r>
          </a:p>
          <a:p>
            <a:pPr lvl="1"/>
            <a:r>
              <a:rPr lang="en-US" sz="4000" dirty="0"/>
              <a:t>Crypto library and keychain Services (secure storage of passwords, keys, for one or more users)</a:t>
            </a:r>
          </a:p>
          <a:p>
            <a:pPr marL="0" indent="0">
              <a:buNone/>
            </a:pPr>
            <a:endParaRPr lang="en-US" sz="51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9" name="Left Arrow 8"/>
          <p:cNvSpPr/>
          <p:nvPr/>
        </p:nvSpPr>
        <p:spPr>
          <a:xfrm>
            <a:off x="8763000" y="4343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52711540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7448962" cy="1463516"/>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r>
              <a:rPr lang="en-US" altLang="zh-CN" sz="2400" dirty="0" smtClean="0">
                <a:solidFill>
                  <a:srgbClr val="000000"/>
                </a:solidFill>
                <a:latin typeface="Times New Roman" pitchFamily="18" charset="0"/>
                <a:cs typeface="Times New Roman" pitchFamily="18" charset="0"/>
              </a:rPr>
              <a:t>.</a:t>
            </a:r>
          </a:p>
          <a:p>
            <a:pPr lvl="0">
              <a:lnSpc>
                <a:spcPts val="2961"/>
              </a:lnSpc>
              <a:tabLst>
                <a:tab pos="7984998" algn="l"/>
                <a:tab pos="821702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9F8540"/>
                </a:solidFill>
                <a:latin typeface="Times New Roman" pitchFamily="18" charset="0"/>
                <a:cs typeface="Times New Roman" pitchFamily="18" charset="0"/>
              </a:rPr>
              <a:t>delegate </a:t>
            </a:r>
            <a:r>
              <a:rPr lang="en-US" altLang="zh-CN" sz="2400" dirty="0">
                <a:solidFill>
                  <a:prstClr val="black"/>
                </a:solidFill>
                <a:latin typeface="Times New Roman" pitchFamily="18" charset="0"/>
                <a:cs typeface="Times New Roman" pitchFamily="18" charset="0"/>
              </a:rPr>
              <a:t>is set via a protocol (i.e. it’s “blind” to class).</a:t>
            </a:r>
          </a:p>
          <a:p>
            <a:pPr>
              <a:lnSpc>
                <a:spcPts val="2961"/>
              </a:lnSpc>
              <a:tabLst>
                <a:tab pos="7376922" algn="l"/>
                <a:tab pos="7608951" algn="l"/>
              </a:tabLst>
            </a:pPr>
            <a:endParaRPr lang="en-US" altLang="zh-CN" sz="2400" dirty="0" smtClean="0">
              <a:solidFill>
                <a:srgbClr val="000000"/>
              </a:solidFill>
              <a:latin typeface="Times New Roman" pitchFamily="18" charset="0"/>
              <a:cs typeface="Times New Roman" pitchFamily="18" charset="0"/>
            </a:endParaRP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50" name="Straight Arrow Connector 4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70" name="Oval 69"/>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992711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4902183" cy="407073"/>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FF1A1D"/>
                </a:solidFill>
                <a:latin typeface="Times New Roman" pitchFamily="18" charset="0"/>
                <a:cs typeface="Times New Roman" pitchFamily="18" charset="0"/>
              </a:rPr>
              <a:t>Views</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do</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not</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own</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data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they</a:t>
            </a:r>
            <a:r>
              <a:rPr lang="en-US" altLang="zh-CN" sz="2400" dirty="0">
                <a:latin typeface="Times New Roman" pitchFamily="18" charset="0"/>
                <a:cs typeface="Times New Roman" pitchFamily="18" charset="0"/>
              </a:rPr>
              <a:t> </a:t>
            </a:r>
            <a:r>
              <a:rPr lang="en-US" altLang="zh-CN" sz="2400" dirty="0" smtClean="0">
                <a:solidFill>
                  <a:srgbClr val="FF1A1D"/>
                </a:solidFill>
                <a:latin typeface="Times New Roman" pitchFamily="18" charset="0"/>
                <a:cs typeface="Times New Roman" pitchFamily="18" charset="0"/>
              </a:rPr>
              <a:t>display.</a:t>
            </a:r>
            <a:endParaRPr lang="en-US" altLang="zh-CN" sz="1000" dirty="0">
              <a:solidFill>
                <a:srgbClr val="FF1919"/>
              </a:solidFill>
              <a:latin typeface="Times New Roman" pitchFamily="18" charset="0"/>
              <a:cs typeface="Times New Roman" pitchFamily="18" charset="0"/>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cxnSp>
        <p:nvCxnSpPr>
          <p:cNvPr id="59" name="Straight Arrow Connector 58"/>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05372773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9" name="TextBox 1"/>
          <p:cNvSpPr txBox="1"/>
          <p:nvPr/>
        </p:nvSpPr>
        <p:spPr>
          <a:xfrm>
            <a:off x="1593056" y="5753100"/>
            <a:ext cx="5897047" cy="407073"/>
          </a:xfrm>
          <a:prstGeom prst="rect">
            <a:avLst/>
          </a:prstGeom>
          <a:noFill/>
        </p:spPr>
        <p:txBody>
          <a:bodyPr wrap="none" lIns="0" tIns="0" rIns="0" bIns="28804" rtlCol="0">
            <a:spAutoFit/>
          </a:bodyPr>
          <a:lstStyle/>
          <a:p>
            <a:pPr>
              <a:lnSpc>
                <a:spcPts val="2961"/>
              </a:lnSpc>
              <a:tabLst>
                <a:tab pos="7368921" algn="l"/>
                <a:tab pos="7600950" algn="l"/>
              </a:tabLst>
            </a:pPr>
            <a:r>
              <a:rPr lang="en-US" altLang="zh-CN" sz="2400" dirty="0">
                <a:latin typeface="Times New Roman" pitchFamily="18" charset="0"/>
                <a:cs typeface="Times New Roman" pitchFamily="18" charset="0"/>
              </a:rPr>
              <a:t>So, if needed, they have a protocol to acquire it</a:t>
            </a:r>
            <a:r>
              <a:rPr lang="en-US" altLang="zh-CN" sz="2400" dirty="0" smtClean="0">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grpSp>
        <p:nvGrpSpPr>
          <p:cNvPr id="60" name="Group 59"/>
          <p:cNvGrpSpPr/>
          <p:nvPr/>
        </p:nvGrpSpPr>
        <p:grpSpPr>
          <a:xfrm>
            <a:off x="5029200" y="40386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cxnSp>
        <p:nvCxnSpPr>
          <p:cNvPr id="68" name="Straight Arrow Connector 67"/>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343773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1" name="TextBox 1"/>
          <p:cNvSpPr txBox="1"/>
          <p:nvPr/>
        </p:nvSpPr>
        <p:spPr>
          <a:xfrm>
            <a:off x="850106" y="5753100"/>
            <a:ext cx="7290307" cy="704078"/>
          </a:xfrm>
          <a:prstGeom prst="rect">
            <a:avLst/>
          </a:prstGeom>
          <a:noFill/>
        </p:spPr>
        <p:txBody>
          <a:bodyPr wrap="none" lIns="0" tIns="0" rIns="0" bIns="28804" rtlCol="0">
            <a:spAutoFit/>
          </a:bodyPr>
          <a:lstStyle/>
          <a:p>
            <a:pPr>
              <a:lnSpc>
                <a:spcPts val="2961"/>
              </a:lnSpc>
              <a:tabLst>
                <a:tab pos="8201025" algn="l"/>
                <a:tab pos="8433054"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 are </a:t>
            </a:r>
            <a:r>
              <a:rPr lang="en-US" altLang="zh-CN" sz="2400" dirty="0">
                <a:solidFill>
                  <a:srgbClr val="000000"/>
                </a:solidFill>
                <a:latin typeface="Times New Roman" pitchFamily="18" charset="0"/>
                <a:cs typeface="Times New Roman" pitchFamily="18" charset="0"/>
              </a:rPr>
              <a:t>almost always that </a:t>
            </a:r>
            <a:r>
              <a:rPr lang="en-US" altLang="zh-CN" sz="2400" dirty="0">
                <a:solidFill>
                  <a:srgbClr val="9F8540"/>
                </a:solidFill>
                <a:latin typeface="Times New Roman" pitchFamily="18" charset="0"/>
                <a:cs typeface="Times New Roman" pitchFamily="18" charset="0"/>
              </a:rPr>
              <a:t>data source </a:t>
            </a:r>
            <a:r>
              <a:rPr lang="en-US" altLang="zh-CN" sz="2400" dirty="0">
                <a:solidFill>
                  <a:srgbClr val="000000"/>
                </a:solidFill>
                <a:latin typeface="Times New Roman" pitchFamily="18" charset="0"/>
                <a:cs typeface="Times New Roman" pitchFamily="18" charset="0"/>
              </a:rPr>
              <a:t>(not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201025" algn="l"/>
                <a:tab pos="8433054"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Tree>
    <p:extLst>
      <p:ext uri="{BB962C8B-B14F-4D97-AF65-F5344CB8AC3E}">
        <p14:creationId xmlns:p14="http://schemas.microsoft.com/office/powerpoint/2010/main" val="284746047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821531" y="5753100"/>
            <a:ext cx="7485974" cy="407073"/>
          </a:xfrm>
          <a:prstGeom prst="rect">
            <a:avLst/>
          </a:prstGeom>
          <a:noFill/>
        </p:spPr>
        <p:txBody>
          <a:bodyPr wrap="none" lIns="0" tIns="0" rIns="0" bIns="28804" rtlCol="0">
            <a:spAutoFit/>
          </a:bodyPr>
          <a:lstStyle/>
          <a:p>
            <a:pPr>
              <a:lnSpc>
                <a:spcPts val="2961"/>
              </a:lnSpc>
              <a:tabLst>
                <a:tab pos="8233029" algn="l"/>
                <a:tab pos="8465058"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interpret/format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information for the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203823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cxnSp>
        <p:nvCxnSpPr>
          <p:cNvPr id="71" name="Straight Arrow Connector 70"/>
          <p:cNvCxnSpPr/>
          <p:nvPr/>
        </p:nvCxnSpPr>
        <p:spPr>
          <a:xfrm flipV="1">
            <a:off x="2590800" y="2590800"/>
            <a:ext cx="1066800" cy="11430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743200" y="2743200"/>
            <a:ext cx="374822" cy="584776"/>
          </a:xfrm>
          <a:prstGeom prst="rect">
            <a:avLst/>
          </a:prstGeom>
          <a:noFill/>
        </p:spPr>
        <p:txBody>
          <a:bodyPr wrap="none" rtlCol="0">
            <a:spAutoFit/>
          </a:bodyPr>
          <a:lstStyle/>
          <a:p>
            <a:r>
              <a:rPr lang="en-US" sz="3200" dirty="0" smtClean="0"/>
              <a:t>?</a:t>
            </a:r>
            <a:endParaRPr lang="en-US" sz="3200" dirty="0"/>
          </a:p>
        </p:txBody>
      </p:sp>
      <p:sp>
        <p:nvSpPr>
          <p:cNvPr id="84" name="TextBox 1"/>
          <p:cNvSpPr txBox="1"/>
          <p:nvPr/>
        </p:nvSpPr>
        <p:spPr>
          <a:xfrm>
            <a:off x="1700213" y="5753100"/>
            <a:ext cx="5632551" cy="683559"/>
          </a:xfrm>
          <a:prstGeom prst="rect">
            <a:avLst/>
          </a:prstGeom>
          <a:noFill/>
        </p:spPr>
        <p:txBody>
          <a:bodyPr wrap="none" lIns="0" tIns="0" rIns="0" bIns="28804" rtlCol="0">
            <a:spAutoFit/>
          </a:bodyPr>
          <a:lstStyle/>
          <a:p>
            <a:pPr>
              <a:lnSpc>
                <a:spcPts val="2961"/>
              </a:lnSpc>
              <a:tabLst>
                <a:tab pos="7248906" algn="l"/>
                <a:tab pos="7480935" algn="l"/>
              </a:tabLst>
            </a:pPr>
            <a:r>
              <a:rPr lang="en-US" altLang="zh-CN" sz="2400" dirty="0">
                <a:solidFill>
                  <a:srgbClr val="000000"/>
                </a:solidFill>
                <a:latin typeface="Times New Roman" pitchFamily="18" charset="0"/>
                <a:cs typeface="Times New Roman" pitchFamily="18" charset="0"/>
              </a:rPr>
              <a:t>Can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talk directly to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248906" algn="l"/>
                <a:tab pos="7480935" algn="l"/>
              </a:tabLst>
            </a:pP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57211032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778794" y="5753100"/>
            <a:ext cx="5862382" cy="407073"/>
          </a:xfrm>
          <a:prstGeom prst="rect">
            <a:avLst/>
          </a:prstGeom>
          <a:noFill/>
        </p:spPr>
        <p:txBody>
          <a:bodyPr wrap="none" lIns="0" tIns="0" rIns="0" bIns="28804" rtlCol="0">
            <a:spAutoFit/>
          </a:bodyPr>
          <a:lstStyle/>
          <a:p>
            <a:pPr>
              <a:lnSpc>
                <a:spcPts val="2961"/>
              </a:lnSpc>
              <a:tabLst>
                <a:tab pos="7160895" algn="l"/>
                <a:tab pos="7392924" algn="l"/>
              </a:tabLst>
            </a:pPr>
            <a:r>
              <a:rPr lang="en-US" altLang="zh-CN" sz="2400" dirty="0">
                <a:solidFill>
                  <a:srgbClr val="000000"/>
                </a:solidFill>
                <a:latin typeface="Times New Roman" pitchFamily="18" charset="0"/>
                <a:cs typeface="Times New Roman" pitchFamily="18" charset="0"/>
              </a:rPr>
              <a:t>No.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(should be) UI independent</a:t>
            </a:r>
            <a:r>
              <a:rPr lang="en-US" altLang="zh-CN" sz="2400" dirty="0" smtClean="0">
                <a:solidFill>
                  <a:srgbClr val="000000"/>
                </a:solidFill>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379990735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1" name="TextBox 1"/>
          <p:cNvSpPr txBox="1"/>
          <p:nvPr/>
        </p:nvSpPr>
        <p:spPr>
          <a:xfrm>
            <a:off x="721519" y="5753100"/>
            <a:ext cx="7658797" cy="596356"/>
          </a:xfrm>
          <a:prstGeom prst="rect">
            <a:avLst/>
          </a:prstGeom>
          <a:noFill/>
        </p:spPr>
        <p:txBody>
          <a:bodyPr wrap="none" lIns="0" tIns="0" rIns="0" bIns="28804" rtlCol="0">
            <a:spAutoFit/>
          </a:bodyPr>
          <a:lstStyle/>
          <a:p>
            <a:pPr>
              <a:lnSpc>
                <a:spcPts val="2961"/>
              </a:lnSpc>
              <a:tabLst>
                <a:tab pos="8345043" algn="l"/>
                <a:tab pos="8577072" algn="l"/>
              </a:tabLst>
            </a:pPr>
            <a:r>
              <a:rPr lang="en-US" altLang="zh-CN" sz="2400" dirty="0">
                <a:solidFill>
                  <a:srgbClr val="000000"/>
                </a:solidFill>
                <a:latin typeface="Times New Roman" pitchFamily="18" charset="0"/>
                <a:cs typeface="Times New Roman" pitchFamily="18" charset="0"/>
              </a:rPr>
              <a:t>So what if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has information to update or something?</a:t>
            </a:r>
          </a:p>
          <a:p>
            <a:pPr>
              <a:lnSpc>
                <a:spcPts val="1323"/>
              </a:lnSpc>
              <a:tabLst>
                <a:tab pos="8345043" algn="l"/>
                <a:tab pos="8577072"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2196583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435894" y="5753100"/>
            <a:ext cx="6264485" cy="407073"/>
          </a:xfrm>
          <a:prstGeom prst="rect">
            <a:avLst/>
          </a:prstGeom>
          <a:noFill/>
        </p:spPr>
        <p:txBody>
          <a:bodyPr wrap="none" lIns="0" tIns="0" rIns="0" bIns="28804" rtlCol="0">
            <a:spAutoFit/>
          </a:bodyPr>
          <a:lstStyle/>
          <a:p>
            <a:pPr>
              <a:lnSpc>
                <a:spcPts val="2961"/>
              </a:lnSpc>
              <a:tabLst>
                <a:tab pos="7544943" algn="l"/>
                <a:tab pos="7776972" algn="l"/>
              </a:tabLst>
            </a:pPr>
            <a:r>
              <a:rPr lang="en-US" altLang="zh-CN" sz="2400" dirty="0">
                <a:solidFill>
                  <a:srgbClr val="000000"/>
                </a:solidFill>
                <a:latin typeface="Times New Roman" pitchFamily="18" charset="0"/>
                <a:cs typeface="Times New Roman" pitchFamily="18" charset="0"/>
              </a:rPr>
              <a:t>It uses a “radio station”-like broadcast mechanism</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Tree>
    <p:extLst>
      <p:ext uri="{BB962C8B-B14F-4D97-AF65-F5344CB8AC3E}">
        <p14:creationId xmlns:p14="http://schemas.microsoft.com/office/powerpoint/2010/main" val="53130172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
        <p:nvSpPr>
          <p:cNvPr id="71" name="TextBox 1"/>
          <p:cNvSpPr txBox="1"/>
          <p:nvPr/>
        </p:nvSpPr>
        <p:spPr>
          <a:xfrm>
            <a:off x="1028700" y="5753100"/>
            <a:ext cx="7336594"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smtClean="0">
                <a:solidFill>
                  <a:srgbClr val="000000"/>
                </a:solidFill>
                <a:latin typeface="Times New Roman" pitchFamily="18" charset="0"/>
                <a:cs typeface="Times New Roman" pitchFamily="18" charset="0"/>
              </a:rPr>
              <a:t>(or </a:t>
            </a:r>
            <a:r>
              <a:rPr lang="en-US" altLang="zh-CN" sz="2400" dirty="0">
                <a:solidFill>
                  <a:srgbClr val="000000"/>
                </a:solidFill>
                <a:latin typeface="Times New Roman" pitchFamily="18" charset="0"/>
                <a:cs typeface="Times New Roman" pitchFamily="18" charset="0"/>
              </a:rPr>
              <a:t>other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“tune in” to interesting stuff.</a:t>
            </a:r>
          </a:p>
          <a:p>
            <a:pPr>
              <a:lnSpc>
                <a:spcPts val="630"/>
              </a:lnSpc>
            </a:pPr>
            <a:endParaRPr lang="en-US" altLang="zh-CN" dirty="0" smtClean="0"/>
          </a:p>
          <a:p>
            <a:pPr>
              <a:lnSpc>
                <a:spcPts val="1575"/>
              </a:lnSpc>
              <a:tabLst>
                <a:tab pos="8001000" algn="l"/>
                <a:tab pos="8233029"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4785778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iOS</a:t>
            </a:r>
            <a:r>
              <a:rPr lang="en-US" dirty="0"/>
              <a:t> Overview: Core </a:t>
            </a:r>
            <a:r>
              <a:rPr lang="en-US" dirty="0" smtClean="0"/>
              <a:t>Services</a:t>
            </a:r>
            <a:endParaRPr lang="en-US" dirty="0"/>
          </a:p>
        </p:txBody>
      </p:sp>
      <p:sp>
        <p:nvSpPr>
          <p:cNvPr id="3" name="Content Placeholder 2"/>
          <p:cNvSpPr>
            <a:spLocks noGrp="1"/>
          </p:cNvSpPr>
          <p:nvPr>
            <p:ph idx="1"/>
          </p:nvPr>
        </p:nvSpPr>
        <p:spPr>
          <a:xfrm>
            <a:off x="457200" y="1447800"/>
            <a:ext cx="5486400" cy="5029200"/>
          </a:xfrm>
        </p:spPr>
        <p:txBody>
          <a:bodyPr>
            <a:normAutofit fontScale="92500" lnSpcReduction="10000"/>
          </a:bodyPr>
          <a:lstStyle/>
          <a:p>
            <a:r>
              <a:rPr lang="en-US" sz="2400" dirty="0"/>
              <a:t>High level features</a:t>
            </a:r>
          </a:p>
          <a:p>
            <a:pPr lvl="1"/>
            <a:r>
              <a:rPr lang="en-US" sz="2100" dirty="0" err="1">
                <a:solidFill>
                  <a:srgbClr val="FF0000"/>
                </a:solidFill>
              </a:rPr>
              <a:t>iCloud</a:t>
            </a:r>
            <a:r>
              <a:rPr lang="en-US" sz="2100" dirty="0">
                <a:solidFill>
                  <a:srgbClr val="FF0000"/>
                </a:solidFill>
              </a:rPr>
              <a:t> storage</a:t>
            </a:r>
            <a:r>
              <a:rPr lang="en-US" sz="2100" dirty="0"/>
              <a:t> (iOS5)</a:t>
            </a:r>
          </a:p>
          <a:p>
            <a:pPr lvl="1"/>
            <a:r>
              <a:rPr lang="en-US" sz="2100" dirty="0"/>
              <a:t>Automatic reference counting (iOS5)</a:t>
            </a:r>
          </a:p>
          <a:p>
            <a:pPr lvl="1"/>
            <a:r>
              <a:rPr lang="en-US" sz="2100" dirty="0"/>
              <a:t>SQLite: lightweight SQL database</a:t>
            </a:r>
          </a:p>
          <a:p>
            <a:pPr lvl="1"/>
            <a:r>
              <a:rPr lang="en-US" sz="2100" dirty="0"/>
              <a:t>Grand Central Dispatch (GCD): manage concurrent execution of tasks </a:t>
            </a:r>
          </a:p>
          <a:p>
            <a:pPr lvl="2"/>
            <a:r>
              <a:rPr lang="en-US" sz="1900" dirty="0"/>
              <a:t> Thread management code moved to the system level</a:t>
            </a:r>
          </a:p>
          <a:p>
            <a:pPr lvl="2"/>
            <a:r>
              <a:rPr lang="en-US" sz="1900" dirty="0"/>
              <a:t>Tasks specified are added to an appropriate dispatch queue</a:t>
            </a:r>
          </a:p>
          <a:p>
            <a:pPr lvl="1"/>
            <a:r>
              <a:rPr lang="en-US" sz="1900" dirty="0"/>
              <a:t> Block objects: a C-level language construct; an anonymous function and the data (a closure or lambda)</a:t>
            </a:r>
          </a:p>
          <a:p>
            <a:pPr lvl="1"/>
            <a:r>
              <a:rPr lang="en-US" sz="1900" dirty="0"/>
              <a:t>In-App purchase: process financial transactions from </a:t>
            </a:r>
            <a:r>
              <a:rPr lang="en-US" sz="1900" dirty="0" err="1"/>
              <a:t>iTune</a:t>
            </a:r>
            <a:r>
              <a:rPr lang="en-US" sz="1900" dirty="0"/>
              <a:t> account</a:t>
            </a:r>
          </a:p>
          <a:p>
            <a:pPr lvl="1"/>
            <a:r>
              <a:rPr lang="en-US" sz="1900" dirty="0"/>
              <a:t>XML support</a:t>
            </a:r>
          </a:p>
          <a:p>
            <a:pPr lvl="1"/>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422388428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3" name="Content Placeholder 2"/>
          <p:cNvSpPr txBox="1">
            <a:spLocks/>
          </p:cNvSpPr>
          <p:nvPr/>
        </p:nvSpPr>
        <p:spPr>
          <a:xfrm>
            <a:off x="457200" y="1524001"/>
            <a:ext cx="4038600" cy="472439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Key objects in </a:t>
            </a:r>
            <a:r>
              <a:rPr lang="en-US" sz="4000" dirty="0" err="1" smtClean="0"/>
              <a:t>iOS</a:t>
            </a:r>
            <a:r>
              <a:rPr lang="en-US" sz="4000" dirty="0" smtClean="0"/>
              <a:t> apps</a:t>
            </a:r>
          </a:p>
          <a:p>
            <a:r>
              <a:rPr lang="en-US" dirty="0" err="1" smtClean="0">
                <a:solidFill>
                  <a:srgbClr val="AA0D91"/>
                </a:solidFill>
                <a:latin typeface="Menlo-Regular"/>
              </a:rPr>
              <a:t>UIApplication</a:t>
            </a:r>
            <a:r>
              <a:rPr lang="en-US" dirty="0">
                <a:solidFill>
                  <a:srgbClr val="AA0D91"/>
                </a:solidFill>
                <a:latin typeface="Menlo-Regular"/>
              </a:rPr>
              <a:t> </a:t>
            </a:r>
            <a:r>
              <a:rPr lang="en-US" dirty="0" smtClean="0"/>
              <a:t>controller object: </a:t>
            </a:r>
          </a:p>
          <a:p>
            <a:pPr lvl="1"/>
            <a:r>
              <a:rPr lang="en-US" dirty="0" smtClean="0"/>
              <a:t>manages </a:t>
            </a:r>
            <a:r>
              <a:rPr lang="en-US" dirty="0"/>
              <a:t>the app event </a:t>
            </a:r>
            <a:r>
              <a:rPr lang="en-US" dirty="0" smtClean="0"/>
              <a:t>loop</a:t>
            </a:r>
          </a:p>
          <a:p>
            <a:pPr lvl="1"/>
            <a:r>
              <a:rPr lang="en-US" dirty="0" smtClean="0"/>
              <a:t>coordinates </a:t>
            </a:r>
            <a:r>
              <a:rPr lang="en-US" dirty="0"/>
              <a:t>other high-level app </a:t>
            </a:r>
            <a:r>
              <a:rPr lang="en-US" dirty="0" smtClean="0"/>
              <a:t>behaviors </a:t>
            </a:r>
          </a:p>
          <a:p>
            <a:pPr lvl="1"/>
            <a:r>
              <a:rPr lang="en-US" dirty="0" smtClean="0"/>
              <a:t>custom </a:t>
            </a:r>
            <a:r>
              <a:rPr lang="en-US" dirty="0"/>
              <a:t>app-level logic resides in your app delegate </a:t>
            </a:r>
            <a:r>
              <a:rPr lang="en-US" dirty="0" smtClean="0"/>
              <a:t>object</a:t>
            </a:r>
          </a:p>
          <a:p>
            <a:r>
              <a:rPr lang="en-US" dirty="0" err="1" smtClean="0">
                <a:solidFill>
                  <a:srgbClr val="AA0D91"/>
                </a:solidFill>
                <a:latin typeface="Menlo-Regular"/>
              </a:rPr>
              <a:t>AppDelegate</a:t>
            </a:r>
            <a:r>
              <a:rPr lang="en-US" dirty="0" smtClean="0">
                <a:solidFill>
                  <a:srgbClr val="AA0D91"/>
                </a:solidFill>
                <a:latin typeface="Menlo-Regular"/>
              </a:rPr>
              <a:t> </a:t>
            </a:r>
            <a:r>
              <a:rPr lang="en-US" dirty="0" smtClean="0"/>
              <a:t>custom object: </a:t>
            </a:r>
            <a:r>
              <a:rPr lang="en-US" dirty="0"/>
              <a:t>created at app launch time, usually by the </a:t>
            </a:r>
            <a:r>
              <a:rPr lang="en-US" dirty="0" err="1" smtClean="0">
                <a:solidFill>
                  <a:srgbClr val="AA0D91"/>
                </a:solidFill>
                <a:latin typeface="Menlo-Regular"/>
              </a:rPr>
              <a:t>UIApplicationMain</a:t>
            </a:r>
            <a:r>
              <a:rPr lang="en-US" dirty="0" smtClean="0">
                <a:solidFill>
                  <a:srgbClr val="AA0D91"/>
                </a:solidFill>
                <a:latin typeface="Menlo-Regular"/>
              </a:rPr>
              <a:t> </a:t>
            </a:r>
            <a:r>
              <a:rPr lang="en-US" dirty="0" smtClean="0"/>
              <a:t>function</a:t>
            </a:r>
          </a:p>
          <a:p>
            <a:pPr lvl="1"/>
            <a:r>
              <a:rPr lang="en-US" dirty="0" smtClean="0"/>
              <a:t>handle </a:t>
            </a:r>
            <a:r>
              <a:rPr lang="en-US" dirty="0"/>
              <a:t>state transitions within the app</a:t>
            </a:r>
            <a:endParaRPr lang="en-US" dirty="0" smtClean="0"/>
          </a:p>
        </p:txBody>
      </p:sp>
      <p:pic>
        <p:nvPicPr>
          <p:cNvPr id="7" name="Picture 6" descr="mv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133601"/>
            <a:ext cx="4572000" cy="3100754"/>
          </a:xfrm>
          <a:prstGeom prst="rect">
            <a:avLst/>
          </a:prstGeom>
        </p:spPr>
      </p:pic>
    </p:spTree>
    <p:extLst>
      <p:ext uri="{BB962C8B-B14F-4D97-AF65-F5344CB8AC3E}">
        <p14:creationId xmlns:p14="http://schemas.microsoft.com/office/powerpoint/2010/main" val="231676508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3" name="Content Placeholder 2"/>
          <p:cNvSpPr txBox="1">
            <a:spLocks/>
          </p:cNvSpPr>
          <p:nvPr/>
        </p:nvSpPr>
        <p:spPr>
          <a:xfrm>
            <a:off x="457200" y="1524001"/>
            <a:ext cx="2971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App launch cycle</a:t>
            </a:r>
          </a:p>
        </p:txBody>
      </p:sp>
      <p:pic>
        <p:nvPicPr>
          <p:cNvPr id="7" name="Picture 6" descr="Screen shot 2012-02-06 at 1.47.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1" y="1371600"/>
            <a:ext cx="5396427" cy="4953000"/>
          </a:xfrm>
          <a:prstGeom prst="rect">
            <a:avLst/>
          </a:prstGeom>
        </p:spPr>
      </p:pic>
    </p:spTree>
    <p:extLst>
      <p:ext uri="{BB962C8B-B14F-4D97-AF65-F5344CB8AC3E}">
        <p14:creationId xmlns:p14="http://schemas.microsoft.com/office/powerpoint/2010/main" val="101006959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Controller </a:t>
            </a:r>
            <a:endParaRPr lang="en-US" b="1" dirty="0"/>
          </a:p>
          <a:p>
            <a:r>
              <a:rPr lang="en-US" dirty="0" smtClean="0"/>
              <a:t>Knows both model and view</a:t>
            </a:r>
          </a:p>
          <a:p>
            <a:r>
              <a:rPr lang="en-US" dirty="0" smtClean="0"/>
              <a:t>Acts as a middleman</a:t>
            </a:r>
          </a:p>
          <a:p>
            <a:pPr lvl="1"/>
            <a:r>
              <a:rPr lang="en-US" dirty="0" smtClean="0"/>
              <a:t>When model changes, inform the view</a:t>
            </a:r>
          </a:p>
          <a:p>
            <a:pPr lvl="1"/>
            <a:r>
              <a:rPr lang="en-US" dirty="0" smtClean="0"/>
              <a:t>When data manipulated by view, update the model</a:t>
            </a:r>
          </a:p>
          <a:p>
            <a:r>
              <a:rPr lang="en-US" dirty="0" smtClean="0"/>
              <a:t>Build-in </a:t>
            </a:r>
            <a:r>
              <a:rPr lang="en-US" dirty="0" err="1" smtClean="0"/>
              <a:t>iOS</a:t>
            </a:r>
            <a:r>
              <a:rPr lang="en-US" dirty="0" smtClean="0"/>
              <a:t> controllers</a:t>
            </a:r>
          </a:p>
          <a:p>
            <a:pPr lvl="1"/>
            <a:r>
              <a:rPr lang="en-US" dirty="0" err="1" smtClean="0">
                <a:solidFill>
                  <a:srgbClr val="AA0D91"/>
                </a:solidFill>
                <a:latin typeface="Menlo-Regular"/>
              </a:rPr>
              <a:t>UIViewController</a:t>
            </a:r>
            <a:r>
              <a:rPr lang="en-US" dirty="0" smtClean="0"/>
              <a:t>: </a:t>
            </a:r>
            <a:r>
              <a:rPr lang="en-US" dirty="0"/>
              <a:t>managing apps with generic </a:t>
            </a:r>
            <a:r>
              <a:rPr lang="en-US" dirty="0" smtClean="0"/>
              <a:t>views</a:t>
            </a:r>
          </a:p>
          <a:p>
            <a:pPr lvl="1"/>
            <a:r>
              <a:rPr lang="en-US" dirty="0" err="1" smtClean="0">
                <a:solidFill>
                  <a:srgbClr val="AA0D91"/>
                </a:solidFill>
                <a:latin typeface="Menlo-Regular"/>
              </a:rPr>
              <a:t>UITabBarController</a:t>
            </a:r>
            <a:r>
              <a:rPr lang="en-US" dirty="0" smtClean="0"/>
              <a:t>: </a:t>
            </a:r>
            <a:r>
              <a:rPr lang="en-US" dirty="0"/>
              <a:t>for tabbed applications (e.g. </a:t>
            </a:r>
            <a:r>
              <a:rPr lang="en-US" dirty="0" smtClean="0"/>
              <a:t>clock)</a:t>
            </a:r>
            <a:endParaRPr lang="en-US" dirty="0"/>
          </a:p>
          <a:p>
            <a:pPr lvl="1"/>
            <a:r>
              <a:rPr lang="en-US" dirty="0" err="1" smtClean="0">
                <a:solidFill>
                  <a:srgbClr val="AA0D91"/>
                </a:solidFill>
                <a:latin typeface="Menlo-Regular"/>
              </a:rPr>
              <a:t>UINavigationController</a:t>
            </a:r>
            <a:r>
              <a:rPr lang="en-US" dirty="0" smtClean="0"/>
              <a:t>: managing </a:t>
            </a:r>
            <a:r>
              <a:rPr lang="en-US" dirty="0"/>
              <a:t>hierarchical data (e.g. email folders) </a:t>
            </a:r>
            <a:endParaRPr lang="en-US" dirty="0" smtClean="0"/>
          </a:p>
          <a:p>
            <a:pPr lvl="1"/>
            <a:r>
              <a:rPr lang="en-US" dirty="0" err="1" smtClean="0">
                <a:solidFill>
                  <a:srgbClr val="AA0D91"/>
                </a:solidFill>
                <a:latin typeface="Menlo-Regular"/>
              </a:rPr>
              <a:t>UITableController</a:t>
            </a:r>
            <a:r>
              <a:rPr lang="en-US" dirty="0" smtClean="0"/>
              <a:t>: </a:t>
            </a:r>
            <a:r>
              <a:rPr lang="en-US" dirty="0"/>
              <a:t>for lists of data </a:t>
            </a:r>
            <a:r>
              <a:rPr lang="en-US" dirty="0" err="1"/>
              <a:t>etc</a:t>
            </a:r>
            <a:r>
              <a:rPr lang="en-US" dirty="0"/>
              <a:t> (e.g. iTunes tracks)</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43452874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Xcode</a:t>
            </a:r>
            <a:r>
              <a:rPr lang="en-US" dirty="0"/>
              <a:t>4</a:t>
            </a:r>
          </a:p>
        </p:txBody>
      </p:sp>
      <p:sp>
        <p:nvSpPr>
          <p:cNvPr id="3" name="Content Placeholder 2"/>
          <p:cNvSpPr>
            <a:spLocks noGrp="1"/>
          </p:cNvSpPr>
          <p:nvPr>
            <p:ph idx="1"/>
          </p:nvPr>
        </p:nvSpPr>
        <p:spPr>
          <a:xfrm>
            <a:off x="381000" y="1600201"/>
            <a:ext cx="3429000" cy="4525963"/>
          </a:xfrm>
        </p:spPr>
        <p:txBody>
          <a:bodyPr>
            <a:normAutofit fontScale="62500" lnSpcReduction="20000"/>
          </a:bodyPr>
          <a:lstStyle/>
          <a:p>
            <a:r>
              <a:rPr lang="en-US" dirty="0"/>
              <a:t>The latest IDE for developing </a:t>
            </a:r>
            <a:r>
              <a:rPr lang="en-US" dirty="0" err="1"/>
              <a:t>MacOSX</a:t>
            </a:r>
            <a:r>
              <a:rPr lang="en-US" dirty="0"/>
              <a:t> and </a:t>
            </a:r>
            <a:r>
              <a:rPr lang="en-US" dirty="0" err="1"/>
              <a:t>iOS</a:t>
            </a:r>
            <a:r>
              <a:rPr lang="en-US" dirty="0"/>
              <a:t> applications</a:t>
            </a:r>
          </a:p>
          <a:p>
            <a:pPr lvl="1"/>
            <a:r>
              <a:rPr lang="en-US" dirty="0" smtClean="0"/>
              <a:t>Single </a:t>
            </a:r>
            <a:r>
              <a:rPr lang="en-US" dirty="0"/>
              <a:t>window, supporting multiple </a:t>
            </a:r>
            <a:r>
              <a:rPr lang="en-US" dirty="0" smtClean="0"/>
              <a:t>workspace</a:t>
            </a:r>
          </a:p>
          <a:p>
            <a:pPr lvl="1"/>
            <a:r>
              <a:rPr lang="en-US" dirty="0" smtClean="0"/>
              <a:t>Integrated </a:t>
            </a:r>
            <a:r>
              <a:rPr lang="en-US" dirty="0"/>
              <a:t>Interface </a:t>
            </a:r>
            <a:r>
              <a:rPr lang="en-US" dirty="0" smtClean="0"/>
              <a:t>Builder</a:t>
            </a:r>
          </a:p>
          <a:p>
            <a:pPr lvl="1"/>
            <a:r>
              <a:rPr lang="en-US" dirty="0" smtClean="0"/>
              <a:t>Assistant </a:t>
            </a:r>
            <a:r>
              <a:rPr lang="en-US" dirty="0"/>
              <a:t>Editor (split pane that loads related files, such as header files </a:t>
            </a:r>
            <a:r>
              <a:rPr lang="en-US" dirty="0" err="1"/>
              <a:t>etc</a:t>
            </a:r>
            <a:r>
              <a:rPr lang="en-US" dirty="0"/>
              <a:t>) </a:t>
            </a:r>
          </a:p>
          <a:p>
            <a:pPr lvl="1"/>
            <a:r>
              <a:rPr lang="en-US" dirty="0" smtClean="0"/>
              <a:t>Dynamic </a:t>
            </a:r>
            <a:r>
              <a:rPr lang="en-US" dirty="0"/>
              <a:t>syntax checking and alert </a:t>
            </a:r>
          </a:p>
          <a:p>
            <a:pPr lvl="1"/>
            <a:r>
              <a:rPr lang="en-US" dirty="0" smtClean="0"/>
              <a:t>Version </a:t>
            </a:r>
            <a:r>
              <a:rPr lang="en-US" dirty="0"/>
              <a:t>editor with </a:t>
            </a:r>
            <a:r>
              <a:rPr lang="en-US" dirty="0" err="1"/>
              <a:t>Git</a:t>
            </a:r>
            <a:r>
              <a:rPr lang="en-US" dirty="0"/>
              <a:t> or Subversion integration </a:t>
            </a:r>
          </a:p>
          <a:p>
            <a:pPr lvl="1"/>
            <a:r>
              <a:rPr lang="en-US" dirty="0" smtClean="0"/>
              <a:t>LLVM </a:t>
            </a:r>
            <a:r>
              <a:rPr lang="en-US" dirty="0"/>
              <a:t>2.0 editor with support for C, C++ and Objective-C </a:t>
            </a:r>
          </a:p>
          <a:p>
            <a:pPr lvl="1"/>
            <a:r>
              <a:rPr lang="en-US" dirty="0" smtClean="0"/>
              <a:t>LLDB debugger</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8" name="Picture 7" descr="Screen shot 2012-02-06 at 10.25.1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057400"/>
            <a:ext cx="5334000" cy="3253116"/>
          </a:xfrm>
          <a:prstGeom prst="rect">
            <a:avLst/>
          </a:prstGeom>
        </p:spPr>
      </p:pic>
    </p:spTree>
    <p:extLst>
      <p:ext uri="{BB962C8B-B14F-4D97-AF65-F5344CB8AC3E}">
        <p14:creationId xmlns:p14="http://schemas.microsoft.com/office/powerpoint/2010/main" val="328560898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a:t>
            </a:r>
            <a:endParaRPr lang="en-US" dirty="0"/>
          </a:p>
        </p:txBody>
      </p:sp>
      <p:sp>
        <p:nvSpPr>
          <p:cNvPr id="3" name="Content Placeholder 2"/>
          <p:cNvSpPr>
            <a:spLocks noGrp="1"/>
          </p:cNvSpPr>
          <p:nvPr>
            <p:ph idx="1"/>
          </p:nvPr>
        </p:nvSpPr>
        <p:spPr>
          <a:xfrm>
            <a:off x="457200" y="1600200"/>
            <a:ext cx="5867400" cy="4876800"/>
          </a:xfrm>
        </p:spPr>
        <p:txBody>
          <a:bodyPr>
            <a:normAutofit fontScale="62500" lnSpcReduction="20000"/>
          </a:bodyPr>
          <a:lstStyle/>
          <a:p>
            <a:r>
              <a:rPr lang="en-US" dirty="0" err="1" smtClean="0"/>
              <a:t>CFNetwor</a:t>
            </a:r>
            <a:r>
              <a:rPr lang="en-US" dirty="0" err="1"/>
              <a:t>k</a:t>
            </a:r>
            <a:r>
              <a:rPr lang="en-US" dirty="0" smtClean="0"/>
              <a:t>: </a:t>
            </a:r>
            <a:r>
              <a:rPr lang="en-US" dirty="0"/>
              <a:t>Core Services framework that provides a library of abstractions for network protocols. </a:t>
            </a:r>
          </a:p>
          <a:p>
            <a:pPr lvl="1"/>
            <a:r>
              <a:rPr lang="en-US" dirty="0"/>
              <a:t>Working with BSD sockets</a:t>
            </a:r>
          </a:p>
          <a:p>
            <a:pPr lvl="1"/>
            <a:r>
              <a:rPr lang="en-US" dirty="0"/>
              <a:t>Creating encrypted connections using SSL or TLS</a:t>
            </a:r>
          </a:p>
          <a:p>
            <a:pPr lvl="1"/>
            <a:r>
              <a:rPr lang="en-US" dirty="0"/>
              <a:t>Resolving DNS hosts</a:t>
            </a:r>
          </a:p>
          <a:p>
            <a:pPr lvl="1"/>
            <a:r>
              <a:rPr lang="en-US" dirty="0"/>
              <a:t>Working with HTTP, authenticating HTTP and HTTPS servers</a:t>
            </a:r>
          </a:p>
          <a:p>
            <a:pPr lvl="1"/>
            <a:r>
              <a:rPr lang="en-US" dirty="0"/>
              <a:t>Working with FTP servers</a:t>
            </a:r>
          </a:p>
          <a:p>
            <a:pPr lvl="1"/>
            <a:r>
              <a:rPr lang="en-US" dirty="0"/>
              <a:t>Publishing, resolving and browsing Bonjour </a:t>
            </a:r>
            <a:r>
              <a:rPr lang="en-US" dirty="0" smtClean="0"/>
              <a:t>services: </a:t>
            </a:r>
            <a:r>
              <a:rPr lang="en-US" dirty="0" err="1" smtClean="0"/>
              <a:t>CFNetServices</a:t>
            </a:r>
            <a:r>
              <a:rPr lang="en-US" dirty="0" smtClean="0"/>
              <a:t> API provides </a:t>
            </a:r>
            <a:r>
              <a:rPr lang="en-US" dirty="0"/>
              <a:t>access to Bonjour through three </a:t>
            </a:r>
            <a:r>
              <a:rPr lang="en-US" dirty="0" smtClean="0"/>
              <a:t>objects</a:t>
            </a:r>
            <a:endParaRPr lang="en-US" dirty="0"/>
          </a:p>
          <a:p>
            <a:pPr lvl="2"/>
            <a:r>
              <a:rPr lang="en-US" dirty="0" err="1" smtClean="0">
                <a:solidFill>
                  <a:srgbClr val="AA0D91"/>
                </a:solidFill>
                <a:latin typeface="Menlo-Regular"/>
              </a:rPr>
              <a:t>CFNetService</a:t>
            </a:r>
            <a:r>
              <a:rPr lang="en-US" dirty="0" smtClean="0">
                <a:solidFill>
                  <a:srgbClr val="AA0D91"/>
                </a:solidFill>
                <a:latin typeface="Menlo-Regular"/>
              </a:rPr>
              <a:t> </a:t>
            </a:r>
            <a:r>
              <a:rPr lang="en-US" dirty="0" smtClean="0"/>
              <a:t>represents </a:t>
            </a:r>
            <a:r>
              <a:rPr lang="en-US" dirty="0"/>
              <a:t>a single service on the </a:t>
            </a:r>
            <a:r>
              <a:rPr lang="en-US" dirty="0" smtClean="0"/>
              <a:t>network</a:t>
            </a:r>
            <a:endParaRPr lang="en-US" dirty="0"/>
          </a:p>
          <a:p>
            <a:pPr lvl="2"/>
            <a:r>
              <a:rPr lang="en-US" dirty="0" err="1" smtClean="0">
                <a:solidFill>
                  <a:srgbClr val="AA0D91"/>
                </a:solidFill>
                <a:latin typeface="Menlo-Regular"/>
              </a:rPr>
              <a:t>CFNetServiceBrowser</a:t>
            </a:r>
            <a:r>
              <a:rPr lang="en-US" dirty="0">
                <a:solidFill>
                  <a:srgbClr val="AA0D91"/>
                </a:solidFill>
                <a:latin typeface="Menlo-Regular"/>
              </a:rPr>
              <a:t> </a:t>
            </a:r>
            <a:r>
              <a:rPr lang="en-US" dirty="0" smtClean="0"/>
              <a:t>discovers </a:t>
            </a:r>
            <a:r>
              <a:rPr lang="en-US" dirty="0"/>
              <a:t>domains and discover network services within domains.</a:t>
            </a:r>
          </a:p>
          <a:p>
            <a:pPr lvl="2"/>
            <a:r>
              <a:rPr lang="en-US" dirty="0" err="1" smtClean="0">
                <a:solidFill>
                  <a:srgbClr val="AA0D91"/>
                </a:solidFill>
                <a:latin typeface="Menlo-Regular"/>
              </a:rPr>
              <a:t>CFNetServiceMonitor</a:t>
            </a:r>
            <a:r>
              <a:rPr lang="en-US" dirty="0">
                <a:solidFill>
                  <a:srgbClr val="AA0D91"/>
                </a:solidFill>
                <a:latin typeface="Menlo-Regular"/>
              </a:rPr>
              <a:t> </a:t>
            </a:r>
            <a:r>
              <a:rPr lang="en-US" dirty="0" smtClean="0"/>
              <a:t>monitors </a:t>
            </a:r>
            <a:r>
              <a:rPr lang="en-US" dirty="0"/>
              <a:t>services for changes to their TXT </a:t>
            </a:r>
            <a:r>
              <a:rPr lang="en-US" dirty="0" smtClean="0"/>
              <a:t>records</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10-03 at 5.32.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1" y="2438401"/>
            <a:ext cx="2839823" cy="1646059"/>
          </a:xfrm>
          <a:prstGeom prst="rect">
            <a:avLst/>
          </a:prstGeom>
        </p:spPr>
      </p:pic>
    </p:spTree>
    <p:extLst>
      <p:ext uri="{BB962C8B-B14F-4D97-AF65-F5344CB8AC3E}">
        <p14:creationId xmlns:p14="http://schemas.microsoft.com/office/powerpoint/2010/main" val="142975118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(Cont’d) </a:t>
            </a:r>
            <a:endParaRPr lang="en-US" dirty="0"/>
          </a:p>
        </p:txBody>
      </p:sp>
      <p:sp>
        <p:nvSpPr>
          <p:cNvPr id="3" name="Content Placeholder 2"/>
          <p:cNvSpPr>
            <a:spLocks noGrp="1"/>
          </p:cNvSpPr>
          <p:nvPr>
            <p:ph idx="1"/>
          </p:nvPr>
        </p:nvSpPr>
        <p:spPr/>
        <p:txBody>
          <a:bodyPr>
            <a:normAutofit/>
          </a:bodyPr>
          <a:lstStyle/>
          <a:p>
            <a:r>
              <a:rPr lang="en-US" dirty="0"/>
              <a:t>Core Telephony </a:t>
            </a:r>
            <a:r>
              <a:rPr lang="en-US" dirty="0" smtClean="0"/>
              <a:t>framework: obtain </a:t>
            </a:r>
            <a:r>
              <a:rPr lang="en-US" dirty="0"/>
              <a:t>information about a user’s home cellular service </a:t>
            </a:r>
            <a:r>
              <a:rPr lang="en-US" dirty="0" smtClean="0"/>
              <a:t>provider</a:t>
            </a:r>
            <a:endParaRPr lang="en-US" dirty="0"/>
          </a:p>
          <a:p>
            <a:pPr lvl="1"/>
            <a:r>
              <a:rPr lang="en-US" dirty="0" err="1" smtClean="0">
                <a:solidFill>
                  <a:srgbClr val="AA0D91"/>
                </a:solidFill>
                <a:latin typeface="Menlo-Regular"/>
              </a:rPr>
              <a:t>CTCarrier</a:t>
            </a:r>
            <a:r>
              <a:rPr lang="en-US" dirty="0" smtClean="0">
                <a:solidFill>
                  <a:srgbClr val="AA0D91"/>
                </a:solidFill>
                <a:latin typeface="Menlo-Regular"/>
              </a:rPr>
              <a:t> </a:t>
            </a:r>
            <a:r>
              <a:rPr lang="en-US" dirty="0" smtClean="0"/>
              <a:t>object provides </a:t>
            </a:r>
            <a:r>
              <a:rPr lang="en-US" dirty="0"/>
              <a:t>information about the user’s cellular service </a:t>
            </a:r>
            <a:r>
              <a:rPr lang="en-US" dirty="0" smtClean="0"/>
              <a:t>provider</a:t>
            </a:r>
          </a:p>
          <a:p>
            <a:pPr lvl="1"/>
            <a:r>
              <a:rPr lang="en-US" dirty="0" err="1" smtClean="0">
                <a:solidFill>
                  <a:srgbClr val="AA0D91"/>
                </a:solidFill>
                <a:latin typeface="Menlo-Regular"/>
              </a:rPr>
              <a:t>CTCall</a:t>
            </a:r>
            <a:r>
              <a:rPr lang="en-US" dirty="0">
                <a:solidFill>
                  <a:srgbClr val="AA0D91"/>
                </a:solidFill>
                <a:latin typeface="Menlo-Regular"/>
              </a:rPr>
              <a:t> </a:t>
            </a:r>
            <a:r>
              <a:rPr lang="en-US" dirty="0" smtClean="0"/>
              <a:t>object provides </a:t>
            </a:r>
            <a:r>
              <a:rPr lang="en-US" dirty="0"/>
              <a:t>information about a current call, including a unique identifier and state information—dialing, incoming, connected, or </a:t>
            </a:r>
            <a:r>
              <a:rPr lang="en-US" dirty="0" smtClean="0"/>
              <a:t>disconnected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87436351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Fundamentally: nothing more than a URL of a shared directory</a:t>
            </a:r>
          </a:p>
          <a:p>
            <a:r>
              <a:rPr lang="en-US" dirty="0" smtClean="0"/>
              <a:t>Two storage models</a:t>
            </a:r>
          </a:p>
          <a:p>
            <a:pPr lvl="1"/>
            <a:r>
              <a:rPr lang="en-US" dirty="0" err="1" smtClean="0"/>
              <a:t>iCloud</a:t>
            </a:r>
            <a:r>
              <a:rPr lang="en-US" dirty="0" smtClean="0"/>
              <a:t> </a:t>
            </a:r>
            <a:r>
              <a:rPr lang="en-US" dirty="0"/>
              <a:t>document </a:t>
            </a:r>
            <a:r>
              <a:rPr lang="en-US" dirty="0" smtClean="0"/>
              <a:t>storage: store </a:t>
            </a:r>
            <a:r>
              <a:rPr lang="en-US" dirty="0"/>
              <a:t>user documents and app data in the user’s </a:t>
            </a:r>
            <a:r>
              <a:rPr lang="en-US" dirty="0" err="1"/>
              <a:t>iCloud</a:t>
            </a:r>
            <a:r>
              <a:rPr lang="en-US" dirty="0"/>
              <a:t> </a:t>
            </a:r>
            <a:r>
              <a:rPr lang="en-US" dirty="0" smtClean="0"/>
              <a:t>account</a:t>
            </a:r>
            <a:endParaRPr lang="en-US" dirty="0"/>
          </a:p>
          <a:p>
            <a:pPr lvl="1"/>
            <a:r>
              <a:rPr lang="en-US" dirty="0" err="1"/>
              <a:t>iCloud</a:t>
            </a:r>
            <a:r>
              <a:rPr lang="en-US" dirty="0"/>
              <a:t> key-value data </a:t>
            </a:r>
            <a:r>
              <a:rPr lang="en-US" dirty="0" smtClean="0"/>
              <a:t>storage: share </a:t>
            </a:r>
            <a:r>
              <a:rPr lang="en-US" dirty="0"/>
              <a:t>small amounts of noncritical configuration data among instances of your </a:t>
            </a:r>
            <a:r>
              <a:rPr lang="en-US" dirty="0" smtClean="0"/>
              <a:t>app</a:t>
            </a:r>
          </a:p>
          <a:p>
            <a:endParaRPr lang="en-US" dirty="0" smtClean="0"/>
          </a:p>
          <a:p>
            <a:r>
              <a:rPr lang="en-US" dirty="0" smtClean="0"/>
              <a:t> </a:t>
            </a:r>
            <a:r>
              <a:rPr lang="en-US" dirty="0" err="1"/>
              <a:t>iCloud</a:t>
            </a:r>
            <a:r>
              <a:rPr lang="en-US" dirty="0"/>
              <a:t>-specific </a:t>
            </a:r>
            <a:r>
              <a:rPr lang="en-US" dirty="0" smtClean="0"/>
              <a:t>entitlements required</a:t>
            </a:r>
          </a:p>
          <a:p>
            <a:pPr lvl="1"/>
            <a:r>
              <a:rPr lang="en-US" dirty="0"/>
              <a:t>Select your app target in </a:t>
            </a:r>
            <a:r>
              <a:rPr lang="en-US" dirty="0" err="1" smtClean="0"/>
              <a:t>Xcode</a:t>
            </a:r>
            <a:endParaRPr lang="en-US" dirty="0"/>
          </a:p>
          <a:p>
            <a:pPr lvl="1"/>
            <a:r>
              <a:rPr lang="en-US" dirty="0"/>
              <a:t>Select the Summary </a:t>
            </a:r>
            <a:r>
              <a:rPr lang="en-US" dirty="0" smtClean="0"/>
              <a:t>tab</a:t>
            </a:r>
            <a:endParaRPr lang="en-US" dirty="0"/>
          </a:p>
          <a:p>
            <a:pPr lvl="1"/>
            <a:r>
              <a:rPr lang="en-US" dirty="0"/>
              <a:t>In the Entitlements section, enable the Enable Entitlements checkbox</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34811540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r>
              <a:rPr lang="en-US" dirty="0" smtClean="0"/>
              <a:t>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a:t>Check </a:t>
            </a:r>
            <a:r>
              <a:rPr lang="en-US" dirty="0" smtClean="0"/>
              <a:t>availability:  </a:t>
            </a:r>
            <a:r>
              <a:rPr lang="en-US" dirty="0" err="1" smtClean="0">
                <a:solidFill>
                  <a:srgbClr val="AA0D91"/>
                </a:solidFill>
                <a:latin typeface="Menlo-Regular"/>
              </a:rPr>
              <a:t>URLForUbiquityContainerIdentifier</a:t>
            </a:r>
            <a:r>
              <a:rPr lang="en-US" dirty="0" smtClean="0">
                <a:solidFill>
                  <a:srgbClr val="AA0D91"/>
                </a:solidFill>
                <a:latin typeface="Menlo-Regular"/>
              </a:rPr>
              <a:t>:</a:t>
            </a:r>
            <a:endParaRPr lang="en-US" dirty="0" smtClean="0"/>
          </a:p>
          <a:p>
            <a:r>
              <a:rPr lang="en-US" dirty="0"/>
              <a:t>All files and directories stored in </a:t>
            </a:r>
            <a:r>
              <a:rPr lang="en-US" dirty="0" err="1"/>
              <a:t>iCloud</a:t>
            </a:r>
            <a:r>
              <a:rPr lang="en-US" dirty="0"/>
              <a:t> must be managed by a file presenter object, and all changes you make to those files and directories must occur through a file coordinator object. A file presenter is an object that adopts the </a:t>
            </a:r>
            <a:r>
              <a:rPr lang="en-US" dirty="0" err="1" smtClean="0">
                <a:solidFill>
                  <a:srgbClr val="AA0D91"/>
                </a:solidFill>
                <a:latin typeface="Menlo-Regular"/>
              </a:rPr>
              <a:t>NSFilePresenter</a:t>
            </a:r>
            <a:r>
              <a:rPr lang="en-US" dirty="0" smtClean="0">
                <a:solidFill>
                  <a:srgbClr val="AA0D91"/>
                </a:solidFill>
                <a:latin typeface="Menlo-Regular"/>
              </a:rPr>
              <a:t> </a:t>
            </a:r>
            <a:r>
              <a:rPr lang="en-US" dirty="0" smtClean="0"/>
              <a:t>protocol</a:t>
            </a:r>
          </a:p>
          <a:p>
            <a:r>
              <a:rPr lang="en-US" dirty="0" smtClean="0"/>
              <a:t>Explicitly </a:t>
            </a:r>
            <a:r>
              <a:rPr lang="en-US" dirty="0"/>
              <a:t>move files to </a:t>
            </a:r>
            <a:r>
              <a:rPr lang="en-US" dirty="0" err="1" smtClean="0"/>
              <a:t>iCloud</a:t>
            </a:r>
            <a:endParaRPr lang="en-US" dirty="0"/>
          </a:p>
          <a:p>
            <a:r>
              <a:rPr lang="en-US" dirty="0"/>
              <a:t>Be prepared to handle version conflicts for a </a:t>
            </a:r>
            <a:r>
              <a:rPr lang="en-US" dirty="0" smtClean="0"/>
              <a:t>file</a:t>
            </a:r>
            <a:endParaRPr lang="en-US" dirty="0"/>
          </a:p>
          <a:p>
            <a:r>
              <a:rPr lang="en-US" dirty="0"/>
              <a:t>Make use of searches to locate files in </a:t>
            </a:r>
            <a:r>
              <a:rPr lang="en-US" dirty="0" err="1" smtClean="0"/>
              <a:t>iCloud</a:t>
            </a:r>
            <a:endParaRPr lang="en-US" dirty="0"/>
          </a:p>
          <a:p>
            <a:r>
              <a:rPr lang="en-US" dirty="0"/>
              <a:t>Be prepared to handle cases where files are in </a:t>
            </a:r>
            <a:r>
              <a:rPr lang="en-US" dirty="0" err="1"/>
              <a:t>iCloud</a:t>
            </a:r>
            <a:r>
              <a:rPr lang="en-US" dirty="0"/>
              <a:t> but not fully downloaded to the local device; this might require providing the user with </a:t>
            </a:r>
            <a:r>
              <a:rPr lang="en-US" dirty="0" smtClean="0"/>
              <a:t>feedback</a:t>
            </a:r>
            <a:endParaRPr lang="en-US" dirty="0"/>
          </a:p>
          <a:p>
            <a:r>
              <a:rPr lang="en-US" dirty="0" smtClean="0"/>
              <a:t>Use </a:t>
            </a:r>
            <a:r>
              <a:rPr lang="en-US" dirty="0"/>
              <a:t>Core Data </a:t>
            </a:r>
            <a:r>
              <a:rPr lang="en-US" dirty="0" smtClean="0"/>
              <a:t>for storing </a:t>
            </a:r>
            <a:r>
              <a:rPr lang="en-US" dirty="0"/>
              <a:t>live databases in </a:t>
            </a:r>
            <a:r>
              <a:rPr lang="en-US" dirty="0" err="1"/>
              <a:t>iCloud</a:t>
            </a:r>
            <a:r>
              <a:rPr lang="en-US" dirty="0"/>
              <a:t>; do not use </a:t>
            </a:r>
            <a:r>
              <a:rPr lang="en-US" dirty="0" smtClean="0"/>
              <a:t>SQLite</a:t>
            </a:r>
            <a:endParaRPr lang="en-US" dirty="0"/>
          </a:p>
          <a:p>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39361960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Resources</a:t>
            </a:r>
            <a:endParaRPr lang="en-US" dirty="0"/>
          </a:p>
        </p:txBody>
      </p:sp>
      <p:sp>
        <p:nvSpPr>
          <p:cNvPr id="3" name="Content Placeholder 2"/>
          <p:cNvSpPr>
            <a:spLocks noGrp="1"/>
          </p:cNvSpPr>
          <p:nvPr>
            <p:ph idx="1"/>
          </p:nvPr>
        </p:nvSpPr>
        <p:spPr/>
        <p:txBody>
          <a:bodyPr>
            <a:normAutofit/>
          </a:bodyPr>
          <a:lstStyle/>
          <a:p>
            <a:r>
              <a:rPr lang="en-US" dirty="0" smtClean="0"/>
              <a:t>Client side: </a:t>
            </a:r>
            <a:r>
              <a:rPr lang="en-US" dirty="0" err="1" smtClean="0"/>
              <a:t>iOS</a:t>
            </a:r>
            <a:endParaRPr lang="en-US" dirty="0" smtClean="0"/>
          </a:p>
          <a:p>
            <a:pPr lvl="1"/>
            <a:r>
              <a:rPr lang="en-US" dirty="0" smtClean="0"/>
              <a:t>Install </a:t>
            </a:r>
            <a:r>
              <a:rPr lang="en-US" dirty="0" err="1" smtClean="0"/>
              <a:t>Xcode</a:t>
            </a:r>
            <a:r>
              <a:rPr lang="en-US" dirty="0"/>
              <a:t> </a:t>
            </a:r>
            <a:r>
              <a:rPr lang="en-US" dirty="0" smtClean="0"/>
              <a:t>4: </a:t>
            </a:r>
            <a:r>
              <a:rPr lang="en-US" dirty="0" smtClean="0">
                <a:hlinkClick r:id="rId2"/>
              </a:rPr>
              <a:t>http://developer.apple.com</a:t>
            </a:r>
            <a:r>
              <a:rPr lang="en-US" dirty="0">
                <a:hlinkClick r:id="rId2"/>
              </a:rPr>
              <a:t>/</a:t>
            </a:r>
            <a:r>
              <a:rPr lang="en-US" dirty="0" smtClean="0">
                <a:hlinkClick r:id="rId2"/>
              </a:rPr>
              <a:t>xcode</a:t>
            </a:r>
            <a:endParaRPr lang="en-US" dirty="0" smtClean="0"/>
          </a:p>
          <a:p>
            <a:pPr lvl="1"/>
            <a:r>
              <a:rPr lang="en-US" dirty="0"/>
              <a:t>Learning Objective </a:t>
            </a:r>
            <a:r>
              <a:rPr lang="en-US" dirty="0" smtClean="0"/>
              <a:t>C and </a:t>
            </a:r>
            <a:r>
              <a:rPr lang="en-US" dirty="0" err="1" smtClean="0"/>
              <a:t>iOS</a:t>
            </a:r>
            <a:r>
              <a:rPr lang="en-US" dirty="0" smtClean="0"/>
              <a:t> development :</a:t>
            </a:r>
            <a:r>
              <a:rPr lang="en-US" dirty="0" smtClean="0">
                <a:hlinkClick r:id="rId3"/>
              </a:rPr>
              <a:t>http</a:t>
            </a:r>
            <a:r>
              <a:rPr lang="en-US" dirty="0">
                <a:hlinkClick r:id="rId3"/>
              </a:rPr>
              <a:t>://developer.apple.com/devcenter/ios/</a:t>
            </a:r>
            <a:r>
              <a:rPr lang="en-US" dirty="0" smtClean="0">
                <a:hlinkClick r:id="rId3"/>
              </a:rPr>
              <a:t>index.action</a:t>
            </a:r>
            <a:endParaRPr lang="en-US" dirty="0" smtClean="0"/>
          </a:p>
          <a:p>
            <a:pPr lvl="1"/>
            <a:r>
              <a:rPr lang="en-US" dirty="0" smtClean="0"/>
              <a:t>Stanford iPhone </a:t>
            </a:r>
            <a:r>
              <a:rPr lang="en-US" dirty="0"/>
              <a:t>development </a:t>
            </a:r>
            <a:r>
              <a:rPr lang="en-US" dirty="0" smtClean="0"/>
              <a:t>course(on iTunes):</a:t>
            </a:r>
            <a:r>
              <a:rPr lang="en-US" dirty="0" smtClean="0">
                <a:hlinkClick r:id="rId4"/>
              </a:rPr>
              <a:t>http</a:t>
            </a:r>
            <a:r>
              <a:rPr lang="en-US" dirty="0">
                <a:hlinkClick r:id="rId4"/>
              </a:rPr>
              <a:t>:</a:t>
            </a:r>
            <a:r>
              <a:rPr lang="en-US" dirty="0" smtClean="0">
                <a:hlinkClick r:id="rId4"/>
              </a:rPr>
              <a:t>//www.stanford.edu</a:t>
            </a:r>
            <a:r>
              <a:rPr lang="en-US" dirty="0">
                <a:hlinkClick r:id="rId4"/>
              </a:rPr>
              <a:t>/class/cs193p/cgi-bin/drupal</a:t>
            </a:r>
            <a:r>
              <a:rPr lang="en-US" dirty="0" smtClean="0">
                <a:hlinkClick r:id="rId4"/>
              </a:rPr>
              <a:t>/</a:t>
            </a:r>
            <a:endParaRPr lang="en-US" dirty="0" smtClean="0"/>
          </a:p>
          <a:p>
            <a:pPr lvl="1"/>
            <a:endParaRPr lang="en-US" dirty="0" smtClean="0"/>
          </a:p>
          <a:p>
            <a:pPr lvl="1"/>
            <a:endParaRPr lang="en-US" dirty="0" smtClean="0"/>
          </a:p>
          <a:p>
            <a:pPr lvl="1"/>
            <a:endParaRPr lang="en-US" dirty="0"/>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98007249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4033611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a:t> Overview: Core </a:t>
            </a:r>
            <a:r>
              <a:rPr lang="en-US" dirty="0" smtClean="0"/>
              <a:t>Services (Cont’d)</a:t>
            </a:r>
            <a:endParaRPr lang="en-US" dirty="0"/>
          </a:p>
        </p:txBody>
      </p:sp>
      <p:sp>
        <p:nvSpPr>
          <p:cNvPr id="3" name="Content Placeholder 2"/>
          <p:cNvSpPr>
            <a:spLocks noGrp="1"/>
          </p:cNvSpPr>
          <p:nvPr>
            <p:ph idx="1"/>
          </p:nvPr>
        </p:nvSpPr>
        <p:spPr>
          <a:xfrm>
            <a:off x="457200" y="1447800"/>
            <a:ext cx="5943600" cy="5410200"/>
          </a:xfrm>
        </p:spPr>
        <p:txBody>
          <a:bodyPr>
            <a:normAutofit fontScale="62500" lnSpcReduction="20000"/>
          </a:bodyPr>
          <a:lstStyle/>
          <a:p>
            <a:r>
              <a:rPr lang="en-US" sz="3500" dirty="0" err="1">
                <a:solidFill>
                  <a:srgbClr val="FF0000"/>
                </a:solidFill>
              </a:rPr>
              <a:t>CFNetwork</a:t>
            </a:r>
            <a:r>
              <a:rPr lang="en-US" sz="3500" dirty="0">
                <a:solidFill>
                  <a:srgbClr val="FF0000"/>
                </a:solidFill>
              </a:rPr>
              <a:t> Framework</a:t>
            </a:r>
          </a:p>
          <a:p>
            <a:pPr lvl="1"/>
            <a:r>
              <a:rPr lang="en-US" dirty="0">
                <a:solidFill>
                  <a:srgbClr val="FF0000"/>
                </a:solidFill>
              </a:rPr>
              <a:t>O</a:t>
            </a:r>
            <a:r>
              <a:rPr lang="en-US" dirty="0" smtClean="0">
                <a:solidFill>
                  <a:srgbClr val="FF0000"/>
                </a:solidFill>
              </a:rPr>
              <a:t>bject-oriented abstractions for working with network protocols (DNS, http, Bonjour </a:t>
            </a:r>
            <a:r>
              <a:rPr lang="en-US" dirty="0">
                <a:solidFill>
                  <a:srgbClr val="FF0000"/>
                </a:solidFill>
              </a:rPr>
              <a:t>services)</a:t>
            </a:r>
            <a:endParaRPr lang="en-US" dirty="0" smtClean="0">
              <a:solidFill>
                <a:srgbClr val="FF0000"/>
              </a:solidFill>
            </a:endParaRPr>
          </a:p>
          <a:p>
            <a:r>
              <a:rPr lang="en-US" sz="3500" dirty="0">
                <a:solidFill>
                  <a:srgbClr val="FF0000"/>
                </a:solidFill>
              </a:rPr>
              <a:t>Core Telephony Framework</a:t>
            </a:r>
          </a:p>
          <a:p>
            <a:r>
              <a:rPr lang="en-US" sz="3500" dirty="0">
                <a:solidFill>
                  <a:srgbClr val="FF0000"/>
                </a:solidFill>
              </a:rPr>
              <a:t>System Configuration Framework</a:t>
            </a:r>
          </a:p>
          <a:p>
            <a:pPr lvl="1"/>
            <a:r>
              <a:rPr lang="en-US" dirty="0">
                <a:solidFill>
                  <a:srgbClr val="FF0000"/>
                </a:solidFill>
              </a:rPr>
              <a:t>D</a:t>
            </a:r>
            <a:r>
              <a:rPr lang="en-US" dirty="0" smtClean="0">
                <a:solidFill>
                  <a:srgbClr val="FF0000"/>
                </a:solidFill>
              </a:rPr>
              <a:t>etermine </a:t>
            </a:r>
            <a:r>
              <a:rPr lang="en-US" dirty="0">
                <a:solidFill>
                  <a:srgbClr val="FF0000"/>
                </a:solidFill>
              </a:rPr>
              <a:t>network </a:t>
            </a:r>
            <a:r>
              <a:rPr lang="en-US" dirty="0" smtClean="0">
                <a:solidFill>
                  <a:srgbClr val="FF0000"/>
                </a:solidFill>
              </a:rPr>
              <a:t>configuration</a:t>
            </a:r>
          </a:p>
          <a:p>
            <a:r>
              <a:rPr lang="en-US" dirty="0" smtClean="0">
                <a:solidFill>
                  <a:srgbClr val="FF0000"/>
                </a:solidFill>
              </a:rPr>
              <a:t>Social Framework</a:t>
            </a:r>
          </a:p>
          <a:p>
            <a:pPr lvl="1"/>
            <a:r>
              <a:rPr lang="en-US" dirty="0">
                <a:solidFill>
                  <a:srgbClr val="FF0000"/>
                </a:solidFill>
              </a:rPr>
              <a:t>P</a:t>
            </a:r>
            <a:r>
              <a:rPr lang="en-US" dirty="0" smtClean="0">
                <a:solidFill>
                  <a:srgbClr val="FF0000"/>
                </a:solidFill>
              </a:rPr>
              <a:t>ost status updates and images to social networks</a:t>
            </a:r>
          </a:p>
          <a:p>
            <a:r>
              <a:rPr lang="en-US" dirty="0" smtClean="0">
                <a:solidFill>
                  <a:srgbClr val="FF0000"/>
                </a:solidFill>
              </a:rPr>
              <a:t>Foundation Framework: objective</a:t>
            </a:r>
            <a:r>
              <a:rPr lang="en-US" dirty="0">
                <a:solidFill>
                  <a:srgbClr val="FF0000"/>
                </a:solidFill>
              </a:rPr>
              <a:t>-C </a:t>
            </a:r>
            <a:r>
              <a:rPr lang="en-US" dirty="0" smtClean="0">
                <a:solidFill>
                  <a:srgbClr val="FF0000"/>
                </a:solidFill>
              </a:rPr>
              <a:t>wrapper</a:t>
            </a:r>
          </a:p>
          <a:p>
            <a:r>
              <a:rPr lang="en-US" sz="3500" dirty="0"/>
              <a:t>Address Book Framework</a:t>
            </a:r>
          </a:p>
          <a:p>
            <a:r>
              <a:rPr lang="en-US" sz="3500" dirty="0"/>
              <a:t>Core Data Framework</a:t>
            </a:r>
          </a:p>
          <a:p>
            <a:r>
              <a:rPr lang="en-US" sz="3500" dirty="0"/>
              <a:t>Core Foundation Framework</a:t>
            </a:r>
          </a:p>
          <a:p>
            <a:r>
              <a:rPr lang="en-US" sz="3500" dirty="0"/>
              <a:t>Core Media Framework: C interface for media</a:t>
            </a:r>
          </a:p>
          <a:p>
            <a:r>
              <a:rPr lang="en-US" sz="3500" dirty="0"/>
              <a:t>Core Location Framework</a:t>
            </a:r>
          </a:p>
          <a:p>
            <a:r>
              <a:rPr lang="en-US" sz="3500" dirty="0"/>
              <a:t>Newsstand Kit Framework</a:t>
            </a:r>
          </a:p>
          <a:p>
            <a:r>
              <a:rPr lang="en-US" sz="3500" dirty="0"/>
              <a:t>Store Kit Framework: in app purchase</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42741434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Media</a:t>
            </a:r>
            <a:endParaRPr lang="en-US" dirty="0"/>
          </a:p>
        </p:txBody>
      </p:sp>
      <p:sp>
        <p:nvSpPr>
          <p:cNvPr id="3" name="Content Placeholder 2"/>
          <p:cNvSpPr>
            <a:spLocks noGrp="1"/>
          </p:cNvSpPr>
          <p:nvPr>
            <p:ph idx="1"/>
          </p:nvPr>
        </p:nvSpPr>
        <p:spPr>
          <a:xfrm>
            <a:off x="457200" y="1219200"/>
            <a:ext cx="5410200" cy="5181600"/>
          </a:xfrm>
        </p:spPr>
        <p:txBody>
          <a:bodyPr>
            <a:noAutofit/>
          </a:bodyPr>
          <a:lstStyle/>
          <a:p>
            <a:r>
              <a:rPr lang="en-US" sz="2200" dirty="0"/>
              <a:t>Graphics</a:t>
            </a:r>
          </a:p>
          <a:p>
            <a:pPr lvl="1"/>
            <a:r>
              <a:rPr lang="en-US" sz="1800" dirty="0"/>
              <a:t>Core graphics framework</a:t>
            </a:r>
          </a:p>
          <a:p>
            <a:pPr lvl="1"/>
            <a:r>
              <a:rPr lang="en-US" sz="1800" dirty="0"/>
              <a:t>Core animation framework</a:t>
            </a:r>
          </a:p>
          <a:p>
            <a:pPr lvl="1"/>
            <a:r>
              <a:rPr lang="en-US" sz="1800" dirty="0"/>
              <a:t>Core image framework</a:t>
            </a:r>
          </a:p>
          <a:p>
            <a:pPr lvl="1"/>
            <a:r>
              <a:rPr lang="en-US" sz="1800" dirty="0"/>
              <a:t>OpenGL ES and </a:t>
            </a:r>
            <a:r>
              <a:rPr lang="en-US" sz="1800" dirty="0" err="1"/>
              <a:t>GLKit</a:t>
            </a:r>
            <a:r>
              <a:rPr lang="en-US" sz="1800" dirty="0"/>
              <a:t> framework</a:t>
            </a:r>
          </a:p>
          <a:p>
            <a:pPr lvl="1"/>
            <a:r>
              <a:rPr lang="en-US" sz="1800" dirty="0"/>
              <a:t>Core text framework</a:t>
            </a:r>
          </a:p>
          <a:p>
            <a:r>
              <a:rPr lang="en-US" sz="2200" dirty="0"/>
              <a:t>Audio/video</a:t>
            </a:r>
          </a:p>
          <a:p>
            <a:pPr lvl="1"/>
            <a:r>
              <a:rPr lang="en-US" sz="1800" dirty="0" err="1"/>
              <a:t>Meida</a:t>
            </a:r>
            <a:r>
              <a:rPr lang="en-US" sz="1800" dirty="0"/>
              <a:t> player framework: access to iTunes</a:t>
            </a:r>
          </a:p>
          <a:p>
            <a:pPr lvl="1"/>
            <a:r>
              <a:rPr lang="en-US" sz="1800" dirty="0" err="1"/>
              <a:t>OpenAL</a:t>
            </a:r>
            <a:r>
              <a:rPr lang="en-US" sz="1800" dirty="0"/>
              <a:t> framework: positional audio playback</a:t>
            </a:r>
          </a:p>
          <a:p>
            <a:pPr lvl="1"/>
            <a:r>
              <a:rPr lang="en-US" sz="1800" dirty="0"/>
              <a:t>Core audio framework: Airplay, recording audio</a:t>
            </a:r>
          </a:p>
          <a:p>
            <a:pPr lvl="1"/>
            <a:r>
              <a:rPr lang="en-US" sz="1800" dirty="0"/>
              <a:t>Core video framework: buffer support for core media framework</a:t>
            </a:r>
          </a:p>
          <a:p>
            <a:pPr lvl="1"/>
            <a:r>
              <a:rPr lang="en-US" sz="1800" dirty="0"/>
              <a:t>AV Foundation framework (Objective-C interface): playback, recording, Airplay</a:t>
            </a:r>
          </a:p>
          <a:p>
            <a:pPr lvl="1"/>
            <a:r>
              <a:rPr lang="en-US" sz="1800" dirty="0"/>
              <a:t>Asset Library Framework: retrieving photos and videos from user’s device</a:t>
            </a:r>
          </a:p>
          <a:p>
            <a:pPr lvl="1"/>
            <a:endParaRPr lang="en-US" sz="18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63000" y="3505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32929251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Cocoa Touch</a:t>
            </a:r>
            <a:endParaRPr lang="en-US" dirty="0"/>
          </a:p>
        </p:txBody>
      </p:sp>
      <p:sp>
        <p:nvSpPr>
          <p:cNvPr id="3" name="Content Placeholder 2"/>
          <p:cNvSpPr>
            <a:spLocks noGrp="1"/>
          </p:cNvSpPr>
          <p:nvPr>
            <p:ph idx="1"/>
          </p:nvPr>
        </p:nvSpPr>
        <p:spPr>
          <a:xfrm>
            <a:off x="457200" y="1447800"/>
            <a:ext cx="5486400" cy="5029200"/>
          </a:xfrm>
        </p:spPr>
        <p:txBody>
          <a:bodyPr>
            <a:normAutofit fontScale="70000" lnSpcReduction="20000"/>
          </a:bodyPr>
          <a:lstStyle/>
          <a:p>
            <a:r>
              <a:rPr lang="en-US" dirty="0" smtClean="0">
                <a:solidFill>
                  <a:srgbClr val="FF0000"/>
                </a:solidFill>
              </a:rPr>
              <a:t>UI Kit Framework</a:t>
            </a:r>
          </a:p>
          <a:p>
            <a:pPr lvl="1"/>
            <a:r>
              <a:rPr lang="en-US" dirty="0" smtClean="0">
                <a:solidFill>
                  <a:srgbClr val="FF0000"/>
                </a:solidFill>
              </a:rPr>
              <a:t>Apple push notification service</a:t>
            </a:r>
          </a:p>
          <a:p>
            <a:pPr lvl="1"/>
            <a:r>
              <a:rPr lang="en-US" dirty="0" smtClean="0"/>
              <a:t>Storyboards: supplant </a:t>
            </a:r>
            <a:r>
              <a:rPr lang="en-US" dirty="0"/>
              <a:t>nib files as the recommended way to design your application’s user interface</a:t>
            </a:r>
            <a:endParaRPr lang="en-US" dirty="0" smtClean="0"/>
          </a:p>
          <a:p>
            <a:pPr lvl="1"/>
            <a:r>
              <a:rPr lang="en-US" dirty="0"/>
              <a:t>Document </a:t>
            </a:r>
            <a:r>
              <a:rPr lang="en-US" dirty="0" smtClean="0"/>
              <a:t>Support: </a:t>
            </a:r>
            <a:r>
              <a:rPr lang="en-US" dirty="0" err="1" smtClean="0"/>
              <a:t>UIDocument</a:t>
            </a:r>
            <a:r>
              <a:rPr lang="en-US" dirty="0" smtClean="0"/>
              <a:t> </a:t>
            </a:r>
            <a:r>
              <a:rPr lang="en-US" dirty="0"/>
              <a:t>class for managing the data associated with user </a:t>
            </a:r>
            <a:r>
              <a:rPr lang="en-US" dirty="0" smtClean="0"/>
              <a:t>documents</a:t>
            </a:r>
          </a:p>
          <a:p>
            <a:pPr lvl="1"/>
            <a:r>
              <a:rPr lang="en-US" dirty="0" smtClean="0"/>
              <a:t>Multitasking</a:t>
            </a:r>
            <a:endParaRPr lang="en-US" dirty="0"/>
          </a:p>
          <a:p>
            <a:pPr lvl="1"/>
            <a:r>
              <a:rPr lang="en-US" dirty="0"/>
              <a:t>Printing: support allows applications to send content wirelessly to nearby </a:t>
            </a:r>
            <a:r>
              <a:rPr lang="en-US" dirty="0" smtClean="0"/>
              <a:t>printers</a:t>
            </a:r>
          </a:p>
          <a:p>
            <a:pPr lvl="1"/>
            <a:r>
              <a:rPr lang="en-US" dirty="0" smtClean="0"/>
              <a:t>Local push notification</a:t>
            </a:r>
          </a:p>
          <a:p>
            <a:pPr lvl="1"/>
            <a:r>
              <a:rPr lang="en-US" dirty="0" smtClean="0"/>
              <a:t>Gesture recognizers</a:t>
            </a:r>
          </a:p>
          <a:p>
            <a:pPr lvl="1"/>
            <a:r>
              <a:rPr lang="en-US" dirty="0"/>
              <a:t>A</a:t>
            </a:r>
            <a:r>
              <a:rPr lang="en-US" dirty="0" smtClean="0"/>
              <a:t>ccelerometer </a:t>
            </a:r>
            <a:r>
              <a:rPr lang="en-US" dirty="0"/>
              <a:t>data, built-in camera, battery state information, proximity sensor information</a:t>
            </a:r>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35190013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smtClean="0"/>
              <a:t> Overview: Cocoa Touch (Cont’d)</a:t>
            </a:r>
            <a:endParaRPr lang="en-US" dirty="0"/>
          </a:p>
        </p:txBody>
      </p:sp>
      <p:sp>
        <p:nvSpPr>
          <p:cNvPr id="3" name="Content Placeholder 2"/>
          <p:cNvSpPr>
            <a:spLocks noGrp="1"/>
          </p:cNvSpPr>
          <p:nvPr>
            <p:ph idx="1"/>
          </p:nvPr>
        </p:nvSpPr>
        <p:spPr>
          <a:xfrm>
            <a:off x="457200" y="1447800"/>
            <a:ext cx="5257800" cy="3962400"/>
          </a:xfrm>
        </p:spPr>
        <p:txBody>
          <a:bodyPr>
            <a:normAutofit fontScale="70000" lnSpcReduction="20000"/>
          </a:bodyPr>
          <a:lstStyle/>
          <a:p>
            <a:r>
              <a:rPr lang="en-US" dirty="0"/>
              <a:t>Game Kit Framework</a:t>
            </a:r>
          </a:p>
          <a:p>
            <a:pPr lvl="1"/>
            <a:r>
              <a:rPr lang="en-US" dirty="0">
                <a:solidFill>
                  <a:srgbClr val="FF0000"/>
                </a:solidFill>
              </a:rPr>
              <a:t>Peer-to-peer services</a:t>
            </a:r>
            <a:r>
              <a:rPr lang="en-US" dirty="0"/>
              <a:t>: over Bluetooth, e.g. multi-player </a:t>
            </a:r>
            <a:r>
              <a:rPr lang="en-US" dirty="0" smtClean="0"/>
              <a:t>games</a:t>
            </a:r>
          </a:p>
          <a:p>
            <a:r>
              <a:rPr lang="en-US" dirty="0" smtClean="0"/>
              <a:t>Address Book UI Framework: contact management</a:t>
            </a:r>
          </a:p>
          <a:p>
            <a:r>
              <a:rPr lang="en-US" dirty="0" err="1" smtClean="0"/>
              <a:t>iAd</a:t>
            </a:r>
            <a:r>
              <a:rPr lang="en-US" dirty="0" smtClean="0"/>
              <a:t> Framework: </a:t>
            </a:r>
            <a:r>
              <a:rPr lang="en-US" dirty="0"/>
              <a:t>deliver banner-based advertisements from your application</a:t>
            </a:r>
            <a:endParaRPr lang="en-US" dirty="0" smtClean="0"/>
          </a:p>
          <a:p>
            <a:r>
              <a:rPr lang="en-US" dirty="0"/>
              <a:t>Map </a:t>
            </a:r>
            <a:r>
              <a:rPr lang="en-US" dirty="0" smtClean="0"/>
              <a:t>Kit Framework: </a:t>
            </a:r>
            <a:r>
              <a:rPr lang="en-US" dirty="0"/>
              <a:t>a scrollable map </a:t>
            </a:r>
            <a:r>
              <a:rPr lang="en-US" dirty="0" smtClean="0"/>
              <a:t>interface</a:t>
            </a:r>
          </a:p>
          <a:p>
            <a:r>
              <a:rPr lang="en-US" dirty="0"/>
              <a:t>Message </a:t>
            </a:r>
            <a:r>
              <a:rPr lang="en-US" dirty="0" smtClean="0"/>
              <a:t>UI Framework: support </a:t>
            </a:r>
            <a:r>
              <a:rPr lang="en-US" dirty="0"/>
              <a:t>for composing and queuing email messages in the user’s </a:t>
            </a:r>
            <a:r>
              <a:rPr lang="en-US" dirty="0" smtClean="0"/>
              <a:t>outbox</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11264924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25776</TotalTime>
  <Words>5996</Words>
  <Application>Microsoft Macintosh PowerPoint</Application>
  <PresentationFormat>On-screen Show (4:3)</PresentationFormat>
  <Paragraphs>924</Paragraphs>
  <Slides>59</Slides>
  <Notes>11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Cellular Networks and Mobile Computing COMS 6998-10, Spring 2013</vt:lpstr>
      <vt:lpstr>Outline</vt:lpstr>
      <vt:lpstr>iOS Architecture</vt:lpstr>
      <vt:lpstr>iOS Overview: CoreOS</vt:lpstr>
      <vt:lpstr>iOS Overview: Core Services</vt:lpstr>
      <vt:lpstr>iOS Overview: Core Services (Cont’d)</vt:lpstr>
      <vt:lpstr>iOS Overview: Media</vt:lpstr>
      <vt:lpstr>iOS Overview: Cocoa Touch</vt:lpstr>
      <vt:lpstr>iOS Overview: Cocoa Touch (Cont’d)</vt:lpstr>
      <vt:lpstr>Outline</vt:lpstr>
      <vt:lpstr>Objective-C</vt:lpstr>
      <vt:lpstr>Objective-C</vt:lpstr>
      <vt:lpstr>Objective-C header file and interface</vt:lpstr>
      <vt:lpstr>Objective-C Properties</vt:lpstr>
      <vt:lpstr>Objective-C Method Declaration</vt:lpstr>
      <vt:lpstr>Objective-C Implementation</vt:lpstr>
      <vt:lpstr>Objective-C Message Syntax</vt:lpstr>
      <vt:lpstr>C++ Implementation</vt:lpstr>
      <vt:lpstr>Objective-C Categories and Extensions</vt:lpstr>
      <vt:lpstr>Objective-C Protocols</vt:lpstr>
      <vt:lpstr>Objective-C Protocols (Cont’d)</vt:lpstr>
      <vt:lpstr>Objective-C: Associative References</vt:lpstr>
      <vt:lpstr>Objective-C: Fast Enumeration</vt:lpstr>
      <vt:lpstr>Objective-C: Foundation Framework</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 View Controller (MVC)</vt:lpstr>
      <vt:lpstr>Model View Controller (MVC)</vt:lpstr>
      <vt:lpstr>Model View Controller (MVC)</vt:lpstr>
      <vt:lpstr>Xcode4</vt:lpstr>
      <vt:lpstr>Networking </vt:lpstr>
      <vt:lpstr>Networking (Cont’d) </vt:lpstr>
      <vt:lpstr>iCloud</vt:lpstr>
      <vt:lpstr>iCloud (Cont’d)</vt:lpstr>
      <vt:lpstr>Online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the Beam: Lowering Complexity in Cellular Networks by Scaling Up</dc:title>
  <dc:creator>OrbitMicrowave</dc:creator>
  <cp:lastModifiedBy>Robert Lee</cp:lastModifiedBy>
  <cp:revision>731</cp:revision>
  <dcterms:created xsi:type="dcterms:W3CDTF">2011-08-08T23:13:16Z</dcterms:created>
  <dcterms:modified xsi:type="dcterms:W3CDTF">2013-01-23T02:45:19Z</dcterms:modified>
</cp:coreProperties>
</file>