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oleObject1.bin" ContentType="application/vnd.openxmlformats-officedocument.oleObject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322" r:id="rId3"/>
    <p:sldId id="323" r:id="rId4"/>
    <p:sldId id="342" r:id="rId5"/>
    <p:sldId id="324" r:id="rId6"/>
    <p:sldId id="352" r:id="rId7"/>
    <p:sldId id="351" r:id="rId8"/>
    <p:sldId id="339" r:id="rId9"/>
    <p:sldId id="346" r:id="rId10"/>
    <p:sldId id="347" r:id="rId11"/>
    <p:sldId id="348" r:id="rId12"/>
    <p:sldId id="349" r:id="rId13"/>
    <p:sldId id="327" r:id="rId14"/>
    <p:sldId id="326" r:id="rId15"/>
    <p:sldId id="350" r:id="rId16"/>
    <p:sldId id="328" r:id="rId17"/>
    <p:sldId id="329" r:id="rId18"/>
    <p:sldId id="330" r:id="rId19"/>
    <p:sldId id="331" r:id="rId20"/>
    <p:sldId id="332" r:id="rId21"/>
    <p:sldId id="333" r:id="rId22"/>
    <p:sldId id="336" r:id="rId23"/>
    <p:sldId id="337" r:id="rId24"/>
    <p:sldId id="338" r:id="rId25"/>
    <p:sldId id="353" r:id="rId26"/>
    <p:sldId id="343" r:id="rId27"/>
    <p:sldId id="344" r:id="rId28"/>
    <p:sldId id="345" r:id="rId29"/>
    <p:sldId id="341" r:id="rId3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85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333" autoAdjust="0"/>
  </p:normalViewPr>
  <p:slideViewPr>
    <p:cSldViewPr>
      <p:cViewPr>
        <p:scale>
          <a:sx n="75" d="100"/>
          <a:sy n="75" d="100"/>
        </p:scale>
        <p:origin x="-2064" y="-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1A38B-AAA8-A944-A884-EEBD82AA1B5D}" type="datetimeFigureOut">
              <a:rPr lang="en-US" smtClean="0"/>
              <a:t>1/22/13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524C3-3E27-C642-B4E6-222BE69A4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6296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BF67613-CD18-49DC-BB9F-05F5EB8BAF87}" type="datetimeFigureOut">
              <a:rPr lang="en-US" smtClean="0"/>
              <a:pPr/>
              <a:t>1/22/13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466C13E-F135-469B-BBAE-2F60FB6947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413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6C13E-F135-469B-BBAE-2F60FB69471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web.mit.edu</a:t>
            </a:r>
            <a:r>
              <a:rPr lang="en-US" dirty="0" smtClean="0"/>
              <a:t>/6.897/www/</a:t>
            </a:r>
          </a:p>
          <a:p>
            <a:r>
              <a:rPr lang="en-US" dirty="0" smtClean="0"/>
              <a:t>Install Eclipse: http://</a:t>
            </a:r>
            <a:r>
              <a:rPr lang="en-US" dirty="0" err="1" smtClean="0"/>
              <a:t>www.eclipse.org</a:t>
            </a:r>
            <a:r>
              <a:rPr lang="en-US" dirty="0" smtClean="0"/>
              <a:t>/downloads/</a:t>
            </a:r>
          </a:p>
          <a:p>
            <a:r>
              <a:rPr lang="en-US" dirty="0" smtClean="0"/>
              <a:t>Install Android </a:t>
            </a:r>
            <a:r>
              <a:rPr lang="en-US" dirty="0" err="1" smtClean="0"/>
              <a:t>SDK:http</a:t>
            </a:r>
            <a:r>
              <a:rPr lang="en-US" dirty="0" smtClean="0"/>
              <a:t>://</a:t>
            </a:r>
            <a:r>
              <a:rPr lang="en-US" dirty="0" err="1" smtClean="0"/>
              <a:t>developer.android.com</a:t>
            </a:r>
            <a:r>
              <a:rPr lang="en-US" dirty="0" smtClean="0"/>
              <a:t>/</a:t>
            </a:r>
            <a:r>
              <a:rPr lang="en-US" dirty="0" err="1" smtClean="0"/>
              <a:t>sdk</a:t>
            </a:r>
            <a:r>
              <a:rPr lang="en-US" dirty="0" smtClean="0"/>
              <a:t>/</a:t>
            </a:r>
            <a:r>
              <a:rPr lang="en-US" dirty="0" err="1" smtClean="0"/>
              <a:t>index.html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Install: http://</a:t>
            </a:r>
            <a:r>
              <a:rPr lang="en-US" dirty="0" err="1" smtClean="0"/>
              <a:t>code.google.com</a:t>
            </a:r>
            <a:r>
              <a:rPr lang="en-US" dirty="0" smtClean="0"/>
              <a:t>/</a:t>
            </a:r>
            <a:r>
              <a:rPr lang="en-US" dirty="0" err="1" smtClean="0"/>
              <a:t>appengine</a:t>
            </a:r>
            <a:r>
              <a:rPr lang="en-US" dirty="0" smtClean="0"/>
              <a:t>/</a:t>
            </a:r>
          </a:p>
          <a:p>
            <a:r>
              <a:rPr lang="en-US" dirty="0" smtClean="0"/>
              <a:t>Install plugin for Eclipse: http://</a:t>
            </a:r>
            <a:r>
              <a:rPr lang="en-US" dirty="0" err="1" smtClean="0"/>
              <a:t>code.google.com</a:t>
            </a:r>
            <a:r>
              <a:rPr lang="en-US" dirty="0" smtClean="0"/>
              <a:t>/</a:t>
            </a:r>
            <a:r>
              <a:rPr lang="en-US" dirty="0" err="1" smtClean="0"/>
              <a:t>appengine</a:t>
            </a:r>
            <a:r>
              <a:rPr lang="en-US" dirty="0" smtClean="0"/>
              <a:t>/</a:t>
            </a:r>
            <a:r>
              <a:rPr lang="en-US" dirty="0" err="1" smtClean="0"/>
              <a:t>downloads.html#Download_the_Google_Plugin_for_Eclipse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6C13E-F135-469B-BBAE-2F60FB69471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970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Pandora,  due to the poor interaction between the radio resource control policy and the application’s data transfer scheduling mechanism,46% of its radio energy is spent on periodic audience measurements that account for only 0.2% of received user data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6C13E-F135-469B-BBAE-2F60FB69471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61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Pandora,  due to the poor interaction between the radio resource control policy and the application’s data transfer scheduling mechanism,46% of its radio energy is spent on periodic audience measurements that account for only 0.2% of received user data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6C13E-F135-469B-BBAE-2F60FB69471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61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State machine –</a:t>
            </a:r>
            <a:r>
              <a:rPr lang="en-US" baseline="0" dirty="0" smtClean="0"/>
              <a:t> the standard for all UMTS carriers – transitions &amp; </a:t>
            </a:r>
            <a:r>
              <a:rPr lang="en-US" baseline="0" dirty="0" err="1" smtClean="0"/>
              <a:t>paras</a:t>
            </a:r>
            <a:r>
              <a:rPr lang="en-US" baseline="0" dirty="0" smtClean="0"/>
              <a:t> can change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935A-6CDD-4CF6-81D7-1E0BD9B0D690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816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935A-6CDD-4CF6-81D7-1E0BD9B0D69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74653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 explain the app</a:t>
            </a:r>
          </a:p>
          <a:p>
            <a:r>
              <a:rPr lang="en-US" dirty="0" smtClean="0"/>
              <a:t>Problem</a:t>
            </a:r>
            <a:r>
              <a:rPr lang="en-US" baseline="0" dirty="0" smtClean="0"/>
              <a:t> – recommendation: make </a:t>
            </a:r>
            <a:r>
              <a:rPr lang="en-US" baseline="0" dirty="0" err="1" smtClean="0"/>
              <a:t>annimation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935A-6CDD-4CF6-81D7-1E0BD9B0D690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26833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935A-6CDD-4CF6-81D7-1E0BD9B0D690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09668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 smtClean="0">
                <a:solidFill>
                  <a:srgbClr val="9F8540"/>
                </a:solidFill>
              </a:rPr>
              <a:t>Understanding the interplay of cellular networks and mobile computing through measurements </a:t>
            </a:r>
          </a:p>
          <a:p>
            <a:pPr lvl="1"/>
            <a:r>
              <a:rPr lang="en-US" dirty="0" smtClean="0">
                <a:solidFill>
                  <a:srgbClr val="9F8540"/>
                </a:solidFill>
              </a:rPr>
              <a:t>Cellular aware mobile application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6C13E-F135-469B-BBAE-2F60FB69471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269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6C13E-F135-469B-BBAE-2F60FB69471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55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cs.columbia.edu/~lierranli/coms6998-10Spring2013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research.att.com/articles/featured_stories/2011_03/201102_Energy_efficient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lierranli@cs.columbia.edu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pple.com/devcenter/ios/index.action" TargetMode="External"/><Relationship Id="rId4" Type="http://schemas.openxmlformats.org/officeDocument/2006/relationships/hyperlink" Target="http://www.stanford.edu/class/cs193p/cgi-bin/drupal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eveloper.apple.com/xcode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lipse.org/downloads/" TargetMode="External"/><Relationship Id="rId4" Type="http://schemas.openxmlformats.org/officeDocument/2006/relationships/hyperlink" Target="http://developer.android.com/sdk/index.html" TargetMode="External"/><Relationship Id="rId5" Type="http://schemas.openxmlformats.org/officeDocument/2006/relationships/hyperlink" Target="http://developer.android.com/index.html" TargetMode="External"/><Relationship Id="rId6" Type="http://schemas.openxmlformats.org/officeDocument/2006/relationships/hyperlink" Target="http://www.stanford.edu/class/cs193a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code.google.com/appengine/" TargetMode="External"/><Relationship Id="rId4" Type="http://schemas.openxmlformats.org/officeDocument/2006/relationships/hyperlink" Target="http://code.google.com/appengine/downloads.html%23Download_the_Google_Plugin_for_Eclipse" TargetMode="External"/><Relationship Id="rId5" Type="http://schemas.openxmlformats.org/officeDocument/2006/relationships/hyperlink" Target="http://aws.amazon.com/ec2/" TargetMode="External"/><Relationship Id="rId6" Type="http://schemas.openxmlformats.org/officeDocument/2006/relationships/hyperlink" Target="http://aws.amazon.com/free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image" Target="../media/image2.png"/><Relationship Id="rId5" Type="http://schemas.openxmlformats.org/officeDocument/2006/relationships/oleObject" Target="../embeddings/oleObject1.bin"/><Relationship Id="rId6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7772400" cy="169545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Cellular Networks and Mobile Computing</a:t>
            </a:r>
            <a:br>
              <a:rPr lang="en-US" dirty="0" smtClean="0"/>
            </a:br>
            <a:r>
              <a:rPr lang="en-US" dirty="0" smtClean="0"/>
              <a:t>COMS 6998-10</a:t>
            </a:r>
            <a:r>
              <a:rPr lang="en-US" smtClean="0"/>
              <a:t>, </a:t>
            </a:r>
            <a:r>
              <a:rPr lang="en-US" smtClean="0"/>
              <a:t>Spring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657600"/>
            <a:ext cx="8153400" cy="1981200"/>
          </a:xfrm>
        </p:spPr>
        <p:txBody>
          <a:bodyPr>
            <a:noAutofit/>
          </a:bodyPr>
          <a:lstStyle/>
          <a:p>
            <a:pPr algn="r"/>
            <a:r>
              <a:rPr lang="en-US" sz="3400" dirty="0" smtClean="0">
                <a:solidFill>
                  <a:schemeClr val="tx1"/>
                </a:solidFill>
              </a:rPr>
              <a:t>Instructor: Li </a:t>
            </a:r>
            <a:r>
              <a:rPr lang="en-US" sz="3400" dirty="0" err="1" smtClean="0">
                <a:solidFill>
                  <a:schemeClr val="tx1"/>
                </a:solidFill>
              </a:rPr>
              <a:t>Erran</a:t>
            </a:r>
            <a:r>
              <a:rPr lang="en-US" sz="3400" dirty="0" smtClean="0">
                <a:solidFill>
                  <a:schemeClr val="tx1"/>
                </a:solidFill>
              </a:rPr>
              <a:t> Li (</a:t>
            </a:r>
            <a:r>
              <a:rPr lang="en-US" sz="3400" dirty="0" err="1" smtClean="0">
                <a:solidFill>
                  <a:srgbClr val="9F8540"/>
                </a:solidFill>
              </a:rPr>
              <a:t>lierranli@cs.columbia.edu</a:t>
            </a:r>
            <a:r>
              <a:rPr lang="en-US" sz="3400" dirty="0" smtClean="0">
                <a:solidFill>
                  <a:schemeClr val="tx1"/>
                </a:solidFill>
              </a:rPr>
              <a:t>)</a:t>
            </a:r>
          </a:p>
          <a:p>
            <a:pPr lvl="0" algn="r"/>
            <a:r>
              <a:rPr lang="en-US" sz="3400" dirty="0">
                <a:solidFill>
                  <a:srgbClr val="9F8540"/>
                </a:solidFill>
                <a:hlinkClick r:id="rId3"/>
              </a:rPr>
              <a:t>http://www.cs.columbia.edu/</a:t>
            </a:r>
            <a:r>
              <a:rPr lang="en-US" sz="3400" dirty="0" smtClean="0">
                <a:solidFill>
                  <a:srgbClr val="9F8540"/>
                </a:solidFill>
                <a:hlinkClick r:id="rId3"/>
              </a:rPr>
              <a:t>~lierranli/coms6998-10Spring2013/</a:t>
            </a:r>
            <a:endParaRPr lang="en-US" sz="3400" dirty="0" smtClean="0">
              <a:solidFill>
                <a:srgbClr val="9F8540"/>
              </a:solidFill>
            </a:endParaRPr>
          </a:p>
          <a:p>
            <a:pPr lvl="0" algn="r"/>
            <a:r>
              <a:rPr lang="en-US" sz="3400" dirty="0">
                <a:solidFill>
                  <a:schemeClr val="tx1"/>
                </a:solidFill>
              </a:rPr>
              <a:t>1</a:t>
            </a:r>
            <a:r>
              <a:rPr lang="en-US" sz="3400" dirty="0" smtClean="0">
                <a:solidFill>
                  <a:schemeClr val="tx1"/>
                </a:solidFill>
              </a:rPr>
              <a:t>/22/2013: Class Introduction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3600" b="1" dirty="0">
                <a:cs typeface="宋体"/>
              </a:rPr>
              <a:t>Example in </a:t>
            </a:r>
            <a:r>
              <a:rPr lang="en-US" altLang="zh-CN" sz="3600" b="1" dirty="0" smtClean="0">
                <a:cs typeface="宋体"/>
              </a:rPr>
              <a:t>Detail</a:t>
            </a:r>
            <a:r>
              <a:rPr lang="en-US" altLang="zh-CN" sz="3600" b="1" dirty="0" smtClean="0"/>
              <a:t>: RRC State Machine</a:t>
            </a:r>
            <a:br>
              <a:rPr lang="en-US" altLang="zh-CN" sz="3600" b="1" dirty="0" smtClean="0"/>
            </a:br>
            <a:r>
              <a:rPr lang="en-US" altLang="zh-CN" sz="3600" b="1" dirty="0" smtClean="0"/>
              <a:t>for a Large Commercial 3G Network</a:t>
            </a:r>
            <a:endParaRPr lang="zh-CN" altLang="en-US" sz="36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815" y="1743371"/>
            <a:ext cx="3722185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" name="组合 14"/>
          <p:cNvGrpSpPr/>
          <p:nvPr/>
        </p:nvGrpSpPr>
        <p:grpSpPr>
          <a:xfrm>
            <a:off x="4431215" y="1438571"/>
            <a:ext cx="1986441" cy="3569732"/>
            <a:chOff x="2514600" y="2743200"/>
            <a:chExt cx="1986441" cy="3569732"/>
          </a:xfrm>
        </p:grpSpPr>
        <p:cxnSp>
          <p:nvCxnSpPr>
            <p:cNvPr id="10" name="直接连接符 9"/>
            <p:cNvCxnSpPr/>
            <p:nvPr/>
          </p:nvCxnSpPr>
          <p:spPr>
            <a:xfrm rot="5400000">
              <a:off x="1798983" y="4343400"/>
              <a:ext cx="3200400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 rot="5400000">
              <a:off x="2037522" y="4343400"/>
              <a:ext cx="3200400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514600" y="5943600"/>
              <a:ext cx="1986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Promo Delay: 2 Sec</a:t>
              </a:r>
              <a:endParaRPr lang="zh-CN" altLang="en-US" dirty="0"/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5117015" y="1438571"/>
            <a:ext cx="1546834" cy="3569732"/>
            <a:chOff x="3200400" y="2743200"/>
            <a:chExt cx="1546834" cy="3569732"/>
          </a:xfrm>
        </p:grpSpPr>
        <p:grpSp>
          <p:nvGrpSpPr>
            <p:cNvPr id="18" name="组合 17"/>
            <p:cNvGrpSpPr/>
            <p:nvPr/>
          </p:nvGrpSpPr>
          <p:grpSpPr>
            <a:xfrm>
              <a:off x="3657600" y="2743200"/>
              <a:ext cx="609600" cy="3200400"/>
              <a:chOff x="3657600" y="2743200"/>
              <a:chExt cx="609600" cy="3200400"/>
            </a:xfrm>
          </p:grpSpPr>
          <p:cxnSp>
            <p:nvCxnSpPr>
              <p:cNvPr id="12" name="直接连接符 11"/>
              <p:cNvCxnSpPr/>
              <p:nvPr/>
            </p:nvCxnSpPr>
            <p:spPr>
              <a:xfrm rot="5400000">
                <a:off x="2667000" y="4343400"/>
                <a:ext cx="3200400" cy="0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7" name="直接连接符 16"/>
              <p:cNvCxnSpPr/>
              <p:nvPr/>
            </p:nvCxnSpPr>
            <p:spPr>
              <a:xfrm rot="5400000">
                <a:off x="2057400" y="4343400"/>
                <a:ext cx="3200400" cy="0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19" name="TextBox 18"/>
            <p:cNvSpPr txBox="1"/>
            <p:nvPr/>
          </p:nvSpPr>
          <p:spPr>
            <a:xfrm>
              <a:off x="3200400" y="5943600"/>
              <a:ext cx="15468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DCH Tail: 5 sec</a:t>
              </a:r>
              <a:endParaRPr lang="zh-CN" altLang="en-US" dirty="0"/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5955215" y="1438571"/>
            <a:ext cx="1745414" cy="3569732"/>
            <a:chOff x="4038600" y="2743200"/>
            <a:chExt cx="1745414" cy="3569732"/>
          </a:xfrm>
        </p:grpSpPr>
        <p:grpSp>
          <p:nvGrpSpPr>
            <p:cNvPr id="22" name="组合 21"/>
            <p:cNvGrpSpPr/>
            <p:nvPr/>
          </p:nvGrpSpPr>
          <p:grpSpPr>
            <a:xfrm>
              <a:off x="4267200" y="2743200"/>
              <a:ext cx="1341783" cy="3200400"/>
              <a:chOff x="4267200" y="2743200"/>
              <a:chExt cx="1341783" cy="3200400"/>
            </a:xfrm>
          </p:grpSpPr>
          <p:cxnSp>
            <p:nvCxnSpPr>
              <p:cNvPr id="13" name="直接连接符 12"/>
              <p:cNvCxnSpPr/>
              <p:nvPr/>
            </p:nvCxnSpPr>
            <p:spPr>
              <a:xfrm rot="5400000">
                <a:off x="4008783" y="4343400"/>
                <a:ext cx="3200400" cy="0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1" name="直接连接符 20"/>
              <p:cNvCxnSpPr/>
              <p:nvPr/>
            </p:nvCxnSpPr>
            <p:spPr>
              <a:xfrm rot="5400000">
                <a:off x="2667000" y="4343400"/>
                <a:ext cx="3200400" cy="0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23" name="TextBox 22"/>
            <p:cNvSpPr txBox="1"/>
            <p:nvPr/>
          </p:nvSpPr>
          <p:spPr>
            <a:xfrm>
              <a:off x="4038600" y="5943600"/>
              <a:ext cx="17454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FACH Tail: 12 sec</a:t>
              </a:r>
              <a:endParaRPr lang="zh-CN" altLang="en-US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143000" y="5410200"/>
            <a:ext cx="739971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DCH</a:t>
            </a:r>
            <a:r>
              <a:rPr lang="en-US" sz="2000" dirty="0" smtClean="0"/>
              <a:t>: 	High Power State (high throughput and power consumption)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FACH</a:t>
            </a:r>
            <a:r>
              <a:rPr lang="en-US" sz="2000" dirty="0" smtClean="0"/>
              <a:t>: 	Low Power State (low throughput and power consumption)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IDLE</a:t>
            </a:r>
            <a:r>
              <a:rPr lang="en-US" sz="2000" dirty="0" smtClean="0"/>
              <a:t>: 	No radio resource allocated</a:t>
            </a:r>
            <a:endParaRPr lang="en-US" sz="2000" dirty="0"/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09800"/>
            <a:ext cx="3434716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组合 5"/>
          <p:cNvGrpSpPr/>
          <p:nvPr/>
        </p:nvGrpSpPr>
        <p:grpSpPr>
          <a:xfrm>
            <a:off x="4407948" y="4289811"/>
            <a:ext cx="4507452" cy="1184921"/>
            <a:chOff x="4407948" y="4289811"/>
            <a:chExt cx="4507451" cy="1184921"/>
          </a:xfrm>
        </p:grpSpPr>
        <p:sp>
          <p:nvSpPr>
            <p:cNvPr id="3" name="右大括号 2"/>
            <p:cNvSpPr/>
            <p:nvPr/>
          </p:nvSpPr>
          <p:spPr>
            <a:xfrm rot="5400000">
              <a:off x="6541261" y="3195156"/>
              <a:ext cx="349162" cy="2538471"/>
            </a:xfrm>
            <a:prstGeom prst="rightBrace">
              <a:avLst>
                <a:gd name="adj1" fmla="val 66964"/>
                <a:gd name="adj2" fmla="val 52150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407948" y="4643735"/>
              <a:ext cx="450745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400" b="1" dirty="0" smtClean="0"/>
                <a:t>Tail Time</a:t>
              </a:r>
            </a:p>
            <a:p>
              <a:pPr algn="ctr"/>
              <a:r>
                <a:rPr lang="en-US" altLang="zh-CN" sz="2400" b="1" dirty="0" smtClean="0"/>
                <a:t>Waiting inactivity timers to expire</a:t>
              </a:r>
              <a:endParaRPr lang="zh-CN" altLang="en-US" sz="2400" b="1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6781800" y="6324600"/>
            <a:ext cx="2075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Courtesy: </a:t>
            </a:r>
            <a:r>
              <a:rPr lang="en-US" dirty="0" err="1" smtClean="0"/>
              <a:t>Feng</a:t>
            </a:r>
            <a:r>
              <a:rPr lang="en-US" dirty="0" smtClean="0"/>
              <a:t> </a:t>
            </a:r>
            <a:r>
              <a:rPr lang="en-US" dirty="0" err="1" smtClean="0"/>
              <a:t>Qian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111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/>
              <a:t>Example in Detail: Pandora Music</a:t>
            </a:r>
            <a:endParaRPr lang="zh-CN" altLang="en-US" sz="3600" b="1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863774"/>
            <a:ext cx="8763000" cy="460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 descr="C:\Users\Feng\AppData\Local\Temp\SNAGHTML412966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762000"/>
            <a:ext cx="6019800" cy="2302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996" y="4111174"/>
            <a:ext cx="6124633" cy="1634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右箭头 2"/>
          <p:cNvSpPr/>
          <p:nvPr/>
        </p:nvSpPr>
        <p:spPr>
          <a:xfrm>
            <a:off x="1447800" y="14478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右箭头 7"/>
          <p:cNvSpPr/>
          <p:nvPr/>
        </p:nvSpPr>
        <p:spPr>
          <a:xfrm>
            <a:off x="1447800" y="1676400"/>
            <a:ext cx="381000" cy="2286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右箭头 8"/>
          <p:cNvSpPr/>
          <p:nvPr/>
        </p:nvSpPr>
        <p:spPr>
          <a:xfrm rot="2517795">
            <a:off x="2286000" y="4120245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组合 3"/>
          <p:cNvGrpSpPr/>
          <p:nvPr/>
        </p:nvGrpSpPr>
        <p:grpSpPr>
          <a:xfrm>
            <a:off x="3007489" y="4079920"/>
            <a:ext cx="3839028" cy="381000"/>
            <a:chOff x="3007489" y="3092946"/>
            <a:chExt cx="3839028" cy="381000"/>
          </a:xfrm>
        </p:grpSpPr>
        <p:sp>
          <p:nvSpPr>
            <p:cNvPr id="10" name="右箭头 9"/>
            <p:cNvSpPr/>
            <p:nvPr/>
          </p:nvSpPr>
          <p:spPr>
            <a:xfrm rot="7465705">
              <a:off x="2931289" y="3169146"/>
              <a:ext cx="381000" cy="228600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右箭头 10"/>
            <p:cNvSpPr/>
            <p:nvPr/>
          </p:nvSpPr>
          <p:spPr>
            <a:xfrm rot="7465705">
              <a:off x="3669083" y="3169146"/>
              <a:ext cx="381000" cy="228600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右箭头 11"/>
            <p:cNvSpPr/>
            <p:nvPr/>
          </p:nvSpPr>
          <p:spPr>
            <a:xfrm rot="7465705">
              <a:off x="4354883" y="3169146"/>
              <a:ext cx="381000" cy="228600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右箭头 12"/>
            <p:cNvSpPr/>
            <p:nvPr/>
          </p:nvSpPr>
          <p:spPr>
            <a:xfrm rot="7465705">
              <a:off x="5093917" y="3169146"/>
              <a:ext cx="381000" cy="228600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右箭头 13"/>
            <p:cNvSpPr/>
            <p:nvPr/>
          </p:nvSpPr>
          <p:spPr>
            <a:xfrm rot="7465705">
              <a:off x="5802683" y="3169146"/>
              <a:ext cx="381000" cy="228600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右箭头 14"/>
            <p:cNvSpPr/>
            <p:nvPr/>
          </p:nvSpPr>
          <p:spPr>
            <a:xfrm rot="7465705">
              <a:off x="6541717" y="3169146"/>
              <a:ext cx="381000" cy="228600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矩形 4"/>
          <p:cNvSpPr/>
          <p:nvPr/>
        </p:nvSpPr>
        <p:spPr>
          <a:xfrm>
            <a:off x="76200" y="3167313"/>
            <a:ext cx="8915400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Problem</a:t>
            </a:r>
            <a:r>
              <a:rPr lang="en-US" sz="2000" dirty="0" smtClean="0"/>
              <a:t>: High </a:t>
            </a:r>
            <a:r>
              <a:rPr lang="en-US" sz="2000" dirty="0"/>
              <a:t>resource overhead of periodic </a:t>
            </a:r>
            <a:r>
              <a:rPr lang="en-US" sz="2000" dirty="0" smtClean="0"/>
              <a:t>audience measurements (every 1 min)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Recommendation</a:t>
            </a:r>
            <a:r>
              <a:rPr lang="en-US" sz="2000" dirty="0" smtClean="0"/>
              <a:t>: Delay </a:t>
            </a:r>
            <a:r>
              <a:rPr lang="en-US" sz="2000" dirty="0"/>
              <a:t>transfers and batch them with delay-sensitive transfers</a:t>
            </a:r>
          </a:p>
        </p:txBody>
      </p:sp>
      <p:sp>
        <p:nvSpPr>
          <p:cNvPr id="6" name="圆角矩形 5"/>
          <p:cNvSpPr/>
          <p:nvPr/>
        </p:nvSpPr>
        <p:spPr>
          <a:xfrm>
            <a:off x="3566885" y="1447800"/>
            <a:ext cx="3839029" cy="23667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圆角矩形 19"/>
          <p:cNvSpPr/>
          <p:nvPr/>
        </p:nvSpPr>
        <p:spPr>
          <a:xfrm>
            <a:off x="3561969" y="1668327"/>
            <a:ext cx="3839029" cy="23667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858000" y="6324600"/>
            <a:ext cx="2075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Courtesy: </a:t>
            </a:r>
            <a:r>
              <a:rPr lang="en-US" dirty="0" err="1" smtClean="0"/>
              <a:t>Feng</a:t>
            </a:r>
            <a:r>
              <a:rPr lang="en-US" dirty="0" smtClean="0"/>
              <a:t> </a:t>
            </a:r>
            <a:r>
              <a:rPr lang="en-US" dirty="0" err="1" smtClean="0"/>
              <a:t>Qian</a:t>
            </a:r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258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8" grpId="0" animBg="1"/>
      <p:bldP spid="8" grpId="1" animBg="1"/>
      <p:bldP spid="9" grpId="0" animBg="1"/>
      <p:bldP spid="9" grpId="1" animBg="1"/>
      <p:bldP spid="5" grpId="0" animBg="1"/>
      <p:bldP spid="6" grpId="0" animBg="1"/>
      <p:bldP spid="6" grpId="1" animBg="1"/>
      <p:bldP spid="20" grpId="0" animBg="1"/>
      <p:bldP spid="20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3600" b="1" dirty="0"/>
              <a:t>Example in </a:t>
            </a:r>
            <a:r>
              <a:rPr lang="en-US" altLang="zh-CN" sz="3600" b="1" dirty="0" smtClean="0"/>
              <a:t>Detail: Feedback from Pandora</a:t>
            </a:r>
            <a:endParaRPr 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6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>
              <a:hlinkClick r:id="rId3"/>
            </a:endParaRPr>
          </a:p>
          <a:p>
            <a:endParaRPr lang="en-US" dirty="0"/>
          </a:p>
        </p:txBody>
      </p:sp>
      <p:sp>
        <p:nvSpPr>
          <p:cNvPr id="5" name="矩形 4"/>
          <p:cNvSpPr/>
          <p:nvPr/>
        </p:nvSpPr>
        <p:spPr>
          <a:xfrm>
            <a:off x="685800" y="2286000"/>
            <a:ext cx="7848600" cy="2215991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AT&amp;T's analysis of the Pandora application gave us a much better view of how Pandora interacts with low-level cellular network resources. Now that we better understand these interactions, we can optimize our application to make more efficient use of these resources. In fact, we'd like to incorporate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AT&amp;T's profiling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tool as part of our normal ongoing testing.</a:t>
            </a:r>
          </a:p>
          <a:p>
            <a:pPr algn="just"/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                  Tom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Conrad, CTO of PANDORA</a:t>
            </a:r>
            <a:r>
              <a:rPr lang="en-US" sz="2000" i="1" baseline="30000" dirty="0">
                <a:latin typeface="Times New Roman" pitchFamily="18" charset="0"/>
                <a:cs typeface="Times New Roman" pitchFamily="18" charset="0"/>
              </a:rPr>
              <a:t>®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05600" y="6172200"/>
            <a:ext cx="2075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Courtesy: </a:t>
            </a:r>
            <a:r>
              <a:rPr lang="en-US" dirty="0" err="1" smtClean="0"/>
              <a:t>Feng</a:t>
            </a:r>
            <a:r>
              <a:rPr lang="en-US" dirty="0" smtClean="0"/>
              <a:t> </a:t>
            </a:r>
            <a:r>
              <a:rPr lang="en-US" dirty="0" err="1" smtClean="0"/>
              <a:t>Qian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529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Goals and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course equips you to address the following questions:</a:t>
            </a:r>
            <a:endParaRPr lang="en-US" dirty="0">
              <a:solidFill>
                <a:srgbClr val="9F8540"/>
              </a:solidFill>
            </a:endParaRPr>
          </a:p>
          <a:p>
            <a:pPr lvl="1"/>
            <a:r>
              <a:rPr lang="en-US" dirty="0" smtClean="0">
                <a:solidFill>
                  <a:srgbClr val="9F8540"/>
                </a:solidFill>
              </a:rPr>
              <a:t>How to develop mobile apps?</a:t>
            </a:r>
          </a:p>
          <a:p>
            <a:pPr lvl="1"/>
            <a:r>
              <a:rPr lang="en-US" dirty="0" smtClean="0">
                <a:solidFill>
                  <a:srgbClr val="9F8540"/>
                </a:solidFill>
              </a:rPr>
              <a:t>How to profile app energy usage?</a:t>
            </a:r>
          </a:p>
          <a:p>
            <a:pPr lvl="1"/>
            <a:r>
              <a:rPr lang="en-US" dirty="0" smtClean="0">
                <a:solidFill>
                  <a:srgbClr val="9F8540"/>
                </a:solidFill>
              </a:rPr>
              <a:t>How to fix energy bugs (</a:t>
            </a:r>
            <a:r>
              <a:rPr lang="en-US" dirty="0" err="1" smtClean="0">
                <a:solidFill>
                  <a:srgbClr val="9F8540"/>
                </a:solidFill>
              </a:rPr>
              <a:t>ebugs</a:t>
            </a:r>
            <a:r>
              <a:rPr lang="en-US" dirty="0" smtClean="0">
                <a:solidFill>
                  <a:srgbClr val="9F8540"/>
                </a:solidFill>
              </a:rPr>
              <a:t>)?</a:t>
            </a:r>
          </a:p>
          <a:p>
            <a:pPr lvl="1"/>
            <a:r>
              <a:rPr lang="en-US" dirty="0" smtClean="0">
                <a:solidFill>
                  <a:srgbClr val="9F8540"/>
                </a:solidFill>
              </a:rPr>
              <a:t>How to profile for radio resource usage? </a:t>
            </a:r>
          </a:p>
          <a:p>
            <a:pPr lvl="1"/>
            <a:r>
              <a:rPr lang="en-US" dirty="0" smtClean="0">
                <a:solidFill>
                  <a:srgbClr val="9F8540"/>
                </a:solidFill>
              </a:rPr>
              <a:t>What impacts mobile browser performance?</a:t>
            </a:r>
          </a:p>
          <a:p>
            <a:pPr lvl="1"/>
            <a:r>
              <a:rPr lang="en-US" dirty="0" smtClean="0">
                <a:solidFill>
                  <a:srgbClr val="9F8540"/>
                </a:solidFill>
              </a:rPr>
              <a:t>What is the most efficient mechanism for app servers to contact smart phones?</a:t>
            </a:r>
          </a:p>
          <a:p>
            <a:pPr lvl="1"/>
            <a:r>
              <a:rPr lang="en-US" dirty="0" smtClean="0">
                <a:solidFill>
                  <a:srgbClr val="9F8540"/>
                </a:solidFill>
              </a:rPr>
              <a:t>How to offload computation to the cloud? </a:t>
            </a:r>
          </a:p>
          <a:p>
            <a:pPr lvl="1"/>
            <a:r>
              <a:rPr lang="en-US" dirty="0" smtClean="0">
                <a:solidFill>
                  <a:srgbClr val="9F8540"/>
                </a:solidFill>
              </a:rPr>
              <a:t>How to keep my smart phone secure and data private?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152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Course Goals and Structure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9F8540"/>
                </a:solidFill>
              </a:rPr>
              <a:t>Basics</a:t>
            </a:r>
            <a:r>
              <a:rPr lang="en-US" dirty="0" smtClean="0"/>
              <a:t>: brief overview of cellular networks and mobile OS and development platforms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9F8540"/>
                </a:solidFill>
              </a:rPr>
              <a:t>Recent literature</a:t>
            </a:r>
            <a:r>
              <a:rPr lang="en-US" dirty="0" smtClean="0"/>
              <a:t>: review recent research on cellular network measurements, and mobile computing</a:t>
            </a:r>
          </a:p>
          <a:p>
            <a:pPr lvl="1"/>
            <a:r>
              <a:rPr lang="en-US" dirty="0" smtClean="0"/>
              <a:t>Paper presentation, summary, and discussion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9F8540"/>
                </a:solidFill>
              </a:rPr>
              <a:t>Learn by doing: </a:t>
            </a:r>
            <a:r>
              <a:rPr lang="en-US" dirty="0" smtClean="0"/>
              <a:t>work on a research project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511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Overview of cellular networks</a:t>
            </a:r>
          </a:p>
          <a:p>
            <a:pPr lvl="1"/>
            <a:r>
              <a:rPr lang="en-US" dirty="0" smtClean="0"/>
              <a:t>UMTS(3G) and LTE: air interface, architecture, mobility management</a:t>
            </a:r>
          </a:p>
          <a:p>
            <a:endParaRPr lang="en-US" dirty="0"/>
          </a:p>
          <a:p>
            <a:r>
              <a:rPr lang="en-US" dirty="0" smtClean="0"/>
              <a:t>Mobile OS and development platform</a:t>
            </a:r>
          </a:p>
          <a:p>
            <a:pPr lvl="1"/>
            <a:r>
              <a:rPr lang="en-US" dirty="0" err="1" smtClean="0"/>
              <a:t>iOS</a:t>
            </a:r>
            <a:r>
              <a:rPr lang="en-US" dirty="0" smtClean="0"/>
              <a:t> development platform: </a:t>
            </a:r>
            <a:r>
              <a:rPr lang="en-US" dirty="0" err="1" smtClean="0"/>
              <a:t>Xcode</a:t>
            </a:r>
            <a:r>
              <a:rPr lang="en-US" dirty="0" smtClean="0"/>
              <a:t>, model-view-controller programming model, Objective-C features, </a:t>
            </a:r>
            <a:r>
              <a:rPr lang="en-US" dirty="0" err="1" smtClean="0"/>
              <a:t>iCloud</a:t>
            </a:r>
            <a:endParaRPr lang="en-US" dirty="0" smtClean="0"/>
          </a:p>
          <a:p>
            <a:pPr lvl="1"/>
            <a:r>
              <a:rPr lang="en-US" dirty="0" smtClean="0"/>
              <a:t>Android programming: Eclipse Android SDK, Activity, Service, Intent, </a:t>
            </a:r>
            <a:r>
              <a:rPr lang="en-US" dirty="0" err="1" smtClean="0"/>
              <a:t>ContentProvider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Cloud computing (NOT COVERED, lab sessions?)</a:t>
            </a:r>
          </a:p>
          <a:p>
            <a:pPr lvl="1"/>
            <a:r>
              <a:rPr lang="en-US" dirty="0" smtClean="0"/>
              <a:t>Google </a:t>
            </a:r>
            <a:r>
              <a:rPr lang="en-US" dirty="0" err="1" smtClean="0"/>
              <a:t>AppEngine</a:t>
            </a:r>
            <a:endParaRPr lang="en-US" dirty="0" smtClean="0"/>
          </a:p>
          <a:p>
            <a:pPr lvl="1"/>
            <a:r>
              <a:rPr lang="en-US" dirty="0" smtClean="0"/>
              <a:t>Amazon EC2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739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</a:t>
            </a:r>
            <a:r>
              <a:rPr lang="en-US" dirty="0" smtClean="0"/>
              <a:t>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duties:</a:t>
            </a:r>
          </a:p>
          <a:p>
            <a:pPr lvl="1"/>
            <a:r>
              <a:rPr lang="en-US" dirty="0" smtClean="0"/>
              <a:t>Read all assigned papers before class</a:t>
            </a:r>
          </a:p>
          <a:p>
            <a:pPr lvl="1"/>
            <a:r>
              <a:rPr lang="en-US" dirty="0" smtClean="0"/>
              <a:t>Participate in class discussions</a:t>
            </a:r>
          </a:p>
          <a:p>
            <a:pPr lvl="1"/>
            <a:r>
              <a:rPr lang="en-US" dirty="0" smtClean="0"/>
              <a:t>Present and summarize 1 papers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23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Topic</a:t>
            </a:r>
          </a:p>
          <a:p>
            <a:pPr lvl="1"/>
            <a:r>
              <a:rPr lang="en-US" dirty="0" smtClean="0"/>
              <a:t>Choose from a list of topics</a:t>
            </a:r>
          </a:p>
          <a:p>
            <a:pPr lvl="1"/>
            <a:r>
              <a:rPr lang="en-US" dirty="0" smtClean="0"/>
              <a:t>Come up with your own topic</a:t>
            </a:r>
          </a:p>
          <a:p>
            <a:pPr lvl="1"/>
            <a:r>
              <a:rPr lang="en-US" dirty="0" smtClean="0"/>
              <a:t>Must be related to mobile computing</a:t>
            </a:r>
          </a:p>
          <a:p>
            <a:pPr lvl="1"/>
            <a:r>
              <a:rPr lang="en-US" dirty="0" smtClean="0"/>
              <a:t>Should contain some research elements</a:t>
            </a:r>
          </a:p>
          <a:p>
            <a:r>
              <a:rPr lang="en-US" dirty="0" smtClean="0"/>
              <a:t>Teams of 1 to 4 students</a:t>
            </a:r>
          </a:p>
          <a:p>
            <a:r>
              <a:rPr lang="en-US" dirty="0" smtClean="0"/>
              <a:t>Final deliverables</a:t>
            </a:r>
          </a:p>
          <a:p>
            <a:pPr lvl="1"/>
            <a:r>
              <a:rPr lang="en-US" dirty="0" smtClean="0"/>
              <a:t>Project report (research paper format, 10 to 12 pages)</a:t>
            </a:r>
          </a:p>
          <a:p>
            <a:pPr lvl="1"/>
            <a:r>
              <a:rPr lang="en-US" dirty="0" smtClean="0"/>
              <a:t>Project presentation and demo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688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</a:t>
            </a:r>
            <a:r>
              <a:rPr lang="en-US" dirty="0" smtClean="0"/>
              <a:t>Project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Precisely define the project</a:t>
            </a:r>
          </a:p>
          <a:p>
            <a:r>
              <a:rPr lang="en-US" dirty="0" smtClean="0"/>
              <a:t>Understand related work</a:t>
            </a:r>
          </a:p>
          <a:p>
            <a:r>
              <a:rPr lang="en-US" dirty="0" smtClean="0"/>
              <a:t>Propose novel techniques or systems</a:t>
            </a:r>
          </a:p>
          <a:p>
            <a:pPr lvl="1"/>
            <a:r>
              <a:rPr lang="en-US" dirty="0" smtClean="0"/>
              <a:t>Creativity will be evaluated</a:t>
            </a:r>
          </a:p>
          <a:p>
            <a:r>
              <a:rPr lang="en-US" dirty="0" smtClean="0"/>
              <a:t>System implementation</a:t>
            </a:r>
          </a:p>
          <a:p>
            <a:pPr lvl="1"/>
            <a:r>
              <a:rPr lang="en-US" dirty="0" smtClean="0"/>
              <a:t>Client side: </a:t>
            </a:r>
            <a:r>
              <a:rPr lang="en-US" dirty="0" err="1" smtClean="0"/>
              <a:t>iOS</a:t>
            </a:r>
            <a:r>
              <a:rPr lang="en-US" dirty="0" smtClean="0"/>
              <a:t> or Android</a:t>
            </a:r>
          </a:p>
          <a:p>
            <a:pPr lvl="1"/>
            <a:r>
              <a:rPr lang="en-US" dirty="0" smtClean="0"/>
              <a:t>Server side: Google </a:t>
            </a:r>
            <a:r>
              <a:rPr lang="en-US" dirty="0" err="1" smtClean="0"/>
              <a:t>AppEngine</a:t>
            </a:r>
            <a:r>
              <a:rPr lang="en-US" dirty="0" smtClean="0"/>
              <a:t> or Amazon EC2</a:t>
            </a:r>
          </a:p>
          <a:p>
            <a:pPr lvl="1"/>
            <a:r>
              <a:rPr lang="en-US" dirty="0" smtClean="0"/>
              <a:t>Networking component: measurement, modeling 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517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</a:t>
            </a:r>
            <a:r>
              <a:rPr lang="en-US" dirty="0" smtClean="0"/>
              <a:t>Project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Evaluate your solution, e.g. performance, scalability</a:t>
            </a:r>
          </a:p>
          <a:p>
            <a:pPr lvl="1"/>
            <a:r>
              <a:rPr lang="en-US" dirty="0" smtClean="0"/>
              <a:t>Thoroughness will be evaluated</a:t>
            </a:r>
          </a:p>
          <a:p>
            <a:r>
              <a:rPr lang="en-US" dirty="0" smtClean="0"/>
              <a:t>Write up and present your projects</a:t>
            </a:r>
          </a:p>
          <a:p>
            <a:pPr lvl="1"/>
            <a:r>
              <a:rPr lang="en-US" dirty="0" smtClean="0"/>
              <a:t>Evaluated using professional paper review criterions </a:t>
            </a:r>
          </a:p>
          <a:p>
            <a:endParaRPr lang="en-US" dirty="0" smtClean="0"/>
          </a:p>
          <a:p>
            <a:r>
              <a:rPr lang="en-US" dirty="0" smtClean="0"/>
              <a:t>Project timelines</a:t>
            </a:r>
          </a:p>
          <a:p>
            <a:pPr lvl="1"/>
            <a:r>
              <a:rPr lang="en-US" dirty="0" smtClean="0"/>
              <a:t>Feb. </a:t>
            </a:r>
            <a:r>
              <a:rPr lang="en-US" dirty="0"/>
              <a:t>5</a:t>
            </a:r>
            <a:r>
              <a:rPr lang="en-US" dirty="0" smtClean="0"/>
              <a:t>: Form final project team</a:t>
            </a:r>
          </a:p>
          <a:p>
            <a:pPr lvl="1"/>
            <a:r>
              <a:rPr lang="en-US" dirty="0" smtClean="0"/>
              <a:t>March</a:t>
            </a:r>
            <a:r>
              <a:rPr lang="en-US" dirty="0"/>
              <a:t> </a:t>
            </a:r>
            <a:r>
              <a:rPr lang="en-US" dirty="0" smtClean="0"/>
              <a:t>12: project description (2-4 pages)</a:t>
            </a:r>
          </a:p>
          <a:p>
            <a:pPr lvl="1"/>
            <a:r>
              <a:rPr lang="en-US" dirty="0" smtClean="0"/>
              <a:t>April 30: final presentation and demo</a:t>
            </a:r>
          </a:p>
          <a:p>
            <a:pPr lvl="1"/>
            <a:r>
              <a:rPr lang="en-US" dirty="0" smtClean="0"/>
              <a:t>May 10: final project report (10-12 pages)</a:t>
            </a:r>
          </a:p>
          <a:p>
            <a:r>
              <a:rPr lang="en-US" dirty="0" smtClean="0"/>
              <a:t>I will meet with you regularly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6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/>
              <a:t>Course </a:t>
            </a:r>
            <a:r>
              <a:rPr lang="en-US" dirty="0" smtClean="0"/>
              <a:t>content</a:t>
            </a:r>
          </a:p>
          <a:p>
            <a:r>
              <a:rPr lang="en-US" dirty="0" smtClean="0"/>
              <a:t>Course goals and structure</a:t>
            </a:r>
          </a:p>
          <a:p>
            <a:r>
              <a:rPr lang="en-US" dirty="0" smtClean="0"/>
              <a:t>Example projects</a:t>
            </a:r>
          </a:p>
          <a:p>
            <a:r>
              <a:rPr lang="en-US" dirty="0" smtClean="0"/>
              <a:t>Programming environment setup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0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reports: 50%</a:t>
            </a:r>
          </a:p>
          <a:p>
            <a:r>
              <a:rPr lang="en-US" dirty="0" smtClean="0"/>
              <a:t>Three programming assignments: 30%</a:t>
            </a:r>
          </a:p>
          <a:p>
            <a:r>
              <a:rPr lang="en-US" dirty="0" smtClean="0"/>
              <a:t>Paper presentation and summary: 10%</a:t>
            </a:r>
          </a:p>
          <a:p>
            <a:r>
              <a:rPr lang="en-US" dirty="0" smtClean="0"/>
              <a:t>Class discussion participation: 10%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520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 page: schedule, project timelines, list of potential projects, </a:t>
            </a:r>
            <a:r>
              <a:rPr lang="en-US" dirty="0" err="1" smtClean="0"/>
              <a:t>etc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For any questions or concerns: email me at </a:t>
            </a:r>
            <a:r>
              <a:rPr lang="en-US" dirty="0" smtClean="0">
                <a:hlinkClick r:id="rId2"/>
              </a:rPr>
              <a:t>lierranli@cs.columbia.edu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TA: </a:t>
            </a:r>
            <a:r>
              <a:rPr lang="en-US" dirty="0" err="1" smtClean="0"/>
              <a:t>Akhila</a:t>
            </a:r>
            <a:r>
              <a:rPr lang="en-US" dirty="0" smtClean="0"/>
              <a:t> </a:t>
            </a:r>
            <a:r>
              <a:rPr lang="en-US" dirty="0" err="1" smtClean="0"/>
              <a:t>Athresh</a:t>
            </a:r>
            <a:r>
              <a:rPr lang="en-US" dirty="0" smtClean="0"/>
              <a:t>, aa3306@columbia.edu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083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Ideal project criterions</a:t>
            </a:r>
          </a:p>
          <a:p>
            <a:pPr lvl="1"/>
            <a:r>
              <a:rPr lang="en-US" dirty="0" smtClean="0"/>
              <a:t>Solves a real problem in cellular networks and mobile computing</a:t>
            </a:r>
          </a:p>
          <a:p>
            <a:pPr lvl="1"/>
            <a:r>
              <a:rPr lang="en-US" dirty="0" smtClean="0"/>
              <a:t>Has a research component, e.g. scalable system design, novel inference algorithm of cellular network properties</a:t>
            </a:r>
          </a:p>
          <a:p>
            <a:pPr lvl="1"/>
            <a:r>
              <a:rPr lang="en-US" dirty="0" smtClean="0"/>
              <a:t>Real implementation at client side running </a:t>
            </a:r>
            <a:r>
              <a:rPr lang="en-US" dirty="0" err="1" smtClean="0"/>
              <a:t>iOS</a:t>
            </a:r>
            <a:r>
              <a:rPr lang="en-US" dirty="0" smtClean="0"/>
              <a:t> or Android, and at server side using public cloud platforms such as Google </a:t>
            </a:r>
            <a:r>
              <a:rPr lang="en-US" dirty="0" err="1" smtClean="0"/>
              <a:t>AppEngine</a:t>
            </a:r>
            <a:r>
              <a:rPr lang="en-US" dirty="0" smtClean="0"/>
              <a:t> or Amazon EC2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144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</a:t>
            </a:r>
            <a:r>
              <a:rPr lang="en-US" dirty="0" smtClean="0"/>
              <a:t>project 1 from Spring’12 class: </a:t>
            </a:r>
            <a:r>
              <a:rPr lang="en-US" dirty="0" err="1" smtClean="0"/>
              <a:t>iConnect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Goal: build an app that makes file sharing easy among </a:t>
            </a:r>
            <a:r>
              <a:rPr lang="en-US" dirty="0" err="1" smtClean="0"/>
              <a:t>iOS</a:t>
            </a:r>
            <a:r>
              <a:rPr lang="en-US" dirty="0" smtClean="0"/>
              <a:t> devices</a:t>
            </a:r>
          </a:p>
          <a:p>
            <a:r>
              <a:rPr lang="en-US" dirty="0" smtClean="0"/>
              <a:t>Research: multi-hop issue and low power usage</a:t>
            </a:r>
          </a:p>
          <a:p>
            <a:r>
              <a:rPr lang="en-US" dirty="0" smtClean="0"/>
              <a:t>Implementation: </a:t>
            </a:r>
            <a:r>
              <a:rPr lang="en-US" dirty="0"/>
              <a:t>Bonjour, file system API and the network </a:t>
            </a:r>
            <a:r>
              <a:rPr lang="en-US" dirty="0" smtClean="0"/>
              <a:t>API</a:t>
            </a:r>
          </a:p>
          <a:p>
            <a:pPr lvl="1"/>
            <a:r>
              <a:rPr lang="en-US" dirty="0" smtClean="0"/>
              <a:t>Bonjour service discovers </a:t>
            </a:r>
            <a:r>
              <a:rPr lang="en-US" dirty="0"/>
              <a:t>devices in the same wireless </a:t>
            </a:r>
            <a:r>
              <a:rPr lang="en-US" dirty="0" smtClean="0"/>
              <a:t>network  </a:t>
            </a:r>
            <a:endParaRPr lang="en-US" dirty="0"/>
          </a:p>
          <a:p>
            <a:pPr lvl="1"/>
            <a:r>
              <a:rPr lang="en-US" dirty="0" smtClean="0"/>
              <a:t>The </a:t>
            </a:r>
            <a:r>
              <a:rPr lang="en-US" dirty="0"/>
              <a:t>file system </a:t>
            </a:r>
            <a:r>
              <a:rPr lang="en-US" dirty="0" smtClean="0"/>
              <a:t>API is </a:t>
            </a:r>
            <a:r>
              <a:rPr lang="en-US" dirty="0"/>
              <a:t>used to </a:t>
            </a:r>
            <a:r>
              <a:rPr lang="en-US" dirty="0" smtClean="0"/>
              <a:t>select or store files</a:t>
            </a:r>
          </a:p>
          <a:p>
            <a:pPr lvl="1"/>
            <a:r>
              <a:rPr lang="en-US" dirty="0" smtClean="0"/>
              <a:t>The network API sets up network connection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236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</a:t>
            </a:r>
            <a:r>
              <a:rPr lang="en-US" dirty="0" smtClean="0"/>
              <a:t>project 2 from Fall’12 class: </a:t>
            </a:r>
            <a:r>
              <a:rPr lang="en-US" dirty="0" err="1" smtClean="0"/>
              <a:t>CloudShrink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Goal: store high resolution photos in </a:t>
            </a:r>
            <a:r>
              <a:rPr lang="en-US" dirty="0" err="1" smtClean="0"/>
              <a:t>dropbox</a:t>
            </a:r>
            <a:endParaRPr lang="en-US" dirty="0" smtClean="0"/>
          </a:p>
          <a:p>
            <a:r>
              <a:rPr lang="en-US" dirty="0" smtClean="0"/>
              <a:t>Research: scalable server and client system design</a:t>
            </a:r>
          </a:p>
          <a:p>
            <a:r>
              <a:rPr lang="en-US" dirty="0" smtClean="0"/>
              <a:t>Implementation: </a:t>
            </a:r>
            <a:r>
              <a:rPr lang="en-US" dirty="0" err="1" smtClean="0"/>
              <a:t>dropbox</a:t>
            </a:r>
            <a:r>
              <a:rPr lang="en-US" dirty="0" smtClean="0"/>
              <a:t> API, background upload, dynamic download, compression</a:t>
            </a:r>
          </a:p>
          <a:p>
            <a:pPr lvl="1"/>
            <a:r>
              <a:rPr lang="en-US" dirty="0" smtClean="0"/>
              <a:t>Background upload: optimize network and battery</a:t>
            </a:r>
          </a:p>
          <a:p>
            <a:pPr lvl="1"/>
            <a:r>
              <a:rPr lang="en-US" dirty="0" smtClean="0"/>
              <a:t>Dynamic download: pinch-to-zoom</a:t>
            </a:r>
          </a:p>
          <a:p>
            <a:pPr lvl="1"/>
            <a:r>
              <a:rPr lang="en-US" dirty="0" smtClean="0"/>
              <a:t>Compression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31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Example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iChess</a:t>
            </a:r>
            <a:r>
              <a:rPr lang="en-US" dirty="0" smtClean="0"/>
              <a:t>: peer to peer chess playing in a classroom setting</a:t>
            </a:r>
          </a:p>
          <a:p>
            <a:r>
              <a:rPr lang="en-US" dirty="0" err="1" smtClean="0"/>
              <a:t>iPong</a:t>
            </a:r>
            <a:r>
              <a:rPr lang="en-US" dirty="0" smtClean="0"/>
              <a:t>: peer to peer Ping Pong game</a:t>
            </a:r>
            <a:endParaRPr lang="en-US" dirty="0"/>
          </a:p>
          <a:p>
            <a:r>
              <a:rPr lang="en-US" dirty="0" err="1" smtClean="0"/>
              <a:t>CloudTransfer</a:t>
            </a:r>
            <a:r>
              <a:rPr lang="en-US" dirty="0" smtClean="0"/>
              <a:t>: transfer files between “clouds”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065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environment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Client side: </a:t>
            </a:r>
            <a:r>
              <a:rPr lang="en-US" dirty="0" err="1" smtClean="0"/>
              <a:t>iOS</a:t>
            </a:r>
            <a:endParaRPr lang="en-US" dirty="0" smtClean="0"/>
          </a:p>
          <a:p>
            <a:pPr lvl="1"/>
            <a:r>
              <a:rPr lang="en-US" dirty="0" smtClean="0"/>
              <a:t>Install </a:t>
            </a:r>
            <a:r>
              <a:rPr lang="en-US" dirty="0" err="1" smtClean="0"/>
              <a:t>Xcode</a:t>
            </a:r>
            <a:r>
              <a:rPr lang="en-US" dirty="0"/>
              <a:t> </a:t>
            </a:r>
            <a:r>
              <a:rPr lang="en-US" dirty="0" smtClean="0"/>
              <a:t>4: </a:t>
            </a:r>
            <a:r>
              <a:rPr lang="en-US" dirty="0" smtClean="0">
                <a:hlinkClick r:id="rId2"/>
              </a:rPr>
              <a:t>http://developer.apple.com</a:t>
            </a:r>
            <a:r>
              <a:rPr lang="en-US" dirty="0">
                <a:hlinkClick r:id="rId2"/>
              </a:rPr>
              <a:t>/</a:t>
            </a:r>
            <a:r>
              <a:rPr lang="en-US" dirty="0" smtClean="0">
                <a:hlinkClick r:id="rId2"/>
              </a:rPr>
              <a:t>xcode</a:t>
            </a:r>
            <a:endParaRPr lang="en-US" dirty="0" smtClean="0"/>
          </a:p>
          <a:p>
            <a:pPr lvl="1"/>
            <a:r>
              <a:rPr lang="en-US" dirty="0"/>
              <a:t>Learning Objective </a:t>
            </a:r>
            <a:r>
              <a:rPr lang="en-US" dirty="0" smtClean="0"/>
              <a:t>C and </a:t>
            </a:r>
            <a:r>
              <a:rPr lang="en-US" dirty="0" err="1" smtClean="0"/>
              <a:t>iOS</a:t>
            </a:r>
            <a:r>
              <a:rPr lang="en-US" dirty="0" smtClean="0"/>
              <a:t> development :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://developer.apple.com/devcenter/ios/</a:t>
            </a:r>
            <a:r>
              <a:rPr lang="en-US" dirty="0" smtClean="0">
                <a:hlinkClick r:id="rId3"/>
              </a:rPr>
              <a:t>index.action</a:t>
            </a:r>
            <a:endParaRPr lang="en-US" dirty="0" smtClean="0"/>
          </a:p>
          <a:p>
            <a:pPr lvl="1"/>
            <a:r>
              <a:rPr lang="en-US" dirty="0" smtClean="0"/>
              <a:t>Stanford iPhone </a:t>
            </a:r>
            <a:r>
              <a:rPr lang="en-US" dirty="0"/>
              <a:t>development </a:t>
            </a:r>
            <a:r>
              <a:rPr lang="en-US" dirty="0" smtClean="0"/>
              <a:t>course(on iTunes):</a:t>
            </a: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</a:t>
            </a:r>
            <a:r>
              <a:rPr lang="en-US" dirty="0" smtClean="0">
                <a:hlinkClick r:id="rId4"/>
              </a:rPr>
              <a:t>//www.stanford.edu</a:t>
            </a:r>
            <a:r>
              <a:rPr lang="en-US" dirty="0">
                <a:hlinkClick r:id="rId4"/>
              </a:rPr>
              <a:t>/class/cs193p/cgi-bin/drupal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Email TA to provision your </a:t>
            </a:r>
            <a:r>
              <a:rPr lang="en-US" dirty="0" err="1" smtClean="0"/>
              <a:t>iOS</a:t>
            </a:r>
            <a:r>
              <a:rPr lang="en-US" dirty="0" smtClean="0"/>
              <a:t> devices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072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Programming environment </a:t>
            </a:r>
            <a:r>
              <a:rPr lang="en-US" dirty="0" smtClean="0"/>
              <a:t>setup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Client side: Android</a:t>
            </a:r>
          </a:p>
          <a:p>
            <a:pPr lvl="1"/>
            <a:r>
              <a:rPr lang="en-US" dirty="0"/>
              <a:t>Install </a:t>
            </a:r>
            <a:r>
              <a:rPr lang="en-US" dirty="0" smtClean="0"/>
              <a:t>Eclipse: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://www.eclipse.org/downloads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lvl="1"/>
            <a:r>
              <a:rPr lang="en-US" dirty="0"/>
              <a:t>Install Android </a:t>
            </a:r>
            <a:r>
              <a:rPr lang="en-US" dirty="0" err="1" smtClean="0"/>
              <a:t>SDK:</a:t>
            </a:r>
            <a:r>
              <a:rPr lang="en-US" dirty="0" err="1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://developer.android.com/sdk/</a:t>
            </a:r>
            <a:r>
              <a:rPr lang="en-US" dirty="0" smtClean="0">
                <a:hlinkClick r:id="rId4"/>
              </a:rPr>
              <a:t>index.html</a:t>
            </a:r>
            <a:endParaRPr lang="en-US" dirty="0" smtClean="0"/>
          </a:p>
          <a:p>
            <a:pPr lvl="1"/>
            <a:r>
              <a:rPr lang="en-US" dirty="0" smtClean="0"/>
              <a:t>Android </a:t>
            </a:r>
            <a:r>
              <a:rPr lang="en-US" dirty="0"/>
              <a:t>programming </a:t>
            </a:r>
            <a:r>
              <a:rPr lang="en-US" dirty="0" err="1" smtClean="0"/>
              <a:t>resources:</a:t>
            </a:r>
            <a:r>
              <a:rPr lang="en-US" dirty="0" err="1" smtClean="0">
                <a:hlinkClick r:id="rId5"/>
              </a:rPr>
              <a:t>http</a:t>
            </a:r>
            <a:r>
              <a:rPr lang="en-US" dirty="0">
                <a:hlinkClick r:id="rId5"/>
              </a:rPr>
              <a:t>://developer.android.com/</a:t>
            </a:r>
            <a:r>
              <a:rPr lang="en-US" dirty="0" smtClean="0">
                <a:hlinkClick r:id="rId5"/>
              </a:rPr>
              <a:t>index.html</a:t>
            </a:r>
            <a:endParaRPr lang="en-US" dirty="0" smtClean="0"/>
          </a:p>
          <a:p>
            <a:pPr lvl="1"/>
            <a:r>
              <a:rPr lang="en-US" dirty="0"/>
              <a:t>Stanford course: </a:t>
            </a:r>
            <a:r>
              <a:rPr lang="en-US" dirty="0">
                <a:hlinkClick r:id="rId6"/>
              </a:rPr>
              <a:t>http://www.stanford.edu/class/cs193a</a:t>
            </a:r>
            <a:r>
              <a:rPr lang="en-US" dirty="0" smtClean="0">
                <a:hlinkClick r:id="rId6"/>
              </a:rPr>
              <a:t>/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421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Programming environment </a:t>
            </a:r>
            <a:r>
              <a:rPr lang="en-US" dirty="0" smtClean="0"/>
              <a:t>setup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Server side: Google </a:t>
            </a:r>
            <a:r>
              <a:rPr lang="en-US" dirty="0" err="1" smtClean="0"/>
              <a:t>AppEngine</a:t>
            </a:r>
            <a:endParaRPr lang="en-US" dirty="0" smtClean="0"/>
          </a:p>
          <a:p>
            <a:pPr lvl="1"/>
            <a:r>
              <a:rPr lang="en-US" dirty="0"/>
              <a:t>Install: </a:t>
            </a:r>
            <a:r>
              <a:rPr lang="en-US" dirty="0">
                <a:hlinkClick r:id="rId3"/>
              </a:rPr>
              <a:t>http://code.google.com/appengine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Install plugin for Eclipse: </a:t>
            </a: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://code.google.com/appengine/downloads.html#</a:t>
            </a:r>
            <a:r>
              <a:rPr lang="en-US" dirty="0" smtClean="0">
                <a:hlinkClick r:id="rId4"/>
              </a:rPr>
              <a:t>Download_the_Google_Plugin_for_Eclipse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Amazon EC2: </a:t>
            </a:r>
            <a:r>
              <a:rPr lang="en-US" dirty="0" smtClean="0">
                <a:hlinkClick r:id="rId5"/>
              </a:rPr>
              <a:t>http</a:t>
            </a:r>
            <a:r>
              <a:rPr lang="en-US" dirty="0">
                <a:hlinkClick r:id="rId5"/>
              </a:rPr>
              <a:t>://aws.amazon.com/ec2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Free usage tier: </a:t>
            </a:r>
            <a:r>
              <a:rPr lang="en-US" dirty="0" smtClean="0">
                <a:hlinkClick r:id="rId6"/>
              </a:rPr>
              <a:t>http</a:t>
            </a:r>
            <a:r>
              <a:rPr lang="en-US" dirty="0">
                <a:hlinkClick r:id="rId6"/>
              </a:rPr>
              <a:t>://aws.amazon.com/free</a:t>
            </a:r>
            <a:r>
              <a:rPr lang="en-US" dirty="0" smtClean="0">
                <a:hlinkClick r:id="rId6"/>
              </a:rPr>
              <a:t>/</a:t>
            </a:r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188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611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Researcher at Bell Labs, Alcatel-Lucent</a:t>
            </a:r>
          </a:p>
          <a:p>
            <a:r>
              <a:rPr lang="en-US" dirty="0" smtClean="0"/>
              <a:t>Ph.D. from Dept. of CS, Cornell, 2001</a:t>
            </a:r>
            <a:endParaRPr lang="en-US" dirty="0"/>
          </a:p>
          <a:p>
            <a:r>
              <a:rPr lang="en-US" dirty="0" smtClean="0"/>
              <a:t>Research interest: </a:t>
            </a:r>
            <a:r>
              <a:rPr lang="en-US" dirty="0" smtClean="0">
                <a:solidFill>
                  <a:srgbClr val="9F8540"/>
                </a:solidFill>
              </a:rPr>
              <a:t>cellular networks, mobile computing, cloud computing, and security </a:t>
            </a:r>
          </a:p>
          <a:p>
            <a:r>
              <a:rPr lang="en-US" dirty="0" smtClean="0"/>
              <a:t>Research Goal: </a:t>
            </a:r>
            <a:r>
              <a:rPr lang="en-US" dirty="0" smtClean="0">
                <a:solidFill>
                  <a:srgbClr val="9F8540"/>
                </a:solidFill>
              </a:rPr>
              <a:t>improve our mobile user experience through innovation in cellular network architecture, mobile cloud computing systems and security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045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Relevant working experiences</a:t>
            </a:r>
          </a:p>
          <a:p>
            <a:pPr lvl="1"/>
            <a:r>
              <a:rPr lang="en-US" dirty="0" smtClean="0"/>
              <a:t>Cellular networks: monitoring and trouble shooting, software defined cellular networks</a:t>
            </a:r>
          </a:p>
          <a:p>
            <a:pPr lvl="1"/>
            <a:r>
              <a:rPr lang="en-US" dirty="0" smtClean="0"/>
              <a:t>Mobile computing: mobile cloud computing</a:t>
            </a:r>
          </a:p>
          <a:p>
            <a:pPr lvl="1"/>
            <a:r>
              <a:rPr lang="en-US" dirty="0" smtClean="0"/>
              <a:t>Cloud computing: scaling out enterprise applications, cloud-based video proxy, policy-aware enterprise application cloud extension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Professional Activities</a:t>
            </a:r>
          </a:p>
          <a:p>
            <a:pPr lvl="1"/>
            <a:r>
              <a:rPr lang="en-US" dirty="0"/>
              <a:t>ACM </a:t>
            </a:r>
            <a:r>
              <a:rPr lang="en-US" dirty="0" smtClean="0"/>
              <a:t>SIGCOMM Workshop on Cellular </a:t>
            </a:r>
            <a:r>
              <a:rPr lang="en-US" dirty="0"/>
              <a:t>Networks: Operations, Challenges, and Future Design (</a:t>
            </a:r>
            <a:r>
              <a:rPr lang="en-US" dirty="0" err="1"/>
              <a:t>CellNet</a:t>
            </a:r>
            <a:r>
              <a:rPr lang="en-US" dirty="0" smtClean="0"/>
              <a:t>), August 2012</a:t>
            </a:r>
          </a:p>
          <a:p>
            <a:pPr lvl="1"/>
            <a:r>
              <a:rPr lang="en-US" dirty="0"/>
              <a:t>DIMACS Workshop on </a:t>
            </a:r>
            <a:r>
              <a:rPr lang="en-US" dirty="0" smtClean="0"/>
              <a:t>Software Defined Networking, </a:t>
            </a:r>
            <a:r>
              <a:rPr lang="en-US" dirty="0"/>
              <a:t>Dec, </a:t>
            </a:r>
            <a:r>
              <a:rPr lang="en-US" dirty="0" smtClean="0"/>
              <a:t>2012</a:t>
            </a:r>
          </a:p>
          <a:p>
            <a:pPr lvl="1"/>
            <a:r>
              <a:rPr lang="en-US" dirty="0" smtClean="0"/>
              <a:t>ACM </a:t>
            </a:r>
            <a:r>
              <a:rPr lang="en-US" dirty="0" err="1" smtClean="0"/>
              <a:t>MobiSys</a:t>
            </a:r>
            <a:r>
              <a:rPr lang="en-US" dirty="0" smtClean="0"/>
              <a:t> </a:t>
            </a:r>
            <a:r>
              <a:rPr lang="en-US" dirty="0"/>
              <a:t>Workshop on Mobile Cloud Computing &amp; Services: Social Networks and Beyond (MCS), June </a:t>
            </a:r>
            <a:r>
              <a:rPr lang="en-US" dirty="0" smtClean="0"/>
              <a:t>2010</a:t>
            </a:r>
          </a:p>
          <a:p>
            <a:pPr lvl="1"/>
            <a:r>
              <a:rPr lang="en-US" dirty="0"/>
              <a:t> DIMACS Workshop on Systems and Networking Advances in Cloud Computing, </a:t>
            </a:r>
            <a:r>
              <a:rPr lang="en-US" dirty="0" smtClean="0"/>
              <a:t>Dec, 2011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53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 research projects:</a:t>
            </a:r>
          </a:p>
          <a:p>
            <a:pPr lvl="1"/>
            <a:r>
              <a:rPr lang="en-US" dirty="0" err="1">
                <a:solidFill>
                  <a:srgbClr val="9F8540"/>
                </a:solidFill>
              </a:rPr>
              <a:t>Eikon</a:t>
            </a:r>
            <a:r>
              <a:rPr lang="en-US" dirty="0">
                <a:solidFill>
                  <a:srgbClr val="9F8540"/>
                </a:solidFill>
              </a:rPr>
              <a:t>: </a:t>
            </a:r>
            <a:r>
              <a:rPr lang="en-US" dirty="0" smtClean="0">
                <a:solidFill>
                  <a:srgbClr val="9F8540"/>
                </a:solidFill>
              </a:rPr>
              <a:t>smartphone virtualization on x86</a:t>
            </a:r>
            <a:endParaRPr lang="en-US" dirty="0">
              <a:solidFill>
                <a:srgbClr val="9F8540"/>
              </a:solidFill>
            </a:endParaRPr>
          </a:p>
          <a:p>
            <a:pPr lvl="1"/>
            <a:r>
              <a:rPr lang="en-US" dirty="0" err="1" smtClean="0">
                <a:solidFill>
                  <a:srgbClr val="9F8540"/>
                </a:solidFill>
              </a:rPr>
              <a:t>mCloud</a:t>
            </a:r>
            <a:r>
              <a:rPr lang="en-US" dirty="0" smtClean="0">
                <a:solidFill>
                  <a:srgbClr val="9F8540"/>
                </a:solidFill>
              </a:rPr>
              <a:t>: mobile cloud computing (ACM </a:t>
            </a:r>
            <a:r>
              <a:rPr lang="en-US" dirty="0" err="1" smtClean="0">
                <a:solidFill>
                  <a:srgbClr val="9F8540"/>
                </a:solidFill>
              </a:rPr>
              <a:t>Mobisys</a:t>
            </a:r>
            <a:r>
              <a:rPr lang="en-US" dirty="0" smtClean="0">
                <a:solidFill>
                  <a:srgbClr val="9F8540"/>
                </a:solidFill>
              </a:rPr>
              <a:t> MCS workshop’12)</a:t>
            </a:r>
          </a:p>
          <a:p>
            <a:pPr lvl="1"/>
            <a:r>
              <a:rPr lang="en-US" dirty="0" smtClean="0">
                <a:solidFill>
                  <a:srgbClr val="9F8540"/>
                </a:solidFill>
              </a:rPr>
              <a:t>Software-defined cellular networks (Euro SDN workshop’12)</a:t>
            </a:r>
          </a:p>
          <a:p>
            <a:pPr lvl="1"/>
            <a:r>
              <a:rPr lang="en-US" dirty="0" smtClean="0">
                <a:solidFill>
                  <a:srgbClr val="9F8540"/>
                </a:solidFill>
              </a:rPr>
              <a:t>Argos: scaling up cellular networks using a large number of antennas (ACM MobiCom’12)</a:t>
            </a:r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08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1447800" y="2971800"/>
            <a:ext cx="1828800" cy="1676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Content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62400" y="2133600"/>
            <a:ext cx="910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Apps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62400" y="2743200"/>
            <a:ext cx="13788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Systems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962400" y="3505200"/>
            <a:ext cx="2774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Cellular Networks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962400" y="4191000"/>
            <a:ext cx="2710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Cloud Computing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962400" y="4800600"/>
            <a:ext cx="31213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Security and Privacy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447800" y="3276600"/>
            <a:ext cx="178766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Mobile </a:t>
            </a:r>
          </a:p>
          <a:p>
            <a:r>
              <a:rPr lang="en-US" sz="2800" dirty="0" smtClean="0"/>
              <a:t>Computing</a:t>
            </a:r>
            <a:endParaRPr lang="en-US" dirty="0"/>
          </a:p>
        </p:txBody>
      </p:sp>
      <p:cxnSp>
        <p:nvCxnSpPr>
          <p:cNvPr id="17" name="Straight Arrow Connector 16"/>
          <p:cNvCxnSpPr>
            <a:endCxn id="8" idx="1"/>
          </p:cNvCxnSpPr>
          <p:nvPr/>
        </p:nvCxnSpPr>
        <p:spPr>
          <a:xfrm flipV="1">
            <a:off x="3276600" y="2395210"/>
            <a:ext cx="685800" cy="14316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2" idx="1"/>
          </p:cNvCxnSpPr>
          <p:nvPr/>
        </p:nvCxnSpPr>
        <p:spPr>
          <a:xfrm>
            <a:off x="3276600" y="3793894"/>
            <a:ext cx="685800" cy="6587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5" idx="6"/>
            <a:endCxn id="13" idx="1"/>
          </p:cNvCxnSpPr>
          <p:nvPr/>
        </p:nvCxnSpPr>
        <p:spPr>
          <a:xfrm>
            <a:off x="3276600" y="3810000"/>
            <a:ext cx="685800" cy="12522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4" idx="3"/>
          </p:cNvCxnSpPr>
          <p:nvPr/>
        </p:nvCxnSpPr>
        <p:spPr>
          <a:xfrm>
            <a:off x="3235469" y="3753654"/>
            <a:ext cx="803131" cy="292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5" idx="6"/>
          </p:cNvCxnSpPr>
          <p:nvPr/>
        </p:nvCxnSpPr>
        <p:spPr>
          <a:xfrm flipV="1">
            <a:off x="3276600" y="3020916"/>
            <a:ext cx="762000" cy="7890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740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Course Syllabus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029200"/>
          </a:xfrm>
        </p:spPr>
        <p:txBody>
          <a:bodyPr>
            <a:normAutofit fontScale="47500" lnSpcReduction="20000"/>
          </a:bodyPr>
          <a:lstStyle/>
          <a:p>
            <a:pPr>
              <a:defRPr/>
            </a:pPr>
            <a:r>
              <a:rPr lang="en-US" sz="5100" dirty="0"/>
              <a:t>Mobile App </a:t>
            </a:r>
            <a:r>
              <a:rPr lang="en-US" sz="5100" dirty="0" smtClean="0"/>
              <a:t>Development (lecture 2,3)</a:t>
            </a:r>
          </a:p>
          <a:p>
            <a:pPr lvl="1">
              <a:defRPr/>
            </a:pPr>
            <a:r>
              <a:rPr lang="en-US" sz="3400" dirty="0" smtClean="0"/>
              <a:t>Mobile </a:t>
            </a:r>
            <a:r>
              <a:rPr lang="en-US" sz="3400" dirty="0"/>
              <a:t>operating systems: </a:t>
            </a:r>
            <a:r>
              <a:rPr lang="en-US" sz="3400" dirty="0" err="1"/>
              <a:t>iOS</a:t>
            </a:r>
            <a:r>
              <a:rPr lang="en-US" sz="3400" dirty="0"/>
              <a:t> and </a:t>
            </a:r>
            <a:r>
              <a:rPr lang="en-US" sz="3400" dirty="0" smtClean="0"/>
              <a:t>Android </a:t>
            </a:r>
            <a:endParaRPr lang="en-US" sz="3400" dirty="0"/>
          </a:p>
          <a:p>
            <a:pPr lvl="1">
              <a:defRPr/>
            </a:pPr>
            <a:r>
              <a:rPr lang="en-US" sz="3400" dirty="0"/>
              <a:t>Development environments: </a:t>
            </a:r>
            <a:r>
              <a:rPr lang="en-US" sz="3400" dirty="0" err="1"/>
              <a:t>Xcode</a:t>
            </a:r>
            <a:r>
              <a:rPr lang="en-US" sz="3400" dirty="0"/>
              <a:t>, Eclipse with Android SDK</a:t>
            </a:r>
          </a:p>
          <a:p>
            <a:pPr lvl="1">
              <a:defRPr/>
            </a:pPr>
            <a:r>
              <a:rPr lang="en-US" sz="3400" dirty="0"/>
              <a:t>Programming: Objective-C and android programming</a:t>
            </a:r>
          </a:p>
          <a:p>
            <a:pPr>
              <a:defRPr/>
            </a:pPr>
            <a:r>
              <a:rPr lang="en-US" sz="5100" dirty="0"/>
              <a:t>System Support for Mobile App Optimization (lecture </a:t>
            </a:r>
            <a:r>
              <a:rPr lang="en-US" sz="5100" dirty="0" smtClean="0"/>
              <a:t>4,5)</a:t>
            </a:r>
            <a:endParaRPr lang="en-US" sz="5100" dirty="0"/>
          </a:p>
          <a:p>
            <a:pPr lvl="1">
              <a:defRPr/>
            </a:pPr>
            <a:r>
              <a:rPr lang="en-US" sz="3400" dirty="0"/>
              <a:t>Mobile device power models, energy profiling and </a:t>
            </a:r>
            <a:r>
              <a:rPr lang="en-US" sz="3400" dirty="0" err="1"/>
              <a:t>ebug</a:t>
            </a:r>
            <a:r>
              <a:rPr lang="en-US" sz="3400" dirty="0"/>
              <a:t> debugging</a:t>
            </a:r>
          </a:p>
          <a:p>
            <a:pPr lvl="1">
              <a:defRPr/>
            </a:pPr>
            <a:r>
              <a:rPr lang="en-US" sz="3400" dirty="0"/>
              <a:t>Core OS topics: virtualization, storage and OS support for power and context </a:t>
            </a:r>
            <a:r>
              <a:rPr lang="en-US" sz="3400" dirty="0" smtClean="0"/>
              <a:t>management</a:t>
            </a:r>
            <a:endParaRPr lang="en-US" sz="5100" dirty="0" smtClean="0"/>
          </a:p>
          <a:p>
            <a:pPr>
              <a:defRPr/>
            </a:pPr>
            <a:r>
              <a:rPr lang="en-US" sz="5100" dirty="0" smtClean="0"/>
              <a:t>Interaction </a:t>
            </a:r>
            <a:r>
              <a:rPr lang="en-US" sz="5100" dirty="0"/>
              <a:t>with Cellular </a:t>
            </a:r>
            <a:r>
              <a:rPr lang="en-US" sz="5100" dirty="0" smtClean="0"/>
              <a:t>Networks (lecture 6, 7, 8) </a:t>
            </a:r>
            <a:endParaRPr lang="en-US" sz="5100" dirty="0"/>
          </a:p>
          <a:p>
            <a:pPr lvl="1">
              <a:defRPr/>
            </a:pPr>
            <a:r>
              <a:rPr lang="en-US" sz="3400" dirty="0"/>
              <a:t>Basics of 3G/LTE cellular networks</a:t>
            </a:r>
          </a:p>
          <a:p>
            <a:pPr lvl="1">
              <a:defRPr/>
            </a:pPr>
            <a:r>
              <a:rPr lang="en-US" sz="3400" dirty="0"/>
              <a:t>Mobile application cellular radio resource usage profiling</a:t>
            </a:r>
          </a:p>
          <a:p>
            <a:pPr lvl="1">
              <a:defRPr/>
            </a:pPr>
            <a:r>
              <a:rPr lang="en-US" sz="3400" dirty="0"/>
              <a:t>Measurement-based cellular network and traffic </a:t>
            </a:r>
            <a:r>
              <a:rPr lang="en-US" sz="3400" dirty="0" smtClean="0"/>
              <a:t>characterization</a:t>
            </a:r>
          </a:p>
          <a:p>
            <a:pPr>
              <a:defRPr/>
            </a:pPr>
            <a:r>
              <a:rPr lang="en-US" sz="5100" dirty="0" smtClean="0"/>
              <a:t>Interaction </a:t>
            </a:r>
            <a:r>
              <a:rPr lang="en-US" sz="5100" dirty="0"/>
              <a:t>with the </a:t>
            </a:r>
            <a:r>
              <a:rPr lang="en-US" sz="5100" dirty="0" smtClean="0"/>
              <a:t>Cloud (lecture 9, 10)</a:t>
            </a:r>
            <a:endParaRPr lang="en-US" sz="5100" dirty="0"/>
          </a:p>
          <a:p>
            <a:pPr lvl="1">
              <a:defRPr/>
            </a:pPr>
            <a:r>
              <a:rPr lang="en-US" sz="3400" dirty="0"/>
              <a:t>Mobile cloud computing platform services: push notification, </a:t>
            </a:r>
            <a:r>
              <a:rPr lang="en-US" sz="3400" dirty="0" err="1"/>
              <a:t>iCloud</a:t>
            </a:r>
            <a:r>
              <a:rPr lang="en-US" sz="3400" dirty="0"/>
              <a:t> and Google Cloud Messaging</a:t>
            </a:r>
          </a:p>
          <a:p>
            <a:pPr lvl="1">
              <a:defRPr/>
            </a:pPr>
            <a:r>
              <a:rPr lang="en-US" sz="3400" dirty="0"/>
              <a:t>Mobile cloud computing architecture and programming models</a:t>
            </a:r>
          </a:p>
          <a:p>
            <a:pPr>
              <a:defRPr/>
            </a:pPr>
            <a:r>
              <a:rPr lang="en-US" sz="5100" dirty="0"/>
              <a:t>Mobile Platform Security and </a:t>
            </a:r>
            <a:r>
              <a:rPr lang="en-US" sz="5100" dirty="0" smtClean="0"/>
              <a:t>Privacy (lecture 11, 12, 13)</a:t>
            </a:r>
            <a:endParaRPr lang="en-US" sz="5100" dirty="0"/>
          </a:p>
          <a:p>
            <a:pPr lvl="1">
              <a:defRPr/>
            </a:pPr>
            <a:r>
              <a:rPr lang="en-US" sz="3400" dirty="0"/>
              <a:t>Mobile platform security: malware </a:t>
            </a:r>
            <a:r>
              <a:rPr lang="en-US" sz="3400" dirty="0" smtClean="0"/>
              <a:t>detection and characterization, </a:t>
            </a:r>
            <a:r>
              <a:rPr lang="en-US" sz="3400" dirty="0"/>
              <a:t>attacks and defenses</a:t>
            </a:r>
          </a:p>
          <a:p>
            <a:pPr lvl="1">
              <a:defRPr/>
            </a:pPr>
            <a:r>
              <a:rPr lang="en-US" sz="3400" dirty="0"/>
              <a:t>Mobile data and location privacy: attacks, monitoring tools and defenses</a:t>
            </a:r>
            <a:endParaRPr lang="en-US" dirty="0"/>
          </a:p>
        </p:txBody>
      </p:sp>
      <p:sp>
        <p:nvSpPr>
          <p:cNvPr id="8192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fld id="{A14E8EC5-BF98-FC46-9695-64991675F090}" type="slidenum">
              <a:rPr lang="en-US" sz="1200">
                <a:solidFill>
                  <a:srgbClr val="898989"/>
                </a:solidFill>
              </a:rPr>
              <a:pPr eaLnBrk="1" hangingPunct="1"/>
              <a:t>7</a:t>
            </a:fld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smtClean="0"/>
              <a:t>Cellular Networks and Mobile Computing (COMS 6998-10)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837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Content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study cellular networks and mobile computing together?</a:t>
            </a:r>
            <a:endParaRPr lang="en-US" dirty="0"/>
          </a:p>
          <a:p>
            <a:pPr lvl="1"/>
            <a:r>
              <a:rPr lang="en-US" dirty="0" smtClean="0"/>
              <a:t>Mobile apps with no knowledge of cellular networks can perform poorly</a:t>
            </a:r>
          </a:p>
          <a:p>
            <a:pPr lvl="2"/>
            <a:r>
              <a:rPr lang="en-US" dirty="0" smtClean="0"/>
              <a:t>Pandora consumes 46% radio </a:t>
            </a:r>
            <a:r>
              <a:rPr lang="en-US" dirty="0"/>
              <a:t>energy </a:t>
            </a:r>
            <a:r>
              <a:rPr lang="en-US" dirty="0" smtClean="0"/>
              <a:t>on periodic transfers of 0.2% received user data</a:t>
            </a:r>
          </a:p>
          <a:p>
            <a:pPr lvl="1"/>
            <a:r>
              <a:rPr lang="en-US" dirty="0" smtClean="0"/>
              <a:t>Cellular networks with no knowledge of mobile apps can perform poorly, e.g. poor traffic planning, high latency for delay sensitive traffic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6998-10)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5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659160"/>
            <a:ext cx="8229600" cy="6096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cs typeface="宋体"/>
              </a:rPr>
              <a:t>Example in </a:t>
            </a:r>
            <a:r>
              <a:rPr lang="en-US" altLang="zh-CN" sz="3600" b="1" dirty="0">
                <a:cs typeface="宋体"/>
              </a:rPr>
              <a:t>D</a:t>
            </a:r>
            <a:r>
              <a:rPr lang="en-US" altLang="zh-CN" sz="3600" b="1" dirty="0" smtClean="0">
                <a:cs typeface="宋体"/>
              </a:rPr>
              <a:t>etail: The </a:t>
            </a:r>
            <a:r>
              <a:rPr lang="en-US" altLang="zh-CN" sz="3600" b="1" dirty="0">
                <a:cs typeface="宋体"/>
              </a:rPr>
              <a:t>RRC State Machine for UMTS Network</a:t>
            </a:r>
            <a:endParaRPr lang="zh-CN" altLang="en-US" sz="3600" b="1" dirty="0">
              <a:cs typeface="宋体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7638"/>
            <a:ext cx="8435280" cy="4525962"/>
          </a:xfrm>
        </p:spPr>
        <p:txBody>
          <a:bodyPr/>
          <a:lstStyle/>
          <a:p>
            <a:r>
              <a:rPr lang="en-US" altLang="zh-CN" sz="2800" dirty="0" smtClean="0"/>
              <a:t>State promotions have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promotion delay</a:t>
            </a:r>
          </a:p>
          <a:p>
            <a:r>
              <a:rPr lang="en-US" altLang="zh-CN" sz="2800" dirty="0" smtClean="0"/>
              <a:t>State demotions incur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tail times</a:t>
            </a:r>
          </a:p>
          <a:p>
            <a:endParaRPr lang="en-US" altLang="zh-CN" b="1" dirty="0" smtClean="0">
              <a:solidFill>
                <a:srgbClr val="FF0000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600" y="2438400"/>
            <a:ext cx="4495800" cy="2961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7" name="组合 36"/>
          <p:cNvGrpSpPr/>
          <p:nvPr/>
        </p:nvGrpSpPr>
        <p:grpSpPr>
          <a:xfrm>
            <a:off x="2539860" y="3286461"/>
            <a:ext cx="3735512" cy="2580939"/>
            <a:chOff x="3970988" y="4263416"/>
            <a:chExt cx="3735512" cy="2580939"/>
          </a:xfrm>
        </p:grpSpPr>
        <p:grpSp>
          <p:nvGrpSpPr>
            <p:cNvPr id="21" name="组合 20"/>
            <p:cNvGrpSpPr/>
            <p:nvPr/>
          </p:nvGrpSpPr>
          <p:grpSpPr>
            <a:xfrm>
              <a:off x="5957365" y="4263416"/>
              <a:ext cx="1749135" cy="460550"/>
              <a:chOff x="6670436" y="3705127"/>
              <a:chExt cx="1749135" cy="460550"/>
            </a:xfrm>
          </p:grpSpPr>
          <p:sp>
            <p:nvSpPr>
              <p:cNvPr id="22" name="下箭头 21"/>
              <p:cNvSpPr/>
              <p:nvPr/>
            </p:nvSpPr>
            <p:spPr>
              <a:xfrm rot="4691199">
                <a:off x="6714003" y="3664910"/>
                <a:ext cx="457200" cy="544334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7198659" y="3705127"/>
                <a:ext cx="12209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Tail Time</a:t>
                </a:r>
                <a:endParaRPr lang="en-US" b="1" dirty="0"/>
              </a:p>
            </p:txBody>
          </p:sp>
        </p:grpSp>
        <p:grpSp>
          <p:nvGrpSpPr>
            <p:cNvPr id="24" name="组合 23"/>
            <p:cNvGrpSpPr/>
            <p:nvPr/>
          </p:nvGrpSpPr>
          <p:grpSpPr>
            <a:xfrm>
              <a:off x="3970988" y="5857527"/>
              <a:ext cx="1220912" cy="986828"/>
              <a:chOff x="4267200" y="5554704"/>
              <a:chExt cx="1220912" cy="986828"/>
            </a:xfrm>
          </p:grpSpPr>
          <p:sp>
            <p:nvSpPr>
              <p:cNvPr id="25" name="下箭头 24"/>
              <p:cNvSpPr/>
              <p:nvPr/>
            </p:nvSpPr>
            <p:spPr>
              <a:xfrm rot="9399377">
                <a:off x="4508734" y="5554704"/>
                <a:ext cx="457200" cy="544334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4267200" y="6172200"/>
                <a:ext cx="12209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Tail Time</a:t>
                </a:r>
                <a:endParaRPr lang="en-US" b="1" dirty="0"/>
              </a:p>
            </p:txBody>
          </p:sp>
        </p:grpSp>
      </p:grpSp>
      <p:grpSp>
        <p:nvGrpSpPr>
          <p:cNvPr id="38" name="组合 37"/>
          <p:cNvGrpSpPr/>
          <p:nvPr/>
        </p:nvGrpSpPr>
        <p:grpSpPr>
          <a:xfrm>
            <a:off x="-76200" y="3287578"/>
            <a:ext cx="6124965" cy="528585"/>
            <a:chOff x="1354928" y="4268567"/>
            <a:chExt cx="6124965" cy="528585"/>
          </a:xfrm>
        </p:grpSpPr>
        <p:grpSp>
          <p:nvGrpSpPr>
            <p:cNvPr id="27" name="组合 26"/>
            <p:cNvGrpSpPr/>
            <p:nvPr/>
          </p:nvGrpSpPr>
          <p:grpSpPr>
            <a:xfrm>
              <a:off x="5157589" y="4313179"/>
              <a:ext cx="2322304" cy="461665"/>
              <a:chOff x="6670436" y="3705127"/>
              <a:chExt cx="2322304" cy="461665"/>
            </a:xfrm>
          </p:grpSpPr>
          <p:sp>
            <p:nvSpPr>
              <p:cNvPr id="28" name="下箭头 27"/>
              <p:cNvSpPr/>
              <p:nvPr/>
            </p:nvSpPr>
            <p:spPr>
              <a:xfrm rot="4691199">
                <a:off x="6714003" y="3664910"/>
                <a:ext cx="457200" cy="544334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7198659" y="3705127"/>
                <a:ext cx="17940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Delay: 1.5s</a:t>
                </a:r>
                <a:endParaRPr lang="en-US" b="1" dirty="0"/>
              </a:p>
            </p:txBody>
          </p:sp>
        </p:grpSp>
        <p:grpSp>
          <p:nvGrpSpPr>
            <p:cNvPr id="36" name="组合 35"/>
            <p:cNvGrpSpPr/>
            <p:nvPr/>
          </p:nvGrpSpPr>
          <p:grpSpPr>
            <a:xfrm>
              <a:off x="1354928" y="4268567"/>
              <a:ext cx="1587280" cy="528585"/>
              <a:chOff x="1149563" y="4175361"/>
              <a:chExt cx="1587280" cy="528585"/>
            </a:xfrm>
          </p:grpSpPr>
          <p:sp>
            <p:nvSpPr>
              <p:cNvPr id="31" name="下箭头 30"/>
              <p:cNvSpPr/>
              <p:nvPr/>
            </p:nvSpPr>
            <p:spPr>
              <a:xfrm rot="17005034">
                <a:off x="2236076" y="4203179"/>
                <a:ext cx="457200" cy="544334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149563" y="4175361"/>
                <a:ext cx="153760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Delay: 2s</a:t>
                </a:r>
                <a:endParaRPr lang="en-US" b="1" dirty="0"/>
              </a:p>
            </p:txBody>
          </p:sp>
        </p:grpSp>
      </p:grpSp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767520"/>
              </p:ext>
            </p:extLst>
          </p:nvPr>
        </p:nvGraphicFramePr>
        <p:xfrm>
          <a:off x="5340800" y="3657600"/>
          <a:ext cx="38032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043"/>
                <a:gridCol w="1305957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Channel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Radio</a:t>
                      </a:r>
                      <a:r>
                        <a:rPr lang="en-US" altLang="zh-CN" baseline="0" dirty="0" smtClean="0"/>
                        <a:t> Power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IDLE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Not allocated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Almost</a:t>
                      </a:r>
                      <a:r>
                        <a:rPr lang="en-US" altLang="zh-CN" baseline="0" dirty="0" smtClean="0"/>
                        <a:t> </a:t>
                      </a:r>
                    </a:p>
                    <a:p>
                      <a:pPr algn="ctr"/>
                      <a:r>
                        <a:rPr lang="en-US" altLang="zh-CN" baseline="0" dirty="0" smtClean="0"/>
                        <a:t>zero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CELL_FACH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Shared, Low Speed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Low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CELL_DCH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Dedicated, High Speed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High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7466258"/>
              </p:ext>
            </p:extLst>
          </p:nvPr>
        </p:nvGraphicFramePr>
        <p:xfrm>
          <a:off x="2882900" y="44577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" name="Equation" r:id="rId5" imgW="914400" imgH="198720" progId="Equation.3">
                  <p:embed/>
                </p:oleObj>
              </mc:Choice>
              <mc:Fallback>
                <p:oleObj name="Equation" r:id="rId5" imgW="914400" imgH="198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82900" y="44577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28800" y="5943600"/>
            <a:ext cx="2075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Courtesy: </a:t>
            </a:r>
            <a:r>
              <a:rPr lang="en-US" dirty="0" err="1" smtClean="0"/>
              <a:t>Feng</a:t>
            </a:r>
            <a:r>
              <a:rPr lang="en-US" dirty="0" smtClean="0"/>
              <a:t> </a:t>
            </a:r>
            <a:r>
              <a:rPr lang="en-US" dirty="0" err="1" smtClean="0"/>
              <a:t>Qian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Cellular Networks and Mobile Computing (COMS 6998-10)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06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17898</TotalTime>
  <Words>2034</Words>
  <Application>Microsoft Macintosh PowerPoint</Application>
  <PresentationFormat>On-screen Show (4:3)</PresentationFormat>
  <Paragraphs>314</Paragraphs>
  <Slides>29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Office Theme</vt:lpstr>
      <vt:lpstr>Equation</vt:lpstr>
      <vt:lpstr>Cellular Networks and Mobile Computing COMS 6998-10, Spring 2013</vt:lpstr>
      <vt:lpstr>Outline</vt:lpstr>
      <vt:lpstr>Introduction</vt:lpstr>
      <vt:lpstr>Experiences</vt:lpstr>
      <vt:lpstr>Introduction (Cont’d)</vt:lpstr>
      <vt:lpstr>Course Content</vt:lpstr>
      <vt:lpstr>Course Syllabus</vt:lpstr>
      <vt:lpstr>Course Content (Cont’d)</vt:lpstr>
      <vt:lpstr>Example in Detail: The RRC State Machine for UMTS Network</vt:lpstr>
      <vt:lpstr>Example in Detail: RRC State Machine for a Large Commercial 3G Network</vt:lpstr>
      <vt:lpstr>Example in Detail: Pandora Music</vt:lpstr>
      <vt:lpstr>Example in Detail: Feedback from Pandora</vt:lpstr>
      <vt:lpstr>Course Goals and Structure</vt:lpstr>
      <vt:lpstr>Course Goals and Structure (Cont’d)</vt:lpstr>
      <vt:lpstr>Basics</vt:lpstr>
      <vt:lpstr>Recent Literature</vt:lpstr>
      <vt:lpstr>Research Project</vt:lpstr>
      <vt:lpstr>Research Project (Cont’d)</vt:lpstr>
      <vt:lpstr>Research Project (Cont’d)</vt:lpstr>
      <vt:lpstr>Grading</vt:lpstr>
      <vt:lpstr>Class Resources</vt:lpstr>
      <vt:lpstr>Example projects</vt:lpstr>
      <vt:lpstr>Example project 1 from Spring’12 class: iConnect</vt:lpstr>
      <vt:lpstr>Example project 2 from Fall’12 class: CloudShrink</vt:lpstr>
      <vt:lpstr>Other Example Projects</vt:lpstr>
      <vt:lpstr>Programming environment setup</vt:lpstr>
      <vt:lpstr>Programming environment setup (Cont’d)</vt:lpstr>
      <vt:lpstr>Programming environment setup (Cont’d)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Narrowing the Beam: Lowering Complexity in Cellular Networks by Scaling Up</dc:title>
  <dc:creator>OrbitMicrowave</dc:creator>
  <cp:lastModifiedBy>Robert Lee</cp:lastModifiedBy>
  <cp:revision>414</cp:revision>
  <dcterms:created xsi:type="dcterms:W3CDTF">2011-08-08T23:13:16Z</dcterms:created>
  <dcterms:modified xsi:type="dcterms:W3CDTF">2013-01-23T02:44:57Z</dcterms:modified>
</cp:coreProperties>
</file>