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2" r:id="rId3"/>
    <p:sldId id="1090" r:id="rId4"/>
    <p:sldId id="1098" r:id="rId5"/>
    <p:sldId id="1091" r:id="rId6"/>
    <p:sldId id="1092" r:id="rId7"/>
    <p:sldId id="1096" r:id="rId8"/>
    <p:sldId id="1099" r:id="rId9"/>
    <p:sldId id="1058" r:id="rId10"/>
    <p:sldId id="1100" r:id="rId11"/>
    <p:sldId id="1103" r:id="rId12"/>
    <p:sldId id="1070" r:id="rId13"/>
    <p:sldId id="1071" r:id="rId14"/>
    <p:sldId id="1072" r:id="rId15"/>
    <p:sldId id="1073" r:id="rId16"/>
    <p:sldId id="1074" r:id="rId17"/>
    <p:sldId id="1075" r:id="rId18"/>
    <p:sldId id="1076" r:id="rId19"/>
    <p:sldId id="1077" r:id="rId20"/>
    <p:sldId id="1078" r:id="rId21"/>
    <p:sldId id="1102" r:id="rId22"/>
    <p:sldId id="1079" r:id="rId23"/>
    <p:sldId id="1105" r:id="rId24"/>
    <p:sldId id="1104" r:id="rId25"/>
    <p:sldId id="1101" r:id="rId26"/>
    <p:sldId id="1080" r:id="rId27"/>
    <p:sldId id="1081" r:id="rId28"/>
    <p:sldId id="1089" r:id="rId29"/>
    <p:sldId id="341" r:id="rId30"/>
  </p:sldIdLst>
  <p:sldSz cx="9144000" cy="6858000" type="screen4x3"/>
  <p:notesSz cx="7315200" cy="96012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16" autoAdjust="0"/>
  </p:normalViewPr>
  <p:slideViewPr>
    <p:cSldViewPr>
      <p:cViewPr>
        <p:scale>
          <a:sx n="75" d="100"/>
          <a:sy n="75" d="100"/>
        </p:scale>
        <p:origin x="-250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3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1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1"/>
            <a:ext cx="3200400" cy="39687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Software Defined Networking (COMS 6998-10)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5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5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5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2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COMS 6998</a:t>
            </a:r>
            <a:r>
              <a:rPr lang="en-US" dirty="0" smtClean="0"/>
              <a:t>-</a:t>
            </a:r>
            <a:r>
              <a:rPr lang="en-US" dirty="0" smtClean="0"/>
              <a:t>10</a:t>
            </a:r>
            <a:r>
              <a:rPr lang="en-US" dirty="0" smtClean="0"/>
              <a:t>, </a:t>
            </a:r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3352801"/>
            <a:ext cx="81534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Instructor: Li </a:t>
            </a:r>
            <a:r>
              <a:rPr lang="en-US" sz="3400" dirty="0" err="1">
                <a:solidFill>
                  <a:schemeClr val="tx1"/>
                </a:solidFill>
              </a:rPr>
              <a:t>Erran</a:t>
            </a:r>
            <a:r>
              <a:rPr lang="en-US" sz="3400" dirty="0">
                <a:solidFill>
                  <a:schemeClr val="tx1"/>
                </a:solidFill>
              </a:rPr>
              <a:t> Li (</a:t>
            </a:r>
            <a:r>
              <a:rPr lang="en-US" sz="3400" dirty="0" err="1">
                <a:solidFill>
                  <a:srgbClr val="9F8540"/>
                </a:solidFill>
              </a:rPr>
              <a:t>lierranli@cs.columbia.edu</a:t>
            </a:r>
            <a:r>
              <a:rPr lang="en-US" sz="3400" dirty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http://www.cs.columbia.edu/~lierranli/coms6998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-10SDNFall2014/</a:t>
            </a:r>
            <a:endParaRPr lang="en-US" sz="3400" dirty="0">
              <a:solidFill>
                <a:srgbClr val="9F8540"/>
              </a:solidFill>
            </a:endParaRPr>
          </a:p>
          <a:p>
            <a:pPr lvl="0" algn="r"/>
            <a:r>
              <a:rPr lang="en-US" sz="3400" dirty="0" smtClean="0">
                <a:solidFill>
                  <a:schemeClr val="tx1"/>
                </a:solidFill>
              </a:rPr>
              <a:t>11/</a:t>
            </a:r>
            <a:r>
              <a:rPr lang="en-US" sz="3400" dirty="0" smtClean="0">
                <a:solidFill>
                  <a:schemeClr val="tx1"/>
                </a:solidFill>
              </a:rPr>
              <a:t>10</a:t>
            </a:r>
            <a:r>
              <a:rPr lang="en-US" sz="3400" dirty="0" smtClean="0">
                <a:solidFill>
                  <a:schemeClr val="tx1"/>
                </a:solidFill>
              </a:rPr>
              <a:t>/2014: </a:t>
            </a:r>
            <a:r>
              <a:rPr lang="en-US" sz="3400" dirty="0">
                <a:solidFill>
                  <a:schemeClr val="tx1"/>
                </a:solidFill>
              </a:rPr>
              <a:t>SDN </a:t>
            </a:r>
            <a:r>
              <a:rPr lang="en-US" sz="3400" smtClean="0">
                <a:solidFill>
                  <a:schemeClr val="tx1"/>
                </a:solidFill>
              </a:rPr>
              <a:t>Traffic </a:t>
            </a:r>
            <a:r>
              <a:rPr lang="en-US" sz="3400" smtClean="0">
                <a:solidFill>
                  <a:schemeClr val="tx1"/>
                </a:solidFill>
              </a:rPr>
              <a:t>Engineering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Challenges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762000" y="3200400"/>
            <a:ext cx="76152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defTabSz="642909" fontAlgn="base">
              <a:spcBef>
                <a:spcPct val="0"/>
              </a:spcBef>
              <a:spcAft>
                <a:spcPct val="0"/>
              </a:spcAft>
              <a:buSzPct val="125000"/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High performance distributed control systems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Inter-operation with legacy networks (other non-SDN sites or the Internet)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calable computation of max-min fair allocation among flows with different priority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C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ongestion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-free data plane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update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W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orking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ＭＳ Ｐゴシック" charset="0"/>
                <a:sym typeface="Gill Sans" charset="0"/>
              </a:rPr>
              <a:t>with limited switch memory</a:t>
            </a:r>
          </a:p>
          <a:p>
            <a:pPr marL="625018" indent="-401797" defTabSz="642909" fontAlgn="base">
              <a:spcBef>
                <a:spcPts val="1687"/>
              </a:spcBef>
              <a:spcAft>
                <a:spcPct val="0"/>
              </a:spcAft>
              <a:buSzPct val="171000"/>
              <a:buFont typeface="Gill Sans" charset="0"/>
              <a:buChar char="•"/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625018" indent="-401797" defTabSz="642909" fontAlgn="base">
              <a:spcBef>
                <a:spcPts val="1687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Arial"/>
              <a:buChar char="•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endParaRPr lang="en-US" sz="3000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endParaRPr lang="en-US" sz="30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Traffic Management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Why SDN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Architecture and Algorithms</a:t>
            </a:r>
          </a:p>
          <a:p>
            <a:pPr lvl="1"/>
            <a:r>
              <a:rPr lang="en-US" dirty="0" smtClean="0"/>
              <a:t>Implementation and Evaluation</a:t>
            </a:r>
          </a:p>
          <a:p>
            <a:pPr lvl="1"/>
            <a:r>
              <a:rPr lang="en-US" dirty="0" smtClean="0"/>
              <a:t>Conclusions and Future Work</a:t>
            </a:r>
          </a:p>
          <a:p>
            <a:r>
              <a:rPr lang="en-US" dirty="0" smtClean="0"/>
              <a:t>Midterm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2928686" cy="5347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 smtClean="0">
                <a:solidFill>
                  <a:srgbClr val="002D99"/>
                </a:solidFill>
              </a:rPr>
              <a:t>B4 Architecture</a:t>
            </a:r>
            <a:endParaRPr lang="en-CA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10-25 at 1.5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7239000" cy="49130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143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NCS: Network Control Servers</a:t>
            </a:r>
          </a:p>
          <a:p>
            <a:r>
              <a:rPr lang="en-US" dirty="0" smtClean="0"/>
              <a:t>RAP: Routing Application Proxy</a:t>
            </a:r>
          </a:p>
          <a:p>
            <a:r>
              <a:rPr lang="en-US" dirty="0" smtClean="0"/>
              <a:t>OFC: </a:t>
            </a:r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</a:p>
          <a:p>
            <a:r>
              <a:rPr lang="en-US" dirty="0" smtClean="0"/>
              <a:t>OFA: </a:t>
            </a:r>
            <a:r>
              <a:rPr lang="en-US" dirty="0" err="1" smtClean="0"/>
              <a:t>OpenFlow</a:t>
            </a:r>
            <a:r>
              <a:rPr lang="en-US" dirty="0" smtClean="0"/>
              <a:t> Agent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42672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038600"/>
            <a:ext cx="2399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NCS and switches share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 of band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network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533400" y="533400"/>
            <a:ext cx="6477000" cy="10656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>
                <a:solidFill>
                  <a:srgbClr val="002D99"/>
                </a:solidFill>
              </a:rPr>
              <a:t>B4 </a:t>
            </a:r>
            <a:r>
              <a:rPr lang="en-US" sz="4000" dirty="0" smtClean="0">
                <a:solidFill>
                  <a:srgbClr val="002D99"/>
                </a:solidFill>
              </a:rPr>
              <a:t>Architecture: Data Plane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20800" y="2400300"/>
            <a:ext cx="838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1100" y="2755900"/>
            <a:ext cx="97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8100" y="3429000"/>
            <a:ext cx="85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8400" y="3784600"/>
            <a:ext cx="990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" y="4254500"/>
            <a:ext cx="1892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0" b="1" smtClean="0">
                <a:solidFill>
                  <a:srgbClr val="000000"/>
                </a:solidFill>
                <a:latin typeface="Arial Bold"/>
                <a:cs typeface="Arial Bold"/>
              </a:rPr>
              <a:t>Site 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30500" y="2400300"/>
            <a:ext cx="290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59300" y="2743200"/>
            <a:ext cx="1079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iBGP</a:t>
            </a:r>
          </a:p>
          <a:p>
            <a:pPr>
              <a:lnSpc>
                <a:spcPts val="199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03500" y="2844800"/>
            <a:ext cx="303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19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30500" y="3429000"/>
            <a:ext cx="290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03500" y="3784600"/>
            <a:ext cx="3035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00300" y="4851400"/>
            <a:ext cx="3238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eBGP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73300" y="5384800"/>
            <a:ext cx="3365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Clusters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65800" y="2387600"/>
            <a:ext cx="3263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Site B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80300" y="2882900"/>
            <a:ext cx="1549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Site C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88200" y="6426200"/>
            <a:ext cx="1955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lang="en-CA" sz="700" smtClean="0">
                <a:solidFill>
                  <a:srgbClr val="CCCCCC"/>
                </a:solidFill>
                <a:latin typeface="Arial"/>
                <a:cs typeface="Arial"/>
              </a:rPr>
              <a:t>Google Confidential and Proprietary</a:t>
            </a:r>
          </a:p>
          <a:p>
            <a:pPr>
              <a:lnSpc>
                <a:spcPts val="805"/>
              </a:lnSpc>
            </a:pPr>
            <a:endParaRPr lang="en-CA" sz="700">
              <a:solidFill>
                <a:srgbClr val="000000"/>
              </a:solidFill>
            </a:endParaRPr>
          </a:p>
        </p:txBody>
      </p:sp>
      <p:pic>
        <p:nvPicPr>
          <p:cNvPr id="19" name="Picture 18" descr="Screen Shot 2013-10-25 at 1.5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3429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14800" y="4572000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OpenFlow</a:t>
            </a:r>
            <a:r>
              <a:rPr lang="en-US" dirty="0" smtClean="0"/>
              <a:t> Agent (OFA): is a user-level process running on switch hardware 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/>
              <a:t>implement extended </a:t>
            </a:r>
            <a:r>
              <a:rPr lang="en-US" dirty="0" err="1" smtClean="0"/>
              <a:t>OpenFlow</a:t>
            </a:r>
            <a:r>
              <a:rPr lang="en-US" dirty="0" smtClean="0"/>
              <a:t> to manage the hardware pipeline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/>
              <a:t>Forward BGP routing packets to OFC, in turn to BGP stack.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4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533400" y="533400"/>
            <a:ext cx="6328856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>
                <a:solidFill>
                  <a:srgbClr val="002D99"/>
                </a:solidFill>
              </a:rPr>
              <a:t>B4 </a:t>
            </a:r>
            <a:r>
              <a:rPr lang="en-US" sz="4000" dirty="0" smtClean="0">
                <a:solidFill>
                  <a:srgbClr val="002D99"/>
                </a:solidFill>
              </a:rPr>
              <a:t>Architecture: Control Plane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30600" y="1333500"/>
            <a:ext cx="2197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Gateway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1930400"/>
            <a:ext cx="50419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30249"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Site A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Controllers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29300" y="1244600"/>
            <a:ext cx="3213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Cental TE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57900" y="1587500"/>
            <a:ext cx="2984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Server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6300" y="3098800"/>
            <a:ext cx="158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Quagga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65400" y="2921000"/>
            <a:ext cx="1155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Rout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90800" y="3276600"/>
            <a:ext cx="1130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Prox</a:t>
            </a:r>
          </a:p>
          <a:p>
            <a:pPr>
              <a:lnSpc>
                <a:spcPts val="27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35400" y="3098800"/>
            <a:ext cx="2235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TE Agent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72200" y="3378200"/>
            <a:ext cx="285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9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32200" y="3695700"/>
            <a:ext cx="863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OFC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41600" y="4978400"/>
            <a:ext cx="2057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NCS 2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0400" y="5308600"/>
            <a:ext cx="4038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NCS 3</a:t>
            </a:r>
          </a:p>
          <a:p>
            <a:pPr>
              <a:lnSpc>
                <a:spcPts val="19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00600" y="4749800"/>
            <a:ext cx="4229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NCS 1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88200" y="6426200"/>
            <a:ext cx="1955800" cy="12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lang="en-CA" sz="700" smtClean="0">
                <a:solidFill>
                  <a:srgbClr val="CCCCCC"/>
                </a:solidFill>
                <a:latin typeface="Arial"/>
                <a:cs typeface="Arial"/>
              </a:rPr>
              <a:t>Google Confidential and Proprietary</a:t>
            </a:r>
          </a:p>
          <a:p>
            <a:pPr>
              <a:lnSpc>
                <a:spcPts val="805"/>
              </a:lnSpc>
            </a:pPr>
            <a:endParaRPr lang="en-CA" sz="700">
              <a:solidFill>
                <a:srgbClr val="000000"/>
              </a:solidFill>
            </a:endParaRPr>
          </a:p>
        </p:txBody>
      </p:sp>
      <p:pic>
        <p:nvPicPr>
          <p:cNvPr id="18" name="Picture 17" descr="Screen Shot 2013-10-25 at 1.5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19200"/>
            <a:ext cx="8406755" cy="5257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9800" y="1981200"/>
            <a:ext cx="64556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Route Proxy: controller app to connect </a:t>
            </a:r>
            <a:r>
              <a:rPr lang="en-US" dirty="0" err="1" smtClean="0">
                <a:solidFill>
                  <a:srgbClr val="FF0000"/>
                </a:solidFill>
              </a:rPr>
              <a:t>Quagga</a:t>
            </a:r>
            <a:r>
              <a:rPr lang="en-US" dirty="0" smtClean="0">
                <a:solidFill>
                  <a:srgbClr val="FF0000"/>
                </a:solidFill>
              </a:rPr>
              <a:t> and OF switches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BGP/ISIS route updates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Routing protocol packets</a:t>
            </a:r>
          </a:p>
          <a:p>
            <a:pPr marL="742899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Interface updates from switches to </a:t>
            </a:r>
            <a:r>
              <a:rPr lang="en-US" dirty="0" err="1" smtClean="0">
                <a:solidFill>
                  <a:srgbClr val="FF0000"/>
                </a:solidFill>
              </a:rPr>
              <a:t>Quagga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2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533400" y="533400"/>
            <a:ext cx="5068745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rgbClr val="002D99"/>
                </a:solidFill>
              </a:rPr>
              <a:t>Hybrid SDN Deployment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11500" y="2336800"/>
            <a:ext cx="914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36900" y="25908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8575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40200" y="3009900"/>
            <a:ext cx="488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213100" algn="l"/>
              </a:tabLst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	IBGP/ISIS to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53300" y="3200400"/>
            <a:ext cx="1676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81500" y="4483100"/>
            <a:ext cx="4762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0" b="1" smtClean="0">
                <a:solidFill>
                  <a:srgbClr val="FF0000"/>
                </a:solidFill>
                <a:latin typeface="Arial Bold"/>
                <a:cs typeface="Arial Bold"/>
              </a:rPr>
              <a:t>(not representative of actual topology)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pic>
        <p:nvPicPr>
          <p:cNvPr id="12" name="Picture 11" descr="Screen Shot 2013-10-25 at 2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370749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11500" y="2336800"/>
            <a:ext cx="914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36900" y="25908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857500"/>
            <a:ext cx="889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40200" y="3009900"/>
            <a:ext cx="488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213100" algn="l"/>
              </a:tabLst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	IBGP/ISIS to</a:t>
            </a:r>
          </a:p>
          <a:p>
            <a:pPr>
              <a:lnSpc>
                <a:spcPts val="14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53300" y="3200400"/>
            <a:ext cx="1676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60600" y="4140200"/>
            <a:ext cx="889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98900" y="4140200"/>
            <a:ext cx="635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OFC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74900" y="4749800"/>
            <a:ext cx="749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98900" y="4749800"/>
            <a:ext cx="6350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Glue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7600" y="5359400"/>
            <a:ext cx="749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35400" y="5359400"/>
            <a:ext cx="749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</a:t>
            </a:r>
          </a:p>
          <a:p>
            <a:pPr>
              <a:lnSpc>
                <a:spcPts val="1610"/>
              </a:lnSpc>
            </a:pPr>
            <a:endParaRPr lang="en-CA" sz="1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6" name="Picture 15" descr="Screen Shot 2013-10-25 at 2.0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8877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0" y="1778000"/>
            <a:ext cx="165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80300" y="2044700"/>
            <a:ext cx="1663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2606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90500" algn="l"/>
              </a:tabLst>
            </a:pP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dirty="0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183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11500" y="2336800"/>
            <a:ext cx="1130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900" y="2590800"/>
            <a:ext cx="110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36900" y="2857500"/>
            <a:ext cx="1104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56100" y="2654300"/>
            <a:ext cx="4673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46700" y="3200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63900" y="36068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6400" y="4330700"/>
            <a:ext cx="17526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85"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60600" y="4152900"/>
            <a:ext cx="298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6383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	OFC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74900" y="4762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240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Glue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87600" y="5372100"/>
            <a:ext cx="2857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4478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Paxos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46700" y="38862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0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pic>
        <p:nvPicPr>
          <p:cNvPr id="18" name="Picture 17" descr="Screen Shot 2013-10-25 at 2.0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3985"/>
            <a:ext cx="8915400" cy="47067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6700" y="1676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11500" y="2336800"/>
            <a:ext cx="5918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235200" algn="l"/>
                <a:tab pos="35306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	OFA	OFA</a:t>
            </a:r>
          </a:p>
          <a:p>
            <a:pPr>
              <a:lnSpc>
                <a:spcPts val="207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5908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900" y="28575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6700" y="3200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900" y="36068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400" y="4330700"/>
            <a:ext cx="17526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85"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0600" y="4152900"/>
            <a:ext cx="298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6383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	OFC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74900" y="4762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240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Glue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7600" y="5372100"/>
            <a:ext cx="2857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4478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Paxos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46700" y="38862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0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0100" y="5956300"/>
            <a:ext cx="8343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SDN site delivers full interoperability with legacy sites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17" name="Picture 16" descr="Screen Shot 2013-10-25 at 2.0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7" y="1371600"/>
            <a:ext cx="8515853" cy="449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0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533400" y="533400"/>
            <a:ext cx="4561871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Hybrid SDN Deployment</a:t>
            </a:r>
            <a:endParaRPr lang="en-CA" sz="36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2235200"/>
            <a:ext cx="19431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Data Center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000000"/>
                </a:solidFill>
                <a:latin typeface="Arial Bold"/>
                <a:cs typeface="Arial Bold"/>
              </a:rPr>
              <a:t>	Network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6700" y="1676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11500" y="2336800"/>
            <a:ext cx="5918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235200" algn="l"/>
                <a:tab pos="35306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Cluster</a:t>
            </a: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	OFA	OFA</a:t>
            </a:r>
          </a:p>
          <a:p>
            <a:pPr>
              <a:lnSpc>
                <a:spcPts val="207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6900" y="25908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Border</a:t>
            </a:r>
          </a:p>
          <a:p>
            <a:pPr>
              <a:lnSpc>
                <a:spcPts val="20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6900" y="2857500"/>
            <a:ext cx="589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Router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6700" y="32004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35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900" y="36068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EBGP</a:t>
            </a:r>
          </a:p>
          <a:p>
            <a:pPr>
              <a:lnSpc>
                <a:spcPts val="2070"/>
              </a:lnSpc>
            </a:pPr>
            <a:endParaRPr lang="en-CA" sz="1810" b="1" smtClean="0">
              <a:solidFill>
                <a:srgbClr val="FF0000"/>
              </a:solidFill>
              <a:latin typeface="Arial Bold"/>
              <a:cs typeface="Arial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400" y="4330700"/>
            <a:ext cx="17526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585">
              <a:lnSpc>
                <a:spcPts val="2000"/>
              </a:lnSpc>
            </a:pP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IBGP/ISIS 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Arial Bold"/>
                <a:cs typeface="Arial Bold"/>
              </a:rPr>
              <a:t>remote sites</a:t>
            </a:r>
          </a:p>
          <a:p>
            <a:pPr>
              <a:lnSpc>
                <a:spcPts val="20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0600" y="4152900"/>
            <a:ext cx="298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6383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Quagga	OFC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74900" y="47625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5240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RCS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7600" y="5372100"/>
            <a:ext cx="2857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1447800" algn="l"/>
              </a:tabLst>
            </a:pPr>
            <a:r>
              <a:rPr lang="en-CA" sz="1400" smtClean="0">
                <a:solidFill>
                  <a:srgbClr val="000000"/>
                </a:solidFill>
                <a:latin typeface="Arial"/>
                <a:cs typeface="Arial"/>
              </a:rPr>
              <a:t>Paxos	Paxos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46700" y="3886200"/>
            <a:ext cx="368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1295400" algn="l"/>
              </a:tabLst>
            </a:pPr>
            <a:r>
              <a:rPr lang="en-CA" sz="910" b="1" smtClean="0">
                <a:solidFill>
                  <a:srgbClr val="FF0000"/>
                </a:solidFill>
                <a:latin typeface="Arial Bold"/>
                <a:cs typeface="Arial Bold"/>
              </a:rPr>
              <a:t>OFA	OFA</a:t>
            </a:r>
          </a:p>
          <a:p>
            <a:pPr>
              <a:lnSpc>
                <a:spcPts val="1000"/>
              </a:lnSpc>
            </a:pPr>
            <a:endParaRPr lang="en-CA" sz="9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8000" y="4826000"/>
            <a:ext cx="3441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0" b="1" smtClean="0">
                <a:solidFill>
                  <a:srgbClr val="FF0000"/>
                </a:solidFill>
                <a:latin typeface="Arial Bold"/>
                <a:cs typeface="Arial Bold"/>
              </a:rPr>
              <a:t>TE Server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00100" y="6096000"/>
            <a:ext cx="8343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Ready to introduce new functionality, e.g., TE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18" name="Picture 17" descr="Screen Shot 2013-10-25 at 2.0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7162800" cy="47086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4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Announcement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December 1 lecture reschedule to November 21 (Friday) at 545 </a:t>
            </a:r>
            <a:r>
              <a:rPr lang="en-US" dirty="0" err="1" smtClean="0">
                <a:solidFill>
                  <a:srgbClr val="FF0000"/>
                </a:solidFill>
              </a:rPr>
              <a:t>Mudd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SDN Traffic Management </a:t>
            </a:r>
            <a:r>
              <a:rPr lang="en-US" dirty="0" smtClean="0"/>
              <a:t>(20 </a:t>
            </a:r>
            <a:r>
              <a:rPr lang="en-US" dirty="0" smtClean="0"/>
              <a:t>min)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pPr lvl="1"/>
            <a:r>
              <a:rPr lang="en-US" dirty="0" smtClean="0"/>
              <a:t>Why SDN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Architecture and Algorithms</a:t>
            </a:r>
          </a:p>
          <a:p>
            <a:pPr lvl="1"/>
            <a:r>
              <a:rPr lang="en-US" dirty="0" smtClean="0"/>
              <a:t>Implementation and Evaluation </a:t>
            </a:r>
          </a:p>
          <a:p>
            <a:pPr lvl="1"/>
            <a:r>
              <a:rPr lang="en-US" dirty="0" smtClean="0"/>
              <a:t>Conclusions and Future Work</a:t>
            </a:r>
          </a:p>
          <a:p>
            <a:r>
              <a:rPr lang="en-US" dirty="0" smtClean="0"/>
              <a:t>Midterm </a:t>
            </a:r>
            <a:r>
              <a:rPr lang="en-US" dirty="0" smtClean="0"/>
              <a:t>(90 </a:t>
            </a:r>
            <a:r>
              <a:rPr lang="en-US" dirty="0" smtClean="0"/>
              <a:t>min)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5943033" cy="5347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 smtClean="0">
                <a:solidFill>
                  <a:srgbClr val="002D99"/>
                </a:solidFill>
              </a:rPr>
              <a:t>Traffic Engineering Architecture</a:t>
            </a:r>
            <a:endParaRPr lang="en-CA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10-25 at 2.0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295400"/>
            <a:ext cx="9144000" cy="50991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33400" y="533400"/>
            <a:ext cx="4675934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3600" dirty="0">
                <a:solidFill>
                  <a:srgbClr val="002D99"/>
                </a:solidFill>
              </a:rPr>
              <a:t>TE Optimization </a:t>
            </a:r>
            <a:r>
              <a:rPr lang="en-US" sz="3600" dirty="0" smtClean="0">
                <a:solidFill>
                  <a:srgbClr val="002D99"/>
                </a:solidFill>
              </a:rPr>
              <a:t>Problem</a:t>
            </a:r>
            <a:endParaRPr lang="en-CA" sz="3610" b="1" dirty="0" smtClean="0">
              <a:solidFill>
                <a:srgbClr val="3368FC"/>
              </a:solidFill>
              <a:latin typeface="Arial Bold"/>
              <a:cs typeface="Arial Bold"/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333500"/>
            <a:ext cx="7533337" cy="1418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Max-min fair bandwidth allocation to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FlowGroups</a:t>
            </a:r>
            <a:endParaRPr lang="en-CA" sz="2800" dirty="0" smtClean="0">
              <a:solidFill>
                <a:srgbClr val="3B3B3B"/>
              </a:solidFill>
              <a:cs typeface="Arial"/>
            </a:endParaRPr>
          </a:p>
          <a:p>
            <a:pPr lvl="1">
              <a:lnSpc>
                <a:spcPts val="276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400" dirty="0" err="1" smtClean="0">
                <a:solidFill>
                  <a:srgbClr val="3B3B3B"/>
                </a:solidFill>
                <a:latin typeface="Arial"/>
                <a:cs typeface="Arial"/>
              </a:rPr>
              <a:t>FlowGroups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: {DC Pairs, priority class}</a:t>
            </a:r>
            <a:endParaRPr lang="en-CA" sz="2800" dirty="0" smtClean="0">
              <a:solidFill>
                <a:srgbClr val="3B3B3B"/>
              </a:solidFill>
              <a:cs typeface="Arial"/>
            </a:endParaRPr>
          </a:p>
          <a:p>
            <a:pPr>
              <a:lnSpc>
                <a:spcPts val="276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	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4622" y="2133600"/>
            <a:ext cx="8529378" cy="10891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FlowGroup’s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 priority represented by bandwidth function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HW capabilities constrains solution:</a:t>
            </a:r>
          </a:p>
          <a:p>
            <a:pPr>
              <a:lnSpc>
                <a:spcPts val="28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1822" y="2832100"/>
            <a:ext cx="4259780" cy="10891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Maximum number of paths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 Splits quantization</a:t>
            </a:r>
          </a:p>
          <a:p>
            <a:pPr>
              <a:lnSpc>
                <a:spcPts val="28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33400" y="533400"/>
            <a:ext cx="5503059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rgbClr val="002D99"/>
                </a:solidFill>
              </a:rPr>
              <a:t>TE Optimization Algorithm</a:t>
            </a:r>
            <a:endParaRPr lang="en-CA" sz="4000" dirty="0">
              <a:solidFill>
                <a:srgbClr val="000000"/>
              </a:solidFill>
            </a:endParaRP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409700"/>
            <a:ext cx="8559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Max-min fair bandwidth allocation to FlowGroups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1752600"/>
            <a:ext cx="8559800" cy="825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06400" algn="l"/>
              </a:tabLst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Fill higher priority along shortest paths and then move to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	longer paths if needed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4200" y="2476500"/>
            <a:ext cx="8559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● Example: FG1 HIPRI, FG2 LOPRI</a:t>
            </a:r>
          </a:p>
          <a:p>
            <a:pPr>
              <a:lnSpc>
                <a:spcPts val="257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2.1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9144000" cy="349390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178595"/>
            <a:ext cx="7358063" cy="8882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Congestion-free update Problem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-24937" y="2819400"/>
            <a:ext cx="9135070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How to update forwarding plane without </a:t>
            </a:r>
            <a:br>
              <a:rPr lang="en-US" sz="3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4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causing transient congestion</a:t>
            </a:r>
            <a:r>
              <a:rPr lang="en-US" sz="34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?</a:t>
            </a:r>
          </a:p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 smtClean="0">
                <a:solidFill>
                  <a:srgbClr val="FF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See lecture 6 on congestion free updates</a:t>
            </a:r>
            <a:r>
              <a:rPr lang="en-US" sz="3400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</a:t>
            </a:r>
            <a:endParaRPr lang="en-US" sz="3400" dirty="0">
              <a:solidFill>
                <a:srgbClr val="000000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Traffic Management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Why SDN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Architecture and Algorithms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Implementation and Evaluation</a:t>
            </a:r>
          </a:p>
          <a:p>
            <a:pPr lvl="1"/>
            <a:r>
              <a:rPr lang="en-US" dirty="0" smtClean="0"/>
              <a:t>Conclusions and Future Work</a:t>
            </a:r>
          </a:p>
          <a:p>
            <a:r>
              <a:rPr lang="en-US" dirty="0" smtClean="0"/>
              <a:t>Midterm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533400" y="304800"/>
            <a:ext cx="7787889" cy="5411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dirty="0" smtClean="0">
                <a:solidFill>
                  <a:srgbClr val="002D99"/>
                </a:solidFill>
              </a:rPr>
              <a:t>SDN Switch with legacy Routing Protocols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409700"/>
            <a:ext cx="4224539" cy="10528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457200" algn="l"/>
              </a:tabLst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Built from merchant silicon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○ 100s of ports of</a:t>
            </a:r>
          </a:p>
          <a:p>
            <a:pPr>
              <a:lnSpc>
                <a:spcPts val="27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2108200"/>
            <a:ext cx="3507620" cy="10425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69900">
              <a:lnSpc>
                <a:spcPts val="2700"/>
              </a:lnSpc>
            </a:pP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nonblocking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 10GE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OpenFlow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 support</a:t>
            </a:r>
          </a:p>
          <a:p>
            <a:pPr>
              <a:lnSpc>
                <a:spcPts val="27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4200" y="2806700"/>
            <a:ext cx="4737199" cy="10891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06400" algn="l"/>
              </a:tabLst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Open source routing stacks for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BGP, ISIS</a:t>
            </a:r>
          </a:p>
          <a:p>
            <a:pPr>
              <a:lnSpc>
                <a:spcPts val="28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4200" y="3505200"/>
            <a:ext cx="4075510" cy="14236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  <a:tabLst>
                <a:tab pos="457200" algn="l"/>
              </a:tabLst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Does not have all features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Multiple chassis per site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○ Fault tolerance</a:t>
            </a:r>
          </a:p>
          <a:p>
            <a:pPr>
              <a:lnSpc>
                <a:spcPts val="275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400" y="4559300"/>
            <a:ext cx="3474834" cy="7057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4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○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Scale to multiple </a:t>
            </a:r>
            <a:r>
              <a:rPr lang="en-CA" sz="2800" dirty="0" err="1" smtClean="0">
                <a:solidFill>
                  <a:srgbClr val="3B3B3B"/>
                </a:solidFill>
                <a:cs typeface="Arial"/>
              </a:rPr>
              <a:t>Tbps</a:t>
            </a:r>
            <a:endParaRPr lang="en-CA" sz="2800" dirty="0" smtClean="0">
              <a:solidFill>
                <a:srgbClr val="3B3B3B"/>
              </a:solidFill>
              <a:cs typeface="Arial"/>
            </a:endParaRPr>
          </a:p>
          <a:p>
            <a:pPr>
              <a:lnSpc>
                <a:spcPts val="274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1.4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3672977" cy="48768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33400" y="0"/>
            <a:ext cx="8229600" cy="16183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3610" b="1" dirty="0" smtClean="0">
                <a:solidFill>
                  <a:srgbClr val="000090"/>
                </a:solidFill>
                <a:cs typeface="Arial Bold"/>
              </a:rPr>
              <a:t>Benefits of Centralized TE</a:t>
            </a:r>
            <a:r>
              <a:rPr lang="en-CA" sz="3600" dirty="0">
                <a:solidFill>
                  <a:srgbClr val="000090"/>
                </a:solidFill>
              </a:rPr>
              <a:t> </a:t>
            </a:r>
            <a:endParaRPr lang="en-CA" sz="3600" dirty="0" smtClean="0">
              <a:solidFill>
                <a:srgbClr val="000090"/>
              </a:solidFill>
            </a:endParaRPr>
          </a:p>
          <a:p>
            <a:pPr>
              <a:lnSpc>
                <a:spcPts val="4200"/>
              </a:lnSpc>
            </a:pPr>
            <a:r>
              <a:rPr lang="en-CA" sz="3610" b="1" dirty="0" smtClean="0">
                <a:solidFill>
                  <a:srgbClr val="000090"/>
                </a:solidFill>
                <a:cs typeface="Arial Bold"/>
              </a:rPr>
              <a:t>Relative to Shortest Path</a:t>
            </a:r>
          </a:p>
          <a:p>
            <a:pPr>
              <a:lnSpc>
                <a:spcPts val="420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3400" y="5588000"/>
            <a:ext cx="86106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i="1" smtClean="0">
                <a:solidFill>
                  <a:srgbClr val="0000FF"/>
                </a:solidFill>
                <a:latin typeface="Arial Italic"/>
                <a:cs typeface="Arial Italic"/>
              </a:rPr>
              <a:t>Main benefit comes from reduced provisioning for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i="1" smtClean="0">
                <a:solidFill>
                  <a:srgbClr val="0000FF"/>
                </a:solidFill>
                <a:latin typeface="Arial Italic"/>
                <a:cs typeface="Arial Italic"/>
              </a:rPr>
              <a:t>fault tolerance on high priority traffic</a:t>
            </a:r>
          </a:p>
          <a:p>
            <a:pPr>
              <a:lnSpc>
                <a:spcPts val="27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3-10-25 at 2.1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78216"/>
            <a:ext cx="5906787" cy="431832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3539430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dirty="0" smtClean="0">
                <a:solidFill>
                  <a:srgbClr val="000090"/>
                </a:solidFill>
                <a:latin typeface="Arial Bold"/>
                <a:cs typeface="Arial Bold"/>
              </a:rPr>
              <a:t>B4 WAN History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3-10-25 at 2.1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8686800" cy="50439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533400" y="533400"/>
            <a:ext cx="5642570" cy="1065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dirty="0" smtClean="0">
                <a:solidFill>
                  <a:srgbClr val="000090"/>
                </a:solidFill>
                <a:cs typeface="Arial Bold"/>
              </a:rPr>
              <a:t>Conclusions and Future Work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200" y="1409700"/>
            <a:ext cx="7642216" cy="7207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●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Dramatic growth in WAN bandwidth requirements</a:t>
            </a:r>
          </a:p>
          <a:p>
            <a:pPr>
              <a:lnSpc>
                <a:spcPts val="276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4200" y="1752600"/>
            <a:ext cx="8348439" cy="141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2750"/>
              </a:lnSpc>
              <a:tabLst>
                <a:tab pos="863600" algn="l"/>
              </a:tabLst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Existing software/hardware architectures make it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	impractical to deliver necessary bandwidth globally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 Software Defined Networking: it works and at scale</a:t>
            </a:r>
          </a:p>
          <a:p>
            <a:pPr>
              <a:lnSpc>
                <a:spcPts val="275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2806700"/>
            <a:ext cx="5875957" cy="7183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</a:t>
            </a:r>
            <a:r>
              <a:rPr lang="en-CA" sz="240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CA" sz="2800" dirty="0" smtClean="0">
                <a:solidFill>
                  <a:srgbClr val="3B3B3B"/>
                </a:solidFill>
                <a:cs typeface="Arial"/>
              </a:rPr>
              <a:t>Separation of hardware from software</a:t>
            </a:r>
          </a:p>
          <a:p>
            <a:pPr>
              <a:lnSpc>
                <a:spcPts val="275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3162300"/>
            <a:ext cx="7614339" cy="10528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 Efficient logically centralized control/management</a:t>
            </a:r>
            <a:r>
              <a:rPr lang="en-CA" sz="2800" dirty="0" smtClean="0">
                <a:solidFill>
                  <a:srgbClr val="000000"/>
                </a:solidFill>
              </a:rPr>
              <a:t/>
            </a:r>
            <a:br>
              <a:rPr lang="en-CA" sz="2800" dirty="0" smtClean="0">
                <a:solidFill>
                  <a:srgbClr val="000000"/>
                </a:solidFill>
              </a:rPr>
            </a:br>
            <a:r>
              <a:rPr lang="en-CA" sz="2800" dirty="0" smtClean="0">
                <a:solidFill>
                  <a:srgbClr val="3B3B3B"/>
                </a:solidFill>
                <a:cs typeface="Arial"/>
              </a:rPr>
              <a:t>○ Incremental migration path</a:t>
            </a:r>
          </a:p>
          <a:p>
            <a:pPr>
              <a:lnSpc>
                <a:spcPts val="270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4200" y="3860800"/>
            <a:ext cx="5391412" cy="7207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800" dirty="0" smtClean="0">
                <a:solidFill>
                  <a:srgbClr val="3B3B3B"/>
                </a:solidFill>
                <a:cs typeface="Arial"/>
              </a:rPr>
              <a:t>●</a:t>
            </a:r>
            <a:r>
              <a:rPr lang="en-CA" sz="2800" i="1" dirty="0" smtClean="0">
                <a:solidFill>
                  <a:srgbClr val="3B3B3B"/>
                </a:solidFill>
                <a:cs typeface="Arial Italic"/>
              </a:rPr>
              <a:t> Convergence to public facing WAN</a:t>
            </a:r>
          </a:p>
          <a:p>
            <a:pPr>
              <a:lnSpc>
                <a:spcPts val="276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1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-8930" y="178594"/>
            <a:ext cx="9170789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Motivation</a:t>
            </a:r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304800" y="4648200"/>
            <a:ext cx="8610600" cy="176272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</a:t>
            </a:r>
            <a:r>
              <a:rPr lang="en-US" sz="3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nter</a:t>
            </a: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-DC WANs </a:t>
            </a:r>
            <a:r>
              <a:rPr lang="en-US" sz="3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bandwidth demand is high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Content distribution both between servers and to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end clients</a:t>
            </a: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Site replication for geographic locality and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bandwidth efficiency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marL="457200" indent="-457200" defTabSz="642909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Availability z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ones: cross-zone replication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6" name="Picture 5" descr="Screen Shot 2013-10-25 at 1.4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201"/>
            <a:ext cx="7108235" cy="322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-8930" y="178594"/>
            <a:ext cx="9170789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Motivation (Cont’d)</a:t>
            </a: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457200" y="4876801"/>
            <a:ext cx="7594998" cy="762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Inter-DC </a:t>
            </a:r>
            <a:r>
              <a:rPr lang="en-US" sz="3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WANs are </a:t>
            </a: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highly expensive</a:t>
            </a:r>
          </a:p>
        </p:txBody>
      </p:sp>
      <p:pic>
        <p:nvPicPr>
          <p:cNvPr id="6" name="Picture 5" descr="Screen Shot 2013-10-25 at 1.4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201"/>
            <a:ext cx="7108235" cy="3225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Two key problems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419695" y="2973586"/>
            <a:ext cx="375046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Poor efficiency 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0" y="3620989"/>
            <a:ext cx="4580930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average utilization over time of busy links is only 30-50%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4893469" y="2973586"/>
            <a:ext cx="375046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400">
                <a:solidFill>
                  <a:srgbClr val="002D99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Poor sharing 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4301878" y="3620989"/>
            <a:ext cx="4920258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little support for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flexible resource sharing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2696766" y="5036345"/>
            <a:ext cx="3750469" cy="776883"/>
          </a:xfrm>
          <a:prstGeom prst="rect">
            <a:avLst/>
          </a:prstGeom>
          <a:noFill/>
          <a:ln>
            <a:noFill/>
          </a:ln>
          <a:effectLst>
            <a:outerShdw blurRad="190500" dist="76199" dir="3720016" algn="ctr" rotWithShape="0">
              <a:srgbClr val="898989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>
                <a:solidFill>
                  <a:srgbClr val="002D99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Why?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178594"/>
            <a:ext cx="7956352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D99"/>
                </a:solidFill>
              </a:rPr>
              <a:t>One cause of inefficiency:</a:t>
            </a:r>
            <a:br>
              <a:rPr lang="en-US" smtClean="0">
                <a:solidFill>
                  <a:srgbClr val="002D99"/>
                </a:solidFill>
              </a:rPr>
            </a:br>
            <a:r>
              <a:rPr lang="en-US" smtClean="0">
                <a:solidFill>
                  <a:srgbClr val="002D99"/>
                </a:solidFill>
              </a:rPr>
              <a:t>lack of coordination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8" y="2062758"/>
            <a:ext cx="8036719" cy="40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678658" y="2062760"/>
            <a:ext cx="8036719" cy="4025057"/>
            <a:chOff x="0" y="0"/>
            <a:chExt cx="7200" cy="360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00" cy="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4"/>
            <p:cNvSpPr>
              <a:spLocks/>
            </p:cNvSpPr>
            <p:nvPr/>
          </p:nvSpPr>
          <p:spPr bwMode="auto">
            <a:xfrm>
              <a:off x="3627" y="485"/>
              <a:ext cx="254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Background traffic</a:t>
              </a:r>
            </a:p>
          </p:txBody>
        </p:sp>
        <p:sp>
          <p:nvSpPr>
            <p:cNvPr id="22547" name="Line 5"/>
            <p:cNvSpPr>
              <a:spLocks noChangeShapeType="1"/>
            </p:cNvSpPr>
            <p:nvPr/>
          </p:nvSpPr>
          <p:spPr bwMode="auto">
            <a:xfrm flipH="1">
              <a:off x="2951" y="877"/>
              <a:ext cx="673" cy="94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4" name="Rectangle 6"/>
            <p:cNvSpPr>
              <a:spLocks/>
            </p:cNvSpPr>
            <p:nvPr/>
          </p:nvSpPr>
          <p:spPr bwMode="auto">
            <a:xfrm>
              <a:off x="2467" y="2989"/>
              <a:ext cx="326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FFFFFF"/>
                  </a:solidFill>
                  <a:latin typeface="Gill Sans" charset="0"/>
                  <a:ea typeface="ＭＳ Ｐゴシック" charset="0"/>
                  <a:cs typeface="ＭＳ Ｐゴシック" charset="0"/>
                  <a:sym typeface="Gill Sans" charset="0"/>
                </a:rPr>
                <a:t>Non-background traffic</a:t>
              </a:r>
            </a:p>
          </p:txBody>
        </p:sp>
      </p:grp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8" y="2062760"/>
            <a:ext cx="8036719" cy="402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/>
          </p:cNvSpPr>
          <p:nvPr/>
        </p:nvSpPr>
        <p:spPr bwMode="auto">
          <a:xfrm>
            <a:off x="215095" y="3187454"/>
            <a:ext cx="10387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Norm. 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traffic </a:t>
            </a:r>
            <a:b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</a:b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rate</a:t>
            </a:r>
          </a:p>
        </p:txBody>
      </p:sp>
      <p:sp>
        <p:nvSpPr>
          <p:cNvPr id="22534" name="Rectangle 10"/>
          <p:cNvSpPr>
            <a:spLocks/>
          </p:cNvSpPr>
          <p:nvPr/>
        </p:nvSpPr>
        <p:spPr bwMode="auto">
          <a:xfrm>
            <a:off x="3886200" y="5867400"/>
            <a:ext cx="2693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Time (~ one day)</a:t>
            </a:r>
          </a:p>
        </p:txBody>
      </p: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2234654" y="1907605"/>
            <a:ext cx="6682757" cy="2373065"/>
            <a:chOff x="-13" y="21"/>
            <a:chExt cx="5986" cy="2126"/>
          </a:xfrm>
        </p:grpSpPr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rot="10800000" flipH="1">
              <a:off x="0" y="452"/>
              <a:ext cx="5296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540" name="Rectangle 12"/>
            <p:cNvSpPr>
              <a:spLocks/>
            </p:cNvSpPr>
            <p:nvPr/>
          </p:nvSpPr>
          <p:spPr bwMode="auto">
            <a:xfrm>
              <a:off x="-13" y="21"/>
              <a:ext cx="3858" cy="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peak before rate adaptation</a:t>
              </a:r>
            </a:p>
          </p:txBody>
        </p:sp>
        <p:sp>
          <p:nvSpPr>
            <p:cNvPr id="22541" name="Rectangle 13"/>
            <p:cNvSpPr>
              <a:spLocks/>
            </p:cNvSpPr>
            <p:nvPr/>
          </p:nvSpPr>
          <p:spPr bwMode="auto">
            <a:xfrm>
              <a:off x="33" y="1717"/>
              <a:ext cx="3603" cy="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peak after rate adaptation</a:t>
              </a: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rot="10800000" flipH="1">
              <a:off x="0" y="2144"/>
              <a:ext cx="5296" cy="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rot="10800000">
              <a:off x="3698" y="441"/>
              <a:ext cx="17" cy="1695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  <p:sp>
          <p:nvSpPr>
            <p:cNvPr id="22544" name="Rectangle 16"/>
            <p:cNvSpPr>
              <a:spLocks/>
            </p:cNvSpPr>
            <p:nvPr/>
          </p:nvSpPr>
          <p:spPr bwMode="auto">
            <a:xfrm>
              <a:off x="3862" y="796"/>
              <a:ext cx="2111" cy="84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&gt; 50% </a:t>
              </a:r>
              <a:b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</a:b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peak reduction</a:t>
              </a:r>
            </a:p>
          </p:txBody>
        </p:sp>
      </p:grp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2250284" y="3863208"/>
            <a:ext cx="6772051" cy="462111"/>
            <a:chOff x="0" y="21"/>
            <a:chExt cx="6067" cy="414"/>
          </a:xfrm>
        </p:grpSpPr>
        <p:sp>
          <p:nvSpPr>
            <p:cNvPr id="22546" name="Rectangle 18"/>
            <p:cNvSpPr>
              <a:spLocks/>
            </p:cNvSpPr>
            <p:nvPr/>
          </p:nvSpPr>
          <p:spPr bwMode="auto">
            <a:xfrm>
              <a:off x="5317" y="21"/>
              <a:ext cx="750" cy="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199" dir="3720016" algn="ctr" rotWithShape="0">
                <a:srgbClr val="898989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0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mean</a:t>
              </a:r>
            </a:p>
          </p:txBody>
        </p:sp>
        <p:sp>
          <p:nvSpPr>
            <p:cNvPr id="22538" name="Line 19"/>
            <p:cNvSpPr>
              <a:spLocks noChangeShapeType="1"/>
            </p:cNvSpPr>
            <p:nvPr/>
          </p:nvSpPr>
          <p:spPr bwMode="auto">
            <a:xfrm rot="10800000" flipH="1">
              <a:off x="0" y="417"/>
              <a:ext cx="6026" cy="1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defTabSz="642909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Gill Sans" charset="0"/>
                <a:ea typeface="Heiti TC Light" charset="0"/>
                <a:cs typeface="Heiti TC Light" charset="0"/>
                <a:sym typeface="Gill Sans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57150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Ming Zhang, MSR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D99"/>
                </a:solidFill>
              </a:rPr>
              <a:t>Poor sharing 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1089424" y="3299521"/>
            <a:ext cx="7527727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Mapping services onto different queues at switches helps, but # services ≫ # queues 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6277570" y="4216501"/>
            <a:ext cx="1955732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4D4D4D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(4 - 8 typically)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1071563" y="2009181"/>
            <a:ext cx="7000875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94651" indent="-294651" defTabSz="642909" fontAlgn="base">
              <a:spcBef>
                <a:spcPct val="0"/>
              </a:spcBef>
              <a:spcAft>
                <a:spcPct val="0"/>
              </a:spcAft>
              <a:buSzPct val="125000"/>
              <a:buFont typeface="Gill Sans" charset="0"/>
              <a:buChar char="•"/>
            </a:pPr>
            <a:r>
              <a:rPr lang="en-US" sz="30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When services compete today, they can get higher throughput by sending faster 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>
            <a:off x="802558" y="5009556"/>
            <a:ext cx="7527727" cy="1116211"/>
          </a:xfrm>
          <a:prstGeom prst="roundRect">
            <a:avLst>
              <a:gd name="adj" fmla="val 12000"/>
            </a:avLst>
          </a:prstGeom>
          <a:solidFill>
            <a:schemeClr val="accent1"/>
          </a:solidFill>
          <a:ln>
            <a:noFill/>
          </a:ln>
          <a:effectLst>
            <a:outerShdw blurRad="165100" dist="63499" dir="2519993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ap="flat">
                <a:solidFill>
                  <a:srgbClr val="003DCC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64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Borrowing the idea of edge rate limiting,  we can have better sharing without many queues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4384476" y="4220966"/>
            <a:ext cx="1430146" cy="3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42909" fontAlgn="base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4D4D4D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(hundreds)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utoUpdateAnimBg="0"/>
      <p:bldP spid="30725" grpId="0" animBg="1" autoUpdateAnimBg="0"/>
      <p:bldP spid="307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Traffic Management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 SDN</a:t>
            </a:r>
          </a:p>
          <a:p>
            <a:pPr lvl="1"/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Architecture and Algorithms</a:t>
            </a:r>
          </a:p>
          <a:p>
            <a:pPr lvl="1"/>
            <a:r>
              <a:rPr lang="en-US" dirty="0" smtClean="0"/>
              <a:t>Implementation and Evaluation</a:t>
            </a:r>
          </a:p>
          <a:p>
            <a:pPr lvl="1"/>
            <a:r>
              <a:rPr lang="en-US" dirty="0" smtClean="0"/>
              <a:t>Conclusions and Future Work</a:t>
            </a:r>
          </a:p>
          <a:p>
            <a:r>
              <a:rPr lang="en-US" dirty="0" smtClean="0"/>
              <a:t>Midterm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"/>
          <p:cNvSpPr txBox="1"/>
          <p:nvPr/>
        </p:nvSpPr>
        <p:spPr>
          <a:xfrm>
            <a:off x="533400" y="381000"/>
            <a:ext cx="5867400" cy="5450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rgbClr val="002D99"/>
                </a:solidFill>
              </a:rPr>
              <a:t>Why SDN </a:t>
            </a: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2900" y="1219200"/>
            <a:ext cx="1841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000000"/>
                </a:solidFill>
                <a:latin typeface="Arial Bold"/>
                <a:cs typeface="Arial Bold"/>
              </a:rPr>
              <a:t>Status Quo</a:t>
            </a:r>
          </a:p>
          <a:p>
            <a:pPr>
              <a:lnSpc>
                <a:spcPts val="2760"/>
              </a:lnSpc>
            </a:pPr>
            <a:endParaRPr lang="en-CA" sz="2410" b="1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99000" y="1219200"/>
            <a:ext cx="2169296" cy="7107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dirty="0" smtClean="0">
                <a:solidFill>
                  <a:srgbClr val="000000"/>
                </a:solidFill>
                <a:latin typeface="Arial Bold"/>
                <a:cs typeface="Arial Bold"/>
              </a:rPr>
              <a:t>SDN Approach</a:t>
            </a:r>
          </a:p>
          <a:p>
            <a:pPr>
              <a:lnSpc>
                <a:spcPts val="2760"/>
              </a:lnSpc>
            </a:pPr>
            <a:endParaRPr lang="en-CA" sz="2410" b="1" dirty="0" smtClean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2900" y="1752600"/>
            <a:ext cx="3276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Forwarding and control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99000" y="1803400"/>
            <a:ext cx="4254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Separate forwarding hardware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2900" y="2108200"/>
            <a:ext cx="3759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intermixed on a single box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99000" y="2159000"/>
            <a:ext cx="3060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from control software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2900" y="2895600"/>
            <a:ext cx="40767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000000"/>
                </a:solidFill>
                <a:latin typeface="Arial"/>
                <a:cs typeface="Arial"/>
              </a:rPr>
              <a:t>Manage network as 1000s of</a:t>
            </a:r>
          </a:p>
          <a:p>
            <a:pPr>
              <a:lnSpc>
                <a:spcPts val="2760"/>
              </a:lnSpc>
            </a:pPr>
            <a:endParaRPr lang="en-CA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99000" y="2895600"/>
            <a:ext cx="39497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Manage network as a single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2900" y="3238500"/>
            <a:ext cx="2387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individual boxes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99000" y="3238500"/>
            <a:ext cx="965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fabric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2900" y="3771900"/>
            <a:ext cx="2806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Decentralized, non-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99000" y="3771900"/>
            <a:ext cx="3898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Logically centralized control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2900" y="4127500"/>
            <a:ext cx="3251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deterministic protocols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99000" y="4127500"/>
            <a:ext cx="3263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with traffic engineering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2900" y="4660900"/>
            <a:ext cx="3568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All bits are created equal</a:t>
            </a:r>
          </a:p>
          <a:p>
            <a:pPr>
              <a:lnSpc>
                <a:spcPts val="2815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99000" y="4711700"/>
            <a:ext cx="40005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Allocate resources based on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699000" y="5054600"/>
            <a:ext cx="2679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application priority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2900" y="5791200"/>
            <a:ext cx="378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Apps regulated by per-flow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699000" y="5842000"/>
            <a:ext cx="3848100" cy="33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Demand measurement and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42900" y="6146800"/>
            <a:ext cx="2387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lang="en-CA" sz="2400" smtClean="0">
                <a:solidFill>
                  <a:srgbClr val="000000"/>
                </a:solidFill>
                <a:latin typeface="Arial"/>
                <a:cs typeface="Arial"/>
              </a:rPr>
              <a:t>TCP “fair” share</a:t>
            </a:r>
          </a:p>
          <a:p>
            <a:pPr>
              <a:lnSpc>
                <a:spcPts val="2750"/>
              </a:lnSpc>
            </a:pPr>
            <a:endParaRPr lang="en-CA" sz="24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699000" y="6184900"/>
            <a:ext cx="4165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B3B3B"/>
                </a:solidFill>
                <a:latin typeface="Arial"/>
                <a:cs typeface="Arial"/>
              </a:rPr>
              <a:t>resource shaping at the edge</a:t>
            </a:r>
          </a:p>
          <a:p>
            <a:pPr>
              <a:lnSpc>
                <a:spcPts val="2760"/>
              </a:lnSpc>
            </a:pPr>
            <a:endParaRPr lang="en-CA" sz="2400" smtClean="0">
              <a:solidFill>
                <a:srgbClr val="3B3B3B"/>
              </a:solidFill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11/10/14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24200" y="6452658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6998-10) 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9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37786</TotalTime>
  <Words>1274</Words>
  <Application>Microsoft Macintosh PowerPoint</Application>
  <PresentationFormat>On-screen Show (4:3)</PresentationFormat>
  <Paragraphs>334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Software Defined Networking COMS 6998-10, Fall 2014</vt:lpstr>
      <vt:lpstr>Outline</vt:lpstr>
      <vt:lpstr>Motivation</vt:lpstr>
      <vt:lpstr>Motivation (Cont’d)</vt:lpstr>
      <vt:lpstr>Two key problems</vt:lpstr>
      <vt:lpstr>One cause of inefficiency: lack of coordination</vt:lpstr>
      <vt:lpstr>Poor sharing </vt:lpstr>
      <vt:lpstr>Outline</vt:lpstr>
      <vt:lpstr>PowerPoint Presentation</vt:lpstr>
      <vt:lpstr>Challenges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Congestion-free update Problem</vt:lpstr>
      <vt:lpstr>Outline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1106</cp:revision>
  <dcterms:created xsi:type="dcterms:W3CDTF">2011-08-08T23:13:16Z</dcterms:created>
  <dcterms:modified xsi:type="dcterms:W3CDTF">2014-11-10T20:53:24Z</dcterms:modified>
</cp:coreProperties>
</file>