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  <p:sldMasterId id="2147483667" r:id="rId3"/>
  </p:sldMasterIdLst>
  <p:notesMasterIdLst>
    <p:notesMasterId r:id="rId105"/>
  </p:notesMasterIdLst>
  <p:handoutMasterIdLst>
    <p:handoutMasterId r:id="rId106"/>
  </p:handoutMasterIdLst>
  <p:sldIdLst>
    <p:sldId id="256" r:id="rId4"/>
    <p:sldId id="322" r:id="rId5"/>
    <p:sldId id="807" r:id="rId6"/>
    <p:sldId id="918" r:id="rId7"/>
    <p:sldId id="914" r:id="rId8"/>
    <p:sldId id="915" r:id="rId9"/>
    <p:sldId id="916" r:id="rId10"/>
    <p:sldId id="917" r:id="rId11"/>
    <p:sldId id="831" r:id="rId12"/>
    <p:sldId id="833" r:id="rId13"/>
    <p:sldId id="920" r:id="rId14"/>
    <p:sldId id="921" r:id="rId15"/>
    <p:sldId id="1049" r:id="rId16"/>
    <p:sldId id="1050" r:id="rId17"/>
    <p:sldId id="1051" r:id="rId18"/>
    <p:sldId id="1082" r:id="rId19"/>
    <p:sldId id="923" r:id="rId20"/>
    <p:sldId id="924" r:id="rId21"/>
    <p:sldId id="925" r:id="rId22"/>
    <p:sldId id="926" r:id="rId23"/>
    <p:sldId id="936" r:id="rId24"/>
    <p:sldId id="928" r:id="rId25"/>
    <p:sldId id="929" r:id="rId26"/>
    <p:sldId id="930" r:id="rId27"/>
    <p:sldId id="931" r:id="rId28"/>
    <p:sldId id="932" r:id="rId29"/>
    <p:sldId id="937" r:id="rId30"/>
    <p:sldId id="938" r:id="rId31"/>
    <p:sldId id="939" r:id="rId32"/>
    <p:sldId id="1083" r:id="rId33"/>
    <p:sldId id="1087" r:id="rId34"/>
    <p:sldId id="1102" r:id="rId35"/>
    <p:sldId id="1088" r:id="rId36"/>
    <p:sldId id="1089" r:id="rId37"/>
    <p:sldId id="1090" r:id="rId38"/>
    <p:sldId id="1091" r:id="rId39"/>
    <p:sldId id="1092" r:id="rId40"/>
    <p:sldId id="1093" r:id="rId41"/>
    <p:sldId id="1094" r:id="rId42"/>
    <p:sldId id="1095" r:id="rId43"/>
    <p:sldId id="1096" r:id="rId44"/>
    <p:sldId id="1097" r:id="rId45"/>
    <p:sldId id="1098" r:id="rId46"/>
    <p:sldId id="1099" r:id="rId47"/>
    <p:sldId id="1100" r:id="rId48"/>
    <p:sldId id="1101" r:id="rId49"/>
    <p:sldId id="1084" r:id="rId50"/>
    <p:sldId id="897" r:id="rId51"/>
    <p:sldId id="1019" r:id="rId52"/>
    <p:sldId id="1021" r:id="rId53"/>
    <p:sldId id="1022" r:id="rId54"/>
    <p:sldId id="1023" r:id="rId55"/>
    <p:sldId id="1024" r:id="rId56"/>
    <p:sldId id="1041" r:id="rId57"/>
    <p:sldId id="1042" r:id="rId58"/>
    <p:sldId id="1043" r:id="rId59"/>
    <p:sldId id="1044" r:id="rId60"/>
    <p:sldId id="1025" r:id="rId61"/>
    <p:sldId id="1026" r:id="rId62"/>
    <p:sldId id="1045" r:id="rId63"/>
    <p:sldId id="1046" r:id="rId64"/>
    <p:sldId id="1047" r:id="rId65"/>
    <p:sldId id="1029" r:id="rId66"/>
    <p:sldId id="1030" r:id="rId67"/>
    <p:sldId id="1031" r:id="rId68"/>
    <p:sldId id="1033" r:id="rId69"/>
    <p:sldId id="1034" r:id="rId70"/>
    <p:sldId id="1048" r:id="rId71"/>
    <p:sldId id="1040" r:id="rId72"/>
    <p:sldId id="1085" r:id="rId73"/>
    <p:sldId id="1052" r:id="rId74"/>
    <p:sldId id="1053" r:id="rId75"/>
    <p:sldId id="1054" r:id="rId76"/>
    <p:sldId id="1055" r:id="rId77"/>
    <p:sldId id="1056" r:id="rId78"/>
    <p:sldId id="1086" r:id="rId79"/>
    <p:sldId id="1057" r:id="rId80"/>
    <p:sldId id="1058" r:id="rId81"/>
    <p:sldId id="1059" r:id="rId82"/>
    <p:sldId id="1060" r:id="rId83"/>
    <p:sldId id="1061" r:id="rId84"/>
    <p:sldId id="1062" r:id="rId85"/>
    <p:sldId id="1063" r:id="rId86"/>
    <p:sldId id="1064" r:id="rId87"/>
    <p:sldId id="1065" r:id="rId88"/>
    <p:sldId id="1066" r:id="rId89"/>
    <p:sldId id="1067" r:id="rId90"/>
    <p:sldId id="1068" r:id="rId91"/>
    <p:sldId id="1069" r:id="rId92"/>
    <p:sldId id="1070" r:id="rId93"/>
    <p:sldId id="1071" r:id="rId94"/>
    <p:sldId id="1072" r:id="rId95"/>
    <p:sldId id="1073" r:id="rId96"/>
    <p:sldId id="1074" r:id="rId97"/>
    <p:sldId id="1075" r:id="rId98"/>
    <p:sldId id="1076" r:id="rId99"/>
    <p:sldId id="1077" r:id="rId100"/>
    <p:sldId id="1079" r:id="rId101"/>
    <p:sldId id="1080" r:id="rId102"/>
    <p:sldId id="1081" r:id="rId103"/>
    <p:sldId id="341" r:id="rId104"/>
  </p:sldIdLst>
  <p:sldSz cx="9144000" cy="6858000" type="screen4x3"/>
  <p:notesSz cx="7315200" cy="9601200"/>
  <p:defaultTextStyle>
    <a:defPPr>
      <a:defRPr lang="en-US"/>
    </a:defPPr>
    <a:lvl1pPr marL="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9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4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83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85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316" autoAdjust="0"/>
  </p:normalViewPr>
  <p:slideViewPr>
    <p:cSldViewPr>
      <p:cViewPr>
        <p:scale>
          <a:sx n="75" d="100"/>
          <a:sy n="75" d="100"/>
        </p:scale>
        <p:origin x="-2504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8.xml"/><Relationship Id="rId102" Type="http://schemas.openxmlformats.org/officeDocument/2006/relationships/slide" Target="slides/slide99.xml"/><Relationship Id="rId103" Type="http://schemas.openxmlformats.org/officeDocument/2006/relationships/slide" Target="slides/slide100.xml"/><Relationship Id="rId104" Type="http://schemas.openxmlformats.org/officeDocument/2006/relationships/slide" Target="slides/slide101.xml"/><Relationship Id="rId105" Type="http://schemas.openxmlformats.org/officeDocument/2006/relationships/notesMaster" Target="notesMasters/notesMaster1.xml"/><Relationship Id="rId106" Type="http://schemas.openxmlformats.org/officeDocument/2006/relationships/handoutMaster" Target="handoutMasters/handoutMaster1.xml"/><Relationship Id="rId107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8" Type="http://schemas.openxmlformats.org/officeDocument/2006/relationships/presProps" Target="presProps.xml"/><Relationship Id="rId109" Type="http://schemas.openxmlformats.org/officeDocument/2006/relationships/viewProps" Target="view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110" Type="http://schemas.openxmlformats.org/officeDocument/2006/relationships/theme" Target="theme/theme1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slide" Target="slides/slide91.xml"/><Relationship Id="rId95" Type="http://schemas.openxmlformats.org/officeDocument/2006/relationships/slide" Target="slides/slide92.xml"/><Relationship Id="rId96" Type="http://schemas.openxmlformats.org/officeDocument/2006/relationships/slide" Target="slides/slide93.xml"/><Relationship Id="rId97" Type="http://schemas.openxmlformats.org/officeDocument/2006/relationships/slide" Target="slides/slide94.xml"/><Relationship Id="rId98" Type="http://schemas.openxmlformats.org/officeDocument/2006/relationships/slide" Target="slides/slide95.xml"/><Relationship Id="rId99" Type="http://schemas.openxmlformats.org/officeDocument/2006/relationships/slide" Target="slides/slide96.xml"/><Relationship Id="rId111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100" Type="http://schemas.openxmlformats.org/officeDocument/2006/relationships/slide" Target="slides/slide97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1A38B-AAA8-A944-A884-EEBD82AA1B5D}" type="datetimeFigureOut">
              <a:rPr lang="en-US" smtClean="0"/>
              <a:t>10/26/14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524C3-3E27-C642-B4E6-222BE69A4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296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BF67613-CD18-49DC-BB9F-05F5EB8BAF87}" type="datetimeFigureOut">
              <a:rPr lang="en-US" smtClean="0"/>
              <a:pPr/>
              <a:t>10/26/14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466C13E-F135-469B-BBAE-2F60FB6947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13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9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4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83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6C13E-F135-469B-BBAE-2F60FB69471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Parser:</a:t>
            </a:r>
          </a:p>
          <a:p>
            <a:pPr marL="181240" indent="-181240">
              <a:buFontTx/>
              <a:buChar char="-"/>
            </a:pPr>
            <a:r>
              <a:rPr lang="en-US" baseline="0" dirty="0" smtClean="0"/>
              <a:t>Programmable parser: translate parser description into a state machine</a:t>
            </a:r>
          </a:p>
          <a:p>
            <a:pPr marL="181240" indent="-181240">
              <a:buFontTx/>
              <a:buChar char="-"/>
            </a:pPr>
            <a:r>
              <a:rPr lang="en-US" baseline="0" dirty="0" smtClean="0"/>
              <a:t>Fixed parser: verify that the parser description is consistent with the target processor</a:t>
            </a:r>
          </a:p>
          <a:p>
            <a:r>
              <a:rPr lang="en-US" baseline="0" dirty="0" smtClean="0"/>
              <a:t>Control program</a:t>
            </a:r>
          </a:p>
          <a:p>
            <a:pPr marL="181240" indent="-181240">
              <a:buFontTx/>
              <a:buChar char="-"/>
            </a:pPr>
            <a:r>
              <a:rPr lang="en-US" baseline="0" dirty="0" smtClean="0"/>
              <a:t>Table graph: dependencies  on processing order, opportunities for parallelism</a:t>
            </a:r>
          </a:p>
          <a:p>
            <a:pPr marL="181240" indent="-181240">
              <a:buFontTx/>
              <a:buChar char="-"/>
            </a:pPr>
            <a:r>
              <a:rPr lang="en-US" baseline="0" dirty="0" smtClean="0"/>
              <a:t>Mapping to switch resources: physical tables, types of memory, sizes, combining tables</a:t>
            </a:r>
          </a:p>
          <a:p>
            <a:r>
              <a:rPr lang="en-US" baseline="0" dirty="0" smtClean="0"/>
              <a:t>Rule translation</a:t>
            </a:r>
          </a:p>
          <a:p>
            <a:pPr marL="181240" indent="-181240">
              <a:buFontTx/>
              <a:buChar char="-"/>
            </a:pPr>
            <a:r>
              <a:rPr lang="en-US" baseline="0" dirty="0" smtClean="0"/>
              <a:t>Verify rules agree with the types</a:t>
            </a:r>
          </a:p>
          <a:p>
            <a:pPr marL="181240" indent="-181240">
              <a:buFontTx/>
              <a:buChar char="-"/>
            </a:pPr>
            <a:r>
              <a:rPr lang="en-US" baseline="0" dirty="0" smtClean="0"/>
              <a:t>Translate rules into the physical tables</a:t>
            </a:r>
          </a:p>
          <a:p>
            <a:pPr marL="181240" indent="-18124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4A564-B5A9-1B48-9539-F4CC86F953A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041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306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BE42-4345-9C4B-A2C4-A1F415A4B6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95825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BE42-4345-9C4B-A2C4-A1F415A4B6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98637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BE42-4345-9C4B-A2C4-A1F415A4B6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3452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BE42-4345-9C4B-A2C4-A1F415A4B6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3918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5837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3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BE42-4345-9C4B-A2C4-A1F415A4B6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06256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BE42-4345-9C4B-A2C4-A1F415A4B6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2401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BE42-4345-9C4B-A2C4-A1F415A4B6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24300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BE42-4345-9C4B-A2C4-A1F415A4B6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7729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BE42-4345-9C4B-A2C4-A1F415A4B6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29376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BE42-4345-9C4B-A2C4-A1F415A4B6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4781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BE42-4345-9C4B-A2C4-A1F415A4B6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92355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BE42-4345-9C4B-A2C4-A1F415A4B6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92355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BE42-4345-9C4B-A2C4-A1F415A4B6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09455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BE42-4345-9C4B-A2C4-A1F415A4B6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9235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5837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3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BE42-4345-9C4B-A2C4-A1F415A4B6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92355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BE42-4345-9C4B-A2C4-A1F415A4B6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43644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BE42-4345-9C4B-A2C4-A1F415A4B6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18137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BE42-4345-9C4B-A2C4-A1F415A4B6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18906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BE42-4345-9C4B-A2C4-A1F415A4B6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9881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BE42-4345-9C4B-A2C4-A1F415A4B6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95387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BE42-4345-9C4B-A2C4-A1F415A4B6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12151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BE42-4345-9C4B-A2C4-A1F415A4B6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56165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BE42-4345-9C4B-A2C4-A1F415A4B6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98449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2BE42-4345-9C4B-A2C4-A1F415A4B6F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1110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5837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300" dirty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6C13E-F135-469B-BBAE-2F60FB69471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6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Switch</a:t>
            </a:r>
            <a:r>
              <a:rPr lang="en-US" baseline="0" dirty="0" smtClean="0"/>
              <a:t>blade is simply a server with an FPGA card installed in it, in this case its </a:t>
            </a:r>
            <a:r>
              <a:rPr lang="en-US" baseline="0" dirty="0" err="1" smtClean="0"/>
              <a:t>NetFPGA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[Click] As you can see this is a simple server with software running on CPU utilizing memory and </a:t>
            </a:r>
            <a:r>
              <a:rPr lang="en-US" baseline="0" dirty="0" err="1" smtClean="0"/>
              <a:t>harddsik</a:t>
            </a:r>
            <a:r>
              <a:rPr lang="en-US" baseline="0" dirty="0" smtClean="0"/>
              <a:t>. There is a </a:t>
            </a:r>
            <a:r>
              <a:rPr lang="en-US" baseline="0" dirty="0" err="1" smtClean="0"/>
              <a:t>NetFPGA</a:t>
            </a:r>
            <a:r>
              <a:rPr lang="en-US" baseline="0" dirty="0" smtClean="0"/>
              <a:t> card that is connected through the PCI slot.</a:t>
            </a:r>
          </a:p>
          <a:p>
            <a:r>
              <a:rPr lang="en-US" baseline="0" dirty="0" smtClean="0"/>
              <a:t>[Click]</a:t>
            </a:r>
          </a:p>
          <a:p>
            <a:r>
              <a:rPr lang="en-US" baseline="0" dirty="0" smtClean="0"/>
              <a:t>So what </a:t>
            </a:r>
            <a:r>
              <a:rPr lang="en-US" baseline="0" dirty="0" err="1" smtClean="0"/>
              <a:t>SwitchBlade</a:t>
            </a:r>
            <a:r>
              <a:rPr lang="en-US" baseline="0" dirty="0" smtClean="0"/>
              <a:t> does is that </a:t>
            </a:r>
            <a:r>
              <a:rPr lang="en-US" b="1" baseline="0" dirty="0" smtClean="0"/>
              <a:t>it extends the software virtual environments to hardware</a:t>
            </a:r>
            <a:r>
              <a:rPr lang="en-US" baseline="0" dirty="0" smtClean="0"/>
              <a:t> and each virtual environment has a corresponding virtualized data plane in hardware.</a:t>
            </a:r>
          </a:p>
          <a:p>
            <a:endParaRPr lang="en-US" dirty="0" smtClean="0"/>
          </a:p>
          <a:p>
            <a:r>
              <a:rPr lang="en-US" dirty="0" smtClean="0"/>
              <a:t>So what happens</a:t>
            </a:r>
            <a:r>
              <a:rPr lang="en-US" baseline="0" dirty="0" smtClean="0"/>
              <a:t> in switchblade is that the pipeline changes according the virtualized data plane. So for each incoming packet the pipeline changes according to individual </a:t>
            </a:r>
            <a:r>
              <a:rPr lang="en-US" baseline="0" dirty="0" err="1" smtClean="0"/>
              <a:t>dataplane</a:t>
            </a:r>
            <a:r>
              <a:rPr lang="en-US" baseline="0" dirty="0" smtClean="0"/>
              <a:t> user selection. For an </a:t>
            </a:r>
            <a:r>
              <a:rPr lang="en-US" baseline="0" dirty="0" err="1" smtClean="0"/>
              <a:t>OpenFlow</a:t>
            </a:r>
            <a:r>
              <a:rPr lang="en-US" baseline="0" dirty="0" smtClean="0"/>
              <a:t> VDP pipeline is different than IPv4 VDP etc.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Switchblade is a forwarding device that can</a:t>
            </a:r>
            <a:r>
              <a:rPr lang="en-US" baseline="0" dirty="0" smtClean="0"/>
              <a:t> be used as a switch or router or at any layer which user wants.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7D92C-FBFD-4D22-A6B6-1BA596A7512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36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65FDA8-9820-E74A-B6AA-29404EC3F04F}" type="slidenum">
              <a:rPr lang="en-US"/>
              <a:pPr/>
              <a:t>9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2987F6-7624-6F46-8DD7-C3B4871AB1C7}" type="slidenum">
              <a:rPr lang="en-US"/>
              <a:pPr/>
              <a:t>10</a:t>
            </a:fld>
            <a:endParaRPr lang="en-US"/>
          </a:p>
        </p:txBody>
      </p:sp>
      <p:sp>
        <p:nvSpPr>
          <p:cNvPr id="706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53" tIns="48326" rIns="96653" bIns="48326"/>
          <a:lstStyle/>
          <a:p>
            <a:endParaRPr lang="en-US"/>
          </a:p>
        </p:txBody>
      </p:sp>
      <p:sp>
        <p:nvSpPr>
          <p:cNvPr id="70660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b"/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5879088" indent="-35447288" algn="l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48904525" indent="-48039338" algn="l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5E6975F3-DC7E-CD40-B734-7838CADD683C}" type="slidenum">
              <a:rPr lang="en-US" sz="1300"/>
              <a:pPr algn="r" eaLnBrk="1" hangingPunct="1"/>
              <a:t>10</a:t>
            </a:fld>
            <a:endParaRPr lang="en-US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make it possible to efficiently use multiple stages of match</a:t>
            </a:r>
            <a:r>
              <a:rPr lang="en-US" baseline="0" dirty="0" smtClean="0"/>
              <a:t> </a:t>
            </a:r>
            <a:r>
              <a:rPr lang="en-US" dirty="0" smtClean="0"/>
              <a:t>tables, it</a:t>
            </a:r>
            <a:r>
              <a:rPr lang="en-US" baseline="0" dirty="0" smtClean="0"/>
              <a:t> is assumed that the RMT Model can be configured to map Logical Tables to the Physical Tables.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create bigger tables, one table may traverse multiple stages.</a:t>
            </a:r>
          </a:p>
          <a:p>
            <a:r>
              <a:rPr lang="en-US" baseline="0" dirty="0" smtClean="0"/>
              <a:t>To create many smaller tables, several tables can be packed into one stage.</a:t>
            </a:r>
          </a:p>
          <a:p>
            <a:r>
              <a:rPr lang="en-US" baseline="0" dirty="0" smtClean="0"/>
              <a:t>To make the allocation even more flexible, the Action instructions and the Statistic could share the same table space. </a:t>
            </a:r>
          </a:p>
          <a:p>
            <a:r>
              <a:rPr lang="en-US" baseline="0" dirty="0" smtClean="0"/>
              <a:t>This slide gives a crude representation of how the the Logical Tables could be mapped to the Physical Tables.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practice, the control plane would need to create a Table Flow Graph (to accompany the Parse Graph) to decide how the Logical Tables are mapped. </a:t>
            </a:r>
          </a:p>
          <a:p>
            <a:endParaRPr lang="en-US" dirty="0" smtClean="0"/>
          </a:p>
          <a:p>
            <a:r>
              <a:rPr lang="en-US" dirty="0" smtClean="0"/>
              <a:t>The control plane</a:t>
            </a:r>
            <a:r>
              <a:rPr lang="en-US" baseline="0" dirty="0" smtClean="0"/>
              <a:t> is assumed to know the number and size of the physical stages available. </a:t>
            </a:r>
          </a:p>
          <a:p>
            <a:r>
              <a:rPr lang="en-US" baseline="0" dirty="0" smtClean="0"/>
              <a:t>There could be as few as 1 stage. A given switch might only allow Logical Tables to directly correspond to Physical Tables.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87B50-CBD5-6641-B9E0-7A5AF62DAEF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0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51942" y="2072619"/>
            <a:ext cx="4240114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1" y="3840481"/>
            <a:ext cx="640079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6119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3198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375081" y="2155748"/>
            <a:ext cx="116378" cy="60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8432794" y="2372726"/>
            <a:ext cx="0" cy="306493"/>
          </a:xfrm>
          <a:custGeom>
            <a:avLst/>
            <a:gdLst/>
            <a:ahLst/>
            <a:cxnLst/>
            <a:rect l="l" t="t" r="r" b="b"/>
            <a:pathLst>
              <a:path h="229869">
                <a:moveTo>
                  <a:pt x="0" y="0"/>
                </a:moveTo>
                <a:lnTo>
                  <a:pt x="0" y="229697"/>
                </a:lnTo>
              </a:path>
            </a:pathLst>
          </a:custGeom>
          <a:ln w="25399">
            <a:solidFill>
              <a:srgbClr val="6095C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7045025" y="2155748"/>
            <a:ext cx="116378" cy="609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7104735" y="2372726"/>
            <a:ext cx="0" cy="306493"/>
          </a:xfrm>
          <a:custGeom>
            <a:avLst/>
            <a:gdLst/>
            <a:ahLst/>
            <a:cxnLst/>
            <a:rect l="l" t="t" r="r" b="b"/>
            <a:pathLst>
              <a:path h="229869">
                <a:moveTo>
                  <a:pt x="0" y="0"/>
                </a:moveTo>
                <a:lnTo>
                  <a:pt x="0" y="229697"/>
                </a:lnTo>
              </a:path>
            </a:pathLst>
          </a:custGeom>
          <a:ln w="25399">
            <a:solidFill>
              <a:srgbClr val="6095C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5235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1680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7806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2330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3212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6234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9368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7185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3290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1240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5228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7322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4153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299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9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9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9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9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49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Software Defined Networking (COMS 6998-10)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42B77-D34C-443A-9BA4-2E8748A6D9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29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1" indent="-342861" algn="l" defTabSz="91429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5" indent="-285717" algn="l" defTabSz="91429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0" indent="-228575" algn="l" defTabSz="9142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8" indent="-228575" algn="l" defTabSz="91429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6" indent="-228575" algn="l" defTabSz="91429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15" indent="-228575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3" indent="-228575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5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5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3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24078" y="623395"/>
            <a:ext cx="6695845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6438" y="2398832"/>
            <a:ext cx="889112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1" y="6377941"/>
            <a:ext cx="29260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4286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hd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641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cs.columbia.edu/~lierranli/coms6998-8SDNFall2013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em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9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3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png"/></Relationships>
</file>

<file path=ppt/slides/_rels/slide7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61.png"/><Relationship Id="rId21" Type="http://schemas.openxmlformats.org/officeDocument/2006/relationships/image" Target="../media/image62.png"/><Relationship Id="rId22" Type="http://schemas.openxmlformats.org/officeDocument/2006/relationships/image" Target="../media/image63.png"/><Relationship Id="rId23" Type="http://schemas.openxmlformats.org/officeDocument/2006/relationships/image" Target="../media/image64.png"/><Relationship Id="rId24" Type="http://schemas.openxmlformats.org/officeDocument/2006/relationships/image" Target="../media/image65.png"/><Relationship Id="rId25" Type="http://schemas.openxmlformats.org/officeDocument/2006/relationships/image" Target="../media/image66.png"/><Relationship Id="rId26" Type="http://schemas.openxmlformats.org/officeDocument/2006/relationships/image" Target="../media/image67.png"/><Relationship Id="rId27" Type="http://schemas.openxmlformats.org/officeDocument/2006/relationships/image" Target="../media/image68.png"/><Relationship Id="rId28" Type="http://schemas.openxmlformats.org/officeDocument/2006/relationships/image" Target="../media/image69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30" Type="http://schemas.openxmlformats.org/officeDocument/2006/relationships/image" Target="../media/image71.png"/><Relationship Id="rId31" Type="http://schemas.openxmlformats.org/officeDocument/2006/relationships/image" Target="../media/image72.png"/><Relationship Id="rId32" Type="http://schemas.openxmlformats.org/officeDocument/2006/relationships/image" Target="../media/image73.png"/><Relationship Id="rId9" Type="http://schemas.openxmlformats.org/officeDocument/2006/relationships/image" Target="../media/image50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33" Type="http://schemas.openxmlformats.org/officeDocument/2006/relationships/image" Target="../media/image74.png"/><Relationship Id="rId34" Type="http://schemas.openxmlformats.org/officeDocument/2006/relationships/image" Target="../media/image75.png"/><Relationship Id="rId35" Type="http://schemas.openxmlformats.org/officeDocument/2006/relationships/image" Target="../media/image76.png"/><Relationship Id="rId36" Type="http://schemas.openxmlformats.org/officeDocument/2006/relationships/image" Target="../media/image7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Relationship Id="rId12" Type="http://schemas.openxmlformats.org/officeDocument/2006/relationships/image" Target="../media/image53.png"/><Relationship Id="rId13" Type="http://schemas.openxmlformats.org/officeDocument/2006/relationships/image" Target="../media/image54.png"/><Relationship Id="rId14" Type="http://schemas.openxmlformats.org/officeDocument/2006/relationships/image" Target="../media/image55.png"/><Relationship Id="rId15" Type="http://schemas.openxmlformats.org/officeDocument/2006/relationships/image" Target="../media/image56.png"/><Relationship Id="rId16" Type="http://schemas.openxmlformats.org/officeDocument/2006/relationships/image" Target="../media/image57.png"/><Relationship Id="rId17" Type="http://schemas.openxmlformats.org/officeDocument/2006/relationships/image" Target="../media/image58.png"/><Relationship Id="rId18" Type="http://schemas.openxmlformats.org/officeDocument/2006/relationships/image" Target="../media/image59.png"/><Relationship Id="rId19" Type="http://schemas.openxmlformats.org/officeDocument/2006/relationships/image" Target="../media/image60.png"/><Relationship Id="rId37" Type="http://schemas.openxmlformats.org/officeDocument/2006/relationships/image" Target="../media/image43.png"/></Relationships>
</file>

<file path=ppt/slides/_rels/slide7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4.png"/><Relationship Id="rId20" Type="http://schemas.openxmlformats.org/officeDocument/2006/relationships/image" Target="../media/image95.png"/><Relationship Id="rId21" Type="http://schemas.openxmlformats.org/officeDocument/2006/relationships/image" Target="../media/image96.png"/><Relationship Id="rId22" Type="http://schemas.openxmlformats.org/officeDocument/2006/relationships/image" Target="../media/image97.png"/><Relationship Id="rId23" Type="http://schemas.openxmlformats.org/officeDocument/2006/relationships/image" Target="../media/image98.png"/><Relationship Id="rId24" Type="http://schemas.openxmlformats.org/officeDocument/2006/relationships/image" Target="../media/image99.png"/><Relationship Id="rId25" Type="http://schemas.openxmlformats.org/officeDocument/2006/relationships/image" Target="../media/image100.png"/><Relationship Id="rId26" Type="http://schemas.openxmlformats.org/officeDocument/2006/relationships/image" Target="../media/image101.png"/><Relationship Id="rId27" Type="http://schemas.openxmlformats.org/officeDocument/2006/relationships/image" Target="../media/image102.png"/><Relationship Id="rId28" Type="http://schemas.openxmlformats.org/officeDocument/2006/relationships/image" Target="../media/image103.png"/><Relationship Id="rId29" Type="http://schemas.openxmlformats.org/officeDocument/2006/relationships/image" Target="../media/image104.png"/><Relationship Id="rId30" Type="http://schemas.openxmlformats.org/officeDocument/2006/relationships/image" Target="../media/image43.png"/><Relationship Id="rId10" Type="http://schemas.openxmlformats.org/officeDocument/2006/relationships/image" Target="../media/image85.png"/><Relationship Id="rId11" Type="http://schemas.openxmlformats.org/officeDocument/2006/relationships/image" Target="../media/image86.png"/><Relationship Id="rId12" Type="http://schemas.openxmlformats.org/officeDocument/2006/relationships/image" Target="../media/image87.png"/><Relationship Id="rId13" Type="http://schemas.openxmlformats.org/officeDocument/2006/relationships/image" Target="../media/image88.png"/><Relationship Id="rId14" Type="http://schemas.openxmlformats.org/officeDocument/2006/relationships/image" Target="../media/image89.png"/><Relationship Id="rId15" Type="http://schemas.openxmlformats.org/officeDocument/2006/relationships/image" Target="../media/image90.png"/><Relationship Id="rId16" Type="http://schemas.openxmlformats.org/officeDocument/2006/relationships/image" Target="../media/image91.png"/><Relationship Id="rId17" Type="http://schemas.openxmlformats.org/officeDocument/2006/relationships/image" Target="../media/image92.png"/><Relationship Id="rId18" Type="http://schemas.openxmlformats.org/officeDocument/2006/relationships/image" Target="../media/image93.png"/><Relationship Id="rId19" Type="http://schemas.openxmlformats.org/officeDocument/2006/relationships/image" Target="../media/image9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/Relationships>
</file>

<file path=ppt/slides/_rels/slide7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3.png"/><Relationship Id="rId12" Type="http://schemas.openxmlformats.org/officeDocument/2006/relationships/image" Target="../media/image114.png"/><Relationship Id="rId13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5.jpg"/><Relationship Id="rId4" Type="http://schemas.openxmlformats.org/officeDocument/2006/relationships/image" Target="../media/image106.jpg"/><Relationship Id="rId5" Type="http://schemas.openxmlformats.org/officeDocument/2006/relationships/image" Target="../media/image107.jpg"/><Relationship Id="rId6" Type="http://schemas.openxmlformats.org/officeDocument/2006/relationships/image" Target="../media/image108.jpg"/><Relationship Id="rId7" Type="http://schemas.openxmlformats.org/officeDocument/2006/relationships/image" Target="../media/image109.png"/><Relationship Id="rId8" Type="http://schemas.openxmlformats.org/officeDocument/2006/relationships/image" Target="../media/image110.png"/><Relationship Id="rId9" Type="http://schemas.openxmlformats.org/officeDocument/2006/relationships/image" Target="../media/image111.png"/><Relationship Id="rId10" Type="http://schemas.openxmlformats.org/officeDocument/2006/relationships/image" Target="../media/image11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virtex.org/" TargetMode="External"/><Relationship Id="rId4" Type="http://schemas.openxmlformats.org/officeDocument/2006/relationships/image" Target="../media/image43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117.png"/><Relationship Id="rId8" Type="http://schemas.openxmlformats.org/officeDocument/2006/relationships/image" Target="../media/image1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microsoft.com/office/2007/relationships/hdphoto" Target="../media/hdphoto1.wdp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microsoft.com/office/2007/relationships/hdphoto" Target="../media/hdphoto1.wdp"/><Relationship Id="rId5" Type="http://schemas.openxmlformats.org/officeDocument/2006/relationships/image" Target="../media/image12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22.emf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1"/>
            <a:ext cx="7772400" cy="1695451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Software Defined Networking</a:t>
            </a:r>
            <a:br>
              <a:rPr lang="en-US" dirty="0" smtClean="0"/>
            </a:br>
            <a:r>
              <a:rPr lang="en-US" dirty="0" smtClean="0"/>
              <a:t>COMS </a:t>
            </a:r>
            <a:r>
              <a:rPr lang="en-US" dirty="0" smtClean="0"/>
              <a:t>6998-</a:t>
            </a:r>
            <a:r>
              <a:rPr lang="en-US" dirty="0" smtClean="0"/>
              <a:t>10</a:t>
            </a:r>
            <a:r>
              <a:rPr lang="en-US" dirty="0" smtClean="0"/>
              <a:t>, </a:t>
            </a:r>
            <a:r>
              <a:rPr lang="en-US" dirty="0" smtClean="0"/>
              <a:t>Fall </a:t>
            </a:r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1" y="3352801"/>
            <a:ext cx="8153400" cy="2438400"/>
          </a:xfrm>
        </p:spPr>
        <p:txBody>
          <a:bodyPr>
            <a:noAutofit/>
          </a:bodyPr>
          <a:lstStyle/>
          <a:p>
            <a:pPr algn="r"/>
            <a:r>
              <a:rPr lang="en-US" sz="3400" dirty="0">
                <a:solidFill>
                  <a:schemeClr val="tx1"/>
                </a:solidFill>
              </a:rPr>
              <a:t>Instructor: Li </a:t>
            </a:r>
            <a:r>
              <a:rPr lang="en-US" sz="3400" dirty="0" err="1">
                <a:solidFill>
                  <a:schemeClr val="tx1"/>
                </a:solidFill>
              </a:rPr>
              <a:t>Erran</a:t>
            </a:r>
            <a:r>
              <a:rPr lang="en-US" sz="3400" dirty="0">
                <a:solidFill>
                  <a:schemeClr val="tx1"/>
                </a:solidFill>
              </a:rPr>
              <a:t> Li (</a:t>
            </a:r>
            <a:r>
              <a:rPr lang="en-US" sz="3400" dirty="0" err="1">
                <a:solidFill>
                  <a:srgbClr val="9F8540"/>
                </a:solidFill>
              </a:rPr>
              <a:t>lierranli@cs.columbia.edu</a:t>
            </a:r>
            <a:r>
              <a:rPr lang="en-US" sz="3400" dirty="0">
                <a:solidFill>
                  <a:schemeClr val="tx1"/>
                </a:solidFill>
              </a:rPr>
              <a:t>)</a:t>
            </a:r>
          </a:p>
          <a:p>
            <a:pPr lvl="0" algn="r"/>
            <a:r>
              <a:rPr lang="en-US" sz="3400" dirty="0">
                <a:solidFill>
                  <a:srgbClr val="9F8540"/>
                </a:solidFill>
                <a:hlinkClick r:id="rId3"/>
              </a:rPr>
              <a:t>http://www.cs.columbia.edu/~lierranli/coms6998</a:t>
            </a:r>
            <a:r>
              <a:rPr lang="en-US" sz="3400" dirty="0" smtClean="0">
                <a:solidFill>
                  <a:srgbClr val="9F8540"/>
                </a:solidFill>
                <a:hlinkClick r:id="rId3"/>
              </a:rPr>
              <a:t>-10SDNFall2014/</a:t>
            </a:r>
            <a:endParaRPr lang="en-US" sz="3400" dirty="0">
              <a:solidFill>
                <a:srgbClr val="9F8540"/>
              </a:solidFill>
            </a:endParaRPr>
          </a:p>
          <a:p>
            <a:pPr lvl="0" algn="r"/>
            <a:r>
              <a:rPr lang="en-US" sz="3400" dirty="0">
                <a:solidFill>
                  <a:schemeClr val="tx1"/>
                </a:solidFill>
              </a:rPr>
              <a:t>10/</a:t>
            </a:r>
            <a:r>
              <a:rPr lang="en-US" sz="3400" dirty="0" smtClean="0">
                <a:solidFill>
                  <a:schemeClr val="tx1"/>
                </a:solidFill>
              </a:rPr>
              <a:t>27/2014: </a:t>
            </a:r>
            <a:r>
              <a:rPr lang="en-US" sz="3400" dirty="0">
                <a:solidFill>
                  <a:schemeClr val="tx1"/>
                </a:solidFill>
              </a:rPr>
              <a:t>SDN </a:t>
            </a:r>
            <a:r>
              <a:rPr lang="en-US" sz="3400" dirty="0" smtClean="0">
                <a:solidFill>
                  <a:schemeClr val="tx1"/>
                </a:solidFill>
              </a:rPr>
              <a:t>Virtualization</a:t>
            </a:r>
            <a:endParaRPr lang="en-US" sz="3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Date Placeholder 4"/>
          <p:cNvSpPr txBox="1">
            <a:spLocks noGrp="1"/>
          </p:cNvSpPr>
          <p:nvPr/>
        </p:nvSpPr>
        <p:spPr bwMode="auto">
          <a:xfrm>
            <a:off x="76202" y="6248401"/>
            <a:ext cx="2133600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A862A2D9-7C2E-1D49-AF89-20B1FC9B9DD6}" type="datetime1">
              <a:rPr lang="nl-NL" sz="1800">
                <a:solidFill>
                  <a:schemeClr val="bg1"/>
                </a:solidFill>
              </a:rPr>
              <a:pPr eaLnBrk="1" hangingPunct="1"/>
              <a:t>10/26/14</a:t>
            </a:fld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69635" name="Footer Placeholder 5"/>
          <p:cNvSpPr txBox="1">
            <a:spLocks noGrp="1"/>
          </p:cNvSpPr>
          <p:nvPr/>
        </p:nvSpPr>
        <p:spPr bwMode="auto">
          <a:xfrm>
            <a:off x="3124202" y="6245227"/>
            <a:ext cx="2895600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bg1"/>
                </a:solidFill>
              </a:rPr>
              <a:t>PATS Research Group</a:t>
            </a:r>
          </a:p>
        </p:txBody>
      </p:sp>
      <p:sp>
        <p:nvSpPr>
          <p:cNvPr id="69636" name="Slide Number Placeholder 6"/>
          <p:cNvSpPr txBox="1">
            <a:spLocks noGrp="1"/>
          </p:cNvSpPr>
          <p:nvPr/>
        </p:nvSpPr>
        <p:spPr bwMode="auto">
          <a:xfrm>
            <a:off x="6934202" y="6248401"/>
            <a:ext cx="2133600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 algn="l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 algn="l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B838119F-CAD5-7C4F-9659-497306445189}" type="slidenum">
              <a:rPr lang="en-US" sz="1800">
                <a:solidFill>
                  <a:schemeClr val="bg1"/>
                </a:solidFill>
              </a:rPr>
              <a:pPr algn="r" eaLnBrk="1" hangingPunct="1"/>
              <a:t>10</a:t>
            </a:fld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696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1"/>
            <a:ext cx="7772400" cy="762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Review of Previous Lecture (Cont’d)</a:t>
            </a:r>
          </a:p>
        </p:txBody>
      </p:sp>
      <p:sp>
        <p:nvSpPr>
          <p:cNvPr id="6963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4191001"/>
            <a:ext cx="4343400" cy="129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/>
              <a:t>Push connection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Source pushes packets downstream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solidFill>
                  <a:srgbClr val="FF0000"/>
                </a:solidFill>
              </a:rPr>
              <a:t>Triggered by event</a:t>
            </a:r>
            <a:r>
              <a:rPr lang="en-US" sz="1600" dirty="0"/>
              <a:t>, such as packet arrival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Denoted by filled square or triangle</a:t>
            </a:r>
          </a:p>
        </p:txBody>
      </p:sp>
      <p:pic>
        <p:nvPicPr>
          <p:cNvPr id="69639" name="Picture 6" descr="pushpul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251" y="1371601"/>
            <a:ext cx="7804150" cy="2413000"/>
          </a:xfrm>
        </p:spPr>
      </p:pic>
      <p:sp>
        <p:nvSpPr>
          <p:cNvPr id="69640" name="Rectangle 4"/>
          <p:cNvSpPr>
            <a:spLocks noChangeArrowheads="1"/>
          </p:cNvSpPr>
          <p:nvPr/>
        </p:nvSpPr>
        <p:spPr bwMode="auto">
          <a:xfrm>
            <a:off x="2209800" y="5638800"/>
            <a:ext cx="6019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pPr marL="342861" indent="-34286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/>
              <a:t>Agnostic connection</a:t>
            </a:r>
          </a:p>
          <a:p>
            <a:pPr marL="742865" lvl="1" indent="-285717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600"/>
              <a:t>Becomes push or pull depending on peer</a:t>
            </a:r>
          </a:p>
          <a:p>
            <a:pPr marL="742865" lvl="1" indent="-285717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600"/>
              <a:t>Denoted by double outline</a:t>
            </a:r>
          </a:p>
        </p:txBody>
      </p:sp>
      <p:sp>
        <p:nvSpPr>
          <p:cNvPr id="69644" name="Rectangle 4"/>
          <p:cNvSpPr>
            <a:spLocks noChangeArrowheads="1"/>
          </p:cNvSpPr>
          <p:nvPr/>
        </p:nvSpPr>
        <p:spPr bwMode="auto">
          <a:xfrm>
            <a:off x="4724400" y="4191001"/>
            <a:ext cx="4191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/>
          <a:p>
            <a:pPr marL="342861" indent="-34286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Pull connection</a:t>
            </a:r>
          </a:p>
          <a:p>
            <a:pPr marL="742865" lvl="1" indent="-285717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/>
              <a:t>Destination pulls packets from upstream</a:t>
            </a:r>
          </a:p>
          <a:p>
            <a:pPr marL="742865" lvl="1" indent="-285717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/>
              <a:t>Packet transmission or scheduling</a:t>
            </a:r>
          </a:p>
          <a:p>
            <a:pPr marL="742865" lvl="1" indent="-285717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/>
              <a:t>Denoted by empty square or triangle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78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</a:t>
            </a:r>
            <a:r>
              <a:rPr lang="en-US" sz="2800" dirty="0" smtClean="0"/>
              <a:t>ompositional network hypervisor</a:t>
            </a:r>
          </a:p>
          <a:p>
            <a:endParaRPr lang="en-US" sz="2800" dirty="0"/>
          </a:p>
          <a:p>
            <a:r>
              <a:rPr lang="en-US" sz="2800" dirty="0" smtClean="0"/>
              <a:t>Novel algorithm to efficiently update the data plane</a:t>
            </a:r>
          </a:p>
          <a:p>
            <a:endParaRPr lang="en-US" sz="2800" dirty="0"/>
          </a:p>
          <a:p>
            <a:r>
              <a:rPr lang="en-US" sz="2800" dirty="0" smtClean="0"/>
              <a:t>Ongoing work: prototype in </a:t>
            </a:r>
            <a:r>
              <a:rPr lang="en-US" sz="2800" dirty="0" err="1" smtClean="0"/>
              <a:t>OpenVirteX</a:t>
            </a: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4465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1"/>
            <a:ext cx="8229600" cy="1143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101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11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Review of Previous Lecture (Cont’d)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2529" y="1625258"/>
            <a:ext cx="1005403" cy="43724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12529" y="1690446"/>
            <a:ext cx="1005381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dirty="0" smtClean="0"/>
              <a:t>Ethernet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4220" y="2873434"/>
            <a:ext cx="1005403" cy="43724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0369" y="2938624"/>
            <a:ext cx="610016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dirty="0" smtClean="0"/>
              <a:t>IPV4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62033" y="4525938"/>
            <a:ext cx="1005403" cy="43724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88751" y="4591127"/>
            <a:ext cx="539458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algn="ctr"/>
            <a:r>
              <a:rPr lang="en-US" dirty="0" smtClean="0"/>
              <a:t>TCP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968008" y="4535481"/>
            <a:ext cx="1005403" cy="43724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73191" y="4585467"/>
            <a:ext cx="595012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dirty="0" smtClean="0"/>
              <a:t>UDP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1517162" y="5480822"/>
            <a:ext cx="555485" cy="53094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38387" y="5566999"/>
            <a:ext cx="684518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algn="ctr"/>
            <a:r>
              <a:rPr lang="en-US" dirty="0" smtClean="0"/>
              <a:t>Done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5" idx="2"/>
            <a:endCxn id="13" idx="0"/>
          </p:cNvCxnSpPr>
          <p:nvPr/>
        </p:nvCxnSpPr>
        <p:spPr>
          <a:xfrm flipH="1">
            <a:off x="1794901" y="2062506"/>
            <a:ext cx="20326" cy="34183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2"/>
          </p:cNvCxnSpPr>
          <p:nvPr/>
        </p:nvCxnSpPr>
        <p:spPr>
          <a:xfrm>
            <a:off x="1076919" y="3310680"/>
            <a:ext cx="1007912" cy="122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2"/>
            <a:endCxn id="9" idx="0"/>
          </p:cNvCxnSpPr>
          <p:nvPr/>
        </p:nvCxnSpPr>
        <p:spPr>
          <a:xfrm>
            <a:off x="1035377" y="3307946"/>
            <a:ext cx="29358" cy="12179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" idx="2"/>
            <a:endCxn id="7" idx="0"/>
          </p:cNvCxnSpPr>
          <p:nvPr/>
        </p:nvCxnSpPr>
        <p:spPr>
          <a:xfrm flipH="1">
            <a:off x="1076919" y="2062503"/>
            <a:ext cx="738308" cy="8109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057964" y="4954801"/>
            <a:ext cx="509468" cy="612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1968009" y="4972729"/>
            <a:ext cx="495935" cy="5942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5589131" y="1668032"/>
            <a:ext cx="416243" cy="41620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875293" y="2894480"/>
            <a:ext cx="416243" cy="41620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589131" y="2894480"/>
            <a:ext cx="416243" cy="41620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5589131" y="4840015"/>
            <a:ext cx="416243" cy="41620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39" name="Straight Arrow Connector 38"/>
          <p:cNvCxnSpPr>
            <a:stCxn id="29" idx="4"/>
            <a:endCxn id="32" idx="0"/>
          </p:cNvCxnSpPr>
          <p:nvPr/>
        </p:nvCxnSpPr>
        <p:spPr>
          <a:xfrm>
            <a:off x="5797250" y="2084234"/>
            <a:ext cx="0" cy="8102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31" idx="0"/>
          </p:cNvCxnSpPr>
          <p:nvPr/>
        </p:nvCxnSpPr>
        <p:spPr>
          <a:xfrm flipH="1">
            <a:off x="5083411" y="2026193"/>
            <a:ext cx="565664" cy="868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51" idx="0"/>
          </p:cNvCxnSpPr>
          <p:nvPr/>
        </p:nvCxnSpPr>
        <p:spPr>
          <a:xfrm flipH="1">
            <a:off x="5806530" y="3310682"/>
            <a:ext cx="13103" cy="15762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55" idx="4"/>
            <a:endCxn id="36" idx="1"/>
          </p:cNvCxnSpPr>
          <p:nvPr/>
        </p:nvCxnSpPr>
        <p:spPr>
          <a:xfrm>
            <a:off x="5127923" y="4201461"/>
            <a:ext cx="522162" cy="6995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5806544" y="1177525"/>
            <a:ext cx="13087" cy="4905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534672" y="4886886"/>
            <a:ext cx="543716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dirty="0" smtClean="0"/>
              <a:t>ACL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830780" y="2912240"/>
            <a:ext cx="505244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dirty="0" smtClean="0"/>
              <a:t>L2S</a:t>
            </a:r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4919804" y="3785259"/>
            <a:ext cx="416243" cy="41620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5083411" y="3290723"/>
            <a:ext cx="18580" cy="4905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875292" y="3814435"/>
            <a:ext cx="543716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dirty="0" smtClean="0"/>
              <a:t>L2D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5389249" y="2894479"/>
            <a:ext cx="956264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dirty="0" smtClean="0"/>
              <a:t>IPV4-DA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5108403" y="1629918"/>
            <a:ext cx="1248637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dirty="0" smtClean="0"/>
              <a:t>ETHERTYPE</a:t>
            </a:r>
            <a:endParaRPr lang="en-US" dirty="0"/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5797251" y="5256218"/>
            <a:ext cx="15834" cy="3107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4953000" y="6096001"/>
            <a:ext cx="1709400" cy="461655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sz="2400" dirty="0"/>
              <a:t>Table Graph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1585532" y="1947978"/>
            <a:ext cx="5229784" cy="1007455"/>
            <a:chOff x="1585532" y="1947975"/>
            <a:chExt cx="5229784" cy="1007454"/>
          </a:xfrm>
        </p:grpSpPr>
        <p:sp>
          <p:nvSpPr>
            <p:cNvPr id="30" name="Oval 29"/>
            <p:cNvSpPr/>
            <p:nvPr/>
          </p:nvSpPr>
          <p:spPr>
            <a:xfrm>
              <a:off x="6259571" y="1947975"/>
              <a:ext cx="416243" cy="41620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37" name="Straight Arrow Connector 36"/>
            <p:cNvCxnSpPr>
              <a:endCxn id="30" idx="2"/>
            </p:cNvCxnSpPr>
            <p:nvPr/>
          </p:nvCxnSpPr>
          <p:spPr>
            <a:xfrm>
              <a:off x="5977510" y="1984335"/>
              <a:ext cx="282061" cy="17174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endCxn id="32" idx="7"/>
            </p:cNvCxnSpPr>
            <p:nvPr/>
          </p:nvCxnSpPr>
          <p:spPr>
            <a:xfrm flipH="1">
              <a:off x="5944414" y="2340705"/>
              <a:ext cx="384746" cy="6147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endCxn id="33" idx="0"/>
            </p:cNvCxnSpPr>
            <p:nvPr/>
          </p:nvCxnSpPr>
          <p:spPr>
            <a:xfrm>
              <a:off x="6532975" y="2370224"/>
              <a:ext cx="142840" cy="4755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6120069" y="1984335"/>
              <a:ext cx="695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VLAN</a:t>
              </a:r>
              <a:endParaRPr lang="en-US" dirty="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182728" y="2180163"/>
              <a:ext cx="1005403" cy="43724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327467" y="2245352"/>
              <a:ext cx="695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VLAN</a:t>
              </a:r>
              <a:endParaRPr lang="en-US" dirty="0"/>
            </a:p>
          </p:txBody>
        </p:sp>
        <p:cxnSp>
          <p:nvCxnSpPr>
            <p:cNvPr id="99" name="Straight Arrow Connector 98"/>
            <p:cNvCxnSpPr/>
            <p:nvPr/>
          </p:nvCxnSpPr>
          <p:spPr>
            <a:xfrm flipH="1">
              <a:off x="1585532" y="2596504"/>
              <a:ext cx="597196" cy="3360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endCxn id="90" idx="0"/>
            </p:cNvCxnSpPr>
            <p:nvPr/>
          </p:nvCxnSpPr>
          <p:spPr>
            <a:xfrm flipH="1">
              <a:off x="2520013" y="2617409"/>
              <a:ext cx="20932" cy="23218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>
              <a:off x="2035741" y="2061884"/>
              <a:ext cx="379060" cy="13989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1815220" y="2059768"/>
            <a:ext cx="5400639" cy="1227075"/>
            <a:chOff x="1815218" y="2059764"/>
            <a:chExt cx="5400639" cy="1227074"/>
          </a:xfrm>
        </p:grpSpPr>
        <p:sp>
          <p:nvSpPr>
            <p:cNvPr id="33" name="Oval 32"/>
            <p:cNvSpPr/>
            <p:nvPr/>
          </p:nvSpPr>
          <p:spPr>
            <a:xfrm>
              <a:off x="6467693" y="2845803"/>
              <a:ext cx="416243" cy="41620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38" name="Straight Arrow Connector 37"/>
            <p:cNvCxnSpPr>
              <a:endCxn id="33" idx="1"/>
            </p:cNvCxnSpPr>
            <p:nvPr/>
          </p:nvCxnSpPr>
          <p:spPr>
            <a:xfrm>
              <a:off x="5905297" y="2070205"/>
              <a:ext cx="623353" cy="8365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6259571" y="2842839"/>
              <a:ext cx="956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IPV6-DA</a:t>
              </a:r>
              <a:endParaRPr lang="en-US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17311" y="2849592"/>
              <a:ext cx="1005403" cy="43724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128942" y="2914781"/>
              <a:ext cx="610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IPV6</a:t>
              </a:r>
              <a:endParaRPr lang="en-US" dirty="0"/>
            </a:p>
          </p:txBody>
        </p:sp>
        <p:cxnSp>
          <p:nvCxnSpPr>
            <p:cNvPr id="105" name="Straight Arrow Connector 104"/>
            <p:cNvCxnSpPr>
              <a:stCxn id="6" idx="2"/>
            </p:cNvCxnSpPr>
            <p:nvPr/>
          </p:nvCxnSpPr>
          <p:spPr>
            <a:xfrm>
              <a:off x="1815218" y="2059764"/>
              <a:ext cx="269613" cy="813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/>
          <p:nvPr/>
        </p:nvGrpSpPr>
        <p:grpSpPr>
          <a:xfrm>
            <a:off x="1499695" y="3212176"/>
            <a:ext cx="5053509" cy="1696993"/>
            <a:chOff x="1499691" y="3212172"/>
            <a:chExt cx="5053509" cy="1696993"/>
          </a:xfrm>
        </p:grpSpPr>
        <p:cxnSp>
          <p:nvCxnSpPr>
            <p:cNvPr id="110" name="Straight Arrow Connector 109"/>
            <p:cNvCxnSpPr/>
            <p:nvPr/>
          </p:nvCxnSpPr>
          <p:spPr>
            <a:xfrm flipH="1">
              <a:off x="2493912" y="3281572"/>
              <a:ext cx="49306" cy="124864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H="1">
              <a:off x="5947699" y="3212172"/>
              <a:ext cx="605501" cy="169699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flipH="1">
              <a:off x="1499691" y="3319784"/>
              <a:ext cx="684540" cy="11943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/>
          <p:cNvGrpSpPr/>
          <p:nvPr/>
        </p:nvGrpSpPr>
        <p:grpSpPr>
          <a:xfrm>
            <a:off x="1499696" y="3286837"/>
            <a:ext cx="1513483" cy="1248643"/>
            <a:chOff x="1499692" y="3286838"/>
            <a:chExt cx="1513483" cy="1248642"/>
          </a:xfrm>
        </p:grpSpPr>
        <p:grpSp>
          <p:nvGrpSpPr>
            <p:cNvPr id="114" name="Group 113"/>
            <p:cNvGrpSpPr/>
            <p:nvPr/>
          </p:nvGrpSpPr>
          <p:grpSpPr>
            <a:xfrm>
              <a:off x="2007772" y="3595810"/>
              <a:ext cx="1005403" cy="437246"/>
              <a:chOff x="2007772" y="3595810"/>
              <a:chExt cx="1005403" cy="437246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2007772" y="3595810"/>
                <a:ext cx="1005403" cy="437246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2152511" y="3660999"/>
                <a:ext cx="5523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RCP</a:t>
                </a:r>
                <a:endParaRPr lang="en-US" dirty="0"/>
              </a:p>
            </p:txBody>
          </p:sp>
        </p:grpSp>
        <p:cxnSp>
          <p:nvCxnSpPr>
            <p:cNvPr id="116" name="Straight Arrow Connector 115"/>
            <p:cNvCxnSpPr>
              <a:stCxn id="90" idx="2"/>
              <a:endCxn id="83" idx="0"/>
            </p:cNvCxnSpPr>
            <p:nvPr/>
          </p:nvCxnSpPr>
          <p:spPr>
            <a:xfrm flipH="1">
              <a:off x="2510474" y="3286838"/>
              <a:ext cx="9539" cy="3089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>
              <a:endCxn id="11" idx="0"/>
            </p:cNvCxnSpPr>
            <p:nvPr/>
          </p:nvCxnSpPr>
          <p:spPr>
            <a:xfrm flipH="1">
              <a:off x="2470707" y="4029279"/>
              <a:ext cx="21086" cy="5062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flipH="1">
              <a:off x="1517158" y="4012368"/>
              <a:ext cx="576571" cy="5017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>
              <a:off x="1499692" y="3307955"/>
              <a:ext cx="572951" cy="28785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/>
          <p:cNvGrpSpPr/>
          <p:nvPr/>
        </p:nvGrpSpPr>
        <p:grpSpPr>
          <a:xfrm>
            <a:off x="5816311" y="3255938"/>
            <a:ext cx="1080577" cy="1630949"/>
            <a:chOff x="5816307" y="3255936"/>
            <a:chExt cx="1080577" cy="1630949"/>
          </a:xfrm>
        </p:grpSpPr>
        <p:sp>
          <p:nvSpPr>
            <p:cNvPr id="124" name="Oval 123"/>
            <p:cNvSpPr/>
            <p:nvPr/>
          </p:nvSpPr>
          <p:spPr>
            <a:xfrm>
              <a:off x="6399012" y="3820158"/>
              <a:ext cx="416243" cy="41620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6344554" y="3867028"/>
              <a:ext cx="552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RCP</a:t>
              </a:r>
              <a:endParaRPr lang="en-US" dirty="0"/>
            </a:p>
          </p:txBody>
        </p:sp>
        <p:cxnSp>
          <p:nvCxnSpPr>
            <p:cNvPr id="126" name="Straight Arrow Connector 125"/>
            <p:cNvCxnSpPr>
              <a:endCxn id="124" idx="0"/>
            </p:cNvCxnSpPr>
            <p:nvPr/>
          </p:nvCxnSpPr>
          <p:spPr>
            <a:xfrm flipH="1">
              <a:off x="6607134" y="3255936"/>
              <a:ext cx="78241" cy="5642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>
              <a:endCxn id="124" idx="1"/>
            </p:cNvCxnSpPr>
            <p:nvPr/>
          </p:nvCxnSpPr>
          <p:spPr>
            <a:xfrm>
              <a:off x="5816307" y="3284113"/>
              <a:ext cx="643662" cy="5969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/>
            <p:nvPr/>
          </p:nvCxnSpPr>
          <p:spPr>
            <a:xfrm flipH="1">
              <a:off x="5977510" y="4201460"/>
              <a:ext cx="558169" cy="6854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TextBox 135"/>
          <p:cNvSpPr txBox="1"/>
          <p:nvPr/>
        </p:nvSpPr>
        <p:spPr>
          <a:xfrm>
            <a:off x="937432" y="6125518"/>
            <a:ext cx="1713758" cy="461655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sz="2400" dirty="0"/>
              <a:t>Parse Graph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197067" y="5566994"/>
            <a:ext cx="1159995" cy="529007"/>
            <a:chOff x="5197063" y="5566999"/>
            <a:chExt cx="1159995" cy="529007"/>
          </a:xfrm>
        </p:grpSpPr>
        <p:sp>
          <p:nvSpPr>
            <p:cNvPr id="79" name="Oval 78"/>
            <p:cNvSpPr/>
            <p:nvPr/>
          </p:nvSpPr>
          <p:spPr>
            <a:xfrm>
              <a:off x="5561611" y="5566999"/>
              <a:ext cx="416243" cy="416202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197063" y="5613870"/>
              <a:ext cx="1159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MY-TABLE</a:t>
              </a:r>
              <a:endParaRPr lang="en-US" dirty="0"/>
            </a:p>
          </p:txBody>
        </p:sp>
        <p:cxnSp>
          <p:nvCxnSpPr>
            <p:cNvPr id="22" name="Straight Arrow Connector 21"/>
            <p:cNvCxnSpPr>
              <a:stCxn id="79" idx="4"/>
              <a:endCxn id="72" idx="0"/>
            </p:cNvCxnSpPr>
            <p:nvPr/>
          </p:nvCxnSpPr>
          <p:spPr>
            <a:xfrm>
              <a:off x="5769733" y="5983201"/>
              <a:ext cx="37963" cy="11280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82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P. </a:t>
            </a:r>
            <a:r>
              <a:rPr lang="en-US" dirty="0" err="1" smtClean="0"/>
              <a:t>Bosshart</a:t>
            </a:r>
            <a:r>
              <a:rPr lang="en-US" dirty="0" smtClean="0"/>
              <a:t>, TI</a:t>
            </a:r>
            <a:endParaRPr lang="en-US" dirty="0"/>
          </a:p>
        </p:txBody>
      </p:sp>
      <p:sp>
        <p:nvSpPr>
          <p:cNvPr id="85" name="Title 1"/>
          <p:cNvSpPr txBox="1">
            <a:spLocks/>
          </p:cNvSpPr>
          <p:nvPr/>
        </p:nvSpPr>
        <p:spPr>
          <a:xfrm>
            <a:off x="0" y="1295400"/>
            <a:ext cx="3581400" cy="533400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861" indent="-342861" algn="l">
              <a:buFont typeface="Arial"/>
              <a:buChar char="•"/>
            </a:pPr>
            <a:r>
              <a:rPr lang="en-US" sz="2800" dirty="0"/>
              <a:t>RMT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75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61879" y="1581564"/>
            <a:ext cx="2289764" cy="4958915"/>
            <a:chOff x="2261878" y="1581563"/>
            <a:chExt cx="2289764" cy="4958914"/>
          </a:xfrm>
        </p:grpSpPr>
        <p:sp>
          <p:nvSpPr>
            <p:cNvPr id="4" name="Rectangle 3"/>
            <p:cNvSpPr/>
            <p:nvPr/>
          </p:nvSpPr>
          <p:spPr>
            <a:xfrm>
              <a:off x="3244245" y="1581563"/>
              <a:ext cx="1307397" cy="240325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244245" y="4137220"/>
              <a:ext cx="1307397" cy="240325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61878" y="2588774"/>
              <a:ext cx="751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TCAM</a:t>
              </a:r>
              <a:endParaRPr lang="en-US" dirty="0"/>
            </a:p>
          </p:txBody>
        </p:sp>
        <p:cxnSp>
          <p:nvCxnSpPr>
            <p:cNvPr id="3" name="Straight Arrow Connector 2"/>
            <p:cNvCxnSpPr/>
            <p:nvPr/>
          </p:nvCxnSpPr>
          <p:spPr>
            <a:xfrm>
              <a:off x="3013030" y="4154287"/>
              <a:ext cx="0" cy="238619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372650" y="5750494"/>
              <a:ext cx="65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640b</a:t>
              </a:r>
              <a:endParaRPr lang="en-US" dirty="0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3029576" y="1598630"/>
              <a:ext cx="0" cy="238619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356104" y="3459041"/>
              <a:ext cx="656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640b</a:t>
              </a:r>
              <a:endParaRPr lang="en-US" dirty="0"/>
            </a:p>
          </p:txBody>
        </p:sp>
      </p:grpSp>
      <p:grpSp>
        <p:nvGrpSpPr>
          <p:cNvPr id="116" name="Group 31"/>
          <p:cNvGrpSpPr/>
          <p:nvPr/>
        </p:nvGrpSpPr>
        <p:grpSpPr>
          <a:xfrm>
            <a:off x="2758557" y="2730889"/>
            <a:ext cx="4727096" cy="2194968"/>
            <a:chOff x="1423522" y="3359581"/>
            <a:chExt cx="5509265" cy="2146698"/>
          </a:xfrm>
        </p:grpSpPr>
        <p:grpSp>
          <p:nvGrpSpPr>
            <p:cNvPr id="117" name="Group 42"/>
            <p:cNvGrpSpPr/>
            <p:nvPr/>
          </p:nvGrpSpPr>
          <p:grpSpPr>
            <a:xfrm>
              <a:off x="1423522" y="3359581"/>
              <a:ext cx="5502819" cy="1191330"/>
              <a:chOff x="1707458" y="1778000"/>
              <a:chExt cx="5547033" cy="1191330"/>
            </a:xfrm>
          </p:grpSpPr>
          <p:cxnSp>
            <p:nvCxnSpPr>
              <p:cNvPr id="119" name="Straight Arrow Connector 118"/>
              <p:cNvCxnSpPr/>
              <p:nvPr/>
            </p:nvCxnSpPr>
            <p:spPr>
              <a:xfrm>
                <a:off x="1707458" y="1778000"/>
                <a:ext cx="5547033" cy="409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/>
              <p:cNvCxnSpPr/>
              <p:nvPr/>
            </p:nvCxnSpPr>
            <p:spPr>
              <a:xfrm>
                <a:off x="1707458" y="1916255"/>
                <a:ext cx="5547033" cy="409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/>
              <p:nvPr/>
            </p:nvCxnSpPr>
            <p:spPr>
              <a:xfrm>
                <a:off x="1707458" y="2033636"/>
                <a:ext cx="5547033" cy="409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/>
              <p:cNvCxnSpPr/>
              <p:nvPr/>
            </p:nvCxnSpPr>
            <p:spPr>
              <a:xfrm>
                <a:off x="1707458" y="2161454"/>
                <a:ext cx="5547033" cy="409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Arrow Connector 122"/>
              <p:cNvCxnSpPr/>
              <p:nvPr/>
            </p:nvCxnSpPr>
            <p:spPr>
              <a:xfrm>
                <a:off x="1707458" y="2289272"/>
                <a:ext cx="5547033" cy="409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/>
              <p:cNvCxnSpPr/>
              <p:nvPr/>
            </p:nvCxnSpPr>
            <p:spPr>
              <a:xfrm>
                <a:off x="1707458" y="2417090"/>
                <a:ext cx="5547033" cy="409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/>
              <p:cNvCxnSpPr/>
              <p:nvPr/>
            </p:nvCxnSpPr>
            <p:spPr>
              <a:xfrm>
                <a:off x="1707458" y="2544908"/>
                <a:ext cx="5547033" cy="409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/>
              <p:cNvCxnSpPr/>
              <p:nvPr/>
            </p:nvCxnSpPr>
            <p:spPr>
              <a:xfrm>
                <a:off x="1707458" y="2672726"/>
                <a:ext cx="5547033" cy="409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/>
              <p:cNvCxnSpPr/>
              <p:nvPr/>
            </p:nvCxnSpPr>
            <p:spPr>
              <a:xfrm>
                <a:off x="1707458" y="2800544"/>
                <a:ext cx="5547033" cy="409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/>
              <p:cNvCxnSpPr/>
              <p:nvPr/>
            </p:nvCxnSpPr>
            <p:spPr>
              <a:xfrm>
                <a:off x="1707458" y="2928362"/>
                <a:ext cx="5547033" cy="409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8" name="Straight Arrow Connector 117"/>
            <p:cNvCxnSpPr/>
            <p:nvPr/>
          </p:nvCxnSpPr>
          <p:spPr>
            <a:xfrm>
              <a:off x="1423522" y="5465311"/>
              <a:ext cx="5509265" cy="40968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7485656" y="952302"/>
            <a:ext cx="1307397" cy="5605245"/>
            <a:chOff x="6580305" y="947538"/>
            <a:chExt cx="1307397" cy="5605245"/>
          </a:xfrm>
        </p:grpSpPr>
        <p:sp>
          <p:nvSpPr>
            <p:cNvPr id="10" name="Rectangle 9"/>
            <p:cNvSpPr/>
            <p:nvPr/>
          </p:nvSpPr>
          <p:spPr>
            <a:xfrm>
              <a:off x="6580305" y="1593869"/>
              <a:ext cx="1307397" cy="240325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580305" y="4149526"/>
              <a:ext cx="1307397" cy="240325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45310" y="947538"/>
              <a:ext cx="9340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Physical </a:t>
              </a:r>
            </a:p>
            <a:p>
              <a:pPr algn="ctr"/>
              <a:r>
                <a:rPr lang="en-US" dirty="0" smtClean="0"/>
                <a:t>Stage n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803658" y="942437"/>
            <a:ext cx="1307397" cy="5598041"/>
            <a:chOff x="2729838" y="954742"/>
            <a:chExt cx="1307397" cy="5598041"/>
          </a:xfrm>
        </p:grpSpPr>
        <p:sp>
          <p:nvSpPr>
            <p:cNvPr id="8" name="Rectangle 7"/>
            <p:cNvSpPr/>
            <p:nvPr/>
          </p:nvSpPr>
          <p:spPr>
            <a:xfrm>
              <a:off x="2729838" y="1593869"/>
              <a:ext cx="1307397" cy="240325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729838" y="4149526"/>
              <a:ext cx="1307397" cy="240325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57486" y="954742"/>
              <a:ext cx="9340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Physical </a:t>
              </a:r>
            </a:p>
            <a:p>
              <a:pPr algn="ctr"/>
              <a:r>
                <a:rPr lang="en-US" dirty="0" smtClean="0"/>
                <a:t>Stage 2</a:t>
              </a:r>
              <a:endParaRPr lang="en-US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3244248" y="5581379"/>
            <a:ext cx="1307397" cy="95909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Logical Table 1</a:t>
            </a:r>
          </a:p>
          <a:p>
            <a:pPr algn="ctr"/>
            <a:r>
              <a:rPr lang="en-US" dirty="0" err="1" smtClean="0">
                <a:solidFill>
                  <a:schemeClr val="accent2"/>
                </a:solidFill>
              </a:rPr>
              <a:t>Ethertype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03656" y="5345558"/>
            <a:ext cx="3352323" cy="117121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Logical Table </a:t>
            </a:r>
            <a:r>
              <a:rPr lang="en-US" dirty="0" smtClean="0">
                <a:solidFill>
                  <a:schemeClr val="accent2"/>
                </a:solidFill>
              </a:rPr>
              <a:t>6</a:t>
            </a:r>
          </a:p>
          <a:p>
            <a:pPr algn="ctr"/>
            <a:r>
              <a:rPr lang="en-US" dirty="0" smtClean="0">
                <a:solidFill>
                  <a:schemeClr val="accent2"/>
                </a:solidFill>
              </a:rPr>
              <a:t>L2D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85657" y="4737041"/>
            <a:ext cx="1099087" cy="60851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8 UDP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44248" y="2776406"/>
            <a:ext cx="726071" cy="117106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dirty="0" smtClean="0">
                <a:solidFill>
                  <a:srgbClr val="C0504D"/>
                </a:solidFill>
              </a:rPr>
              <a:t>2</a:t>
            </a:r>
          </a:p>
          <a:p>
            <a:pPr algn="ctr"/>
            <a:r>
              <a:rPr lang="en-US" dirty="0" smtClean="0">
                <a:solidFill>
                  <a:srgbClr val="C0504D"/>
                </a:solidFill>
              </a:rPr>
              <a:t>VLAN</a:t>
            </a: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44245" y="1591056"/>
            <a:ext cx="3223526" cy="118238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dirty="0" smtClean="0">
                <a:solidFill>
                  <a:srgbClr val="C0504D"/>
                </a:solidFill>
              </a:rPr>
              <a:t>3</a:t>
            </a:r>
          </a:p>
          <a:p>
            <a:pPr algn="ctr"/>
            <a:r>
              <a:rPr lang="en-US" dirty="0" smtClean="0">
                <a:solidFill>
                  <a:srgbClr val="C0504D"/>
                </a:solidFill>
              </a:rPr>
              <a:t>IPV4</a:t>
            </a: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03654" y="2776406"/>
            <a:ext cx="3516538" cy="121461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dirty="0">
                <a:solidFill>
                  <a:srgbClr val="C0504D"/>
                </a:solidFill>
              </a:rPr>
              <a:t>5</a:t>
            </a:r>
            <a:endParaRPr lang="en-US" dirty="0" smtClean="0">
              <a:solidFill>
                <a:srgbClr val="C0504D"/>
              </a:solidFill>
            </a:endParaRPr>
          </a:p>
          <a:p>
            <a:pPr algn="ctr"/>
            <a:r>
              <a:rPr lang="en-US" dirty="0" smtClean="0">
                <a:solidFill>
                  <a:srgbClr val="C0504D"/>
                </a:solidFill>
              </a:rPr>
              <a:t>IPV6</a:t>
            </a: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44245" y="4141615"/>
            <a:ext cx="3223526" cy="120394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dirty="0">
                <a:solidFill>
                  <a:srgbClr val="C0504D"/>
                </a:solidFill>
              </a:rPr>
              <a:t>4</a:t>
            </a:r>
            <a:endParaRPr lang="en-US" dirty="0" smtClean="0">
              <a:solidFill>
                <a:srgbClr val="C0504D"/>
              </a:solidFill>
            </a:endParaRPr>
          </a:p>
          <a:p>
            <a:pPr algn="ctr"/>
            <a:r>
              <a:rPr lang="en-US" dirty="0" smtClean="0">
                <a:solidFill>
                  <a:srgbClr val="C0504D"/>
                </a:solidFill>
              </a:rPr>
              <a:t>L2S</a:t>
            </a: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85657" y="4154337"/>
            <a:ext cx="1099087" cy="58270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 7 TCP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05091" y="4484626"/>
            <a:ext cx="746960" cy="646321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dirty="0" smtClean="0"/>
              <a:t>SRAM</a:t>
            </a:r>
          </a:p>
          <a:p>
            <a:r>
              <a:rPr lang="en-US" dirty="0" smtClean="0"/>
              <a:t>HASH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421709" y="927014"/>
            <a:ext cx="934060" cy="646321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algn="ctr"/>
            <a:r>
              <a:rPr lang="en-US" dirty="0" smtClean="0"/>
              <a:t>Physical </a:t>
            </a:r>
          </a:p>
          <a:p>
            <a:pPr algn="ctr"/>
            <a:r>
              <a:rPr lang="en-US" dirty="0" smtClean="0"/>
              <a:t>Stage 1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467775" y="4051695"/>
            <a:ext cx="768449" cy="0"/>
          </a:xfrm>
          <a:prstGeom prst="line">
            <a:avLst/>
          </a:prstGeom>
          <a:ln w="57150" cmpd="sng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57200" y="-1736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Review of Previous Lecture (Cont’d)</a:t>
            </a:r>
          </a:p>
        </p:txBody>
      </p:sp>
      <p:sp>
        <p:nvSpPr>
          <p:cNvPr id="33" name="Oval 32"/>
          <p:cNvSpPr/>
          <p:nvPr/>
        </p:nvSpPr>
        <p:spPr>
          <a:xfrm>
            <a:off x="802991" y="2243551"/>
            <a:ext cx="416243" cy="41620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473432" y="2523496"/>
            <a:ext cx="416243" cy="41620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89151" y="3469999"/>
            <a:ext cx="416243" cy="41620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802991" y="3469999"/>
            <a:ext cx="416243" cy="41620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681555" y="3421324"/>
            <a:ext cx="416243" cy="41620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843946" y="4376708"/>
            <a:ext cx="416243" cy="40543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1681555" y="4389955"/>
            <a:ext cx="416243" cy="41620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802991" y="5415536"/>
            <a:ext cx="416243" cy="41620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42" name="Straight Arrow Connector 41"/>
          <p:cNvCxnSpPr>
            <a:endCxn id="34" idx="2"/>
          </p:cNvCxnSpPr>
          <p:nvPr/>
        </p:nvCxnSpPr>
        <p:spPr>
          <a:xfrm>
            <a:off x="1191373" y="2559858"/>
            <a:ext cx="282061" cy="1717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37" idx="1"/>
          </p:cNvCxnSpPr>
          <p:nvPr/>
        </p:nvCxnSpPr>
        <p:spPr>
          <a:xfrm>
            <a:off x="1119160" y="2645728"/>
            <a:ext cx="623353" cy="8365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3" idx="4"/>
            <a:endCxn id="36" idx="0"/>
          </p:cNvCxnSpPr>
          <p:nvPr/>
        </p:nvCxnSpPr>
        <p:spPr>
          <a:xfrm>
            <a:off x="1011109" y="2659754"/>
            <a:ext cx="0" cy="8102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35" idx="0"/>
          </p:cNvCxnSpPr>
          <p:nvPr/>
        </p:nvCxnSpPr>
        <p:spPr>
          <a:xfrm flipH="1">
            <a:off x="297270" y="2601710"/>
            <a:ext cx="565664" cy="868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36" idx="7"/>
          </p:cNvCxnSpPr>
          <p:nvPr/>
        </p:nvCxnSpPr>
        <p:spPr>
          <a:xfrm flipH="1">
            <a:off x="1158274" y="2916227"/>
            <a:ext cx="384746" cy="6147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37" idx="0"/>
          </p:cNvCxnSpPr>
          <p:nvPr/>
        </p:nvCxnSpPr>
        <p:spPr>
          <a:xfrm>
            <a:off x="1746836" y="2945747"/>
            <a:ext cx="142840" cy="4755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39" idx="0"/>
          </p:cNvCxnSpPr>
          <p:nvPr/>
        </p:nvCxnSpPr>
        <p:spPr>
          <a:xfrm flipH="1">
            <a:off x="1889674" y="3811582"/>
            <a:ext cx="9560" cy="5783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38" idx="0"/>
          </p:cNvCxnSpPr>
          <p:nvPr/>
        </p:nvCxnSpPr>
        <p:spPr>
          <a:xfrm>
            <a:off x="1033486" y="3886202"/>
            <a:ext cx="18580" cy="4905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endCxn id="38" idx="7"/>
          </p:cNvCxnSpPr>
          <p:nvPr/>
        </p:nvCxnSpPr>
        <p:spPr>
          <a:xfrm flipH="1">
            <a:off x="1199231" y="3798336"/>
            <a:ext cx="564544" cy="6377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endCxn id="39" idx="1"/>
          </p:cNvCxnSpPr>
          <p:nvPr/>
        </p:nvCxnSpPr>
        <p:spPr>
          <a:xfrm>
            <a:off x="1169472" y="3798614"/>
            <a:ext cx="573041" cy="6522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89" idx="4"/>
            <a:endCxn id="40" idx="1"/>
          </p:cNvCxnSpPr>
          <p:nvPr/>
        </p:nvCxnSpPr>
        <p:spPr>
          <a:xfrm>
            <a:off x="297270" y="4772954"/>
            <a:ext cx="566674" cy="7035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40" idx="0"/>
          </p:cNvCxnSpPr>
          <p:nvPr/>
        </p:nvCxnSpPr>
        <p:spPr>
          <a:xfrm flipH="1">
            <a:off x="1011110" y="4792913"/>
            <a:ext cx="44560" cy="6226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endCxn id="40" idx="7"/>
          </p:cNvCxnSpPr>
          <p:nvPr/>
        </p:nvCxnSpPr>
        <p:spPr>
          <a:xfrm flipH="1">
            <a:off x="1158275" y="4792911"/>
            <a:ext cx="633121" cy="6835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>
            <a:off x="1020403" y="1753045"/>
            <a:ext cx="13087" cy="4905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748532" y="5462407"/>
            <a:ext cx="543716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dirty="0" smtClean="0"/>
              <a:t>ACL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1592158" y="4412810"/>
            <a:ext cx="595012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dirty="0" smtClean="0"/>
              <a:t>UDP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771471" y="4403620"/>
            <a:ext cx="539458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dirty="0" smtClean="0"/>
              <a:t>TCP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44638" y="3487763"/>
            <a:ext cx="505244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dirty="0" smtClean="0"/>
              <a:t>L2S</a:t>
            </a:r>
            <a:endParaRPr lang="en-US" dirty="0"/>
          </a:p>
        </p:txBody>
      </p:sp>
      <p:sp>
        <p:nvSpPr>
          <p:cNvPr id="89" name="Oval 88"/>
          <p:cNvSpPr/>
          <p:nvPr/>
        </p:nvSpPr>
        <p:spPr>
          <a:xfrm>
            <a:off x="89151" y="4356749"/>
            <a:ext cx="416243" cy="41620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297270" y="3866242"/>
            <a:ext cx="18580" cy="4905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25402" y="4389955"/>
            <a:ext cx="543716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dirty="0" smtClean="0"/>
              <a:t>L2D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696506" y="3469999"/>
            <a:ext cx="610016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dirty="0" smtClean="0"/>
              <a:t>IPV4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734268" y="2268691"/>
            <a:ext cx="553660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dirty="0" smtClean="0"/>
              <a:t>ETH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1333932" y="2559855"/>
            <a:ext cx="695225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dirty="0" smtClean="0"/>
              <a:t>VLAN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1597573" y="3418362"/>
            <a:ext cx="610016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dirty="0" smtClean="0"/>
              <a:t>IPV6</a:t>
            </a:r>
            <a:endParaRPr lang="en-US" dirty="0"/>
          </a:p>
        </p:txBody>
      </p:sp>
      <p:cxnSp>
        <p:nvCxnSpPr>
          <p:cNvPr id="97" name="Straight Arrow Connector 96"/>
          <p:cNvCxnSpPr/>
          <p:nvPr/>
        </p:nvCxnSpPr>
        <p:spPr>
          <a:xfrm flipH="1">
            <a:off x="1013858" y="5831739"/>
            <a:ext cx="13087" cy="4905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7513193" y="1573342"/>
            <a:ext cx="1285566" cy="119918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9 ACL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463870" y="2535493"/>
            <a:ext cx="425804" cy="42435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793427" y="3468917"/>
            <a:ext cx="425804" cy="42435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802987" y="2245983"/>
            <a:ext cx="425804" cy="42435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793427" y="5415535"/>
            <a:ext cx="425804" cy="42435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1689471" y="4376708"/>
            <a:ext cx="425804" cy="42435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844433" y="4353417"/>
            <a:ext cx="425804" cy="42435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89149" y="4365003"/>
            <a:ext cx="425804" cy="42435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89149" y="3457317"/>
            <a:ext cx="425804" cy="42435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1671992" y="3421323"/>
            <a:ext cx="425804" cy="42435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>
            <a:off x="228601" y="6019802"/>
            <a:ext cx="1709400" cy="461655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sz="2400" dirty="0"/>
              <a:t>Table Graph</a:t>
            </a:r>
          </a:p>
        </p:txBody>
      </p:sp>
      <p:grpSp>
        <p:nvGrpSpPr>
          <p:cNvPr id="75" name="Group 33"/>
          <p:cNvGrpSpPr/>
          <p:nvPr/>
        </p:nvGrpSpPr>
        <p:grpSpPr>
          <a:xfrm>
            <a:off x="3244248" y="1188225"/>
            <a:ext cx="1013401" cy="5533251"/>
            <a:chOff x="1656349" y="3158022"/>
            <a:chExt cx="1239252" cy="1614130"/>
          </a:xfrm>
        </p:grpSpPr>
        <p:sp>
          <p:nvSpPr>
            <p:cNvPr id="76" name="Rectangle 75"/>
            <p:cNvSpPr/>
            <p:nvPr/>
          </p:nvSpPr>
          <p:spPr>
            <a:xfrm>
              <a:off x="1656349" y="3158022"/>
              <a:ext cx="1239252" cy="1614130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 rot="16200000">
              <a:off x="1906661" y="3848424"/>
              <a:ext cx="1442070" cy="28595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Action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 rot="16200000">
              <a:off x="1253505" y="3766780"/>
              <a:ext cx="1439671" cy="45164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Match Table</a:t>
              </a:r>
              <a:endParaRPr lang="en-US" dirty="0"/>
            </a:p>
          </p:txBody>
        </p:sp>
        <p:sp>
          <p:nvSpPr>
            <p:cNvPr id="80" name="Right Arrow 79"/>
            <p:cNvSpPr/>
            <p:nvPr/>
          </p:nvSpPr>
          <p:spPr>
            <a:xfrm>
              <a:off x="2122659" y="3838088"/>
              <a:ext cx="362059" cy="260523"/>
            </a:xfrm>
            <a:prstGeom prst="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33"/>
          <p:cNvGrpSpPr/>
          <p:nvPr/>
        </p:nvGrpSpPr>
        <p:grpSpPr>
          <a:xfrm>
            <a:off x="4786042" y="1188226"/>
            <a:ext cx="1013401" cy="5533251"/>
            <a:chOff x="1656349" y="3158022"/>
            <a:chExt cx="1239252" cy="1614130"/>
          </a:xfrm>
        </p:grpSpPr>
        <p:sp>
          <p:nvSpPr>
            <p:cNvPr id="84" name="Rectangle 83"/>
            <p:cNvSpPr/>
            <p:nvPr/>
          </p:nvSpPr>
          <p:spPr>
            <a:xfrm>
              <a:off x="1656349" y="3158022"/>
              <a:ext cx="1239252" cy="1614130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 rot="16200000">
              <a:off x="1906661" y="3848424"/>
              <a:ext cx="1442070" cy="28595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Action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 rot="16200000">
              <a:off x="1253505" y="3766780"/>
              <a:ext cx="1439671" cy="45164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Match Table</a:t>
              </a:r>
              <a:endParaRPr lang="en-US" dirty="0"/>
            </a:p>
          </p:txBody>
        </p:sp>
        <p:sp>
          <p:nvSpPr>
            <p:cNvPr id="99" name="Right Arrow 98"/>
            <p:cNvSpPr/>
            <p:nvPr/>
          </p:nvSpPr>
          <p:spPr>
            <a:xfrm>
              <a:off x="2122659" y="3838088"/>
              <a:ext cx="362059" cy="260523"/>
            </a:xfrm>
            <a:prstGeom prst="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33"/>
          <p:cNvGrpSpPr/>
          <p:nvPr/>
        </p:nvGrpSpPr>
        <p:grpSpPr>
          <a:xfrm>
            <a:off x="7485656" y="1188226"/>
            <a:ext cx="1013401" cy="5533251"/>
            <a:chOff x="1656349" y="3158022"/>
            <a:chExt cx="1239252" cy="1614130"/>
          </a:xfrm>
        </p:grpSpPr>
        <p:sp>
          <p:nvSpPr>
            <p:cNvPr id="111" name="Rectangle 110"/>
            <p:cNvSpPr/>
            <p:nvPr/>
          </p:nvSpPr>
          <p:spPr>
            <a:xfrm>
              <a:off x="1656349" y="3158022"/>
              <a:ext cx="1239252" cy="1614130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 rot="16200000">
              <a:off x="1906661" y="3848424"/>
              <a:ext cx="1442070" cy="28595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Action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 rot="16200000">
              <a:off x="1253505" y="3766780"/>
              <a:ext cx="1439671" cy="45164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Match Table</a:t>
              </a:r>
              <a:endParaRPr lang="en-US" dirty="0"/>
            </a:p>
          </p:txBody>
        </p:sp>
        <p:sp>
          <p:nvSpPr>
            <p:cNvPr id="114" name="Right Arrow 113"/>
            <p:cNvSpPr/>
            <p:nvPr/>
          </p:nvSpPr>
          <p:spPr>
            <a:xfrm>
              <a:off x="2122659" y="3838088"/>
              <a:ext cx="362059" cy="260523"/>
            </a:xfrm>
            <a:prstGeom prst="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 dirty="0"/>
          </a:p>
        </p:txBody>
      </p:sp>
      <p:sp>
        <p:nvSpPr>
          <p:cNvPr id="115" name="Title 1"/>
          <p:cNvSpPr txBox="1">
            <a:spLocks/>
          </p:cNvSpPr>
          <p:nvPr/>
        </p:nvSpPr>
        <p:spPr>
          <a:xfrm>
            <a:off x="0" y="914401"/>
            <a:ext cx="3581400" cy="533400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861" indent="-342861" algn="l">
              <a:buFont typeface="Arial"/>
              <a:buChar char="•"/>
            </a:pPr>
            <a:r>
              <a:rPr lang="en-US" sz="2800" dirty="0"/>
              <a:t>RMT logical to physical mapping</a:t>
            </a:r>
          </a:p>
        </p:txBody>
      </p:sp>
    </p:spTree>
    <p:extLst>
      <p:ext uri="{BB962C8B-B14F-4D97-AF65-F5344CB8AC3E}">
        <p14:creationId xmlns:p14="http://schemas.microsoft.com/office/powerpoint/2010/main" val="3617742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/>
      <p:bldP spid="22" grpId="0"/>
      <p:bldP spid="29" grpId="0"/>
      <p:bldP spid="98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Review of Previous Lecture (Cont’d)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8559800" cy="49614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P4 Compiler</a:t>
            </a:r>
          </a:p>
          <a:p>
            <a:r>
              <a:rPr lang="en-US" dirty="0" smtClean="0"/>
              <a:t>Parser</a:t>
            </a:r>
            <a:endParaRPr lang="en-US" dirty="0" smtClean="0"/>
          </a:p>
          <a:p>
            <a:pPr lvl="1"/>
            <a:r>
              <a:rPr lang="en-US" dirty="0" smtClean="0"/>
              <a:t>Programmable parser: translate to state machine</a:t>
            </a:r>
          </a:p>
          <a:p>
            <a:pPr lvl="1"/>
            <a:r>
              <a:rPr lang="en-US" dirty="0" smtClean="0"/>
              <a:t>Fixed parser: verify the description is consistent</a:t>
            </a:r>
          </a:p>
          <a:p>
            <a:r>
              <a:rPr lang="en-US" dirty="0" smtClean="0"/>
              <a:t>Control program</a:t>
            </a:r>
          </a:p>
          <a:p>
            <a:pPr lvl="1"/>
            <a:r>
              <a:rPr lang="en-US" dirty="0" smtClean="0"/>
              <a:t>Target-independent: table graph of dependencies</a:t>
            </a:r>
          </a:p>
          <a:p>
            <a:pPr lvl="1"/>
            <a:r>
              <a:rPr lang="en-US" dirty="0" smtClean="0"/>
              <a:t>Target-dependent: mapping to switch resources</a:t>
            </a:r>
          </a:p>
          <a:p>
            <a:r>
              <a:rPr lang="en-US" dirty="0" smtClean="0"/>
              <a:t>Rule translation</a:t>
            </a:r>
          </a:p>
          <a:p>
            <a:pPr lvl="1"/>
            <a:r>
              <a:rPr lang="en-US" dirty="0" smtClean="0"/>
              <a:t>Verify that rules agree with the (logical) table types</a:t>
            </a:r>
          </a:p>
          <a:p>
            <a:pPr lvl="1"/>
            <a:r>
              <a:rPr lang="en-US" dirty="0" smtClean="0"/>
              <a:t>Translate the rules to the physical tables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02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Review of Previous Lecture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424" y="1600201"/>
            <a:ext cx="86868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Compiling to Target Switches</a:t>
            </a:r>
            <a:endParaRPr lang="en-US" dirty="0" smtClean="0"/>
          </a:p>
          <a:p>
            <a:r>
              <a:rPr lang="en-US" dirty="0" smtClean="0"/>
              <a:t>Software </a:t>
            </a:r>
            <a:r>
              <a:rPr lang="en-US" dirty="0" smtClean="0"/>
              <a:t>switches</a:t>
            </a:r>
          </a:p>
          <a:p>
            <a:pPr lvl="1"/>
            <a:r>
              <a:rPr lang="en-US" dirty="0" smtClean="0"/>
              <a:t>Directly map the table graph to switch tables</a:t>
            </a:r>
          </a:p>
          <a:p>
            <a:pPr lvl="1"/>
            <a:r>
              <a:rPr lang="en-US" dirty="0" smtClean="0"/>
              <a:t>Use data structure for exact/prefix/ternary match</a:t>
            </a:r>
          </a:p>
          <a:p>
            <a:r>
              <a:rPr lang="en-US" dirty="0" smtClean="0"/>
              <a:t>Hardware switches with RAM and TCAM</a:t>
            </a:r>
          </a:p>
          <a:p>
            <a:pPr lvl="1"/>
            <a:r>
              <a:rPr lang="en-US" dirty="0" smtClean="0"/>
              <a:t>RAM: hash table for tables with exact match</a:t>
            </a:r>
          </a:p>
          <a:p>
            <a:pPr lvl="1"/>
            <a:r>
              <a:rPr lang="en-US" dirty="0" smtClean="0"/>
              <a:t>TCAM: for tables with wildcards in the match</a:t>
            </a:r>
          </a:p>
          <a:p>
            <a:r>
              <a:rPr lang="en-US" dirty="0" smtClean="0"/>
              <a:t>Switches with parallel tables</a:t>
            </a:r>
          </a:p>
          <a:p>
            <a:pPr lvl="1"/>
            <a:r>
              <a:rPr lang="en-US" dirty="0" smtClean="0"/>
              <a:t>Analyze table graph for possible concurrency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790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Review of Previous Lecture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851746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Compiling to Target </a:t>
            </a:r>
            <a:r>
              <a:rPr lang="en-US" dirty="0" smtClean="0"/>
              <a:t>Switches</a:t>
            </a:r>
            <a:endParaRPr lang="en-US" dirty="0" smtClean="0"/>
          </a:p>
          <a:p>
            <a:r>
              <a:rPr lang="en-US" dirty="0" smtClean="0"/>
              <a:t>Applying </a:t>
            </a:r>
            <a:r>
              <a:rPr lang="en-US" dirty="0" smtClean="0"/>
              <a:t>actions at the end of pipeline</a:t>
            </a:r>
          </a:p>
          <a:p>
            <a:pPr lvl="1"/>
            <a:r>
              <a:rPr lang="en-US" dirty="0" smtClean="0"/>
              <a:t>Instantiate tables that generate meta-data</a:t>
            </a:r>
          </a:p>
          <a:p>
            <a:pPr lvl="1"/>
            <a:r>
              <a:rPr lang="en-US" dirty="0" smtClean="0"/>
              <a:t>Use meta-data to perform actions at the end</a:t>
            </a:r>
          </a:p>
          <a:p>
            <a:r>
              <a:rPr lang="en-US" dirty="0" smtClean="0"/>
              <a:t>Switches with a few physical tables</a:t>
            </a:r>
          </a:p>
          <a:p>
            <a:pPr lvl="1"/>
            <a:r>
              <a:rPr lang="en-US" dirty="0" smtClean="0"/>
              <a:t>Map multiple logical tables to one physical table</a:t>
            </a:r>
          </a:p>
          <a:p>
            <a:pPr lvl="1"/>
            <a:r>
              <a:rPr lang="en-US" dirty="0" smtClean="0"/>
              <a:t>“Compose” rules from the multiple logical tables</a:t>
            </a:r>
          </a:p>
          <a:p>
            <a:pPr lvl="1"/>
            <a:r>
              <a:rPr lang="en-US" dirty="0" smtClean="0"/>
              <a:t>… into “cross product” of rules in physical table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431CD-A83D-384C-97C7-66FF0CCEF56F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56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5344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Announcements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Next Monday is a holiday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Reminder</a:t>
            </a:r>
            <a:r>
              <a:rPr lang="en-US" dirty="0" smtClean="0">
                <a:solidFill>
                  <a:srgbClr val="FF0000"/>
                </a:solidFill>
              </a:rPr>
              <a:t>: midterm </a:t>
            </a:r>
            <a:r>
              <a:rPr lang="en-US" dirty="0" smtClean="0">
                <a:solidFill>
                  <a:srgbClr val="FF0000"/>
                </a:solidFill>
              </a:rPr>
              <a:t>November 10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OpenDaylight</a:t>
            </a:r>
            <a:r>
              <a:rPr lang="en-US" dirty="0">
                <a:solidFill>
                  <a:srgbClr val="FF0000"/>
                </a:solidFill>
              </a:rPr>
              <a:t> lab session on </a:t>
            </a:r>
            <a:r>
              <a:rPr lang="en-US" dirty="0" smtClean="0">
                <a:solidFill>
                  <a:srgbClr val="FF0000"/>
                </a:solidFill>
              </a:rPr>
              <a:t>Wednesday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Review of Previous Lecture: Forwarding Abstraction</a:t>
            </a:r>
          </a:p>
          <a:p>
            <a:r>
              <a:rPr lang="en-US" dirty="0" smtClean="0"/>
              <a:t>SDN </a:t>
            </a:r>
            <a:r>
              <a:rPr lang="en-US" dirty="0" smtClean="0"/>
              <a:t>Virtualization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OpenvSwitch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Network Hypervisor for VM Overlay Networks</a:t>
            </a:r>
            <a:r>
              <a:rPr lang="en-US" dirty="0"/>
              <a:t>: </a:t>
            </a:r>
            <a:r>
              <a:rPr lang="en-US" dirty="0" smtClean="0"/>
              <a:t>NVP/NSX</a:t>
            </a:r>
            <a:endParaRPr lang="en-US" dirty="0" smtClean="0"/>
          </a:p>
          <a:p>
            <a:pPr lvl="1"/>
            <a:r>
              <a:rPr lang="en-US" dirty="0" smtClean="0"/>
              <a:t>Network Hypervisor for Physical networks: </a:t>
            </a:r>
            <a:r>
              <a:rPr lang="en-US" dirty="0" err="1" smtClean="0"/>
              <a:t>FlowVisor</a:t>
            </a:r>
            <a:r>
              <a:rPr lang="en-US" dirty="0" smtClean="0"/>
              <a:t>, </a:t>
            </a:r>
            <a:r>
              <a:rPr lang="en-US" dirty="0" err="1" smtClean="0"/>
              <a:t>OpenVirteX</a:t>
            </a:r>
            <a:r>
              <a:rPr lang="en-US" dirty="0" smtClean="0"/>
              <a:t>, </a:t>
            </a:r>
            <a:r>
              <a:rPr lang="en-US" dirty="0" smtClean="0"/>
              <a:t>Compositional </a:t>
            </a:r>
            <a:r>
              <a:rPr lang="en-US" dirty="0" smtClean="0"/>
              <a:t>H</a:t>
            </a:r>
            <a:r>
              <a:rPr lang="en-US" dirty="0" smtClean="0"/>
              <a:t>ypervisor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6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/>
          <p:nvPr/>
        </p:nvSpPr>
        <p:spPr>
          <a:xfrm>
            <a:off x="621887" y="265102"/>
            <a:ext cx="7973437" cy="171767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445"/>
              </a:lnSpc>
              <a:tabLst>
                <a:tab pos="2615053" algn="l"/>
              </a:tabLst>
            </a:pPr>
            <a:r>
              <a:rPr lang="en-CA" sz="4000">
                <a:solidFill>
                  <a:srgbClr val="000000"/>
                </a:solidFill>
                <a:latin typeface="Arial"/>
                <a:cs typeface="Arial"/>
              </a:rPr>
              <a:t>Networking in Virtual Environments</a:t>
            </a:r>
            <a:r>
              <a:rPr lang="en-CA" sz="40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4000">
                <a:solidFill>
                  <a:srgbClr val="000000"/>
                </a:solidFill>
                <a:latin typeface="Times New Roman"/>
              </a:rPr>
            </a:br>
            <a:r>
              <a:rPr lang="en-CA" sz="4000">
                <a:solidFill>
                  <a:srgbClr val="000000"/>
                </a:solidFill>
                <a:latin typeface="Arial"/>
                <a:cs typeface="Arial"/>
              </a:rPr>
              <a:t>	is Important</a:t>
            </a:r>
          </a:p>
          <a:p>
            <a:pPr>
              <a:lnSpc>
                <a:spcPts val="4445"/>
              </a:lnSpc>
            </a:pPr>
            <a:endParaRPr lang="en-CA" sz="40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37051" y="1636700"/>
            <a:ext cx="7759167" cy="126107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66"/>
              </a:lnSpc>
              <a:tabLst>
                <a:tab pos="944645" algn="l"/>
              </a:tabLst>
            </a:pP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One cloud is planning to run 128 VMs per host.</a:t>
            </a:r>
            <a:r>
              <a:rPr lang="en-CA" sz="29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900">
                <a:solidFill>
                  <a:srgbClr val="000000"/>
                </a:solidFill>
                <a:latin typeface="Times New Roman"/>
              </a:rPr>
            </a:b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	That's 2+ full racks in one machine.</a:t>
            </a:r>
          </a:p>
          <a:p>
            <a:pPr>
              <a:lnSpc>
                <a:spcPts val="3266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44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6475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621887" y="265102"/>
            <a:ext cx="7973437" cy="171767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445"/>
              </a:lnSpc>
              <a:tabLst>
                <a:tab pos="2741773" algn="l"/>
              </a:tabLst>
            </a:pPr>
            <a:r>
              <a:rPr lang="en-CA" sz="4000">
                <a:solidFill>
                  <a:srgbClr val="000000"/>
                </a:solidFill>
                <a:latin typeface="Arial"/>
                <a:cs typeface="Arial"/>
              </a:rPr>
              <a:t>Networking in Virtual Environments</a:t>
            </a:r>
            <a:r>
              <a:rPr lang="en-CA" sz="40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4000">
                <a:solidFill>
                  <a:srgbClr val="000000"/>
                </a:solidFill>
                <a:latin typeface="Times New Roman"/>
              </a:rPr>
            </a:br>
            <a:r>
              <a:rPr lang="en-CA" sz="4000">
                <a:solidFill>
                  <a:srgbClr val="000000"/>
                </a:solidFill>
                <a:latin typeface="Arial"/>
                <a:cs typeface="Arial"/>
              </a:rPr>
              <a:t>	is Different</a:t>
            </a:r>
          </a:p>
          <a:p>
            <a:pPr>
              <a:lnSpc>
                <a:spcPts val="4445"/>
              </a:lnSpc>
            </a:pPr>
            <a:endParaRPr lang="en-CA" sz="40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90984" y="1567546"/>
            <a:ext cx="1860755" cy="85916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38"/>
              </a:lnSpc>
            </a:pP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Challenges</a:t>
            </a:r>
          </a:p>
          <a:p>
            <a:pPr>
              <a:lnSpc>
                <a:spcPts val="3338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90985" y="1994010"/>
            <a:ext cx="3611321" cy="1258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66"/>
              </a:lnSpc>
            </a:pPr>
            <a:r>
              <a:rPr lang="en-CA" sz="1300">
                <a:solidFill>
                  <a:srgbClr val="000000"/>
                </a:solidFill>
                <a:latin typeface="OpenSymbol"/>
                <a:cs typeface="OpenSymbol"/>
              </a:rPr>
              <a:t>●</a:t>
            </a: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 Scalability (10</a:t>
            </a:r>
            <a:r>
              <a:rPr lang="en-CA" sz="1700">
                <a:solidFill>
                  <a:srgbClr val="000000"/>
                </a:solidFill>
                <a:latin typeface="Arial"/>
                <a:cs typeface="Arial"/>
              </a:rPr>
              <a:t>5</a:t>
            </a: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 VMs)</a:t>
            </a:r>
            <a:r>
              <a:rPr lang="en-CA" sz="28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800">
                <a:solidFill>
                  <a:srgbClr val="000000"/>
                </a:solidFill>
                <a:latin typeface="Times New Roman"/>
              </a:rPr>
            </a:br>
            <a:r>
              <a:rPr lang="en-CA" sz="1300">
                <a:solidFill>
                  <a:srgbClr val="000000"/>
                </a:solidFill>
                <a:latin typeface="OpenSymbol"/>
                <a:cs typeface="OpenSymbol"/>
              </a:rPr>
              <a:t>●</a:t>
            </a: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 Isolation</a:t>
            </a:r>
          </a:p>
          <a:p>
            <a:pPr>
              <a:lnSpc>
                <a:spcPts val="3266"/>
              </a:lnSpc>
            </a:pPr>
            <a:endParaRPr lang="en-CA" sz="28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90984" y="2835412"/>
            <a:ext cx="1464619" cy="8103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152"/>
              </a:lnSpc>
            </a:pPr>
            <a:r>
              <a:rPr lang="en-CA" sz="1300">
                <a:solidFill>
                  <a:srgbClr val="000000"/>
                </a:solidFill>
                <a:latin typeface="OpenSymbol"/>
                <a:cs typeface="OpenSymbol"/>
              </a:rPr>
              <a:t>●</a:t>
            </a: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 Mobility</a:t>
            </a:r>
          </a:p>
          <a:p>
            <a:pPr>
              <a:lnSpc>
                <a:spcPts val="3152"/>
              </a:lnSpc>
            </a:pPr>
            <a:endParaRPr lang="en-CA" sz="27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0982" y="3227295"/>
            <a:ext cx="513994" cy="83971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88"/>
              </a:lnSpc>
            </a:pPr>
            <a:r>
              <a:rPr lang="en-CA" sz="1300">
                <a:solidFill>
                  <a:srgbClr val="000000"/>
                </a:solidFill>
                <a:latin typeface="OpenSymbol"/>
                <a:cs typeface="OpenSymbol"/>
              </a:rPr>
              <a:t>●</a:t>
            </a: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 ...</a:t>
            </a:r>
          </a:p>
          <a:p>
            <a:pPr>
              <a:lnSpc>
                <a:spcPts val="3288"/>
              </a:lnSpc>
            </a:pPr>
            <a:endParaRPr lang="en-CA" sz="26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90982" y="4057173"/>
            <a:ext cx="2684178" cy="207633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34"/>
              </a:lnSpc>
            </a:pP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Conveniences</a:t>
            </a:r>
            <a:r>
              <a:rPr lang="en-CA" sz="28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800">
                <a:solidFill>
                  <a:srgbClr val="000000"/>
                </a:solidFill>
                <a:latin typeface="Times New Roman"/>
              </a:rPr>
            </a:br>
            <a:r>
              <a:rPr lang="en-CA" sz="1300">
                <a:solidFill>
                  <a:srgbClr val="000000"/>
                </a:solidFill>
                <a:latin typeface="OpenSymbol"/>
                <a:cs typeface="OpenSymbol"/>
              </a:rPr>
              <a:t>●</a:t>
            </a: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 Hypervisor info</a:t>
            </a:r>
            <a:r>
              <a:rPr lang="en-CA" sz="28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800">
                <a:solidFill>
                  <a:srgbClr val="000000"/>
                </a:solidFill>
                <a:latin typeface="Times New Roman"/>
              </a:rPr>
            </a:br>
            <a:r>
              <a:rPr lang="en-CA" sz="1300">
                <a:solidFill>
                  <a:srgbClr val="000000"/>
                </a:solidFill>
                <a:latin typeface="OpenSymbol"/>
                <a:cs typeface="OpenSymbol"/>
              </a:rPr>
              <a:t>●</a:t>
            </a: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 Introspection</a:t>
            </a:r>
            <a:r>
              <a:rPr lang="en-CA" sz="28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800">
                <a:solidFill>
                  <a:srgbClr val="000000"/>
                </a:solidFill>
                <a:latin typeface="Times New Roman"/>
              </a:rPr>
            </a:br>
            <a:r>
              <a:rPr lang="en-CA" sz="1300">
                <a:solidFill>
                  <a:srgbClr val="000000"/>
                </a:solidFill>
                <a:latin typeface="OpenSymbol"/>
                <a:cs typeface="OpenSymbol"/>
              </a:rPr>
              <a:t>●</a:t>
            </a: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 Leaf nodes</a:t>
            </a:r>
          </a:p>
          <a:p>
            <a:pPr>
              <a:lnSpc>
                <a:spcPts val="3234"/>
              </a:lnSpc>
            </a:pPr>
            <a:endParaRPr lang="en-CA" sz="28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90982" y="5693871"/>
            <a:ext cx="513994" cy="83548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70"/>
              </a:lnSpc>
            </a:pPr>
            <a:r>
              <a:rPr lang="en-CA" sz="1300">
                <a:solidFill>
                  <a:srgbClr val="000000"/>
                </a:solidFill>
                <a:latin typeface="OpenSymbol"/>
                <a:cs typeface="OpenSymbol"/>
              </a:rPr>
              <a:t>●</a:t>
            </a: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 ...</a:t>
            </a:r>
          </a:p>
          <a:p>
            <a:pPr>
              <a:lnSpc>
                <a:spcPts val="3270"/>
              </a:lnSpc>
            </a:pPr>
            <a:endParaRPr lang="en-CA" sz="2600">
              <a:solidFill>
                <a:srgbClr val="00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 dirty="0"/>
          </a:p>
        </p:txBody>
      </p:sp>
      <p:sp>
        <p:nvSpPr>
          <p:cNvPr id="14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B. Pfaff, </a:t>
            </a:r>
            <a:r>
              <a:rPr lang="en-US" dirty="0" err="1" smtClean="0"/>
              <a:t>Nicira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596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6475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621887" y="265102"/>
            <a:ext cx="7973437" cy="171767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445"/>
              </a:lnSpc>
              <a:tabLst>
                <a:tab pos="2741773" algn="l"/>
              </a:tabLst>
            </a:pPr>
            <a:r>
              <a:rPr lang="en-CA" sz="4000">
                <a:solidFill>
                  <a:srgbClr val="000000"/>
                </a:solidFill>
                <a:latin typeface="Arial"/>
                <a:cs typeface="Arial"/>
              </a:rPr>
              <a:t>Networking in Virtual Environments</a:t>
            </a:r>
            <a:r>
              <a:rPr lang="en-CA" sz="40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4000">
                <a:solidFill>
                  <a:srgbClr val="000000"/>
                </a:solidFill>
                <a:latin typeface="Times New Roman"/>
              </a:rPr>
            </a:br>
            <a:r>
              <a:rPr lang="en-CA" sz="4000">
                <a:solidFill>
                  <a:srgbClr val="000000"/>
                </a:solidFill>
                <a:latin typeface="Arial"/>
                <a:cs typeface="Arial"/>
              </a:rPr>
              <a:t>	is Different</a:t>
            </a:r>
          </a:p>
          <a:p>
            <a:pPr>
              <a:lnSpc>
                <a:spcPts val="4445"/>
              </a:lnSpc>
            </a:pPr>
            <a:endParaRPr lang="en-CA" sz="40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90984" y="1567546"/>
            <a:ext cx="1860755" cy="85916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38"/>
              </a:lnSpc>
            </a:pP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Challenges</a:t>
            </a:r>
          </a:p>
          <a:p>
            <a:pPr>
              <a:lnSpc>
                <a:spcPts val="3338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90985" y="1994007"/>
            <a:ext cx="3611321" cy="85660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38"/>
              </a:lnSpc>
            </a:pPr>
            <a:r>
              <a:rPr lang="en-CA" sz="1300">
                <a:solidFill>
                  <a:srgbClr val="000000"/>
                </a:solidFill>
                <a:latin typeface="OpenSymbol"/>
                <a:cs typeface="OpenSymbol"/>
              </a:rPr>
              <a:t>●</a:t>
            </a: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 Scalability (10</a:t>
            </a:r>
            <a:r>
              <a:rPr lang="en-CA" sz="1700">
                <a:solidFill>
                  <a:srgbClr val="000000"/>
                </a:solidFill>
                <a:latin typeface="Arial"/>
                <a:cs typeface="Arial"/>
              </a:rPr>
              <a:t>5</a:t>
            </a: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 VMs)</a:t>
            </a:r>
          </a:p>
          <a:p>
            <a:pPr>
              <a:lnSpc>
                <a:spcPts val="3338"/>
              </a:lnSpc>
            </a:pPr>
            <a:endParaRPr lang="en-CA" sz="28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90983" y="2408946"/>
            <a:ext cx="1589190" cy="122822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175"/>
              </a:lnSpc>
            </a:pPr>
            <a:r>
              <a:rPr lang="en-CA" sz="1300">
                <a:solidFill>
                  <a:srgbClr val="000000"/>
                </a:solidFill>
                <a:latin typeface="OpenSymbol"/>
                <a:cs typeface="OpenSymbol"/>
              </a:rPr>
              <a:t>●</a:t>
            </a: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 Isolation</a:t>
            </a:r>
            <a:r>
              <a:rPr lang="en-CA" sz="27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00">
                <a:solidFill>
                  <a:srgbClr val="000000"/>
                </a:solidFill>
                <a:latin typeface="Times New Roman"/>
              </a:rPr>
            </a:br>
            <a:r>
              <a:rPr lang="en-CA" sz="1300">
                <a:solidFill>
                  <a:srgbClr val="000000"/>
                </a:solidFill>
                <a:latin typeface="OpenSymbol"/>
                <a:cs typeface="OpenSymbol"/>
              </a:rPr>
              <a:t>●</a:t>
            </a: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 Mobility</a:t>
            </a:r>
          </a:p>
          <a:p>
            <a:pPr>
              <a:lnSpc>
                <a:spcPts val="3225"/>
              </a:lnSpc>
            </a:pPr>
            <a:endParaRPr lang="en-CA" sz="27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90982" y="3238821"/>
            <a:ext cx="513994" cy="83155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66"/>
              </a:lnSpc>
            </a:pPr>
            <a:r>
              <a:rPr lang="en-CA" sz="1300">
                <a:solidFill>
                  <a:srgbClr val="000000"/>
                </a:solidFill>
                <a:latin typeface="OpenSymbol"/>
                <a:cs typeface="OpenSymbol"/>
              </a:rPr>
              <a:t>●</a:t>
            </a: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 ...</a:t>
            </a:r>
          </a:p>
          <a:p>
            <a:pPr>
              <a:lnSpc>
                <a:spcPts val="3238"/>
              </a:lnSpc>
            </a:pPr>
            <a:endParaRPr lang="en-CA" sz="26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90982" y="4057173"/>
            <a:ext cx="2684178" cy="204553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175"/>
              </a:lnSpc>
            </a:pP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Conveniences</a:t>
            </a:r>
            <a:r>
              <a:rPr lang="en-CA" sz="28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800">
                <a:solidFill>
                  <a:srgbClr val="000000"/>
                </a:solidFill>
                <a:latin typeface="Times New Roman"/>
              </a:rPr>
            </a:br>
            <a:r>
              <a:rPr lang="en-CA" sz="1300">
                <a:solidFill>
                  <a:srgbClr val="000000"/>
                </a:solidFill>
                <a:latin typeface="OpenSymbol"/>
                <a:cs typeface="OpenSymbol"/>
              </a:rPr>
              <a:t>●</a:t>
            </a: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 Hypervisor info</a:t>
            </a:r>
            <a:r>
              <a:rPr lang="en-CA" sz="28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800">
                <a:solidFill>
                  <a:srgbClr val="000000"/>
                </a:solidFill>
                <a:latin typeface="Times New Roman"/>
              </a:rPr>
            </a:br>
            <a:r>
              <a:rPr lang="en-CA" sz="1300">
                <a:solidFill>
                  <a:srgbClr val="000000"/>
                </a:solidFill>
                <a:latin typeface="OpenSymbol"/>
                <a:cs typeface="OpenSymbol"/>
              </a:rPr>
              <a:t>●</a:t>
            </a: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 Introspection</a:t>
            </a:r>
            <a:r>
              <a:rPr lang="en-CA" sz="28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800">
                <a:solidFill>
                  <a:srgbClr val="000000"/>
                </a:solidFill>
                <a:latin typeface="Times New Roman"/>
              </a:rPr>
            </a:br>
            <a:r>
              <a:rPr lang="en-CA" sz="1300">
                <a:solidFill>
                  <a:srgbClr val="000000"/>
                </a:solidFill>
                <a:latin typeface="OpenSymbol"/>
                <a:cs typeface="OpenSymbol"/>
              </a:rPr>
              <a:t>●</a:t>
            </a: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 Leaf nodes</a:t>
            </a:r>
          </a:p>
          <a:p>
            <a:pPr>
              <a:lnSpc>
                <a:spcPts val="3229"/>
              </a:lnSpc>
            </a:pPr>
            <a:endParaRPr lang="en-CA" sz="28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90982" y="5693870"/>
            <a:ext cx="513994" cy="81945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175"/>
              </a:lnSpc>
            </a:pPr>
            <a:r>
              <a:rPr lang="en-CA" sz="1300">
                <a:solidFill>
                  <a:srgbClr val="000000"/>
                </a:solidFill>
                <a:latin typeface="OpenSymbol"/>
                <a:cs typeface="OpenSymbol"/>
              </a:rPr>
              <a:t>●</a:t>
            </a: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 ...</a:t>
            </a:r>
          </a:p>
          <a:p>
            <a:pPr>
              <a:lnSpc>
                <a:spcPts val="3234"/>
              </a:lnSpc>
            </a:pPr>
            <a:endParaRPr lang="en-CA" sz="26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940524" y="2432000"/>
            <a:ext cx="2294392" cy="86147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56"/>
              </a:lnSpc>
            </a:pP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Open vSwitch</a:t>
            </a:r>
          </a:p>
          <a:p>
            <a:pPr>
              <a:lnSpc>
                <a:spcPts val="3338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940524" y="2927617"/>
            <a:ext cx="3389744" cy="32824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6531"/>
              </a:lnSpc>
            </a:pP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Distribute the Switch</a:t>
            </a:r>
            <a:r>
              <a:rPr lang="en-CA" sz="29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900">
                <a:solidFill>
                  <a:srgbClr val="000000"/>
                </a:solidFill>
                <a:latin typeface="Times New Roman"/>
              </a:rPr>
            </a:b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Centralized Control</a:t>
            </a:r>
            <a:r>
              <a:rPr lang="en-CA" sz="29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900">
                <a:solidFill>
                  <a:srgbClr val="000000"/>
                </a:solidFill>
                <a:latin typeface="Times New Roman"/>
              </a:rPr>
            </a:b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Take Advantage</a:t>
            </a:r>
          </a:p>
          <a:p>
            <a:pPr>
              <a:lnSpc>
                <a:spcPts val="6508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15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B. Pfaff, </a:t>
            </a:r>
            <a:r>
              <a:rPr lang="en-US" dirty="0" err="1" smtClean="0"/>
              <a:t>Nicira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773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5344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Announcements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Next Monday is a holiday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Reminder</a:t>
            </a:r>
            <a:r>
              <a:rPr lang="en-US" dirty="0" smtClean="0">
                <a:solidFill>
                  <a:srgbClr val="FF0000"/>
                </a:solidFill>
              </a:rPr>
              <a:t>: midterm </a:t>
            </a:r>
            <a:r>
              <a:rPr lang="en-US" dirty="0" smtClean="0">
                <a:solidFill>
                  <a:srgbClr val="FF0000"/>
                </a:solidFill>
              </a:rPr>
              <a:t>November 10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OpenDaylight</a:t>
            </a:r>
            <a:r>
              <a:rPr lang="en-US" dirty="0" smtClean="0">
                <a:solidFill>
                  <a:srgbClr val="FF0000"/>
                </a:solidFill>
              </a:rPr>
              <a:t> lab session on Wednesday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Review of Previous Lecture: Forwarding Abstraction</a:t>
            </a:r>
          </a:p>
          <a:p>
            <a:r>
              <a:rPr lang="en-US" dirty="0" smtClean="0"/>
              <a:t>SDN </a:t>
            </a:r>
            <a:r>
              <a:rPr lang="en-US" dirty="0" smtClean="0"/>
              <a:t>Virtualization</a:t>
            </a:r>
          </a:p>
          <a:p>
            <a:pPr lvl="1"/>
            <a:r>
              <a:rPr lang="en-US" dirty="0" err="1"/>
              <a:t>OpenvSwitch</a:t>
            </a:r>
            <a:endParaRPr lang="en-US" dirty="0" smtClean="0"/>
          </a:p>
          <a:p>
            <a:pPr lvl="1"/>
            <a:r>
              <a:rPr lang="en-US" dirty="0" smtClean="0"/>
              <a:t>Network Hypervisor for VM Overlay Networks</a:t>
            </a:r>
            <a:r>
              <a:rPr lang="en-US" dirty="0"/>
              <a:t>: </a:t>
            </a:r>
            <a:r>
              <a:rPr lang="en-US" dirty="0" smtClean="0"/>
              <a:t>NVP/NSX</a:t>
            </a:r>
            <a:endParaRPr lang="en-US" dirty="0" smtClean="0"/>
          </a:p>
          <a:p>
            <a:pPr lvl="1"/>
            <a:r>
              <a:rPr lang="en-US" dirty="0" smtClean="0"/>
              <a:t>Network Hypervisor for Physical networks: </a:t>
            </a:r>
            <a:r>
              <a:rPr lang="en-US" dirty="0" err="1" smtClean="0"/>
              <a:t>FlowVisor</a:t>
            </a:r>
            <a:r>
              <a:rPr lang="en-US" dirty="0" smtClean="0"/>
              <a:t>, </a:t>
            </a:r>
            <a:r>
              <a:rPr lang="en-US" dirty="0" err="1" smtClean="0"/>
              <a:t>OpenVirteX</a:t>
            </a:r>
            <a:r>
              <a:rPr lang="en-US" dirty="0" smtClean="0"/>
              <a:t>, </a:t>
            </a:r>
            <a:r>
              <a:rPr lang="en-US" dirty="0" smtClean="0"/>
              <a:t>Compositional </a:t>
            </a:r>
            <a:r>
              <a:rPr lang="en-US" dirty="0" smtClean="0"/>
              <a:t>H</a:t>
            </a:r>
            <a:r>
              <a:rPr lang="en-US" dirty="0" smtClean="0"/>
              <a:t>ypervisor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0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6475"/>
          </a:xfrm>
          <a:prstGeom prst="rect">
            <a:avLst/>
          </a:prstGeom>
        </p:spPr>
      </p:pic>
      <p:sp>
        <p:nvSpPr>
          <p:cNvPr id="17" name="TextBox 2"/>
          <p:cNvSpPr txBox="1"/>
          <p:nvPr/>
        </p:nvSpPr>
        <p:spPr>
          <a:xfrm>
            <a:off x="2395409" y="530198"/>
            <a:ext cx="4390475" cy="118173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590"/>
              </a:lnSpc>
            </a:pPr>
            <a:r>
              <a:rPr lang="en-CA" sz="4000" dirty="0">
                <a:solidFill>
                  <a:srgbClr val="000000"/>
                </a:solidFill>
                <a:latin typeface="Arial"/>
                <a:cs typeface="Arial"/>
              </a:rPr>
              <a:t>Basic Design (</a:t>
            </a:r>
            <a:r>
              <a:rPr lang="en-CA" sz="4000" dirty="0" err="1">
                <a:solidFill>
                  <a:srgbClr val="000000"/>
                </a:solidFill>
                <a:latin typeface="Arial"/>
                <a:cs typeface="Arial"/>
              </a:rPr>
              <a:t>Xen</a:t>
            </a:r>
            <a:r>
              <a:rPr lang="en-CA" sz="40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>
              <a:lnSpc>
                <a:spcPts val="4590"/>
              </a:lnSpc>
            </a:pPr>
            <a:endParaRPr lang="en-CA" sz="4000" dirty="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280242" y="1302444"/>
            <a:ext cx="2577428" cy="48256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78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Xen host (physical machine)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79468" y="1947903"/>
            <a:ext cx="1518590" cy="70164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14"/>
              </a:lnSpc>
              <a:tabLst>
                <a:tab pos="691203" algn="l"/>
              </a:tabLst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Virtual machines</a:t>
            </a:r>
            <a:r>
              <a:rPr lang="en-CA" sz="16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600">
                <a:solidFill>
                  <a:srgbClr val="000000"/>
                </a:solidFill>
                <a:latin typeface="Times New Roman"/>
              </a:rPr>
            </a:b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	(DomUs)</a:t>
            </a:r>
          </a:p>
          <a:p>
            <a:pPr>
              <a:lnSpc>
                <a:spcPts val="182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37050" y="3261874"/>
            <a:ext cx="1405200" cy="70207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14"/>
              </a:lnSpc>
              <a:tabLst>
                <a:tab pos="714244" algn="l"/>
              </a:tabLst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Control domain</a:t>
            </a:r>
            <a:r>
              <a:rPr lang="en-CA" sz="16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600">
                <a:solidFill>
                  <a:srgbClr val="000000"/>
                </a:solidFill>
                <a:latin typeface="Times New Roman"/>
              </a:rPr>
            </a:b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	(Dom0)</a:t>
            </a:r>
          </a:p>
          <a:p>
            <a:pPr>
              <a:lnSpc>
                <a:spcPts val="1832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48567" y="4771786"/>
            <a:ext cx="1779233" cy="4860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5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...other Xen hosts...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109423" y="2005536"/>
            <a:ext cx="2433167" cy="4860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5"/>
              </a:lnSpc>
              <a:tabLst>
                <a:tab pos="1935370" algn="l"/>
              </a:tabLst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VM 1	VM 2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775447" y="2385894"/>
            <a:ext cx="2665507" cy="4860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5"/>
              </a:lnSpc>
              <a:tabLst>
                <a:tab pos="725764" algn="l"/>
                <a:tab pos="2154251" algn="l"/>
              </a:tabLst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VNIC	VNIC	VNIC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595033" y="3354081"/>
            <a:ext cx="1174400" cy="4860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5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ovs-vswitchd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316716" y="3988014"/>
            <a:ext cx="353362" cy="4860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5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NIC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756263" y="5843709"/>
            <a:ext cx="889466" cy="4860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5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Controller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978925" y="2005534"/>
            <a:ext cx="478897" cy="4860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5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VM 3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610400" y="2385894"/>
            <a:ext cx="1246335" cy="4860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5"/>
              </a:lnSpc>
              <a:tabLst>
                <a:tab pos="748804" algn="l"/>
              </a:tabLst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VNIC	VNIC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852243" y="3331030"/>
            <a:ext cx="467576" cy="4860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5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XAPI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725563" y="3988014"/>
            <a:ext cx="353362" cy="4860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5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NIC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151668" y="5278934"/>
            <a:ext cx="1242928" cy="70207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14"/>
              </a:lnSpc>
              <a:tabLst>
                <a:tab pos="253442" algn="l"/>
              </a:tabLst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Adminstrative</a:t>
            </a:r>
            <a:r>
              <a:rPr lang="en-CA" sz="16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600">
                <a:solidFill>
                  <a:srgbClr val="000000"/>
                </a:solidFill>
                <a:latin typeface="Times New Roman"/>
              </a:rPr>
            </a:b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	CLI/GUI</a:t>
            </a:r>
          </a:p>
          <a:p>
            <a:pPr>
              <a:lnSpc>
                <a:spcPts val="1832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21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B. Pfaff, </a:t>
            </a:r>
            <a:r>
              <a:rPr lang="en-US" dirty="0" err="1" smtClean="0"/>
              <a:t>Nicira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039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000000"/>
                </a:solidFill>
                <a:latin typeface="Arial"/>
                <a:cs typeface="Arial"/>
              </a:rPr>
              <a:t>Open </a:t>
            </a:r>
            <a:r>
              <a:rPr lang="en-CA" dirty="0" err="1" smtClean="0">
                <a:solidFill>
                  <a:srgbClr val="000000"/>
                </a:solidFill>
                <a:latin typeface="Arial"/>
                <a:cs typeface="Arial"/>
              </a:rPr>
              <a:t>vSwitch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Controller</a:t>
            </a:r>
          </a:p>
          <a:p>
            <a:pPr lvl="1"/>
            <a:r>
              <a:rPr lang="en-US" dirty="0" smtClean="0"/>
              <a:t>Configuration: read/write </a:t>
            </a:r>
            <a:r>
              <a:rPr lang="en-US" dirty="0" err="1" smtClean="0"/>
              <a:t>config</a:t>
            </a:r>
            <a:r>
              <a:rPr lang="en-US" dirty="0" smtClean="0"/>
              <a:t>. </a:t>
            </a:r>
            <a:r>
              <a:rPr lang="en-US" dirty="0"/>
              <a:t>s</a:t>
            </a:r>
            <a:r>
              <a:rPr lang="en-US" dirty="0" smtClean="0"/>
              <a:t>tates, setup triggers for asynchronous events </a:t>
            </a:r>
          </a:p>
          <a:p>
            <a:pPr lvl="1"/>
            <a:r>
              <a:rPr lang="en-US" dirty="0" err="1" smtClean="0"/>
              <a:t>OpenFlow</a:t>
            </a:r>
            <a:endParaRPr lang="en-US" dirty="0" smtClean="0"/>
          </a:p>
          <a:p>
            <a:endParaRPr lang="en-US" sz="1000" dirty="0"/>
          </a:p>
          <a:p>
            <a:r>
              <a:rPr lang="en-US" dirty="0" smtClean="0"/>
              <a:t>Features</a:t>
            </a:r>
          </a:p>
          <a:p>
            <a:pPr lvl="1"/>
            <a:r>
              <a:rPr lang="en-US" dirty="0" smtClean="0"/>
              <a:t>VLAN</a:t>
            </a:r>
          </a:p>
          <a:p>
            <a:pPr lvl="1"/>
            <a:r>
              <a:rPr lang="en-US" dirty="0" smtClean="0"/>
              <a:t>Port mirroring</a:t>
            </a:r>
          </a:p>
          <a:p>
            <a:pPr lvl="1"/>
            <a:r>
              <a:rPr lang="en-US" dirty="0" smtClean="0"/>
              <a:t>ACLs</a:t>
            </a:r>
          </a:p>
          <a:p>
            <a:pPr lvl="1"/>
            <a:r>
              <a:rPr lang="en-US" dirty="0" err="1" smtClean="0"/>
              <a:t>NetFlow</a:t>
            </a:r>
            <a:r>
              <a:rPr lang="en-US" dirty="0" smtClean="0"/>
              <a:t> logging for VMs</a:t>
            </a:r>
          </a:p>
          <a:p>
            <a:pPr lvl="1"/>
            <a:r>
              <a:rPr lang="en-US" dirty="0" err="1" smtClean="0"/>
              <a:t>QoS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B. Pfaff, </a:t>
            </a:r>
            <a:r>
              <a:rPr lang="en-US" dirty="0" err="1" smtClean="0"/>
              <a:t>Nicira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119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6475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1635325" y="265102"/>
            <a:ext cx="5930860" cy="171767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445"/>
              </a:lnSpc>
            </a:pPr>
            <a:r>
              <a:rPr lang="en-CA" sz="4000">
                <a:solidFill>
                  <a:srgbClr val="000000"/>
                </a:solidFill>
                <a:latin typeface="Arial"/>
                <a:cs typeface="Arial"/>
              </a:rPr>
              <a:t>Open vSwitch Application:</a:t>
            </a:r>
            <a:r>
              <a:rPr lang="en-CA" sz="40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4000">
                <a:solidFill>
                  <a:srgbClr val="000000"/>
                </a:solidFill>
                <a:latin typeface="Times New Roman"/>
              </a:rPr>
            </a:br>
            <a:r>
              <a:rPr lang="en-CA" sz="4000">
                <a:solidFill>
                  <a:srgbClr val="000000"/>
                </a:solidFill>
                <a:latin typeface="Arial"/>
                <a:cs typeface="Arial"/>
              </a:rPr>
              <a:t>Single Distributed Switch</a:t>
            </a:r>
          </a:p>
          <a:p>
            <a:pPr>
              <a:lnSpc>
                <a:spcPts val="4445"/>
              </a:lnSpc>
            </a:pPr>
            <a:endParaRPr lang="en-CA" sz="40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531679" y="2616415"/>
            <a:ext cx="923730" cy="48256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78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VM host 1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31679" y="3953435"/>
            <a:ext cx="923730" cy="48256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78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VM host n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264910" y="4414477"/>
            <a:ext cx="680375" cy="48256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78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Web UI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25935" y="5163671"/>
            <a:ext cx="889466" cy="48256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78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Controller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B. Pfaff, </a:t>
            </a:r>
            <a:r>
              <a:rPr lang="en-US" dirty="0" err="1" smtClean="0"/>
              <a:t>Nicira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57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6475"/>
          </a:xfrm>
          <a:prstGeom prst="rect">
            <a:avLst/>
          </a:prstGeom>
        </p:spPr>
      </p:pic>
      <p:sp>
        <p:nvSpPr>
          <p:cNvPr id="17" name="TextBox 2"/>
          <p:cNvSpPr txBox="1"/>
          <p:nvPr/>
        </p:nvSpPr>
        <p:spPr>
          <a:xfrm>
            <a:off x="1324385" y="265102"/>
            <a:ext cx="6557033" cy="171767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311042">
              <a:lnSpc>
                <a:spcPts val="4445"/>
              </a:lnSpc>
            </a:pPr>
            <a:r>
              <a:rPr lang="en-CA" sz="4000">
                <a:solidFill>
                  <a:srgbClr val="000000"/>
                </a:solidFill>
                <a:latin typeface="Arial"/>
                <a:cs typeface="Arial"/>
              </a:rPr>
              <a:t>Open vSwitch Application:</a:t>
            </a:r>
            <a:r>
              <a:rPr lang="en-CA" sz="40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4000">
                <a:solidFill>
                  <a:srgbClr val="000000"/>
                </a:solidFill>
                <a:latin typeface="Times New Roman"/>
              </a:rPr>
            </a:br>
            <a:r>
              <a:rPr lang="en-CA" sz="4000">
                <a:solidFill>
                  <a:srgbClr val="000000"/>
                </a:solidFill>
                <a:latin typeface="Arial"/>
                <a:cs typeface="Arial"/>
              </a:rPr>
              <a:t>Multiple Distributed Switches</a:t>
            </a:r>
          </a:p>
          <a:p>
            <a:pPr>
              <a:lnSpc>
                <a:spcPts val="4445"/>
              </a:lnSpc>
            </a:pPr>
            <a:endParaRPr lang="en-CA" sz="40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176598" y="1613647"/>
            <a:ext cx="1193799" cy="74856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03"/>
              </a:lnSpc>
            </a:pPr>
            <a:r>
              <a:rPr lang="en-CA" sz="2500">
                <a:solidFill>
                  <a:srgbClr val="000000"/>
                </a:solidFill>
                <a:latin typeface="Arial"/>
                <a:cs typeface="Arial"/>
              </a:rPr>
              <a:t>Physical</a:t>
            </a:r>
          </a:p>
          <a:p>
            <a:pPr>
              <a:lnSpc>
                <a:spcPts val="2921"/>
              </a:lnSpc>
            </a:pPr>
            <a:endParaRPr lang="en-CA" sz="25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52213" y="2236054"/>
            <a:ext cx="923730" cy="4860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5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VM host 1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305199" y="2939144"/>
            <a:ext cx="1527962" cy="4860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5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Physical vSwitch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322490" y="1613647"/>
            <a:ext cx="1015966" cy="74856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03"/>
              </a:lnSpc>
            </a:pPr>
            <a:r>
              <a:rPr lang="en-CA" sz="2500">
                <a:solidFill>
                  <a:srgbClr val="000000"/>
                </a:solidFill>
                <a:latin typeface="Arial"/>
                <a:cs typeface="Arial"/>
              </a:rPr>
              <a:t>Logical</a:t>
            </a:r>
          </a:p>
          <a:p>
            <a:pPr>
              <a:lnSpc>
                <a:spcPts val="2921"/>
              </a:lnSpc>
            </a:pPr>
            <a:endParaRPr lang="en-CA" sz="25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619991" y="2397421"/>
            <a:ext cx="2630920" cy="4860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5"/>
              </a:lnSpc>
              <a:tabLst>
                <a:tab pos="2131210" algn="l"/>
              </a:tabLst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VM 1	VM n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303276" y="3054404"/>
            <a:ext cx="444633" cy="38664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70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GRE</a:t>
            </a:r>
          </a:p>
          <a:p>
            <a:pPr>
              <a:lnSpc>
                <a:spcPts val="1470"/>
              </a:lnSpc>
            </a:pPr>
            <a:endParaRPr lang="en-CA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52213" y="3596128"/>
            <a:ext cx="923730" cy="48256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78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VM host n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057613" y="3918857"/>
            <a:ext cx="1893247" cy="48256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78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Tenant #1 (switched)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700608" y="4644999"/>
            <a:ext cx="478897" cy="48256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78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VM 1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831136" y="4644999"/>
            <a:ext cx="478897" cy="48256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78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VM n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502905" y="4887046"/>
            <a:ext cx="680375" cy="38664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70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Web UI</a:t>
            </a:r>
          </a:p>
          <a:p>
            <a:pPr>
              <a:lnSpc>
                <a:spcPts val="1470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314792" y="5935918"/>
            <a:ext cx="889466" cy="49432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28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Controller</a:t>
            </a:r>
          </a:p>
          <a:p>
            <a:pPr>
              <a:lnSpc>
                <a:spcPts val="1928"/>
              </a:lnSpc>
            </a:pPr>
            <a:endParaRPr lang="en-CA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295610" y="5924391"/>
            <a:ext cx="680375" cy="48256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78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Web UI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184294" y="6143386"/>
            <a:ext cx="1676741" cy="38664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70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Tenant #2 (routed)</a:t>
            </a:r>
          </a:p>
          <a:p>
            <a:pPr>
              <a:lnSpc>
                <a:spcPts val="1470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21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B. Pfaff, </a:t>
            </a:r>
            <a:r>
              <a:rPr lang="en-US" dirty="0" err="1" smtClean="0"/>
              <a:t>Nicira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908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6475"/>
          </a:xfrm>
          <a:prstGeom prst="rect">
            <a:avLst/>
          </a:prstGeom>
        </p:spPr>
      </p:pic>
      <p:sp>
        <p:nvSpPr>
          <p:cNvPr id="14" name="TextBox 2"/>
          <p:cNvSpPr txBox="1"/>
          <p:nvPr/>
        </p:nvSpPr>
        <p:spPr>
          <a:xfrm>
            <a:off x="1635325" y="253573"/>
            <a:ext cx="5930860" cy="118173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590"/>
              </a:lnSpc>
            </a:pPr>
            <a:r>
              <a:rPr lang="en-CA" sz="4000">
                <a:solidFill>
                  <a:srgbClr val="000000"/>
                </a:solidFill>
                <a:latin typeface="Arial"/>
                <a:cs typeface="Arial"/>
              </a:rPr>
              <a:t>Open vSwitch Application:</a:t>
            </a:r>
          </a:p>
          <a:p>
            <a:pPr>
              <a:lnSpc>
                <a:spcPts val="4590"/>
              </a:lnSpc>
            </a:pPr>
            <a:endParaRPr lang="en-CA" sz="40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94630" y="841403"/>
            <a:ext cx="7642066" cy="114012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413"/>
              </a:lnSpc>
            </a:pPr>
            <a:r>
              <a:rPr lang="en-CA" sz="4000" dirty="0">
                <a:solidFill>
                  <a:srgbClr val="000000"/>
                </a:solidFill>
                <a:latin typeface="Arial"/>
                <a:cs typeface="Arial"/>
              </a:rPr>
              <a:t>Extending Data Center into Cloud</a:t>
            </a:r>
          </a:p>
          <a:p>
            <a:pPr>
              <a:lnSpc>
                <a:spcPts val="4413"/>
              </a:lnSpc>
            </a:pPr>
            <a:endParaRPr lang="en-CA" sz="4000" dirty="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324385" y="1994007"/>
            <a:ext cx="1527461" cy="48256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78"/>
              </a:lnSpc>
            </a:pPr>
            <a:r>
              <a:rPr lang="en-CA" sz="1600" b="1">
                <a:solidFill>
                  <a:srgbClr val="000000"/>
                </a:solidFill>
                <a:latin typeface="Arial Bold"/>
                <a:cs typeface="Arial Bold"/>
              </a:rPr>
              <a:t>Managed Cloud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02500" y="2616414"/>
            <a:ext cx="923730" cy="4860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5"/>
              </a:lnSpc>
            </a:pPr>
            <a:r>
              <a:rPr lang="en-CA" sz="1600" dirty="0">
                <a:solidFill>
                  <a:srgbClr val="000000"/>
                </a:solidFill>
                <a:latin typeface="Arial"/>
                <a:cs typeface="Arial"/>
              </a:rPr>
              <a:t>VM host 1</a:t>
            </a:r>
          </a:p>
          <a:p>
            <a:pPr>
              <a:lnSpc>
                <a:spcPts val="1878"/>
              </a:lnSpc>
            </a:pPr>
            <a:endParaRPr lang="en-CA" sz="1600" dirty="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378148" y="2708624"/>
            <a:ext cx="501640" cy="34347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270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GRE/</a:t>
            </a:r>
          </a:p>
          <a:p>
            <a:pPr>
              <a:lnSpc>
                <a:spcPts val="1306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297533" y="2869987"/>
            <a:ext cx="672760" cy="48256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78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IPSEC/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153564" y="3446290"/>
            <a:ext cx="444633" cy="4860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5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GRE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02500" y="3964962"/>
            <a:ext cx="923730" cy="4860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5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VM host n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435730" y="3123561"/>
            <a:ext cx="380212" cy="46805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14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SSL</a:t>
            </a:r>
          </a:p>
          <a:p>
            <a:pPr>
              <a:lnSpc>
                <a:spcPts val="1819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017292" y="3354082"/>
            <a:ext cx="1995438" cy="38420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51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“Cloud access server”</a:t>
            </a:r>
          </a:p>
          <a:p>
            <a:pPr>
              <a:lnSpc>
                <a:spcPts val="1470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111346" y="5993546"/>
            <a:ext cx="889466" cy="4860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5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Controller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449172" y="3112034"/>
            <a:ext cx="2052645" cy="38420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51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Customer Data Center</a:t>
            </a:r>
          </a:p>
          <a:p>
            <a:pPr>
              <a:lnSpc>
                <a:spcPts val="1470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18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B. Pfaff, </a:t>
            </a:r>
            <a:r>
              <a:rPr lang="en-US" dirty="0" err="1" smtClean="0"/>
              <a:t>Nicira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805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6475"/>
          </a:xfrm>
          <a:prstGeom prst="rect">
            <a:avLst/>
          </a:prstGeom>
        </p:spPr>
      </p:pic>
      <p:sp>
        <p:nvSpPr>
          <p:cNvPr id="18" name="TextBox 2"/>
          <p:cNvSpPr txBox="1"/>
          <p:nvPr/>
        </p:nvSpPr>
        <p:spPr>
          <a:xfrm>
            <a:off x="2142048" y="530198"/>
            <a:ext cx="4903937" cy="118173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590"/>
              </a:lnSpc>
            </a:pPr>
            <a:r>
              <a:rPr lang="en-CA" sz="4000">
                <a:solidFill>
                  <a:srgbClr val="000000"/>
                </a:solidFill>
                <a:latin typeface="Arial"/>
                <a:cs typeface="Arial"/>
              </a:rPr>
              <a:t>Implementation (Xen)</a:t>
            </a:r>
          </a:p>
          <a:p>
            <a:pPr>
              <a:lnSpc>
                <a:spcPts val="4590"/>
              </a:lnSpc>
            </a:pPr>
            <a:endParaRPr lang="en-CA" sz="40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64506" y="1636699"/>
            <a:ext cx="1596591" cy="48256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78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Physical machine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40696" y="2259106"/>
            <a:ext cx="1530223" cy="70164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14"/>
              </a:lnSpc>
              <a:tabLst>
                <a:tab pos="702723" algn="l"/>
              </a:tabLst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Virtual machines</a:t>
            </a:r>
            <a:r>
              <a:rPr lang="en-CA" sz="16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600">
                <a:solidFill>
                  <a:srgbClr val="000000"/>
                </a:solidFill>
                <a:latin typeface="Times New Roman"/>
              </a:rPr>
            </a:b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	(DomUs)</a:t>
            </a:r>
          </a:p>
          <a:p>
            <a:pPr>
              <a:lnSpc>
                <a:spcPts val="182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293683" y="2328265"/>
            <a:ext cx="2421534" cy="4860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5"/>
              </a:lnSpc>
              <a:tabLst>
                <a:tab pos="1923849" algn="l"/>
              </a:tabLst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VM 1	VM 2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959709" y="2708625"/>
            <a:ext cx="2665507" cy="4860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5"/>
              </a:lnSpc>
              <a:tabLst>
                <a:tab pos="725764" algn="l"/>
                <a:tab pos="2154251" algn="l"/>
              </a:tabLst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VNIC	VNIC	VNIC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51671" y="2328264"/>
            <a:ext cx="478897" cy="4860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5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VM 3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783146" y="2708624"/>
            <a:ext cx="1257967" cy="4860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5"/>
              </a:lnSpc>
              <a:tabLst>
                <a:tab pos="760324" algn="l"/>
              </a:tabLst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VNIC	VNIC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09796" y="3665285"/>
            <a:ext cx="1405200" cy="70164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14"/>
              </a:lnSpc>
              <a:tabLst>
                <a:tab pos="714244" algn="l"/>
              </a:tabLst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Control domain</a:t>
            </a:r>
            <a:r>
              <a:rPr lang="en-CA" sz="16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600">
                <a:solidFill>
                  <a:srgbClr val="000000"/>
                </a:solidFill>
                <a:latin typeface="Times New Roman"/>
              </a:rPr>
            </a:b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	(Dom0)</a:t>
            </a:r>
          </a:p>
          <a:p>
            <a:pPr>
              <a:lnSpc>
                <a:spcPts val="182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844547" y="3803600"/>
            <a:ext cx="2337655" cy="4860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5"/>
              </a:lnSpc>
              <a:tabLst>
                <a:tab pos="1152005" algn="l"/>
              </a:tabLst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XAPI	ovs-vswitchd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917493" y="4287693"/>
            <a:ext cx="399148" cy="4860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5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user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529786" y="3780545"/>
            <a:ext cx="878145" cy="4860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5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Fast Path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516346" y="4276166"/>
            <a:ext cx="558847" cy="4860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5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kernel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44344" y="4829416"/>
            <a:ext cx="1368564" cy="48256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78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Xen hypervisor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654540" y="5232827"/>
            <a:ext cx="353362" cy="48256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78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NIC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773553" y="5232827"/>
            <a:ext cx="353362" cy="48256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78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NIC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468353" y="6201016"/>
            <a:ext cx="889466" cy="48256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78"/>
              </a:lnSpc>
            </a:pPr>
            <a:r>
              <a:rPr lang="en-CA" sz="1600">
                <a:solidFill>
                  <a:srgbClr val="000000"/>
                </a:solidFill>
                <a:latin typeface="Arial"/>
                <a:cs typeface="Arial"/>
              </a:rPr>
              <a:t>Controller</a:t>
            </a:r>
          </a:p>
          <a:p>
            <a:pPr>
              <a:lnSpc>
                <a:spcPts val="1878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1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B. Pfaff, </a:t>
            </a:r>
            <a:r>
              <a:rPr lang="en-US" dirty="0" err="1" smtClean="0"/>
              <a:t>Nicira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45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6475"/>
          </a:xfrm>
          <a:prstGeom prst="rect">
            <a:avLst/>
          </a:prstGeom>
        </p:spPr>
      </p:pic>
      <p:sp>
        <p:nvSpPr>
          <p:cNvPr id="12" name="TextBox 2"/>
          <p:cNvSpPr txBox="1"/>
          <p:nvPr/>
        </p:nvSpPr>
        <p:spPr>
          <a:xfrm>
            <a:off x="2176596" y="530198"/>
            <a:ext cx="4821833" cy="118173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590"/>
              </a:lnSpc>
            </a:pPr>
            <a:r>
              <a:rPr lang="en-CA" sz="4000">
                <a:solidFill>
                  <a:srgbClr val="000000"/>
                </a:solidFill>
                <a:latin typeface="Arial"/>
                <a:cs typeface="Arial"/>
              </a:rPr>
              <a:t>Open vSwitch is Fast</a:t>
            </a:r>
          </a:p>
          <a:p>
            <a:pPr>
              <a:lnSpc>
                <a:spcPts val="4590"/>
              </a:lnSpc>
            </a:pPr>
            <a:endParaRPr lang="en-CA" sz="40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660285" y="1694331"/>
            <a:ext cx="3775191" cy="126107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66"/>
              </a:lnSpc>
            </a:pP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As fast as Linux bridge</a:t>
            </a:r>
            <a:r>
              <a:rPr lang="en-CA" sz="29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900">
                <a:solidFill>
                  <a:srgbClr val="000000"/>
                </a:solidFill>
                <a:latin typeface="Times New Roman"/>
              </a:rPr>
            </a:b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with same CPU usage</a:t>
            </a:r>
          </a:p>
          <a:p>
            <a:pPr>
              <a:lnSpc>
                <a:spcPts val="3266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727456" y="2962197"/>
            <a:ext cx="1736728" cy="85916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38"/>
              </a:lnSpc>
            </a:pP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Bandwidth</a:t>
            </a:r>
          </a:p>
          <a:p>
            <a:pPr>
              <a:lnSpc>
                <a:spcPts val="3338"/>
              </a:lnSpc>
            </a:pPr>
            <a:endParaRPr lang="en-CA" sz="2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195809" y="2985250"/>
            <a:ext cx="1302546" cy="85916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38"/>
              </a:lnSpc>
            </a:pP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Latency</a:t>
            </a:r>
          </a:p>
          <a:p>
            <a:pPr>
              <a:lnSpc>
                <a:spcPts val="3338"/>
              </a:lnSpc>
            </a:pPr>
            <a:endParaRPr lang="en-CA" sz="2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90408" y="3780546"/>
            <a:ext cx="3317834" cy="85916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38"/>
              </a:lnSpc>
            </a:pP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Fast Path: &gt; 1 Gbps</a:t>
            </a:r>
          </a:p>
          <a:p>
            <a:pPr>
              <a:lnSpc>
                <a:spcPts val="3338"/>
              </a:lnSpc>
            </a:pPr>
            <a:endParaRPr lang="en-CA" sz="2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493312" y="3815125"/>
            <a:ext cx="2829175" cy="85916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38"/>
              </a:lnSpc>
            </a:pP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Fast Path: &lt; 1 µs</a:t>
            </a:r>
          </a:p>
          <a:p>
            <a:pPr>
              <a:lnSpc>
                <a:spcPts val="3338"/>
              </a:lnSpc>
            </a:pPr>
            <a:endParaRPr lang="en-CA" sz="2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67951" y="4195483"/>
            <a:ext cx="3968472" cy="82930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11"/>
              </a:lnSpc>
            </a:pP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ovs-vswitchd: 100 Mbps</a:t>
            </a:r>
          </a:p>
          <a:p>
            <a:pPr>
              <a:lnSpc>
                <a:spcPts val="3211"/>
              </a:lnSpc>
            </a:pPr>
            <a:endParaRPr lang="en-CA" sz="2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182368" y="4218537"/>
            <a:ext cx="3461654" cy="85916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38"/>
              </a:lnSpc>
            </a:pP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ovs-vswitchd: &lt; 1 ms</a:t>
            </a:r>
          </a:p>
          <a:p>
            <a:pPr>
              <a:lnSpc>
                <a:spcPts val="3338"/>
              </a:lnSpc>
            </a:pPr>
            <a:endParaRPr lang="en-CA" sz="2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82539" y="4610420"/>
            <a:ext cx="3245198" cy="83354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9"/>
              </a:lnSpc>
            </a:pP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Controller: 10 Mbps</a:t>
            </a:r>
          </a:p>
          <a:p>
            <a:pPr>
              <a:lnSpc>
                <a:spcPts val="3229"/>
              </a:lnSpc>
            </a:pPr>
            <a:endParaRPr lang="en-CA" sz="2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804252" y="4633474"/>
            <a:ext cx="2314548" cy="85916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38"/>
              </a:lnSpc>
            </a:pPr>
            <a:r>
              <a:rPr lang="en-CA" sz="2900">
                <a:solidFill>
                  <a:srgbClr val="000000"/>
                </a:solidFill>
                <a:latin typeface="Arial"/>
                <a:cs typeface="Arial"/>
              </a:rPr>
              <a:t>Controller: ms</a:t>
            </a:r>
          </a:p>
          <a:p>
            <a:pPr>
              <a:lnSpc>
                <a:spcPts val="3338"/>
              </a:lnSpc>
            </a:pPr>
            <a:endParaRPr lang="en-CA" sz="29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16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B. Pfaff, </a:t>
            </a:r>
            <a:r>
              <a:rPr lang="en-US" dirty="0" err="1" smtClean="0"/>
              <a:t>Nicira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753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Open </a:t>
            </a:r>
            <a:r>
              <a:rPr lang="en-US" dirty="0" err="1" smtClean="0"/>
              <a:t>vSwitch</a:t>
            </a:r>
            <a:r>
              <a:rPr lang="en-US" dirty="0" smtClean="0"/>
              <a:t> Source Code and Commands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Install in </a:t>
            </a:r>
            <a:r>
              <a:rPr lang="en-US" dirty="0" err="1" smtClean="0"/>
              <a:t>OpenFlow</a:t>
            </a:r>
            <a:r>
              <a:rPr lang="en-US" dirty="0" smtClean="0"/>
              <a:t> </a:t>
            </a:r>
            <a:r>
              <a:rPr lang="en-US" dirty="0" err="1" smtClean="0"/>
              <a:t>VirtualBox</a:t>
            </a:r>
            <a:r>
              <a:rPr lang="en-US" dirty="0" smtClean="0"/>
              <a:t> VM</a:t>
            </a:r>
          </a:p>
          <a:p>
            <a:pPr lvl="1"/>
            <a:r>
              <a:rPr lang="en-US" dirty="0" err="1" smtClean="0"/>
              <a:t>git</a:t>
            </a:r>
            <a:r>
              <a:rPr lang="en-US" dirty="0" smtClean="0"/>
              <a:t> </a:t>
            </a:r>
            <a:r>
              <a:rPr lang="en-US" dirty="0"/>
              <a:t>clone </a:t>
            </a:r>
            <a:r>
              <a:rPr lang="en-US" dirty="0" err="1"/>
              <a:t>git</a:t>
            </a:r>
            <a:r>
              <a:rPr lang="en-US" dirty="0"/>
              <a:t>://</a:t>
            </a:r>
            <a:r>
              <a:rPr lang="en-US" dirty="0" err="1"/>
              <a:t>git.openvswitch.org</a:t>
            </a:r>
            <a:r>
              <a:rPr lang="en-US" dirty="0"/>
              <a:t>/</a:t>
            </a:r>
            <a:r>
              <a:rPr lang="en-US" dirty="0" err="1" smtClean="0"/>
              <a:t>openvswitch</a:t>
            </a:r>
            <a:endParaRPr lang="en-US" dirty="0" smtClean="0"/>
          </a:p>
          <a:p>
            <a:pPr lvl="1"/>
            <a:r>
              <a:rPr lang="en-US" dirty="0"/>
              <a:t>m</a:t>
            </a:r>
            <a:r>
              <a:rPr lang="en-US" dirty="0" smtClean="0"/>
              <a:t>ake install</a:t>
            </a:r>
          </a:p>
          <a:p>
            <a:r>
              <a:rPr lang="en-US" dirty="0" smtClean="0"/>
              <a:t>Run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/</a:t>
            </a:r>
            <a:r>
              <a:rPr lang="en-US" dirty="0" err="1"/>
              <a:t>etc</a:t>
            </a:r>
            <a:r>
              <a:rPr lang="en-US" dirty="0"/>
              <a:t>/</a:t>
            </a:r>
            <a:r>
              <a:rPr lang="en-US" dirty="0" err="1"/>
              <a:t>init.d</a:t>
            </a:r>
            <a:r>
              <a:rPr lang="en-US" dirty="0"/>
              <a:t>/</a:t>
            </a:r>
            <a:r>
              <a:rPr lang="en-US" dirty="0" err="1"/>
              <a:t>openvswitch</a:t>
            </a:r>
            <a:r>
              <a:rPr lang="en-US" dirty="0"/>
              <a:t>-switch start</a:t>
            </a:r>
          </a:p>
          <a:p>
            <a:r>
              <a:rPr lang="en-US" dirty="0" err="1"/>
              <a:t>ovs-vsctl</a:t>
            </a:r>
            <a:r>
              <a:rPr lang="en-US" dirty="0"/>
              <a:t>: Configures </a:t>
            </a:r>
            <a:r>
              <a:rPr lang="en-US" dirty="0" err="1"/>
              <a:t>ovs-vswitchd</a:t>
            </a:r>
            <a:r>
              <a:rPr lang="en-US" dirty="0"/>
              <a:t>, </a:t>
            </a:r>
            <a:r>
              <a:rPr lang="en-US" dirty="0" smtClean="0"/>
              <a:t>a </a:t>
            </a:r>
            <a:r>
              <a:rPr lang="en-US" dirty="0"/>
              <a:t>high-level interface for </a:t>
            </a:r>
            <a:r>
              <a:rPr lang="en-US" dirty="0" smtClean="0"/>
              <a:t>database</a:t>
            </a:r>
          </a:p>
          <a:p>
            <a:pPr lvl="1"/>
            <a:r>
              <a:rPr lang="en-US" dirty="0" smtClean="0"/>
              <a:t>Create </a:t>
            </a:r>
            <a:r>
              <a:rPr lang="en-US" dirty="0"/>
              <a:t>a </a:t>
            </a:r>
            <a:r>
              <a:rPr lang="en-US" dirty="0" smtClean="0"/>
              <a:t>bridge: </a:t>
            </a:r>
          </a:p>
          <a:p>
            <a:pPr lvl="2"/>
            <a:r>
              <a:rPr lang="en-US" dirty="0" err="1" smtClean="0"/>
              <a:t>ovs</a:t>
            </a:r>
            <a:r>
              <a:rPr lang="en-US" dirty="0" err="1"/>
              <a:t>-vsctl</a:t>
            </a:r>
            <a:r>
              <a:rPr lang="en-US" dirty="0"/>
              <a:t> -- --may-exist add-</a:t>
            </a:r>
            <a:r>
              <a:rPr lang="en-US" dirty="0" err="1"/>
              <a:t>br</a:t>
            </a:r>
            <a:r>
              <a:rPr lang="en-US" dirty="0"/>
              <a:t> br0</a:t>
            </a:r>
          </a:p>
          <a:p>
            <a:pPr lvl="1"/>
            <a:r>
              <a:rPr lang="en-US" dirty="0" smtClean="0"/>
              <a:t>Add </a:t>
            </a:r>
            <a:r>
              <a:rPr lang="en-US" dirty="0"/>
              <a:t>port to a </a:t>
            </a:r>
            <a:r>
              <a:rPr lang="en-US" dirty="0" smtClean="0"/>
              <a:t>bridge: </a:t>
            </a:r>
          </a:p>
          <a:p>
            <a:pPr lvl="2"/>
            <a:r>
              <a:rPr lang="en-US" dirty="0" err="1" smtClean="0"/>
              <a:t>ovs</a:t>
            </a:r>
            <a:r>
              <a:rPr lang="en-US" dirty="0" err="1"/>
              <a:t>-vsctl</a:t>
            </a:r>
            <a:r>
              <a:rPr lang="en-US" dirty="0"/>
              <a:t> -- --may-exist add-port br0 eth0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20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Open </a:t>
            </a:r>
            <a:r>
              <a:rPr lang="en-US" dirty="0" err="1" smtClean="0"/>
              <a:t>vSwitch</a:t>
            </a:r>
            <a:r>
              <a:rPr lang="en-US" dirty="0" smtClean="0"/>
              <a:t> Source Code and Commands (Cont’d)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List all bridges:</a:t>
            </a:r>
          </a:p>
          <a:p>
            <a:pPr lvl="2"/>
            <a:r>
              <a:rPr lang="en-US" dirty="0" err="1" smtClean="0"/>
              <a:t>ovs-vsctl</a:t>
            </a:r>
            <a:r>
              <a:rPr lang="en-US" dirty="0" smtClean="0"/>
              <a:t> list-</a:t>
            </a:r>
            <a:r>
              <a:rPr lang="en-US" dirty="0" err="1" smtClean="0"/>
              <a:t>br</a:t>
            </a:r>
            <a:endParaRPr lang="en-US" dirty="0" smtClean="0"/>
          </a:p>
          <a:p>
            <a:pPr lvl="1"/>
            <a:r>
              <a:rPr lang="en-US" dirty="0" smtClean="0"/>
              <a:t>List all ports:</a:t>
            </a:r>
          </a:p>
          <a:p>
            <a:pPr lvl="2"/>
            <a:r>
              <a:rPr lang="en-US" dirty="0" err="1"/>
              <a:t>o</a:t>
            </a:r>
            <a:r>
              <a:rPr lang="en-US" dirty="0" err="1" smtClean="0"/>
              <a:t>vs-vsctl</a:t>
            </a:r>
            <a:r>
              <a:rPr lang="en-US" dirty="0" smtClean="0"/>
              <a:t> list-ports br0</a:t>
            </a:r>
          </a:p>
          <a:p>
            <a:pPr lvl="1"/>
            <a:r>
              <a:rPr lang="en-US" dirty="0" smtClean="0"/>
              <a:t>Find </a:t>
            </a:r>
            <a:r>
              <a:rPr lang="en-US" dirty="0" err="1" smtClean="0"/>
              <a:t>uuid</a:t>
            </a:r>
            <a:r>
              <a:rPr lang="en-US" dirty="0" smtClean="0"/>
              <a:t> of port s1-eth1:</a:t>
            </a:r>
          </a:p>
          <a:p>
            <a:pPr lvl="2"/>
            <a:r>
              <a:rPr lang="en-US" dirty="0" err="1" smtClean="0"/>
              <a:t>Ovs-vsctl</a:t>
            </a:r>
            <a:r>
              <a:rPr lang="en-US" dirty="0" smtClean="0"/>
              <a:t> list port s1-eth1</a:t>
            </a:r>
          </a:p>
          <a:p>
            <a:r>
              <a:rPr lang="en-US" dirty="0" err="1"/>
              <a:t>ovsdb</a:t>
            </a:r>
            <a:r>
              <a:rPr lang="en-US" dirty="0"/>
              <a:t>-tool: Command-line tool for managing database </a:t>
            </a:r>
            <a:r>
              <a:rPr lang="en-US" dirty="0" smtClean="0"/>
              <a:t>file</a:t>
            </a:r>
          </a:p>
          <a:p>
            <a:pPr lvl="1"/>
            <a:r>
              <a:rPr lang="en-US" dirty="0" smtClean="0"/>
              <a:t> </a:t>
            </a:r>
            <a:r>
              <a:rPr lang="en-US" dirty="0" err="1"/>
              <a:t>ovsdb</a:t>
            </a:r>
            <a:r>
              <a:rPr lang="en-US" dirty="0"/>
              <a:t>-tool show-log [-mmm] &lt;file</a:t>
            </a:r>
            <a:r>
              <a:rPr lang="en-US" dirty="0" smtClean="0"/>
              <a:t>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77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Open </a:t>
            </a:r>
            <a:r>
              <a:rPr lang="en-US" dirty="0" err="1" smtClean="0"/>
              <a:t>vSwitch</a:t>
            </a:r>
            <a:r>
              <a:rPr lang="en-US" dirty="0" smtClean="0"/>
              <a:t> Source Code and Commands (Cont’d)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ovs-ofctl</a:t>
            </a:r>
            <a:r>
              <a:rPr lang="en-US" dirty="0"/>
              <a:t> speaks to </a:t>
            </a:r>
            <a:r>
              <a:rPr lang="en-US" dirty="0" err="1"/>
              <a:t>OpenFlow</a:t>
            </a:r>
            <a:r>
              <a:rPr lang="en-US" dirty="0"/>
              <a:t> module </a:t>
            </a:r>
          </a:p>
          <a:p>
            <a:pPr lvl="1"/>
            <a:r>
              <a:rPr lang="en-US" dirty="0" err="1" smtClean="0"/>
              <a:t>ovs</a:t>
            </a:r>
            <a:r>
              <a:rPr lang="en-US" dirty="0" err="1"/>
              <a:t>-ofctl</a:t>
            </a:r>
            <a:r>
              <a:rPr lang="en-US" dirty="0"/>
              <a:t> dump-flows &lt;bridge</a:t>
            </a:r>
            <a:r>
              <a:rPr lang="en-US" dirty="0" smtClean="0"/>
              <a:t>&gt;</a:t>
            </a:r>
          </a:p>
          <a:p>
            <a:pPr lvl="1"/>
            <a:r>
              <a:rPr lang="en-US" dirty="0" err="1" smtClean="0"/>
              <a:t>ovs</a:t>
            </a:r>
            <a:r>
              <a:rPr lang="en-US" dirty="0" err="1"/>
              <a:t>-ofctl</a:t>
            </a:r>
            <a:r>
              <a:rPr lang="en-US" dirty="0"/>
              <a:t> snoop &lt;bridge</a:t>
            </a:r>
            <a:r>
              <a:rPr lang="en-US" dirty="0" smtClean="0"/>
              <a:t>&gt;</a:t>
            </a:r>
          </a:p>
          <a:p>
            <a:r>
              <a:rPr lang="en-US" dirty="0" err="1"/>
              <a:t>ovs-dpctl</a:t>
            </a:r>
            <a:r>
              <a:rPr lang="en-US" dirty="0"/>
              <a:t> speaks to kernel module</a:t>
            </a:r>
          </a:p>
          <a:p>
            <a:pPr lvl="1"/>
            <a:r>
              <a:rPr lang="en-US" dirty="0" smtClean="0"/>
              <a:t>See </a:t>
            </a:r>
            <a:r>
              <a:rPr lang="en-US" dirty="0" err="1"/>
              <a:t>datapaths</a:t>
            </a:r>
            <a:r>
              <a:rPr lang="en-US" dirty="0"/>
              <a:t> and their </a:t>
            </a:r>
            <a:r>
              <a:rPr lang="en-US" dirty="0" err="1"/>
              <a:t>ahached</a:t>
            </a:r>
            <a:r>
              <a:rPr lang="en-US" dirty="0"/>
              <a:t> interfaces: </a:t>
            </a:r>
          </a:p>
          <a:p>
            <a:pPr lvl="2"/>
            <a:r>
              <a:rPr lang="en-US" dirty="0" err="1" smtClean="0"/>
              <a:t>ovs</a:t>
            </a:r>
            <a:r>
              <a:rPr lang="en-US" dirty="0" err="1"/>
              <a:t>-dpctl</a:t>
            </a:r>
            <a:r>
              <a:rPr lang="en-US" dirty="0"/>
              <a:t> show &lt;</a:t>
            </a:r>
            <a:r>
              <a:rPr lang="en-US" dirty="0" smtClean="0"/>
              <a:t>bridge</a:t>
            </a:r>
            <a:r>
              <a:rPr lang="en-US" dirty="0"/>
              <a:t>&gt;</a:t>
            </a:r>
            <a:endParaRPr lang="en-US" dirty="0" smtClean="0"/>
          </a:p>
          <a:p>
            <a:pPr lvl="1"/>
            <a:r>
              <a:rPr lang="en-US" dirty="0" smtClean="0"/>
              <a:t>Exact </a:t>
            </a:r>
            <a:r>
              <a:rPr lang="en-US" dirty="0"/>
              <a:t>match flows cached in </a:t>
            </a:r>
            <a:r>
              <a:rPr lang="en-US" dirty="0" err="1"/>
              <a:t>datapath</a:t>
            </a:r>
            <a:r>
              <a:rPr lang="en-US" dirty="0"/>
              <a:t>: </a:t>
            </a:r>
            <a:endParaRPr lang="en-US" dirty="0" smtClean="0"/>
          </a:p>
          <a:p>
            <a:pPr lvl="2"/>
            <a:r>
              <a:rPr lang="en-US" dirty="0" smtClean="0"/>
              <a:t> </a:t>
            </a:r>
            <a:r>
              <a:rPr lang="en-US" dirty="0" err="1"/>
              <a:t>ovs-dpctl</a:t>
            </a:r>
            <a:r>
              <a:rPr lang="en-US" dirty="0"/>
              <a:t> dump-flows &lt;bridge&gt;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80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Review of Previous </a:t>
            </a:r>
            <a:r>
              <a:rPr lang="en-US" dirty="0" smtClean="0"/>
              <a:t>Lecture</a:t>
            </a: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00050" y="1638304"/>
            <a:ext cx="8362950" cy="46196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What are the different platforms for forwarding?</a:t>
            </a:r>
          </a:p>
          <a:p>
            <a:pPr lvl="1">
              <a:defRPr/>
            </a:pPr>
            <a:r>
              <a:rPr lang="en-US" dirty="0"/>
              <a:t>Dedicated hardware </a:t>
            </a:r>
          </a:p>
          <a:p>
            <a:pPr lvl="1">
              <a:defRPr/>
            </a:pPr>
            <a:r>
              <a:rPr lang="en-US" dirty="0"/>
              <a:t>Network processors</a:t>
            </a:r>
          </a:p>
          <a:p>
            <a:pPr lvl="1">
              <a:defRPr/>
            </a:pPr>
            <a:r>
              <a:rPr lang="en-US" dirty="0" err="1" smtClean="0"/>
              <a:t>NetFPGA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General purpose software on commodity servers</a:t>
            </a:r>
            <a:endParaRPr lang="en-US" sz="2000" dirty="0"/>
          </a:p>
          <a:p>
            <a:pPr eaLnBrk="1" hangingPunct="1">
              <a:defRPr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1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5344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Announcements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Next Monday is a holiday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Reminder</a:t>
            </a:r>
            <a:r>
              <a:rPr lang="en-US" dirty="0" smtClean="0">
                <a:solidFill>
                  <a:srgbClr val="FF0000"/>
                </a:solidFill>
              </a:rPr>
              <a:t>: midterm </a:t>
            </a:r>
            <a:r>
              <a:rPr lang="en-US" dirty="0" smtClean="0">
                <a:solidFill>
                  <a:srgbClr val="FF0000"/>
                </a:solidFill>
              </a:rPr>
              <a:t>November 10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OpenDaylight</a:t>
            </a:r>
            <a:r>
              <a:rPr lang="en-US" dirty="0">
                <a:solidFill>
                  <a:srgbClr val="FF0000"/>
                </a:solidFill>
              </a:rPr>
              <a:t> lab session on </a:t>
            </a:r>
            <a:r>
              <a:rPr lang="en-US" dirty="0" smtClean="0">
                <a:solidFill>
                  <a:srgbClr val="FF0000"/>
                </a:solidFill>
              </a:rPr>
              <a:t>Wednesday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Review of Previous Lecture: Forwarding Abstraction</a:t>
            </a:r>
          </a:p>
          <a:p>
            <a:r>
              <a:rPr lang="en-US" dirty="0" smtClean="0"/>
              <a:t>SDN </a:t>
            </a:r>
            <a:r>
              <a:rPr lang="en-US" dirty="0" smtClean="0"/>
              <a:t>Virtualization</a:t>
            </a:r>
          </a:p>
          <a:p>
            <a:pPr lvl="1"/>
            <a:r>
              <a:rPr lang="en-US" dirty="0" err="1"/>
              <a:t>OpenvSwitch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Network Hypervisor for VM Overlay Networks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smtClean="0">
                <a:solidFill>
                  <a:srgbClr val="FF0000"/>
                </a:solidFill>
              </a:rPr>
              <a:t>NVP/NSX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Network Hypervisor for Physical networks: </a:t>
            </a:r>
            <a:r>
              <a:rPr lang="en-US" dirty="0" err="1" smtClean="0"/>
              <a:t>FlowVisor</a:t>
            </a:r>
            <a:r>
              <a:rPr lang="en-US" dirty="0" smtClean="0"/>
              <a:t>, </a:t>
            </a:r>
            <a:r>
              <a:rPr lang="en-US" dirty="0" err="1" smtClean="0"/>
              <a:t>OpenVirteX</a:t>
            </a:r>
            <a:r>
              <a:rPr lang="en-US" dirty="0" smtClean="0"/>
              <a:t>, </a:t>
            </a:r>
            <a:r>
              <a:rPr lang="en-US" dirty="0" smtClean="0"/>
              <a:t>Compositional </a:t>
            </a:r>
            <a:r>
              <a:rPr lang="en-US" dirty="0" smtClean="0"/>
              <a:t>H</a:t>
            </a:r>
            <a:r>
              <a:rPr lang="en-US" dirty="0" smtClean="0"/>
              <a:t>ypervisor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99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51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676400" y="-23226"/>
            <a:ext cx="12496800" cy="6872759"/>
          </a:xfrm>
        </p:spPr>
      </p:pic>
    </p:spTree>
    <p:extLst>
      <p:ext uri="{BB962C8B-B14F-4D97-AF65-F5344CB8AC3E}">
        <p14:creationId xmlns:p14="http://schemas.microsoft.com/office/powerpoint/2010/main" val="4052280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676400" y="0"/>
            <a:ext cx="12469963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84408"/>
            <a:ext cx="2133600" cy="365125"/>
          </a:xfrm>
        </p:spPr>
        <p:txBody>
          <a:bodyPr/>
          <a:lstStyle/>
          <a:p>
            <a:r>
              <a:rPr lang="en-US" dirty="0" smtClean="0"/>
              <a:t>10/27/14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61125"/>
            <a:ext cx="3200400" cy="396875"/>
          </a:xfrm>
        </p:spPr>
        <p:txBody>
          <a:bodyPr/>
          <a:lstStyle/>
          <a:p>
            <a:r>
              <a:rPr lang="en-US" dirty="0" smtClean="0"/>
              <a:t>Software Defined Networking (COMS 6998-10)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27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828800" y="-8467"/>
            <a:ext cx="12885409" cy="708647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27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676400" y="-14759"/>
            <a:ext cx="12496800" cy="687275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676400" y="16933"/>
            <a:ext cx="12515376" cy="6841067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39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676400" y="0"/>
            <a:ext cx="12469964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15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676400" y="0"/>
            <a:ext cx="12469964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676400" y="0"/>
            <a:ext cx="12469964" cy="68580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24600"/>
            <a:ext cx="2133600" cy="365125"/>
          </a:xfrm>
        </p:spPr>
        <p:txBody>
          <a:bodyPr/>
          <a:lstStyle/>
          <a:p>
            <a:fld id="{20342B77-D34C-443A-9BA4-2E8748A6D936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539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Review of Previous </a:t>
            </a:r>
            <a:r>
              <a:rPr lang="en-US" dirty="0" smtClean="0"/>
              <a:t>Lecture (Cont’d)</a:t>
            </a: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00050" y="1638304"/>
            <a:ext cx="7822406" cy="461962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What are performance and programmability tradeoffs? </a:t>
            </a:r>
          </a:p>
          <a:p>
            <a:pPr lvl="1">
              <a:defRPr/>
            </a:pPr>
            <a:r>
              <a:rPr lang="en-US" dirty="0" smtClean="0"/>
              <a:t>Software: </a:t>
            </a:r>
          </a:p>
          <a:p>
            <a:pPr lvl="2">
              <a:defRPr/>
            </a:pPr>
            <a:r>
              <a:rPr lang="en-US" dirty="0"/>
              <a:t>F</a:t>
            </a:r>
            <a:r>
              <a:rPr lang="en-US" dirty="0" smtClean="0"/>
              <a:t>lexible and easy to program</a:t>
            </a:r>
          </a:p>
          <a:p>
            <a:pPr lvl="2">
              <a:defRPr/>
            </a:pPr>
            <a:r>
              <a:rPr lang="en-US" dirty="0" smtClean="0"/>
              <a:t>Slow forwarding speed</a:t>
            </a:r>
          </a:p>
          <a:p>
            <a:pPr lvl="1">
              <a:defRPr/>
            </a:pPr>
            <a:r>
              <a:rPr lang="en-US" dirty="0" smtClean="0"/>
              <a:t>Programmable hardware:</a:t>
            </a:r>
          </a:p>
          <a:p>
            <a:pPr lvl="2">
              <a:defRPr/>
            </a:pPr>
            <a:r>
              <a:rPr lang="en-US" dirty="0" smtClean="0"/>
              <a:t>Flexible and fast</a:t>
            </a:r>
          </a:p>
          <a:p>
            <a:pPr lvl="2">
              <a:defRPr/>
            </a:pPr>
            <a:r>
              <a:rPr lang="en-US" dirty="0" smtClean="0"/>
              <a:t>Hard to program, costly and power hungry</a:t>
            </a:r>
          </a:p>
          <a:p>
            <a:pPr lvl="1">
              <a:defRPr/>
            </a:pPr>
            <a:r>
              <a:rPr lang="en-US" dirty="0" smtClean="0"/>
              <a:t>Custom hardware: </a:t>
            </a:r>
          </a:p>
          <a:p>
            <a:pPr lvl="2">
              <a:defRPr/>
            </a:pPr>
            <a:r>
              <a:rPr lang="en-US" dirty="0" smtClean="0"/>
              <a:t>Fast, cheap and power efficient</a:t>
            </a:r>
          </a:p>
          <a:p>
            <a:pPr lvl="2">
              <a:defRPr/>
            </a:pPr>
            <a:r>
              <a:rPr lang="en-US" dirty="0" smtClean="0"/>
              <a:t>Long development cycle and not flexible</a:t>
            </a:r>
          </a:p>
          <a:p>
            <a:pPr lvl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676400" y="16933"/>
            <a:ext cx="12573000" cy="6841067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15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676400" y="0"/>
            <a:ext cx="12546164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67475"/>
            <a:ext cx="2133600" cy="365125"/>
          </a:xfrm>
        </p:spPr>
        <p:txBody>
          <a:bodyPr/>
          <a:lstStyle/>
          <a:p>
            <a:r>
              <a:rPr lang="en-US" dirty="0" smtClean="0"/>
              <a:t>10/27/14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461125"/>
            <a:ext cx="3200400" cy="396875"/>
          </a:xfrm>
        </p:spPr>
        <p:txBody>
          <a:bodyPr/>
          <a:lstStyle/>
          <a:p>
            <a:r>
              <a:rPr lang="en-US" dirty="0" smtClean="0"/>
              <a:t>Software Defined Networking (COMS 6998-10)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676400" y="-16933"/>
            <a:ext cx="12469964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39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752600" y="0"/>
            <a:ext cx="12747075" cy="7010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15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676400" y="8467"/>
            <a:ext cx="12496800" cy="6849533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676400" y="0"/>
            <a:ext cx="12573000" cy="68580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39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1676400" y="0"/>
            <a:ext cx="12469962" cy="6857999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15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5344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Announcements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Next Monday is a holiday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Reminder</a:t>
            </a:r>
            <a:r>
              <a:rPr lang="en-US" dirty="0" smtClean="0">
                <a:solidFill>
                  <a:srgbClr val="FF0000"/>
                </a:solidFill>
              </a:rPr>
              <a:t>: midterm </a:t>
            </a:r>
            <a:r>
              <a:rPr lang="en-US" dirty="0" smtClean="0">
                <a:solidFill>
                  <a:srgbClr val="FF0000"/>
                </a:solidFill>
              </a:rPr>
              <a:t>November 10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OpenDaylight</a:t>
            </a:r>
            <a:r>
              <a:rPr lang="en-US" dirty="0">
                <a:solidFill>
                  <a:srgbClr val="FF0000"/>
                </a:solidFill>
              </a:rPr>
              <a:t> lab session on </a:t>
            </a:r>
            <a:r>
              <a:rPr lang="en-US" dirty="0" smtClean="0">
                <a:solidFill>
                  <a:srgbClr val="FF0000"/>
                </a:solidFill>
              </a:rPr>
              <a:t>Wednesday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Review of Previous Lecture: Forwarding Abstraction</a:t>
            </a:r>
          </a:p>
          <a:p>
            <a:r>
              <a:rPr lang="en-US" dirty="0" smtClean="0"/>
              <a:t>SDN </a:t>
            </a:r>
            <a:r>
              <a:rPr lang="en-US" dirty="0" smtClean="0"/>
              <a:t>Virtualization</a:t>
            </a:r>
          </a:p>
          <a:p>
            <a:pPr lvl="1"/>
            <a:r>
              <a:rPr lang="en-US" dirty="0" err="1">
                <a:solidFill>
                  <a:srgbClr val="000000"/>
                </a:solidFill>
              </a:rPr>
              <a:t>OpenvSwitch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/>
              <a:t>Network Hypervisor for VM Overlay Networks</a:t>
            </a:r>
            <a:r>
              <a:rPr lang="en-US" dirty="0"/>
              <a:t>: </a:t>
            </a:r>
            <a:r>
              <a:rPr lang="en-US" dirty="0" smtClean="0"/>
              <a:t>NVP/NSX</a:t>
            </a:r>
            <a:endParaRPr lang="en-US" dirty="0" smtClean="0"/>
          </a:p>
          <a:p>
            <a:pPr lvl="1"/>
            <a:r>
              <a:rPr lang="en-US" dirty="0" smtClean="0"/>
              <a:t>Network Hypervisor for Physical networks: </a:t>
            </a:r>
            <a:r>
              <a:rPr lang="en-US" dirty="0" err="1" smtClean="0">
                <a:solidFill>
                  <a:srgbClr val="FF0000"/>
                </a:solidFill>
              </a:rPr>
              <a:t>FlowVisor</a:t>
            </a:r>
            <a:r>
              <a:rPr lang="en-US" dirty="0" smtClean="0"/>
              <a:t>, </a:t>
            </a:r>
            <a:r>
              <a:rPr lang="en-US" dirty="0" err="1" smtClean="0"/>
              <a:t>OpenVirteX</a:t>
            </a:r>
            <a:r>
              <a:rPr lang="en-US" dirty="0" smtClean="0"/>
              <a:t>, </a:t>
            </a:r>
            <a:r>
              <a:rPr lang="en-US" dirty="0" smtClean="0"/>
              <a:t>Compositional </a:t>
            </a:r>
            <a:r>
              <a:rPr lang="en-US" dirty="0" smtClean="0"/>
              <a:t>H</a:t>
            </a:r>
            <a:r>
              <a:rPr lang="en-US" dirty="0" smtClean="0"/>
              <a:t>ypervisor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16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ounded Rectangle 78"/>
          <p:cNvSpPr/>
          <p:nvPr/>
        </p:nvSpPr>
        <p:spPr>
          <a:xfrm>
            <a:off x="4572002" y="1143000"/>
            <a:ext cx="3962400" cy="3429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381000" y="1219203"/>
            <a:ext cx="3733800" cy="3352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815009" y="2100539"/>
            <a:ext cx="1033670" cy="72563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</a:rPr>
              <a:t>Windows</a:t>
            </a:r>
          </a:p>
          <a:p>
            <a:pPr algn="ctr">
              <a:defRPr/>
            </a:pPr>
            <a:r>
              <a:rPr lang="en-US" sz="1400">
                <a:solidFill>
                  <a:srgbClr val="FFFFFF"/>
                </a:solidFill>
              </a:rPr>
              <a:t>(OS)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50404" y="2166504"/>
            <a:ext cx="1033670" cy="72563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</a:rPr>
              <a:t>Windows</a:t>
            </a:r>
          </a:p>
          <a:p>
            <a:pPr algn="ctr">
              <a:defRPr/>
            </a:pPr>
            <a:r>
              <a:rPr lang="en-US" sz="1400">
                <a:solidFill>
                  <a:srgbClr val="FFFFFF"/>
                </a:solidFill>
              </a:rPr>
              <a:t>(OS)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042492" y="2100539"/>
            <a:ext cx="646044" cy="725632"/>
          </a:xfrm>
          <a:prstGeom prst="roundRect">
            <a:avLst/>
          </a:prstGeom>
          <a:gradFill>
            <a:gsLst>
              <a:gs pos="0">
                <a:srgbClr val="008000"/>
              </a:gs>
              <a:gs pos="100000">
                <a:srgbClr val="00C362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Linux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882349" y="2100539"/>
            <a:ext cx="646044" cy="725632"/>
          </a:xfrm>
          <a:prstGeom prst="roundRect">
            <a:avLst/>
          </a:prstGeom>
          <a:gradFill>
            <a:gsLst>
              <a:gs pos="0">
                <a:srgbClr val="FF00FF"/>
              </a:gs>
              <a:gs pos="100000">
                <a:srgbClr val="FF99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Mac</a:t>
            </a:r>
          </a:p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OS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461054" y="3617767"/>
            <a:ext cx="1615109" cy="725632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9" tIns="45715" rIns="91429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chemeClr val="bg1"/>
                </a:solidFill>
              </a:rPr>
              <a:t>x86</a:t>
            </a:r>
          </a:p>
          <a:p>
            <a:pPr algn="ctr" eaLnBrk="1" hangingPunct="1"/>
            <a:r>
              <a:rPr lang="en-US" sz="1600" b="1">
                <a:solidFill>
                  <a:schemeClr val="bg1"/>
                </a:solidFill>
              </a:rPr>
              <a:t>(Computer)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85800" y="2232471"/>
            <a:ext cx="1033670" cy="72563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400">
                <a:solidFill>
                  <a:srgbClr val="FFFFFF"/>
                </a:solidFill>
              </a:rPr>
              <a:t>Windows</a:t>
            </a:r>
          </a:p>
          <a:p>
            <a:pPr algn="ctr">
              <a:defRPr/>
            </a:pPr>
            <a:r>
              <a:rPr lang="en-US" sz="1400">
                <a:solidFill>
                  <a:srgbClr val="FFFFFF"/>
                </a:solidFill>
              </a:rPr>
              <a:t>(OS)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882349" y="1440873"/>
            <a:ext cx="646044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App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79615" y="1440873"/>
            <a:ext cx="775252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App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977888" y="2166504"/>
            <a:ext cx="646044" cy="725632"/>
          </a:xfrm>
          <a:prstGeom prst="roundRect">
            <a:avLst/>
          </a:prstGeom>
          <a:gradFill>
            <a:gsLst>
              <a:gs pos="0">
                <a:srgbClr val="008000"/>
              </a:gs>
              <a:gs pos="100000">
                <a:srgbClr val="00C362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Linux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913284" y="2232471"/>
            <a:ext cx="646044" cy="725632"/>
          </a:xfrm>
          <a:prstGeom prst="roundRect">
            <a:avLst/>
          </a:prstGeom>
          <a:gradFill>
            <a:gsLst>
              <a:gs pos="0">
                <a:srgbClr val="008000"/>
              </a:gs>
              <a:gs pos="100000">
                <a:srgbClr val="00C362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Linux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817745" y="2166504"/>
            <a:ext cx="646044" cy="725632"/>
          </a:xfrm>
          <a:prstGeom prst="roundRect">
            <a:avLst/>
          </a:prstGeom>
          <a:gradFill>
            <a:gsLst>
              <a:gs pos="0">
                <a:srgbClr val="FF00FF"/>
              </a:gs>
              <a:gs pos="100000">
                <a:srgbClr val="FF99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Mac</a:t>
            </a:r>
          </a:p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OS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2753139" y="2232471"/>
            <a:ext cx="646044" cy="725632"/>
          </a:xfrm>
          <a:prstGeom prst="roundRect">
            <a:avLst/>
          </a:prstGeom>
          <a:gradFill>
            <a:gsLst>
              <a:gs pos="0">
                <a:srgbClr val="FF00FF"/>
              </a:gs>
              <a:gs pos="100000">
                <a:srgbClr val="FF99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Mac</a:t>
            </a:r>
          </a:p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OS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85800" y="3024070"/>
            <a:ext cx="2971800" cy="527732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2000">
                <a:solidFill>
                  <a:schemeClr val="tx1"/>
                </a:solidFill>
              </a:rPr>
              <a:t>Virtualization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977888" y="1440873"/>
            <a:ext cx="646044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App</a:t>
            </a:r>
          </a:p>
        </p:txBody>
      </p:sp>
      <p:sp>
        <p:nvSpPr>
          <p:cNvPr id="31790" name="TextBox 47"/>
          <p:cNvSpPr txBox="1">
            <a:spLocks noChangeArrowheads="1"/>
          </p:cNvSpPr>
          <p:nvPr/>
        </p:nvSpPr>
        <p:spPr bwMode="auto">
          <a:xfrm>
            <a:off x="1600200" y="4648202"/>
            <a:ext cx="8610600" cy="193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Simple, common, stable, hardware substrate below</a:t>
            </a:r>
          </a:p>
          <a:p>
            <a:pPr eaLnBrk="1" hangingPunct="1"/>
            <a:r>
              <a:rPr lang="en-US" dirty="0"/>
              <a:t>+ Programmability </a:t>
            </a:r>
            <a:br>
              <a:rPr lang="en-US" dirty="0"/>
            </a:br>
            <a:r>
              <a:rPr lang="en-US" dirty="0"/>
              <a:t>+ Strong isolation model</a:t>
            </a:r>
          </a:p>
          <a:p>
            <a:pPr eaLnBrk="1" hangingPunct="1"/>
            <a:r>
              <a:rPr lang="en-US" dirty="0"/>
              <a:t>+ Competition above </a:t>
            </a:r>
          </a:p>
          <a:p>
            <a:pPr eaLnBrk="1" hangingPunct="1"/>
            <a:r>
              <a:rPr lang="en-US" dirty="0">
                <a:sym typeface="Wingdings" charset="0"/>
              </a:rPr>
              <a:t> Faster innovation</a:t>
            </a:r>
            <a:endParaRPr lang="en-US" dirty="0"/>
          </a:p>
        </p:txBody>
      </p:sp>
      <p:sp>
        <p:nvSpPr>
          <p:cNvPr id="53" name="Rounded Rectangle 52"/>
          <p:cNvSpPr/>
          <p:nvPr/>
        </p:nvSpPr>
        <p:spPr>
          <a:xfrm>
            <a:off x="4876801" y="1967663"/>
            <a:ext cx="1295400" cy="72563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600">
                <a:solidFill>
                  <a:srgbClr val="FFFFFF"/>
                </a:solidFill>
              </a:rPr>
              <a:t>Controller 1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7225749" y="1219201"/>
            <a:ext cx="646044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App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5223015" y="1219201"/>
            <a:ext cx="775252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App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6934201" y="1981201"/>
            <a:ext cx="1447800" cy="725632"/>
          </a:xfrm>
          <a:prstGeom prst="roundRect">
            <a:avLst/>
          </a:prstGeom>
          <a:gradFill>
            <a:gsLst>
              <a:gs pos="0">
                <a:srgbClr val="FF00FF"/>
              </a:gs>
              <a:gs pos="100000">
                <a:srgbClr val="FF99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600">
                <a:solidFill>
                  <a:srgbClr val="FFFFFF"/>
                </a:solidFill>
              </a:rPr>
              <a:t>Controller</a:t>
            </a:r>
          </a:p>
          <a:p>
            <a:pPr algn="ctr">
              <a:defRPr/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5029200" y="2954798"/>
            <a:ext cx="3124200" cy="527732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2000">
                <a:solidFill>
                  <a:schemeClr val="tx1"/>
                </a:solidFill>
              </a:rPr>
              <a:t>Virtualization (FlowVisor)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321288" y="1219201"/>
            <a:ext cx="646044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200">
                <a:solidFill>
                  <a:srgbClr val="FFFFFF"/>
                </a:solidFill>
              </a:rPr>
              <a:t>App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5242894" y="3617768"/>
            <a:ext cx="1615109" cy="725632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9" tIns="45715" rIns="91429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chemeClr val="bg1"/>
                </a:solidFill>
              </a:rPr>
              <a:t>OpenFlow</a:t>
            </a:r>
            <a:endParaRPr lang="en-US" sz="1400" b="1">
              <a:solidFill>
                <a:schemeClr val="bg1"/>
              </a:solidFill>
            </a:endParaRPr>
          </a:p>
        </p:txBody>
      </p:sp>
      <p:grpSp>
        <p:nvGrpSpPr>
          <p:cNvPr id="31812" name="Group 71"/>
          <p:cNvGrpSpPr>
            <a:grpSpLocks/>
          </p:cNvGrpSpPr>
          <p:nvPr/>
        </p:nvGrpSpPr>
        <p:grpSpPr bwMode="auto">
          <a:xfrm>
            <a:off x="6477000" y="3657603"/>
            <a:ext cx="2009076" cy="1036081"/>
            <a:chOff x="3419475" y="3048000"/>
            <a:chExt cx="4590736" cy="4144325"/>
          </a:xfrm>
        </p:grpSpPr>
        <p:sp>
          <p:nvSpPr>
            <p:cNvPr id="31826" name="Line 16"/>
            <p:cNvSpPr>
              <a:spLocks noChangeShapeType="1"/>
            </p:cNvSpPr>
            <p:nvPr/>
          </p:nvSpPr>
          <p:spPr bwMode="auto">
            <a:xfrm flipV="1">
              <a:off x="4181475" y="3505200"/>
              <a:ext cx="1752600" cy="10668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7" name="Line 17"/>
            <p:cNvSpPr>
              <a:spLocks noChangeShapeType="1"/>
            </p:cNvSpPr>
            <p:nvPr/>
          </p:nvSpPr>
          <p:spPr bwMode="auto">
            <a:xfrm>
              <a:off x="4105275" y="4876800"/>
              <a:ext cx="990600" cy="12954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8" name="Line 18"/>
            <p:cNvSpPr>
              <a:spLocks noChangeShapeType="1"/>
            </p:cNvSpPr>
            <p:nvPr/>
          </p:nvSpPr>
          <p:spPr bwMode="auto">
            <a:xfrm flipV="1">
              <a:off x="5476875" y="4876800"/>
              <a:ext cx="1295400" cy="11430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9" name="Line 19"/>
            <p:cNvSpPr>
              <a:spLocks noChangeShapeType="1"/>
            </p:cNvSpPr>
            <p:nvPr/>
          </p:nvSpPr>
          <p:spPr bwMode="auto">
            <a:xfrm>
              <a:off x="5934075" y="3657600"/>
              <a:ext cx="762000" cy="9906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0" name="Line 20"/>
            <p:cNvSpPr>
              <a:spLocks noChangeShapeType="1"/>
            </p:cNvSpPr>
            <p:nvPr/>
          </p:nvSpPr>
          <p:spPr bwMode="auto">
            <a:xfrm>
              <a:off x="4486275" y="4953000"/>
              <a:ext cx="190500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AutoShape 7"/>
            <p:cNvSpPr>
              <a:spLocks noChangeArrowheads="1"/>
            </p:cNvSpPr>
            <p:nvPr/>
          </p:nvSpPr>
          <p:spPr bwMode="auto">
            <a:xfrm>
              <a:off x="3419475" y="4419600"/>
              <a:ext cx="1371138" cy="762000"/>
            </a:xfrm>
            <a:prstGeom prst="can">
              <a:avLst>
                <a:gd name="adj" fmla="val 43620"/>
              </a:avLst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68" name="AutoShape 8"/>
            <p:cNvSpPr>
              <a:spLocks noChangeArrowheads="1"/>
            </p:cNvSpPr>
            <p:nvPr/>
          </p:nvSpPr>
          <p:spPr bwMode="auto">
            <a:xfrm>
              <a:off x="5248815" y="3048000"/>
              <a:ext cx="1371136" cy="762000"/>
            </a:xfrm>
            <a:prstGeom prst="can">
              <a:avLst>
                <a:gd name="adj" fmla="val 43620"/>
              </a:avLst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69" name="AutoShape 9"/>
            <p:cNvSpPr>
              <a:spLocks noChangeArrowheads="1"/>
            </p:cNvSpPr>
            <p:nvPr/>
          </p:nvSpPr>
          <p:spPr bwMode="auto">
            <a:xfrm>
              <a:off x="6238115" y="4419600"/>
              <a:ext cx="1371138" cy="762000"/>
            </a:xfrm>
            <a:prstGeom prst="can">
              <a:avLst>
                <a:gd name="adj" fmla="val 43620"/>
              </a:avLst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70" name="AutoShape 10"/>
            <p:cNvSpPr>
              <a:spLocks noChangeArrowheads="1"/>
            </p:cNvSpPr>
            <p:nvPr/>
          </p:nvSpPr>
          <p:spPr bwMode="auto">
            <a:xfrm>
              <a:off x="4561511" y="5943600"/>
              <a:ext cx="1371136" cy="762000"/>
            </a:xfrm>
            <a:prstGeom prst="can">
              <a:avLst>
                <a:gd name="adj" fmla="val 43620"/>
              </a:avLst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31835" name="Text Box 28"/>
            <p:cNvSpPr txBox="1">
              <a:spLocks noChangeArrowheads="1"/>
            </p:cNvSpPr>
            <p:nvPr/>
          </p:nvSpPr>
          <p:spPr bwMode="auto">
            <a:xfrm>
              <a:off x="7588249" y="5714997"/>
              <a:ext cx="421962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800"/>
            </a:p>
          </p:txBody>
        </p:sp>
      </p:grpSp>
      <p:sp>
        <p:nvSpPr>
          <p:cNvPr id="74" name="Rounded Rectangle 73"/>
          <p:cNvSpPr/>
          <p:nvPr/>
        </p:nvSpPr>
        <p:spPr>
          <a:xfrm>
            <a:off x="4800600" y="2050632"/>
            <a:ext cx="1295400" cy="72563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600">
                <a:solidFill>
                  <a:srgbClr val="FFFFFF"/>
                </a:solidFill>
              </a:rPr>
              <a:t>Controller 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4724401" y="2133600"/>
            <a:ext cx="1295400" cy="72563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600">
                <a:solidFill>
                  <a:srgbClr val="FFFFFF"/>
                </a:solidFill>
              </a:rPr>
              <a:t>Controller 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6858001" y="2057400"/>
            <a:ext cx="1447800" cy="725632"/>
          </a:xfrm>
          <a:prstGeom prst="roundRect">
            <a:avLst/>
          </a:prstGeom>
          <a:gradFill>
            <a:gsLst>
              <a:gs pos="0">
                <a:srgbClr val="FF00FF"/>
              </a:gs>
              <a:gs pos="100000">
                <a:srgbClr val="FF99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600">
                <a:solidFill>
                  <a:srgbClr val="FFFFFF"/>
                </a:solidFill>
              </a:rPr>
              <a:t>Controller</a:t>
            </a:r>
          </a:p>
          <a:p>
            <a:pPr algn="ctr">
              <a:defRPr/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6781800" y="2133600"/>
            <a:ext cx="1447800" cy="725632"/>
          </a:xfrm>
          <a:prstGeom prst="roundRect">
            <a:avLst/>
          </a:prstGeom>
          <a:gradFill>
            <a:gsLst>
              <a:gs pos="0">
                <a:srgbClr val="FF00FF"/>
              </a:gs>
              <a:gs pos="100000">
                <a:srgbClr val="FF99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sz="1600">
                <a:solidFill>
                  <a:srgbClr val="FFFFFF"/>
                </a:solidFill>
              </a:rPr>
              <a:t>Controller</a:t>
            </a:r>
          </a:p>
          <a:p>
            <a:pPr algn="ctr">
              <a:defRPr/>
            </a:pPr>
            <a:r>
              <a:rPr lang="en-US" sz="1600">
                <a:solidFill>
                  <a:srgbClr val="FFFFFF"/>
                </a:solidFill>
              </a:rPr>
              <a:t>2</a:t>
            </a:r>
          </a:p>
        </p:txBody>
      </p:sp>
      <p:cxnSp>
        <p:nvCxnSpPr>
          <p:cNvPr id="81" name="Straight Connector 80"/>
          <p:cNvCxnSpPr/>
          <p:nvPr/>
        </p:nvCxnSpPr>
        <p:spPr>
          <a:xfrm>
            <a:off x="6019802" y="2497141"/>
            <a:ext cx="762000" cy="1587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68363"/>
          </a:xfrm>
        </p:spPr>
        <p:txBody>
          <a:bodyPr/>
          <a:lstStyle/>
          <a:p>
            <a:r>
              <a:rPr lang="en-US" dirty="0" err="1" smtClean="0"/>
              <a:t>Flowvisor</a:t>
            </a:r>
            <a:r>
              <a:rPr lang="en-US" dirty="0" smtClean="0"/>
              <a:t> Overview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13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6571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217172" y="251461"/>
            <a:ext cx="5892539" cy="57825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451"/>
              </a:lnSpc>
            </a:pPr>
            <a:r>
              <a:rPr lang="en-US" sz="4000" dirty="0" err="1" smtClean="0"/>
              <a:t>Flowvisor</a:t>
            </a:r>
            <a:r>
              <a:rPr lang="en-US" sz="4000" dirty="0" smtClean="0"/>
              <a:t> Overview (Cont’d)</a:t>
            </a:r>
            <a:endParaRPr lang="en-CA" sz="3900" dirty="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20040" y="1623060"/>
            <a:ext cx="6702589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• Divide the production network into logical </a:t>
            </a:r>
            <a:r>
              <a:rPr lang="en-CA" sz="2400" i="1" dirty="0">
                <a:solidFill>
                  <a:srgbClr val="FF9800"/>
                </a:solidFill>
                <a:latin typeface="Liberation Sans Narrow Italic"/>
                <a:cs typeface="Liberation Sans Narrow Italic"/>
              </a:rPr>
              <a:t>slices</a:t>
            </a:r>
          </a:p>
          <a:p>
            <a:pPr>
              <a:lnSpc>
                <a:spcPts val="2795"/>
              </a:lnSpc>
            </a:pPr>
            <a:endParaRPr lang="en-CA" sz="2400" dirty="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31522" y="1977392"/>
            <a:ext cx="7371415" cy="164025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47"/>
              </a:lnSpc>
              <a:tabLst>
                <a:tab pos="411480" algn="l"/>
              </a:tabLst>
            </a:pPr>
            <a:r>
              <a:rPr lang="en-CA" sz="1900">
                <a:solidFill>
                  <a:srgbClr val="000000"/>
                </a:solidFill>
                <a:latin typeface="Liberation Sans Narrow"/>
                <a:cs typeface="Liberation Sans Narrow"/>
              </a:rPr>
              <a:t>o</a:t>
            </a: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 each slice/service controls its own packet forwarding</a:t>
            </a:r>
            <a:r>
              <a:rPr lang="en-CA" sz="24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>
                <a:solidFill>
                  <a:srgbClr val="000000"/>
                </a:solidFill>
                <a:latin typeface="Times New Roman"/>
              </a:rPr>
            </a:br>
            <a:r>
              <a:rPr lang="en-CA" sz="1900">
                <a:solidFill>
                  <a:srgbClr val="000000"/>
                </a:solidFill>
                <a:latin typeface="Liberation Sans Narrow"/>
                <a:cs typeface="Liberation Sans Narrow"/>
              </a:rPr>
              <a:t>o</a:t>
            </a: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 users pick which slice controls their traffic: </a:t>
            </a:r>
            <a:r>
              <a:rPr lang="en-CA" sz="2400">
                <a:solidFill>
                  <a:srgbClr val="0000FF"/>
                </a:solidFill>
                <a:latin typeface="Liberation Sans Narrow"/>
                <a:cs typeface="Liberation Sans Narrow"/>
              </a:rPr>
              <a:t>opt-in</a:t>
            </a:r>
            <a:r>
              <a:rPr lang="en-CA" sz="24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>
                <a:solidFill>
                  <a:srgbClr val="000000"/>
                </a:solidFill>
                <a:latin typeface="Times New Roman"/>
              </a:rPr>
            </a:br>
            <a:r>
              <a:rPr lang="en-CA" sz="1900">
                <a:solidFill>
                  <a:srgbClr val="000000"/>
                </a:solidFill>
                <a:latin typeface="Liberation Sans Narrow"/>
                <a:cs typeface="Liberation Sans Narrow"/>
              </a:rPr>
              <a:t>o</a:t>
            </a: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 existing production services run in their own slice</a:t>
            </a:r>
            <a:r>
              <a:rPr lang="en-CA" sz="24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>
                <a:solidFill>
                  <a:srgbClr val="000000"/>
                </a:solidFill>
                <a:latin typeface="Times New Roman"/>
              </a:rPr>
            </a:br>
            <a:r>
              <a:rPr lang="en-CA" sz="2400">
                <a:solidFill>
                  <a:srgbClr val="000000"/>
                </a:solidFill>
                <a:latin typeface="Arial Unicode MS"/>
                <a:cs typeface="Arial Unicode MS"/>
              </a:rPr>
              <a:t>	</a:t>
            </a: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e.g., Spanning tree, OSPF/BGP</a:t>
            </a:r>
          </a:p>
          <a:p>
            <a:pPr>
              <a:lnSpc>
                <a:spcPts val="2547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20040" y="3703320"/>
            <a:ext cx="5513829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• Enforce </a:t>
            </a:r>
            <a:r>
              <a:rPr lang="en-CA" sz="2400">
                <a:solidFill>
                  <a:srgbClr val="FF0000"/>
                </a:solidFill>
                <a:latin typeface="Liberation Sans Narrow"/>
                <a:cs typeface="Liberation Sans Narrow"/>
              </a:rPr>
              <a:t>strong isolation</a:t>
            </a: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 between slices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31520" y="4057651"/>
            <a:ext cx="5724780" cy="66578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70"/>
              </a:lnSpc>
            </a:pPr>
            <a:r>
              <a:rPr lang="en-CA" sz="1900">
                <a:solidFill>
                  <a:srgbClr val="000000"/>
                </a:solidFill>
                <a:latin typeface="Liberation Sans Narrow"/>
                <a:cs typeface="Liberation Sans Narrow"/>
              </a:rPr>
              <a:t>o</a:t>
            </a: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 actions in one slice do not affect another</a:t>
            </a:r>
          </a:p>
          <a:p>
            <a:pPr>
              <a:lnSpc>
                <a:spcPts val="257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20041" y="4709160"/>
            <a:ext cx="7873950" cy="100989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610"/>
              </a:lnSpc>
              <a:tabLst>
                <a:tab pos="411480" algn="l"/>
              </a:tabLst>
            </a:pPr>
            <a:r>
              <a:rPr lang="en-CA" sz="24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• Allows the (logical) </a:t>
            </a:r>
            <a:r>
              <a:rPr lang="en-CA" sz="2400" dirty="0" smtClean="0">
                <a:solidFill>
                  <a:srgbClr val="000000"/>
                </a:solidFill>
                <a:latin typeface="Liberation Sans Narrow"/>
                <a:cs typeface="Liberation Sans Narrow"/>
              </a:rPr>
              <a:t>slice to </a:t>
            </a:r>
            <a:r>
              <a:rPr lang="en-CA" sz="2400" dirty="0">
                <a:solidFill>
                  <a:srgbClr val="0000FF"/>
                </a:solidFill>
                <a:latin typeface="Liberation Sans Narrow"/>
                <a:cs typeface="Liberation Sans Narrow"/>
              </a:rPr>
              <a:t>mirror</a:t>
            </a:r>
            <a:r>
              <a:rPr lang="en-CA" sz="24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the production network</a:t>
            </a:r>
            <a:r>
              <a:rPr lang="en-CA" sz="24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 dirty="0">
                <a:solidFill>
                  <a:srgbClr val="000000"/>
                </a:solidFill>
                <a:latin typeface="Times New Roman"/>
              </a:rPr>
            </a:br>
            <a:r>
              <a:rPr lang="en-CA" sz="1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	o</a:t>
            </a:r>
            <a:r>
              <a:rPr lang="en-CA" sz="24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real hardware, performance, topologies, scale, users</a:t>
            </a:r>
          </a:p>
          <a:p>
            <a:pPr>
              <a:lnSpc>
                <a:spcPts val="2610"/>
              </a:lnSpc>
            </a:pPr>
            <a:endParaRPr lang="en-CA" sz="2400" dirty="0">
              <a:solidFill>
                <a:srgbClr val="00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R. Sherwood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388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Review of Previous </a:t>
            </a:r>
            <a:r>
              <a:rPr lang="en-US" dirty="0" smtClean="0"/>
              <a:t>Lecture (Cont’d)</a:t>
            </a: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00050" y="1638304"/>
            <a:ext cx="8058150" cy="46196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What are the forwarding abstractions? </a:t>
            </a:r>
          </a:p>
          <a:p>
            <a:pPr lvl="1">
              <a:defRPr/>
            </a:pPr>
            <a:r>
              <a:rPr lang="en-US" dirty="0" smtClean="0"/>
              <a:t>Fixed match action table (today’s switch chipset)</a:t>
            </a:r>
          </a:p>
          <a:p>
            <a:pPr lvl="1">
              <a:defRPr/>
            </a:pPr>
            <a:r>
              <a:rPr lang="en-US" dirty="0" smtClean="0"/>
              <a:t>Reconfigurable match table (</a:t>
            </a:r>
            <a:r>
              <a:rPr lang="en-US" dirty="0" err="1" smtClean="0"/>
              <a:t>OpenFlow</a:t>
            </a:r>
            <a:r>
              <a:rPr lang="en-US" dirty="0" smtClean="0"/>
              <a:t>++)</a:t>
            </a:r>
          </a:p>
          <a:p>
            <a:pPr lvl="2">
              <a:defRPr/>
            </a:pPr>
            <a:r>
              <a:rPr lang="en-US" dirty="0" smtClean="0"/>
              <a:t>Flexible header fields, flexible actions, flexible memory allocation in multi-stages of  match and actions</a:t>
            </a:r>
          </a:p>
          <a:p>
            <a:pPr lvl="1">
              <a:defRPr/>
            </a:pPr>
            <a:r>
              <a:rPr lang="en-US" dirty="0" smtClean="0"/>
              <a:t>Programmable pipeline with modular hardware building blocks on </a:t>
            </a:r>
            <a:r>
              <a:rPr lang="en-US" dirty="0" err="1" smtClean="0"/>
              <a:t>NetFPGA</a:t>
            </a:r>
            <a:r>
              <a:rPr lang="en-US" dirty="0" smtClean="0"/>
              <a:t> (</a:t>
            </a:r>
            <a:r>
              <a:rPr lang="en-US" dirty="0" err="1" smtClean="0"/>
              <a:t>SwitchBlade</a:t>
            </a:r>
            <a:r>
              <a:rPr lang="en-US" dirty="0" smtClean="0"/>
              <a:t>)</a:t>
            </a:r>
          </a:p>
          <a:p>
            <a:pPr lvl="1">
              <a:defRPr/>
            </a:pPr>
            <a:r>
              <a:rPr lang="en-US" dirty="0" smtClean="0"/>
              <a:t>Modular router (Click)</a:t>
            </a:r>
          </a:p>
          <a:p>
            <a:pPr lvl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6571"/>
          </a:xfrm>
          <a:prstGeom prst="rect">
            <a:avLst/>
          </a:prstGeom>
        </p:spPr>
      </p:pic>
      <p:sp>
        <p:nvSpPr>
          <p:cNvPr id="22" name="TextBox 2"/>
          <p:cNvSpPr txBox="1"/>
          <p:nvPr/>
        </p:nvSpPr>
        <p:spPr>
          <a:xfrm>
            <a:off x="217172" y="251461"/>
            <a:ext cx="5558651" cy="11464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451"/>
              </a:lnSpc>
            </a:pPr>
            <a:r>
              <a:rPr lang="en-CA" sz="3900">
                <a:solidFill>
                  <a:srgbClr val="000000"/>
                </a:solidFill>
                <a:latin typeface="Liberation Sans Narrow"/>
                <a:cs typeface="Liberation Sans Narrow"/>
              </a:rPr>
              <a:t>Current Network Devices</a:t>
            </a:r>
          </a:p>
          <a:p>
            <a:pPr>
              <a:lnSpc>
                <a:spcPts val="4451"/>
              </a:lnSpc>
            </a:pPr>
            <a:endParaRPr lang="en-CA" sz="39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77192" y="1165860"/>
            <a:ext cx="1915789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Switch/Router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965960" y="1897380"/>
            <a:ext cx="3871102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• Computes forwarding rules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14352" y="2251711"/>
            <a:ext cx="992159" cy="69117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678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Control</a:t>
            </a:r>
          </a:p>
          <a:p>
            <a:pPr>
              <a:lnSpc>
                <a:spcPts val="2678"/>
              </a:lnSpc>
            </a:pPr>
            <a:endParaRPr lang="en-CA" sz="2400">
              <a:solidFill>
                <a:srgbClr val="000000"/>
              </a:solidFill>
              <a:latin typeface="Liberation Sans Narrow"/>
              <a:cs typeface="Liberation Sans Narrow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686050" y="2217420"/>
            <a:ext cx="3538078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• “128.8.128/16 --&gt; port 6”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  <a:latin typeface="Liberation Sans Narrow"/>
              <a:cs typeface="Liberation Sans Narrow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05790" y="2583181"/>
            <a:ext cx="787175" cy="67095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92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Plane</a:t>
            </a:r>
          </a:p>
          <a:p>
            <a:pPr>
              <a:lnSpc>
                <a:spcPts val="2592"/>
              </a:lnSpc>
            </a:pPr>
            <a:endParaRPr lang="en-CA" sz="2400">
              <a:solidFill>
                <a:srgbClr val="000000"/>
              </a:solidFill>
              <a:latin typeface="Liberation Sans Narrow"/>
              <a:cs typeface="Liberation Sans Narrow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65962" y="2537460"/>
            <a:ext cx="3820457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• Pushes rules down to data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  <a:latin typeface="Liberation Sans Narrow"/>
              <a:cs typeface="Liberation Sans Narrow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274572" y="2926080"/>
            <a:ext cx="753061" cy="62440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94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plane</a:t>
            </a:r>
          </a:p>
          <a:p>
            <a:pPr>
              <a:lnSpc>
                <a:spcPts val="2394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149342" y="3303271"/>
            <a:ext cx="1636021" cy="69762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  <a:tabLst>
                <a:tab pos="594360" algn="l"/>
              </a:tabLst>
            </a:pPr>
            <a:r>
              <a:rPr lang="en-CA" sz="1700">
                <a:solidFill>
                  <a:srgbClr val="000000"/>
                </a:solidFill>
                <a:latin typeface="Liberation Sans Narrow"/>
                <a:cs typeface="Liberation Sans Narrow"/>
              </a:rPr>
              <a:t>General-purpose</a:t>
            </a:r>
            <a:r>
              <a:rPr lang="en-CA" sz="17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700">
                <a:solidFill>
                  <a:srgbClr val="000000"/>
                </a:solidFill>
                <a:latin typeface="Times New Roman"/>
              </a:rPr>
            </a:br>
            <a:r>
              <a:rPr lang="en-CA" sz="1700">
                <a:solidFill>
                  <a:srgbClr val="000000"/>
                </a:solidFill>
                <a:latin typeface="Liberation Sans Narrow"/>
                <a:cs typeface="Liberation Sans Narrow"/>
              </a:rPr>
              <a:t>	CPU</a:t>
            </a:r>
          </a:p>
          <a:p>
            <a:pPr>
              <a:lnSpc>
                <a:spcPts val="1800"/>
              </a:lnSpc>
            </a:pPr>
            <a:endParaRPr lang="en-CA" sz="17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531872" y="3817620"/>
            <a:ext cx="1727787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FF"/>
                </a:solidFill>
                <a:latin typeface="Liberation Sans Narrow"/>
                <a:cs typeface="Liberation Sans Narrow"/>
              </a:rPr>
              <a:t>Control/Data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31720" y="3931920"/>
            <a:ext cx="622942" cy="44864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01"/>
              </a:lnSpc>
            </a:pPr>
            <a:r>
              <a:rPr lang="en-CA" sz="1900">
                <a:solidFill>
                  <a:srgbClr val="000000"/>
                </a:solidFill>
                <a:latin typeface="Liberation Sans Narrow"/>
                <a:cs typeface="Liberation Sans Narrow"/>
              </a:rPr>
              <a:t>Rules</a:t>
            </a:r>
          </a:p>
          <a:p>
            <a:pPr>
              <a:lnSpc>
                <a:spcPts val="1701"/>
              </a:lnSpc>
            </a:pPr>
            <a:endParaRPr lang="en-CA" sz="1900">
              <a:solidFill>
                <a:srgbClr val="000000"/>
              </a:solidFill>
              <a:latin typeface="Liberation Sans Narrow"/>
              <a:cs typeface="Liberation Sans Narrow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989320" y="4000501"/>
            <a:ext cx="638634" cy="42524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56"/>
              </a:lnSpc>
            </a:pPr>
            <a:r>
              <a:rPr lang="en-CA" sz="1400">
                <a:solidFill>
                  <a:srgbClr val="000000"/>
                </a:solidFill>
                <a:latin typeface="Liberation Sans Narrow"/>
                <a:cs typeface="Liberation Sans Narrow"/>
              </a:rPr>
              <a:t>Excepts</a:t>
            </a:r>
          </a:p>
          <a:p>
            <a:pPr>
              <a:lnSpc>
                <a:spcPts val="1656"/>
              </a:lnSpc>
            </a:pPr>
            <a:endParaRPr lang="en-CA" sz="1400">
              <a:solidFill>
                <a:srgbClr val="000000"/>
              </a:solidFill>
              <a:latin typeface="Liberation Sans Narrow"/>
              <a:cs typeface="Liberation Sans Narrow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874772" y="4137660"/>
            <a:ext cx="1129065" cy="57785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96"/>
              </a:lnSpc>
            </a:pPr>
            <a:r>
              <a:rPr lang="en-CA" sz="2400">
                <a:solidFill>
                  <a:srgbClr val="0000FF"/>
                </a:solidFill>
                <a:latin typeface="Liberation Sans Narrow"/>
                <a:cs typeface="Liberation Sans Narrow"/>
              </a:rPr>
              <a:t>Protocol</a:t>
            </a:r>
          </a:p>
          <a:p>
            <a:pPr>
              <a:lnSpc>
                <a:spcPts val="2196"/>
              </a:lnSpc>
            </a:pPr>
            <a:endParaRPr lang="en-CA" sz="2400">
              <a:solidFill>
                <a:srgbClr val="0000FF"/>
              </a:solidFill>
              <a:latin typeface="Liberation Sans Narrow"/>
              <a:cs typeface="Liberation Sans Narrow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965962" y="4812029"/>
            <a:ext cx="3682949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• Enforces forwarding rules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  <a:latin typeface="Liberation Sans Narrow"/>
              <a:cs typeface="Liberation Sans Narrow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74370" y="5166362"/>
            <a:ext cx="650118" cy="56938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60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Data</a:t>
            </a:r>
          </a:p>
          <a:p>
            <a:pPr>
              <a:lnSpc>
                <a:spcPts val="21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05790" y="5452111"/>
            <a:ext cx="787175" cy="65594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Plane</a:t>
            </a:r>
          </a:p>
          <a:p>
            <a:pPr>
              <a:lnSpc>
                <a:spcPts val="2538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965962" y="5177791"/>
            <a:ext cx="3871853" cy="982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20"/>
              </a:lnSpc>
              <a:tabLst>
                <a:tab pos="308610" algn="l"/>
              </a:tabLst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• Exceptions pushed back to</a:t>
            </a:r>
            <a:r>
              <a:rPr lang="en-CA" sz="24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>
                <a:solidFill>
                  <a:srgbClr val="000000"/>
                </a:solidFill>
                <a:latin typeface="Times New Roman"/>
              </a:rPr>
            </a:b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	control plane</a:t>
            </a:r>
          </a:p>
          <a:p>
            <a:pPr>
              <a:lnSpc>
                <a:spcPts val="256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686050" y="5829300"/>
            <a:ext cx="3546644" cy="66033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• e.g., unmatched packets</a:t>
            </a:r>
          </a:p>
          <a:p>
            <a:pPr>
              <a:lnSpc>
                <a:spcPts val="2579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777992" y="6160771"/>
            <a:ext cx="751107" cy="4042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lang="en-CA" sz="1700">
                <a:solidFill>
                  <a:srgbClr val="000000"/>
                </a:solidFill>
                <a:latin typeface="Liberation Sans Narrow"/>
                <a:cs typeface="Liberation Sans Narrow"/>
              </a:rPr>
              <a:t>Custom</a:t>
            </a:r>
          </a:p>
          <a:p>
            <a:pPr>
              <a:lnSpc>
                <a:spcPts val="1539"/>
              </a:lnSpc>
            </a:pPr>
            <a:endParaRPr lang="en-CA" sz="1700">
              <a:solidFill>
                <a:srgbClr val="000000"/>
              </a:solidFill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903720" y="6355080"/>
            <a:ext cx="521652" cy="46679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CA" sz="1700">
                <a:solidFill>
                  <a:srgbClr val="000000"/>
                </a:solidFill>
                <a:latin typeface="Liberation Sans Narrow"/>
                <a:cs typeface="Liberation Sans Narrow"/>
              </a:rPr>
              <a:t>ASIC</a:t>
            </a:r>
          </a:p>
          <a:p>
            <a:pPr>
              <a:lnSpc>
                <a:spcPts val="1800"/>
              </a:lnSpc>
            </a:pPr>
            <a:endParaRPr lang="en-CA" sz="1700">
              <a:solidFill>
                <a:srgbClr val="000000"/>
              </a:solidFill>
            </a:endParaRP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71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6571"/>
          </a:xfrm>
          <a:prstGeom prst="rect">
            <a:avLst/>
          </a:prstGeom>
        </p:spPr>
      </p:pic>
      <p:sp>
        <p:nvSpPr>
          <p:cNvPr id="19" name="TextBox 2"/>
          <p:cNvSpPr txBox="1"/>
          <p:nvPr/>
        </p:nvSpPr>
        <p:spPr>
          <a:xfrm>
            <a:off x="205740" y="240031"/>
            <a:ext cx="8062754" cy="11464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451"/>
              </a:lnSpc>
            </a:pPr>
            <a:r>
              <a:rPr lang="en-CA" sz="3900">
                <a:solidFill>
                  <a:srgbClr val="000000"/>
                </a:solidFill>
                <a:latin typeface="Liberation Sans Narrow"/>
                <a:cs typeface="Liberation Sans Narrow"/>
              </a:rPr>
              <a:t>Add a Slicing Layer Between Planes</a:t>
            </a:r>
          </a:p>
          <a:p>
            <a:pPr>
              <a:lnSpc>
                <a:spcPts val="4451"/>
              </a:lnSpc>
            </a:pPr>
            <a:endParaRPr lang="en-CA" sz="39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42902" y="1771649"/>
            <a:ext cx="923781" cy="71803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0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Slice 2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20042" y="2125981"/>
            <a:ext cx="992159" cy="65594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Control</a:t>
            </a:r>
          </a:p>
          <a:p>
            <a:pPr>
              <a:lnSpc>
                <a:spcPts val="2538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11482" y="2446020"/>
            <a:ext cx="787175" cy="66033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Plane</a:t>
            </a:r>
          </a:p>
          <a:p>
            <a:pPr>
              <a:lnSpc>
                <a:spcPts val="2579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429001" y="1805940"/>
            <a:ext cx="923781" cy="71803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0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Slice 1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394712" y="2160271"/>
            <a:ext cx="992159" cy="65498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Control</a:t>
            </a:r>
          </a:p>
          <a:p>
            <a:pPr>
              <a:lnSpc>
                <a:spcPts val="2529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497582" y="2491740"/>
            <a:ext cx="787175" cy="66033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Plane</a:t>
            </a:r>
          </a:p>
          <a:p>
            <a:pPr>
              <a:lnSpc>
                <a:spcPts val="2579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377942" y="1771649"/>
            <a:ext cx="923781" cy="71803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0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Slice 3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355082" y="2125981"/>
            <a:ext cx="992159" cy="65594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Control</a:t>
            </a:r>
          </a:p>
          <a:p>
            <a:pPr>
              <a:lnSpc>
                <a:spcPts val="2538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446522" y="2446020"/>
            <a:ext cx="787175" cy="66033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Plane</a:t>
            </a:r>
          </a:p>
          <a:p>
            <a:pPr>
              <a:lnSpc>
                <a:spcPts val="2579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058150" y="3909062"/>
            <a:ext cx="611508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Slice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886702" y="4229101"/>
            <a:ext cx="972159" cy="56754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74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Policies</a:t>
            </a:r>
          </a:p>
          <a:p>
            <a:pPr>
              <a:lnSpc>
                <a:spcPts val="217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320290" y="4869182"/>
            <a:ext cx="622942" cy="55805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60"/>
              </a:lnSpc>
            </a:pPr>
            <a:r>
              <a:rPr lang="en-CA" sz="1900">
                <a:solidFill>
                  <a:srgbClr val="000000"/>
                </a:solidFill>
                <a:latin typeface="Liberation Sans Narrow"/>
                <a:cs typeface="Liberation Sans Narrow"/>
              </a:rPr>
              <a:t>Rules</a:t>
            </a:r>
          </a:p>
          <a:p>
            <a:pPr>
              <a:lnSpc>
                <a:spcPts val="2174"/>
              </a:lnSpc>
            </a:pPr>
            <a:endParaRPr lang="en-CA" sz="1900">
              <a:solidFill>
                <a:srgbClr val="00000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520442" y="4663440"/>
            <a:ext cx="1727787" cy="1007006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610"/>
              </a:lnSpc>
              <a:tabLst>
                <a:tab pos="308610" algn="l"/>
              </a:tabLst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Control/Data</a:t>
            </a:r>
            <a:r>
              <a:rPr lang="en-CA" sz="24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>
                <a:solidFill>
                  <a:srgbClr val="000000"/>
                </a:solidFill>
                <a:latin typeface="Times New Roman"/>
              </a:rPr>
            </a:b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	Protocol</a:t>
            </a:r>
          </a:p>
          <a:p>
            <a:pPr>
              <a:lnSpc>
                <a:spcPts val="2583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943600" y="4903471"/>
            <a:ext cx="638634" cy="4206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20"/>
              </a:lnSpc>
            </a:pPr>
            <a:r>
              <a:rPr lang="en-CA" sz="1400">
                <a:solidFill>
                  <a:srgbClr val="000000"/>
                </a:solidFill>
                <a:latin typeface="Liberation Sans Narrow"/>
                <a:cs typeface="Liberation Sans Narrow"/>
              </a:rPr>
              <a:t>Excepts</a:t>
            </a:r>
          </a:p>
          <a:p>
            <a:pPr>
              <a:lnSpc>
                <a:spcPts val="1656"/>
              </a:lnSpc>
            </a:pPr>
            <a:endParaRPr lang="en-CA" sz="1400">
              <a:solidFill>
                <a:srgbClr val="000000"/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726180" y="5829300"/>
            <a:ext cx="650118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Data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657602" y="6183631"/>
            <a:ext cx="787175" cy="66578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70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Plane</a:t>
            </a:r>
          </a:p>
          <a:p>
            <a:pPr>
              <a:lnSpc>
                <a:spcPts val="257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23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R. Sherwood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2514600" y="6469592"/>
            <a:ext cx="3200400" cy="396875"/>
          </a:xfrm>
        </p:spPr>
        <p:txBody>
          <a:bodyPr/>
          <a:lstStyle/>
          <a:p>
            <a:r>
              <a:rPr lang="en-US" dirty="0" smtClean="0"/>
              <a:t>Software Defined Networking (COMS 6998-10)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814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6571"/>
          </a:xfrm>
          <a:prstGeom prst="rect">
            <a:avLst/>
          </a:prstGeom>
        </p:spPr>
      </p:pic>
      <p:sp>
        <p:nvSpPr>
          <p:cNvPr id="12" name="TextBox 2"/>
          <p:cNvSpPr txBox="1"/>
          <p:nvPr/>
        </p:nvSpPr>
        <p:spPr>
          <a:xfrm>
            <a:off x="217170" y="251461"/>
            <a:ext cx="6226314" cy="11464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451"/>
              </a:lnSpc>
            </a:pPr>
            <a:r>
              <a:rPr lang="en-CA" sz="3900">
                <a:solidFill>
                  <a:srgbClr val="000000"/>
                </a:solidFill>
                <a:latin typeface="Liberation Sans Narrow"/>
                <a:cs typeface="Liberation Sans Narrow"/>
              </a:rPr>
              <a:t>Network Slicing Architecture</a:t>
            </a:r>
          </a:p>
          <a:p>
            <a:pPr>
              <a:lnSpc>
                <a:spcPts val="4451"/>
              </a:lnSpc>
            </a:pPr>
            <a:endParaRPr lang="en-CA" sz="39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25782" y="1623060"/>
            <a:ext cx="7522241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A </a:t>
            </a:r>
            <a:r>
              <a:rPr lang="en-CA" sz="2400">
                <a:solidFill>
                  <a:srgbClr val="0000FF"/>
                </a:solidFill>
                <a:latin typeface="Liberation Sans Narrow"/>
                <a:cs typeface="Liberation Sans Narrow"/>
              </a:rPr>
              <a:t>network slice</a:t>
            </a: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 is a collection of sliced switches/routers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20040" y="2491740"/>
            <a:ext cx="3580908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• Data plane is unmodified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28650" y="2914651"/>
            <a:ext cx="6688880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- Packets forwarded with </a:t>
            </a:r>
            <a:r>
              <a:rPr lang="en-CA" sz="2400">
                <a:solidFill>
                  <a:srgbClr val="0000FF"/>
                </a:solidFill>
                <a:latin typeface="Liberation Sans Narrow"/>
                <a:cs typeface="Liberation Sans Narrow"/>
              </a:rPr>
              <a:t>no performance penalty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28652" y="3337560"/>
            <a:ext cx="3643425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- Slicing with existing ASIC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17170" y="4206240"/>
            <a:ext cx="3529061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•</a:t>
            </a:r>
            <a:r>
              <a:rPr lang="en-CA" sz="2400">
                <a:solidFill>
                  <a:srgbClr val="0000FF"/>
                </a:solidFill>
                <a:latin typeface="Liberation Sans Narrow"/>
                <a:cs typeface="Liberation Sans Narrow"/>
              </a:rPr>
              <a:t> Transparent </a:t>
            </a: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slicing layer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28650" y="4629151"/>
            <a:ext cx="5697172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- each slice believes it owns the data path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8652" y="5052060"/>
            <a:ext cx="4687431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- enforces isolation between slices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40130" y="5463540"/>
            <a:ext cx="6864860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• i.e., rewrites, drops rules to adhere to slice police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28652" y="5897880"/>
            <a:ext cx="5353479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- forwards exceptions to correct slice(s)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16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R. Sherwood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97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6571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217170" y="251461"/>
            <a:ext cx="3335630" cy="11464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451"/>
              </a:lnSpc>
            </a:pPr>
            <a:r>
              <a:rPr lang="en-CA" sz="3900">
                <a:solidFill>
                  <a:srgbClr val="000000"/>
                </a:solidFill>
                <a:latin typeface="Liberation Sans Narrow"/>
                <a:cs typeface="Liberation Sans Narrow"/>
              </a:rPr>
              <a:t>Slicing Policies</a:t>
            </a:r>
          </a:p>
          <a:p>
            <a:pPr>
              <a:lnSpc>
                <a:spcPts val="4451"/>
              </a:lnSpc>
            </a:pPr>
            <a:endParaRPr lang="en-CA" sz="39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25782" y="1623060"/>
            <a:ext cx="8143411" cy="85305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12"/>
              </a:lnSpc>
            </a:pP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The policy specifies resource limits for each slice:</a:t>
            </a:r>
          </a:p>
          <a:p>
            <a:pPr>
              <a:lnSpc>
                <a:spcPts val="3312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28650" y="2514600"/>
            <a:ext cx="2708236" cy="85305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12"/>
              </a:lnSpc>
            </a:pP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- Link bandwidth</a:t>
            </a:r>
          </a:p>
          <a:p>
            <a:pPr>
              <a:lnSpc>
                <a:spcPts val="3312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28650" y="3006090"/>
            <a:ext cx="6365644" cy="85305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12"/>
              </a:lnSpc>
            </a:pP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- Maximum number of forwarding rules</a:t>
            </a:r>
          </a:p>
          <a:p>
            <a:pPr>
              <a:lnSpc>
                <a:spcPts val="3312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28652" y="3497580"/>
            <a:ext cx="1709127" cy="85305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12"/>
              </a:lnSpc>
            </a:pP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- Topology</a:t>
            </a:r>
          </a:p>
          <a:p>
            <a:pPr>
              <a:lnSpc>
                <a:spcPts val="3312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28650" y="3989070"/>
            <a:ext cx="5083980" cy="85305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12"/>
              </a:lnSpc>
            </a:pP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- Fraction of switch/router CPU</a:t>
            </a:r>
          </a:p>
          <a:p>
            <a:pPr>
              <a:lnSpc>
                <a:spcPts val="3312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28652" y="4983481"/>
            <a:ext cx="7008135" cy="125162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40"/>
              </a:lnSpc>
            </a:pP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-</a:t>
            </a:r>
            <a:r>
              <a:rPr lang="en-CA" sz="2900" i="1">
                <a:solidFill>
                  <a:srgbClr val="FF9800"/>
                </a:solidFill>
                <a:latin typeface="Liberation Sans Narrow Italic"/>
                <a:cs typeface="Liberation Sans Narrow Italic"/>
              </a:rPr>
              <a:t> FlowSpace</a:t>
            </a:r>
            <a:r>
              <a:rPr lang="en-CA" sz="2900" i="1">
                <a:solidFill>
                  <a:srgbClr val="000000"/>
                </a:solidFill>
                <a:latin typeface="Liberation Sans Narrow Italic"/>
                <a:cs typeface="Liberation Sans Narrow Italic"/>
              </a:rPr>
              <a:t>: which packets does the slice</a:t>
            </a:r>
            <a:r>
              <a:rPr lang="en-CA" sz="29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900">
                <a:solidFill>
                  <a:srgbClr val="000000"/>
                </a:solidFill>
                <a:latin typeface="Times New Roman"/>
              </a:rPr>
            </a:br>
            <a:r>
              <a:rPr lang="en-CA" sz="2900" i="1">
                <a:solidFill>
                  <a:srgbClr val="000000"/>
                </a:solidFill>
                <a:latin typeface="Liberation Sans Narrow Italic"/>
                <a:cs typeface="Liberation Sans Narrow Italic"/>
              </a:rPr>
              <a:t>control?</a:t>
            </a:r>
          </a:p>
          <a:p>
            <a:pPr>
              <a:lnSpc>
                <a:spcPts val="3240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13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R. Sherwood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39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Substrate: 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Flowspace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7800" y="1524001"/>
            <a:ext cx="3657600" cy="6096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Payload</a:t>
            </a:r>
            <a:endParaRPr lang="en-US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2" y="1524001"/>
            <a:ext cx="1676400" cy="609600"/>
          </a:xfrm>
          <a:prstGeom prst="rect">
            <a:avLst/>
          </a:prstGeom>
          <a:solidFill>
            <a:srgbClr val="FF99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b="1">
                <a:solidFill>
                  <a:srgbClr val="333399"/>
                </a:solidFill>
              </a:rPr>
              <a:t>Ethernet</a:t>
            </a:r>
          </a:p>
          <a:p>
            <a:pPr algn="ctr">
              <a:defRPr/>
            </a:pPr>
            <a:r>
              <a:rPr lang="en-US">
                <a:solidFill>
                  <a:srgbClr val="333399"/>
                </a:solidFill>
              </a:rPr>
              <a:t>DA, SA, etc</a:t>
            </a:r>
          </a:p>
        </p:txBody>
      </p:sp>
      <p:sp>
        <p:nvSpPr>
          <p:cNvPr id="7" name="Rectangle 6"/>
          <p:cNvSpPr/>
          <p:nvPr/>
        </p:nvSpPr>
        <p:spPr>
          <a:xfrm>
            <a:off x="1905002" y="1524001"/>
            <a:ext cx="1676400" cy="609600"/>
          </a:xfrm>
          <a:prstGeom prst="rect">
            <a:avLst/>
          </a:prstGeom>
          <a:solidFill>
            <a:srgbClr val="FF99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b="1">
                <a:solidFill>
                  <a:srgbClr val="333399"/>
                </a:solidFill>
              </a:rPr>
              <a:t>IP</a:t>
            </a:r>
          </a:p>
          <a:p>
            <a:pPr algn="ctr">
              <a:defRPr/>
            </a:pPr>
            <a:r>
              <a:rPr lang="en-US">
                <a:solidFill>
                  <a:srgbClr val="333399"/>
                </a:solidFill>
              </a:rPr>
              <a:t>DA, SA, etc</a:t>
            </a:r>
          </a:p>
        </p:txBody>
      </p:sp>
      <p:sp>
        <p:nvSpPr>
          <p:cNvPr id="8" name="Rectangle 7"/>
          <p:cNvSpPr/>
          <p:nvPr/>
        </p:nvSpPr>
        <p:spPr>
          <a:xfrm>
            <a:off x="3581400" y="1524001"/>
            <a:ext cx="1676400" cy="609600"/>
          </a:xfrm>
          <a:prstGeom prst="rect">
            <a:avLst/>
          </a:prstGeom>
          <a:solidFill>
            <a:srgbClr val="FF99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en-US" b="1">
                <a:solidFill>
                  <a:srgbClr val="333399"/>
                </a:solidFill>
              </a:rPr>
              <a:t>TCP</a:t>
            </a:r>
          </a:p>
          <a:p>
            <a:pPr algn="ctr">
              <a:defRPr/>
            </a:pPr>
            <a:r>
              <a:rPr lang="en-US">
                <a:solidFill>
                  <a:srgbClr val="333399"/>
                </a:solidFill>
              </a:rPr>
              <a:t>DP, SP, etc</a:t>
            </a:r>
          </a:p>
        </p:txBody>
      </p:sp>
      <p:sp>
        <p:nvSpPr>
          <p:cNvPr id="9" name="Right Brace 8"/>
          <p:cNvSpPr/>
          <p:nvPr/>
        </p:nvSpPr>
        <p:spPr>
          <a:xfrm rot="5400000">
            <a:off x="2514601" y="0"/>
            <a:ext cx="457200" cy="5029200"/>
          </a:xfrm>
          <a:prstGeom prst="rightBrace">
            <a:avLst>
              <a:gd name="adj1" fmla="val 8333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920" name="TextBox 9"/>
          <p:cNvSpPr txBox="1">
            <a:spLocks noChangeArrowheads="1"/>
          </p:cNvSpPr>
          <p:nvPr/>
        </p:nvSpPr>
        <p:spPr bwMode="auto">
          <a:xfrm>
            <a:off x="152105" y="2743200"/>
            <a:ext cx="5213940" cy="13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/>
              <a:t>Collection of bits to plumb flows </a:t>
            </a:r>
          </a:p>
          <a:p>
            <a:pPr algn="ctr" eaLnBrk="1" hangingPunct="1"/>
            <a:r>
              <a:rPr lang="en-US" sz="2800"/>
              <a:t>(of different granularities)</a:t>
            </a:r>
          </a:p>
          <a:p>
            <a:pPr algn="ctr" eaLnBrk="1" hangingPunct="1"/>
            <a:r>
              <a:rPr lang="en-US" sz="2800"/>
              <a:t>between end points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28600" y="4876801"/>
            <a:ext cx="8686800" cy="609600"/>
            <a:chOff x="228600" y="4876800"/>
            <a:chExt cx="8686800" cy="609600"/>
          </a:xfrm>
        </p:grpSpPr>
        <p:sp>
          <p:nvSpPr>
            <p:cNvPr id="11" name="Rectangle 10"/>
            <p:cNvSpPr/>
            <p:nvPr/>
          </p:nvSpPr>
          <p:spPr>
            <a:xfrm>
              <a:off x="5257800" y="4876800"/>
              <a:ext cx="3657600" cy="609600"/>
            </a:xfrm>
            <a:prstGeom prst="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Payload</a:t>
              </a:r>
              <a:endPara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8600" y="4876800"/>
              <a:ext cx="5029200" cy="609600"/>
            </a:xfrm>
            <a:prstGeom prst="rect">
              <a:avLst/>
            </a:prstGeom>
            <a:solidFill>
              <a:srgbClr val="FF99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333399"/>
                  </a:solidFill>
                </a:rPr>
                <a:t>Header</a:t>
              </a:r>
            </a:p>
            <a:p>
              <a:pPr algn="ctr">
                <a:defRPr/>
              </a:pPr>
              <a:r>
                <a:rPr lang="en-US">
                  <a:solidFill>
                    <a:srgbClr val="333399"/>
                  </a:solidFill>
                </a:rPr>
                <a:t>User-defined flowspace</a:t>
              </a:r>
            </a:p>
          </p:txBody>
        </p:sp>
      </p:grpSp>
      <p:sp>
        <p:nvSpPr>
          <p:cNvPr id="14" name="Right Brace 13"/>
          <p:cNvSpPr/>
          <p:nvPr/>
        </p:nvSpPr>
        <p:spPr>
          <a:xfrm rot="16200000" flipV="1">
            <a:off x="2514601" y="2057400"/>
            <a:ext cx="457200" cy="5029200"/>
          </a:xfrm>
          <a:prstGeom prst="rightBrace">
            <a:avLst>
              <a:gd name="adj1" fmla="val 8333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876427" y="5573714"/>
            <a:ext cx="1737127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800" dirty="0"/>
              <a:t>“</a:t>
            </a:r>
            <a:r>
              <a:rPr lang="en-US" sz="1800" dirty="0" err="1" smtClean="0"/>
              <a:t>OpenFlow</a:t>
            </a:r>
            <a:r>
              <a:rPr lang="en-US" sz="1800" dirty="0" smtClean="0"/>
              <a:t>++</a:t>
            </a:r>
            <a:r>
              <a:rPr lang="ja-JP" altLang="en-US" sz="1800" dirty="0" smtClean="0"/>
              <a:t>”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17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N. </a:t>
            </a:r>
            <a:r>
              <a:rPr lang="en-US" dirty="0" err="1" smtClean="0"/>
              <a:t>Mckeown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304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Flowspace: Simple example</a:t>
            </a:r>
          </a:p>
        </p:txBody>
      </p:sp>
      <p:sp>
        <p:nvSpPr>
          <p:cNvPr id="5" name="Freeform 4"/>
          <p:cNvSpPr/>
          <p:nvPr/>
        </p:nvSpPr>
        <p:spPr>
          <a:xfrm>
            <a:off x="1276351" y="2135189"/>
            <a:ext cx="6724650" cy="3656012"/>
          </a:xfrm>
          <a:custGeom>
            <a:avLst/>
            <a:gdLst>
              <a:gd name="connsiteX0" fmla="*/ 15488 w 7868138"/>
              <a:gd name="connsiteY0" fmla="*/ 0 h 3655535"/>
              <a:gd name="connsiteX1" fmla="*/ 0 w 7868138"/>
              <a:gd name="connsiteY1" fmla="*/ 3640045 h 3655535"/>
              <a:gd name="connsiteX2" fmla="*/ 7868138 w 7868138"/>
              <a:gd name="connsiteY2" fmla="*/ 3655535 h 3655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68138" h="3655535">
                <a:moveTo>
                  <a:pt x="15488" y="0"/>
                </a:moveTo>
                <a:cubicBezTo>
                  <a:pt x="10325" y="1213348"/>
                  <a:pt x="0" y="3640045"/>
                  <a:pt x="0" y="3640045"/>
                </a:cubicBezTo>
                <a:lnTo>
                  <a:pt x="7868138" y="3655535"/>
                </a:lnTo>
              </a:path>
            </a:pathLst>
          </a:custGeom>
          <a:ln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5549901" y="5943602"/>
            <a:ext cx="774549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IP SA</a:t>
            </a:r>
          </a:p>
        </p:txBody>
      </p:sp>
      <p:sp>
        <p:nvSpPr>
          <p:cNvPr id="39941" name="TextBox 6"/>
          <p:cNvSpPr txBox="1">
            <a:spLocks noChangeArrowheads="1"/>
          </p:cNvSpPr>
          <p:nvPr/>
        </p:nvSpPr>
        <p:spPr bwMode="auto">
          <a:xfrm>
            <a:off x="304801" y="2819402"/>
            <a:ext cx="787373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IP DA</a:t>
            </a:r>
          </a:p>
        </p:txBody>
      </p:sp>
      <p:sp>
        <p:nvSpPr>
          <p:cNvPr id="8" name="Oval 7"/>
          <p:cNvSpPr/>
          <p:nvPr/>
        </p:nvSpPr>
        <p:spPr>
          <a:xfrm>
            <a:off x="2989264" y="3581401"/>
            <a:ext cx="152400" cy="1524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943" name="TextBox 8"/>
          <p:cNvSpPr txBox="1">
            <a:spLocks noChangeArrowheads="1"/>
          </p:cNvSpPr>
          <p:nvPr/>
        </p:nvSpPr>
        <p:spPr bwMode="auto">
          <a:xfrm>
            <a:off x="1752603" y="1600202"/>
            <a:ext cx="1313158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Single flow</a:t>
            </a:r>
          </a:p>
        </p:txBody>
      </p:sp>
      <p:cxnSp>
        <p:nvCxnSpPr>
          <p:cNvPr id="11" name="Straight Arrow Connector 10"/>
          <p:cNvCxnSpPr>
            <a:stCxn id="39943" idx="2"/>
            <a:endCxn id="8" idx="0"/>
          </p:cNvCxnSpPr>
          <p:nvPr/>
        </p:nvCxnSpPr>
        <p:spPr>
          <a:xfrm>
            <a:off x="2409182" y="1969524"/>
            <a:ext cx="656282" cy="1611877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4221165" y="1524001"/>
            <a:ext cx="2484437" cy="4648200"/>
            <a:chOff x="4220622" y="1524000"/>
            <a:chExt cx="2484978" cy="4648200"/>
          </a:xfrm>
        </p:grpSpPr>
        <p:cxnSp>
          <p:nvCxnSpPr>
            <p:cNvPr id="15" name="Straight Connector 14"/>
            <p:cNvCxnSpPr/>
            <p:nvPr/>
          </p:nvCxnSpPr>
          <p:spPr>
            <a:xfrm rot="5400000">
              <a:off x="2324380" y="3772694"/>
              <a:ext cx="40386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951" name="TextBox 15"/>
            <p:cNvSpPr txBox="1">
              <a:spLocks noChangeArrowheads="1"/>
            </p:cNvSpPr>
            <p:nvPr/>
          </p:nvSpPr>
          <p:spPr bwMode="auto">
            <a:xfrm>
              <a:off x="4876800" y="1524000"/>
              <a:ext cx="1828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All flows from </a:t>
              </a:r>
              <a:r>
                <a:rPr lang="en-US" sz="1800">
                  <a:solidFill>
                    <a:schemeClr val="accent2"/>
                  </a:solidFill>
                </a:rPr>
                <a:t>A</a:t>
              </a:r>
            </a:p>
          </p:txBody>
        </p:sp>
        <p:cxnSp>
          <p:nvCxnSpPr>
            <p:cNvPr id="17" name="Straight Arrow Connector 16"/>
            <p:cNvCxnSpPr>
              <a:stCxn id="39951" idx="2"/>
            </p:cNvCxnSpPr>
            <p:nvPr/>
          </p:nvCxnSpPr>
          <p:spPr>
            <a:xfrm flipH="1">
              <a:off x="4342887" y="1893332"/>
              <a:ext cx="1448313" cy="926068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953" name="TextBox 21"/>
            <p:cNvSpPr txBox="1">
              <a:spLocks noChangeArrowheads="1"/>
            </p:cNvSpPr>
            <p:nvPr/>
          </p:nvSpPr>
          <p:spPr bwMode="auto">
            <a:xfrm>
              <a:off x="4220622" y="5802868"/>
              <a:ext cx="3514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333399"/>
                  </a:solidFill>
                </a:rPr>
                <a:t>A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5486401" y="1981200"/>
            <a:ext cx="2819400" cy="2286000"/>
            <a:chOff x="5486400" y="1981200"/>
            <a:chExt cx="2819400" cy="2286000"/>
          </a:xfrm>
        </p:grpSpPr>
        <p:sp>
          <p:nvSpPr>
            <p:cNvPr id="23" name="Rectangle 22"/>
            <p:cNvSpPr/>
            <p:nvPr/>
          </p:nvSpPr>
          <p:spPr>
            <a:xfrm>
              <a:off x="5486400" y="3352800"/>
              <a:ext cx="1066800" cy="9144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948" name="TextBox 23"/>
            <p:cNvSpPr txBox="1">
              <a:spLocks noChangeArrowheads="1"/>
            </p:cNvSpPr>
            <p:nvPr/>
          </p:nvSpPr>
          <p:spPr bwMode="auto">
            <a:xfrm>
              <a:off x="6477000" y="1981200"/>
              <a:ext cx="18288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/>
                <a:t>All flows between two subnets</a:t>
              </a:r>
            </a:p>
          </p:txBody>
        </p:sp>
        <p:cxnSp>
          <p:nvCxnSpPr>
            <p:cNvPr id="25" name="Straight Arrow Connector 24"/>
            <p:cNvCxnSpPr>
              <a:stCxn id="39948" idx="2"/>
            </p:cNvCxnSpPr>
            <p:nvPr/>
          </p:nvCxnSpPr>
          <p:spPr>
            <a:xfrm flipH="1">
              <a:off x="6553202" y="2904530"/>
              <a:ext cx="838198" cy="459382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22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N. </a:t>
            </a:r>
            <a:r>
              <a:rPr lang="en-US" dirty="0" err="1" smtClean="0"/>
              <a:t>Mckeown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000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Flowspace: Generalization</a:t>
            </a:r>
          </a:p>
        </p:txBody>
      </p:sp>
      <p:sp>
        <p:nvSpPr>
          <p:cNvPr id="5" name="Freeform 4"/>
          <p:cNvSpPr/>
          <p:nvPr/>
        </p:nvSpPr>
        <p:spPr>
          <a:xfrm>
            <a:off x="2011364" y="1371603"/>
            <a:ext cx="5124450" cy="3656013"/>
          </a:xfrm>
          <a:custGeom>
            <a:avLst/>
            <a:gdLst>
              <a:gd name="connsiteX0" fmla="*/ 15488 w 7868138"/>
              <a:gd name="connsiteY0" fmla="*/ 0 h 3655535"/>
              <a:gd name="connsiteX1" fmla="*/ 0 w 7868138"/>
              <a:gd name="connsiteY1" fmla="*/ 3640045 h 3655535"/>
              <a:gd name="connsiteX2" fmla="*/ 7868138 w 7868138"/>
              <a:gd name="connsiteY2" fmla="*/ 3655535 h 3655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68138" h="3655535">
                <a:moveTo>
                  <a:pt x="15488" y="0"/>
                </a:moveTo>
                <a:cubicBezTo>
                  <a:pt x="10325" y="1213348"/>
                  <a:pt x="0" y="3640045"/>
                  <a:pt x="0" y="3640045"/>
                </a:cubicBezTo>
                <a:lnTo>
                  <a:pt x="7868138" y="3655535"/>
                </a:lnTo>
              </a:path>
            </a:pathLst>
          </a:custGeom>
          <a:ln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6284915" y="5180014"/>
            <a:ext cx="877479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Field 2</a:t>
            </a:r>
          </a:p>
        </p:txBody>
      </p:sp>
      <p:sp>
        <p:nvSpPr>
          <p:cNvPr id="40965" name="TextBox 6"/>
          <p:cNvSpPr txBox="1">
            <a:spLocks noChangeArrowheads="1"/>
          </p:cNvSpPr>
          <p:nvPr/>
        </p:nvSpPr>
        <p:spPr bwMode="auto">
          <a:xfrm>
            <a:off x="1039815" y="2055814"/>
            <a:ext cx="877479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Field 1</a:t>
            </a:r>
          </a:p>
        </p:txBody>
      </p:sp>
      <p:sp>
        <p:nvSpPr>
          <p:cNvPr id="8" name="Oval 7"/>
          <p:cNvSpPr/>
          <p:nvPr/>
        </p:nvSpPr>
        <p:spPr>
          <a:xfrm>
            <a:off x="2989264" y="3581401"/>
            <a:ext cx="152400" cy="152400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967" name="TextBox 8"/>
          <p:cNvSpPr txBox="1">
            <a:spLocks noChangeArrowheads="1"/>
          </p:cNvSpPr>
          <p:nvPr/>
        </p:nvSpPr>
        <p:spPr bwMode="auto">
          <a:xfrm>
            <a:off x="2438403" y="1371602"/>
            <a:ext cx="1313158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Single flow</a:t>
            </a:r>
          </a:p>
        </p:txBody>
      </p:sp>
      <p:cxnSp>
        <p:nvCxnSpPr>
          <p:cNvPr id="11" name="Straight Arrow Connector 10"/>
          <p:cNvCxnSpPr>
            <a:stCxn id="40967" idx="2"/>
            <a:endCxn id="8" idx="0"/>
          </p:cNvCxnSpPr>
          <p:nvPr/>
        </p:nvCxnSpPr>
        <p:spPr>
          <a:xfrm flipH="1">
            <a:off x="3065464" y="1740924"/>
            <a:ext cx="29518" cy="1840477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69" name="TextBox 23"/>
          <p:cNvSpPr txBox="1">
            <a:spLocks noChangeArrowheads="1"/>
          </p:cNvSpPr>
          <p:nvPr/>
        </p:nvSpPr>
        <p:spPr bwMode="auto">
          <a:xfrm>
            <a:off x="6172200" y="1600202"/>
            <a:ext cx="1828800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Set of flows</a:t>
            </a:r>
          </a:p>
        </p:txBody>
      </p:sp>
      <p:cxnSp>
        <p:nvCxnSpPr>
          <p:cNvPr id="25" name="Straight Arrow Connector 24"/>
          <p:cNvCxnSpPr>
            <a:stCxn id="40969" idx="2"/>
          </p:cNvCxnSpPr>
          <p:nvPr/>
        </p:nvCxnSpPr>
        <p:spPr>
          <a:xfrm flipH="1">
            <a:off x="6248403" y="1969524"/>
            <a:ext cx="838197" cy="545078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1"/>
          </p:cNvCxnSpPr>
          <p:nvPr/>
        </p:nvCxnSpPr>
        <p:spPr>
          <a:xfrm flipH="1">
            <a:off x="609603" y="5011739"/>
            <a:ext cx="1401763" cy="15414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72" name="TextBox 20"/>
          <p:cNvSpPr txBox="1">
            <a:spLocks noChangeArrowheads="1"/>
          </p:cNvSpPr>
          <p:nvPr/>
        </p:nvSpPr>
        <p:spPr bwMode="auto">
          <a:xfrm>
            <a:off x="304801" y="5486402"/>
            <a:ext cx="921003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Field </a:t>
            </a:r>
            <a:r>
              <a:rPr lang="en-US" sz="1800" i="1"/>
              <a:t>n</a:t>
            </a:r>
          </a:p>
        </p:txBody>
      </p:sp>
      <p:sp>
        <p:nvSpPr>
          <p:cNvPr id="27" name="Cube 26"/>
          <p:cNvSpPr/>
          <p:nvPr/>
        </p:nvSpPr>
        <p:spPr>
          <a:xfrm>
            <a:off x="4876800" y="2438401"/>
            <a:ext cx="1371600" cy="1752600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17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N. </a:t>
            </a:r>
            <a:r>
              <a:rPr lang="en-US" dirty="0" err="1" smtClean="0"/>
              <a:t>Mckeown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673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Properties of Flowspace</a:t>
            </a:r>
          </a:p>
        </p:txBody>
      </p:sp>
      <p:sp>
        <p:nvSpPr>
          <p:cNvPr id="41987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Backwards compatible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Current layers are a special case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No end points need to change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Easily implemented in hardware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e.g. TCAM flow-table in each switch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Strong isolation of flows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Simple geometric construction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Can prove which flows can/cannot communicate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N. </a:t>
            </a:r>
            <a:r>
              <a:rPr lang="en-US" dirty="0" err="1" smtClean="0"/>
              <a:t>Mckeown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917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65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170" y="251461"/>
            <a:ext cx="7922090" cy="11464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451"/>
              </a:lnSpc>
            </a:pPr>
            <a:r>
              <a:rPr lang="en-CA" sz="3900">
                <a:solidFill>
                  <a:srgbClr val="000000"/>
                </a:solidFill>
                <a:latin typeface="Liberation Sans Narrow"/>
                <a:cs typeface="Liberation Sans Narrow"/>
              </a:rPr>
              <a:t>FlowSpace: Maps Packets to Slices</a:t>
            </a:r>
          </a:p>
          <a:p>
            <a:pPr>
              <a:lnSpc>
                <a:spcPts val="4451"/>
              </a:lnSpc>
            </a:pPr>
            <a:endParaRPr lang="en-CA" sz="390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R. Sherwood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37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/>
          <p:cNvSpPr txBox="1"/>
          <p:nvPr/>
        </p:nvSpPr>
        <p:spPr>
          <a:xfrm>
            <a:off x="217172" y="251461"/>
            <a:ext cx="5382821" cy="11464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451"/>
              </a:lnSpc>
            </a:pPr>
            <a:r>
              <a:rPr lang="en-CA" sz="3900">
                <a:solidFill>
                  <a:srgbClr val="000000"/>
                </a:solidFill>
                <a:latin typeface="Liberation Sans Narrow"/>
                <a:cs typeface="Liberation Sans Narrow"/>
              </a:rPr>
              <a:t>Real User Traffic: Opt-In</a:t>
            </a:r>
          </a:p>
          <a:p>
            <a:pPr>
              <a:lnSpc>
                <a:spcPts val="4451"/>
              </a:lnSpc>
            </a:pPr>
            <a:endParaRPr lang="en-CA" sz="39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25782" y="2160271"/>
            <a:ext cx="6197009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• Allow users to Opt-In to services in real-time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37262" y="2503171"/>
            <a:ext cx="6722049" cy="100989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610"/>
              </a:lnSpc>
            </a:pPr>
            <a:r>
              <a:rPr lang="en-CA" sz="1900">
                <a:solidFill>
                  <a:srgbClr val="000000"/>
                </a:solidFill>
                <a:latin typeface="Liberation Sans Narrow"/>
                <a:cs typeface="Liberation Sans Narrow"/>
              </a:rPr>
              <a:t>o</a:t>
            </a: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 Users can delegate control of individual flows to</a:t>
            </a:r>
            <a:r>
              <a:rPr lang="en-CA" sz="24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>
                <a:solidFill>
                  <a:srgbClr val="000000"/>
                </a:solidFill>
                <a:latin typeface="Times New Roman"/>
              </a:rPr>
            </a:b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Slices</a:t>
            </a:r>
          </a:p>
          <a:p>
            <a:pPr>
              <a:lnSpc>
                <a:spcPts val="261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37260" y="3177541"/>
            <a:ext cx="5891142" cy="6403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62"/>
              </a:lnSpc>
            </a:pPr>
            <a:r>
              <a:rPr lang="en-CA" sz="1900">
                <a:solidFill>
                  <a:srgbClr val="000000"/>
                </a:solidFill>
                <a:latin typeface="Liberation Sans Narrow"/>
                <a:cs typeface="Liberation Sans Narrow"/>
              </a:rPr>
              <a:t>o</a:t>
            </a: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 Add new FlowSpace to each slice's policy</a:t>
            </a:r>
          </a:p>
          <a:p>
            <a:pPr>
              <a:lnSpc>
                <a:spcPts val="2462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25782" y="3806191"/>
            <a:ext cx="1476215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>
                <a:solidFill>
                  <a:srgbClr val="000000"/>
                </a:solidFill>
                <a:latin typeface="Liberation Sans Narrow"/>
                <a:cs typeface="Liberation Sans Narrow"/>
              </a:rPr>
              <a:t>• Example:</a:t>
            </a:r>
          </a:p>
          <a:p>
            <a:pPr>
              <a:lnSpc>
                <a:spcPts val="27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37262" y="4149091"/>
            <a:ext cx="5116785" cy="13224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65"/>
              </a:lnSpc>
            </a:pPr>
            <a:r>
              <a:rPr lang="en-CA" sz="1900">
                <a:solidFill>
                  <a:srgbClr val="000000"/>
                </a:solidFill>
                <a:latin typeface="Liberation Sans Narrow"/>
                <a:cs typeface="Liberation Sans Narrow"/>
              </a:rPr>
              <a:t>o</a:t>
            </a:r>
            <a:r>
              <a:rPr lang="en-CA" sz="2400" i="1">
                <a:solidFill>
                  <a:srgbClr val="000000"/>
                </a:solidFill>
                <a:latin typeface="Liberation Sans Narrow Italic"/>
                <a:cs typeface="Liberation Sans Narrow Italic"/>
              </a:rPr>
              <a:t> "Slice 1 will handle my HTTP traffic"</a:t>
            </a:r>
            <a:r>
              <a:rPr lang="en-CA" sz="24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>
                <a:solidFill>
                  <a:srgbClr val="000000"/>
                </a:solidFill>
                <a:latin typeface="Times New Roman"/>
              </a:rPr>
            </a:br>
            <a:r>
              <a:rPr lang="en-CA" sz="1900">
                <a:solidFill>
                  <a:srgbClr val="000000"/>
                </a:solidFill>
                <a:latin typeface="Liberation Sans Narrow"/>
                <a:cs typeface="Liberation Sans Narrow"/>
              </a:rPr>
              <a:t>o</a:t>
            </a:r>
            <a:r>
              <a:rPr lang="en-CA" sz="2400" i="1">
                <a:solidFill>
                  <a:srgbClr val="000000"/>
                </a:solidFill>
                <a:latin typeface="Liberation Sans Narrow Italic"/>
                <a:cs typeface="Liberation Sans Narrow Italic"/>
              </a:rPr>
              <a:t> "Slice 2 will handle my VoIP traffic"</a:t>
            </a:r>
            <a:r>
              <a:rPr lang="en-CA" sz="24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>
                <a:solidFill>
                  <a:srgbClr val="000000"/>
                </a:solidFill>
                <a:latin typeface="Times New Roman"/>
              </a:rPr>
            </a:br>
            <a:r>
              <a:rPr lang="en-CA" sz="1900">
                <a:solidFill>
                  <a:srgbClr val="000000"/>
                </a:solidFill>
                <a:latin typeface="Liberation Sans Narrow"/>
                <a:cs typeface="Liberation Sans Narrow"/>
              </a:rPr>
              <a:t>o</a:t>
            </a:r>
            <a:r>
              <a:rPr lang="en-CA" sz="2400" i="1">
                <a:solidFill>
                  <a:srgbClr val="000000"/>
                </a:solidFill>
                <a:latin typeface="Liberation Sans Narrow Italic"/>
                <a:cs typeface="Liberation Sans Narrow Italic"/>
              </a:rPr>
              <a:t> "Slice 3 will handle everything else"</a:t>
            </a:r>
          </a:p>
          <a:p>
            <a:pPr>
              <a:lnSpc>
                <a:spcPts val="256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25782" y="5440680"/>
            <a:ext cx="7190069" cy="71868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95"/>
              </a:lnSpc>
            </a:pPr>
            <a:r>
              <a:rPr lang="en-CA" sz="24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• Creates incentives for building high-quality services</a:t>
            </a:r>
          </a:p>
          <a:p>
            <a:pPr>
              <a:lnSpc>
                <a:spcPts val="2795"/>
              </a:lnSpc>
            </a:pPr>
            <a:endParaRPr lang="en-CA" sz="2400" dirty="0">
              <a:solidFill>
                <a:srgbClr val="00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13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R. Sherwood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862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447801"/>
            <a:ext cx="3581400" cy="533400"/>
          </a:xfrm>
        </p:spPr>
        <p:txBody>
          <a:bodyPr>
            <a:normAutofit fontScale="90000"/>
          </a:bodyPr>
          <a:lstStyle/>
          <a:p>
            <a:pPr marL="342861" indent="-342861" algn="l">
              <a:buFont typeface="Arial"/>
              <a:buChar char="•"/>
            </a:pPr>
            <a:r>
              <a:rPr lang="en-US" sz="2400" dirty="0"/>
              <a:t>Fixed function</a:t>
            </a:r>
            <a:br>
              <a:rPr lang="en-US" sz="2400" dirty="0"/>
            </a:br>
            <a:r>
              <a:rPr lang="en-US" sz="2400" dirty="0"/>
              <a:t> switch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000" y="6875787"/>
            <a:ext cx="8229600" cy="4525963"/>
          </a:xfrm>
        </p:spPr>
        <p:txBody>
          <a:bodyPr/>
          <a:lstStyle/>
          <a:p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6903038" y="2660881"/>
            <a:ext cx="310147" cy="37376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/>
          </a:p>
        </p:txBody>
      </p:sp>
      <p:grpSp>
        <p:nvGrpSpPr>
          <p:cNvPr id="68" name="Group 42"/>
          <p:cNvGrpSpPr/>
          <p:nvPr/>
        </p:nvGrpSpPr>
        <p:grpSpPr>
          <a:xfrm>
            <a:off x="2587986" y="3586665"/>
            <a:ext cx="4320165" cy="1191331"/>
            <a:chOff x="1707458" y="1778000"/>
            <a:chExt cx="5547033" cy="1191330"/>
          </a:xfrm>
        </p:grpSpPr>
        <p:cxnSp>
          <p:nvCxnSpPr>
            <p:cNvPr id="70" name="Straight Arrow Connector 69"/>
            <p:cNvCxnSpPr/>
            <p:nvPr/>
          </p:nvCxnSpPr>
          <p:spPr>
            <a:xfrm>
              <a:off x="1707458" y="1778000"/>
              <a:ext cx="5547033" cy="409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1707458" y="1905818"/>
              <a:ext cx="5547033" cy="409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1707458" y="2033636"/>
              <a:ext cx="5547033" cy="409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1707458" y="2161454"/>
              <a:ext cx="5547033" cy="409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1707458" y="2289272"/>
              <a:ext cx="5547033" cy="409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1707458" y="2417090"/>
              <a:ext cx="5547033" cy="409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1707458" y="2544908"/>
              <a:ext cx="5547033" cy="409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1707458" y="2672726"/>
              <a:ext cx="5547033" cy="409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1707458" y="2800544"/>
              <a:ext cx="5547033" cy="409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1707458" y="2928362"/>
              <a:ext cx="5547033" cy="409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Arrow Connector 68"/>
          <p:cNvCxnSpPr/>
          <p:nvPr/>
        </p:nvCxnSpPr>
        <p:spPr>
          <a:xfrm>
            <a:off x="2587982" y="6123681"/>
            <a:ext cx="4325226" cy="40968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>
            <a:off x="1777264" y="4149288"/>
            <a:ext cx="596310" cy="3714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grpSp>
        <p:nvGrpSpPr>
          <p:cNvPr id="11" name="Group 65"/>
          <p:cNvGrpSpPr/>
          <p:nvPr/>
        </p:nvGrpSpPr>
        <p:grpSpPr>
          <a:xfrm>
            <a:off x="7362354" y="3832543"/>
            <a:ext cx="497165" cy="296604"/>
            <a:chOff x="7660968" y="1751777"/>
            <a:chExt cx="1040580" cy="450645"/>
          </a:xfrm>
        </p:grpSpPr>
        <p:sp>
          <p:nvSpPr>
            <p:cNvPr id="65" name="Freeform 64"/>
            <p:cNvSpPr/>
            <p:nvPr/>
          </p:nvSpPr>
          <p:spPr>
            <a:xfrm>
              <a:off x="7660968" y="1751777"/>
              <a:ext cx="1040580" cy="450645"/>
            </a:xfrm>
            <a:custGeom>
              <a:avLst/>
              <a:gdLst>
                <a:gd name="connsiteX0" fmla="*/ 0 w 1040580"/>
                <a:gd name="connsiteY0" fmla="*/ 0 h 450645"/>
                <a:gd name="connsiteX1" fmla="*/ 1040580 w 1040580"/>
                <a:gd name="connsiteY1" fmla="*/ 8193 h 450645"/>
                <a:gd name="connsiteX2" fmla="*/ 1032387 w 1040580"/>
                <a:gd name="connsiteY2" fmla="*/ 450645 h 450645"/>
                <a:gd name="connsiteX3" fmla="*/ 16387 w 1040580"/>
                <a:gd name="connsiteY3" fmla="*/ 442451 h 450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0580" h="450645">
                  <a:moveTo>
                    <a:pt x="0" y="0"/>
                  </a:moveTo>
                  <a:lnTo>
                    <a:pt x="1040580" y="8193"/>
                  </a:lnTo>
                  <a:lnTo>
                    <a:pt x="1032387" y="450645"/>
                  </a:lnTo>
                  <a:lnTo>
                    <a:pt x="16387" y="442451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8501629" y="1751777"/>
              <a:ext cx="0" cy="450645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8268933" y="1751777"/>
              <a:ext cx="0" cy="450645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70"/>
          <p:cNvGrpSpPr/>
          <p:nvPr/>
        </p:nvGrpSpPr>
        <p:grpSpPr>
          <a:xfrm>
            <a:off x="7363024" y="4433946"/>
            <a:ext cx="497165" cy="296604"/>
            <a:chOff x="7660968" y="1751777"/>
            <a:chExt cx="1040580" cy="450645"/>
          </a:xfrm>
        </p:grpSpPr>
        <p:sp>
          <p:nvSpPr>
            <p:cNvPr id="62" name="Freeform 61"/>
            <p:cNvSpPr/>
            <p:nvPr/>
          </p:nvSpPr>
          <p:spPr>
            <a:xfrm>
              <a:off x="7660968" y="1751777"/>
              <a:ext cx="1040580" cy="450645"/>
            </a:xfrm>
            <a:custGeom>
              <a:avLst/>
              <a:gdLst>
                <a:gd name="connsiteX0" fmla="*/ 0 w 1040580"/>
                <a:gd name="connsiteY0" fmla="*/ 0 h 450645"/>
                <a:gd name="connsiteX1" fmla="*/ 1040580 w 1040580"/>
                <a:gd name="connsiteY1" fmla="*/ 8193 h 450645"/>
                <a:gd name="connsiteX2" fmla="*/ 1032387 w 1040580"/>
                <a:gd name="connsiteY2" fmla="*/ 450645 h 450645"/>
                <a:gd name="connsiteX3" fmla="*/ 16387 w 1040580"/>
                <a:gd name="connsiteY3" fmla="*/ 442451 h 450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0580" h="450645">
                  <a:moveTo>
                    <a:pt x="0" y="0"/>
                  </a:moveTo>
                  <a:lnTo>
                    <a:pt x="1040580" y="8193"/>
                  </a:lnTo>
                  <a:lnTo>
                    <a:pt x="1032387" y="450645"/>
                  </a:lnTo>
                  <a:lnTo>
                    <a:pt x="16387" y="442451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8501629" y="1751777"/>
              <a:ext cx="0" cy="450645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8268933" y="1751777"/>
              <a:ext cx="0" cy="450645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 rot="16200000">
            <a:off x="6534327" y="4686831"/>
            <a:ext cx="1039445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dirty="0" err="1" smtClean="0"/>
              <a:t>Deparser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24168" y="3889190"/>
            <a:ext cx="364080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232262" y="3278889"/>
            <a:ext cx="742977" cy="307766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algn="ctr"/>
            <a:r>
              <a:rPr lang="en-US" sz="1400" dirty="0"/>
              <a:t>Queues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74641" y="6212920"/>
            <a:ext cx="527235" cy="307766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algn="ctr"/>
            <a:r>
              <a:rPr lang="en-US" sz="1400" dirty="0"/>
              <a:t>Data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8262129" y="4149288"/>
            <a:ext cx="562888" cy="3714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266226" y="3847190"/>
            <a:ext cx="536077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dirty="0" smtClean="0"/>
              <a:t>Out</a:t>
            </a:r>
            <a:endParaRPr lang="en-US" dirty="0"/>
          </a:p>
        </p:txBody>
      </p:sp>
      <p:sp>
        <p:nvSpPr>
          <p:cNvPr id="91" name="Rectangle 90"/>
          <p:cNvSpPr/>
          <p:nvPr/>
        </p:nvSpPr>
        <p:spPr>
          <a:xfrm>
            <a:off x="5505470" y="2788443"/>
            <a:ext cx="1007110" cy="27992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ACL Stage</a:t>
            </a:r>
          </a:p>
        </p:txBody>
      </p:sp>
      <p:sp>
        <p:nvSpPr>
          <p:cNvPr id="95" name="Rectangle 94"/>
          <p:cNvSpPr/>
          <p:nvPr/>
        </p:nvSpPr>
        <p:spPr>
          <a:xfrm>
            <a:off x="4103854" y="2795439"/>
            <a:ext cx="1007110" cy="27992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L3 Stage</a:t>
            </a:r>
          </a:p>
        </p:txBody>
      </p:sp>
      <p:sp>
        <p:nvSpPr>
          <p:cNvPr id="96" name="Rectangle 95"/>
          <p:cNvSpPr/>
          <p:nvPr/>
        </p:nvSpPr>
        <p:spPr>
          <a:xfrm>
            <a:off x="2721854" y="2788443"/>
            <a:ext cx="1007110" cy="27992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L2 Stage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2460971" y="1297137"/>
            <a:ext cx="1406906" cy="4627532"/>
            <a:chOff x="1204029" y="1315613"/>
            <a:chExt cx="1406906" cy="4627533"/>
          </a:xfrm>
        </p:grpSpPr>
        <p:grpSp>
          <p:nvGrpSpPr>
            <p:cNvPr id="16" name="Group 33"/>
            <p:cNvGrpSpPr/>
            <p:nvPr/>
          </p:nvGrpSpPr>
          <p:grpSpPr>
            <a:xfrm>
              <a:off x="1467379" y="2799540"/>
              <a:ext cx="1034535" cy="3143606"/>
              <a:chOff x="1656349" y="3158022"/>
              <a:chExt cx="1265095" cy="1812695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1656349" y="3158022"/>
                <a:ext cx="1239252" cy="1614130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 rot="16200000">
                <a:off x="1951125" y="3814520"/>
                <a:ext cx="1353142" cy="28595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Action: set L2D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1855960" y="4757749"/>
                <a:ext cx="1065484" cy="212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Stage 1</a:t>
                </a:r>
                <a:endParaRPr lang="en-US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 rot="16200000">
                <a:off x="1394124" y="3763655"/>
                <a:ext cx="1254702" cy="45164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L2 Table</a:t>
                </a:r>
                <a:endParaRPr lang="en-US" dirty="0"/>
              </a:p>
            </p:txBody>
          </p:sp>
          <p:sp>
            <p:nvSpPr>
              <p:cNvPr id="61" name="Right Arrow 60"/>
              <p:cNvSpPr/>
              <p:nvPr/>
            </p:nvSpPr>
            <p:spPr>
              <a:xfrm>
                <a:off x="2122659" y="3838088"/>
                <a:ext cx="362059" cy="260523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TextBox 86"/>
            <p:cNvSpPr txBox="1"/>
            <p:nvPr/>
          </p:nvSpPr>
          <p:spPr>
            <a:xfrm>
              <a:off x="1204029" y="1315613"/>
              <a:ext cx="14069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L2: 128k x 48</a:t>
              </a:r>
            </a:p>
            <a:p>
              <a:r>
                <a:rPr lang="en-US" dirty="0" smtClean="0"/>
                <a:t>Exact match</a:t>
              </a:r>
              <a:endParaRPr lang="en-US" dirty="0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3867878" y="1429897"/>
            <a:ext cx="1506768" cy="4534127"/>
            <a:chOff x="2619692" y="1409020"/>
            <a:chExt cx="1506768" cy="4534127"/>
          </a:xfrm>
        </p:grpSpPr>
        <p:grpSp>
          <p:nvGrpSpPr>
            <p:cNvPr id="17" name="Group 75"/>
            <p:cNvGrpSpPr/>
            <p:nvPr/>
          </p:nvGrpSpPr>
          <p:grpSpPr>
            <a:xfrm>
              <a:off x="2855668" y="2769681"/>
              <a:ext cx="1034534" cy="3173466"/>
              <a:chOff x="1656349" y="3140804"/>
              <a:chExt cx="1265095" cy="1829913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1656349" y="3140804"/>
                <a:ext cx="1239252" cy="1614130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 rot="16200000">
                <a:off x="1939781" y="3803174"/>
                <a:ext cx="1375833" cy="28595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Action: set L2D,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dec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TTL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855960" y="4757749"/>
                <a:ext cx="1065484" cy="212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Stage 2</a:t>
                </a:r>
                <a:endParaRPr lang="en-US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16200000">
                <a:off x="1695681" y="3731676"/>
                <a:ext cx="555322" cy="451643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L3 Table</a:t>
                </a:r>
                <a:endParaRPr lang="en-US" dirty="0"/>
              </a:p>
            </p:txBody>
          </p:sp>
          <p:sp>
            <p:nvSpPr>
              <p:cNvPr id="56" name="Right Arrow 55"/>
              <p:cNvSpPr/>
              <p:nvPr/>
            </p:nvSpPr>
            <p:spPr>
              <a:xfrm>
                <a:off x="2122659" y="3838088"/>
                <a:ext cx="362059" cy="260523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9" name="TextBox 88"/>
            <p:cNvSpPr txBox="1"/>
            <p:nvPr/>
          </p:nvSpPr>
          <p:spPr>
            <a:xfrm>
              <a:off x="2619692" y="1409020"/>
              <a:ext cx="15067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L3: 16k x 32</a:t>
              </a:r>
            </a:p>
            <a:p>
              <a:r>
                <a:rPr lang="en-US" dirty="0" smtClean="0"/>
                <a:t>Longest prefix</a:t>
              </a:r>
            </a:p>
            <a:p>
              <a:r>
                <a:rPr lang="en-US" dirty="0" smtClean="0"/>
                <a:t>match</a:t>
              </a:r>
              <a:endParaRPr lang="en-US" dirty="0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5505470" y="1783564"/>
            <a:ext cx="1552641" cy="4142108"/>
            <a:chOff x="4257283" y="1801038"/>
            <a:chExt cx="1552641" cy="4142108"/>
          </a:xfrm>
        </p:grpSpPr>
        <p:grpSp>
          <p:nvGrpSpPr>
            <p:cNvPr id="81" name="Group 75"/>
            <p:cNvGrpSpPr/>
            <p:nvPr/>
          </p:nvGrpSpPr>
          <p:grpSpPr>
            <a:xfrm>
              <a:off x="4257283" y="2799540"/>
              <a:ext cx="1034535" cy="3143606"/>
              <a:chOff x="1656348" y="3158022"/>
              <a:chExt cx="1265096" cy="1812695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1656348" y="3158022"/>
                <a:ext cx="1239252" cy="1614130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 rot="16200000">
                <a:off x="1951125" y="3814520"/>
                <a:ext cx="1353142" cy="285956"/>
              </a:xfrm>
              <a:prstGeom prst="rect">
                <a:avLst/>
              </a:prstGeom>
              <a:solidFill>
                <a:srgbClr val="D64B7A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Action: permit/deny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1855960" y="4757749"/>
                <a:ext cx="1065484" cy="212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Stage 3</a:t>
                </a:r>
                <a:endParaRPr lang="en-US" dirty="0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 rot="16200000">
                <a:off x="1637672" y="3747443"/>
                <a:ext cx="671336" cy="451643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ACL Table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Right Arrow 85"/>
              <p:cNvSpPr/>
              <p:nvPr/>
            </p:nvSpPr>
            <p:spPr>
              <a:xfrm>
                <a:off x="2122659" y="3838088"/>
                <a:ext cx="362059" cy="260523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4257283" y="1801038"/>
              <a:ext cx="15526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ACL: 4k</a:t>
              </a:r>
            </a:p>
            <a:p>
              <a:r>
                <a:rPr lang="en-US" dirty="0" smtClean="0"/>
                <a:t>Ternary match</a:t>
              </a:r>
              <a:endParaRPr lang="en-US" dirty="0"/>
            </a:p>
          </p:txBody>
        </p:sp>
      </p:grpSp>
      <p:sp>
        <p:nvSpPr>
          <p:cNvPr id="97" name="TextBox 96"/>
          <p:cNvSpPr txBox="1"/>
          <p:nvPr/>
        </p:nvSpPr>
        <p:spPr>
          <a:xfrm rot="16200000">
            <a:off x="1004064" y="4011210"/>
            <a:ext cx="1164243" cy="369332"/>
          </a:xfrm>
          <a:prstGeom prst="rect">
            <a:avLst/>
          </a:prstGeom>
          <a:solidFill>
            <a:srgbClr val="0000FF"/>
          </a:solidFill>
          <a:ln>
            <a:solidFill>
              <a:schemeClr val="accent1"/>
            </a:solidFill>
          </a:ln>
        </p:spPr>
        <p:txBody>
          <a:bodyPr wrap="square" lIns="91429" tIns="45715" rIns="91429" bIns="45715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 rot="16200000">
            <a:off x="1003708" y="2846969"/>
            <a:ext cx="1164243" cy="369332"/>
          </a:xfrm>
          <a:prstGeom prst="rect">
            <a:avLst/>
          </a:prstGeom>
          <a:solidFill>
            <a:srgbClr val="0000FF"/>
          </a:solidFill>
          <a:ln>
            <a:solidFill>
              <a:schemeClr val="accent1"/>
            </a:solidFill>
          </a:ln>
        </p:spPr>
        <p:txBody>
          <a:bodyPr wrap="square" lIns="91429" tIns="45715" rIns="91429" bIns="45715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 rot="16200000">
            <a:off x="1009880" y="2837165"/>
            <a:ext cx="1144625" cy="369322"/>
          </a:xfrm>
          <a:prstGeom prst="rect">
            <a:avLst/>
          </a:prstGeom>
          <a:solidFill>
            <a:srgbClr val="0000FF"/>
          </a:solidFill>
          <a:ln>
            <a:solidFill>
              <a:schemeClr val="accent1"/>
            </a:solidFill>
          </a:ln>
        </p:spPr>
        <p:txBody>
          <a:bodyPr wrap="square" lIns="91429" tIns="45715" rIns="91429" bIns="45715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?????????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241814" y="2858895"/>
            <a:ext cx="1007110" cy="27992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PBB Stage</a:t>
            </a: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1977925" y="2944257"/>
            <a:ext cx="4925110" cy="4096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373576" y="2660881"/>
            <a:ext cx="214409" cy="37376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2062928" y="4736006"/>
            <a:ext cx="780548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dirty="0" smtClean="0"/>
              <a:t>Parser</a:t>
            </a:r>
            <a:endParaRPr lang="en-US" dirty="0"/>
          </a:p>
        </p:txBody>
      </p:sp>
      <p:grpSp>
        <p:nvGrpSpPr>
          <p:cNvPr id="110" name="Group 109"/>
          <p:cNvGrpSpPr/>
          <p:nvPr/>
        </p:nvGrpSpPr>
        <p:grpSpPr>
          <a:xfrm>
            <a:off x="2283508" y="2755542"/>
            <a:ext cx="4827773" cy="394537"/>
            <a:chOff x="2283504" y="2755535"/>
            <a:chExt cx="4827773" cy="394536"/>
          </a:xfrm>
        </p:grpSpPr>
        <p:sp>
          <p:nvSpPr>
            <p:cNvPr id="103" name="TextBox 102"/>
            <p:cNvSpPr txBox="1"/>
            <p:nvPr/>
          </p:nvSpPr>
          <p:spPr>
            <a:xfrm>
              <a:off x="2283504" y="2759590"/>
              <a:ext cx="304478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640384" y="2756056"/>
              <a:ext cx="304478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001599" y="2755535"/>
              <a:ext cx="304478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5383563" y="2765694"/>
              <a:ext cx="304478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806799" y="2780740"/>
              <a:ext cx="304478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endParaRPr lang="en-US" dirty="0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80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P. </a:t>
            </a:r>
            <a:r>
              <a:rPr lang="en-US" dirty="0" err="1" smtClean="0"/>
              <a:t>Bosshart</a:t>
            </a:r>
            <a:r>
              <a:rPr lang="en-US" dirty="0" smtClean="0"/>
              <a:t>, TI</a:t>
            </a:r>
            <a:endParaRPr lang="en-US" dirty="0"/>
          </a:p>
        </p:txBody>
      </p:sp>
      <p:sp>
        <p:nvSpPr>
          <p:cNvPr id="88" name="Rectangle 1"/>
          <p:cNvSpPr txBox="1">
            <a:spLocks noChangeArrowheads="1"/>
          </p:cNvSpPr>
          <p:nvPr/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/>
              <a:t>Review of Previous Lecture (Cont’d)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07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5748 0.00162 " pathEditMode="relative" ptsTypes="AA">
                                      <p:cBhvr>
                                        <p:cTn id="3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5116E-6 -2.49827E-6 L 0.49826 0.00162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0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8" presetClass="emph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0800000">
                                      <p:cBhvr>
                                        <p:cTn id="4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826 0.00162 L 0.49826 0.95304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5" grpId="0" animBg="1"/>
      <p:bldP spid="96" grpId="0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0" grpId="2" animBg="1"/>
      <p:bldP spid="100" grpId="3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3" y="5886449"/>
            <a:ext cx="723900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5886449"/>
            <a:ext cx="725487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Line 3"/>
          <p:cNvSpPr>
            <a:spLocks noChangeShapeType="1"/>
          </p:cNvSpPr>
          <p:nvPr/>
        </p:nvSpPr>
        <p:spPr bwMode="auto">
          <a:xfrm flipH="1">
            <a:off x="1684333" y="4016375"/>
            <a:ext cx="628650" cy="1141413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5" name="Line 4"/>
          <p:cNvSpPr>
            <a:spLocks noChangeShapeType="1"/>
          </p:cNvSpPr>
          <p:nvPr/>
        </p:nvSpPr>
        <p:spPr bwMode="auto">
          <a:xfrm>
            <a:off x="4052887" y="5659441"/>
            <a:ext cx="290513" cy="319087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6086" name="Group 5"/>
          <p:cNvGrpSpPr>
            <a:grpSpLocks/>
          </p:cNvGrpSpPr>
          <p:nvPr/>
        </p:nvGrpSpPr>
        <p:grpSpPr bwMode="auto">
          <a:xfrm>
            <a:off x="3086099" y="5157788"/>
            <a:ext cx="1304925" cy="501651"/>
            <a:chOff x="0" y="0"/>
            <a:chExt cx="1169" cy="449"/>
          </a:xfrm>
        </p:grpSpPr>
        <p:grpSp>
          <p:nvGrpSpPr>
            <p:cNvPr id="46129" name="Group 6"/>
            <p:cNvGrpSpPr>
              <a:grpSpLocks/>
            </p:cNvGrpSpPr>
            <p:nvPr/>
          </p:nvGrpSpPr>
          <p:grpSpPr bwMode="auto">
            <a:xfrm>
              <a:off x="0" y="0"/>
              <a:ext cx="1169" cy="449"/>
              <a:chOff x="0" y="0"/>
              <a:chExt cx="1169" cy="449"/>
            </a:xfrm>
          </p:grpSpPr>
          <p:sp>
            <p:nvSpPr>
              <p:cNvPr id="46133" name="AutoShape 7"/>
              <p:cNvSpPr>
                <a:spLocks/>
              </p:cNvSpPr>
              <p:nvPr/>
            </p:nvSpPr>
            <p:spPr bwMode="auto">
              <a:xfrm>
                <a:off x="0" y="0"/>
                <a:ext cx="1169" cy="449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/>
                  </a:gs>
                  <a:gs pos="100000">
                    <a:srgbClr val="56676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6134" name="Rectangle 8"/>
              <p:cNvSpPr>
                <a:spLocks/>
              </p:cNvSpPr>
              <p:nvPr/>
            </p:nvSpPr>
            <p:spPr bwMode="auto">
              <a:xfrm>
                <a:off x="0" y="116"/>
                <a:ext cx="116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6130" name="Group 9"/>
            <p:cNvGrpSpPr>
              <a:grpSpLocks/>
            </p:cNvGrpSpPr>
            <p:nvPr/>
          </p:nvGrpSpPr>
          <p:grpSpPr bwMode="auto">
            <a:xfrm>
              <a:off x="0" y="0"/>
              <a:ext cx="1169" cy="224"/>
              <a:chOff x="0" y="0"/>
              <a:chExt cx="1169" cy="224"/>
            </a:xfrm>
          </p:grpSpPr>
          <p:sp>
            <p:nvSpPr>
              <p:cNvPr id="46131" name="AutoShape 10"/>
              <p:cNvSpPr>
                <a:spLocks/>
              </p:cNvSpPr>
              <p:nvPr/>
            </p:nvSpPr>
            <p:spPr bwMode="auto">
              <a:xfrm>
                <a:off x="0" y="0"/>
                <a:ext cx="1169" cy="22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6132" name="Rectangle 11"/>
              <p:cNvSpPr>
                <a:spLocks/>
              </p:cNvSpPr>
              <p:nvPr/>
            </p:nvSpPr>
            <p:spPr bwMode="auto">
              <a:xfrm>
                <a:off x="0" y="4"/>
                <a:ext cx="116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46087" name="Rectangle 12"/>
          <p:cNvSpPr>
            <a:spLocks/>
          </p:cNvSpPr>
          <p:nvPr/>
        </p:nvSpPr>
        <p:spPr bwMode="auto">
          <a:xfrm>
            <a:off x="3351409" y="5181599"/>
            <a:ext cx="7711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 algn="ctr"/>
            <a:r>
              <a:rPr lang="en-US" sz="1300">
                <a:solidFill>
                  <a:srgbClr val="333399"/>
                </a:solidFill>
                <a:latin typeface="Tahoma" charset="0"/>
                <a:cs typeface="Tahoma" charset="0"/>
                <a:sym typeface="Tahoma" charset="0"/>
              </a:rPr>
              <a:t>OpenFlow </a:t>
            </a:r>
          </a:p>
          <a:p>
            <a:pPr marL="38095" algn="ctr"/>
            <a:r>
              <a:rPr lang="en-US" sz="1300">
                <a:solidFill>
                  <a:srgbClr val="333399"/>
                </a:solidFill>
                <a:latin typeface="Tahoma" charset="0"/>
                <a:cs typeface="Tahoma" charset="0"/>
                <a:sym typeface="Tahoma" charset="0"/>
              </a:rPr>
              <a:t>Switch</a:t>
            </a:r>
          </a:p>
        </p:txBody>
      </p:sp>
      <p:grpSp>
        <p:nvGrpSpPr>
          <p:cNvPr id="46088" name="Group 14"/>
          <p:cNvGrpSpPr>
            <a:grpSpLocks/>
          </p:cNvGrpSpPr>
          <p:nvPr/>
        </p:nvGrpSpPr>
        <p:grpSpPr bwMode="auto">
          <a:xfrm>
            <a:off x="708025" y="5157788"/>
            <a:ext cx="1304925" cy="501651"/>
            <a:chOff x="0" y="0"/>
            <a:chExt cx="1169" cy="449"/>
          </a:xfrm>
        </p:grpSpPr>
        <p:grpSp>
          <p:nvGrpSpPr>
            <p:cNvPr id="46123" name="Group 15"/>
            <p:cNvGrpSpPr>
              <a:grpSpLocks/>
            </p:cNvGrpSpPr>
            <p:nvPr/>
          </p:nvGrpSpPr>
          <p:grpSpPr bwMode="auto">
            <a:xfrm>
              <a:off x="0" y="0"/>
              <a:ext cx="1169" cy="449"/>
              <a:chOff x="0" y="0"/>
              <a:chExt cx="1169" cy="449"/>
            </a:xfrm>
          </p:grpSpPr>
          <p:sp>
            <p:nvSpPr>
              <p:cNvPr id="46127" name="AutoShape 16"/>
              <p:cNvSpPr>
                <a:spLocks/>
              </p:cNvSpPr>
              <p:nvPr/>
            </p:nvSpPr>
            <p:spPr bwMode="auto">
              <a:xfrm>
                <a:off x="0" y="0"/>
                <a:ext cx="1169" cy="449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/>
                  </a:gs>
                  <a:gs pos="100000">
                    <a:srgbClr val="56676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6128" name="Rectangle 17"/>
              <p:cNvSpPr>
                <a:spLocks/>
              </p:cNvSpPr>
              <p:nvPr/>
            </p:nvSpPr>
            <p:spPr bwMode="auto">
              <a:xfrm>
                <a:off x="0" y="116"/>
                <a:ext cx="116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6124" name="Group 18"/>
            <p:cNvGrpSpPr>
              <a:grpSpLocks/>
            </p:cNvGrpSpPr>
            <p:nvPr/>
          </p:nvGrpSpPr>
          <p:grpSpPr bwMode="auto">
            <a:xfrm>
              <a:off x="0" y="0"/>
              <a:ext cx="1169" cy="224"/>
              <a:chOff x="0" y="0"/>
              <a:chExt cx="1169" cy="224"/>
            </a:xfrm>
          </p:grpSpPr>
          <p:sp>
            <p:nvSpPr>
              <p:cNvPr id="46125" name="AutoShape 19"/>
              <p:cNvSpPr>
                <a:spLocks/>
              </p:cNvSpPr>
              <p:nvPr/>
            </p:nvSpPr>
            <p:spPr bwMode="auto">
              <a:xfrm>
                <a:off x="0" y="0"/>
                <a:ext cx="1169" cy="22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6126" name="Rectangle 20"/>
              <p:cNvSpPr>
                <a:spLocks/>
              </p:cNvSpPr>
              <p:nvPr/>
            </p:nvSpPr>
            <p:spPr bwMode="auto">
              <a:xfrm>
                <a:off x="0" y="4"/>
                <a:ext cx="116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46089" name="Group 23"/>
          <p:cNvGrpSpPr>
            <a:grpSpLocks/>
          </p:cNvGrpSpPr>
          <p:nvPr/>
        </p:nvGrpSpPr>
        <p:grpSpPr bwMode="auto">
          <a:xfrm>
            <a:off x="2071687" y="3560763"/>
            <a:ext cx="1304925" cy="501651"/>
            <a:chOff x="0" y="0"/>
            <a:chExt cx="1169" cy="449"/>
          </a:xfrm>
        </p:grpSpPr>
        <p:grpSp>
          <p:nvGrpSpPr>
            <p:cNvPr id="46117" name="Group 24"/>
            <p:cNvGrpSpPr>
              <a:grpSpLocks/>
            </p:cNvGrpSpPr>
            <p:nvPr/>
          </p:nvGrpSpPr>
          <p:grpSpPr bwMode="auto">
            <a:xfrm>
              <a:off x="0" y="0"/>
              <a:ext cx="1169" cy="449"/>
              <a:chOff x="0" y="0"/>
              <a:chExt cx="1169" cy="449"/>
            </a:xfrm>
          </p:grpSpPr>
          <p:sp>
            <p:nvSpPr>
              <p:cNvPr id="46121" name="AutoShape 25"/>
              <p:cNvSpPr>
                <a:spLocks/>
              </p:cNvSpPr>
              <p:nvPr/>
            </p:nvSpPr>
            <p:spPr bwMode="auto">
              <a:xfrm>
                <a:off x="0" y="0"/>
                <a:ext cx="1169" cy="449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/>
                  </a:gs>
                  <a:gs pos="100000">
                    <a:srgbClr val="56676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6122" name="Rectangle 26"/>
              <p:cNvSpPr>
                <a:spLocks/>
              </p:cNvSpPr>
              <p:nvPr/>
            </p:nvSpPr>
            <p:spPr bwMode="auto">
              <a:xfrm>
                <a:off x="0" y="116"/>
                <a:ext cx="116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6118" name="Group 27"/>
            <p:cNvGrpSpPr>
              <a:grpSpLocks/>
            </p:cNvGrpSpPr>
            <p:nvPr/>
          </p:nvGrpSpPr>
          <p:grpSpPr bwMode="auto">
            <a:xfrm>
              <a:off x="0" y="0"/>
              <a:ext cx="1169" cy="224"/>
              <a:chOff x="0" y="0"/>
              <a:chExt cx="1169" cy="224"/>
            </a:xfrm>
          </p:grpSpPr>
          <p:sp>
            <p:nvSpPr>
              <p:cNvPr id="46119" name="AutoShape 28"/>
              <p:cNvSpPr>
                <a:spLocks/>
              </p:cNvSpPr>
              <p:nvPr/>
            </p:nvSpPr>
            <p:spPr bwMode="auto">
              <a:xfrm>
                <a:off x="0" y="0"/>
                <a:ext cx="1169" cy="22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6120" name="Rectangle 29"/>
              <p:cNvSpPr>
                <a:spLocks/>
              </p:cNvSpPr>
              <p:nvPr/>
            </p:nvSpPr>
            <p:spPr bwMode="auto">
              <a:xfrm>
                <a:off x="0" y="4"/>
                <a:ext cx="116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46090" name="Line 32"/>
          <p:cNvSpPr>
            <a:spLocks noChangeShapeType="1"/>
          </p:cNvSpPr>
          <p:nvPr/>
        </p:nvSpPr>
        <p:spPr bwMode="auto">
          <a:xfrm>
            <a:off x="3136897" y="4016375"/>
            <a:ext cx="628650" cy="1141413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1" name="Line 33"/>
          <p:cNvSpPr>
            <a:spLocks noChangeShapeType="1"/>
          </p:cNvSpPr>
          <p:nvPr/>
        </p:nvSpPr>
        <p:spPr bwMode="auto">
          <a:xfrm flipH="1">
            <a:off x="766759" y="5659441"/>
            <a:ext cx="338138" cy="319087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62" name="Rectangle 34"/>
          <p:cNvSpPr>
            <a:spLocks/>
          </p:cNvSpPr>
          <p:nvPr/>
        </p:nvSpPr>
        <p:spPr bwMode="auto">
          <a:xfrm>
            <a:off x="5102221" y="4551365"/>
            <a:ext cx="925886" cy="4616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40632" bIns="0">
            <a:spAutoFit/>
          </a:bodyPr>
          <a:lstStyle/>
          <a:p>
            <a:pPr marL="38095">
              <a:defRPr/>
            </a:pPr>
            <a:r>
              <a:rPr lang="en-US" sz="1500">
                <a:latin typeface="Arial" pitchFamily="-112" charset="0"/>
                <a:ea typeface="Arial" pitchFamily="-112" charset="0"/>
                <a:cs typeface="Arial" pitchFamily="-112" charset="0"/>
                <a:sym typeface="Arial" pitchFamily="-112" charset="0"/>
              </a:rPr>
              <a:t>OpenFlow</a:t>
            </a:r>
          </a:p>
          <a:p>
            <a:pPr marL="38095">
              <a:defRPr/>
            </a:pPr>
            <a:r>
              <a:rPr lang="en-US" sz="1500">
                <a:latin typeface="Arial" pitchFamily="-112" charset="0"/>
                <a:ea typeface="Arial" pitchFamily="-112" charset="0"/>
                <a:cs typeface="Arial" pitchFamily="-112" charset="0"/>
                <a:sym typeface="Arial" pitchFamily="-112" charset="0"/>
              </a:rPr>
              <a:t>Protocol</a:t>
            </a:r>
          </a:p>
        </p:txBody>
      </p:sp>
      <p:sp>
        <p:nvSpPr>
          <p:cNvPr id="46093" name="Line 35"/>
          <p:cNvSpPr>
            <a:spLocks noChangeShapeType="1"/>
          </p:cNvSpPr>
          <p:nvPr/>
        </p:nvSpPr>
        <p:spPr bwMode="auto">
          <a:xfrm rot="10800000" flipH="1">
            <a:off x="4341808" y="4170362"/>
            <a:ext cx="1371600" cy="1066800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4" name="Line 36"/>
          <p:cNvSpPr>
            <a:spLocks noChangeShapeType="1"/>
          </p:cNvSpPr>
          <p:nvPr/>
        </p:nvSpPr>
        <p:spPr bwMode="auto">
          <a:xfrm rot="10800000" flipH="1">
            <a:off x="3432171" y="3713163"/>
            <a:ext cx="1752600" cy="76200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5" name="Line 37"/>
          <p:cNvSpPr>
            <a:spLocks noChangeShapeType="1"/>
          </p:cNvSpPr>
          <p:nvPr/>
        </p:nvSpPr>
        <p:spPr bwMode="auto">
          <a:xfrm rot="10800000" flipH="1">
            <a:off x="2055809" y="4094162"/>
            <a:ext cx="3124200" cy="1143000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6096" name="Group 38"/>
          <p:cNvGrpSpPr>
            <a:grpSpLocks/>
          </p:cNvGrpSpPr>
          <p:nvPr/>
        </p:nvGrpSpPr>
        <p:grpSpPr bwMode="auto">
          <a:xfrm>
            <a:off x="5181600" y="3429000"/>
            <a:ext cx="3349625" cy="741363"/>
            <a:chOff x="0" y="0"/>
            <a:chExt cx="3000" cy="664"/>
          </a:xfrm>
        </p:grpSpPr>
        <p:grpSp>
          <p:nvGrpSpPr>
            <p:cNvPr id="46113" name="Group 39"/>
            <p:cNvGrpSpPr>
              <a:grpSpLocks/>
            </p:cNvGrpSpPr>
            <p:nvPr/>
          </p:nvGrpSpPr>
          <p:grpSpPr bwMode="auto">
            <a:xfrm>
              <a:off x="0" y="0"/>
              <a:ext cx="3000" cy="664"/>
              <a:chOff x="0" y="0"/>
              <a:chExt cx="3000" cy="664"/>
            </a:xfrm>
          </p:grpSpPr>
          <p:sp>
            <p:nvSpPr>
              <p:cNvPr id="22568" name="AutoShape 40"/>
              <p:cNvSpPr>
                <a:spLocks/>
              </p:cNvSpPr>
              <p:nvPr/>
            </p:nvSpPr>
            <p:spPr bwMode="auto">
              <a:xfrm>
                <a:off x="0" y="0"/>
                <a:ext cx="3000" cy="664"/>
              </a:xfrm>
              <a:prstGeom prst="roundRect">
                <a:avLst>
                  <a:gd name="adj" fmla="val 11718"/>
                </a:avLst>
              </a:prstGeom>
              <a:solidFill>
                <a:srgbClr val="FFFFFF"/>
              </a:solidFill>
              <a:ln w="3810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380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latin typeface="Arial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46116" name="Rectangle 41"/>
              <p:cNvSpPr>
                <a:spLocks/>
              </p:cNvSpPr>
              <p:nvPr/>
            </p:nvSpPr>
            <p:spPr bwMode="auto">
              <a:xfrm>
                <a:off x="33" y="224"/>
                <a:ext cx="293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46114" name="Rectangle 42"/>
            <p:cNvSpPr>
              <a:spLocks/>
            </p:cNvSpPr>
            <p:nvPr/>
          </p:nvSpPr>
          <p:spPr bwMode="auto">
            <a:xfrm>
              <a:off x="109" y="88"/>
              <a:ext cx="2800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112557" bIns="38100" anchor="ctr"/>
            <a:lstStyle/>
            <a:p>
              <a:pPr algn="ctr"/>
              <a:r>
                <a:rPr lang="en-US" sz="3200">
                  <a:cs typeface="Arial" charset="0"/>
                  <a:sym typeface="Arial" charset="0"/>
                </a:rPr>
                <a:t>FlowVisor</a:t>
              </a:r>
              <a:endParaRPr lang="en-US" sz="1700">
                <a:cs typeface="Arial" charset="0"/>
                <a:sym typeface="Arial" charset="0"/>
              </a:endParaRPr>
            </a:p>
          </p:txBody>
        </p:sp>
      </p:grpSp>
      <p:sp>
        <p:nvSpPr>
          <p:cNvPr id="46097" name="Rectangle 47"/>
          <p:cNvSpPr>
            <a:spLocks/>
          </p:cNvSpPr>
          <p:nvPr/>
        </p:nvSpPr>
        <p:spPr bwMode="auto">
          <a:xfrm>
            <a:off x="5454647" y="992190"/>
            <a:ext cx="9353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/>
            <a:r>
              <a:rPr lang="en-US" sz="1700">
                <a:cs typeface="Arial" charset="0"/>
                <a:sym typeface="Arial" charset="0"/>
              </a:rPr>
              <a:t>Bob</a:t>
            </a:r>
            <a:r>
              <a:rPr lang="ja-JP" altLang="en-US" sz="1700">
                <a:cs typeface="Arial" charset="0"/>
                <a:sym typeface="Arial" charset="0"/>
              </a:rPr>
              <a:t>’</a:t>
            </a:r>
            <a:r>
              <a:rPr lang="en-US" sz="1700">
                <a:cs typeface="Arial" charset="0"/>
                <a:sym typeface="Arial" charset="0"/>
              </a:rPr>
              <a:t>s</a:t>
            </a:r>
          </a:p>
          <a:p>
            <a:pPr marL="38095"/>
            <a:r>
              <a:rPr lang="en-US" sz="1700">
                <a:cs typeface="Arial" charset="0"/>
                <a:sym typeface="Arial" charset="0"/>
              </a:rPr>
              <a:t>Controller</a:t>
            </a:r>
          </a:p>
        </p:txBody>
      </p:sp>
      <p:grpSp>
        <p:nvGrpSpPr>
          <p:cNvPr id="46098" name="Group 48"/>
          <p:cNvGrpSpPr>
            <a:grpSpLocks/>
          </p:cNvGrpSpPr>
          <p:nvPr/>
        </p:nvGrpSpPr>
        <p:grpSpPr bwMode="auto">
          <a:xfrm>
            <a:off x="5413372" y="1598616"/>
            <a:ext cx="911225" cy="911225"/>
            <a:chOff x="0" y="0"/>
            <a:chExt cx="816" cy="816"/>
          </a:xfrm>
        </p:grpSpPr>
        <p:pic>
          <p:nvPicPr>
            <p:cNvPr id="46112" name="Picture 4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099" name="Line 50"/>
          <p:cNvSpPr>
            <a:spLocks noChangeShapeType="1"/>
          </p:cNvSpPr>
          <p:nvPr/>
        </p:nvSpPr>
        <p:spPr bwMode="auto">
          <a:xfrm rot="10800000">
            <a:off x="5789612" y="2438400"/>
            <a:ext cx="531813" cy="990600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100" name="Rectangle 51"/>
          <p:cNvSpPr>
            <a:spLocks/>
          </p:cNvSpPr>
          <p:nvPr/>
        </p:nvSpPr>
        <p:spPr bwMode="auto">
          <a:xfrm>
            <a:off x="3462334" y="1143000"/>
            <a:ext cx="9353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/>
            <a:r>
              <a:rPr lang="en-US" sz="1700">
                <a:cs typeface="Arial" charset="0"/>
                <a:sym typeface="Arial" charset="0"/>
              </a:rPr>
              <a:t>Alice</a:t>
            </a:r>
            <a:r>
              <a:rPr lang="ja-JP" altLang="en-US" sz="1700">
                <a:cs typeface="Arial" charset="0"/>
                <a:sym typeface="Arial" charset="0"/>
              </a:rPr>
              <a:t>’</a:t>
            </a:r>
            <a:r>
              <a:rPr lang="en-US" sz="1700">
                <a:cs typeface="Arial" charset="0"/>
                <a:sym typeface="Arial" charset="0"/>
              </a:rPr>
              <a:t>s</a:t>
            </a:r>
          </a:p>
          <a:p>
            <a:pPr marL="38095"/>
            <a:r>
              <a:rPr lang="en-US" sz="1700">
                <a:cs typeface="Arial" charset="0"/>
                <a:sym typeface="Arial" charset="0"/>
              </a:rPr>
              <a:t>Controller</a:t>
            </a:r>
          </a:p>
        </p:txBody>
      </p:sp>
      <p:grpSp>
        <p:nvGrpSpPr>
          <p:cNvPr id="46101" name="Group 52"/>
          <p:cNvGrpSpPr>
            <a:grpSpLocks/>
          </p:cNvGrpSpPr>
          <p:nvPr/>
        </p:nvGrpSpPr>
        <p:grpSpPr bwMode="auto">
          <a:xfrm>
            <a:off x="3538537" y="1751015"/>
            <a:ext cx="911225" cy="911225"/>
            <a:chOff x="0" y="0"/>
            <a:chExt cx="816" cy="816"/>
          </a:xfrm>
        </p:grpSpPr>
        <p:pic>
          <p:nvPicPr>
            <p:cNvPr id="46111" name="Picture 5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102" name="Line 54"/>
          <p:cNvSpPr>
            <a:spLocks noChangeShapeType="1"/>
          </p:cNvSpPr>
          <p:nvPr/>
        </p:nvSpPr>
        <p:spPr bwMode="auto">
          <a:xfrm rot="10800000">
            <a:off x="4190996" y="2590802"/>
            <a:ext cx="1370012" cy="836613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83" name="Rectangle 55"/>
          <p:cNvSpPr>
            <a:spLocks/>
          </p:cNvSpPr>
          <p:nvPr/>
        </p:nvSpPr>
        <p:spPr bwMode="auto">
          <a:xfrm>
            <a:off x="4940296" y="2662240"/>
            <a:ext cx="925886" cy="4616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40632" bIns="0">
            <a:spAutoFit/>
          </a:bodyPr>
          <a:lstStyle/>
          <a:p>
            <a:pPr marL="38095">
              <a:defRPr/>
            </a:pPr>
            <a:r>
              <a:rPr lang="en-US" sz="1500" dirty="0" err="1">
                <a:latin typeface="Arial" pitchFamily="-112" charset="0"/>
                <a:ea typeface="Arial" pitchFamily="-112" charset="0"/>
                <a:cs typeface="Arial" pitchFamily="-112" charset="0"/>
                <a:sym typeface="Arial" pitchFamily="-112" charset="0"/>
              </a:rPr>
              <a:t>OpenFlow</a:t>
            </a:r>
            <a:endParaRPr lang="en-US" sz="1500" dirty="0">
              <a:latin typeface="Arial" pitchFamily="-112" charset="0"/>
              <a:ea typeface="Arial" pitchFamily="-112" charset="0"/>
              <a:cs typeface="Arial" pitchFamily="-112" charset="0"/>
              <a:sym typeface="Arial" pitchFamily="-112" charset="0"/>
            </a:endParaRPr>
          </a:p>
          <a:p>
            <a:pPr marL="38095">
              <a:defRPr/>
            </a:pPr>
            <a:r>
              <a:rPr lang="en-US" sz="1500" dirty="0">
                <a:latin typeface="Arial" pitchFamily="-112" charset="0"/>
                <a:ea typeface="Arial" pitchFamily="-112" charset="0"/>
                <a:cs typeface="Arial" pitchFamily="-112" charset="0"/>
                <a:sym typeface="Arial" pitchFamily="-112" charset="0"/>
              </a:rPr>
              <a:t>Protocol</a:t>
            </a:r>
          </a:p>
        </p:txBody>
      </p:sp>
      <p:sp>
        <p:nvSpPr>
          <p:cNvPr id="46104" name="Rectangle 59"/>
          <p:cNvSpPr>
            <a:spLocks/>
          </p:cNvSpPr>
          <p:nvPr/>
        </p:nvSpPr>
        <p:spPr bwMode="auto">
          <a:xfrm>
            <a:off x="455616" y="241303"/>
            <a:ext cx="82327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81268" bIns="0" anchor="ctr"/>
          <a:lstStyle/>
          <a:p>
            <a:pPr marL="38095" algn="ctr"/>
            <a:r>
              <a:rPr lang="en-US" sz="3600" dirty="0" err="1" smtClean="0">
                <a:cs typeface="Helvetica" charset="0"/>
                <a:sym typeface="Helvetica" charset="0"/>
              </a:rPr>
              <a:t>FlowVisor</a:t>
            </a:r>
            <a:r>
              <a:rPr lang="en-US" sz="3600" dirty="0" smtClean="0">
                <a:cs typeface="Helvetica" charset="0"/>
                <a:sym typeface="Helvetica" charset="0"/>
              </a:rPr>
              <a:t> Slicing Example</a:t>
            </a:r>
            <a:endParaRPr lang="en-US" sz="3600" dirty="0">
              <a:cs typeface="Helvetica" charset="0"/>
              <a:sym typeface="Helvetica" charset="0"/>
            </a:endParaRPr>
          </a:p>
        </p:txBody>
      </p:sp>
      <p:pic>
        <p:nvPicPr>
          <p:cNvPr id="46105" name="Picture 1"/>
          <p:cNvPicPr>
            <a:picLocks noChangeArrowheads="1"/>
          </p:cNvPicPr>
          <p:nvPr/>
        </p:nvPicPr>
        <p:blipFill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08" y="3657599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6" name="Picture 1"/>
          <p:cNvPicPr>
            <a:picLocks noChangeArrowheads="1"/>
          </p:cNvPicPr>
          <p:nvPr/>
        </p:nvPicPr>
        <p:blipFill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09" y="5257799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7" name="Rectangle 12"/>
          <p:cNvSpPr>
            <a:spLocks/>
          </p:cNvSpPr>
          <p:nvPr/>
        </p:nvSpPr>
        <p:spPr bwMode="auto">
          <a:xfrm>
            <a:off x="2351284" y="3581399"/>
            <a:ext cx="7711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 algn="ctr"/>
            <a:r>
              <a:rPr lang="en-US" sz="1300">
                <a:solidFill>
                  <a:srgbClr val="333399"/>
                </a:solidFill>
                <a:latin typeface="Tahoma" charset="0"/>
                <a:cs typeface="Tahoma" charset="0"/>
                <a:sym typeface="Tahoma" charset="0"/>
              </a:rPr>
              <a:t>OpenFlow </a:t>
            </a:r>
          </a:p>
          <a:p>
            <a:pPr marL="38095" algn="ctr"/>
            <a:r>
              <a:rPr lang="en-US" sz="1300">
                <a:solidFill>
                  <a:srgbClr val="333399"/>
                </a:solidFill>
                <a:latin typeface="Tahoma" charset="0"/>
                <a:cs typeface="Tahoma" charset="0"/>
                <a:sym typeface="Tahoma" charset="0"/>
              </a:rPr>
              <a:t>Switch</a:t>
            </a:r>
          </a:p>
        </p:txBody>
      </p:sp>
      <p:sp>
        <p:nvSpPr>
          <p:cNvPr id="46108" name="Rectangle 12"/>
          <p:cNvSpPr>
            <a:spLocks/>
          </p:cNvSpPr>
          <p:nvPr/>
        </p:nvSpPr>
        <p:spPr bwMode="auto">
          <a:xfrm>
            <a:off x="989209" y="5181599"/>
            <a:ext cx="7711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 algn="ctr"/>
            <a:r>
              <a:rPr lang="en-US" sz="1300">
                <a:solidFill>
                  <a:srgbClr val="333399"/>
                </a:solidFill>
                <a:latin typeface="Tahoma" charset="0"/>
                <a:cs typeface="Tahoma" charset="0"/>
                <a:sym typeface="Tahoma" charset="0"/>
              </a:rPr>
              <a:t>OpenFlow </a:t>
            </a:r>
          </a:p>
          <a:p>
            <a:pPr marL="38095" algn="ctr"/>
            <a:r>
              <a:rPr lang="en-US" sz="1300">
                <a:solidFill>
                  <a:srgbClr val="333399"/>
                </a:solidFill>
                <a:latin typeface="Tahoma" charset="0"/>
                <a:cs typeface="Tahoma" charset="0"/>
                <a:sym typeface="Tahoma" charset="0"/>
              </a:rPr>
              <a:t>Switch</a:t>
            </a:r>
          </a:p>
        </p:txBody>
      </p:sp>
      <p:pic>
        <p:nvPicPr>
          <p:cNvPr id="46109" name="Picture 1"/>
          <p:cNvPicPr>
            <a:picLocks noChangeArrowheads="1"/>
          </p:cNvPicPr>
          <p:nvPr/>
        </p:nvPicPr>
        <p:blipFill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08" y="5257799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79410" y="5975351"/>
            <a:ext cx="2133600" cy="365125"/>
          </a:xfrm>
        </p:spPr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20342B77-D34C-443A-9BA4-2E8748A6D936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56" name="Footer Placeholder 3"/>
          <p:cNvSpPr txBox="1">
            <a:spLocks/>
          </p:cNvSpPr>
          <p:nvPr/>
        </p:nvSpPr>
        <p:spPr>
          <a:xfrm>
            <a:off x="5638800" y="6461125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N. </a:t>
            </a:r>
            <a:r>
              <a:rPr lang="en-US" dirty="0" err="1" smtClean="0"/>
              <a:t>Mckeown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19400" y="6461125"/>
            <a:ext cx="3200400" cy="396875"/>
          </a:xfrm>
        </p:spPr>
        <p:txBody>
          <a:bodyPr/>
          <a:lstStyle/>
          <a:p>
            <a:r>
              <a:rPr lang="en-US" dirty="0" smtClean="0"/>
              <a:t>Software Defined Networking (COMS 6998-10)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6181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5" y="6108701"/>
            <a:ext cx="723900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7" y="6108701"/>
            <a:ext cx="725487" cy="5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Line 3"/>
          <p:cNvSpPr>
            <a:spLocks noChangeShapeType="1"/>
          </p:cNvSpPr>
          <p:nvPr/>
        </p:nvSpPr>
        <p:spPr bwMode="auto">
          <a:xfrm flipH="1">
            <a:off x="1762125" y="4238627"/>
            <a:ext cx="628650" cy="1141413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09" name="Line 4"/>
          <p:cNvSpPr>
            <a:spLocks noChangeShapeType="1"/>
          </p:cNvSpPr>
          <p:nvPr/>
        </p:nvSpPr>
        <p:spPr bwMode="auto">
          <a:xfrm>
            <a:off x="4130679" y="5881689"/>
            <a:ext cx="290513" cy="320675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7110" name="Group 5"/>
          <p:cNvGrpSpPr>
            <a:grpSpLocks/>
          </p:cNvGrpSpPr>
          <p:nvPr/>
        </p:nvGrpSpPr>
        <p:grpSpPr bwMode="auto">
          <a:xfrm>
            <a:off x="3163891" y="5380039"/>
            <a:ext cx="1304925" cy="501651"/>
            <a:chOff x="0" y="0"/>
            <a:chExt cx="1169" cy="449"/>
          </a:xfrm>
        </p:grpSpPr>
        <p:grpSp>
          <p:nvGrpSpPr>
            <p:cNvPr id="47157" name="Group 6"/>
            <p:cNvGrpSpPr>
              <a:grpSpLocks/>
            </p:cNvGrpSpPr>
            <p:nvPr/>
          </p:nvGrpSpPr>
          <p:grpSpPr bwMode="auto">
            <a:xfrm>
              <a:off x="0" y="0"/>
              <a:ext cx="1169" cy="449"/>
              <a:chOff x="0" y="0"/>
              <a:chExt cx="1169" cy="449"/>
            </a:xfrm>
          </p:grpSpPr>
          <p:sp>
            <p:nvSpPr>
              <p:cNvPr id="47161" name="AutoShape 7"/>
              <p:cNvSpPr>
                <a:spLocks/>
              </p:cNvSpPr>
              <p:nvPr/>
            </p:nvSpPr>
            <p:spPr bwMode="auto">
              <a:xfrm>
                <a:off x="0" y="0"/>
                <a:ext cx="1169" cy="449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/>
                  </a:gs>
                  <a:gs pos="100000">
                    <a:srgbClr val="56676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7162" name="Rectangle 8"/>
              <p:cNvSpPr>
                <a:spLocks/>
              </p:cNvSpPr>
              <p:nvPr/>
            </p:nvSpPr>
            <p:spPr bwMode="auto">
              <a:xfrm>
                <a:off x="0" y="116"/>
                <a:ext cx="116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7158" name="Group 9"/>
            <p:cNvGrpSpPr>
              <a:grpSpLocks/>
            </p:cNvGrpSpPr>
            <p:nvPr/>
          </p:nvGrpSpPr>
          <p:grpSpPr bwMode="auto">
            <a:xfrm>
              <a:off x="0" y="0"/>
              <a:ext cx="1169" cy="224"/>
              <a:chOff x="0" y="0"/>
              <a:chExt cx="1169" cy="224"/>
            </a:xfrm>
          </p:grpSpPr>
          <p:sp>
            <p:nvSpPr>
              <p:cNvPr id="47159" name="AutoShape 10"/>
              <p:cNvSpPr>
                <a:spLocks/>
              </p:cNvSpPr>
              <p:nvPr/>
            </p:nvSpPr>
            <p:spPr bwMode="auto">
              <a:xfrm>
                <a:off x="0" y="0"/>
                <a:ext cx="1169" cy="22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7160" name="Rectangle 11"/>
              <p:cNvSpPr>
                <a:spLocks/>
              </p:cNvSpPr>
              <p:nvPr/>
            </p:nvSpPr>
            <p:spPr bwMode="auto">
              <a:xfrm>
                <a:off x="0" y="4"/>
                <a:ext cx="116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pic>
        <p:nvPicPr>
          <p:cNvPr id="47111" name="Pictur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4" y="5461001"/>
            <a:ext cx="392113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12" name="Group 14"/>
          <p:cNvGrpSpPr>
            <a:grpSpLocks/>
          </p:cNvGrpSpPr>
          <p:nvPr/>
        </p:nvGrpSpPr>
        <p:grpSpPr bwMode="auto">
          <a:xfrm>
            <a:off x="785817" y="5380039"/>
            <a:ext cx="1304925" cy="501651"/>
            <a:chOff x="0" y="0"/>
            <a:chExt cx="1169" cy="449"/>
          </a:xfrm>
        </p:grpSpPr>
        <p:grpSp>
          <p:nvGrpSpPr>
            <p:cNvPr id="47151" name="Group 15"/>
            <p:cNvGrpSpPr>
              <a:grpSpLocks/>
            </p:cNvGrpSpPr>
            <p:nvPr/>
          </p:nvGrpSpPr>
          <p:grpSpPr bwMode="auto">
            <a:xfrm>
              <a:off x="0" y="0"/>
              <a:ext cx="1169" cy="449"/>
              <a:chOff x="0" y="0"/>
              <a:chExt cx="1169" cy="449"/>
            </a:xfrm>
          </p:grpSpPr>
          <p:sp>
            <p:nvSpPr>
              <p:cNvPr id="47155" name="AutoShape 16"/>
              <p:cNvSpPr>
                <a:spLocks/>
              </p:cNvSpPr>
              <p:nvPr/>
            </p:nvSpPr>
            <p:spPr bwMode="auto">
              <a:xfrm>
                <a:off x="0" y="0"/>
                <a:ext cx="1169" cy="449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/>
                  </a:gs>
                  <a:gs pos="100000">
                    <a:srgbClr val="56676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7156" name="Rectangle 17"/>
              <p:cNvSpPr>
                <a:spLocks/>
              </p:cNvSpPr>
              <p:nvPr/>
            </p:nvSpPr>
            <p:spPr bwMode="auto">
              <a:xfrm>
                <a:off x="0" y="116"/>
                <a:ext cx="116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7152" name="Group 18"/>
            <p:cNvGrpSpPr>
              <a:grpSpLocks/>
            </p:cNvGrpSpPr>
            <p:nvPr/>
          </p:nvGrpSpPr>
          <p:grpSpPr bwMode="auto">
            <a:xfrm>
              <a:off x="0" y="0"/>
              <a:ext cx="1169" cy="224"/>
              <a:chOff x="0" y="0"/>
              <a:chExt cx="1169" cy="224"/>
            </a:xfrm>
          </p:grpSpPr>
          <p:sp>
            <p:nvSpPr>
              <p:cNvPr id="47153" name="AutoShape 19"/>
              <p:cNvSpPr>
                <a:spLocks/>
              </p:cNvSpPr>
              <p:nvPr/>
            </p:nvSpPr>
            <p:spPr bwMode="auto">
              <a:xfrm>
                <a:off x="0" y="0"/>
                <a:ext cx="1169" cy="22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7154" name="Rectangle 20"/>
              <p:cNvSpPr>
                <a:spLocks/>
              </p:cNvSpPr>
              <p:nvPr/>
            </p:nvSpPr>
            <p:spPr bwMode="auto">
              <a:xfrm>
                <a:off x="0" y="4"/>
                <a:ext cx="116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pic>
        <p:nvPicPr>
          <p:cNvPr id="47113" name="Picture 2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5461001"/>
            <a:ext cx="39370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14" name="Group 23"/>
          <p:cNvGrpSpPr>
            <a:grpSpLocks/>
          </p:cNvGrpSpPr>
          <p:nvPr/>
        </p:nvGrpSpPr>
        <p:grpSpPr bwMode="auto">
          <a:xfrm>
            <a:off x="2149479" y="3784603"/>
            <a:ext cx="1304925" cy="500063"/>
            <a:chOff x="0" y="0"/>
            <a:chExt cx="1169" cy="449"/>
          </a:xfrm>
        </p:grpSpPr>
        <p:grpSp>
          <p:nvGrpSpPr>
            <p:cNvPr id="47145" name="Group 24"/>
            <p:cNvGrpSpPr>
              <a:grpSpLocks/>
            </p:cNvGrpSpPr>
            <p:nvPr/>
          </p:nvGrpSpPr>
          <p:grpSpPr bwMode="auto">
            <a:xfrm>
              <a:off x="0" y="0"/>
              <a:ext cx="1169" cy="449"/>
              <a:chOff x="0" y="0"/>
              <a:chExt cx="1169" cy="449"/>
            </a:xfrm>
          </p:grpSpPr>
          <p:sp>
            <p:nvSpPr>
              <p:cNvPr id="47149" name="AutoShape 25"/>
              <p:cNvSpPr>
                <a:spLocks/>
              </p:cNvSpPr>
              <p:nvPr/>
            </p:nvSpPr>
            <p:spPr bwMode="auto">
              <a:xfrm>
                <a:off x="0" y="0"/>
                <a:ext cx="1169" cy="449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/>
                  </a:gs>
                  <a:gs pos="100000">
                    <a:srgbClr val="56676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7150" name="Rectangle 26"/>
              <p:cNvSpPr>
                <a:spLocks/>
              </p:cNvSpPr>
              <p:nvPr/>
            </p:nvSpPr>
            <p:spPr bwMode="auto">
              <a:xfrm>
                <a:off x="0" y="116"/>
                <a:ext cx="116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7146" name="Group 27"/>
            <p:cNvGrpSpPr>
              <a:grpSpLocks/>
            </p:cNvGrpSpPr>
            <p:nvPr/>
          </p:nvGrpSpPr>
          <p:grpSpPr bwMode="auto">
            <a:xfrm>
              <a:off x="0" y="0"/>
              <a:ext cx="1169" cy="224"/>
              <a:chOff x="0" y="0"/>
              <a:chExt cx="1169" cy="224"/>
            </a:xfrm>
          </p:grpSpPr>
          <p:sp>
            <p:nvSpPr>
              <p:cNvPr id="47147" name="AutoShape 28"/>
              <p:cNvSpPr>
                <a:spLocks/>
              </p:cNvSpPr>
              <p:nvPr/>
            </p:nvSpPr>
            <p:spPr bwMode="auto">
              <a:xfrm>
                <a:off x="0" y="0"/>
                <a:ext cx="1169" cy="22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7148" name="Rectangle 29"/>
              <p:cNvSpPr>
                <a:spLocks/>
              </p:cNvSpPr>
              <p:nvPr/>
            </p:nvSpPr>
            <p:spPr bwMode="auto">
              <a:xfrm>
                <a:off x="0" y="4"/>
                <a:ext cx="116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pic>
        <p:nvPicPr>
          <p:cNvPr id="47115" name="Picture 3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3" y="3863977"/>
            <a:ext cx="39211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6" name="Line 32"/>
          <p:cNvSpPr>
            <a:spLocks noChangeShapeType="1"/>
          </p:cNvSpPr>
          <p:nvPr/>
        </p:nvSpPr>
        <p:spPr bwMode="auto">
          <a:xfrm>
            <a:off x="3214689" y="4238627"/>
            <a:ext cx="628650" cy="1141413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7" name="Line 33"/>
          <p:cNvSpPr>
            <a:spLocks noChangeShapeType="1"/>
          </p:cNvSpPr>
          <p:nvPr/>
        </p:nvSpPr>
        <p:spPr bwMode="auto">
          <a:xfrm flipH="1">
            <a:off x="844551" y="5881689"/>
            <a:ext cx="338138" cy="320675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8" name="Rectangle 34"/>
          <p:cNvSpPr>
            <a:spLocks/>
          </p:cNvSpPr>
          <p:nvPr/>
        </p:nvSpPr>
        <p:spPr bwMode="auto">
          <a:xfrm>
            <a:off x="5180014" y="4773616"/>
            <a:ext cx="83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/>
            <a:r>
              <a:rPr lang="en-US" sz="1500">
                <a:cs typeface="Arial" charset="0"/>
                <a:sym typeface="Arial" charset="0"/>
              </a:rPr>
              <a:t>OpenFlow</a:t>
            </a:r>
          </a:p>
          <a:p>
            <a:pPr marL="38095"/>
            <a:r>
              <a:rPr lang="en-US" sz="1500">
                <a:cs typeface="Arial" charset="0"/>
                <a:sym typeface="Arial" charset="0"/>
              </a:rPr>
              <a:t>Protocol</a:t>
            </a:r>
          </a:p>
        </p:txBody>
      </p:sp>
      <p:sp>
        <p:nvSpPr>
          <p:cNvPr id="47119" name="Line 35"/>
          <p:cNvSpPr>
            <a:spLocks noChangeShapeType="1"/>
          </p:cNvSpPr>
          <p:nvPr/>
        </p:nvSpPr>
        <p:spPr bwMode="auto">
          <a:xfrm rot="10800000" flipH="1">
            <a:off x="4419600" y="4394202"/>
            <a:ext cx="1371600" cy="1065213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0" name="Line 36"/>
          <p:cNvSpPr>
            <a:spLocks noChangeShapeType="1"/>
          </p:cNvSpPr>
          <p:nvPr/>
        </p:nvSpPr>
        <p:spPr bwMode="auto">
          <a:xfrm rot="10800000" flipH="1">
            <a:off x="3509963" y="3935415"/>
            <a:ext cx="1752600" cy="76200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1" name="Line 37"/>
          <p:cNvSpPr>
            <a:spLocks noChangeShapeType="1"/>
          </p:cNvSpPr>
          <p:nvPr/>
        </p:nvSpPr>
        <p:spPr bwMode="auto">
          <a:xfrm rot="10800000" flipH="1">
            <a:off x="2133601" y="4316413"/>
            <a:ext cx="3124200" cy="1143000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7122" name="Group 38"/>
          <p:cNvGrpSpPr>
            <a:grpSpLocks/>
          </p:cNvGrpSpPr>
          <p:nvPr/>
        </p:nvGrpSpPr>
        <p:grpSpPr bwMode="auto">
          <a:xfrm>
            <a:off x="5259392" y="3652840"/>
            <a:ext cx="3349625" cy="739775"/>
            <a:chOff x="0" y="0"/>
            <a:chExt cx="3000" cy="664"/>
          </a:xfrm>
        </p:grpSpPr>
        <p:grpSp>
          <p:nvGrpSpPr>
            <p:cNvPr id="47141" name="Group 39"/>
            <p:cNvGrpSpPr>
              <a:grpSpLocks/>
            </p:cNvGrpSpPr>
            <p:nvPr/>
          </p:nvGrpSpPr>
          <p:grpSpPr bwMode="auto">
            <a:xfrm>
              <a:off x="0" y="0"/>
              <a:ext cx="3000" cy="664"/>
              <a:chOff x="0" y="0"/>
              <a:chExt cx="3000" cy="664"/>
            </a:xfrm>
          </p:grpSpPr>
          <p:sp>
            <p:nvSpPr>
              <p:cNvPr id="47143" name="AutoShape 40"/>
              <p:cNvSpPr>
                <a:spLocks/>
              </p:cNvSpPr>
              <p:nvPr/>
            </p:nvSpPr>
            <p:spPr bwMode="auto">
              <a:xfrm>
                <a:off x="0" y="0"/>
                <a:ext cx="3000" cy="664"/>
              </a:xfrm>
              <a:prstGeom prst="roundRect">
                <a:avLst>
                  <a:gd name="adj" fmla="val 11718"/>
                </a:avLst>
              </a:prstGeom>
              <a:solidFill>
                <a:srgbClr val="FFFFFF"/>
              </a:solidFill>
              <a:ln w="381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7144" name="Rectangle 41"/>
              <p:cNvSpPr>
                <a:spLocks/>
              </p:cNvSpPr>
              <p:nvPr/>
            </p:nvSpPr>
            <p:spPr bwMode="auto">
              <a:xfrm>
                <a:off x="33" y="224"/>
                <a:ext cx="293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47142" name="Rectangle 42"/>
            <p:cNvSpPr>
              <a:spLocks/>
            </p:cNvSpPr>
            <p:nvPr/>
          </p:nvSpPr>
          <p:spPr bwMode="auto">
            <a:xfrm>
              <a:off x="650" y="45"/>
              <a:ext cx="1605" cy="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112557" bIns="38100" anchor="ctr">
              <a:spAutoFit/>
            </a:bodyPr>
            <a:lstStyle/>
            <a:p>
              <a:pPr algn="ctr"/>
              <a:r>
                <a:rPr lang="en-US" sz="3200">
                  <a:cs typeface="Arial" charset="0"/>
                  <a:sym typeface="Arial" charset="0"/>
                </a:rPr>
                <a:t>FlowVisor</a:t>
              </a:r>
            </a:p>
          </p:txBody>
        </p:sp>
      </p:grpSp>
      <p:sp>
        <p:nvSpPr>
          <p:cNvPr id="47123" name="Rectangle 43"/>
          <p:cNvSpPr>
            <a:spLocks/>
          </p:cNvSpPr>
          <p:nvPr/>
        </p:nvSpPr>
        <p:spPr bwMode="auto">
          <a:xfrm>
            <a:off x="3490914" y="1660525"/>
            <a:ext cx="92588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/>
            <a:r>
              <a:rPr lang="en-US" sz="1700">
                <a:cs typeface="Arial" charset="0"/>
                <a:sym typeface="Arial" charset="0"/>
              </a:rPr>
              <a:t>Broadcast</a:t>
            </a:r>
          </a:p>
        </p:txBody>
      </p:sp>
      <p:sp>
        <p:nvSpPr>
          <p:cNvPr id="47124" name="Rectangle 44"/>
          <p:cNvSpPr>
            <a:spLocks/>
          </p:cNvSpPr>
          <p:nvPr/>
        </p:nvSpPr>
        <p:spPr bwMode="auto">
          <a:xfrm>
            <a:off x="5465764" y="1535116"/>
            <a:ext cx="87459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/>
            <a:r>
              <a:rPr lang="en-US" sz="1700">
                <a:cs typeface="Arial" charset="0"/>
                <a:sym typeface="Arial" charset="0"/>
              </a:rPr>
              <a:t>Multicast</a:t>
            </a:r>
          </a:p>
        </p:txBody>
      </p:sp>
      <p:grpSp>
        <p:nvGrpSpPr>
          <p:cNvPr id="47125" name="Group 45"/>
          <p:cNvGrpSpPr>
            <a:grpSpLocks/>
          </p:cNvGrpSpPr>
          <p:nvPr/>
        </p:nvGrpSpPr>
        <p:grpSpPr bwMode="auto">
          <a:xfrm>
            <a:off x="3616329" y="1822451"/>
            <a:ext cx="4911725" cy="1828800"/>
            <a:chOff x="0" y="0"/>
            <a:chExt cx="4399" cy="1639"/>
          </a:xfrm>
        </p:grpSpPr>
        <p:grpSp>
          <p:nvGrpSpPr>
            <p:cNvPr id="47131" name="Group 46"/>
            <p:cNvGrpSpPr>
              <a:grpSpLocks/>
            </p:cNvGrpSpPr>
            <p:nvPr/>
          </p:nvGrpSpPr>
          <p:grpSpPr bwMode="auto">
            <a:xfrm>
              <a:off x="0" y="136"/>
              <a:ext cx="816" cy="816"/>
              <a:chOff x="0" y="0"/>
              <a:chExt cx="816" cy="816"/>
            </a:xfrm>
          </p:grpSpPr>
          <p:pic>
            <p:nvPicPr>
              <p:cNvPr id="47140" name="Picture 47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32" name="Group 48"/>
            <p:cNvGrpSpPr>
              <a:grpSpLocks/>
            </p:cNvGrpSpPr>
            <p:nvPr/>
          </p:nvGrpSpPr>
          <p:grpSpPr bwMode="auto">
            <a:xfrm>
              <a:off x="1679" y="0"/>
              <a:ext cx="816" cy="816"/>
              <a:chOff x="0" y="0"/>
              <a:chExt cx="816" cy="816"/>
            </a:xfrm>
          </p:grpSpPr>
          <p:pic>
            <p:nvPicPr>
              <p:cNvPr id="47139" name="Picture 49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133" name="Group 50"/>
            <p:cNvGrpSpPr>
              <a:grpSpLocks/>
            </p:cNvGrpSpPr>
            <p:nvPr/>
          </p:nvGrpSpPr>
          <p:grpSpPr bwMode="auto">
            <a:xfrm>
              <a:off x="3583" y="136"/>
              <a:ext cx="816" cy="816"/>
              <a:chOff x="0" y="0"/>
              <a:chExt cx="816" cy="816"/>
            </a:xfrm>
          </p:grpSpPr>
          <p:pic>
            <p:nvPicPr>
              <p:cNvPr id="47138" name="Picture 51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7134" name="Line 52"/>
            <p:cNvSpPr>
              <a:spLocks noChangeShapeType="1"/>
            </p:cNvSpPr>
            <p:nvPr/>
          </p:nvSpPr>
          <p:spPr bwMode="auto">
            <a:xfrm rot="10800000">
              <a:off x="583" y="887"/>
              <a:ext cx="1228" cy="751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135" name="Line 53"/>
            <p:cNvSpPr>
              <a:spLocks noChangeShapeType="1"/>
            </p:cNvSpPr>
            <p:nvPr/>
          </p:nvSpPr>
          <p:spPr bwMode="auto">
            <a:xfrm rot="10800000">
              <a:off x="2015" y="752"/>
              <a:ext cx="477" cy="887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136" name="Line 54"/>
            <p:cNvSpPr>
              <a:spLocks noChangeShapeType="1"/>
            </p:cNvSpPr>
            <p:nvPr/>
          </p:nvSpPr>
          <p:spPr bwMode="auto">
            <a:xfrm rot="10800000" flipH="1">
              <a:off x="3519" y="888"/>
              <a:ext cx="409" cy="75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137" name="Rectangle 55"/>
            <p:cNvSpPr>
              <a:spLocks/>
            </p:cNvSpPr>
            <p:nvPr/>
          </p:nvSpPr>
          <p:spPr bwMode="auto">
            <a:xfrm>
              <a:off x="2331" y="1026"/>
              <a:ext cx="766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7" bIns="0">
              <a:spAutoFit/>
            </a:bodyPr>
            <a:lstStyle/>
            <a:p>
              <a:pPr marL="38095"/>
              <a:r>
                <a:rPr lang="en-US" sz="1500">
                  <a:cs typeface="Arial" charset="0"/>
                  <a:sym typeface="Arial" charset="0"/>
                </a:rPr>
                <a:t>OpenFlow</a:t>
              </a:r>
            </a:p>
            <a:p>
              <a:pPr marL="38095"/>
              <a:r>
                <a:rPr lang="en-US" sz="1500">
                  <a:cs typeface="Arial" charset="0"/>
                  <a:sym typeface="Arial" charset="0"/>
                </a:rPr>
                <a:t>Protocol</a:t>
              </a:r>
            </a:p>
          </p:txBody>
        </p:sp>
      </p:grpSp>
      <p:sp>
        <p:nvSpPr>
          <p:cNvPr id="47126" name="Rectangle 56"/>
          <p:cNvSpPr>
            <a:spLocks/>
          </p:cNvSpPr>
          <p:nvPr/>
        </p:nvSpPr>
        <p:spPr bwMode="auto">
          <a:xfrm>
            <a:off x="7123115" y="1285876"/>
            <a:ext cx="12979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/>
            <a:r>
              <a:rPr lang="en-US" sz="1700">
                <a:cs typeface="Arial" charset="0"/>
                <a:sym typeface="Arial" charset="0"/>
              </a:rPr>
              <a:t>http</a:t>
            </a:r>
          </a:p>
          <a:p>
            <a:pPr marL="38095"/>
            <a:r>
              <a:rPr lang="en-US" sz="1700">
                <a:cs typeface="Arial" charset="0"/>
                <a:sym typeface="Arial" charset="0"/>
              </a:rPr>
              <a:t>Load-balancer</a:t>
            </a:r>
          </a:p>
        </p:txBody>
      </p:sp>
      <p:sp>
        <p:nvSpPr>
          <p:cNvPr id="47127" name="Rectangle 57"/>
          <p:cNvSpPr>
            <a:spLocks/>
          </p:cNvSpPr>
          <p:nvPr/>
        </p:nvSpPr>
        <p:spPr bwMode="auto">
          <a:xfrm>
            <a:off x="455616" y="241303"/>
            <a:ext cx="82327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81268" bIns="0" anchor="ctr"/>
          <a:lstStyle/>
          <a:p>
            <a:pPr marL="38095" algn="ctr"/>
            <a:r>
              <a:rPr lang="en-US" sz="3600" dirty="0" err="1">
                <a:cs typeface="Helvetica" charset="0"/>
                <a:sym typeface="Helvetica" charset="0"/>
              </a:rPr>
              <a:t>FlowVisor</a:t>
            </a:r>
            <a:r>
              <a:rPr lang="en-US" sz="3600" dirty="0">
                <a:cs typeface="Helvetica" charset="0"/>
                <a:sym typeface="Helvetica" charset="0"/>
              </a:rPr>
              <a:t> Slicing </a:t>
            </a:r>
            <a:r>
              <a:rPr lang="en-US" sz="3600" dirty="0" smtClean="0">
                <a:cs typeface="Helvetica" charset="0"/>
                <a:sym typeface="Helvetica" charset="0"/>
              </a:rPr>
              <a:t>Example (Cont’d)</a:t>
            </a:r>
            <a:endParaRPr lang="en-US" sz="3600" dirty="0">
              <a:cs typeface="Helvetica" charset="0"/>
              <a:sym typeface="Helvetica" charset="0"/>
            </a:endParaRPr>
          </a:p>
        </p:txBody>
      </p:sp>
      <p:sp>
        <p:nvSpPr>
          <p:cNvPr id="47128" name="Rectangle 12"/>
          <p:cNvSpPr>
            <a:spLocks/>
          </p:cNvSpPr>
          <p:nvPr/>
        </p:nvSpPr>
        <p:spPr bwMode="auto">
          <a:xfrm>
            <a:off x="1057476" y="5410200"/>
            <a:ext cx="7711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 algn="ctr"/>
            <a:r>
              <a:rPr lang="en-US" sz="1300">
                <a:solidFill>
                  <a:srgbClr val="333399"/>
                </a:solidFill>
                <a:latin typeface="Tahoma" charset="0"/>
                <a:cs typeface="Tahoma" charset="0"/>
                <a:sym typeface="Tahoma" charset="0"/>
              </a:rPr>
              <a:t>OpenFlow </a:t>
            </a:r>
          </a:p>
          <a:p>
            <a:pPr marL="38095" algn="ctr"/>
            <a:r>
              <a:rPr lang="en-US" sz="1300">
                <a:solidFill>
                  <a:srgbClr val="333399"/>
                </a:solidFill>
                <a:latin typeface="Tahoma" charset="0"/>
                <a:cs typeface="Tahoma" charset="0"/>
                <a:sym typeface="Tahoma" charset="0"/>
              </a:rPr>
              <a:t>Switch</a:t>
            </a:r>
          </a:p>
        </p:txBody>
      </p:sp>
      <p:sp>
        <p:nvSpPr>
          <p:cNvPr id="47129" name="Rectangle 12"/>
          <p:cNvSpPr>
            <a:spLocks/>
          </p:cNvSpPr>
          <p:nvPr/>
        </p:nvSpPr>
        <p:spPr bwMode="auto">
          <a:xfrm>
            <a:off x="2438601" y="3810000"/>
            <a:ext cx="7711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 algn="ctr"/>
            <a:r>
              <a:rPr lang="en-US" sz="1300">
                <a:solidFill>
                  <a:srgbClr val="333399"/>
                </a:solidFill>
                <a:latin typeface="Tahoma" charset="0"/>
                <a:cs typeface="Tahoma" charset="0"/>
                <a:sym typeface="Tahoma" charset="0"/>
              </a:rPr>
              <a:t>OpenFlow </a:t>
            </a:r>
          </a:p>
          <a:p>
            <a:pPr marL="38095" algn="ctr"/>
            <a:r>
              <a:rPr lang="en-US" sz="1300">
                <a:solidFill>
                  <a:srgbClr val="333399"/>
                </a:solidFill>
                <a:latin typeface="Tahoma" charset="0"/>
                <a:cs typeface="Tahoma" charset="0"/>
                <a:sym typeface="Tahoma" charset="0"/>
              </a:rPr>
              <a:t>Switch</a:t>
            </a:r>
          </a:p>
        </p:txBody>
      </p:sp>
      <p:sp>
        <p:nvSpPr>
          <p:cNvPr id="47130" name="Rectangle 12"/>
          <p:cNvSpPr>
            <a:spLocks/>
          </p:cNvSpPr>
          <p:nvPr/>
        </p:nvSpPr>
        <p:spPr bwMode="auto">
          <a:xfrm>
            <a:off x="3429201" y="5410200"/>
            <a:ext cx="7711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 algn="ctr"/>
            <a:r>
              <a:rPr lang="en-US" sz="1300">
                <a:solidFill>
                  <a:srgbClr val="333399"/>
                </a:solidFill>
                <a:latin typeface="Tahoma" charset="0"/>
                <a:cs typeface="Tahoma" charset="0"/>
                <a:sym typeface="Tahoma" charset="0"/>
              </a:rPr>
              <a:t>OpenFlow </a:t>
            </a:r>
          </a:p>
          <a:p>
            <a:pPr marL="38095" algn="ctr"/>
            <a:r>
              <a:rPr lang="en-US" sz="1300">
                <a:solidFill>
                  <a:srgbClr val="333399"/>
                </a:solidFill>
                <a:latin typeface="Tahoma" charset="0"/>
                <a:cs typeface="Tahoma" charset="0"/>
                <a:sym typeface="Tahoma" charset="0"/>
              </a:rPr>
              <a:t>Switch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61125"/>
            <a:ext cx="3200400" cy="396875"/>
          </a:xfrm>
        </p:spPr>
        <p:txBody>
          <a:bodyPr/>
          <a:lstStyle/>
          <a:p>
            <a:r>
              <a:rPr lang="en-US" dirty="0" smtClean="0"/>
              <a:t>Software Defined Networking (COMS 6998-10) </a:t>
            </a:r>
            <a:endParaRPr lang="en-US" dirty="0"/>
          </a:p>
        </p:txBody>
      </p:sp>
      <p:sp>
        <p:nvSpPr>
          <p:cNvPr id="62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N. </a:t>
            </a:r>
            <a:r>
              <a:rPr lang="en-US" dirty="0" err="1" smtClean="0"/>
              <a:t>Mckeown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5418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Straight Connector 101"/>
          <p:cNvCxnSpPr>
            <a:stCxn id="48156" idx="2"/>
          </p:cNvCxnSpPr>
          <p:nvPr/>
        </p:nvCxnSpPr>
        <p:spPr>
          <a:xfrm rot="5400000">
            <a:off x="4792663" y="4333876"/>
            <a:ext cx="509587" cy="4937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31" name="Rectangle 34"/>
          <p:cNvSpPr>
            <a:spLocks/>
          </p:cNvSpPr>
          <p:nvPr/>
        </p:nvSpPr>
        <p:spPr bwMode="auto">
          <a:xfrm>
            <a:off x="3276598" y="4454523"/>
            <a:ext cx="154187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/>
            <a:r>
              <a:rPr lang="en-US" sz="1500">
                <a:solidFill>
                  <a:srgbClr val="333399"/>
                </a:solidFill>
                <a:cs typeface="Arial" charset="0"/>
                <a:sym typeface="Arial" charset="0"/>
              </a:rPr>
              <a:t>OpenFlow Protocol</a:t>
            </a:r>
          </a:p>
        </p:txBody>
      </p:sp>
      <p:sp>
        <p:nvSpPr>
          <p:cNvPr id="48132" name="Rectangle 57"/>
          <p:cNvSpPr>
            <a:spLocks/>
          </p:cNvSpPr>
          <p:nvPr/>
        </p:nvSpPr>
        <p:spPr bwMode="auto">
          <a:xfrm>
            <a:off x="304803" y="-76197"/>
            <a:ext cx="82327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81268" bIns="0" anchor="ctr"/>
          <a:lstStyle/>
          <a:p>
            <a:pPr marL="38095" algn="ctr"/>
            <a:r>
              <a:rPr lang="en-US" sz="3600" dirty="0" err="1">
                <a:cs typeface="Helvetica" charset="0"/>
                <a:sym typeface="Helvetica" charset="0"/>
              </a:rPr>
              <a:t>FlowVisor</a:t>
            </a:r>
            <a:r>
              <a:rPr lang="en-US" sz="3600" dirty="0">
                <a:cs typeface="Helvetica" charset="0"/>
                <a:sym typeface="Helvetica" charset="0"/>
              </a:rPr>
              <a:t> Slicing Example (Cont’d)</a:t>
            </a:r>
          </a:p>
        </p:txBody>
      </p:sp>
      <p:grpSp>
        <p:nvGrpSpPr>
          <p:cNvPr id="48133" name="Group 58"/>
          <p:cNvGrpSpPr>
            <a:grpSpLocks/>
          </p:cNvGrpSpPr>
          <p:nvPr/>
        </p:nvGrpSpPr>
        <p:grpSpPr bwMode="auto">
          <a:xfrm>
            <a:off x="1066799" y="5978522"/>
            <a:ext cx="1646238" cy="501651"/>
            <a:chOff x="444500" y="5380038"/>
            <a:chExt cx="1646238" cy="501650"/>
          </a:xfrm>
        </p:grpSpPr>
        <p:grpSp>
          <p:nvGrpSpPr>
            <p:cNvPr id="48187" name="Group 14"/>
            <p:cNvGrpSpPr>
              <a:grpSpLocks/>
            </p:cNvGrpSpPr>
            <p:nvPr/>
          </p:nvGrpSpPr>
          <p:grpSpPr bwMode="auto">
            <a:xfrm>
              <a:off x="785813" y="5380038"/>
              <a:ext cx="1304925" cy="501650"/>
              <a:chOff x="0" y="0"/>
              <a:chExt cx="1169" cy="449"/>
            </a:xfrm>
          </p:grpSpPr>
          <p:grpSp>
            <p:nvGrpSpPr>
              <p:cNvPr id="48190" name="Group 15"/>
              <p:cNvGrpSpPr>
                <a:grpSpLocks/>
              </p:cNvGrpSpPr>
              <p:nvPr/>
            </p:nvGrpSpPr>
            <p:grpSpPr bwMode="auto">
              <a:xfrm>
                <a:off x="0" y="0"/>
                <a:ext cx="1169" cy="449"/>
                <a:chOff x="0" y="0"/>
                <a:chExt cx="1169" cy="449"/>
              </a:xfrm>
            </p:grpSpPr>
            <p:sp>
              <p:nvSpPr>
                <p:cNvPr id="48194" name="AutoShape 16"/>
                <p:cNvSpPr>
                  <a:spLocks/>
                </p:cNvSpPr>
                <p:nvPr/>
              </p:nvSpPr>
              <p:spPr bwMode="auto">
                <a:xfrm>
                  <a:off x="0" y="0"/>
                  <a:ext cx="1169" cy="449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2418"/>
                        <a:pt x="0" y="5400"/>
                      </a:cubicBezTo>
                      <a:lnTo>
                        <a:pt x="0" y="16200"/>
                      </a:lnTo>
                      <a:cubicBezTo>
                        <a:pt x="0" y="19182"/>
                        <a:pt x="4835" y="21600"/>
                        <a:pt x="10800" y="21600"/>
                      </a:cubicBezTo>
                      <a:cubicBezTo>
                        <a:pt x="16765" y="21600"/>
                        <a:pt x="21600" y="19182"/>
                        <a:pt x="21600" y="16200"/>
                      </a:cubicBezTo>
                      <a:lnTo>
                        <a:pt x="21600" y="5400"/>
                      </a:lnTo>
                      <a:cubicBezTo>
                        <a:pt x="21600" y="2418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gradFill rotWithShape="0">
                  <a:gsLst>
                    <a:gs pos="0">
                      <a:srgbClr val="BBE0E3"/>
                    </a:gs>
                    <a:gs pos="100000">
                      <a:srgbClr val="56676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8195" name="Rectangle 17"/>
                <p:cNvSpPr>
                  <a:spLocks/>
                </p:cNvSpPr>
                <p:nvPr/>
              </p:nvSpPr>
              <p:spPr bwMode="auto">
                <a:xfrm>
                  <a:off x="0" y="116"/>
                  <a:ext cx="1168" cy="2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48191" name="Group 18"/>
              <p:cNvGrpSpPr>
                <a:grpSpLocks/>
              </p:cNvGrpSpPr>
              <p:nvPr/>
            </p:nvGrpSpPr>
            <p:grpSpPr bwMode="auto">
              <a:xfrm>
                <a:off x="0" y="0"/>
                <a:ext cx="1169" cy="224"/>
                <a:chOff x="0" y="0"/>
                <a:chExt cx="1169" cy="224"/>
              </a:xfrm>
            </p:grpSpPr>
            <p:sp>
              <p:nvSpPr>
                <p:cNvPr id="48192" name="AutoShape 19"/>
                <p:cNvSpPr>
                  <a:spLocks/>
                </p:cNvSpPr>
                <p:nvPr/>
              </p:nvSpPr>
              <p:spPr bwMode="auto">
                <a:xfrm>
                  <a:off x="0" y="0"/>
                  <a:ext cx="1169" cy="224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C8E6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8193" name="Rectangle 20"/>
                <p:cNvSpPr>
                  <a:spLocks/>
                </p:cNvSpPr>
                <p:nvPr/>
              </p:nvSpPr>
              <p:spPr bwMode="auto">
                <a:xfrm>
                  <a:off x="0" y="4"/>
                  <a:ext cx="1168" cy="2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pic>
          <p:nvPicPr>
            <p:cNvPr id="48188" name="Picture 22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00" y="5461000"/>
              <a:ext cx="393700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89" name="Rectangle 12"/>
            <p:cNvSpPr>
              <a:spLocks/>
            </p:cNvSpPr>
            <p:nvPr/>
          </p:nvSpPr>
          <p:spPr bwMode="auto">
            <a:xfrm>
              <a:off x="1057471" y="5410201"/>
              <a:ext cx="771133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7" bIns="0">
              <a:spAutoFit/>
            </a:bodyPr>
            <a:lstStyle/>
            <a:p>
              <a:pPr marL="38095" algn="ctr"/>
              <a:r>
                <a:rPr lang="en-US" sz="1300">
                  <a:solidFill>
                    <a:srgbClr val="333399"/>
                  </a:solidFill>
                  <a:latin typeface="Tahoma" charset="0"/>
                  <a:cs typeface="Tahoma" charset="0"/>
                  <a:sym typeface="Tahoma" charset="0"/>
                </a:rPr>
                <a:t>OpenFlow </a:t>
              </a:r>
            </a:p>
            <a:p>
              <a:pPr marL="38095" algn="ctr"/>
              <a:r>
                <a:rPr lang="en-US" sz="1300">
                  <a:solidFill>
                    <a:srgbClr val="333399"/>
                  </a:solidFill>
                  <a:latin typeface="Tahoma" charset="0"/>
                  <a:cs typeface="Tahoma" charset="0"/>
                  <a:sym typeface="Tahoma" charset="0"/>
                </a:rPr>
                <a:t>Switch</a:t>
              </a:r>
            </a:p>
          </p:txBody>
        </p:sp>
      </p:grpSp>
      <p:grpSp>
        <p:nvGrpSpPr>
          <p:cNvPr id="48134" name="Group 59"/>
          <p:cNvGrpSpPr>
            <a:grpSpLocks/>
          </p:cNvGrpSpPr>
          <p:nvPr/>
        </p:nvGrpSpPr>
        <p:grpSpPr bwMode="auto">
          <a:xfrm>
            <a:off x="2925763" y="5978522"/>
            <a:ext cx="1646237" cy="501651"/>
            <a:chOff x="444500" y="5380038"/>
            <a:chExt cx="1646238" cy="501650"/>
          </a:xfrm>
        </p:grpSpPr>
        <p:grpSp>
          <p:nvGrpSpPr>
            <p:cNvPr id="48178" name="Group 14"/>
            <p:cNvGrpSpPr>
              <a:grpSpLocks/>
            </p:cNvGrpSpPr>
            <p:nvPr/>
          </p:nvGrpSpPr>
          <p:grpSpPr bwMode="auto">
            <a:xfrm>
              <a:off x="785813" y="5380038"/>
              <a:ext cx="1304925" cy="501650"/>
              <a:chOff x="0" y="0"/>
              <a:chExt cx="1169" cy="449"/>
            </a:xfrm>
          </p:grpSpPr>
          <p:grpSp>
            <p:nvGrpSpPr>
              <p:cNvPr id="48181" name="Group 15"/>
              <p:cNvGrpSpPr>
                <a:grpSpLocks/>
              </p:cNvGrpSpPr>
              <p:nvPr/>
            </p:nvGrpSpPr>
            <p:grpSpPr bwMode="auto">
              <a:xfrm>
                <a:off x="0" y="0"/>
                <a:ext cx="1169" cy="449"/>
                <a:chOff x="0" y="0"/>
                <a:chExt cx="1169" cy="449"/>
              </a:xfrm>
            </p:grpSpPr>
            <p:sp>
              <p:nvSpPr>
                <p:cNvPr id="48185" name="AutoShape 16"/>
                <p:cNvSpPr>
                  <a:spLocks/>
                </p:cNvSpPr>
                <p:nvPr/>
              </p:nvSpPr>
              <p:spPr bwMode="auto">
                <a:xfrm>
                  <a:off x="0" y="0"/>
                  <a:ext cx="1169" cy="449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2418"/>
                        <a:pt x="0" y="5400"/>
                      </a:cubicBezTo>
                      <a:lnTo>
                        <a:pt x="0" y="16200"/>
                      </a:lnTo>
                      <a:cubicBezTo>
                        <a:pt x="0" y="19182"/>
                        <a:pt x="4835" y="21600"/>
                        <a:pt x="10800" y="21600"/>
                      </a:cubicBezTo>
                      <a:cubicBezTo>
                        <a:pt x="16765" y="21600"/>
                        <a:pt x="21600" y="19182"/>
                        <a:pt x="21600" y="16200"/>
                      </a:cubicBezTo>
                      <a:lnTo>
                        <a:pt x="21600" y="5400"/>
                      </a:lnTo>
                      <a:cubicBezTo>
                        <a:pt x="21600" y="2418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gradFill rotWithShape="0">
                  <a:gsLst>
                    <a:gs pos="0">
                      <a:srgbClr val="BBE0E3"/>
                    </a:gs>
                    <a:gs pos="100000">
                      <a:srgbClr val="56676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8186" name="Rectangle 17"/>
                <p:cNvSpPr>
                  <a:spLocks/>
                </p:cNvSpPr>
                <p:nvPr/>
              </p:nvSpPr>
              <p:spPr bwMode="auto">
                <a:xfrm>
                  <a:off x="0" y="116"/>
                  <a:ext cx="1168" cy="2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48182" name="Group 18"/>
              <p:cNvGrpSpPr>
                <a:grpSpLocks/>
              </p:cNvGrpSpPr>
              <p:nvPr/>
            </p:nvGrpSpPr>
            <p:grpSpPr bwMode="auto">
              <a:xfrm>
                <a:off x="0" y="0"/>
                <a:ext cx="1169" cy="224"/>
                <a:chOff x="0" y="0"/>
                <a:chExt cx="1169" cy="224"/>
              </a:xfrm>
            </p:grpSpPr>
            <p:sp>
              <p:nvSpPr>
                <p:cNvPr id="48183" name="AutoShape 19"/>
                <p:cNvSpPr>
                  <a:spLocks/>
                </p:cNvSpPr>
                <p:nvPr/>
              </p:nvSpPr>
              <p:spPr bwMode="auto">
                <a:xfrm>
                  <a:off x="0" y="0"/>
                  <a:ext cx="1169" cy="224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C8E6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8184" name="Rectangle 20"/>
                <p:cNvSpPr>
                  <a:spLocks/>
                </p:cNvSpPr>
                <p:nvPr/>
              </p:nvSpPr>
              <p:spPr bwMode="auto">
                <a:xfrm>
                  <a:off x="0" y="4"/>
                  <a:ext cx="1168" cy="2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pic>
          <p:nvPicPr>
            <p:cNvPr id="48179" name="Picture 22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00" y="5461000"/>
              <a:ext cx="393700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80" name="Rectangle 12"/>
            <p:cNvSpPr>
              <a:spLocks/>
            </p:cNvSpPr>
            <p:nvPr/>
          </p:nvSpPr>
          <p:spPr bwMode="auto">
            <a:xfrm>
              <a:off x="1057471" y="5410201"/>
              <a:ext cx="771133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7" bIns="0">
              <a:spAutoFit/>
            </a:bodyPr>
            <a:lstStyle/>
            <a:p>
              <a:pPr marL="38095" algn="ctr"/>
              <a:r>
                <a:rPr lang="en-US" sz="1300">
                  <a:solidFill>
                    <a:srgbClr val="333399"/>
                  </a:solidFill>
                  <a:latin typeface="Tahoma" charset="0"/>
                  <a:cs typeface="Tahoma" charset="0"/>
                  <a:sym typeface="Tahoma" charset="0"/>
                </a:rPr>
                <a:t>OpenFlow </a:t>
              </a:r>
            </a:p>
            <a:p>
              <a:pPr marL="38095" algn="ctr"/>
              <a:r>
                <a:rPr lang="en-US" sz="1300">
                  <a:solidFill>
                    <a:srgbClr val="333399"/>
                  </a:solidFill>
                  <a:latin typeface="Tahoma" charset="0"/>
                  <a:cs typeface="Tahoma" charset="0"/>
                  <a:sym typeface="Tahoma" charset="0"/>
                </a:rPr>
                <a:t>Switch</a:t>
              </a:r>
            </a:p>
          </p:txBody>
        </p:sp>
      </p:grpSp>
      <p:grpSp>
        <p:nvGrpSpPr>
          <p:cNvPr id="48135" name="Group 69"/>
          <p:cNvGrpSpPr>
            <a:grpSpLocks/>
          </p:cNvGrpSpPr>
          <p:nvPr/>
        </p:nvGrpSpPr>
        <p:grpSpPr bwMode="auto">
          <a:xfrm>
            <a:off x="4784724" y="5978522"/>
            <a:ext cx="1646238" cy="501651"/>
            <a:chOff x="444500" y="5380038"/>
            <a:chExt cx="1646238" cy="501650"/>
          </a:xfrm>
        </p:grpSpPr>
        <p:grpSp>
          <p:nvGrpSpPr>
            <p:cNvPr id="48169" name="Group 14"/>
            <p:cNvGrpSpPr>
              <a:grpSpLocks/>
            </p:cNvGrpSpPr>
            <p:nvPr/>
          </p:nvGrpSpPr>
          <p:grpSpPr bwMode="auto">
            <a:xfrm>
              <a:off x="785813" y="5380038"/>
              <a:ext cx="1304925" cy="501650"/>
              <a:chOff x="0" y="0"/>
              <a:chExt cx="1169" cy="449"/>
            </a:xfrm>
          </p:grpSpPr>
          <p:grpSp>
            <p:nvGrpSpPr>
              <p:cNvPr id="48172" name="Group 15"/>
              <p:cNvGrpSpPr>
                <a:grpSpLocks/>
              </p:cNvGrpSpPr>
              <p:nvPr/>
            </p:nvGrpSpPr>
            <p:grpSpPr bwMode="auto">
              <a:xfrm>
                <a:off x="0" y="0"/>
                <a:ext cx="1169" cy="449"/>
                <a:chOff x="0" y="0"/>
                <a:chExt cx="1169" cy="449"/>
              </a:xfrm>
            </p:grpSpPr>
            <p:sp>
              <p:nvSpPr>
                <p:cNvPr id="48176" name="AutoShape 16"/>
                <p:cNvSpPr>
                  <a:spLocks/>
                </p:cNvSpPr>
                <p:nvPr/>
              </p:nvSpPr>
              <p:spPr bwMode="auto">
                <a:xfrm>
                  <a:off x="0" y="0"/>
                  <a:ext cx="1169" cy="449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2418"/>
                        <a:pt x="0" y="5400"/>
                      </a:cubicBezTo>
                      <a:lnTo>
                        <a:pt x="0" y="16200"/>
                      </a:lnTo>
                      <a:cubicBezTo>
                        <a:pt x="0" y="19182"/>
                        <a:pt x="4835" y="21600"/>
                        <a:pt x="10800" y="21600"/>
                      </a:cubicBezTo>
                      <a:cubicBezTo>
                        <a:pt x="16765" y="21600"/>
                        <a:pt x="21600" y="19182"/>
                        <a:pt x="21600" y="16200"/>
                      </a:cubicBezTo>
                      <a:lnTo>
                        <a:pt x="21600" y="5400"/>
                      </a:lnTo>
                      <a:cubicBezTo>
                        <a:pt x="21600" y="2418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gradFill rotWithShape="0">
                  <a:gsLst>
                    <a:gs pos="0">
                      <a:srgbClr val="BBE0E3"/>
                    </a:gs>
                    <a:gs pos="100000">
                      <a:srgbClr val="56676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8177" name="Rectangle 17"/>
                <p:cNvSpPr>
                  <a:spLocks/>
                </p:cNvSpPr>
                <p:nvPr/>
              </p:nvSpPr>
              <p:spPr bwMode="auto">
                <a:xfrm>
                  <a:off x="0" y="116"/>
                  <a:ext cx="1168" cy="2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grpSp>
            <p:nvGrpSpPr>
              <p:cNvPr id="48173" name="Group 18"/>
              <p:cNvGrpSpPr>
                <a:grpSpLocks/>
              </p:cNvGrpSpPr>
              <p:nvPr/>
            </p:nvGrpSpPr>
            <p:grpSpPr bwMode="auto">
              <a:xfrm>
                <a:off x="0" y="0"/>
                <a:ext cx="1169" cy="224"/>
                <a:chOff x="0" y="0"/>
                <a:chExt cx="1169" cy="224"/>
              </a:xfrm>
            </p:grpSpPr>
            <p:sp>
              <p:nvSpPr>
                <p:cNvPr id="48174" name="AutoShape 19"/>
                <p:cNvSpPr>
                  <a:spLocks/>
                </p:cNvSpPr>
                <p:nvPr/>
              </p:nvSpPr>
              <p:spPr bwMode="auto">
                <a:xfrm>
                  <a:off x="0" y="0"/>
                  <a:ext cx="1169" cy="224"/>
                </a:xfrm>
                <a:custGeom>
                  <a:avLst/>
                  <a:gdLst>
                    <a:gd name="T0" fmla="*/ 0 w 21600"/>
                    <a:gd name="T1" fmla="*/ 0 h 21600"/>
                    <a:gd name="T2" fmla="*/ 21600 w 21600"/>
                    <a:gd name="T3" fmla="*/ 21600 h 21600"/>
                  </a:gdLst>
                  <a:ahLst/>
                  <a:cxnLst/>
                  <a:rect l="T0" t="T1" r="T2" b="T3"/>
                  <a:pathLst>
                    <a:path w="21600" h="21600">
                      <a:moveTo>
                        <a:pt x="10800" y="0"/>
                      </a:move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  <a:moveTo>
                        <a:pt x="10800" y="0"/>
                      </a:moveTo>
                    </a:path>
                  </a:pathLst>
                </a:custGeom>
                <a:solidFill>
                  <a:srgbClr val="C8E6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8175" name="Rectangle 20"/>
                <p:cNvSpPr>
                  <a:spLocks/>
                </p:cNvSpPr>
                <p:nvPr/>
              </p:nvSpPr>
              <p:spPr bwMode="auto">
                <a:xfrm>
                  <a:off x="0" y="4"/>
                  <a:ext cx="1168" cy="2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pic>
          <p:nvPicPr>
            <p:cNvPr id="48170" name="Picture 22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00" y="5461000"/>
              <a:ext cx="393700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71" name="Rectangle 12"/>
            <p:cNvSpPr>
              <a:spLocks/>
            </p:cNvSpPr>
            <p:nvPr/>
          </p:nvSpPr>
          <p:spPr bwMode="auto">
            <a:xfrm>
              <a:off x="1057471" y="5410201"/>
              <a:ext cx="771133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7" bIns="0">
              <a:spAutoFit/>
            </a:bodyPr>
            <a:lstStyle/>
            <a:p>
              <a:pPr marL="38095" algn="ctr"/>
              <a:r>
                <a:rPr lang="en-US" sz="1300">
                  <a:solidFill>
                    <a:srgbClr val="333399"/>
                  </a:solidFill>
                  <a:latin typeface="Tahoma" charset="0"/>
                  <a:cs typeface="Tahoma" charset="0"/>
                  <a:sym typeface="Tahoma" charset="0"/>
                </a:rPr>
                <a:t>OpenFlow </a:t>
              </a:r>
            </a:p>
            <a:p>
              <a:pPr marL="38095" algn="ctr"/>
              <a:r>
                <a:rPr lang="en-US" sz="1300">
                  <a:solidFill>
                    <a:srgbClr val="333399"/>
                  </a:solidFill>
                  <a:latin typeface="Tahoma" charset="0"/>
                  <a:cs typeface="Tahoma" charset="0"/>
                  <a:sym typeface="Tahoma" charset="0"/>
                </a:rPr>
                <a:t>Switch</a:t>
              </a:r>
            </a:p>
          </p:txBody>
        </p:sp>
      </p:grpSp>
      <p:cxnSp>
        <p:nvCxnSpPr>
          <p:cNvPr id="88" name="Straight Connector 87"/>
          <p:cNvCxnSpPr/>
          <p:nvPr/>
        </p:nvCxnSpPr>
        <p:spPr>
          <a:xfrm rot="10800000" flipV="1">
            <a:off x="2065337" y="5521325"/>
            <a:ext cx="525462" cy="4873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16200000" flipH="1">
            <a:off x="3663951" y="5748339"/>
            <a:ext cx="504825" cy="158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5181602" y="5521325"/>
            <a:ext cx="601663" cy="4873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48155" idx="2"/>
          </p:cNvCxnSpPr>
          <p:nvPr/>
        </p:nvCxnSpPr>
        <p:spPr>
          <a:xfrm rot="16200000" flipH="1">
            <a:off x="2901157" y="4231481"/>
            <a:ext cx="509587" cy="698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39"/>
          <p:cNvGrpSpPr>
            <a:grpSpLocks/>
          </p:cNvGrpSpPr>
          <p:nvPr/>
        </p:nvGrpSpPr>
        <p:grpSpPr bwMode="auto">
          <a:xfrm>
            <a:off x="2108007" y="4794940"/>
            <a:ext cx="3601123" cy="709339"/>
            <a:chOff x="0" y="0"/>
            <a:chExt cx="3000" cy="664"/>
          </a:xfrm>
          <a:solidFill>
            <a:srgbClr val="FFFFFF"/>
          </a:solidFill>
        </p:grpSpPr>
        <p:sp>
          <p:nvSpPr>
            <p:cNvPr id="94248" name="Rectangle 41"/>
            <p:cNvSpPr>
              <a:spLocks/>
            </p:cNvSpPr>
            <p:nvPr/>
          </p:nvSpPr>
          <p:spPr bwMode="auto">
            <a:xfrm>
              <a:off x="33" y="224"/>
              <a:ext cx="2936" cy="21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latin typeface="Arial" pitchFamily="-112" charset="0"/>
                <a:ea typeface="+mn-ea"/>
                <a:cs typeface="+mn-cs"/>
              </a:endParaRPr>
            </a:p>
          </p:txBody>
        </p:sp>
        <p:sp>
          <p:nvSpPr>
            <p:cNvPr id="94247" name="AutoShape 40"/>
            <p:cNvSpPr>
              <a:spLocks/>
            </p:cNvSpPr>
            <p:nvPr/>
          </p:nvSpPr>
          <p:spPr bwMode="auto">
            <a:xfrm>
              <a:off x="0" y="0"/>
              <a:ext cx="3000" cy="664"/>
            </a:xfrm>
            <a:prstGeom prst="roundRect">
              <a:avLst>
                <a:gd name="adj" fmla="val 11718"/>
              </a:avLst>
            </a:prstGeom>
            <a:grpFill/>
            <a:ln w="38100">
              <a:solidFill>
                <a:srgbClr val="80808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algn="ctr">
                <a:defRPr/>
              </a:pPr>
              <a:r>
                <a:rPr lang="en-US" dirty="0">
                  <a:latin typeface="Arial" pitchFamily="-112" charset="0"/>
                  <a:ea typeface="+mn-ea"/>
                  <a:cs typeface="+mn-cs"/>
                </a:rPr>
                <a:t>Network Administrator’s</a:t>
              </a:r>
            </a:p>
            <a:p>
              <a:pPr algn="ctr">
                <a:defRPr/>
              </a:pPr>
              <a:r>
                <a:rPr lang="en-US" dirty="0" err="1">
                  <a:latin typeface="Arial" pitchFamily="-112" charset="0"/>
                  <a:ea typeface="+mn-ea"/>
                  <a:cs typeface="+mn-cs"/>
                </a:rPr>
                <a:t>FlowVisor</a:t>
              </a:r>
              <a:endParaRPr lang="en-US" dirty="0">
                <a:latin typeface="Arial" pitchFamily="-112" charset="0"/>
                <a:ea typeface="+mn-ea"/>
                <a:cs typeface="+mn-cs"/>
              </a:endParaRPr>
            </a:p>
          </p:txBody>
        </p:sp>
      </p:grpSp>
      <p:sp>
        <p:nvSpPr>
          <p:cNvPr id="48141" name="Rectangle 34"/>
          <p:cNvSpPr>
            <a:spLocks/>
          </p:cNvSpPr>
          <p:nvPr/>
        </p:nvSpPr>
        <p:spPr bwMode="auto">
          <a:xfrm>
            <a:off x="3124199" y="5595935"/>
            <a:ext cx="154187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2" bIns="0">
            <a:spAutoFit/>
          </a:bodyPr>
          <a:lstStyle/>
          <a:p>
            <a:pPr marL="38095"/>
            <a:r>
              <a:rPr lang="en-US" sz="1500">
                <a:solidFill>
                  <a:srgbClr val="333399"/>
                </a:solidFill>
                <a:cs typeface="Arial" charset="0"/>
                <a:sym typeface="Arial" charset="0"/>
              </a:rPr>
              <a:t>OpenFlow Protocol</a:t>
            </a:r>
          </a:p>
        </p:txBody>
      </p:sp>
      <p:pic>
        <p:nvPicPr>
          <p:cNvPr id="48142" name="Picture 4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3540125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5" name="Straight Connector 114"/>
          <p:cNvCxnSpPr/>
          <p:nvPr/>
        </p:nvCxnSpPr>
        <p:spPr>
          <a:xfrm>
            <a:off x="1219199" y="4302124"/>
            <a:ext cx="889000" cy="8477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44" name="TextBox 112"/>
          <p:cNvSpPr txBox="1">
            <a:spLocks noChangeArrowheads="1"/>
          </p:cNvSpPr>
          <p:nvPr/>
        </p:nvSpPr>
        <p:spPr bwMode="auto">
          <a:xfrm>
            <a:off x="533410" y="4302123"/>
            <a:ext cx="1042964" cy="73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/>
              <a:t>Production</a:t>
            </a:r>
          </a:p>
          <a:p>
            <a:pPr algn="ctr" eaLnBrk="1" hangingPunct="1"/>
            <a:r>
              <a:rPr lang="en-US" sz="1400"/>
              <a:t>Network</a:t>
            </a:r>
          </a:p>
          <a:p>
            <a:pPr algn="ctr" eaLnBrk="1" hangingPunct="1"/>
            <a:r>
              <a:rPr lang="en-US" sz="1400"/>
              <a:t>Controller</a:t>
            </a:r>
          </a:p>
        </p:txBody>
      </p:sp>
      <p:cxnSp>
        <p:nvCxnSpPr>
          <p:cNvPr id="123" name="Straight Connector 122"/>
          <p:cNvCxnSpPr/>
          <p:nvPr/>
        </p:nvCxnSpPr>
        <p:spPr>
          <a:xfrm>
            <a:off x="1676398" y="3006723"/>
            <a:ext cx="762000" cy="60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>
            <a:endCxn id="48155" idx="0"/>
          </p:cNvCxnSpPr>
          <p:nvPr/>
        </p:nvCxnSpPr>
        <p:spPr>
          <a:xfrm rot="16200000" flipH="1">
            <a:off x="2393949" y="3203573"/>
            <a:ext cx="609600" cy="2159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rot="16200000" flipH="1">
            <a:off x="4305299" y="3044823"/>
            <a:ext cx="60960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>
            <a:stCxn id="48156" idx="0"/>
            <a:endCxn id="48158" idx="2"/>
          </p:cNvCxnSpPr>
          <p:nvPr/>
        </p:nvCxnSpPr>
        <p:spPr>
          <a:xfrm rot="5400000" flipH="1" flipV="1">
            <a:off x="5129214" y="3043239"/>
            <a:ext cx="738187" cy="4079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rot="16200000" flipV="1">
            <a:off x="5029199" y="1863723"/>
            <a:ext cx="381000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150" name="Picture 4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6" y="2320925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1" name="Picture 4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7" y="23241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2" name="Picture 4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2320925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3" name="Picture 4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101725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4" name="Picture 4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1025525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55" name="AutoShape 40"/>
          <p:cNvSpPr>
            <a:spLocks/>
          </p:cNvSpPr>
          <p:nvPr/>
        </p:nvSpPr>
        <p:spPr bwMode="auto">
          <a:xfrm>
            <a:off x="2031998" y="3616323"/>
            <a:ext cx="1549400" cy="709613"/>
          </a:xfrm>
          <a:prstGeom prst="roundRect">
            <a:avLst>
              <a:gd name="adj" fmla="val 11718"/>
            </a:avLst>
          </a:prstGeom>
          <a:solidFill>
            <a:srgbClr val="FFFFFF"/>
          </a:solidFill>
          <a:ln w="38100">
            <a:solidFill>
              <a:srgbClr val="80808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/>
              <a:t>Alices</a:t>
            </a:r>
            <a:r>
              <a:rPr lang="ja-JP" altLang="en-US"/>
              <a:t>’</a:t>
            </a:r>
            <a:r>
              <a:rPr lang="en-US"/>
              <a:t>s </a:t>
            </a:r>
          </a:p>
          <a:p>
            <a:pPr algn="ctr"/>
            <a:r>
              <a:rPr lang="en-US"/>
              <a:t>FlowVisor</a:t>
            </a:r>
          </a:p>
        </p:txBody>
      </p:sp>
      <p:sp>
        <p:nvSpPr>
          <p:cNvPr id="48156" name="AutoShape 40"/>
          <p:cNvSpPr>
            <a:spLocks/>
          </p:cNvSpPr>
          <p:nvPr/>
        </p:nvSpPr>
        <p:spPr bwMode="auto">
          <a:xfrm>
            <a:off x="4519611" y="3616323"/>
            <a:ext cx="1549400" cy="709613"/>
          </a:xfrm>
          <a:prstGeom prst="roundRect">
            <a:avLst>
              <a:gd name="adj" fmla="val 11718"/>
            </a:avLst>
          </a:prstGeom>
          <a:solidFill>
            <a:srgbClr val="FFFFFF"/>
          </a:solidFill>
          <a:ln w="38100">
            <a:solidFill>
              <a:srgbClr val="80808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/>
              <a:t>GENI</a:t>
            </a:r>
            <a:r>
              <a:rPr lang="ja-JP" altLang="en-US"/>
              <a:t>’</a:t>
            </a:r>
            <a:r>
              <a:rPr lang="en-US"/>
              <a:t>s </a:t>
            </a:r>
          </a:p>
          <a:p>
            <a:pPr algn="ctr"/>
            <a:r>
              <a:rPr lang="en-US"/>
              <a:t>FlowVisor</a:t>
            </a:r>
          </a:p>
        </p:txBody>
      </p:sp>
      <p:sp>
        <p:nvSpPr>
          <p:cNvPr id="48158" name="AutoShape 40"/>
          <p:cNvSpPr>
            <a:spLocks/>
          </p:cNvSpPr>
          <p:nvPr/>
        </p:nvSpPr>
        <p:spPr bwMode="auto">
          <a:xfrm>
            <a:off x="4927598" y="2168524"/>
            <a:ext cx="1549400" cy="709613"/>
          </a:xfrm>
          <a:prstGeom prst="roundRect">
            <a:avLst>
              <a:gd name="adj" fmla="val 11718"/>
            </a:avLst>
          </a:prstGeom>
          <a:solidFill>
            <a:srgbClr val="FFFFFF"/>
          </a:solidFill>
          <a:ln w="38100">
            <a:solidFill>
              <a:srgbClr val="808080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/>
              <a:t>Bob</a:t>
            </a:r>
            <a:r>
              <a:rPr lang="ja-JP" altLang="en-US"/>
              <a:t>’</a:t>
            </a:r>
            <a:r>
              <a:rPr lang="en-US"/>
              <a:t>s </a:t>
            </a:r>
          </a:p>
          <a:p>
            <a:pPr algn="ctr"/>
            <a:r>
              <a:rPr lang="en-US"/>
              <a:t>FlowVisor</a:t>
            </a:r>
          </a:p>
        </p:txBody>
      </p:sp>
      <p:sp>
        <p:nvSpPr>
          <p:cNvPr id="48159" name="TextBox 136"/>
          <p:cNvSpPr txBox="1">
            <a:spLocks noChangeArrowheads="1"/>
          </p:cNvSpPr>
          <p:nvPr/>
        </p:nvSpPr>
        <p:spPr bwMode="auto">
          <a:xfrm>
            <a:off x="1142617" y="1863724"/>
            <a:ext cx="883415" cy="5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/>
              <a:t>Learning </a:t>
            </a:r>
          </a:p>
          <a:p>
            <a:pPr algn="ctr" eaLnBrk="1" hangingPunct="1"/>
            <a:r>
              <a:rPr lang="en-US" sz="1400"/>
              <a:t>switch</a:t>
            </a:r>
          </a:p>
        </p:txBody>
      </p:sp>
      <p:sp>
        <p:nvSpPr>
          <p:cNvPr id="48160" name="TextBox 137"/>
          <p:cNvSpPr txBox="1">
            <a:spLocks noChangeArrowheads="1"/>
          </p:cNvSpPr>
          <p:nvPr/>
        </p:nvSpPr>
        <p:spPr bwMode="auto">
          <a:xfrm>
            <a:off x="2057400" y="1981200"/>
            <a:ext cx="1122476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Mobile VMs</a:t>
            </a:r>
          </a:p>
        </p:txBody>
      </p:sp>
      <p:sp>
        <p:nvSpPr>
          <p:cNvPr id="48161" name="TextBox 138"/>
          <p:cNvSpPr txBox="1">
            <a:spLocks noChangeArrowheads="1"/>
          </p:cNvSpPr>
          <p:nvPr/>
        </p:nvSpPr>
        <p:spPr bwMode="auto">
          <a:xfrm>
            <a:off x="3830638" y="1984375"/>
            <a:ext cx="969589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New BGP</a:t>
            </a:r>
          </a:p>
        </p:txBody>
      </p:sp>
      <p:sp>
        <p:nvSpPr>
          <p:cNvPr id="48162" name="TextBox 139"/>
          <p:cNvSpPr txBox="1">
            <a:spLocks noChangeArrowheads="1"/>
          </p:cNvSpPr>
          <p:nvPr/>
        </p:nvSpPr>
        <p:spPr bwMode="auto">
          <a:xfrm>
            <a:off x="4512408" y="612772"/>
            <a:ext cx="966909" cy="5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/>
              <a:t>LTE-</a:t>
            </a:r>
            <a:r>
              <a:rPr lang="en-US" sz="1400" dirty="0" err="1"/>
              <a:t>WiFi</a:t>
            </a:r>
            <a:endParaRPr lang="en-US" sz="1400" dirty="0"/>
          </a:p>
          <a:p>
            <a:pPr algn="ctr" eaLnBrk="1" hangingPunct="1"/>
            <a:r>
              <a:rPr lang="en-US" sz="1400" dirty="0"/>
              <a:t>Handover</a:t>
            </a:r>
          </a:p>
        </p:txBody>
      </p:sp>
      <p:sp>
        <p:nvSpPr>
          <p:cNvPr id="48163" name="TextBox 140"/>
          <p:cNvSpPr txBox="1">
            <a:spLocks noChangeArrowheads="1"/>
          </p:cNvSpPr>
          <p:nvPr/>
        </p:nvSpPr>
        <p:spPr bwMode="auto">
          <a:xfrm>
            <a:off x="5469078" y="536575"/>
            <a:ext cx="1464980" cy="5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/>
              <a:t>Tricast Lossless</a:t>
            </a:r>
          </a:p>
          <a:p>
            <a:pPr algn="ctr" eaLnBrk="1" hangingPunct="1"/>
            <a:r>
              <a:rPr lang="en-US" sz="1400"/>
              <a:t>Handover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81000" y="6130924"/>
            <a:ext cx="2133600" cy="365125"/>
          </a:xfrm>
        </p:spPr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66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N. </a:t>
            </a:r>
            <a:r>
              <a:rPr lang="en-US" dirty="0" err="1" smtClean="0"/>
              <a:t>Mckeown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19400" y="6494992"/>
            <a:ext cx="3200400" cy="396875"/>
          </a:xfrm>
        </p:spPr>
        <p:txBody>
          <a:bodyPr/>
          <a:lstStyle/>
          <a:p>
            <a:r>
              <a:rPr lang="en-US" dirty="0" smtClean="0"/>
              <a:t>Software Defined Networking (COMS 6998-10)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6538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6571"/>
          </a:xfrm>
          <a:prstGeom prst="rect">
            <a:avLst/>
          </a:prstGeom>
        </p:spPr>
      </p:pic>
      <p:sp>
        <p:nvSpPr>
          <p:cNvPr id="32" name="TextBox 2"/>
          <p:cNvSpPr txBox="1"/>
          <p:nvPr/>
        </p:nvSpPr>
        <p:spPr>
          <a:xfrm>
            <a:off x="217172" y="251461"/>
            <a:ext cx="8348439" cy="11464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451"/>
              </a:lnSpc>
            </a:pPr>
            <a:r>
              <a:rPr lang="en-CA" sz="3900">
                <a:solidFill>
                  <a:srgbClr val="000000"/>
                </a:solidFill>
                <a:latin typeface="Liberation Sans Narrow"/>
                <a:cs typeface="Liberation Sans Narrow"/>
              </a:rPr>
              <a:t>FlowVisor Implemented on OpenFlow</a:t>
            </a:r>
          </a:p>
          <a:p>
            <a:pPr>
              <a:lnSpc>
                <a:spcPts val="4451"/>
              </a:lnSpc>
            </a:pPr>
            <a:endParaRPr lang="en-CA" sz="39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1441" y="1474471"/>
            <a:ext cx="972021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Custom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1442" y="1805942"/>
            <a:ext cx="909479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Control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05742" y="2125982"/>
            <a:ext cx="721577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Plane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2" y="3051811"/>
            <a:ext cx="1034701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Network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20042" y="3851911"/>
            <a:ext cx="580375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Stub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8592" y="4171951"/>
            <a:ext cx="909479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Control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62892" y="4503422"/>
            <a:ext cx="721577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Plane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31472" y="4983482"/>
            <a:ext cx="595941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Data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85752" y="5314951"/>
            <a:ext cx="721577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Plane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897382" y="971551"/>
            <a:ext cx="830957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Server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03070" y="1691642"/>
            <a:ext cx="1285834" cy="100283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61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OpenFlow</a:t>
            </a:r>
            <a:r>
              <a:rPr lang="en-CA" sz="22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200">
                <a:solidFill>
                  <a:srgbClr val="000000"/>
                </a:solidFill>
                <a:latin typeface="Times New Roman"/>
              </a:rPr>
            </a:b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Controller</a:t>
            </a:r>
          </a:p>
          <a:p>
            <a:pPr>
              <a:lnSpc>
                <a:spcPts val="2592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011680" y="3074671"/>
            <a:ext cx="1285834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FF"/>
                </a:solidFill>
                <a:latin typeface="Liberation Sans Narrow"/>
                <a:cs typeface="Liberation Sans Narrow"/>
              </a:rPr>
              <a:t>OpenFlow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125980" y="3394711"/>
            <a:ext cx="1034976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FF"/>
                </a:solidFill>
                <a:latin typeface="Liberation Sans Narrow"/>
                <a:cs typeface="Liberation Sans Narrow"/>
              </a:rPr>
              <a:t>Protocol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634490" y="4251962"/>
            <a:ext cx="1285834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OpenFlow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680210" y="4572002"/>
            <a:ext cx="1175490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Firmware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680210" y="5349242"/>
            <a:ext cx="1254700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Data Path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805940" y="6023611"/>
            <a:ext cx="923330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Switch/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851662" y="6355082"/>
            <a:ext cx="846799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Router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366512" y="971551"/>
            <a:ext cx="972021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Servers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514852" y="1634491"/>
            <a:ext cx="4621363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  <a:tabLst>
                <a:tab pos="1657350" algn="l"/>
                <a:tab pos="3303270" algn="l"/>
              </a:tabLst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OpenFlow	OpenFlow	OpenFlow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514852" y="1965961"/>
            <a:ext cx="4558545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  <a:tabLst>
                <a:tab pos="1657350" algn="l"/>
                <a:tab pos="3303270" algn="l"/>
              </a:tabLst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Controller	Controller	Controller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509260" y="2503171"/>
            <a:ext cx="1285834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FF"/>
                </a:solidFill>
                <a:latin typeface="Liberation Sans Narrow"/>
                <a:cs typeface="Liberation Sans Narrow"/>
              </a:rPr>
              <a:t>OpenFlow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897882" y="3108960"/>
            <a:ext cx="1628651" cy="85536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30"/>
              </a:lnSpc>
            </a:pPr>
            <a:r>
              <a:rPr lang="en-CA" sz="2900">
                <a:solidFill>
                  <a:srgbClr val="FFFFFF"/>
                </a:solidFill>
                <a:latin typeface="Liberation Sans Narrow"/>
                <a:cs typeface="Liberation Sans Narrow"/>
              </a:rPr>
              <a:t>FlowVisor</a:t>
            </a:r>
          </a:p>
          <a:p>
            <a:pPr>
              <a:lnSpc>
                <a:spcPts val="3312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195060" y="3691891"/>
            <a:ext cx="1285834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FF"/>
                </a:solidFill>
                <a:latin typeface="Liberation Sans Narrow"/>
                <a:cs typeface="Liberation Sans Narrow"/>
              </a:rPr>
              <a:t>OpenFlow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103620" y="4251962"/>
            <a:ext cx="1285834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OpenFlow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149340" y="4572002"/>
            <a:ext cx="1175490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Firmware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6149340" y="5349242"/>
            <a:ext cx="1254700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Data Path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275070" y="6023611"/>
            <a:ext cx="923330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Switch/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6320792" y="6355082"/>
            <a:ext cx="846799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Router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22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6571"/>
          </a:xfrm>
          <a:prstGeom prst="rect">
            <a:avLst/>
          </a:prstGeom>
        </p:spPr>
      </p:pic>
      <p:sp>
        <p:nvSpPr>
          <p:cNvPr id="21" name="TextBox 2"/>
          <p:cNvSpPr txBox="1"/>
          <p:nvPr/>
        </p:nvSpPr>
        <p:spPr>
          <a:xfrm>
            <a:off x="1543052" y="868680"/>
            <a:ext cx="6633677" cy="117327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554"/>
              </a:lnSpc>
            </a:pPr>
            <a:r>
              <a:rPr lang="en-CA" sz="4000">
                <a:solidFill>
                  <a:srgbClr val="000000"/>
                </a:solidFill>
                <a:latin typeface="Liberation Sans Narrow"/>
                <a:cs typeface="Liberation Sans Narrow"/>
              </a:rPr>
              <a:t>FlowVisor Message Handling</a:t>
            </a:r>
          </a:p>
          <a:p>
            <a:pPr>
              <a:lnSpc>
                <a:spcPts val="4554"/>
              </a:lnSpc>
            </a:pPr>
            <a:endParaRPr lang="en-CA" sz="40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617470" y="1920242"/>
            <a:ext cx="2246058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  <a:tabLst>
                <a:tab pos="1714500" algn="l"/>
              </a:tabLst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Alice	Bob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343152" y="2240282"/>
            <a:ext cx="2898229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  <a:tabLst>
                <a:tab pos="1657350" algn="l"/>
              </a:tabLst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Controller	Controller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326130" y="2777491"/>
            <a:ext cx="1285834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FF"/>
                </a:solidFill>
                <a:latin typeface="Liberation Sans Narrow"/>
                <a:cs typeface="Liberation Sans Narrow"/>
              </a:rPr>
              <a:t>OpenFlow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143752" y="1794511"/>
            <a:ext cx="580237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Rule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886450" y="2000249"/>
            <a:ext cx="737006" cy="46038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1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Cathy</a:t>
            </a:r>
          </a:p>
          <a:p>
            <a:pPr>
              <a:lnSpc>
                <a:spcPts val="1728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657850" y="2297431"/>
            <a:ext cx="1223016" cy="50654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9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Controller</a:t>
            </a:r>
          </a:p>
          <a:p>
            <a:pPr>
              <a:lnSpc>
                <a:spcPts val="194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85750" y="3006091"/>
            <a:ext cx="2252808" cy="68608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610"/>
              </a:lnSpc>
            </a:pPr>
            <a:r>
              <a:rPr lang="en-CA" sz="2900">
                <a:solidFill>
                  <a:srgbClr val="FF0000"/>
                </a:solidFill>
                <a:latin typeface="Liberation Sans Narrow"/>
                <a:cs typeface="Liberation Sans Narrow"/>
              </a:rPr>
              <a:t>Policy Check:</a:t>
            </a:r>
          </a:p>
          <a:p>
            <a:pPr>
              <a:lnSpc>
                <a:spcPts val="2592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85752" y="3383281"/>
            <a:ext cx="1694781" cy="122330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150"/>
              </a:lnSpc>
            </a:pP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Is this rule</a:t>
            </a:r>
            <a:r>
              <a:rPr lang="en-CA" sz="29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900">
                <a:solidFill>
                  <a:srgbClr val="000000"/>
                </a:solidFill>
                <a:latin typeface="Times New Roman"/>
              </a:rPr>
            </a:b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allowed?</a:t>
            </a:r>
          </a:p>
          <a:p>
            <a:pPr>
              <a:lnSpc>
                <a:spcPts val="3191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97282" y="4354831"/>
            <a:ext cx="2294573" cy="132044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20"/>
              </a:lnSpc>
              <a:tabLst>
                <a:tab pos="205740" algn="l"/>
              </a:tabLst>
            </a:pP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Full Line Rate</a:t>
            </a:r>
            <a:r>
              <a:rPr lang="en-CA" sz="29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900">
                <a:solidFill>
                  <a:srgbClr val="000000"/>
                </a:solidFill>
                <a:latin typeface="Times New Roman"/>
              </a:rPr>
            </a:b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	Forwarding</a:t>
            </a:r>
          </a:p>
          <a:p>
            <a:pPr>
              <a:lnSpc>
                <a:spcPts val="3452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594612" y="5577842"/>
            <a:ext cx="862503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FFFFFF"/>
                </a:solidFill>
                <a:latin typeface="Liberation Sans Narrow"/>
                <a:cs typeface="Liberation Sans Narrow"/>
              </a:rPr>
              <a:t>Packet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714752" y="3394709"/>
            <a:ext cx="1628651" cy="85536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30"/>
              </a:lnSpc>
            </a:pPr>
            <a:r>
              <a:rPr lang="en-CA" sz="2900">
                <a:solidFill>
                  <a:srgbClr val="FFFFFF"/>
                </a:solidFill>
                <a:latin typeface="Liberation Sans Narrow"/>
                <a:cs typeface="Liberation Sans Narrow"/>
              </a:rPr>
              <a:t>FlowVisor</a:t>
            </a:r>
          </a:p>
          <a:p>
            <a:pPr>
              <a:lnSpc>
                <a:spcPts val="3312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000500" y="3977642"/>
            <a:ext cx="1285834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FF"/>
                </a:solidFill>
                <a:latin typeface="Liberation Sans Narrow"/>
                <a:cs typeface="Liberation Sans Narrow"/>
              </a:rPr>
              <a:t>OpenFlow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406390" y="4297680"/>
            <a:ext cx="1238996" cy="583066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25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Exception</a:t>
            </a:r>
          </a:p>
          <a:p>
            <a:pPr>
              <a:lnSpc>
                <a:spcPts val="2228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920490" y="4572002"/>
            <a:ext cx="1285834" cy="52674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8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OpenFlow</a:t>
            </a:r>
          </a:p>
          <a:p>
            <a:pPr>
              <a:lnSpc>
                <a:spcPts val="2025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966210" y="4857751"/>
            <a:ext cx="1175490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Firmware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966210" y="5634991"/>
            <a:ext cx="1254700" cy="63350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30"/>
              </a:lnSpc>
            </a:pPr>
            <a:r>
              <a:rPr lang="en-CA" sz="2200">
                <a:solidFill>
                  <a:srgbClr val="000000"/>
                </a:solidFill>
                <a:latin typeface="Liberation Sans Narrow"/>
                <a:cs typeface="Liberation Sans Narrow"/>
              </a:rPr>
              <a:t>Data Path</a:t>
            </a:r>
          </a:p>
          <a:p>
            <a:pPr>
              <a:lnSpc>
                <a:spcPts val="2484"/>
              </a:lnSpc>
            </a:pPr>
            <a:endParaRPr lang="en-CA" sz="2200">
              <a:solidFill>
                <a:srgbClr val="000000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960870" y="3006091"/>
            <a:ext cx="2252808" cy="68608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610"/>
              </a:lnSpc>
            </a:pPr>
            <a:r>
              <a:rPr lang="en-CA" sz="2900">
                <a:solidFill>
                  <a:srgbClr val="FF0000"/>
                </a:solidFill>
                <a:latin typeface="Liberation Sans Narrow"/>
                <a:cs typeface="Liberation Sans Narrow"/>
              </a:rPr>
              <a:t>Policy Check:</a:t>
            </a:r>
          </a:p>
          <a:p>
            <a:pPr>
              <a:lnSpc>
                <a:spcPts val="2592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960870" y="3383280"/>
            <a:ext cx="2170184" cy="12237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150"/>
              </a:lnSpc>
            </a:pP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Who controls</a:t>
            </a:r>
            <a:r>
              <a:rPr lang="en-CA" sz="29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900">
                <a:solidFill>
                  <a:srgbClr val="000000"/>
                </a:solidFill>
                <a:latin typeface="Times New Roman"/>
              </a:rPr>
            </a:b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this packet?</a:t>
            </a:r>
          </a:p>
          <a:p>
            <a:pPr>
              <a:lnSpc>
                <a:spcPts val="3195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25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R. Sherwood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664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6571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217172" y="251461"/>
            <a:ext cx="5744737" cy="11464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451"/>
              </a:lnSpc>
            </a:pPr>
            <a:r>
              <a:rPr lang="en-CA" sz="3900">
                <a:solidFill>
                  <a:srgbClr val="000000"/>
                </a:solidFill>
                <a:latin typeface="Liberation Sans Narrow"/>
                <a:cs typeface="Liberation Sans Narrow"/>
              </a:rPr>
              <a:t>FlowVisor Implementation</a:t>
            </a:r>
          </a:p>
          <a:p>
            <a:pPr>
              <a:lnSpc>
                <a:spcPts val="4451"/>
              </a:lnSpc>
            </a:pPr>
            <a:endParaRPr lang="en-CA" sz="39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17170" y="1645922"/>
            <a:ext cx="7344690" cy="1218923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150"/>
              </a:lnSpc>
            </a:pPr>
            <a:r>
              <a:rPr lang="en-CA" sz="1300">
                <a:solidFill>
                  <a:srgbClr val="000000"/>
                </a:solidFill>
                <a:latin typeface="OpenSymbol"/>
                <a:cs typeface="OpenSymbol"/>
              </a:rPr>
              <a:t>●</a:t>
            </a: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Custom handlers for each of OpenFlow's 20</a:t>
            </a:r>
            <a:r>
              <a:rPr lang="en-CA" sz="29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900">
                <a:solidFill>
                  <a:srgbClr val="000000"/>
                </a:solidFill>
                <a:latin typeface="Times New Roman"/>
              </a:rPr>
            </a:b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message types</a:t>
            </a:r>
          </a:p>
          <a:p>
            <a:pPr>
              <a:lnSpc>
                <a:spcPts val="3150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11482" y="2468881"/>
            <a:ext cx="4999635" cy="147796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870"/>
              </a:lnSpc>
            </a:pPr>
            <a:r>
              <a:rPr lang="en-CA" sz="1300">
                <a:solidFill>
                  <a:srgbClr val="000000"/>
                </a:solidFill>
                <a:latin typeface="OpenSymbol"/>
                <a:cs typeface="OpenSymbol"/>
              </a:rPr>
              <a:t>●</a:t>
            </a: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 Transparent OpenFlow proxy</a:t>
            </a:r>
            <a:r>
              <a:rPr lang="en-CA" sz="280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800">
                <a:solidFill>
                  <a:srgbClr val="000000"/>
                </a:solidFill>
                <a:latin typeface="Times New Roman"/>
              </a:rPr>
            </a:br>
            <a:r>
              <a:rPr lang="en-CA" sz="1300">
                <a:solidFill>
                  <a:srgbClr val="000000"/>
                </a:solidFill>
                <a:latin typeface="OpenSymbol"/>
                <a:cs typeface="OpenSymbol"/>
              </a:rPr>
              <a:t>●</a:t>
            </a: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 8261 LOC in C</a:t>
            </a:r>
          </a:p>
          <a:p>
            <a:pPr>
              <a:lnSpc>
                <a:spcPts val="3870"/>
              </a:lnSpc>
            </a:pPr>
            <a:endParaRPr lang="en-CA" sz="28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11480" y="3509012"/>
            <a:ext cx="6177066" cy="8504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12"/>
              </a:lnSpc>
            </a:pPr>
            <a:r>
              <a:rPr lang="en-CA" sz="1300">
                <a:solidFill>
                  <a:srgbClr val="000000"/>
                </a:solidFill>
                <a:latin typeface="OpenSymbol"/>
                <a:cs typeface="OpenSymbol"/>
              </a:rPr>
              <a:t>●</a:t>
            </a:r>
            <a:r>
              <a:rPr lang="en-CA" sz="2900">
                <a:solidFill>
                  <a:srgbClr val="0000FF"/>
                </a:solidFill>
                <a:latin typeface="Liberation Sans Narrow"/>
                <a:cs typeface="Liberation Sans Narrow"/>
              </a:rPr>
              <a:t> New version</a:t>
            </a: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 with extra API for GENI</a:t>
            </a:r>
          </a:p>
          <a:p>
            <a:pPr>
              <a:lnSpc>
                <a:spcPts val="3312"/>
              </a:lnSpc>
            </a:pPr>
            <a:endParaRPr lang="en-CA" sz="28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04801" y="4343401"/>
            <a:ext cx="7645948" cy="8504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12"/>
              </a:lnSpc>
            </a:pPr>
            <a:r>
              <a:rPr lang="en-CA" sz="1300" dirty="0">
                <a:solidFill>
                  <a:srgbClr val="000000"/>
                </a:solidFill>
                <a:latin typeface="OpenSymbol"/>
                <a:cs typeface="OpenSymbol"/>
              </a:rPr>
              <a:t>●</a:t>
            </a:r>
            <a:r>
              <a:rPr lang="en-CA" sz="2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Code: </a:t>
            </a:r>
            <a:r>
              <a:rPr lang="en-CA" sz="2900" dirty="0" err="1" smtClean="0">
                <a:solidFill>
                  <a:srgbClr val="000000"/>
                </a:solidFill>
                <a:latin typeface="Liberation Sans Narrow"/>
                <a:cs typeface="Liberation Sans Narrow"/>
              </a:rPr>
              <a:t>git</a:t>
            </a:r>
            <a:r>
              <a:rPr lang="en-CA" sz="2900" dirty="0" smtClean="0">
                <a:solidFill>
                  <a:srgbClr val="000000"/>
                </a:solidFill>
                <a:latin typeface="Liberation Sans Narrow"/>
                <a:cs typeface="Liberation Sans Narrow"/>
              </a:rPr>
              <a:t> </a:t>
            </a:r>
            <a:r>
              <a:rPr lang="en-CA" sz="2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clone </a:t>
            </a:r>
            <a:r>
              <a:rPr lang="en-CA" sz="2900" dirty="0" err="1">
                <a:solidFill>
                  <a:srgbClr val="000000"/>
                </a:solidFill>
                <a:latin typeface="Liberation Sans Narrow"/>
                <a:cs typeface="Liberation Sans Narrow"/>
              </a:rPr>
              <a:t>git</a:t>
            </a:r>
            <a:r>
              <a:rPr lang="en-CA" sz="2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://</a:t>
            </a:r>
            <a:r>
              <a:rPr lang="en-CA" sz="2900" dirty="0" err="1">
                <a:solidFill>
                  <a:srgbClr val="000000"/>
                </a:solidFill>
                <a:latin typeface="Liberation Sans Narrow"/>
                <a:cs typeface="Liberation Sans Narrow"/>
              </a:rPr>
              <a:t>openflow.org</a:t>
            </a:r>
            <a:r>
              <a:rPr lang="en-CA" sz="2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/</a:t>
            </a:r>
            <a:r>
              <a:rPr lang="en-CA" sz="2900" dirty="0" err="1">
                <a:solidFill>
                  <a:srgbClr val="000000"/>
                </a:solidFill>
                <a:latin typeface="Liberation Sans Narrow"/>
                <a:cs typeface="Liberation Sans Narrow"/>
              </a:rPr>
              <a:t>flowvisor.git</a:t>
            </a:r>
            <a:r>
              <a:rPr lang="en-CA" sz="2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`</a:t>
            </a:r>
          </a:p>
          <a:p>
            <a:pPr>
              <a:lnSpc>
                <a:spcPts val="3312"/>
              </a:lnSpc>
            </a:pPr>
            <a:endParaRPr lang="en-CA" sz="2800" dirty="0">
              <a:solidFill>
                <a:srgbClr val="00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R. Sherwood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567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"/>
          <p:cNvSpPr txBox="1"/>
          <p:nvPr/>
        </p:nvSpPr>
        <p:spPr>
          <a:xfrm>
            <a:off x="217172" y="251461"/>
            <a:ext cx="4522967" cy="11464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451"/>
              </a:lnSpc>
            </a:pPr>
            <a:r>
              <a:rPr lang="en-CA" sz="3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Isolation Techniques</a:t>
            </a:r>
          </a:p>
          <a:p>
            <a:pPr>
              <a:lnSpc>
                <a:spcPts val="4451"/>
              </a:lnSpc>
            </a:pPr>
            <a:endParaRPr lang="en-CA" sz="3900" dirty="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17170" y="1623060"/>
            <a:ext cx="8469630" cy="552510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12"/>
              </a:lnSpc>
            </a:pPr>
            <a:r>
              <a:rPr lang="en-CA" sz="2900" dirty="0">
                <a:solidFill>
                  <a:srgbClr val="FF0000"/>
                </a:solidFill>
                <a:latin typeface="Liberation Sans Narrow"/>
                <a:cs typeface="Liberation Sans Narrow"/>
              </a:rPr>
              <a:t>Isolation is critical for </a:t>
            </a:r>
            <a:r>
              <a:rPr lang="en-CA" sz="2900" dirty="0" smtClean="0">
                <a:solidFill>
                  <a:srgbClr val="FF0000"/>
                </a:solidFill>
                <a:latin typeface="Liberation Sans Narrow"/>
                <a:cs typeface="Liberation Sans Narrow"/>
              </a:rPr>
              <a:t>slicing</a:t>
            </a:r>
          </a:p>
          <a:p>
            <a:pPr>
              <a:lnSpc>
                <a:spcPts val="3312"/>
              </a:lnSpc>
            </a:pPr>
            <a:endParaRPr lang="en-CA" sz="2900" dirty="0" smtClean="0">
              <a:solidFill>
                <a:srgbClr val="FF0000"/>
              </a:solidFill>
              <a:latin typeface="Liberation Sans Narrow"/>
              <a:cs typeface="Liberation Sans Narrow"/>
            </a:endParaRPr>
          </a:p>
          <a:p>
            <a:pPr marL="457200" indent="-457200">
              <a:lnSpc>
                <a:spcPts val="3312"/>
              </a:lnSpc>
              <a:buFont typeface="Arial"/>
              <a:buChar char="•"/>
            </a:pPr>
            <a:r>
              <a:rPr lang="en-CA" sz="32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Link bandwidth: per-slice queue on each port of a </a:t>
            </a:r>
            <a:r>
              <a:rPr lang="en-CA" sz="3200" dirty="0" smtClean="0">
                <a:solidFill>
                  <a:srgbClr val="000000"/>
                </a:solidFill>
                <a:latin typeface="Liberation Sans Narrow"/>
                <a:cs typeface="Liberation Sans Narrow"/>
              </a:rPr>
              <a:t>switch</a:t>
            </a:r>
          </a:p>
          <a:p>
            <a:pPr marL="457200" indent="-457200">
              <a:lnSpc>
                <a:spcPts val="3312"/>
              </a:lnSpc>
              <a:buFont typeface="Arial"/>
              <a:buChar char="•"/>
            </a:pPr>
            <a:r>
              <a:rPr lang="en-CA" sz="3200" dirty="0" smtClean="0">
                <a:solidFill>
                  <a:srgbClr val="000000"/>
                </a:solidFill>
                <a:latin typeface="Liberation Sans Narrow"/>
                <a:cs typeface="Liberation Sans Narrow"/>
              </a:rPr>
              <a:t>Forwarding rules: pre-set limit of number of flow entries of a given slice</a:t>
            </a:r>
            <a:endParaRPr lang="en-CA" sz="3200" dirty="0" smtClean="0">
              <a:solidFill>
                <a:srgbClr val="000000"/>
              </a:solidFill>
              <a:latin typeface="Times New Roman"/>
            </a:endParaRPr>
          </a:p>
          <a:p>
            <a:pPr marL="457200" indent="-457200">
              <a:lnSpc>
                <a:spcPts val="3312"/>
              </a:lnSpc>
              <a:buFont typeface="Arial"/>
              <a:buChar char="•"/>
            </a:pPr>
            <a:r>
              <a:rPr lang="en-CA" sz="3200" dirty="0" smtClean="0">
                <a:solidFill>
                  <a:srgbClr val="000000"/>
                </a:solidFill>
                <a:latin typeface="Liberation Sans Narrow"/>
                <a:cs typeface="Liberation Sans Narrow"/>
              </a:rPr>
              <a:t>Topology: limit to per-slice view</a:t>
            </a:r>
          </a:p>
          <a:p>
            <a:pPr marL="457200" indent="-457200">
              <a:lnSpc>
                <a:spcPts val="3312"/>
              </a:lnSpc>
              <a:buFont typeface="Arial"/>
              <a:buChar char="•"/>
            </a:pPr>
            <a:r>
              <a:rPr lang="en-CA" sz="3200" dirty="0" smtClean="0">
                <a:solidFill>
                  <a:srgbClr val="000000"/>
                </a:solidFill>
                <a:latin typeface="Liberation Sans Narrow"/>
                <a:cs typeface="Liberation Sans Narrow"/>
              </a:rPr>
              <a:t>Flow space: rewrite flow definition and actions to prevent violation of slice definition</a:t>
            </a:r>
          </a:p>
          <a:p>
            <a:pPr marL="457200" indent="-457200">
              <a:lnSpc>
                <a:spcPts val="3312"/>
              </a:lnSpc>
              <a:buFont typeface="Arial"/>
              <a:buChar char="•"/>
            </a:pPr>
            <a:r>
              <a:rPr lang="en-CA" sz="3200" dirty="0" smtClean="0">
                <a:solidFill>
                  <a:srgbClr val="000000"/>
                </a:solidFill>
                <a:latin typeface="Liberation Sans Narrow"/>
                <a:cs typeface="Liberation Sans Narrow"/>
              </a:rPr>
              <a:t>Device CPU</a:t>
            </a:r>
            <a:endParaRPr lang="en-CA" sz="3200" dirty="0">
              <a:solidFill>
                <a:srgbClr val="000000"/>
              </a:solidFill>
              <a:latin typeface="Liberation Sans Narrow"/>
              <a:cs typeface="Liberation Sans Narrow"/>
            </a:endParaRPr>
          </a:p>
          <a:p>
            <a:pPr>
              <a:lnSpc>
                <a:spcPts val="3312"/>
              </a:lnSpc>
            </a:pPr>
            <a:endParaRPr lang="en-CA" sz="2900" dirty="0" smtClean="0">
              <a:solidFill>
                <a:srgbClr val="FF0000"/>
              </a:solidFill>
              <a:latin typeface="Liberation Sans Narrow"/>
              <a:cs typeface="Liberation Sans Narrow"/>
            </a:endParaRPr>
          </a:p>
          <a:p>
            <a:pPr>
              <a:lnSpc>
                <a:spcPts val="3312"/>
              </a:lnSpc>
            </a:pPr>
            <a:endParaRPr lang="en-CA" sz="2900" dirty="0">
              <a:solidFill>
                <a:srgbClr val="FF0000"/>
              </a:solidFill>
              <a:latin typeface="Liberation Sans Narrow"/>
              <a:cs typeface="Liberation Sans Narrow"/>
            </a:endParaRPr>
          </a:p>
          <a:p>
            <a:pPr>
              <a:lnSpc>
                <a:spcPts val="3312"/>
              </a:lnSpc>
            </a:pPr>
            <a:endParaRPr lang="en-CA" sz="2900" dirty="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903972" y="4425162"/>
            <a:ext cx="19249" cy="85305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12"/>
              </a:lnSpc>
            </a:pPr>
            <a:endParaRPr lang="en-CA" sz="2900" dirty="0">
              <a:solidFill>
                <a:srgbClr val="0000FF"/>
              </a:solidFill>
              <a:latin typeface="Liberation Sans Narrow"/>
              <a:cs typeface="Liberation Sans Narrow"/>
            </a:endParaRPr>
          </a:p>
          <a:p>
            <a:pPr>
              <a:lnSpc>
                <a:spcPts val="3312"/>
              </a:lnSpc>
            </a:pPr>
            <a:endParaRPr lang="en-CA" sz="2900" dirty="0">
              <a:solidFill>
                <a:srgbClr val="00000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9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6571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217172" y="251461"/>
            <a:ext cx="4725415" cy="11464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451"/>
              </a:lnSpc>
            </a:pPr>
            <a:r>
              <a:rPr lang="en-CA" sz="3900">
                <a:solidFill>
                  <a:srgbClr val="000000"/>
                </a:solidFill>
                <a:latin typeface="Liberation Sans Narrow"/>
                <a:cs typeface="Liberation Sans Narrow"/>
              </a:rPr>
              <a:t>Device CPU Isolation</a:t>
            </a:r>
          </a:p>
          <a:p>
            <a:pPr>
              <a:lnSpc>
                <a:spcPts val="4451"/>
              </a:lnSpc>
            </a:pPr>
            <a:endParaRPr lang="en-CA" sz="39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20040" y="1623060"/>
            <a:ext cx="7757896" cy="85305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12"/>
              </a:lnSpc>
            </a:pPr>
            <a:r>
              <a:rPr lang="en-CA" sz="2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•</a:t>
            </a:r>
            <a:r>
              <a:rPr lang="en-CA" sz="2900" dirty="0">
                <a:solidFill>
                  <a:srgbClr val="0000FF"/>
                </a:solidFill>
                <a:latin typeface="Liberation Sans Narrow"/>
                <a:cs typeface="Liberation Sans Narrow"/>
              </a:rPr>
              <a:t> Ensure that no slice monopolizes </a:t>
            </a:r>
            <a:r>
              <a:rPr lang="en-CA" sz="2900" dirty="0" smtClean="0">
                <a:solidFill>
                  <a:srgbClr val="0000FF"/>
                </a:solidFill>
                <a:latin typeface="Liberation Sans Narrow"/>
                <a:cs typeface="Liberation Sans Narrow"/>
              </a:rPr>
              <a:t>device </a:t>
            </a:r>
            <a:r>
              <a:rPr lang="en-CA" sz="2900" dirty="0">
                <a:solidFill>
                  <a:srgbClr val="0000FF"/>
                </a:solidFill>
                <a:latin typeface="Liberation Sans Narrow"/>
                <a:cs typeface="Liberation Sans Narrow"/>
              </a:rPr>
              <a:t>CPU</a:t>
            </a:r>
          </a:p>
          <a:p>
            <a:pPr>
              <a:lnSpc>
                <a:spcPts val="3312"/>
              </a:lnSpc>
            </a:pPr>
            <a:endParaRPr lang="en-CA" sz="2900" dirty="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20040" y="2514600"/>
            <a:ext cx="2920878" cy="85305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12"/>
              </a:lnSpc>
            </a:pP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• CPU exhaustion</a:t>
            </a:r>
          </a:p>
          <a:p>
            <a:pPr>
              <a:lnSpc>
                <a:spcPts val="3312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40132" y="2994660"/>
            <a:ext cx="3624177" cy="85305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12"/>
              </a:lnSpc>
            </a:pP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• prevent rule updates</a:t>
            </a:r>
          </a:p>
          <a:p>
            <a:pPr>
              <a:lnSpc>
                <a:spcPts val="3312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40130" y="3474720"/>
            <a:ext cx="6321154" cy="85305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12"/>
              </a:lnSpc>
            </a:pP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• drop LLDPs ---&gt; Causes link flapping</a:t>
            </a:r>
          </a:p>
          <a:p>
            <a:pPr>
              <a:lnSpc>
                <a:spcPts val="3312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20040" y="4366260"/>
            <a:ext cx="2108262" cy="85305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12"/>
              </a:lnSpc>
            </a:pPr>
            <a:r>
              <a:rPr lang="en-CA" sz="2900">
                <a:solidFill>
                  <a:srgbClr val="000000"/>
                </a:solidFill>
                <a:latin typeface="Liberation Sans Narrow"/>
                <a:cs typeface="Liberation Sans Narrow"/>
              </a:rPr>
              <a:t>• Techniques</a:t>
            </a:r>
          </a:p>
          <a:p>
            <a:pPr>
              <a:lnSpc>
                <a:spcPts val="3312"/>
              </a:lnSpc>
            </a:pPr>
            <a:endParaRPr lang="en-CA" sz="29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40132" y="4846320"/>
            <a:ext cx="6976269" cy="85305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12"/>
              </a:lnSpc>
            </a:pPr>
            <a:r>
              <a:rPr lang="en-CA" sz="2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• Limiting rule insertion </a:t>
            </a:r>
            <a:r>
              <a:rPr lang="en-CA" sz="2900" dirty="0" smtClean="0">
                <a:solidFill>
                  <a:srgbClr val="000000"/>
                </a:solidFill>
                <a:latin typeface="Liberation Sans Narrow"/>
                <a:cs typeface="Liberation Sans Narrow"/>
              </a:rPr>
              <a:t>rate from controller</a:t>
            </a:r>
            <a:endParaRPr lang="en-CA" sz="2900" dirty="0">
              <a:solidFill>
                <a:srgbClr val="000000"/>
              </a:solidFill>
              <a:latin typeface="Liberation Sans Narrow"/>
              <a:cs typeface="Liberation Sans Narrow"/>
            </a:endParaRPr>
          </a:p>
          <a:p>
            <a:pPr>
              <a:lnSpc>
                <a:spcPts val="3312"/>
              </a:lnSpc>
            </a:pPr>
            <a:endParaRPr lang="en-CA" sz="2900" dirty="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40130" y="5314950"/>
            <a:ext cx="7613168" cy="85305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12"/>
              </a:lnSpc>
            </a:pPr>
            <a:r>
              <a:rPr lang="en-CA" sz="2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• Use periodic drop-rules to throttle </a:t>
            </a:r>
            <a:r>
              <a:rPr lang="en-CA" sz="2900" dirty="0" smtClean="0">
                <a:solidFill>
                  <a:srgbClr val="000000"/>
                </a:solidFill>
                <a:latin typeface="Liberation Sans Narrow"/>
                <a:cs typeface="Liberation Sans Narrow"/>
              </a:rPr>
              <a:t>exceptions </a:t>
            </a:r>
            <a:endParaRPr lang="en-CA" sz="2900" dirty="0">
              <a:solidFill>
                <a:srgbClr val="000000"/>
              </a:solidFill>
              <a:latin typeface="Liberation Sans Narrow"/>
              <a:cs typeface="Liberation Sans Narrow"/>
            </a:endParaRPr>
          </a:p>
          <a:p>
            <a:pPr>
              <a:lnSpc>
                <a:spcPts val="3312"/>
              </a:lnSpc>
            </a:pPr>
            <a:endParaRPr lang="en-CA" sz="2900" dirty="0">
              <a:solidFill>
                <a:srgbClr val="00000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15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R. Sherwood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1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56"/>
            <a:ext cx="8229600" cy="1143000"/>
          </a:xfrm>
        </p:spPr>
        <p:txBody>
          <a:bodyPr/>
          <a:lstStyle/>
          <a:p>
            <a:r>
              <a:rPr lang="en-US" dirty="0" err="1" smtClean="0"/>
              <a:t>Flowvisor</a:t>
            </a:r>
            <a:r>
              <a:rPr lang="en-US" dirty="0" smtClean="0"/>
              <a:t> Commands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857"/>
            <a:ext cx="8229600" cy="4954307"/>
          </a:xfrm>
        </p:spPr>
        <p:txBody>
          <a:bodyPr>
            <a:normAutofit/>
          </a:bodyPr>
          <a:lstStyle/>
          <a:p>
            <a:r>
              <a:rPr lang="en-US" dirty="0" err="1"/>
              <a:t>f</a:t>
            </a:r>
            <a:r>
              <a:rPr lang="en-US" dirty="0" err="1" smtClean="0"/>
              <a:t>vconfig</a:t>
            </a:r>
            <a:r>
              <a:rPr lang="en-US" dirty="0" smtClean="0"/>
              <a:t> generate </a:t>
            </a:r>
            <a:r>
              <a:rPr lang="en-US" dirty="0" err="1" smtClean="0"/>
              <a:t>config.xml</a:t>
            </a:r>
            <a:endParaRPr lang="en-US" dirty="0" smtClean="0"/>
          </a:p>
          <a:p>
            <a:r>
              <a:rPr lang="en-US" dirty="0" smtClean="0"/>
              <a:t>Run: </a:t>
            </a:r>
            <a:r>
              <a:rPr lang="en-US" dirty="0" err="1"/>
              <a:t>f</a:t>
            </a:r>
            <a:r>
              <a:rPr lang="en-US" dirty="0" err="1" smtClean="0"/>
              <a:t>lowvisor</a:t>
            </a:r>
            <a:r>
              <a:rPr lang="en-US" dirty="0" smtClean="0"/>
              <a:t> </a:t>
            </a:r>
            <a:r>
              <a:rPr lang="en-US" dirty="0" err="1" smtClean="0"/>
              <a:t>config.xml</a:t>
            </a:r>
            <a:endParaRPr lang="en-US" dirty="0" smtClean="0"/>
          </a:p>
          <a:p>
            <a:r>
              <a:rPr lang="en-US" dirty="0" err="1" smtClean="0"/>
              <a:t>fvctl</a:t>
            </a:r>
            <a:r>
              <a:rPr lang="en-US" dirty="0" smtClean="0"/>
              <a:t> is the cli used </a:t>
            </a:r>
            <a:r>
              <a:rPr lang="en-US" dirty="0"/>
              <a:t>to </a:t>
            </a:r>
            <a:r>
              <a:rPr lang="en-US" dirty="0" smtClean="0"/>
              <a:t>control a running instance of </a:t>
            </a:r>
            <a:r>
              <a:rPr lang="en-US" dirty="0" err="1"/>
              <a:t>flowvisor</a:t>
            </a:r>
            <a:r>
              <a:rPr lang="en-US" dirty="0"/>
              <a:t> (over XMLRPC)</a:t>
            </a:r>
          </a:p>
          <a:p>
            <a:r>
              <a:rPr lang="en-US" dirty="0" err="1"/>
              <a:t>fvctl</a:t>
            </a:r>
            <a:r>
              <a:rPr lang="en-US" dirty="0"/>
              <a:t> --</a:t>
            </a:r>
            <a:r>
              <a:rPr lang="en-US" dirty="0" err="1"/>
              <a:t>passwd</a:t>
            </a:r>
            <a:r>
              <a:rPr lang="en-US" dirty="0"/>
              <a:t>-file=/</a:t>
            </a:r>
            <a:r>
              <a:rPr lang="en-US" dirty="0" err="1"/>
              <a:t>etc</a:t>
            </a:r>
            <a:r>
              <a:rPr lang="en-US" dirty="0"/>
              <a:t>/</a:t>
            </a:r>
            <a:r>
              <a:rPr lang="en-US" dirty="0" err="1"/>
              <a:t>flowvisor</a:t>
            </a:r>
            <a:r>
              <a:rPr lang="en-US" dirty="0"/>
              <a:t>/</a:t>
            </a:r>
            <a:r>
              <a:rPr lang="en-US" dirty="0" err="1"/>
              <a:t>fvpasswd</a:t>
            </a:r>
            <a:r>
              <a:rPr lang="en-US" dirty="0"/>
              <a:t> command [</a:t>
            </a:r>
            <a:r>
              <a:rPr lang="en-US" dirty="0" err="1"/>
              <a:t>args</a:t>
            </a:r>
            <a:r>
              <a:rPr lang="en-US" dirty="0"/>
              <a:t>…]</a:t>
            </a:r>
          </a:p>
          <a:p>
            <a:r>
              <a:rPr lang="en-US" dirty="0" err="1"/>
              <a:t>fvctl</a:t>
            </a:r>
            <a:r>
              <a:rPr lang="en-US" dirty="0"/>
              <a:t> command [</a:t>
            </a:r>
            <a:r>
              <a:rPr lang="en-US" dirty="0" err="1"/>
              <a:t>args</a:t>
            </a:r>
            <a:r>
              <a:rPr lang="en-US" dirty="0"/>
              <a:t>…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05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"/>
          <p:cNvSpPr txBox="1"/>
          <p:nvPr/>
        </p:nvSpPr>
        <p:spPr>
          <a:xfrm>
            <a:off x="217170" y="251460"/>
            <a:ext cx="7936230" cy="57569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51"/>
              </a:lnSpc>
            </a:pPr>
            <a:r>
              <a:rPr lang="en-CA" sz="3900" dirty="0" smtClean="0">
                <a:solidFill>
                  <a:srgbClr val="000000"/>
                </a:solidFill>
                <a:latin typeface="Liberation Sans Narrow"/>
                <a:cs typeface="Liberation Sans Narrow"/>
              </a:rPr>
              <a:t>Conclusion and Future Work</a:t>
            </a:r>
            <a:endParaRPr lang="en-CA" sz="3900" dirty="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57200" y="1371600"/>
            <a:ext cx="7942754" cy="118622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060"/>
              </a:lnSpc>
            </a:pPr>
            <a:r>
              <a:rPr lang="en-CA" sz="2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• Network slicing can help perform more realistic</a:t>
            </a:r>
            <a:r>
              <a:rPr lang="en-CA" sz="29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900" dirty="0">
                <a:solidFill>
                  <a:srgbClr val="000000"/>
                </a:solidFill>
                <a:latin typeface="Times New Roman"/>
              </a:rPr>
            </a:br>
            <a:r>
              <a:rPr lang="en-CA" sz="2900" dirty="0" smtClean="0">
                <a:solidFill>
                  <a:srgbClr val="000000"/>
                </a:solidFill>
                <a:latin typeface="Liberation Sans Narrow"/>
                <a:cs typeface="Liberation Sans Narrow"/>
              </a:rPr>
              <a:t>evaluations and support multiple tenants</a:t>
            </a:r>
            <a:endParaRPr lang="en-CA" sz="2900" dirty="0">
              <a:solidFill>
                <a:srgbClr val="000000"/>
              </a:solidFill>
              <a:latin typeface="Liberation Sans Narrow"/>
              <a:cs typeface="Liberation Sans Narrow"/>
            </a:endParaRPr>
          </a:p>
          <a:p>
            <a:pPr>
              <a:lnSpc>
                <a:spcPts val="3060"/>
              </a:lnSpc>
            </a:pPr>
            <a:endParaRPr lang="en-CA" sz="2900" dirty="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7200" y="2537460"/>
            <a:ext cx="8308296" cy="118622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060"/>
              </a:lnSpc>
            </a:pPr>
            <a:r>
              <a:rPr lang="en-CA" sz="2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• </a:t>
            </a:r>
            <a:r>
              <a:rPr lang="en-CA" sz="2900" dirty="0" err="1">
                <a:solidFill>
                  <a:srgbClr val="000000"/>
                </a:solidFill>
                <a:latin typeface="Liberation Sans Narrow"/>
                <a:cs typeface="Liberation Sans Narrow"/>
              </a:rPr>
              <a:t>FlowVisor</a:t>
            </a:r>
            <a:r>
              <a:rPr lang="en-CA" sz="2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allows experiments to run concurrently</a:t>
            </a:r>
            <a:r>
              <a:rPr lang="en-CA" sz="29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900" dirty="0">
                <a:solidFill>
                  <a:srgbClr val="000000"/>
                </a:solidFill>
                <a:latin typeface="Times New Roman"/>
              </a:rPr>
            </a:br>
            <a:r>
              <a:rPr lang="en-CA" sz="2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but safely on the production network</a:t>
            </a:r>
          </a:p>
          <a:p>
            <a:pPr>
              <a:lnSpc>
                <a:spcPts val="3060"/>
              </a:lnSpc>
            </a:pPr>
            <a:endParaRPr lang="en-CA" sz="2900" dirty="0">
              <a:solidFill>
                <a:srgbClr val="000000"/>
              </a:solidFill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457200" y="3657600"/>
            <a:ext cx="7737194" cy="85305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12"/>
              </a:lnSpc>
            </a:pPr>
            <a:r>
              <a:rPr lang="en-CA" sz="2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• Currently limited to subsets of actual </a:t>
            </a:r>
            <a:r>
              <a:rPr lang="en-CA" sz="2900" dirty="0" smtClean="0">
                <a:solidFill>
                  <a:srgbClr val="000000"/>
                </a:solidFill>
                <a:latin typeface="Liberation Sans Narrow"/>
                <a:cs typeface="Liberation Sans Narrow"/>
              </a:rPr>
              <a:t>topology</a:t>
            </a:r>
          </a:p>
          <a:p>
            <a:pPr lvl="1">
              <a:lnSpc>
                <a:spcPts val="3312"/>
              </a:lnSpc>
            </a:pPr>
            <a:r>
              <a:rPr lang="en-CA" sz="2900" dirty="0" smtClean="0">
                <a:solidFill>
                  <a:srgbClr val="000000"/>
                </a:solidFill>
                <a:latin typeface="Liberation Sans Narrow"/>
                <a:cs typeface="Liberation Sans Narrow"/>
              </a:rPr>
              <a:t>- Add </a:t>
            </a:r>
            <a:r>
              <a:rPr lang="en-CA" sz="29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virtual links, nodes </a:t>
            </a:r>
            <a:r>
              <a:rPr lang="en-CA" sz="2900" dirty="0" smtClean="0">
                <a:solidFill>
                  <a:srgbClr val="000000"/>
                </a:solidFill>
                <a:latin typeface="Liberation Sans Narrow"/>
                <a:cs typeface="Liberation Sans Narrow"/>
              </a:rPr>
              <a:t>support</a:t>
            </a:r>
            <a:endParaRPr lang="en-CA" sz="2900" dirty="0">
              <a:solidFill>
                <a:srgbClr val="000000"/>
              </a:solidFill>
              <a:latin typeface="Liberation Sans Narrow"/>
              <a:cs typeface="Liberation Sans Narrow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28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Review of Previous Lecture (Cont’d)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6126" y="3266575"/>
            <a:ext cx="1555474" cy="116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315" y="2743204"/>
            <a:ext cx="2705101" cy="1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Content Placeholder 4" descr="NetFPGA_upright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1425" y="3154185"/>
            <a:ext cx="2819400" cy="92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Rectangle 81"/>
          <p:cNvSpPr/>
          <p:nvPr/>
        </p:nvSpPr>
        <p:spPr>
          <a:xfrm>
            <a:off x="2667003" y="1447802"/>
            <a:ext cx="3581399" cy="117909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2667003" y="4092918"/>
            <a:ext cx="3581399" cy="169828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/>
          </a:p>
        </p:txBody>
      </p:sp>
      <p:sp>
        <p:nvSpPr>
          <p:cNvPr id="84" name="Rectangle 83"/>
          <p:cNvSpPr/>
          <p:nvPr/>
        </p:nvSpPr>
        <p:spPr>
          <a:xfrm>
            <a:off x="2667003" y="2606739"/>
            <a:ext cx="3581399" cy="143951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/>
          </a:p>
        </p:txBody>
      </p:sp>
      <p:sp>
        <p:nvSpPr>
          <p:cNvPr id="85" name="Rounded Rectangle 84"/>
          <p:cNvSpPr/>
          <p:nvPr/>
        </p:nvSpPr>
        <p:spPr>
          <a:xfrm>
            <a:off x="2884058" y="2855495"/>
            <a:ext cx="705427" cy="6858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dirty="0" smtClean="0"/>
              <a:t>CPU</a:t>
            </a:r>
            <a:endParaRPr lang="en-US" dirty="0"/>
          </a:p>
        </p:txBody>
      </p:sp>
      <p:cxnSp>
        <p:nvCxnSpPr>
          <p:cNvPr id="86" name="Straight Connector 85"/>
          <p:cNvCxnSpPr/>
          <p:nvPr/>
        </p:nvCxnSpPr>
        <p:spPr>
          <a:xfrm>
            <a:off x="2667003" y="4066411"/>
            <a:ext cx="3581399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3698009" y="2855495"/>
            <a:ext cx="1123022" cy="6858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88" name="Rounded Rectangle 87"/>
          <p:cNvSpPr/>
          <p:nvPr/>
        </p:nvSpPr>
        <p:spPr>
          <a:xfrm>
            <a:off x="2819401" y="4227093"/>
            <a:ext cx="3195430" cy="133550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NetFPGA</a:t>
            </a:r>
            <a:endParaRPr lang="en-US" dirty="0"/>
          </a:p>
        </p:txBody>
      </p:sp>
      <p:sp>
        <p:nvSpPr>
          <p:cNvPr id="89" name="Rounded Rectangle 88"/>
          <p:cNvSpPr/>
          <p:nvPr/>
        </p:nvSpPr>
        <p:spPr>
          <a:xfrm>
            <a:off x="4891808" y="2855495"/>
            <a:ext cx="1123022" cy="6858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dirty="0" smtClean="0"/>
              <a:t>Hard Disk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4104989" y="3697080"/>
            <a:ext cx="705427" cy="36932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PCI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810000" y="1447802"/>
            <a:ext cx="1371600" cy="36932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Software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2945750" y="1800379"/>
            <a:ext cx="647701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dirty="0" smtClean="0"/>
              <a:t>VE1</a:t>
            </a:r>
            <a:endParaRPr lang="en-US" dirty="0"/>
          </a:p>
        </p:txBody>
      </p:sp>
      <p:sp>
        <p:nvSpPr>
          <p:cNvPr id="93" name="Rectangle 92"/>
          <p:cNvSpPr/>
          <p:nvPr/>
        </p:nvSpPr>
        <p:spPr>
          <a:xfrm>
            <a:off x="3698012" y="1793489"/>
            <a:ext cx="647701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dirty="0" smtClean="0"/>
              <a:t>VE2</a:t>
            </a:r>
            <a:endParaRPr lang="en-US" dirty="0"/>
          </a:p>
        </p:txBody>
      </p:sp>
      <p:sp>
        <p:nvSpPr>
          <p:cNvPr id="94" name="Rectangle 93"/>
          <p:cNvSpPr/>
          <p:nvPr/>
        </p:nvSpPr>
        <p:spPr>
          <a:xfrm>
            <a:off x="4451127" y="1787052"/>
            <a:ext cx="647701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dirty="0" smtClean="0"/>
              <a:t>VE3</a:t>
            </a:r>
            <a:endParaRPr lang="en-US" dirty="0"/>
          </a:p>
        </p:txBody>
      </p:sp>
      <p:sp>
        <p:nvSpPr>
          <p:cNvPr id="95" name="Rectangle 94"/>
          <p:cNvSpPr/>
          <p:nvPr/>
        </p:nvSpPr>
        <p:spPr>
          <a:xfrm>
            <a:off x="5219702" y="1783551"/>
            <a:ext cx="647701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dirty="0" smtClean="0"/>
              <a:t>VE3</a:t>
            </a:r>
            <a:endParaRPr lang="en-US" dirty="0"/>
          </a:p>
        </p:txBody>
      </p:sp>
      <p:sp>
        <p:nvSpPr>
          <p:cNvPr id="96" name="Rectangle 95"/>
          <p:cNvSpPr/>
          <p:nvPr/>
        </p:nvSpPr>
        <p:spPr>
          <a:xfrm>
            <a:off x="2933702" y="1807195"/>
            <a:ext cx="647701" cy="261240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dirty="0" smtClean="0"/>
              <a:t>VE1</a:t>
            </a:r>
            <a:endParaRPr lang="en-US" dirty="0"/>
          </a:p>
        </p:txBody>
      </p:sp>
      <p:sp>
        <p:nvSpPr>
          <p:cNvPr id="97" name="Rectangle 96"/>
          <p:cNvSpPr/>
          <p:nvPr/>
        </p:nvSpPr>
        <p:spPr>
          <a:xfrm>
            <a:off x="3698011" y="1787053"/>
            <a:ext cx="647701" cy="263254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dirty="0" smtClean="0"/>
              <a:t>VE2</a:t>
            </a:r>
            <a:endParaRPr lang="en-US" dirty="0"/>
          </a:p>
        </p:txBody>
      </p:sp>
      <p:sp>
        <p:nvSpPr>
          <p:cNvPr id="98" name="Rectangle 97"/>
          <p:cNvSpPr/>
          <p:nvPr/>
        </p:nvSpPr>
        <p:spPr>
          <a:xfrm>
            <a:off x="4457701" y="1787053"/>
            <a:ext cx="647701" cy="263254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dirty="0" smtClean="0"/>
              <a:t>VE3</a:t>
            </a:r>
            <a:endParaRPr lang="en-US" dirty="0"/>
          </a:p>
        </p:txBody>
      </p:sp>
      <p:sp>
        <p:nvSpPr>
          <p:cNvPr id="99" name="Rectangle 98"/>
          <p:cNvSpPr/>
          <p:nvPr/>
        </p:nvSpPr>
        <p:spPr>
          <a:xfrm>
            <a:off x="5232127" y="1793493"/>
            <a:ext cx="647701" cy="262611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dirty="0" smtClean="0"/>
              <a:t>VE4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971800" y="4495800"/>
            <a:ext cx="609600" cy="533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sz="1400" dirty="0"/>
              <a:t>VDP1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733802" y="4495800"/>
            <a:ext cx="609600" cy="533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sz="1400" dirty="0"/>
              <a:t>VDP2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495802" y="4495800"/>
            <a:ext cx="609600" cy="533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sz="1400" dirty="0"/>
              <a:t>VDP3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257800" y="4495800"/>
            <a:ext cx="609600" cy="533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sz="1400" dirty="0"/>
              <a:t>VDP4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33801" y="5105403"/>
            <a:ext cx="1600200" cy="36932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US" dirty="0" err="1" smtClean="0"/>
              <a:t>SwitchBlade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2911930" y="1905001"/>
            <a:ext cx="685800" cy="381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sz="1600" dirty="0"/>
              <a:t>Click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673929" y="1905001"/>
            <a:ext cx="685800" cy="381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sz="1600" dirty="0"/>
              <a:t>Click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435930" y="1905001"/>
            <a:ext cx="685800" cy="381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sz="1600" dirty="0"/>
              <a:t>Click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225142" y="1905001"/>
            <a:ext cx="685800" cy="381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r>
              <a:rPr lang="en-US" sz="1600" dirty="0"/>
              <a:t>Click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705601" y="5246132"/>
            <a:ext cx="685800" cy="2286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sz="1600" dirty="0"/>
          </a:p>
        </p:txBody>
      </p:sp>
      <p:sp>
        <p:nvSpPr>
          <p:cNvPr id="48" name="Rectangle 47"/>
          <p:cNvSpPr/>
          <p:nvPr/>
        </p:nvSpPr>
        <p:spPr>
          <a:xfrm>
            <a:off x="6705601" y="5627132"/>
            <a:ext cx="685800" cy="228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sz="1600" dirty="0"/>
          </a:p>
        </p:txBody>
      </p:sp>
      <p:sp>
        <p:nvSpPr>
          <p:cNvPr id="49" name="Rectangle 48"/>
          <p:cNvSpPr/>
          <p:nvPr/>
        </p:nvSpPr>
        <p:spPr>
          <a:xfrm>
            <a:off x="6705601" y="6008133"/>
            <a:ext cx="685800" cy="228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sz="1600" dirty="0"/>
          </a:p>
        </p:txBody>
      </p:sp>
      <p:sp>
        <p:nvSpPr>
          <p:cNvPr id="50" name="Rectangle 49"/>
          <p:cNvSpPr/>
          <p:nvPr/>
        </p:nvSpPr>
        <p:spPr>
          <a:xfrm>
            <a:off x="7432732" y="5181602"/>
            <a:ext cx="1025469" cy="3693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en-US" dirty="0" smtClean="0"/>
              <a:t>Software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7463798" y="5562602"/>
            <a:ext cx="1111693" cy="3693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en-US" dirty="0" smtClean="0"/>
              <a:t>Hardware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7456407" y="5943603"/>
            <a:ext cx="1259908" cy="369322"/>
          </a:xfrm>
          <a:prstGeom prst="rect">
            <a:avLst/>
          </a:prstGeom>
        </p:spPr>
        <p:txBody>
          <a:bodyPr wrap="none" lIns="91429" tIns="45715" rIns="91429" bIns="45715">
            <a:spAutoFit/>
          </a:bodyPr>
          <a:lstStyle/>
          <a:p>
            <a:pPr algn="ctr"/>
            <a:r>
              <a:rPr lang="en-US" dirty="0" smtClean="0"/>
              <a:t>Virtual </a:t>
            </a:r>
            <a:r>
              <a:rPr lang="en-US" dirty="0" err="1" smtClean="0"/>
              <a:t>Env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0" y="5486403"/>
            <a:ext cx="2867450" cy="1200318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dirty="0" smtClean="0"/>
              <a:t>VDP = Virtual Data Plane</a:t>
            </a:r>
          </a:p>
          <a:p>
            <a:pPr algn="ctr"/>
            <a:r>
              <a:rPr lang="en-US" dirty="0" smtClean="0"/>
              <a:t>Click = Click Software Router</a:t>
            </a:r>
          </a:p>
          <a:p>
            <a:pPr algn="ctr"/>
            <a:r>
              <a:rPr lang="en-US" dirty="0" smtClean="0"/>
              <a:t>VE = Virtual Environment</a:t>
            </a:r>
          </a:p>
          <a:p>
            <a:pPr algn="ctr"/>
            <a:endParaRPr lang="en-US" dirty="0"/>
          </a:p>
        </p:txBody>
      </p:sp>
      <p:cxnSp>
        <p:nvCxnSpPr>
          <p:cNvPr id="60" name="Straight Connector 59"/>
          <p:cNvCxnSpPr/>
          <p:nvPr/>
        </p:nvCxnSpPr>
        <p:spPr>
          <a:xfrm>
            <a:off x="2971801" y="4452258"/>
            <a:ext cx="533400" cy="1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733801" y="4452258"/>
            <a:ext cx="533400" cy="1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490362" y="4435930"/>
            <a:ext cx="533400" cy="1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5257801" y="4452258"/>
            <a:ext cx="533400" cy="15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4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B. </a:t>
            </a:r>
            <a:r>
              <a:rPr lang="en-US" dirty="0" err="1" smtClean="0"/>
              <a:t>Anwer</a:t>
            </a:r>
            <a:r>
              <a:rPr lang="en-US" dirty="0" smtClean="0"/>
              <a:t>, </a:t>
            </a:r>
            <a:r>
              <a:rPr lang="en-US" dirty="0" err="1" smtClean="0"/>
              <a:t>Gatech</a:t>
            </a:r>
            <a:endParaRPr lang="en-US" dirty="0"/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0" y="1295400"/>
            <a:ext cx="3581400" cy="5334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861" indent="-342861" algn="l">
              <a:buFont typeface="Arial"/>
              <a:buChar char="•"/>
            </a:pPr>
            <a:r>
              <a:rPr lang="en-US" sz="2400" dirty="0" err="1"/>
              <a:t>NetFPGA</a:t>
            </a:r>
            <a:endParaRPr lang="en-US" sz="2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33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5" grpId="0" animBg="1"/>
      <p:bldP spid="85" grpId="1" animBg="1"/>
      <p:bldP spid="87" grpId="0" animBg="1"/>
      <p:bldP spid="87" grpId="1" animBg="1"/>
      <p:bldP spid="88" grpId="0" build="allAtOnce" animBg="1"/>
      <p:bldP spid="89" grpId="0" animBg="1"/>
      <p:bldP spid="89" grpId="1" animBg="1"/>
      <p:bldP spid="90" grpId="0"/>
      <p:bldP spid="91" grpId="0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28" grpId="0" animBg="1"/>
      <p:bldP spid="29" grpId="0" animBg="1"/>
      <p:bldP spid="30" grpId="0" animBg="1"/>
      <p:bldP spid="31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5344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Announcements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Next Monday is a holiday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Reminder</a:t>
            </a:r>
            <a:r>
              <a:rPr lang="en-US" dirty="0" smtClean="0">
                <a:solidFill>
                  <a:srgbClr val="FF0000"/>
                </a:solidFill>
              </a:rPr>
              <a:t>: midterm </a:t>
            </a:r>
            <a:r>
              <a:rPr lang="en-US" dirty="0" smtClean="0">
                <a:solidFill>
                  <a:srgbClr val="FF0000"/>
                </a:solidFill>
              </a:rPr>
              <a:t>November 10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OpenDaylight</a:t>
            </a:r>
            <a:r>
              <a:rPr lang="en-US" dirty="0">
                <a:solidFill>
                  <a:srgbClr val="FF0000"/>
                </a:solidFill>
              </a:rPr>
              <a:t> lab session on </a:t>
            </a:r>
            <a:r>
              <a:rPr lang="en-US" dirty="0" smtClean="0">
                <a:solidFill>
                  <a:srgbClr val="FF0000"/>
                </a:solidFill>
              </a:rPr>
              <a:t>Wednesday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Review of Previous Lecture: Forwarding Abstraction</a:t>
            </a:r>
          </a:p>
          <a:p>
            <a:r>
              <a:rPr lang="en-US" dirty="0" smtClean="0"/>
              <a:t>SDN </a:t>
            </a:r>
            <a:r>
              <a:rPr lang="en-US" dirty="0" smtClean="0"/>
              <a:t>Virtualization</a:t>
            </a:r>
          </a:p>
          <a:p>
            <a:pPr lvl="1"/>
            <a:r>
              <a:rPr lang="en-US" dirty="0" err="1">
                <a:solidFill>
                  <a:srgbClr val="000000"/>
                </a:solidFill>
              </a:rPr>
              <a:t>OpenvSwitch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/>
              <a:t>Network Hypervisor for VM Overlay Networks</a:t>
            </a:r>
            <a:r>
              <a:rPr lang="en-US" dirty="0"/>
              <a:t>: </a:t>
            </a:r>
            <a:r>
              <a:rPr lang="en-US" dirty="0" smtClean="0"/>
              <a:t>NVP/NSX</a:t>
            </a:r>
            <a:endParaRPr lang="en-US" dirty="0" smtClean="0"/>
          </a:p>
          <a:p>
            <a:pPr lvl="1"/>
            <a:r>
              <a:rPr lang="en-US" dirty="0" smtClean="0"/>
              <a:t>Network Hypervisor for Physical networks: </a:t>
            </a:r>
            <a:r>
              <a:rPr lang="en-US" dirty="0" err="1" smtClean="0"/>
              <a:t>FlowVisor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OpenVirteX</a:t>
            </a:r>
            <a:r>
              <a:rPr lang="en-US" dirty="0" smtClean="0"/>
              <a:t>, </a:t>
            </a:r>
            <a:r>
              <a:rPr lang="en-US" dirty="0" smtClean="0"/>
              <a:t>Compositional </a:t>
            </a:r>
            <a:r>
              <a:rPr lang="en-US" dirty="0" smtClean="0"/>
              <a:t>H</a:t>
            </a:r>
            <a:r>
              <a:rPr lang="en-US" dirty="0" smtClean="0"/>
              <a:t>ypervisor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64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4080" y="623397"/>
            <a:ext cx="669584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4000" dirty="0" smtClean="0"/>
              <a:t>Problems with </a:t>
            </a:r>
            <a:r>
              <a:rPr lang="en-US" sz="4000" dirty="0" err="1" smtClean="0"/>
              <a:t>FlowVisor</a:t>
            </a:r>
            <a:endParaRPr sz="4000" dirty="0"/>
          </a:p>
        </p:txBody>
      </p:sp>
      <p:sp>
        <p:nvSpPr>
          <p:cNvPr id="4" name="object 4"/>
          <p:cNvSpPr/>
          <p:nvPr/>
        </p:nvSpPr>
        <p:spPr>
          <a:xfrm>
            <a:off x="7098365" y="13260"/>
            <a:ext cx="2045622" cy="8068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2000" y="4267200"/>
            <a:ext cx="68580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Op</a:t>
            </a:r>
            <a:r>
              <a:rPr sz="2800" spc="-15" dirty="0">
                <a:solidFill>
                  <a:srgbClr val="FF0000"/>
                </a:solidFill>
                <a:latin typeface="Calibri"/>
                <a:cs typeface="Calibri"/>
              </a:rPr>
              <a:t>enVi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rteX</a:t>
            </a:r>
            <a:r>
              <a:rPr sz="28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2800" spc="-15" dirty="0">
                <a:solidFill>
                  <a:srgbClr val="FF0000"/>
                </a:solidFill>
                <a:latin typeface="Calibri"/>
                <a:cs typeface="Calibri"/>
              </a:rPr>
              <a:t>verc</a:t>
            </a: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2800" spc="-20" dirty="0">
                <a:solidFill>
                  <a:srgbClr val="FF0000"/>
                </a:solidFill>
                <a:latin typeface="Calibri"/>
                <a:cs typeface="Calibri"/>
              </a:rPr>
              <a:t>me</a:t>
            </a: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28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th</a:t>
            </a:r>
            <a:r>
              <a:rPr sz="2800" spc="-1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2800" spc="-1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800" spc="-6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dirty="0" smtClean="0">
                <a:solidFill>
                  <a:srgbClr val="FF0000"/>
                </a:solidFill>
                <a:latin typeface="Calibri"/>
                <a:cs typeface="Calibri"/>
              </a:rPr>
              <a:t>li</a:t>
            </a:r>
            <a:r>
              <a:rPr sz="2800" spc="-20" dirty="0" smtClean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2800" dirty="0" smtClean="0">
                <a:solidFill>
                  <a:srgbClr val="FF0000"/>
                </a:solidFill>
                <a:latin typeface="Calibri"/>
                <a:cs typeface="Calibri"/>
              </a:rPr>
              <a:t>ita</a:t>
            </a:r>
            <a:r>
              <a:rPr lang="en-US" sz="2800" spc="-5" dirty="0" smtClean="0">
                <a:solidFill>
                  <a:srgbClr val="FF0000"/>
                </a:solidFill>
                <a:latin typeface="Calibri"/>
                <a:cs typeface="Calibri"/>
              </a:rPr>
              <a:t>ti</a:t>
            </a:r>
            <a:r>
              <a:rPr sz="2800" dirty="0" smtClean="0">
                <a:solidFill>
                  <a:srgbClr val="FF0000"/>
                </a:solidFill>
                <a:latin typeface="Calibri"/>
                <a:cs typeface="Calibri"/>
              </a:rPr>
              <a:t>ons</a:t>
            </a: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.</a:t>
            </a:r>
            <a:endParaRPr sz="28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xfrm>
            <a:off x="-4419600" y="1905000"/>
            <a:ext cx="13411200" cy="17556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66385" marR="1391285" indent="-342900">
              <a:lnSpc>
                <a:spcPct val="100699"/>
              </a:lnSpc>
              <a:buFont typeface="Arial"/>
              <a:buChar char="•"/>
              <a:tabLst>
                <a:tab pos="5367020" algn="l"/>
              </a:tabLst>
            </a:pPr>
            <a:r>
              <a:rPr sz="3200" dirty="0"/>
              <a:t>Flo</a:t>
            </a:r>
            <a:r>
              <a:rPr sz="3200" spc="-20" dirty="0"/>
              <a:t>wsp</a:t>
            </a:r>
            <a:r>
              <a:rPr sz="3200" spc="-15" dirty="0"/>
              <a:t>ace</a:t>
            </a:r>
            <a:r>
              <a:rPr sz="3200" spc="-60" dirty="0">
                <a:latin typeface="Times New Roman"/>
                <a:cs typeface="Times New Roman"/>
              </a:rPr>
              <a:t> </a:t>
            </a:r>
            <a:r>
              <a:rPr sz="3200" spc="-5" dirty="0"/>
              <a:t>slicing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dirty="0"/>
              <a:t>app</a:t>
            </a:r>
            <a:r>
              <a:rPr sz="3200" spc="-10" dirty="0"/>
              <a:t>r</a:t>
            </a:r>
            <a:r>
              <a:rPr sz="3200" dirty="0"/>
              <a:t>o</a:t>
            </a:r>
            <a:r>
              <a:rPr sz="3200" spc="-15" dirty="0"/>
              <a:t>ac</a:t>
            </a:r>
            <a:r>
              <a:rPr sz="3200" dirty="0"/>
              <a:t>h</a:t>
            </a:r>
            <a:r>
              <a:rPr sz="3200" spc="-15" dirty="0"/>
              <a:t>e</a:t>
            </a:r>
            <a:r>
              <a:rPr sz="3200" dirty="0"/>
              <a:t>s</a:t>
            </a:r>
          </a:p>
          <a:p>
            <a:pPr marL="5366385" marR="923290" indent="-342900">
              <a:lnSpc>
                <a:spcPct val="100699"/>
              </a:lnSpc>
              <a:buFont typeface="Arial"/>
              <a:buChar char="•"/>
              <a:tabLst>
                <a:tab pos="5367020" algn="l"/>
              </a:tabLst>
            </a:pPr>
            <a:r>
              <a:rPr sz="3200" spc="-20" dirty="0"/>
              <a:t>H</a:t>
            </a:r>
            <a:r>
              <a:rPr sz="3200" spc="-15" dirty="0"/>
              <a:t>e</a:t>
            </a:r>
            <a:r>
              <a:rPr sz="3200" dirty="0"/>
              <a:t>ad</a:t>
            </a:r>
            <a:r>
              <a:rPr sz="3200" spc="-15" dirty="0"/>
              <a:t>er</a:t>
            </a:r>
            <a:r>
              <a:rPr sz="3200" spc="-60" dirty="0">
                <a:latin typeface="Times New Roman"/>
                <a:cs typeface="Times New Roman"/>
              </a:rPr>
              <a:t> </a:t>
            </a:r>
            <a:r>
              <a:rPr sz="3200" dirty="0"/>
              <a:t>sp</a:t>
            </a:r>
            <a:r>
              <a:rPr sz="3200" spc="-15" dirty="0"/>
              <a:t>ace</a:t>
            </a:r>
            <a:r>
              <a:rPr sz="3200" spc="-60" dirty="0">
                <a:latin typeface="Times New Roman"/>
                <a:cs typeface="Times New Roman"/>
              </a:rPr>
              <a:t> </a:t>
            </a:r>
            <a:r>
              <a:rPr sz="3200" dirty="0"/>
              <a:t>sh</a:t>
            </a:r>
            <a:r>
              <a:rPr sz="3200" spc="-15" dirty="0"/>
              <a:t>are</a:t>
            </a:r>
            <a:r>
              <a:rPr sz="3200" dirty="0"/>
              <a:t>d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20" dirty="0"/>
              <a:t>am</a:t>
            </a:r>
            <a:r>
              <a:rPr sz="3200" dirty="0"/>
              <a:t>on</a:t>
            </a:r>
            <a:r>
              <a:rPr sz="3200" spc="-15" dirty="0"/>
              <a:t>g</a:t>
            </a:r>
            <a:r>
              <a:rPr sz="3200" dirty="0"/>
              <a:t>s</a:t>
            </a:r>
            <a:r>
              <a:rPr sz="3200" spc="-10" dirty="0"/>
              <a:t>t</a:t>
            </a:r>
            <a:r>
              <a:rPr sz="3200" spc="-60" dirty="0">
                <a:latin typeface="Times New Roman"/>
                <a:cs typeface="Times New Roman"/>
              </a:rPr>
              <a:t> </a:t>
            </a:r>
            <a:r>
              <a:rPr sz="3200" spc="-10" dirty="0"/>
              <a:t>te</a:t>
            </a:r>
            <a:r>
              <a:rPr sz="3200" dirty="0"/>
              <a:t>nants</a:t>
            </a:r>
          </a:p>
          <a:p>
            <a:pPr marL="5366385" marR="5080" indent="-342900">
              <a:lnSpc>
                <a:spcPts val="2900"/>
              </a:lnSpc>
              <a:buFont typeface="Arial"/>
              <a:buChar char="•"/>
              <a:tabLst>
                <a:tab pos="5367020" algn="l"/>
              </a:tabLst>
            </a:pPr>
            <a:r>
              <a:rPr sz="3200" dirty="0" smtClean="0"/>
              <a:t>Conﬁ</a:t>
            </a:r>
            <a:r>
              <a:rPr sz="3200" spc="-15" dirty="0" smtClean="0"/>
              <a:t>gu</a:t>
            </a:r>
            <a:r>
              <a:rPr sz="3200" spc="-10" dirty="0" smtClean="0"/>
              <a:t>r</a:t>
            </a:r>
            <a:r>
              <a:rPr sz="3200" spc="10" dirty="0" smtClean="0"/>
              <a:t>a</a:t>
            </a:r>
            <a:r>
              <a:rPr lang="en-US" sz="3200" spc="10" dirty="0" smtClean="0"/>
              <a:t>ti</a:t>
            </a:r>
            <a:r>
              <a:rPr sz="3200" spc="10" dirty="0" smtClean="0"/>
              <a:t>on</a:t>
            </a:r>
            <a:r>
              <a:rPr sz="3200" spc="-60" dirty="0" smtClean="0">
                <a:latin typeface="Times New Roman"/>
                <a:cs typeface="Times New Roman"/>
              </a:rPr>
              <a:t> </a:t>
            </a:r>
            <a:r>
              <a:rPr sz="3200" spc="-15" dirty="0"/>
              <a:t>c</a:t>
            </a:r>
            <a:r>
              <a:rPr sz="3200" dirty="0"/>
              <a:t>o</a:t>
            </a:r>
            <a:r>
              <a:rPr sz="3200" spc="-20" dirty="0"/>
              <a:t>m</a:t>
            </a:r>
            <a:r>
              <a:rPr sz="3200" dirty="0"/>
              <a:t>pl</a:t>
            </a:r>
            <a:r>
              <a:rPr sz="3200" spc="-15" dirty="0"/>
              <a:t>e</a:t>
            </a:r>
            <a:r>
              <a:rPr sz="3200" dirty="0"/>
              <a:t>xi</a:t>
            </a:r>
            <a:r>
              <a:rPr sz="3200" spc="-10" dirty="0"/>
              <a:t>ty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/>
              <a:t>in</a:t>
            </a:r>
            <a:r>
              <a:rPr sz="3200" spc="-15" dirty="0"/>
              <a:t>cre</a:t>
            </a:r>
            <a:r>
              <a:rPr sz="3200" dirty="0"/>
              <a:t>as</a:t>
            </a:r>
            <a:r>
              <a:rPr sz="3200" spc="-15" dirty="0"/>
              <a:t>e</a:t>
            </a:r>
            <a:r>
              <a:rPr sz="3200" dirty="0"/>
              <a:t>s</a:t>
            </a:r>
            <a:r>
              <a:rPr sz="3200" spc="-60" dirty="0">
                <a:latin typeface="Times New Roman"/>
                <a:cs typeface="Times New Roman"/>
              </a:rPr>
              <a:t> </a:t>
            </a:r>
            <a:r>
              <a:rPr sz="3200" spc="-15" dirty="0" smtClean="0"/>
              <a:t>e</a:t>
            </a:r>
            <a:r>
              <a:rPr sz="3200" dirty="0" smtClean="0"/>
              <a:t>xpon</a:t>
            </a:r>
            <a:r>
              <a:rPr sz="3200" spc="-15" dirty="0" smtClean="0"/>
              <a:t>e</a:t>
            </a:r>
            <a:r>
              <a:rPr sz="3200" dirty="0" smtClean="0"/>
              <a:t>n</a:t>
            </a:r>
            <a:r>
              <a:rPr lang="en-US" sz="3200" spc="25" dirty="0" smtClean="0"/>
              <a:t>ti</a:t>
            </a:r>
            <a:r>
              <a:rPr sz="3200" dirty="0" smtClean="0"/>
              <a:t>all</a:t>
            </a:r>
            <a:r>
              <a:rPr sz="3200" spc="-15" dirty="0" smtClean="0"/>
              <a:t>y</a:t>
            </a:r>
            <a:r>
              <a:rPr sz="3200" spc="-60" dirty="0" smtClean="0">
                <a:latin typeface="Times New Roman"/>
                <a:cs typeface="Times New Roman"/>
              </a:rPr>
              <a:t> </a:t>
            </a:r>
            <a:r>
              <a:rPr sz="3200" spc="-20" dirty="0"/>
              <a:t>w</a:t>
            </a:r>
            <a:r>
              <a:rPr sz="3200" dirty="0"/>
              <a:t>ith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dirty="0"/>
              <a:t>nu</a:t>
            </a:r>
            <a:r>
              <a:rPr sz="3200" spc="-20" dirty="0"/>
              <a:t>m</a:t>
            </a:r>
            <a:r>
              <a:rPr sz="3200" dirty="0"/>
              <a:t>b</a:t>
            </a:r>
            <a:r>
              <a:rPr sz="3200" spc="-15" dirty="0"/>
              <a:t>er</a:t>
            </a:r>
            <a:r>
              <a:rPr sz="3200" spc="-60" dirty="0">
                <a:latin typeface="Times New Roman"/>
                <a:cs typeface="Times New Roman"/>
              </a:rPr>
              <a:t> </a:t>
            </a:r>
            <a:r>
              <a:rPr sz="3200" dirty="0"/>
              <a:t>of</a:t>
            </a:r>
            <a:r>
              <a:rPr sz="3200" spc="-60" dirty="0">
                <a:latin typeface="Times New Roman"/>
                <a:cs typeface="Times New Roman"/>
              </a:rPr>
              <a:t> </a:t>
            </a:r>
            <a:r>
              <a:rPr sz="3200" spc="-10" dirty="0"/>
              <a:t>te</a:t>
            </a:r>
            <a:r>
              <a:rPr sz="3200" dirty="0"/>
              <a:t>nants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5"/>
          </p:nvPr>
        </p:nvSpPr>
        <p:spPr>
          <a:xfrm>
            <a:off x="2438400" y="6377941"/>
            <a:ext cx="4190999" cy="492443"/>
          </a:xfrm>
        </p:spPr>
        <p:txBody>
          <a:bodyPr/>
          <a:lstStyle/>
          <a:p>
            <a:r>
              <a:rPr lang="en-US" sz="16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 sz="16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8828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4078" y="623395"/>
            <a:ext cx="669584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28775">
              <a:lnSpc>
                <a:spcPct val="100000"/>
              </a:lnSpc>
            </a:pPr>
            <a:r>
              <a:rPr sz="3600" spc="-35" dirty="0"/>
              <a:t>W</a:t>
            </a:r>
            <a:r>
              <a:rPr sz="3600" dirty="0"/>
              <a:t>h</a:t>
            </a:r>
            <a:r>
              <a:rPr sz="3600" spc="-15" dirty="0"/>
              <a:t>at</a:t>
            </a:r>
            <a:r>
              <a:rPr sz="3600" spc="-80" dirty="0">
                <a:latin typeface="Times New Roman"/>
                <a:cs typeface="Times New Roman"/>
              </a:rPr>
              <a:t> </a:t>
            </a:r>
            <a:r>
              <a:rPr sz="3600" dirty="0"/>
              <a:t>is</a:t>
            </a:r>
            <a:r>
              <a:rPr sz="3600" spc="-80" dirty="0">
                <a:latin typeface="Times New Roman"/>
                <a:cs typeface="Times New Roman"/>
              </a:rPr>
              <a:t> </a:t>
            </a:r>
            <a:r>
              <a:rPr sz="3600" dirty="0"/>
              <a:t>Op</a:t>
            </a:r>
            <a:r>
              <a:rPr sz="3600" spc="-20" dirty="0"/>
              <a:t>e</a:t>
            </a:r>
            <a:r>
              <a:rPr sz="3600" dirty="0"/>
              <a:t>nVi</a:t>
            </a:r>
            <a:r>
              <a:rPr sz="3600" spc="-15" dirty="0"/>
              <a:t>rte</a:t>
            </a:r>
            <a:r>
              <a:rPr sz="3600" spc="-5" dirty="0"/>
              <a:t>X</a:t>
            </a:r>
            <a:r>
              <a:rPr sz="3600" dirty="0"/>
              <a:t>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6206" y="1501884"/>
            <a:ext cx="4201994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marR="5080" indent="-457200" defTabSz="914400">
              <a:lnSpc>
                <a:spcPts val="2600"/>
              </a:lnSpc>
              <a:buFont typeface="Arial"/>
              <a:buChar char="•"/>
              <a:tabLst>
                <a:tab pos="469900" algn="l"/>
              </a:tabLst>
            </a:pP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Op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enVir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te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X</a:t>
            </a:r>
            <a:r>
              <a:rPr sz="2400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nabl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400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th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 smtClean="0">
                <a:solidFill>
                  <a:srgbClr val="6EB9FF"/>
                </a:solidFill>
                <a:latin typeface="Calibri"/>
                <a:cs typeface="Calibri"/>
              </a:rPr>
              <a:t>virtuali</a:t>
            </a:r>
            <a:r>
              <a:rPr sz="2400" b="1" spc="35" dirty="0" smtClean="0">
                <a:solidFill>
                  <a:srgbClr val="6EB9FF"/>
                </a:solidFill>
                <a:latin typeface="Calibri"/>
                <a:cs typeface="Calibri"/>
              </a:rPr>
              <a:t>za</a:t>
            </a:r>
            <a:r>
              <a:rPr lang="en-US" sz="2400" b="1" spc="35" dirty="0" smtClean="0">
                <a:solidFill>
                  <a:srgbClr val="6EB9FF"/>
                </a:solidFill>
                <a:latin typeface="Calibri"/>
                <a:cs typeface="Calibri"/>
              </a:rPr>
              <a:t>ti</a:t>
            </a:r>
            <a:r>
              <a:rPr sz="2400" b="1" spc="45" dirty="0" smtClean="0">
                <a:solidFill>
                  <a:srgbClr val="6EB9FF"/>
                </a:solidFill>
                <a:latin typeface="Calibri"/>
                <a:cs typeface="Calibri"/>
              </a:rPr>
              <a:t>o</a:t>
            </a:r>
            <a:r>
              <a:rPr sz="2400" b="1" spc="-15" dirty="0" smtClean="0">
                <a:solidFill>
                  <a:srgbClr val="6EB9FF"/>
                </a:solidFill>
                <a:latin typeface="Calibri"/>
                <a:cs typeface="Calibri"/>
              </a:rPr>
              <a:t>n</a:t>
            </a:r>
            <a:r>
              <a:rPr sz="2400" b="1" spc="-50" dirty="0" smtClean="0">
                <a:solidFill>
                  <a:srgbClr val="6EB9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of</a:t>
            </a:r>
            <a:r>
              <a:rPr sz="2400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6EB9FF"/>
                </a:solidFill>
                <a:latin typeface="Calibri"/>
                <a:cs typeface="Calibri"/>
              </a:rPr>
              <a:t>O</a:t>
            </a:r>
            <a:r>
              <a:rPr sz="2400" b="1" spc="-15" dirty="0">
                <a:solidFill>
                  <a:srgbClr val="6EB9FF"/>
                </a:solidFill>
                <a:latin typeface="Calibri"/>
                <a:cs typeface="Calibri"/>
              </a:rPr>
              <a:t>p</a:t>
            </a:r>
            <a:r>
              <a:rPr sz="2400" b="1" dirty="0">
                <a:solidFill>
                  <a:srgbClr val="6EB9FF"/>
                </a:solidFill>
                <a:latin typeface="Calibri"/>
                <a:cs typeface="Calibri"/>
              </a:rPr>
              <a:t>e</a:t>
            </a:r>
            <a:r>
              <a:rPr sz="2400" b="1" spc="-10" dirty="0">
                <a:solidFill>
                  <a:srgbClr val="6EB9FF"/>
                </a:solidFill>
                <a:latin typeface="Calibri"/>
                <a:cs typeface="Calibri"/>
              </a:rPr>
              <a:t>nFlo</a:t>
            </a:r>
            <a:r>
              <a:rPr sz="2400" b="1" dirty="0">
                <a:solidFill>
                  <a:srgbClr val="6EB9FF"/>
                </a:solidFill>
                <a:latin typeface="Calibri"/>
                <a:cs typeface="Calibri"/>
              </a:rPr>
              <a:t>w</a:t>
            </a:r>
            <a:r>
              <a:rPr sz="2400" b="1" dirty="0">
                <a:solidFill>
                  <a:srgbClr val="6EB9FF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6EB9FF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6EB9FF"/>
                </a:solidFill>
                <a:latin typeface="Calibri"/>
                <a:cs typeface="Calibri"/>
              </a:rPr>
              <a:t>e</a:t>
            </a:r>
            <a:r>
              <a:rPr sz="2400" b="1" spc="-10" dirty="0">
                <a:solidFill>
                  <a:srgbClr val="6EB9FF"/>
                </a:solidFill>
                <a:latin typeface="Calibri"/>
                <a:cs typeface="Calibri"/>
              </a:rPr>
              <a:t>t</a:t>
            </a:r>
            <a:r>
              <a:rPr sz="2400" b="1" dirty="0">
                <a:solidFill>
                  <a:srgbClr val="6EB9FF"/>
                </a:solidFill>
                <a:latin typeface="Calibri"/>
                <a:cs typeface="Calibri"/>
              </a:rPr>
              <a:t>w</a:t>
            </a:r>
            <a:r>
              <a:rPr sz="2400" b="1" spc="-15" dirty="0">
                <a:solidFill>
                  <a:srgbClr val="6EB9FF"/>
                </a:solidFill>
                <a:latin typeface="Calibri"/>
                <a:cs typeface="Calibri"/>
              </a:rPr>
              <a:t>o</a:t>
            </a:r>
            <a:r>
              <a:rPr sz="2400" b="1" dirty="0">
                <a:solidFill>
                  <a:srgbClr val="6EB9FF"/>
                </a:solidFill>
                <a:latin typeface="Calibri"/>
                <a:cs typeface="Calibri"/>
              </a:rPr>
              <a:t>r</a:t>
            </a:r>
            <a:r>
              <a:rPr sz="2400" b="1" spc="-10" dirty="0">
                <a:solidFill>
                  <a:srgbClr val="6EB9FF"/>
                </a:solidFill>
                <a:latin typeface="Calibri"/>
                <a:cs typeface="Calibri"/>
              </a:rPr>
              <a:t>ks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9888" y="2899922"/>
            <a:ext cx="4265512" cy="14183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 defTabSz="914400">
              <a:buFont typeface="Arial"/>
              <a:buChar char="•"/>
              <a:tabLst>
                <a:tab pos="469900" algn="l"/>
              </a:tabLst>
            </a:pP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Add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ress</a:t>
            </a:r>
            <a:r>
              <a:rPr sz="24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Sp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ace</a:t>
            </a:r>
            <a:r>
              <a:rPr sz="24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 smtClean="0">
                <a:solidFill>
                  <a:prstClr val="black"/>
                </a:solidFill>
                <a:latin typeface="Calibri"/>
                <a:cs typeface="Calibri"/>
              </a:rPr>
              <a:t>Vi</a:t>
            </a:r>
            <a:r>
              <a:rPr sz="2400" spc="-10" dirty="0" smtClean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400" dirty="0" smtClean="0">
                <a:solidFill>
                  <a:prstClr val="black"/>
                </a:solidFill>
                <a:latin typeface="Calibri"/>
                <a:cs typeface="Calibri"/>
              </a:rPr>
              <a:t>tualiza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cs typeface="Calibri"/>
              </a:rPr>
              <a:t>ti</a:t>
            </a:r>
            <a:r>
              <a:rPr sz="2400" dirty="0" smtClean="0">
                <a:solidFill>
                  <a:prstClr val="black"/>
                </a:solidFill>
                <a:latin typeface="Calibri"/>
                <a:cs typeface="Calibri"/>
              </a:rPr>
              <a:t>on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69900" indent="-457200" defTabSz="914400">
              <a:spcBef>
                <a:spcPts val="440"/>
              </a:spcBef>
              <a:buFont typeface="Arial"/>
              <a:buChar char="•"/>
              <a:tabLst>
                <a:tab pos="469900" algn="l"/>
              </a:tabLst>
            </a:pP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Topolo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gy</a:t>
            </a:r>
            <a:r>
              <a:rPr sz="24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 smtClean="0">
                <a:solidFill>
                  <a:prstClr val="black"/>
                </a:solidFill>
                <a:latin typeface="Calibri"/>
                <a:cs typeface="Calibri"/>
              </a:rPr>
              <a:t>Vi</a:t>
            </a:r>
            <a:r>
              <a:rPr sz="2400" spc="-10" dirty="0" smtClean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400" dirty="0" smtClean="0">
                <a:solidFill>
                  <a:prstClr val="black"/>
                </a:solidFill>
                <a:latin typeface="Calibri"/>
                <a:cs typeface="Calibri"/>
              </a:rPr>
              <a:t>tualiza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cs typeface="Calibri"/>
              </a:rPr>
              <a:t>ti</a:t>
            </a:r>
            <a:r>
              <a:rPr sz="2400" dirty="0" smtClean="0">
                <a:solidFill>
                  <a:prstClr val="black"/>
                </a:solidFill>
                <a:latin typeface="Calibri"/>
                <a:cs typeface="Calibri"/>
              </a:rPr>
              <a:t>on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69900" marR="294640" indent="-457200" defTabSz="914400">
              <a:lnSpc>
                <a:spcPts val="2070"/>
              </a:lnSpc>
              <a:spcBef>
                <a:spcPts val="585"/>
              </a:spcBef>
              <a:buFont typeface="Arial"/>
              <a:buChar char="•"/>
              <a:tabLst>
                <a:tab pos="469900" algn="l"/>
              </a:tabLst>
            </a:pP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Pro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grammabili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ty</a:t>
            </a:r>
            <a:r>
              <a:rPr sz="24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th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ou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Op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enFlow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6202" y="4605408"/>
            <a:ext cx="4506797" cy="11789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marR="5080" indent="-457200" defTabSz="914400">
              <a:lnSpc>
                <a:spcPct val="101200"/>
              </a:lnSpc>
              <a:buFont typeface="Arial"/>
              <a:buChar char="•"/>
              <a:tabLst>
                <a:tab pos="469900" algn="l"/>
              </a:tabLst>
            </a:pP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Pr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id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400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an</a:t>
            </a:r>
            <a:r>
              <a:rPr sz="2400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Op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nS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tack</a:t>
            </a:r>
            <a:r>
              <a:rPr sz="2400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u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tr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on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plu</a:t>
            </a:r>
            <a:r>
              <a:rPr sz="2400" spc="-5" dirty="0">
                <a:solidFill>
                  <a:prstClr val="black"/>
                </a:solidFill>
                <a:latin typeface="Calibri"/>
                <a:cs typeface="Calibri"/>
              </a:rPr>
              <a:t>gin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69900" indent="-457200" defTabSz="914400">
              <a:spcBef>
                <a:spcPts val="484"/>
              </a:spcBef>
              <a:buFont typeface="Arial"/>
              <a:buChar char="•"/>
              <a:tabLst>
                <a:tab pos="469900" algn="l"/>
              </a:tabLst>
            </a:pP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Op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en</a:t>
            </a:r>
            <a:r>
              <a:rPr sz="2400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Sou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rce</a:t>
            </a:r>
            <a:r>
              <a:rPr sz="2400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cs typeface="Calibri"/>
              </a:rPr>
              <a:t>software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37179" y="3910902"/>
            <a:ext cx="3135630" cy="803487"/>
          </a:xfrm>
          <a:custGeom>
            <a:avLst/>
            <a:gdLst/>
            <a:ahLst/>
            <a:cxnLst/>
            <a:rect l="l" t="t" r="r" b="b"/>
            <a:pathLst>
              <a:path w="3135629" h="602614">
                <a:moveTo>
                  <a:pt x="0" y="602336"/>
                </a:moveTo>
                <a:lnTo>
                  <a:pt x="3135081" y="602336"/>
                </a:lnTo>
                <a:lnTo>
                  <a:pt x="3135081" y="0"/>
                </a:lnTo>
                <a:lnTo>
                  <a:pt x="0" y="0"/>
                </a:lnTo>
                <a:lnTo>
                  <a:pt x="0" y="602336"/>
                </a:lnTo>
                <a:close/>
              </a:path>
            </a:pathLst>
          </a:custGeom>
          <a:solidFill>
            <a:srgbClr val="77342E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37179" y="3910902"/>
            <a:ext cx="3135630" cy="803487"/>
          </a:xfrm>
          <a:custGeom>
            <a:avLst/>
            <a:gdLst/>
            <a:ahLst/>
            <a:cxnLst/>
            <a:rect l="l" t="t" r="r" b="b"/>
            <a:pathLst>
              <a:path w="3135629" h="602614">
                <a:moveTo>
                  <a:pt x="0" y="602336"/>
                </a:moveTo>
                <a:lnTo>
                  <a:pt x="3135081" y="602336"/>
                </a:lnTo>
                <a:lnTo>
                  <a:pt x="3135081" y="0"/>
                </a:lnTo>
                <a:lnTo>
                  <a:pt x="0" y="0"/>
                </a:lnTo>
                <a:lnTo>
                  <a:pt x="0" y="602336"/>
                </a:lnTo>
                <a:close/>
              </a:path>
            </a:pathLst>
          </a:custGeom>
          <a:ln w="25399">
            <a:solidFill>
              <a:srgbClr val="83995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56624" y="4179705"/>
            <a:ext cx="110172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Op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enVirteX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53149" y="1640374"/>
            <a:ext cx="615141" cy="8312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04535" y="1676035"/>
            <a:ext cx="515620" cy="696807"/>
          </a:xfrm>
          <a:custGeom>
            <a:avLst/>
            <a:gdLst/>
            <a:ahLst/>
            <a:cxnLst/>
            <a:rect l="l" t="t" r="r" b="b"/>
            <a:pathLst>
              <a:path w="515620" h="522605">
                <a:moveTo>
                  <a:pt x="0" y="522518"/>
                </a:moveTo>
                <a:lnTo>
                  <a:pt x="515255" y="522518"/>
                </a:lnTo>
                <a:lnTo>
                  <a:pt x="515255" y="0"/>
                </a:lnTo>
                <a:lnTo>
                  <a:pt x="0" y="0"/>
                </a:lnTo>
                <a:lnTo>
                  <a:pt x="0" y="522518"/>
                </a:lnTo>
                <a:close/>
              </a:path>
            </a:pathLst>
          </a:custGeom>
          <a:solidFill>
            <a:srgbClr val="55C5D8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04535" y="1676035"/>
            <a:ext cx="515620" cy="696807"/>
          </a:xfrm>
          <a:custGeom>
            <a:avLst/>
            <a:gdLst/>
            <a:ahLst/>
            <a:cxnLst/>
            <a:rect l="l" t="t" r="r" b="b"/>
            <a:pathLst>
              <a:path w="515620" h="522605">
                <a:moveTo>
                  <a:pt x="0" y="522518"/>
                </a:moveTo>
                <a:lnTo>
                  <a:pt x="515255" y="522518"/>
                </a:lnTo>
                <a:lnTo>
                  <a:pt x="515255" y="0"/>
                </a:lnTo>
                <a:lnTo>
                  <a:pt x="0" y="0"/>
                </a:lnTo>
                <a:lnTo>
                  <a:pt x="0" y="522518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17712" y="1930210"/>
            <a:ext cx="29527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1200" spc="-10" dirty="0">
                <a:solidFill>
                  <a:srgbClr val="262626"/>
                </a:solidFill>
                <a:latin typeface="Calibri"/>
                <a:cs typeface="Calibri"/>
              </a:rPr>
              <a:t>NOS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787350" y="1640374"/>
            <a:ext cx="615141" cy="8312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836236" y="1676035"/>
            <a:ext cx="515620" cy="696807"/>
          </a:xfrm>
          <a:custGeom>
            <a:avLst/>
            <a:gdLst/>
            <a:ahLst/>
            <a:cxnLst/>
            <a:rect l="l" t="t" r="r" b="b"/>
            <a:pathLst>
              <a:path w="515620" h="522605">
                <a:moveTo>
                  <a:pt x="0" y="522518"/>
                </a:moveTo>
                <a:lnTo>
                  <a:pt x="515255" y="522518"/>
                </a:lnTo>
                <a:lnTo>
                  <a:pt x="515255" y="0"/>
                </a:lnTo>
                <a:lnTo>
                  <a:pt x="0" y="0"/>
                </a:lnTo>
                <a:lnTo>
                  <a:pt x="0" y="522518"/>
                </a:lnTo>
                <a:close/>
              </a:path>
            </a:pathLst>
          </a:custGeom>
          <a:solidFill>
            <a:srgbClr val="55C5D8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836236" y="1676035"/>
            <a:ext cx="515620" cy="696807"/>
          </a:xfrm>
          <a:custGeom>
            <a:avLst/>
            <a:gdLst/>
            <a:ahLst/>
            <a:cxnLst/>
            <a:rect l="l" t="t" r="r" b="b"/>
            <a:pathLst>
              <a:path w="515620" h="522605">
                <a:moveTo>
                  <a:pt x="0" y="522518"/>
                </a:moveTo>
                <a:lnTo>
                  <a:pt x="515255" y="522518"/>
                </a:lnTo>
                <a:lnTo>
                  <a:pt x="515255" y="0"/>
                </a:lnTo>
                <a:lnTo>
                  <a:pt x="0" y="0"/>
                </a:lnTo>
                <a:lnTo>
                  <a:pt x="0" y="522518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49397" y="1930210"/>
            <a:ext cx="29527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1200" spc="-10" dirty="0">
                <a:solidFill>
                  <a:srgbClr val="262626"/>
                </a:solidFill>
                <a:latin typeface="Calibri"/>
                <a:cs typeface="Calibri"/>
              </a:rPr>
              <a:t>NOS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121521" y="1640374"/>
            <a:ext cx="615141" cy="8312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171535" y="1676035"/>
            <a:ext cx="515620" cy="696807"/>
          </a:xfrm>
          <a:custGeom>
            <a:avLst/>
            <a:gdLst/>
            <a:ahLst/>
            <a:cxnLst/>
            <a:rect l="l" t="t" r="r" b="b"/>
            <a:pathLst>
              <a:path w="515620" h="522605">
                <a:moveTo>
                  <a:pt x="0" y="522518"/>
                </a:moveTo>
                <a:lnTo>
                  <a:pt x="515255" y="522518"/>
                </a:lnTo>
                <a:lnTo>
                  <a:pt x="515255" y="0"/>
                </a:lnTo>
                <a:lnTo>
                  <a:pt x="0" y="0"/>
                </a:lnTo>
                <a:lnTo>
                  <a:pt x="0" y="522518"/>
                </a:lnTo>
                <a:close/>
              </a:path>
            </a:pathLst>
          </a:custGeom>
          <a:solidFill>
            <a:srgbClr val="55C5D8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171535" y="1676035"/>
            <a:ext cx="515620" cy="696807"/>
          </a:xfrm>
          <a:custGeom>
            <a:avLst/>
            <a:gdLst/>
            <a:ahLst/>
            <a:cxnLst/>
            <a:rect l="l" t="t" r="r" b="b"/>
            <a:pathLst>
              <a:path w="515620" h="522605">
                <a:moveTo>
                  <a:pt x="0" y="522518"/>
                </a:moveTo>
                <a:lnTo>
                  <a:pt x="515255" y="522518"/>
                </a:lnTo>
                <a:lnTo>
                  <a:pt x="515255" y="0"/>
                </a:lnTo>
                <a:lnTo>
                  <a:pt x="0" y="0"/>
                </a:lnTo>
                <a:lnTo>
                  <a:pt x="0" y="522518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284715" y="1930210"/>
            <a:ext cx="29527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1200" spc="-10" dirty="0">
                <a:solidFill>
                  <a:srgbClr val="262626"/>
                </a:solidFill>
                <a:latin typeface="Calibri"/>
                <a:cs typeface="Calibri"/>
              </a:rPr>
              <a:t>NOS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619414" y="4910056"/>
            <a:ext cx="3029989" cy="169579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670501" y="4950707"/>
            <a:ext cx="2929890" cy="1557020"/>
          </a:xfrm>
          <a:custGeom>
            <a:avLst/>
            <a:gdLst/>
            <a:ahLst/>
            <a:cxnLst/>
            <a:rect l="l" t="t" r="r" b="b"/>
            <a:pathLst>
              <a:path w="2929890" h="1167764">
                <a:moveTo>
                  <a:pt x="1881456" y="1057655"/>
                </a:moveTo>
                <a:lnTo>
                  <a:pt x="1118492" y="1057655"/>
                </a:lnTo>
                <a:lnTo>
                  <a:pt x="1127524" y="1066799"/>
                </a:lnTo>
                <a:lnTo>
                  <a:pt x="1167738" y="1091183"/>
                </a:lnTo>
                <a:lnTo>
                  <a:pt x="1201871" y="1109471"/>
                </a:lnTo>
                <a:lnTo>
                  <a:pt x="1226349" y="1118615"/>
                </a:lnTo>
                <a:lnTo>
                  <a:pt x="1239071" y="1124711"/>
                </a:lnTo>
                <a:lnTo>
                  <a:pt x="1252101" y="1130807"/>
                </a:lnTo>
                <a:lnTo>
                  <a:pt x="1279037" y="1136903"/>
                </a:lnTo>
                <a:lnTo>
                  <a:pt x="1292920" y="1142999"/>
                </a:lnTo>
                <a:lnTo>
                  <a:pt x="1366050" y="1158239"/>
                </a:lnTo>
                <a:lnTo>
                  <a:pt x="1402370" y="1164335"/>
                </a:lnTo>
                <a:lnTo>
                  <a:pt x="1438749" y="1167383"/>
                </a:lnTo>
                <a:lnTo>
                  <a:pt x="1546799" y="1167383"/>
                </a:lnTo>
                <a:lnTo>
                  <a:pt x="1616483" y="1161287"/>
                </a:lnTo>
                <a:lnTo>
                  <a:pt x="1682940" y="1149095"/>
                </a:lnTo>
                <a:lnTo>
                  <a:pt x="1745018" y="1130807"/>
                </a:lnTo>
                <a:lnTo>
                  <a:pt x="1801561" y="1106423"/>
                </a:lnTo>
                <a:lnTo>
                  <a:pt x="1851416" y="1078991"/>
                </a:lnTo>
                <a:lnTo>
                  <a:pt x="1873474" y="1063751"/>
                </a:lnTo>
                <a:lnTo>
                  <a:pt x="1881456" y="1057655"/>
                </a:lnTo>
                <a:close/>
              </a:path>
              <a:path w="2929890" h="1167764">
                <a:moveTo>
                  <a:pt x="779596" y="103631"/>
                </a:moveTo>
                <a:lnTo>
                  <a:pt x="658183" y="103631"/>
                </a:lnTo>
                <a:lnTo>
                  <a:pt x="621235" y="109727"/>
                </a:lnTo>
                <a:lnTo>
                  <a:pt x="585511" y="112775"/>
                </a:lnTo>
                <a:lnTo>
                  <a:pt x="551114" y="118871"/>
                </a:lnTo>
                <a:lnTo>
                  <a:pt x="518143" y="128015"/>
                </a:lnTo>
                <a:lnTo>
                  <a:pt x="486699" y="137159"/>
                </a:lnTo>
                <a:lnTo>
                  <a:pt x="456883" y="149351"/>
                </a:lnTo>
                <a:lnTo>
                  <a:pt x="428796" y="158495"/>
                </a:lnTo>
                <a:lnTo>
                  <a:pt x="402538" y="173735"/>
                </a:lnTo>
                <a:lnTo>
                  <a:pt x="378210" y="185927"/>
                </a:lnTo>
                <a:lnTo>
                  <a:pt x="355912" y="201167"/>
                </a:lnTo>
                <a:lnTo>
                  <a:pt x="317813" y="231647"/>
                </a:lnTo>
                <a:lnTo>
                  <a:pt x="289045" y="268223"/>
                </a:lnTo>
                <a:lnTo>
                  <a:pt x="270415" y="304799"/>
                </a:lnTo>
                <a:lnTo>
                  <a:pt x="262727" y="344423"/>
                </a:lnTo>
                <a:lnTo>
                  <a:pt x="263239" y="365759"/>
                </a:lnTo>
                <a:lnTo>
                  <a:pt x="266789" y="384047"/>
                </a:lnTo>
                <a:lnTo>
                  <a:pt x="254363" y="390143"/>
                </a:lnTo>
                <a:lnTo>
                  <a:pt x="239602" y="390143"/>
                </a:lnTo>
                <a:lnTo>
                  <a:pt x="225056" y="393191"/>
                </a:lnTo>
                <a:lnTo>
                  <a:pt x="210748" y="393191"/>
                </a:lnTo>
                <a:lnTo>
                  <a:pt x="156367" y="405383"/>
                </a:lnTo>
                <a:lnTo>
                  <a:pt x="143602" y="411479"/>
                </a:lnTo>
                <a:lnTo>
                  <a:pt x="131216" y="414527"/>
                </a:lnTo>
                <a:lnTo>
                  <a:pt x="119233" y="420623"/>
                </a:lnTo>
                <a:lnTo>
                  <a:pt x="107676" y="423671"/>
                </a:lnTo>
                <a:lnTo>
                  <a:pt x="96569" y="429767"/>
                </a:lnTo>
                <a:lnTo>
                  <a:pt x="57108" y="454151"/>
                </a:lnTo>
                <a:lnTo>
                  <a:pt x="19885" y="490727"/>
                </a:lnTo>
                <a:lnTo>
                  <a:pt x="2618" y="527303"/>
                </a:lnTo>
                <a:lnTo>
                  <a:pt x="0" y="551687"/>
                </a:lnTo>
                <a:lnTo>
                  <a:pt x="1256" y="563879"/>
                </a:lnTo>
                <a:lnTo>
                  <a:pt x="4177" y="579119"/>
                </a:lnTo>
                <a:lnTo>
                  <a:pt x="8729" y="591311"/>
                </a:lnTo>
                <a:lnTo>
                  <a:pt x="14877" y="600455"/>
                </a:lnTo>
                <a:lnTo>
                  <a:pt x="22588" y="612647"/>
                </a:lnTo>
                <a:lnTo>
                  <a:pt x="31827" y="624839"/>
                </a:lnTo>
                <a:lnTo>
                  <a:pt x="42560" y="637031"/>
                </a:lnTo>
                <a:lnTo>
                  <a:pt x="54752" y="646175"/>
                </a:lnTo>
                <a:lnTo>
                  <a:pt x="68371" y="658367"/>
                </a:lnTo>
                <a:lnTo>
                  <a:pt x="83381" y="667511"/>
                </a:lnTo>
                <a:lnTo>
                  <a:pt x="99748" y="676655"/>
                </a:lnTo>
                <a:lnTo>
                  <a:pt x="117438" y="685799"/>
                </a:lnTo>
                <a:lnTo>
                  <a:pt x="136418" y="691895"/>
                </a:lnTo>
                <a:lnTo>
                  <a:pt x="123774" y="701039"/>
                </a:lnTo>
                <a:lnTo>
                  <a:pt x="112321" y="710183"/>
                </a:lnTo>
                <a:lnTo>
                  <a:pt x="102081" y="719327"/>
                </a:lnTo>
                <a:lnTo>
                  <a:pt x="93077" y="728471"/>
                </a:lnTo>
                <a:lnTo>
                  <a:pt x="85330" y="740663"/>
                </a:lnTo>
                <a:lnTo>
                  <a:pt x="78863" y="749807"/>
                </a:lnTo>
                <a:lnTo>
                  <a:pt x="73698" y="761999"/>
                </a:lnTo>
                <a:lnTo>
                  <a:pt x="69858" y="771143"/>
                </a:lnTo>
                <a:lnTo>
                  <a:pt x="67363" y="783335"/>
                </a:lnTo>
                <a:lnTo>
                  <a:pt x="66238" y="792479"/>
                </a:lnTo>
                <a:lnTo>
                  <a:pt x="66503" y="804671"/>
                </a:lnTo>
                <a:lnTo>
                  <a:pt x="77604" y="841247"/>
                </a:lnTo>
                <a:lnTo>
                  <a:pt x="104624" y="874775"/>
                </a:lnTo>
                <a:lnTo>
                  <a:pt x="116729" y="886967"/>
                </a:lnTo>
                <a:lnTo>
                  <a:pt x="161162" y="914399"/>
                </a:lnTo>
                <a:lnTo>
                  <a:pt x="196704" y="929639"/>
                </a:lnTo>
                <a:lnTo>
                  <a:pt x="236195" y="941831"/>
                </a:lnTo>
                <a:lnTo>
                  <a:pt x="301363" y="954023"/>
                </a:lnTo>
                <a:lnTo>
                  <a:pt x="324329" y="954023"/>
                </a:lnTo>
                <a:lnTo>
                  <a:pt x="347777" y="957071"/>
                </a:lnTo>
                <a:lnTo>
                  <a:pt x="397579" y="957071"/>
                </a:lnTo>
                <a:lnTo>
                  <a:pt x="399407" y="960119"/>
                </a:lnTo>
                <a:lnTo>
                  <a:pt x="401297" y="960119"/>
                </a:lnTo>
                <a:lnTo>
                  <a:pt x="450836" y="999743"/>
                </a:lnTo>
                <a:lnTo>
                  <a:pt x="509243" y="1030223"/>
                </a:lnTo>
                <a:lnTo>
                  <a:pt x="575039" y="1057655"/>
                </a:lnTo>
                <a:lnTo>
                  <a:pt x="684360" y="1085087"/>
                </a:lnTo>
                <a:lnTo>
                  <a:pt x="722895" y="1091183"/>
                </a:lnTo>
                <a:lnTo>
                  <a:pt x="842204" y="1100327"/>
                </a:lnTo>
                <a:lnTo>
                  <a:pt x="882591" y="1097279"/>
                </a:lnTo>
                <a:lnTo>
                  <a:pt x="922981" y="1097279"/>
                </a:lnTo>
                <a:lnTo>
                  <a:pt x="1042313" y="1078991"/>
                </a:lnTo>
                <a:lnTo>
                  <a:pt x="1080863" y="1069847"/>
                </a:lnTo>
                <a:lnTo>
                  <a:pt x="1118492" y="1057655"/>
                </a:lnTo>
                <a:lnTo>
                  <a:pt x="1881456" y="1057655"/>
                </a:lnTo>
                <a:lnTo>
                  <a:pt x="1893428" y="1048511"/>
                </a:lnTo>
                <a:lnTo>
                  <a:pt x="1911132" y="1030223"/>
                </a:lnTo>
                <a:lnTo>
                  <a:pt x="1926443" y="1011935"/>
                </a:lnTo>
                <a:lnTo>
                  <a:pt x="1939215" y="993647"/>
                </a:lnTo>
                <a:lnTo>
                  <a:pt x="2347222" y="993647"/>
                </a:lnTo>
                <a:lnTo>
                  <a:pt x="2396292" y="975359"/>
                </a:lnTo>
                <a:lnTo>
                  <a:pt x="2439448" y="950975"/>
                </a:lnTo>
                <a:lnTo>
                  <a:pt x="2475905" y="923543"/>
                </a:lnTo>
                <a:lnTo>
                  <a:pt x="2491375" y="911351"/>
                </a:lnTo>
                <a:lnTo>
                  <a:pt x="2516307" y="880871"/>
                </a:lnTo>
                <a:lnTo>
                  <a:pt x="2537207" y="829055"/>
                </a:lnTo>
                <a:lnTo>
                  <a:pt x="2539381" y="813815"/>
                </a:lnTo>
                <a:lnTo>
                  <a:pt x="2552825" y="810767"/>
                </a:lnTo>
                <a:lnTo>
                  <a:pt x="2566174" y="810767"/>
                </a:lnTo>
                <a:lnTo>
                  <a:pt x="2579422" y="807719"/>
                </a:lnTo>
                <a:lnTo>
                  <a:pt x="2592558" y="807719"/>
                </a:lnTo>
                <a:lnTo>
                  <a:pt x="2631222" y="798575"/>
                </a:lnTo>
                <a:lnTo>
                  <a:pt x="2643833" y="798575"/>
                </a:lnTo>
                <a:lnTo>
                  <a:pt x="2668589" y="792479"/>
                </a:lnTo>
                <a:lnTo>
                  <a:pt x="2680718" y="786383"/>
                </a:lnTo>
                <a:lnTo>
                  <a:pt x="2727377" y="774191"/>
                </a:lnTo>
                <a:lnTo>
                  <a:pt x="2738536" y="768095"/>
                </a:lnTo>
                <a:lnTo>
                  <a:pt x="2749476" y="765047"/>
                </a:lnTo>
                <a:lnTo>
                  <a:pt x="2778388" y="749807"/>
                </a:lnTo>
                <a:lnTo>
                  <a:pt x="2804833" y="737615"/>
                </a:lnTo>
                <a:lnTo>
                  <a:pt x="2828793" y="722375"/>
                </a:lnTo>
                <a:lnTo>
                  <a:pt x="2850247" y="707135"/>
                </a:lnTo>
                <a:lnTo>
                  <a:pt x="2869177" y="688847"/>
                </a:lnTo>
                <a:lnTo>
                  <a:pt x="2885564" y="670559"/>
                </a:lnTo>
                <a:lnTo>
                  <a:pt x="2899388" y="655319"/>
                </a:lnTo>
                <a:lnTo>
                  <a:pt x="2919273" y="615695"/>
                </a:lnTo>
                <a:lnTo>
                  <a:pt x="2929400" y="560831"/>
                </a:lnTo>
                <a:lnTo>
                  <a:pt x="2927446" y="539495"/>
                </a:lnTo>
                <a:lnTo>
                  <a:pt x="2915429" y="502919"/>
                </a:lnTo>
                <a:lnTo>
                  <a:pt x="2892470" y="463295"/>
                </a:lnTo>
                <a:lnTo>
                  <a:pt x="2858416" y="426719"/>
                </a:lnTo>
                <a:lnTo>
                  <a:pt x="2837181" y="411479"/>
                </a:lnTo>
                <a:lnTo>
                  <a:pt x="2844358" y="399287"/>
                </a:lnTo>
                <a:lnTo>
                  <a:pt x="2850396" y="387095"/>
                </a:lnTo>
                <a:lnTo>
                  <a:pt x="2857021" y="371855"/>
                </a:lnTo>
                <a:lnTo>
                  <a:pt x="2861224" y="356615"/>
                </a:lnTo>
                <a:lnTo>
                  <a:pt x="2863069" y="341375"/>
                </a:lnTo>
                <a:lnTo>
                  <a:pt x="2862620" y="326135"/>
                </a:lnTo>
                <a:lnTo>
                  <a:pt x="2848172" y="280415"/>
                </a:lnTo>
                <a:lnTo>
                  <a:pt x="2828272" y="252983"/>
                </a:lnTo>
                <a:lnTo>
                  <a:pt x="2815438" y="237743"/>
                </a:lnTo>
                <a:lnTo>
                  <a:pt x="2800768" y="225551"/>
                </a:lnTo>
                <a:lnTo>
                  <a:pt x="2784327" y="213359"/>
                </a:lnTo>
                <a:lnTo>
                  <a:pt x="2766181" y="204215"/>
                </a:lnTo>
                <a:lnTo>
                  <a:pt x="2746394" y="192023"/>
                </a:lnTo>
                <a:lnTo>
                  <a:pt x="2702162" y="173735"/>
                </a:lnTo>
                <a:lnTo>
                  <a:pt x="2652152" y="158495"/>
                </a:lnTo>
                <a:lnTo>
                  <a:pt x="2596887" y="146303"/>
                </a:lnTo>
                <a:lnTo>
                  <a:pt x="2592971" y="137159"/>
                </a:lnTo>
                <a:lnTo>
                  <a:pt x="950913" y="137159"/>
                </a:lnTo>
                <a:lnTo>
                  <a:pt x="937563" y="134111"/>
                </a:lnTo>
                <a:lnTo>
                  <a:pt x="924004" y="128015"/>
                </a:lnTo>
                <a:lnTo>
                  <a:pt x="853493" y="112775"/>
                </a:lnTo>
                <a:lnTo>
                  <a:pt x="838935" y="112775"/>
                </a:lnTo>
                <a:lnTo>
                  <a:pt x="809462" y="106679"/>
                </a:lnTo>
                <a:lnTo>
                  <a:pt x="794572" y="106679"/>
                </a:lnTo>
                <a:lnTo>
                  <a:pt x="779596" y="103631"/>
                </a:lnTo>
                <a:close/>
              </a:path>
              <a:path w="2929890" h="1167764">
                <a:moveTo>
                  <a:pt x="2347222" y="993647"/>
                </a:moveTo>
                <a:lnTo>
                  <a:pt x="1939215" y="993647"/>
                </a:lnTo>
                <a:lnTo>
                  <a:pt x="1962325" y="999743"/>
                </a:lnTo>
                <a:lnTo>
                  <a:pt x="2023202" y="1014983"/>
                </a:lnTo>
                <a:lnTo>
                  <a:pt x="2035821" y="1014983"/>
                </a:lnTo>
                <a:lnTo>
                  <a:pt x="2048563" y="1018031"/>
                </a:lnTo>
                <a:lnTo>
                  <a:pt x="2061417" y="1018031"/>
                </a:lnTo>
                <a:lnTo>
                  <a:pt x="2074372" y="1021079"/>
                </a:lnTo>
                <a:lnTo>
                  <a:pt x="2087416" y="1021079"/>
                </a:lnTo>
                <a:lnTo>
                  <a:pt x="2100539" y="1024127"/>
                </a:lnTo>
                <a:lnTo>
                  <a:pt x="2172403" y="1024127"/>
                </a:lnTo>
                <a:lnTo>
                  <a:pt x="2264251" y="1014983"/>
                </a:lnTo>
                <a:lnTo>
                  <a:pt x="2293026" y="1008887"/>
                </a:lnTo>
                <a:lnTo>
                  <a:pt x="2320715" y="999743"/>
                </a:lnTo>
                <a:lnTo>
                  <a:pt x="2347222" y="993647"/>
                </a:lnTo>
                <a:close/>
              </a:path>
              <a:path w="2929890" h="1167764">
                <a:moveTo>
                  <a:pt x="1301725" y="33527"/>
                </a:moveTo>
                <a:lnTo>
                  <a:pt x="1218157" y="33527"/>
                </a:lnTo>
                <a:lnTo>
                  <a:pt x="1190869" y="36575"/>
                </a:lnTo>
                <a:lnTo>
                  <a:pt x="1164074" y="42671"/>
                </a:lnTo>
                <a:lnTo>
                  <a:pt x="1137899" y="45719"/>
                </a:lnTo>
                <a:lnTo>
                  <a:pt x="1087907" y="57911"/>
                </a:lnTo>
                <a:lnTo>
                  <a:pt x="1041900" y="76199"/>
                </a:lnTo>
                <a:lnTo>
                  <a:pt x="1000883" y="97535"/>
                </a:lnTo>
                <a:lnTo>
                  <a:pt x="965861" y="121919"/>
                </a:lnTo>
                <a:lnTo>
                  <a:pt x="950913" y="137159"/>
                </a:lnTo>
                <a:lnTo>
                  <a:pt x="2592971" y="137159"/>
                </a:lnTo>
                <a:lnTo>
                  <a:pt x="2588008" y="128015"/>
                </a:lnTo>
                <a:lnTo>
                  <a:pt x="2582021" y="115823"/>
                </a:lnTo>
                <a:lnTo>
                  <a:pt x="2575033" y="106679"/>
                </a:lnTo>
                <a:lnTo>
                  <a:pt x="2567068" y="97535"/>
                </a:lnTo>
                <a:lnTo>
                  <a:pt x="2558148" y="88391"/>
                </a:lnTo>
                <a:lnTo>
                  <a:pt x="1521850" y="88391"/>
                </a:lnTo>
                <a:lnTo>
                  <a:pt x="1511119" y="82295"/>
                </a:lnTo>
                <a:lnTo>
                  <a:pt x="1500003" y="79247"/>
                </a:lnTo>
                <a:lnTo>
                  <a:pt x="1488516" y="73151"/>
                </a:lnTo>
                <a:lnTo>
                  <a:pt x="1476672" y="67055"/>
                </a:lnTo>
                <a:lnTo>
                  <a:pt x="1451970" y="60959"/>
                </a:lnTo>
                <a:lnTo>
                  <a:pt x="1439141" y="54863"/>
                </a:lnTo>
                <a:lnTo>
                  <a:pt x="1385208" y="42671"/>
                </a:lnTo>
                <a:lnTo>
                  <a:pt x="1301725" y="33527"/>
                </a:lnTo>
                <a:close/>
              </a:path>
              <a:path w="2929890" h="1167764">
                <a:moveTo>
                  <a:pt x="1806059" y="0"/>
                </a:moveTo>
                <a:lnTo>
                  <a:pt x="1760264" y="0"/>
                </a:lnTo>
                <a:lnTo>
                  <a:pt x="1672327" y="12191"/>
                </a:lnTo>
                <a:lnTo>
                  <a:pt x="1651693" y="18287"/>
                </a:lnTo>
                <a:lnTo>
                  <a:pt x="1631802" y="24383"/>
                </a:lnTo>
                <a:lnTo>
                  <a:pt x="1612755" y="30479"/>
                </a:lnTo>
                <a:lnTo>
                  <a:pt x="1594652" y="39623"/>
                </a:lnTo>
                <a:lnTo>
                  <a:pt x="1577595" y="45719"/>
                </a:lnTo>
                <a:lnTo>
                  <a:pt x="1561686" y="54863"/>
                </a:lnTo>
                <a:lnTo>
                  <a:pt x="1547024" y="67055"/>
                </a:lnTo>
                <a:lnTo>
                  <a:pt x="1533712" y="76199"/>
                </a:lnTo>
                <a:lnTo>
                  <a:pt x="1521850" y="88391"/>
                </a:lnTo>
                <a:lnTo>
                  <a:pt x="2558148" y="88391"/>
                </a:lnTo>
                <a:lnTo>
                  <a:pt x="2548297" y="82295"/>
                </a:lnTo>
                <a:lnTo>
                  <a:pt x="2537538" y="73151"/>
                </a:lnTo>
                <a:lnTo>
                  <a:pt x="2525895" y="64007"/>
                </a:lnTo>
                <a:lnTo>
                  <a:pt x="2513389" y="57911"/>
                </a:lnTo>
                <a:lnTo>
                  <a:pt x="2013906" y="57911"/>
                </a:lnTo>
                <a:lnTo>
                  <a:pt x="2003866" y="51815"/>
                </a:lnTo>
                <a:lnTo>
                  <a:pt x="1993272" y="45719"/>
                </a:lnTo>
                <a:lnTo>
                  <a:pt x="1982147" y="39623"/>
                </a:lnTo>
                <a:lnTo>
                  <a:pt x="1970515" y="33527"/>
                </a:lnTo>
                <a:lnTo>
                  <a:pt x="1958400" y="30479"/>
                </a:lnTo>
                <a:lnTo>
                  <a:pt x="1945824" y="24383"/>
                </a:lnTo>
                <a:lnTo>
                  <a:pt x="1919384" y="18287"/>
                </a:lnTo>
                <a:lnTo>
                  <a:pt x="1874759" y="6095"/>
                </a:lnTo>
                <a:lnTo>
                  <a:pt x="1851993" y="3047"/>
                </a:lnTo>
                <a:lnTo>
                  <a:pt x="1829059" y="3047"/>
                </a:lnTo>
                <a:lnTo>
                  <a:pt x="1806059" y="0"/>
                </a:lnTo>
                <a:close/>
              </a:path>
              <a:path w="2929890" h="1167764">
                <a:moveTo>
                  <a:pt x="2296196" y="0"/>
                </a:moveTo>
                <a:lnTo>
                  <a:pt x="2245197" y="0"/>
                </a:lnTo>
                <a:lnTo>
                  <a:pt x="2219782" y="3047"/>
                </a:lnTo>
                <a:lnTo>
                  <a:pt x="2194574" y="3047"/>
                </a:lnTo>
                <a:lnTo>
                  <a:pt x="2121320" y="18287"/>
                </a:lnTo>
                <a:lnTo>
                  <a:pt x="2075589" y="30479"/>
                </a:lnTo>
                <a:lnTo>
                  <a:pt x="2033395" y="48767"/>
                </a:lnTo>
                <a:lnTo>
                  <a:pt x="2013906" y="57911"/>
                </a:lnTo>
                <a:lnTo>
                  <a:pt x="2513389" y="57911"/>
                </a:lnTo>
                <a:lnTo>
                  <a:pt x="2464611" y="33527"/>
                </a:lnTo>
                <a:lnTo>
                  <a:pt x="2395708" y="12191"/>
                </a:lnTo>
                <a:lnTo>
                  <a:pt x="2296196" y="0"/>
                </a:lnTo>
                <a:close/>
              </a:path>
            </a:pathLst>
          </a:custGeom>
          <a:solidFill>
            <a:srgbClr val="55C5D8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670501" y="4948393"/>
            <a:ext cx="2929890" cy="1559560"/>
          </a:xfrm>
          <a:custGeom>
            <a:avLst/>
            <a:gdLst/>
            <a:ahLst/>
            <a:cxnLst/>
            <a:rect l="l" t="t" r="r" b="b"/>
            <a:pathLst>
              <a:path w="2929890" h="1169670">
                <a:moveTo>
                  <a:pt x="266789" y="385121"/>
                </a:moveTo>
                <a:lnTo>
                  <a:pt x="263239" y="364812"/>
                </a:lnTo>
                <a:lnTo>
                  <a:pt x="262727" y="344735"/>
                </a:lnTo>
                <a:lnTo>
                  <a:pt x="265152" y="324963"/>
                </a:lnTo>
                <a:lnTo>
                  <a:pt x="278412" y="286625"/>
                </a:lnTo>
                <a:lnTo>
                  <a:pt x="302212" y="250371"/>
                </a:lnTo>
                <a:lnTo>
                  <a:pt x="335746" y="216779"/>
                </a:lnTo>
                <a:lnTo>
                  <a:pt x="378209" y="186424"/>
                </a:lnTo>
                <a:lnTo>
                  <a:pt x="428795" y="159882"/>
                </a:lnTo>
                <a:lnTo>
                  <a:pt x="486699" y="137731"/>
                </a:lnTo>
                <a:lnTo>
                  <a:pt x="551114" y="120545"/>
                </a:lnTo>
                <a:lnTo>
                  <a:pt x="621234" y="108900"/>
                </a:lnTo>
                <a:lnTo>
                  <a:pt x="673399" y="104351"/>
                </a:lnTo>
                <a:lnTo>
                  <a:pt x="719081" y="103067"/>
                </a:lnTo>
                <a:lnTo>
                  <a:pt x="734276" y="103192"/>
                </a:lnTo>
                <a:lnTo>
                  <a:pt x="779596" y="105203"/>
                </a:lnTo>
                <a:lnTo>
                  <a:pt x="824254" y="109642"/>
                </a:lnTo>
                <a:lnTo>
                  <a:pt x="867915" y="116473"/>
                </a:lnTo>
                <a:lnTo>
                  <a:pt x="910246" y="125658"/>
                </a:lnTo>
                <a:lnTo>
                  <a:pt x="950912" y="137161"/>
                </a:lnTo>
                <a:lnTo>
                  <a:pt x="965861" y="123231"/>
                </a:lnTo>
                <a:lnTo>
                  <a:pt x="1000882" y="98130"/>
                </a:lnTo>
                <a:lnTo>
                  <a:pt x="1041900" y="76847"/>
                </a:lnTo>
                <a:lnTo>
                  <a:pt x="1087907" y="59547"/>
                </a:lnTo>
                <a:lnTo>
                  <a:pt x="1137898" y="46399"/>
                </a:lnTo>
                <a:lnTo>
                  <a:pt x="1190869" y="37571"/>
                </a:lnTo>
                <a:lnTo>
                  <a:pt x="1245813" y="33231"/>
                </a:lnTo>
                <a:lnTo>
                  <a:pt x="1273710" y="32795"/>
                </a:lnTo>
                <a:lnTo>
                  <a:pt x="1301725" y="33545"/>
                </a:lnTo>
                <a:lnTo>
                  <a:pt x="1357599" y="38681"/>
                </a:lnTo>
                <a:lnTo>
                  <a:pt x="1412430" y="48807"/>
                </a:lnTo>
                <a:lnTo>
                  <a:pt x="1451970" y="59685"/>
                </a:lnTo>
                <a:lnTo>
                  <a:pt x="1488515" y="73002"/>
                </a:lnTo>
                <a:lnTo>
                  <a:pt x="1521850" y="88657"/>
                </a:lnTo>
                <a:lnTo>
                  <a:pt x="1533716" y="77184"/>
                </a:lnTo>
                <a:lnTo>
                  <a:pt x="1577607" y="47147"/>
                </a:lnTo>
                <a:lnTo>
                  <a:pt x="1612768" y="30962"/>
                </a:lnTo>
                <a:lnTo>
                  <a:pt x="1651706" y="18027"/>
                </a:lnTo>
                <a:lnTo>
                  <a:pt x="1693613" y="8494"/>
                </a:lnTo>
                <a:lnTo>
                  <a:pt x="1737680" y="2515"/>
                </a:lnTo>
                <a:lnTo>
                  <a:pt x="1783099" y="242"/>
                </a:lnTo>
                <a:lnTo>
                  <a:pt x="1806063" y="543"/>
                </a:lnTo>
                <a:lnTo>
                  <a:pt x="1851994" y="4114"/>
                </a:lnTo>
                <a:lnTo>
                  <a:pt x="1897256" y="11773"/>
                </a:lnTo>
                <a:lnTo>
                  <a:pt x="1945823" y="25310"/>
                </a:lnTo>
                <a:lnTo>
                  <a:pt x="1982147" y="40099"/>
                </a:lnTo>
                <a:lnTo>
                  <a:pt x="2013906" y="57761"/>
                </a:lnTo>
                <a:lnTo>
                  <a:pt x="2033394" y="47811"/>
                </a:lnTo>
                <a:lnTo>
                  <a:pt x="2075588" y="30654"/>
                </a:lnTo>
                <a:lnTo>
                  <a:pt x="2121320" y="17216"/>
                </a:lnTo>
                <a:lnTo>
                  <a:pt x="2169685" y="7577"/>
                </a:lnTo>
                <a:lnTo>
                  <a:pt x="2219781" y="1812"/>
                </a:lnTo>
                <a:lnTo>
                  <a:pt x="2270705" y="0"/>
                </a:lnTo>
                <a:lnTo>
                  <a:pt x="2296195" y="600"/>
                </a:lnTo>
                <a:lnTo>
                  <a:pt x="2346667" y="4861"/>
                </a:lnTo>
                <a:lnTo>
                  <a:pt x="2395708" y="13268"/>
                </a:lnTo>
                <a:lnTo>
                  <a:pt x="2442415" y="25898"/>
                </a:lnTo>
                <a:lnTo>
                  <a:pt x="2485885" y="42828"/>
                </a:lnTo>
                <a:lnTo>
                  <a:pt x="2525894" y="64710"/>
                </a:lnTo>
                <a:lnTo>
                  <a:pt x="2558148" y="89804"/>
                </a:lnTo>
                <a:lnTo>
                  <a:pt x="2588008" y="127236"/>
                </a:lnTo>
                <a:lnTo>
                  <a:pt x="2596887" y="147261"/>
                </a:lnTo>
                <a:lnTo>
                  <a:pt x="2625144" y="152131"/>
                </a:lnTo>
                <a:lnTo>
                  <a:pt x="2677846" y="165203"/>
                </a:lnTo>
                <a:lnTo>
                  <a:pt x="2725033" y="182302"/>
                </a:lnTo>
                <a:lnTo>
                  <a:pt x="2766180" y="202932"/>
                </a:lnTo>
                <a:lnTo>
                  <a:pt x="2800767" y="226595"/>
                </a:lnTo>
                <a:lnTo>
                  <a:pt x="2839205" y="266690"/>
                </a:lnTo>
                <a:lnTo>
                  <a:pt x="2859944" y="310814"/>
                </a:lnTo>
                <a:lnTo>
                  <a:pt x="2863068" y="341640"/>
                </a:lnTo>
                <a:lnTo>
                  <a:pt x="2861224" y="357290"/>
                </a:lnTo>
                <a:lnTo>
                  <a:pt x="2857021" y="373014"/>
                </a:lnTo>
                <a:lnTo>
                  <a:pt x="2850395" y="388752"/>
                </a:lnTo>
                <a:lnTo>
                  <a:pt x="2844359" y="399597"/>
                </a:lnTo>
                <a:lnTo>
                  <a:pt x="2837171" y="410236"/>
                </a:lnTo>
                <a:lnTo>
                  <a:pt x="2858408" y="427581"/>
                </a:lnTo>
                <a:lnTo>
                  <a:pt x="2892464" y="463858"/>
                </a:lnTo>
                <a:lnTo>
                  <a:pt x="2915424" y="501673"/>
                </a:lnTo>
                <a:lnTo>
                  <a:pt x="2927443" y="540331"/>
                </a:lnTo>
                <a:lnTo>
                  <a:pt x="2929398" y="559760"/>
                </a:lnTo>
                <a:lnTo>
                  <a:pt x="2928675" y="579140"/>
                </a:lnTo>
                <a:lnTo>
                  <a:pt x="2919271" y="617404"/>
                </a:lnTo>
                <a:lnTo>
                  <a:pt x="2899388" y="654431"/>
                </a:lnTo>
                <a:lnTo>
                  <a:pt x="2869177" y="689527"/>
                </a:lnTo>
                <a:lnTo>
                  <a:pt x="2828792" y="721997"/>
                </a:lnTo>
                <a:lnTo>
                  <a:pt x="2778388" y="751148"/>
                </a:lnTo>
                <a:lnTo>
                  <a:pt x="2738536" y="768692"/>
                </a:lnTo>
                <a:lnTo>
                  <a:pt x="2692669" y="784535"/>
                </a:lnTo>
                <a:lnTo>
                  <a:pt x="2643832" y="797282"/>
                </a:lnTo>
                <a:lnTo>
                  <a:pt x="2605576" y="804737"/>
                </a:lnTo>
                <a:lnTo>
                  <a:pt x="2566174" y="810333"/>
                </a:lnTo>
                <a:lnTo>
                  <a:pt x="2539381" y="813005"/>
                </a:lnTo>
                <a:lnTo>
                  <a:pt x="2537207" y="830498"/>
                </a:lnTo>
                <a:lnTo>
                  <a:pt x="2516306" y="880337"/>
                </a:lnTo>
                <a:lnTo>
                  <a:pt x="2491375" y="910820"/>
                </a:lnTo>
                <a:lnTo>
                  <a:pt x="2458563" y="938604"/>
                </a:lnTo>
                <a:lnTo>
                  <a:pt x="2418658" y="963256"/>
                </a:lnTo>
                <a:lnTo>
                  <a:pt x="2372446" y="984344"/>
                </a:lnTo>
                <a:lnTo>
                  <a:pt x="2320715" y="1001436"/>
                </a:lnTo>
                <a:lnTo>
                  <a:pt x="2264251" y="1014098"/>
                </a:lnTo>
                <a:lnTo>
                  <a:pt x="2203841" y="1021898"/>
                </a:lnTo>
                <a:lnTo>
                  <a:pt x="2140272" y="1024403"/>
                </a:lnTo>
                <a:lnTo>
                  <a:pt x="2126978" y="1024223"/>
                </a:lnTo>
                <a:lnTo>
                  <a:pt x="2087416" y="1022227"/>
                </a:lnTo>
                <a:lnTo>
                  <a:pt x="2048563" y="1018081"/>
                </a:lnTo>
                <a:lnTo>
                  <a:pt x="2010715" y="1011831"/>
                </a:lnTo>
                <a:lnTo>
                  <a:pt x="1962325" y="1000306"/>
                </a:lnTo>
                <a:lnTo>
                  <a:pt x="1939215" y="993205"/>
                </a:lnTo>
                <a:lnTo>
                  <a:pt x="1926442" y="1012376"/>
                </a:lnTo>
                <a:lnTo>
                  <a:pt x="1893427" y="1048014"/>
                </a:lnTo>
                <a:lnTo>
                  <a:pt x="1851416" y="1079756"/>
                </a:lnTo>
                <a:lnTo>
                  <a:pt x="1801561" y="1107254"/>
                </a:lnTo>
                <a:lnTo>
                  <a:pt x="1745018" y="1130159"/>
                </a:lnTo>
                <a:lnTo>
                  <a:pt x="1682940" y="1148122"/>
                </a:lnTo>
                <a:lnTo>
                  <a:pt x="1616482" y="1160794"/>
                </a:lnTo>
                <a:lnTo>
                  <a:pt x="1546798" y="1167826"/>
                </a:lnTo>
                <a:lnTo>
                  <a:pt x="1511107" y="1169119"/>
                </a:lnTo>
                <a:lnTo>
                  <a:pt x="1475043" y="1168870"/>
                </a:lnTo>
                <a:lnTo>
                  <a:pt x="1402370" y="1163576"/>
                </a:lnTo>
                <a:lnTo>
                  <a:pt x="1350966" y="1155797"/>
                </a:lnTo>
                <a:lnTo>
                  <a:pt x="1307066" y="1146226"/>
                </a:lnTo>
                <a:lnTo>
                  <a:pt x="1265426" y="1134302"/>
                </a:lnTo>
                <a:lnTo>
                  <a:pt x="1226348" y="1120147"/>
                </a:lnTo>
                <a:lnTo>
                  <a:pt x="1190137" y="1103884"/>
                </a:lnTo>
                <a:lnTo>
                  <a:pt x="1146837" y="1079129"/>
                </a:lnTo>
                <a:lnTo>
                  <a:pt x="1118491" y="1058419"/>
                </a:lnTo>
                <a:lnTo>
                  <a:pt x="1080863" y="1069656"/>
                </a:lnTo>
                <a:lnTo>
                  <a:pt x="1042313" y="1079048"/>
                </a:lnTo>
                <a:lnTo>
                  <a:pt x="1003026" y="1086618"/>
                </a:lnTo>
                <a:lnTo>
                  <a:pt x="963187" y="1092392"/>
                </a:lnTo>
                <a:lnTo>
                  <a:pt x="922981" y="1096394"/>
                </a:lnTo>
                <a:lnTo>
                  <a:pt x="882591" y="1098651"/>
                </a:lnTo>
                <a:lnTo>
                  <a:pt x="842203" y="1099186"/>
                </a:lnTo>
                <a:lnTo>
                  <a:pt x="802001" y="1098026"/>
                </a:lnTo>
                <a:lnTo>
                  <a:pt x="762171" y="1095194"/>
                </a:lnTo>
                <a:lnTo>
                  <a:pt x="722895" y="1090716"/>
                </a:lnTo>
                <a:lnTo>
                  <a:pt x="684360" y="1084618"/>
                </a:lnTo>
                <a:lnTo>
                  <a:pt x="646749" y="1076924"/>
                </a:lnTo>
                <a:lnTo>
                  <a:pt x="575039" y="1056849"/>
                </a:lnTo>
                <a:lnTo>
                  <a:pt x="509242" y="1030691"/>
                </a:lnTo>
                <a:lnTo>
                  <a:pt x="450836" y="998652"/>
                </a:lnTo>
                <a:lnTo>
                  <a:pt x="401297" y="960931"/>
                </a:lnTo>
                <a:lnTo>
                  <a:pt x="395780" y="955798"/>
                </a:lnTo>
                <a:lnTo>
                  <a:pt x="371622" y="956803"/>
                </a:lnTo>
                <a:lnTo>
                  <a:pt x="324329" y="955664"/>
                </a:lnTo>
                <a:lnTo>
                  <a:pt x="278961" y="950571"/>
                </a:lnTo>
                <a:lnTo>
                  <a:pt x="236195" y="941812"/>
                </a:lnTo>
                <a:lnTo>
                  <a:pt x="196703" y="929676"/>
                </a:lnTo>
                <a:lnTo>
                  <a:pt x="161161" y="914452"/>
                </a:lnTo>
                <a:lnTo>
                  <a:pt x="116729" y="886459"/>
                </a:lnTo>
                <a:lnTo>
                  <a:pt x="84977" y="853145"/>
                </a:lnTo>
                <a:lnTo>
                  <a:pt x="68181" y="815484"/>
                </a:lnTo>
                <a:lnTo>
                  <a:pt x="66238" y="793406"/>
                </a:lnTo>
                <a:lnTo>
                  <a:pt x="67363" y="782456"/>
                </a:lnTo>
                <a:lnTo>
                  <a:pt x="85332" y="740106"/>
                </a:lnTo>
                <a:lnTo>
                  <a:pt x="112327" y="710892"/>
                </a:lnTo>
                <a:lnTo>
                  <a:pt x="136427" y="693180"/>
                </a:lnTo>
                <a:lnTo>
                  <a:pt x="117446" y="685239"/>
                </a:lnTo>
                <a:lnTo>
                  <a:pt x="83386" y="667412"/>
                </a:lnTo>
                <a:lnTo>
                  <a:pt x="42563" y="636591"/>
                </a:lnTo>
                <a:lnTo>
                  <a:pt x="14879" y="602129"/>
                </a:lnTo>
                <a:lnTo>
                  <a:pt x="1256" y="565439"/>
                </a:lnTo>
                <a:lnTo>
                  <a:pt x="0" y="552958"/>
                </a:lnTo>
                <a:lnTo>
                  <a:pt x="442" y="540439"/>
                </a:lnTo>
                <a:lnTo>
                  <a:pt x="12305" y="503175"/>
                </a:lnTo>
                <a:lnTo>
                  <a:pt x="40688" y="467451"/>
                </a:lnTo>
                <a:lnTo>
                  <a:pt x="75798" y="441188"/>
                </a:lnTo>
                <a:lnTo>
                  <a:pt x="119232" y="419581"/>
                </a:lnTo>
                <a:lnTo>
                  <a:pt x="156366" y="406751"/>
                </a:lnTo>
                <a:lnTo>
                  <a:pt x="196701" y="397063"/>
                </a:lnTo>
                <a:lnTo>
                  <a:pt x="239602" y="390741"/>
                </a:lnTo>
                <a:lnTo>
                  <a:pt x="254363" y="389421"/>
                </a:lnTo>
                <a:lnTo>
                  <a:pt x="266789" y="385121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827128" y="5862078"/>
            <a:ext cx="164465" cy="26247"/>
          </a:xfrm>
          <a:custGeom>
            <a:avLst/>
            <a:gdLst/>
            <a:ahLst/>
            <a:cxnLst/>
            <a:rect l="l" t="t" r="r" b="b"/>
            <a:pathLst>
              <a:path w="164464" h="19685">
                <a:moveTo>
                  <a:pt x="163870" y="19196"/>
                </a:moveTo>
                <a:lnTo>
                  <a:pt x="150730" y="19594"/>
                </a:lnTo>
                <a:lnTo>
                  <a:pt x="137611" y="19670"/>
                </a:lnTo>
                <a:lnTo>
                  <a:pt x="124531" y="19428"/>
                </a:lnTo>
                <a:lnTo>
                  <a:pt x="85709" y="16813"/>
                </a:lnTo>
                <a:lnTo>
                  <a:pt x="47915" y="11414"/>
                </a:lnTo>
                <a:lnTo>
                  <a:pt x="11656" y="3298"/>
                </a:lnTo>
                <a:lnTo>
                  <a:pt x="0" y="0"/>
                </a:lnTo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079707" y="6202206"/>
            <a:ext cx="62865" cy="12700"/>
          </a:xfrm>
          <a:custGeom>
            <a:avLst/>
            <a:gdLst/>
            <a:ahLst/>
            <a:cxnLst/>
            <a:rect l="l" t="t" r="r" b="b"/>
            <a:pathLst>
              <a:path w="62864" h="9525">
                <a:moveTo>
                  <a:pt x="62594" y="0"/>
                </a:moveTo>
                <a:lnTo>
                  <a:pt x="50390" y="2475"/>
                </a:lnTo>
                <a:lnTo>
                  <a:pt x="38012" y="4652"/>
                </a:lnTo>
                <a:lnTo>
                  <a:pt x="25477" y="6529"/>
                </a:lnTo>
                <a:lnTo>
                  <a:pt x="12801" y="8104"/>
                </a:lnTo>
                <a:lnTo>
                  <a:pt x="0" y="9375"/>
                </a:lnTo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744575" y="6292363"/>
            <a:ext cx="44450" cy="60960"/>
          </a:xfrm>
          <a:custGeom>
            <a:avLst/>
            <a:gdLst/>
            <a:ahLst/>
            <a:cxnLst/>
            <a:rect l="l" t="t" r="r" b="b"/>
            <a:pathLst>
              <a:path w="44450" h="45720">
                <a:moveTo>
                  <a:pt x="44235" y="45727"/>
                </a:moveTo>
                <a:lnTo>
                  <a:pt x="34012" y="36994"/>
                </a:lnTo>
                <a:lnTo>
                  <a:pt x="24462" y="28042"/>
                </a:lnTo>
                <a:lnTo>
                  <a:pt x="15600" y="18885"/>
                </a:lnTo>
                <a:lnTo>
                  <a:pt x="7441" y="9533"/>
                </a:lnTo>
                <a:lnTo>
                  <a:pt x="0" y="0"/>
                </a:lnTo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608747" y="6196869"/>
            <a:ext cx="16510" cy="64347"/>
          </a:xfrm>
          <a:custGeom>
            <a:avLst/>
            <a:gdLst/>
            <a:ahLst/>
            <a:cxnLst/>
            <a:rect l="l" t="t" r="r" b="b"/>
            <a:pathLst>
              <a:path w="16509" h="48260">
                <a:moveTo>
                  <a:pt x="16098" y="0"/>
                </a:moveTo>
                <a:lnTo>
                  <a:pt x="13701" y="12160"/>
                </a:lnTo>
                <a:lnTo>
                  <a:pt x="10211" y="24232"/>
                </a:lnTo>
                <a:lnTo>
                  <a:pt x="5640" y="36196"/>
                </a:lnTo>
                <a:lnTo>
                  <a:pt x="0" y="48032"/>
                </a:lnTo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983811" y="5771453"/>
            <a:ext cx="220345" cy="257387"/>
          </a:xfrm>
          <a:custGeom>
            <a:avLst/>
            <a:gdLst/>
            <a:ahLst/>
            <a:cxnLst/>
            <a:rect l="l" t="t" r="r" b="b"/>
            <a:pathLst>
              <a:path w="220345" h="193039">
                <a:moveTo>
                  <a:pt x="0" y="0"/>
                </a:moveTo>
                <a:lnTo>
                  <a:pt x="39169" y="11915"/>
                </a:lnTo>
                <a:lnTo>
                  <a:pt x="75114" y="25987"/>
                </a:lnTo>
                <a:lnTo>
                  <a:pt x="122501" y="50716"/>
                </a:lnTo>
                <a:lnTo>
                  <a:pt x="161391" y="79210"/>
                </a:lnTo>
                <a:lnTo>
                  <a:pt x="191039" y="110814"/>
                </a:lnTo>
                <a:lnTo>
                  <a:pt x="210701" y="144876"/>
                </a:lnTo>
                <a:lnTo>
                  <a:pt x="219632" y="180743"/>
                </a:lnTo>
                <a:lnTo>
                  <a:pt x="220096" y="192987"/>
                </a:lnTo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412777" y="5497370"/>
            <a:ext cx="90805" cy="92287"/>
          </a:xfrm>
          <a:custGeom>
            <a:avLst/>
            <a:gdLst/>
            <a:ahLst/>
            <a:cxnLst/>
            <a:rect l="l" t="t" r="r" b="b"/>
            <a:pathLst>
              <a:path w="90804" h="69214">
                <a:moveTo>
                  <a:pt x="90230" y="0"/>
                </a:moveTo>
                <a:lnTo>
                  <a:pt x="56883" y="33144"/>
                </a:lnTo>
                <a:lnTo>
                  <a:pt x="24658" y="55334"/>
                </a:lnTo>
                <a:lnTo>
                  <a:pt x="12635" y="62153"/>
                </a:lnTo>
                <a:lnTo>
                  <a:pt x="0" y="68661"/>
                </a:lnTo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267791" y="5139353"/>
            <a:ext cx="5080" cy="33867"/>
          </a:xfrm>
          <a:custGeom>
            <a:avLst/>
            <a:gdLst/>
            <a:ahLst/>
            <a:cxnLst/>
            <a:rect l="l" t="t" r="r" b="b"/>
            <a:pathLst>
              <a:path w="5079" h="25400">
                <a:moveTo>
                  <a:pt x="0" y="0"/>
                </a:moveTo>
                <a:lnTo>
                  <a:pt x="3309" y="12456"/>
                </a:lnTo>
                <a:lnTo>
                  <a:pt x="4989" y="24998"/>
                </a:lnTo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641856" y="5030459"/>
            <a:ext cx="47625" cy="55880"/>
          </a:xfrm>
          <a:custGeom>
            <a:avLst/>
            <a:gdLst/>
            <a:ahLst/>
            <a:cxnLst/>
            <a:rect l="l" t="t" r="r" b="b"/>
            <a:pathLst>
              <a:path w="47625" h="41910">
                <a:moveTo>
                  <a:pt x="0" y="41810"/>
                </a:moveTo>
                <a:lnTo>
                  <a:pt x="7768" y="32893"/>
                </a:lnTo>
                <a:lnTo>
                  <a:pt x="16422" y="24234"/>
                </a:lnTo>
                <a:lnTo>
                  <a:pt x="25937" y="15853"/>
                </a:lnTo>
                <a:lnTo>
                  <a:pt x="36291" y="7768"/>
                </a:lnTo>
                <a:lnTo>
                  <a:pt x="47461" y="0"/>
                </a:lnTo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172221" y="5070948"/>
            <a:ext cx="19685" cy="43179"/>
          </a:xfrm>
          <a:custGeom>
            <a:avLst/>
            <a:gdLst/>
            <a:ahLst/>
            <a:cxnLst/>
            <a:rect l="l" t="t" r="r" b="b"/>
            <a:pathLst>
              <a:path w="19684" h="32385">
                <a:moveTo>
                  <a:pt x="0" y="32209"/>
                </a:moveTo>
                <a:lnTo>
                  <a:pt x="5144" y="21225"/>
                </a:lnTo>
                <a:lnTo>
                  <a:pt x="11692" y="10475"/>
                </a:lnTo>
                <a:lnTo>
                  <a:pt x="19616" y="0"/>
                </a:lnTo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621081" y="5130909"/>
            <a:ext cx="83185" cy="45720"/>
          </a:xfrm>
          <a:custGeom>
            <a:avLst/>
            <a:gdLst/>
            <a:ahLst/>
            <a:cxnLst/>
            <a:rect l="l" t="t" r="r" b="b"/>
            <a:pathLst>
              <a:path w="83184" h="34289">
                <a:moveTo>
                  <a:pt x="0" y="0"/>
                </a:moveTo>
                <a:lnTo>
                  <a:pt x="37135" y="13188"/>
                </a:lnTo>
                <a:lnTo>
                  <a:pt x="71725" y="28258"/>
                </a:lnTo>
                <a:lnTo>
                  <a:pt x="82649" y="33682"/>
                </a:lnTo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938114" y="5465964"/>
            <a:ext cx="14604" cy="47413"/>
          </a:xfrm>
          <a:custGeom>
            <a:avLst/>
            <a:gdLst/>
            <a:ahLst/>
            <a:cxnLst/>
            <a:rect l="l" t="t" r="r" b="b"/>
            <a:pathLst>
              <a:path w="14604" h="35560">
                <a:moveTo>
                  <a:pt x="14568" y="35327"/>
                </a:moveTo>
                <a:lnTo>
                  <a:pt x="8655" y="23682"/>
                </a:lnTo>
                <a:lnTo>
                  <a:pt x="3793" y="11899"/>
                </a:lnTo>
                <a:lnTo>
                  <a:pt x="0" y="0"/>
                </a:lnTo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548496" y="5370882"/>
            <a:ext cx="972185" cy="5398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3185" marR="5080" indent="-71120" defTabSz="914400">
              <a:lnSpc>
                <a:spcPts val="2100"/>
              </a:lnSpc>
            </a:pPr>
            <a:r>
              <a:rPr dirty="0">
                <a:solidFill>
                  <a:srgbClr val="262626"/>
                </a:solidFill>
                <a:latin typeface="Calibri"/>
                <a:cs typeface="Calibri"/>
              </a:rPr>
              <a:t>Op</a:t>
            </a:r>
            <a:r>
              <a:rPr spc="-5" dirty="0">
                <a:solidFill>
                  <a:srgbClr val="262626"/>
                </a:solidFill>
                <a:latin typeface="Calibri"/>
                <a:cs typeface="Calibri"/>
              </a:rPr>
              <a:t>enFlow</a:t>
            </a:r>
            <a:r>
              <a:rPr spc="-5" dirty="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srgbClr val="262626"/>
                </a:solidFill>
                <a:latin typeface="Calibri"/>
                <a:cs typeface="Calibri"/>
              </a:rPr>
              <a:t>Netw</a:t>
            </a:r>
            <a:r>
              <a:rPr dirty="0">
                <a:solidFill>
                  <a:srgbClr val="262626"/>
                </a:solidFill>
                <a:latin typeface="Calibri"/>
                <a:cs typeface="Calibri"/>
              </a:rPr>
              <a:t>o</a:t>
            </a:r>
            <a:r>
              <a:rPr spc="-10" dirty="0">
                <a:solidFill>
                  <a:srgbClr val="262626"/>
                </a:solidFill>
                <a:latin typeface="Calibri"/>
                <a:cs typeface="Calibri"/>
              </a:rPr>
              <a:t>rk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303523" y="2648992"/>
            <a:ext cx="918557" cy="9587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352135" y="2685659"/>
            <a:ext cx="820058" cy="8224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352137" y="2685653"/>
            <a:ext cx="820419" cy="822960"/>
          </a:xfrm>
          <a:custGeom>
            <a:avLst/>
            <a:gdLst/>
            <a:ahLst/>
            <a:cxnLst/>
            <a:rect l="l" t="t" r="r" b="b"/>
            <a:pathLst>
              <a:path w="820420" h="617219">
                <a:moveTo>
                  <a:pt x="0" y="297798"/>
                </a:moveTo>
                <a:lnTo>
                  <a:pt x="3898" y="249493"/>
                </a:lnTo>
                <a:lnTo>
                  <a:pt x="15184" y="203669"/>
                </a:lnTo>
                <a:lnTo>
                  <a:pt x="33244" y="160941"/>
                </a:lnTo>
                <a:lnTo>
                  <a:pt x="57465" y="121921"/>
                </a:lnTo>
                <a:lnTo>
                  <a:pt x="87233" y="87221"/>
                </a:lnTo>
                <a:lnTo>
                  <a:pt x="121936" y="57456"/>
                </a:lnTo>
                <a:lnTo>
                  <a:pt x="160959" y="33239"/>
                </a:lnTo>
                <a:lnTo>
                  <a:pt x="203690" y="15181"/>
                </a:lnTo>
                <a:lnTo>
                  <a:pt x="249514" y="3897"/>
                </a:lnTo>
                <a:lnTo>
                  <a:pt x="297820" y="0"/>
                </a:lnTo>
                <a:lnTo>
                  <a:pt x="522274" y="0"/>
                </a:lnTo>
                <a:lnTo>
                  <a:pt x="570579" y="3897"/>
                </a:lnTo>
                <a:lnTo>
                  <a:pt x="616401" y="15181"/>
                </a:lnTo>
                <a:lnTo>
                  <a:pt x="659128" y="33239"/>
                </a:lnTo>
                <a:lnTo>
                  <a:pt x="698147" y="57456"/>
                </a:lnTo>
                <a:lnTo>
                  <a:pt x="732845" y="87221"/>
                </a:lnTo>
                <a:lnTo>
                  <a:pt x="762609" y="121921"/>
                </a:lnTo>
                <a:lnTo>
                  <a:pt x="786826" y="160941"/>
                </a:lnTo>
                <a:lnTo>
                  <a:pt x="804883" y="203669"/>
                </a:lnTo>
                <a:lnTo>
                  <a:pt x="816166" y="249493"/>
                </a:lnTo>
                <a:lnTo>
                  <a:pt x="820064" y="297798"/>
                </a:lnTo>
                <a:lnTo>
                  <a:pt x="820064" y="319064"/>
                </a:lnTo>
                <a:lnTo>
                  <a:pt x="816166" y="367369"/>
                </a:lnTo>
                <a:lnTo>
                  <a:pt x="804883" y="413192"/>
                </a:lnTo>
                <a:lnTo>
                  <a:pt x="786826" y="455920"/>
                </a:lnTo>
                <a:lnTo>
                  <a:pt x="762609" y="494940"/>
                </a:lnTo>
                <a:lnTo>
                  <a:pt x="732845" y="529640"/>
                </a:lnTo>
                <a:lnTo>
                  <a:pt x="698147" y="559405"/>
                </a:lnTo>
                <a:lnTo>
                  <a:pt x="659128" y="583623"/>
                </a:lnTo>
                <a:lnTo>
                  <a:pt x="616401" y="601681"/>
                </a:lnTo>
                <a:lnTo>
                  <a:pt x="570579" y="612965"/>
                </a:lnTo>
                <a:lnTo>
                  <a:pt x="522274" y="616863"/>
                </a:lnTo>
                <a:lnTo>
                  <a:pt x="297820" y="616863"/>
                </a:lnTo>
                <a:lnTo>
                  <a:pt x="249514" y="612965"/>
                </a:lnTo>
                <a:lnTo>
                  <a:pt x="203690" y="601681"/>
                </a:lnTo>
                <a:lnTo>
                  <a:pt x="160959" y="583623"/>
                </a:lnTo>
                <a:lnTo>
                  <a:pt x="121936" y="559405"/>
                </a:lnTo>
                <a:lnTo>
                  <a:pt x="87233" y="529640"/>
                </a:lnTo>
                <a:lnTo>
                  <a:pt x="57465" y="494940"/>
                </a:lnTo>
                <a:lnTo>
                  <a:pt x="33244" y="455920"/>
                </a:lnTo>
                <a:lnTo>
                  <a:pt x="15184" y="413192"/>
                </a:lnTo>
                <a:lnTo>
                  <a:pt x="3898" y="367369"/>
                </a:lnTo>
                <a:lnTo>
                  <a:pt x="0" y="319064"/>
                </a:lnTo>
                <a:lnTo>
                  <a:pt x="0" y="297798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382493" y="2815247"/>
            <a:ext cx="278476" cy="3657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433794" y="2850147"/>
            <a:ext cx="177789" cy="2322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433791" y="2850150"/>
            <a:ext cx="177800" cy="232833"/>
          </a:xfrm>
          <a:custGeom>
            <a:avLst/>
            <a:gdLst/>
            <a:ahLst/>
            <a:cxnLst/>
            <a:rect l="l" t="t" r="r" b="b"/>
            <a:pathLst>
              <a:path w="177800" h="174625">
                <a:moveTo>
                  <a:pt x="0" y="29029"/>
                </a:moveTo>
                <a:lnTo>
                  <a:pt x="3435" y="15316"/>
                </a:lnTo>
                <a:lnTo>
                  <a:pt x="12562" y="5114"/>
                </a:lnTo>
                <a:lnTo>
                  <a:pt x="25616" y="197"/>
                </a:lnTo>
                <a:lnTo>
                  <a:pt x="148772" y="0"/>
                </a:lnTo>
                <a:lnTo>
                  <a:pt x="162485" y="3439"/>
                </a:lnTo>
                <a:lnTo>
                  <a:pt x="172680" y="12573"/>
                </a:lnTo>
                <a:lnTo>
                  <a:pt x="177592" y="25630"/>
                </a:lnTo>
                <a:lnTo>
                  <a:pt x="177789" y="145148"/>
                </a:lnTo>
                <a:lnTo>
                  <a:pt x="174354" y="158861"/>
                </a:lnTo>
                <a:lnTo>
                  <a:pt x="165227" y="169063"/>
                </a:lnTo>
                <a:lnTo>
                  <a:pt x="152172" y="173980"/>
                </a:lnTo>
                <a:lnTo>
                  <a:pt x="29016" y="174177"/>
                </a:lnTo>
                <a:lnTo>
                  <a:pt x="15304" y="170738"/>
                </a:lnTo>
                <a:lnTo>
                  <a:pt x="5109" y="161604"/>
                </a:lnTo>
                <a:lnTo>
                  <a:pt x="196" y="148547"/>
                </a:lnTo>
                <a:lnTo>
                  <a:pt x="0" y="29029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623559" y="3164378"/>
            <a:ext cx="278476" cy="3657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673275" y="3198495"/>
            <a:ext cx="177789" cy="2322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673272" y="3198496"/>
            <a:ext cx="177800" cy="232833"/>
          </a:xfrm>
          <a:custGeom>
            <a:avLst/>
            <a:gdLst/>
            <a:ahLst/>
            <a:cxnLst/>
            <a:rect l="l" t="t" r="r" b="b"/>
            <a:pathLst>
              <a:path w="177800" h="174625">
                <a:moveTo>
                  <a:pt x="0" y="29029"/>
                </a:moveTo>
                <a:lnTo>
                  <a:pt x="3435" y="15316"/>
                </a:lnTo>
                <a:lnTo>
                  <a:pt x="12562" y="5114"/>
                </a:lnTo>
                <a:lnTo>
                  <a:pt x="25616" y="197"/>
                </a:lnTo>
                <a:lnTo>
                  <a:pt x="148772" y="0"/>
                </a:lnTo>
                <a:lnTo>
                  <a:pt x="162485" y="3439"/>
                </a:lnTo>
                <a:lnTo>
                  <a:pt x="172680" y="12573"/>
                </a:lnTo>
                <a:lnTo>
                  <a:pt x="177592" y="25630"/>
                </a:lnTo>
                <a:lnTo>
                  <a:pt x="177789" y="145148"/>
                </a:lnTo>
                <a:lnTo>
                  <a:pt x="174354" y="158861"/>
                </a:lnTo>
                <a:lnTo>
                  <a:pt x="165227" y="169063"/>
                </a:lnTo>
                <a:lnTo>
                  <a:pt x="152172" y="173980"/>
                </a:lnTo>
                <a:lnTo>
                  <a:pt x="29016" y="174177"/>
                </a:lnTo>
                <a:lnTo>
                  <a:pt x="15304" y="170738"/>
                </a:lnTo>
                <a:lnTo>
                  <a:pt x="5109" y="161604"/>
                </a:lnTo>
                <a:lnTo>
                  <a:pt x="196" y="148547"/>
                </a:lnTo>
                <a:lnTo>
                  <a:pt x="0" y="29029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839693" y="2815247"/>
            <a:ext cx="278476" cy="36575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889163" y="2850147"/>
            <a:ext cx="177820" cy="2322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889165" y="2850150"/>
            <a:ext cx="178435" cy="232833"/>
          </a:xfrm>
          <a:custGeom>
            <a:avLst/>
            <a:gdLst/>
            <a:ahLst/>
            <a:cxnLst/>
            <a:rect l="l" t="t" r="r" b="b"/>
            <a:pathLst>
              <a:path w="178435" h="174625">
                <a:moveTo>
                  <a:pt x="0" y="29029"/>
                </a:moveTo>
                <a:lnTo>
                  <a:pt x="3438" y="15323"/>
                </a:lnTo>
                <a:lnTo>
                  <a:pt x="12571" y="5122"/>
                </a:lnTo>
                <a:lnTo>
                  <a:pt x="25624" y="199"/>
                </a:lnTo>
                <a:lnTo>
                  <a:pt x="148772" y="0"/>
                </a:lnTo>
                <a:lnTo>
                  <a:pt x="162485" y="3435"/>
                </a:lnTo>
                <a:lnTo>
                  <a:pt x="172693" y="12561"/>
                </a:lnTo>
                <a:lnTo>
                  <a:pt x="177620" y="25607"/>
                </a:lnTo>
                <a:lnTo>
                  <a:pt x="177820" y="145148"/>
                </a:lnTo>
                <a:lnTo>
                  <a:pt x="174381" y="158854"/>
                </a:lnTo>
                <a:lnTo>
                  <a:pt x="165249" y="169054"/>
                </a:lnTo>
                <a:lnTo>
                  <a:pt x="152196" y="173978"/>
                </a:lnTo>
                <a:lnTo>
                  <a:pt x="29047" y="174177"/>
                </a:lnTo>
                <a:lnTo>
                  <a:pt x="15334" y="170742"/>
                </a:lnTo>
                <a:lnTo>
                  <a:pt x="5127" y="161616"/>
                </a:lnTo>
                <a:lnTo>
                  <a:pt x="199" y="148570"/>
                </a:lnTo>
                <a:lnTo>
                  <a:pt x="0" y="29029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465612" y="3036917"/>
            <a:ext cx="261850" cy="37684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522701" y="3082388"/>
            <a:ext cx="151130" cy="232833"/>
          </a:xfrm>
          <a:custGeom>
            <a:avLst/>
            <a:gdLst/>
            <a:ahLst/>
            <a:cxnLst/>
            <a:rect l="l" t="t" r="r" b="b"/>
            <a:pathLst>
              <a:path w="151129" h="174625">
                <a:moveTo>
                  <a:pt x="0" y="0"/>
                </a:moveTo>
                <a:lnTo>
                  <a:pt x="150571" y="174174"/>
                </a:lnTo>
              </a:path>
            </a:pathLst>
          </a:custGeom>
          <a:ln w="25399">
            <a:solidFill>
              <a:srgbClr val="6095C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565376" y="2914997"/>
            <a:ext cx="369917" cy="1551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611581" y="296626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7581" y="0"/>
                </a:lnTo>
              </a:path>
            </a:pathLst>
          </a:custGeom>
          <a:ln w="25399">
            <a:solidFill>
              <a:srgbClr val="6095C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793976" y="3036917"/>
            <a:ext cx="241069" cy="37684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5851062" y="3082388"/>
            <a:ext cx="127000" cy="232833"/>
          </a:xfrm>
          <a:custGeom>
            <a:avLst/>
            <a:gdLst/>
            <a:ahLst/>
            <a:cxnLst/>
            <a:rect l="l" t="t" r="r" b="b"/>
            <a:pathLst>
              <a:path w="127000" h="174625">
                <a:moveTo>
                  <a:pt x="0" y="174174"/>
                </a:moveTo>
                <a:lnTo>
                  <a:pt x="127010" y="0"/>
                </a:lnTo>
              </a:path>
            </a:pathLst>
          </a:custGeom>
          <a:ln w="25399">
            <a:solidFill>
              <a:srgbClr val="6095C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702533" y="2338654"/>
            <a:ext cx="116378" cy="43226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5762182" y="2372725"/>
            <a:ext cx="0" cy="313267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0"/>
                </a:moveTo>
                <a:lnTo>
                  <a:pt x="0" y="234695"/>
                </a:lnTo>
              </a:path>
            </a:pathLst>
          </a:custGeom>
          <a:ln w="25399">
            <a:solidFill>
              <a:srgbClr val="6095C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646014" y="2643448"/>
            <a:ext cx="918557" cy="95873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694718" y="2679006"/>
            <a:ext cx="820058" cy="8224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6694721" y="2678988"/>
            <a:ext cx="820419" cy="822960"/>
          </a:xfrm>
          <a:custGeom>
            <a:avLst/>
            <a:gdLst/>
            <a:ahLst/>
            <a:cxnLst/>
            <a:rect l="l" t="t" r="r" b="b"/>
            <a:pathLst>
              <a:path w="820420" h="617219">
                <a:moveTo>
                  <a:pt x="0" y="297807"/>
                </a:moveTo>
                <a:lnTo>
                  <a:pt x="3897" y="249502"/>
                </a:lnTo>
                <a:lnTo>
                  <a:pt x="15180" y="203678"/>
                </a:lnTo>
                <a:lnTo>
                  <a:pt x="33237" y="160948"/>
                </a:lnTo>
                <a:lnTo>
                  <a:pt x="57454" y="121927"/>
                </a:lnTo>
                <a:lnTo>
                  <a:pt x="87218" y="87226"/>
                </a:lnTo>
                <a:lnTo>
                  <a:pt x="121916" y="57460"/>
                </a:lnTo>
                <a:lnTo>
                  <a:pt x="160935" y="33241"/>
                </a:lnTo>
                <a:lnTo>
                  <a:pt x="203662" y="15182"/>
                </a:lnTo>
                <a:lnTo>
                  <a:pt x="249485" y="3897"/>
                </a:lnTo>
                <a:lnTo>
                  <a:pt x="297789" y="0"/>
                </a:lnTo>
                <a:lnTo>
                  <a:pt x="522244" y="0"/>
                </a:lnTo>
                <a:lnTo>
                  <a:pt x="570549" y="3897"/>
                </a:lnTo>
                <a:lnTo>
                  <a:pt x="616374" y="15182"/>
                </a:lnTo>
                <a:lnTo>
                  <a:pt x="659104" y="33241"/>
                </a:lnTo>
                <a:lnTo>
                  <a:pt x="698128" y="57460"/>
                </a:lnTo>
                <a:lnTo>
                  <a:pt x="732830" y="87226"/>
                </a:lnTo>
                <a:lnTo>
                  <a:pt x="762599" y="121927"/>
                </a:lnTo>
                <a:lnTo>
                  <a:pt x="786820" y="160948"/>
                </a:lnTo>
                <a:lnTo>
                  <a:pt x="804880" y="203678"/>
                </a:lnTo>
                <a:lnTo>
                  <a:pt x="816166" y="249502"/>
                </a:lnTo>
                <a:lnTo>
                  <a:pt x="820064" y="297807"/>
                </a:lnTo>
                <a:lnTo>
                  <a:pt x="820064" y="319073"/>
                </a:lnTo>
                <a:lnTo>
                  <a:pt x="816166" y="367379"/>
                </a:lnTo>
                <a:lnTo>
                  <a:pt x="804880" y="413202"/>
                </a:lnTo>
                <a:lnTo>
                  <a:pt x="786820" y="455930"/>
                </a:lnTo>
                <a:lnTo>
                  <a:pt x="762599" y="494951"/>
                </a:lnTo>
                <a:lnTo>
                  <a:pt x="732830" y="529650"/>
                </a:lnTo>
                <a:lnTo>
                  <a:pt x="698128" y="559415"/>
                </a:lnTo>
                <a:lnTo>
                  <a:pt x="659104" y="583633"/>
                </a:lnTo>
                <a:lnTo>
                  <a:pt x="616374" y="601690"/>
                </a:lnTo>
                <a:lnTo>
                  <a:pt x="570549" y="612974"/>
                </a:lnTo>
                <a:lnTo>
                  <a:pt x="522244" y="616872"/>
                </a:lnTo>
                <a:lnTo>
                  <a:pt x="297789" y="616872"/>
                </a:lnTo>
                <a:lnTo>
                  <a:pt x="249485" y="612974"/>
                </a:lnTo>
                <a:lnTo>
                  <a:pt x="203662" y="601690"/>
                </a:lnTo>
                <a:lnTo>
                  <a:pt x="160935" y="583633"/>
                </a:lnTo>
                <a:lnTo>
                  <a:pt x="121916" y="559415"/>
                </a:lnTo>
                <a:lnTo>
                  <a:pt x="87218" y="529650"/>
                </a:lnTo>
                <a:lnTo>
                  <a:pt x="57454" y="494951"/>
                </a:lnTo>
                <a:lnTo>
                  <a:pt x="33237" y="455930"/>
                </a:lnTo>
                <a:lnTo>
                  <a:pt x="15180" y="413202"/>
                </a:lnTo>
                <a:lnTo>
                  <a:pt x="3897" y="367379"/>
                </a:lnTo>
                <a:lnTo>
                  <a:pt x="0" y="319073"/>
                </a:lnTo>
                <a:lnTo>
                  <a:pt x="0" y="297807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766559" y="2743203"/>
            <a:ext cx="278476" cy="37130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818071" y="2782419"/>
            <a:ext cx="177820" cy="2322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818074" y="2782420"/>
            <a:ext cx="178435" cy="232833"/>
          </a:xfrm>
          <a:custGeom>
            <a:avLst/>
            <a:gdLst/>
            <a:ahLst/>
            <a:cxnLst/>
            <a:rect l="l" t="t" r="r" b="b"/>
            <a:pathLst>
              <a:path w="178434" h="174625">
                <a:moveTo>
                  <a:pt x="0" y="29035"/>
                </a:moveTo>
                <a:lnTo>
                  <a:pt x="3437" y="15323"/>
                </a:lnTo>
                <a:lnTo>
                  <a:pt x="12568" y="5123"/>
                </a:lnTo>
                <a:lnTo>
                  <a:pt x="25619" y="200"/>
                </a:lnTo>
                <a:lnTo>
                  <a:pt x="148772" y="0"/>
                </a:lnTo>
                <a:lnTo>
                  <a:pt x="162484" y="3433"/>
                </a:lnTo>
                <a:lnTo>
                  <a:pt x="172691" y="12558"/>
                </a:lnTo>
                <a:lnTo>
                  <a:pt x="177619" y="25606"/>
                </a:lnTo>
                <a:lnTo>
                  <a:pt x="177820" y="145145"/>
                </a:lnTo>
                <a:lnTo>
                  <a:pt x="174381" y="158850"/>
                </a:lnTo>
                <a:lnTo>
                  <a:pt x="165247" y="169049"/>
                </a:lnTo>
                <a:lnTo>
                  <a:pt x="152193" y="173972"/>
                </a:lnTo>
                <a:lnTo>
                  <a:pt x="29047" y="174171"/>
                </a:lnTo>
                <a:lnTo>
                  <a:pt x="15333" y="170736"/>
                </a:lnTo>
                <a:lnTo>
                  <a:pt x="5126" y="161609"/>
                </a:lnTo>
                <a:lnTo>
                  <a:pt x="199" y="148564"/>
                </a:lnTo>
                <a:lnTo>
                  <a:pt x="0" y="29035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6766559" y="3114505"/>
            <a:ext cx="278476" cy="3657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816275" y="3150126"/>
            <a:ext cx="177789" cy="23222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816273" y="3150126"/>
            <a:ext cx="177800" cy="232833"/>
          </a:xfrm>
          <a:custGeom>
            <a:avLst/>
            <a:gdLst/>
            <a:ahLst/>
            <a:cxnLst/>
            <a:rect l="l" t="t" r="r" b="b"/>
            <a:pathLst>
              <a:path w="177800" h="174625">
                <a:moveTo>
                  <a:pt x="0" y="29026"/>
                </a:moveTo>
                <a:lnTo>
                  <a:pt x="3435" y="15309"/>
                </a:lnTo>
                <a:lnTo>
                  <a:pt x="12563" y="5110"/>
                </a:lnTo>
                <a:lnTo>
                  <a:pt x="25619" y="196"/>
                </a:lnTo>
                <a:lnTo>
                  <a:pt x="148772" y="0"/>
                </a:lnTo>
                <a:lnTo>
                  <a:pt x="162485" y="3436"/>
                </a:lnTo>
                <a:lnTo>
                  <a:pt x="172681" y="12568"/>
                </a:lnTo>
                <a:lnTo>
                  <a:pt x="177593" y="25627"/>
                </a:lnTo>
                <a:lnTo>
                  <a:pt x="177789" y="145136"/>
                </a:lnTo>
                <a:lnTo>
                  <a:pt x="174354" y="158854"/>
                </a:lnTo>
                <a:lnTo>
                  <a:pt x="165227" y="169054"/>
                </a:lnTo>
                <a:lnTo>
                  <a:pt x="152172" y="173968"/>
                </a:lnTo>
                <a:lnTo>
                  <a:pt x="29016" y="174165"/>
                </a:lnTo>
                <a:lnTo>
                  <a:pt x="15304" y="170729"/>
                </a:lnTo>
                <a:lnTo>
                  <a:pt x="5109" y="161597"/>
                </a:lnTo>
                <a:lnTo>
                  <a:pt x="196" y="148537"/>
                </a:lnTo>
                <a:lnTo>
                  <a:pt x="0" y="29026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165573" y="2743203"/>
            <a:ext cx="278476" cy="37130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215408" y="2782419"/>
            <a:ext cx="177789" cy="2322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215408" y="2782420"/>
            <a:ext cx="177800" cy="232833"/>
          </a:xfrm>
          <a:custGeom>
            <a:avLst/>
            <a:gdLst/>
            <a:ahLst/>
            <a:cxnLst/>
            <a:rect l="l" t="t" r="r" b="b"/>
            <a:pathLst>
              <a:path w="177800" h="174625">
                <a:moveTo>
                  <a:pt x="0" y="29035"/>
                </a:moveTo>
                <a:lnTo>
                  <a:pt x="3431" y="15323"/>
                </a:lnTo>
                <a:lnTo>
                  <a:pt x="12555" y="5123"/>
                </a:lnTo>
                <a:lnTo>
                  <a:pt x="25613" y="200"/>
                </a:lnTo>
                <a:lnTo>
                  <a:pt x="148772" y="0"/>
                </a:lnTo>
                <a:lnTo>
                  <a:pt x="162484" y="3437"/>
                </a:lnTo>
                <a:lnTo>
                  <a:pt x="172679" y="12569"/>
                </a:lnTo>
                <a:lnTo>
                  <a:pt x="177592" y="25629"/>
                </a:lnTo>
                <a:lnTo>
                  <a:pt x="177789" y="145145"/>
                </a:lnTo>
                <a:lnTo>
                  <a:pt x="174354" y="158856"/>
                </a:lnTo>
                <a:lnTo>
                  <a:pt x="165225" y="169058"/>
                </a:lnTo>
                <a:lnTo>
                  <a:pt x="152170" y="173975"/>
                </a:lnTo>
                <a:lnTo>
                  <a:pt x="29047" y="174171"/>
                </a:lnTo>
                <a:lnTo>
                  <a:pt x="15320" y="170736"/>
                </a:lnTo>
                <a:lnTo>
                  <a:pt x="5118" y="161609"/>
                </a:lnTo>
                <a:lnTo>
                  <a:pt x="199" y="148564"/>
                </a:lnTo>
                <a:lnTo>
                  <a:pt x="0" y="29035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845533" y="2981500"/>
            <a:ext cx="120534" cy="2549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905186" y="3014648"/>
            <a:ext cx="1905" cy="135467"/>
          </a:xfrm>
          <a:custGeom>
            <a:avLst/>
            <a:gdLst/>
            <a:ahLst/>
            <a:cxnLst/>
            <a:rect l="l" t="t" r="r" b="b"/>
            <a:pathLst>
              <a:path w="1904" h="101600">
                <a:moveTo>
                  <a:pt x="1798" y="0"/>
                </a:moveTo>
                <a:lnTo>
                  <a:pt x="0" y="101608"/>
                </a:lnTo>
              </a:path>
            </a:pathLst>
          </a:custGeom>
          <a:ln w="25399">
            <a:solidFill>
              <a:srgbClr val="6095C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6949440" y="2848496"/>
            <a:ext cx="311728" cy="1551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995891" y="2898537"/>
            <a:ext cx="219710" cy="0"/>
          </a:xfrm>
          <a:custGeom>
            <a:avLst/>
            <a:gdLst/>
            <a:ahLst/>
            <a:cxnLst/>
            <a:rect l="l" t="t" r="r" b="b"/>
            <a:pathLst>
              <a:path w="219709">
                <a:moveTo>
                  <a:pt x="0" y="0"/>
                </a:moveTo>
                <a:lnTo>
                  <a:pt x="219516" y="0"/>
                </a:lnTo>
              </a:path>
            </a:pathLst>
          </a:custGeom>
          <a:ln w="25399">
            <a:solidFill>
              <a:srgbClr val="6095C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949440" y="3214256"/>
            <a:ext cx="311728" cy="15517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6994065" y="3266232"/>
            <a:ext cx="221615" cy="0"/>
          </a:xfrm>
          <a:custGeom>
            <a:avLst/>
            <a:gdLst/>
            <a:ahLst/>
            <a:cxnLst/>
            <a:rect l="l" t="t" r="r" b="b"/>
            <a:pathLst>
              <a:path w="221615">
                <a:moveTo>
                  <a:pt x="0" y="0"/>
                </a:moveTo>
                <a:lnTo>
                  <a:pt x="221345" y="0"/>
                </a:lnTo>
              </a:path>
            </a:pathLst>
          </a:custGeom>
          <a:ln w="25399">
            <a:solidFill>
              <a:srgbClr val="6095C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165573" y="3114505"/>
            <a:ext cx="278476" cy="36575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7215408" y="3150126"/>
            <a:ext cx="177789" cy="23222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7215408" y="3150126"/>
            <a:ext cx="177800" cy="232833"/>
          </a:xfrm>
          <a:custGeom>
            <a:avLst/>
            <a:gdLst/>
            <a:ahLst/>
            <a:cxnLst/>
            <a:rect l="l" t="t" r="r" b="b"/>
            <a:pathLst>
              <a:path w="177800" h="174625">
                <a:moveTo>
                  <a:pt x="0" y="29026"/>
                </a:moveTo>
                <a:lnTo>
                  <a:pt x="3432" y="15316"/>
                </a:lnTo>
                <a:lnTo>
                  <a:pt x="12559" y="5118"/>
                </a:lnTo>
                <a:lnTo>
                  <a:pt x="25620" y="199"/>
                </a:lnTo>
                <a:lnTo>
                  <a:pt x="148772" y="0"/>
                </a:lnTo>
                <a:lnTo>
                  <a:pt x="162485" y="3436"/>
                </a:lnTo>
                <a:lnTo>
                  <a:pt x="172681" y="12568"/>
                </a:lnTo>
                <a:lnTo>
                  <a:pt x="177593" y="25627"/>
                </a:lnTo>
                <a:lnTo>
                  <a:pt x="177789" y="145136"/>
                </a:lnTo>
                <a:lnTo>
                  <a:pt x="174354" y="158854"/>
                </a:lnTo>
                <a:lnTo>
                  <a:pt x="165227" y="169054"/>
                </a:lnTo>
                <a:lnTo>
                  <a:pt x="152172" y="173968"/>
                </a:lnTo>
                <a:lnTo>
                  <a:pt x="29047" y="174165"/>
                </a:lnTo>
                <a:lnTo>
                  <a:pt x="15321" y="170732"/>
                </a:lnTo>
                <a:lnTo>
                  <a:pt x="5119" y="161609"/>
                </a:lnTo>
                <a:lnTo>
                  <a:pt x="199" y="148560"/>
                </a:lnTo>
                <a:lnTo>
                  <a:pt x="0" y="29026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7244547" y="2981500"/>
            <a:ext cx="116378" cy="25492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304318" y="3014648"/>
            <a:ext cx="0" cy="135467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101608"/>
                </a:moveTo>
                <a:lnTo>
                  <a:pt x="0" y="0"/>
                </a:lnTo>
              </a:path>
            </a:pathLst>
          </a:custGeom>
          <a:ln w="25399">
            <a:solidFill>
              <a:srgbClr val="6095C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7971894" y="2643448"/>
            <a:ext cx="922711" cy="95873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8022763" y="2679006"/>
            <a:ext cx="820058" cy="8224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8022765" y="2678988"/>
            <a:ext cx="820419" cy="822960"/>
          </a:xfrm>
          <a:custGeom>
            <a:avLst/>
            <a:gdLst/>
            <a:ahLst/>
            <a:cxnLst/>
            <a:rect l="l" t="t" r="r" b="b"/>
            <a:pathLst>
              <a:path w="820420" h="617219">
                <a:moveTo>
                  <a:pt x="0" y="297807"/>
                </a:moveTo>
                <a:lnTo>
                  <a:pt x="3898" y="249502"/>
                </a:lnTo>
                <a:lnTo>
                  <a:pt x="15183" y="203678"/>
                </a:lnTo>
                <a:lnTo>
                  <a:pt x="33243" y="160948"/>
                </a:lnTo>
                <a:lnTo>
                  <a:pt x="57463" y="121927"/>
                </a:lnTo>
                <a:lnTo>
                  <a:pt x="87229" y="87226"/>
                </a:lnTo>
                <a:lnTo>
                  <a:pt x="121929" y="57460"/>
                </a:lnTo>
                <a:lnTo>
                  <a:pt x="160949" y="33241"/>
                </a:lnTo>
                <a:lnTo>
                  <a:pt x="203674" y="15182"/>
                </a:lnTo>
                <a:lnTo>
                  <a:pt x="249492" y="3897"/>
                </a:lnTo>
                <a:lnTo>
                  <a:pt x="297789" y="0"/>
                </a:lnTo>
                <a:lnTo>
                  <a:pt x="522274" y="0"/>
                </a:lnTo>
                <a:lnTo>
                  <a:pt x="570579" y="3897"/>
                </a:lnTo>
                <a:lnTo>
                  <a:pt x="616401" y="15182"/>
                </a:lnTo>
                <a:lnTo>
                  <a:pt x="659128" y="33241"/>
                </a:lnTo>
                <a:lnTo>
                  <a:pt x="698147" y="57460"/>
                </a:lnTo>
                <a:lnTo>
                  <a:pt x="732845" y="87226"/>
                </a:lnTo>
                <a:lnTo>
                  <a:pt x="762609" y="121927"/>
                </a:lnTo>
                <a:lnTo>
                  <a:pt x="786826" y="160948"/>
                </a:lnTo>
                <a:lnTo>
                  <a:pt x="804883" y="203678"/>
                </a:lnTo>
                <a:lnTo>
                  <a:pt x="816166" y="249502"/>
                </a:lnTo>
                <a:lnTo>
                  <a:pt x="820064" y="297807"/>
                </a:lnTo>
                <a:lnTo>
                  <a:pt x="820064" y="319073"/>
                </a:lnTo>
                <a:lnTo>
                  <a:pt x="816166" y="367379"/>
                </a:lnTo>
                <a:lnTo>
                  <a:pt x="804883" y="413202"/>
                </a:lnTo>
                <a:lnTo>
                  <a:pt x="786826" y="455930"/>
                </a:lnTo>
                <a:lnTo>
                  <a:pt x="762609" y="494951"/>
                </a:lnTo>
                <a:lnTo>
                  <a:pt x="732845" y="529650"/>
                </a:lnTo>
                <a:lnTo>
                  <a:pt x="698147" y="559415"/>
                </a:lnTo>
                <a:lnTo>
                  <a:pt x="659128" y="583633"/>
                </a:lnTo>
                <a:lnTo>
                  <a:pt x="616401" y="601690"/>
                </a:lnTo>
                <a:lnTo>
                  <a:pt x="570579" y="612974"/>
                </a:lnTo>
                <a:lnTo>
                  <a:pt x="522274" y="616872"/>
                </a:lnTo>
                <a:lnTo>
                  <a:pt x="297789" y="616872"/>
                </a:lnTo>
                <a:lnTo>
                  <a:pt x="249492" y="612974"/>
                </a:lnTo>
                <a:lnTo>
                  <a:pt x="203674" y="601690"/>
                </a:lnTo>
                <a:lnTo>
                  <a:pt x="160949" y="583633"/>
                </a:lnTo>
                <a:lnTo>
                  <a:pt x="121929" y="559415"/>
                </a:lnTo>
                <a:lnTo>
                  <a:pt x="87229" y="529650"/>
                </a:lnTo>
                <a:lnTo>
                  <a:pt x="57463" y="494951"/>
                </a:lnTo>
                <a:lnTo>
                  <a:pt x="33243" y="455930"/>
                </a:lnTo>
                <a:lnTo>
                  <a:pt x="15183" y="413202"/>
                </a:lnTo>
                <a:lnTo>
                  <a:pt x="3898" y="367379"/>
                </a:lnTo>
                <a:lnTo>
                  <a:pt x="0" y="319073"/>
                </a:lnTo>
                <a:lnTo>
                  <a:pt x="0" y="297807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8138162" y="2754283"/>
            <a:ext cx="598517" cy="71489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8187886" y="2792089"/>
            <a:ext cx="498907" cy="58058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8187875" y="2792091"/>
            <a:ext cx="499109" cy="580812"/>
          </a:xfrm>
          <a:custGeom>
            <a:avLst/>
            <a:gdLst/>
            <a:ahLst/>
            <a:cxnLst/>
            <a:rect l="l" t="t" r="r" b="b"/>
            <a:pathLst>
              <a:path w="499109" h="435610">
                <a:moveTo>
                  <a:pt x="0" y="72572"/>
                </a:moveTo>
                <a:lnTo>
                  <a:pt x="12158" y="32348"/>
                </a:lnTo>
                <a:lnTo>
                  <a:pt x="43539" y="6040"/>
                </a:lnTo>
                <a:lnTo>
                  <a:pt x="426354" y="0"/>
                </a:lnTo>
                <a:lnTo>
                  <a:pt x="440837" y="1445"/>
                </a:lnTo>
                <a:lnTo>
                  <a:pt x="477272" y="20861"/>
                </a:lnTo>
                <a:lnTo>
                  <a:pt x="497241" y="56951"/>
                </a:lnTo>
                <a:lnTo>
                  <a:pt x="498927" y="362858"/>
                </a:lnTo>
                <a:lnTo>
                  <a:pt x="497481" y="377342"/>
                </a:lnTo>
                <a:lnTo>
                  <a:pt x="478068" y="413781"/>
                </a:lnTo>
                <a:lnTo>
                  <a:pt x="441983" y="433753"/>
                </a:lnTo>
                <a:lnTo>
                  <a:pt x="72572" y="435440"/>
                </a:lnTo>
                <a:lnTo>
                  <a:pt x="58090" y="433995"/>
                </a:lnTo>
                <a:lnTo>
                  <a:pt x="21656" y="414579"/>
                </a:lnTo>
                <a:lnTo>
                  <a:pt x="1687" y="378489"/>
                </a:lnTo>
                <a:lnTo>
                  <a:pt x="0" y="72572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5702533" y="3474721"/>
            <a:ext cx="116378" cy="52647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5762182" y="3508137"/>
            <a:ext cx="0" cy="403013"/>
          </a:xfrm>
          <a:custGeom>
            <a:avLst/>
            <a:gdLst/>
            <a:ahLst/>
            <a:cxnLst/>
            <a:rect l="l" t="t" r="r" b="b"/>
            <a:pathLst>
              <a:path h="302260">
                <a:moveTo>
                  <a:pt x="0" y="0"/>
                </a:moveTo>
                <a:lnTo>
                  <a:pt x="0" y="302072"/>
                </a:lnTo>
              </a:path>
            </a:pathLst>
          </a:custGeom>
          <a:ln w="25399">
            <a:solidFill>
              <a:srgbClr val="6095C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7045025" y="3469177"/>
            <a:ext cx="116378" cy="52093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7104979" y="3501485"/>
            <a:ext cx="0" cy="403013"/>
          </a:xfrm>
          <a:custGeom>
            <a:avLst/>
            <a:gdLst/>
            <a:ahLst/>
            <a:cxnLst/>
            <a:rect l="l" t="t" r="r" b="b"/>
            <a:pathLst>
              <a:path h="302260">
                <a:moveTo>
                  <a:pt x="0" y="0"/>
                </a:moveTo>
                <a:lnTo>
                  <a:pt x="0" y="302072"/>
                </a:lnTo>
              </a:path>
            </a:pathLst>
          </a:custGeom>
          <a:ln w="25399">
            <a:solidFill>
              <a:srgbClr val="6095C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8375081" y="3474721"/>
            <a:ext cx="116378" cy="52647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8433023" y="3508137"/>
            <a:ext cx="0" cy="403013"/>
          </a:xfrm>
          <a:custGeom>
            <a:avLst/>
            <a:gdLst/>
            <a:ahLst/>
            <a:cxnLst/>
            <a:rect l="l" t="t" r="r" b="b"/>
            <a:pathLst>
              <a:path h="302260">
                <a:moveTo>
                  <a:pt x="0" y="0"/>
                </a:moveTo>
                <a:lnTo>
                  <a:pt x="0" y="302072"/>
                </a:lnTo>
              </a:path>
            </a:pathLst>
          </a:custGeom>
          <a:ln w="25399">
            <a:solidFill>
              <a:srgbClr val="6095C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7098365" y="13260"/>
            <a:ext cx="2045622" cy="80681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Date Placeholder 91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3" name="Footer Placeholder 92"/>
          <p:cNvSpPr>
            <a:spLocks noGrp="1"/>
          </p:cNvSpPr>
          <p:nvPr>
            <p:ph type="ftr" sz="quarter" idx="5"/>
          </p:nvPr>
        </p:nvSpPr>
        <p:spPr>
          <a:xfrm>
            <a:off x="1905000" y="6400800"/>
            <a:ext cx="4495800" cy="276999"/>
          </a:xfrm>
        </p:spPr>
        <p:txBody>
          <a:bodyPr/>
          <a:lstStyle/>
          <a:p>
            <a:r>
              <a:rPr lang="en-US" sz="16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)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4" name="Slide Number Placeholder 9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2028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4080" y="623397"/>
            <a:ext cx="66958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9240">
              <a:lnSpc>
                <a:spcPct val="100000"/>
              </a:lnSpc>
            </a:pPr>
            <a:r>
              <a:rPr spc="-20" dirty="0"/>
              <a:t>Add</a:t>
            </a:r>
            <a:r>
              <a:rPr spc="-15" dirty="0"/>
              <a:t>ress</a:t>
            </a:r>
            <a:r>
              <a:rPr spc="-80" dirty="0">
                <a:latin typeface="Times New Roman"/>
                <a:cs typeface="Times New Roman"/>
              </a:rPr>
              <a:t> </a:t>
            </a:r>
            <a:r>
              <a:rPr dirty="0" smtClean="0"/>
              <a:t>Vi</a:t>
            </a:r>
            <a:r>
              <a:rPr spc="-15" dirty="0" smtClean="0"/>
              <a:t>r</a:t>
            </a:r>
            <a:r>
              <a:rPr dirty="0" smtClean="0"/>
              <a:t>tualiza</a:t>
            </a:r>
            <a:r>
              <a:rPr lang="en-US" dirty="0" smtClean="0"/>
              <a:t>ti</a:t>
            </a:r>
            <a:r>
              <a:rPr dirty="0" smtClean="0"/>
              <a:t>on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99057" y="1815529"/>
            <a:ext cx="3580129" cy="743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2100" marR="5080" indent="-279400" defTabSz="914400">
              <a:lnSpc>
                <a:spcPct val="100699"/>
              </a:lnSpc>
              <a:buFont typeface="Arial"/>
              <a:buChar char="•"/>
              <a:tabLst>
                <a:tab pos="298450" algn="l"/>
              </a:tabLst>
            </a:pPr>
            <a:r>
              <a:rPr sz="2400" dirty="0" smtClean="0">
                <a:solidFill>
                  <a:prstClr val="black"/>
                </a:solidFill>
                <a:latin typeface="Calibri"/>
                <a:cs typeface="Calibri"/>
              </a:rPr>
              <a:t>Mul</a:t>
            </a:r>
            <a:r>
              <a:rPr lang="en-US" sz="2400" spc="25" dirty="0" smtClean="0">
                <a:solidFill>
                  <a:prstClr val="black"/>
                </a:solidFill>
                <a:latin typeface="Calibri"/>
                <a:cs typeface="Calibri"/>
              </a:rPr>
              <a:t>ti</a:t>
            </a:r>
            <a:r>
              <a:rPr sz="2400" spc="25" dirty="0" smtClean="0">
                <a:solidFill>
                  <a:prstClr val="black"/>
                </a:solidFill>
                <a:latin typeface="Calibri"/>
                <a:cs typeface="Calibri"/>
              </a:rPr>
              <a:t>pl</a:t>
            </a:r>
            <a:r>
              <a:rPr sz="2400" spc="-15" dirty="0" smtClean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spc="-6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ts</a:t>
            </a:r>
            <a:r>
              <a:rPr sz="24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an</a:t>
            </a:r>
            <a:r>
              <a:rPr sz="24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us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th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ame</a:t>
            </a:r>
            <a:r>
              <a:rPr sz="24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add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re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ss</a:t>
            </a:r>
            <a:r>
              <a:rPr sz="24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sp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ace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1000" y="2895600"/>
            <a:ext cx="3870960" cy="10975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2100" marR="5080" indent="-279400" defTabSz="914400">
              <a:lnSpc>
                <a:spcPct val="99000"/>
              </a:lnSpc>
              <a:buFont typeface="Arial"/>
              <a:buChar char="•"/>
              <a:tabLst>
                <a:tab pos="298450" algn="l"/>
              </a:tabLst>
            </a:pP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Th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spc="-15" dirty="0" smtClean="0">
                <a:solidFill>
                  <a:srgbClr val="FF0000"/>
                </a:solidFill>
                <a:latin typeface="Calibri"/>
                <a:cs typeface="Calibri"/>
              </a:rPr>
              <a:t>rewr</a:t>
            </a:r>
            <a:r>
              <a:rPr sz="2400" dirty="0" smtClean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lang="en-US" sz="2400" spc="25" dirty="0" smtClean="0">
                <a:solidFill>
                  <a:srgbClr val="FF0000"/>
                </a:solidFill>
                <a:latin typeface="Calibri"/>
                <a:cs typeface="Calibri"/>
              </a:rPr>
              <a:t>ti</a:t>
            </a:r>
            <a:r>
              <a:rPr sz="2400" dirty="0" smtClean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2400" spc="-15" dirty="0" smtClean="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sz="2400" spc="-6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ins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ts</a:t>
            </a:r>
            <a:r>
              <a:rPr sz="24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4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tag</a:t>
            </a:r>
            <a:r>
              <a:rPr sz="24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to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nabl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OVX</a:t>
            </a:r>
            <a:r>
              <a:rPr sz="24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to</a:t>
            </a:r>
            <a:r>
              <a:rPr sz="24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 smtClean="0">
                <a:solidFill>
                  <a:prstClr val="black"/>
                </a:solidFill>
                <a:latin typeface="Calibri"/>
                <a:cs typeface="Calibri"/>
              </a:rPr>
              <a:t>id</a:t>
            </a:r>
            <a:r>
              <a:rPr sz="2400" spc="-15" dirty="0" smtClean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dirty="0" smtClean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lang="en-US" sz="2400" spc="25" dirty="0" smtClean="0">
                <a:solidFill>
                  <a:prstClr val="black"/>
                </a:solidFill>
                <a:latin typeface="Calibri"/>
                <a:cs typeface="Calibri"/>
              </a:rPr>
              <a:t>ti</a:t>
            </a:r>
            <a:r>
              <a:rPr sz="2400" dirty="0" smtClean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sz="2400" spc="-15" dirty="0" smtClean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2400" spc="-6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th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acke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ts</a:t>
            </a:r>
            <a:r>
              <a:rPr sz="24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400" spc="-20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000" y="4191000"/>
            <a:ext cx="3542665" cy="1115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2100" marR="5080" indent="-279400" defTabSz="914400">
              <a:lnSpc>
                <a:spcPct val="100699"/>
              </a:lnSpc>
              <a:buFont typeface="Arial"/>
              <a:buChar char="•"/>
              <a:tabLst>
                <a:tab pos="298450" algn="l"/>
              </a:tabLst>
            </a:pPr>
            <a:r>
              <a:rPr sz="2400" spc="-15" dirty="0" smtClean="0">
                <a:solidFill>
                  <a:prstClr val="black"/>
                </a:solidFill>
                <a:latin typeface="Calibri"/>
                <a:cs typeface="Calibri"/>
              </a:rPr>
              <a:t>Rewri</a:t>
            </a:r>
            <a:r>
              <a:rPr lang="en-US" sz="2400" spc="25" dirty="0" smtClean="0">
                <a:solidFill>
                  <a:prstClr val="black"/>
                </a:solidFill>
                <a:latin typeface="Calibri"/>
                <a:cs typeface="Calibri"/>
              </a:rPr>
              <a:t>ti</a:t>
            </a:r>
            <a:r>
              <a:rPr sz="2400" spc="25" dirty="0" smtClean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400" spc="-15" dirty="0" smtClean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r>
              <a:rPr sz="2400" spc="-6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ce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ss</a:t>
            </a:r>
            <a:r>
              <a:rPr sz="24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is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2400" spc="-20" dirty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pl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ete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24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tr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ansp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are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400" spc="-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24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to</a:t>
            </a:r>
            <a:r>
              <a:rPr sz="24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OS</a:t>
            </a:r>
            <a:r>
              <a:rPr sz="24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and</a:t>
            </a:r>
            <a:r>
              <a:rPr sz="24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nd</a:t>
            </a:r>
            <a:r>
              <a:rPr sz="2400" spc="-6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hosts</a:t>
            </a:r>
          </a:p>
        </p:txBody>
      </p:sp>
      <p:sp>
        <p:nvSpPr>
          <p:cNvPr id="6" name="object 6"/>
          <p:cNvSpPr/>
          <p:nvPr/>
        </p:nvSpPr>
        <p:spPr>
          <a:xfrm>
            <a:off x="5690067" y="1712429"/>
            <a:ext cx="2007522" cy="8922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64629" y="1701350"/>
            <a:ext cx="1654231" cy="9310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40420" y="1751381"/>
            <a:ext cx="1908810" cy="755227"/>
          </a:xfrm>
          <a:custGeom>
            <a:avLst/>
            <a:gdLst/>
            <a:ahLst/>
            <a:cxnLst/>
            <a:rect l="l" t="t" r="r" b="b"/>
            <a:pathLst>
              <a:path w="1908809" h="566419">
                <a:moveTo>
                  <a:pt x="1814260" y="0"/>
                </a:moveTo>
                <a:lnTo>
                  <a:pt x="86870" y="290"/>
                </a:lnTo>
                <a:lnTo>
                  <a:pt x="46661" y="12913"/>
                </a:lnTo>
                <a:lnTo>
                  <a:pt x="16573" y="40916"/>
                </a:lnTo>
                <a:lnTo>
                  <a:pt x="1119" y="79779"/>
                </a:lnTo>
                <a:lnTo>
                  <a:pt x="0" y="94366"/>
                </a:lnTo>
                <a:lnTo>
                  <a:pt x="290" y="479173"/>
                </a:lnTo>
                <a:lnTo>
                  <a:pt x="12905" y="519390"/>
                </a:lnTo>
                <a:lnTo>
                  <a:pt x="40896" y="549490"/>
                </a:lnTo>
                <a:lnTo>
                  <a:pt x="79750" y="564954"/>
                </a:lnTo>
                <a:lnTo>
                  <a:pt x="94335" y="566074"/>
                </a:lnTo>
                <a:lnTo>
                  <a:pt x="1821725" y="565783"/>
                </a:lnTo>
                <a:lnTo>
                  <a:pt x="1861934" y="553161"/>
                </a:lnTo>
                <a:lnTo>
                  <a:pt x="1892022" y="525157"/>
                </a:lnTo>
                <a:lnTo>
                  <a:pt x="1907477" y="486294"/>
                </a:lnTo>
                <a:lnTo>
                  <a:pt x="1908596" y="471708"/>
                </a:lnTo>
                <a:lnTo>
                  <a:pt x="1908305" y="86900"/>
                </a:lnTo>
                <a:lnTo>
                  <a:pt x="1895691" y="46684"/>
                </a:lnTo>
                <a:lnTo>
                  <a:pt x="1867700" y="16583"/>
                </a:lnTo>
                <a:lnTo>
                  <a:pt x="1828846" y="1120"/>
                </a:lnTo>
                <a:lnTo>
                  <a:pt x="1814260" y="0"/>
                </a:lnTo>
                <a:close/>
              </a:path>
            </a:pathLst>
          </a:custGeom>
          <a:solidFill>
            <a:srgbClr val="59BAD1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40420" y="1751381"/>
            <a:ext cx="1908810" cy="755227"/>
          </a:xfrm>
          <a:custGeom>
            <a:avLst/>
            <a:gdLst/>
            <a:ahLst/>
            <a:cxnLst/>
            <a:rect l="l" t="t" r="r" b="b"/>
            <a:pathLst>
              <a:path w="1908809" h="566419">
                <a:moveTo>
                  <a:pt x="0" y="94366"/>
                </a:moveTo>
                <a:lnTo>
                  <a:pt x="9573" y="52887"/>
                </a:lnTo>
                <a:lnTo>
                  <a:pt x="35284" y="20761"/>
                </a:lnTo>
                <a:lnTo>
                  <a:pt x="72621" y="2510"/>
                </a:lnTo>
                <a:lnTo>
                  <a:pt x="1814260" y="0"/>
                </a:lnTo>
                <a:lnTo>
                  <a:pt x="1828846" y="1120"/>
                </a:lnTo>
                <a:lnTo>
                  <a:pt x="1867700" y="16583"/>
                </a:lnTo>
                <a:lnTo>
                  <a:pt x="1895691" y="46684"/>
                </a:lnTo>
                <a:lnTo>
                  <a:pt x="1908305" y="86900"/>
                </a:lnTo>
                <a:lnTo>
                  <a:pt x="1908596" y="471708"/>
                </a:lnTo>
                <a:lnTo>
                  <a:pt x="1907477" y="486294"/>
                </a:lnTo>
                <a:lnTo>
                  <a:pt x="1892022" y="525157"/>
                </a:lnTo>
                <a:lnTo>
                  <a:pt x="1861934" y="553161"/>
                </a:lnTo>
                <a:lnTo>
                  <a:pt x="1821725" y="565783"/>
                </a:lnTo>
                <a:lnTo>
                  <a:pt x="94335" y="566074"/>
                </a:lnTo>
                <a:lnTo>
                  <a:pt x="79750" y="564954"/>
                </a:lnTo>
                <a:lnTo>
                  <a:pt x="40896" y="549490"/>
                </a:lnTo>
                <a:lnTo>
                  <a:pt x="12905" y="519390"/>
                </a:lnTo>
                <a:lnTo>
                  <a:pt x="290" y="479173"/>
                </a:lnTo>
                <a:lnTo>
                  <a:pt x="0" y="94366"/>
                </a:lnTo>
                <a:close/>
              </a:path>
            </a:pathLst>
          </a:custGeom>
          <a:ln w="9524">
            <a:solidFill>
              <a:srgbClr val="FAA35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30701" y="1813117"/>
            <a:ext cx="1534160" cy="5398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8175" marR="5080" indent="-626110" defTabSz="914400">
              <a:lnSpc>
                <a:spcPts val="2100"/>
              </a:lnSpc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enant</a:t>
            </a:r>
            <a:r>
              <a:rPr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Netw</a:t>
            </a: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rk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50962" y="3580194"/>
            <a:ext cx="3135630" cy="803487"/>
          </a:xfrm>
          <a:custGeom>
            <a:avLst/>
            <a:gdLst/>
            <a:ahLst/>
            <a:cxnLst/>
            <a:rect l="l" t="t" r="r" b="b"/>
            <a:pathLst>
              <a:path w="3135629" h="602614">
                <a:moveTo>
                  <a:pt x="0" y="602336"/>
                </a:moveTo>
                <a:lnTo>
                  <a:pt x="3135081" y="602336"/>
                </a:lnTo>
                <a:lnTo>
                  <a:pt x="3135081" y="0"/>
                </a:lnTo>
                <a:lnTo>
                  <a:pt x="0" y="0"/>
                </a:lnTo>
                <a:lnTo>
                  <a:pt x="0" y="602336"/>
                </a:lnTo>
                <a:close/>
              </a:path>
            </a:pathLst>
          </a:custGeom>
          <a:solidFill>
            <a:srgbClr val="77342E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50962" y="3580194"/>
            <a:ext cx="3135630" cy="803487"/>
          </a:xfrm>
          <a:custGeom>
            <a:avLst/>
            <a:gdLst/>
            <a:ahLst/>
            <a:cxnLst/>
            <a:rect l="l" t="t" r="r" b="b"/>
            <a:pathLst>
              <a:path w="3135629" h="602614">
                <a:moveTo>
                  <a:pt x="0" y="602336"/>
                </a:moveTo>
                <a:lnTo>
                  <a:pt x="3135081" y="602336"/>
                </a:lnTo>
                <a:lnTo>
                  <a:pt x="3135081" y="0"/>
                </a:lnTo>
                <a:lnTo>
                  <a:pt x="0" y="0"/>
                </a:lnTo>
                <a:lnTo>
                  <a:pt x="0" y="602336"/>
                </a:lnTo>
                <a:close/>
              </a:path>
            </a:pathLst>
          </a:custGeom>
          <a:ln w="25399">
            <a:solidFill>
              <a:srgbClr val="83995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70404" y="3848997"/>
            <a:ext cx="110172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Op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enVirteX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95949" y="4971014"/>
            <a:ext cx="3387425" cy="15350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047953" y="5008660"/>
            <a:ext cx="3285386" cy="14020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047953" y="5007012"/>
            <a:ext cx="3285490" cy="1403773"/>
          </a:xfrm>
          <a:custGeom>
            <a:avLst/>
            <a:gdLst/>
            <a:ahLst/>
            <a:cxnLst/>
            <a:rect l="l" t="t" r="r" b="b"/>
            <a:pathLst>
              <a:path w="3285490" h="1052829">
                <a:moveTo>
                  <a:pt x="299152" y="346718"/>
                </a:moveTo>
                <a:lnTo>
                  <a:pt x="295170" y="328426"/>
                </a:lnTo>
                <a:lnTo>
                  <a:pt x="294594" y="310344"/>
                </a:lnTo>
                <a:lnTo>
                  <a:pt x="297314" y="292537"/>
                </a:lnTo>
                <a:lnTo>
                  <a:pt x="324108" y="241414"/>
                </a:lnTo>
                <a:lnTo>
                  <a:pt x="356373" y="209896"/>
                </a:lnTo>
                <a:lnTo>
                  <a:pt x="399104" y="181034"/>
                </a:lnTo>
                <a:lnTo>
                  <a:pt x="451398" y="155348"/>
                </a:lnTo>
                <a:lnTo>
                  <a:pt x="512351" y="133355"/>
                </a:lnTo>
                <a:lnTo>
                  <a:pt x="581059" y="115576"/>
                </a:lnTo>
                <a:lnTo>
                  <a:pt x="656618" y="102530"/>
                </a:lnTo>
                <a:lnTo>
                  <a:pt x="696685" y="97943"/>
                </a:lnTo>
                <a:lnTo>
                  <a:pt x="738125" y="94734"/>
                </a:lnTo>
                <a:lnTo>
                  <a:pt x="789363" y="92827"/>
                </a:lnTo>
                <a:lnTo>
                  <a:pt x="806434" y="92691"/>
                </a:lnTo>
                <a:lnTo>
                  <a:pt x="823477" y="92802"/>
                </a:lnTo>
                <a:lnTo>
                  <a:pt x="874305" y="94612"/>
                </a:lnTo>
                <a:lnTo>
                  <a:pt x="924389" y="98608"/>
                </a:lnTo>
                <a:lnTo>
                  <a:pt x="973358" y="104758"/>
                </a:lnTo>
                <a:lnTo>
                  <a:pt x="1020838" y="113030"/>
                </a:lnTo>
                <a:lnTo>
                  <a:pt x="1066456" y="123391"/>
                </a:lnTo>
                <a:lnTo>
                  <a:pt x="1083221" y="110846"/>
                </a:lnTo>
                <a:lnTo>
                  <a:pt x="1122498" y="88239"/>
                </a:lnTo>
                <a:lnTo>
                  <a:pt x="1168499" y="69070"/>
                </a:lnTo>
                <a:lnTo>
                  <a:pt x="1220096" y="53490"/>
                </a:lnTo>
                <a:lnTo>
                  <a:pt x="1276162" y="41649"/>
                </a:lnTo>
                <a:lnTo>
                  <a:pt x="1335569" y="33698"/>
                </a:lnTo>
                <a:lnTo>
                  <a:pt x="1397191" y="29788"/>
                </a:lnTo>
                <a:lnTo>
                  <a:pt x="1428480" y="29396"/>
                </a:lnTo>
                <a:lnTo>
                  <a:pt x="1459899" y="30071"/>
                </a:lnTo>
                <a:lnTo>
                  <a:pt x="1522568" y="34696"/>
                </a:lnTo>
                <a:lnTo>
                  <a:pt x="1584069" y="43816"/>
                </a:lnTo>
                <a:lnTo>
                  <a:pt x="1627202" y="53304"/>
                </a:lnTo>
                <a:lnTo>
                  <a:pt x="1664908" y="64131"/>
                </a:lnTo>
                <a:lnTo>
                  <a:pt x="1699623" y="76727"/>
                </a:lnTo>
                <a:lnTo>
                  <a:pt x="1713953" y="66820"/>
                </a:lnTo>
                <a:lnTo>
                  <a:pt x="1765658" y="40797"/>
                </a:lnTo>
                <a:lnTo>
                  <a:pt x="1806308" y="26724"/>
                </a:lnTo>
                <a:lnTo>
                  <a:pt x="1850895" y="15453"/>
                </a:lnTo>
                <a:lnTo>
                  <a:pt x="1898553" y="7138"/>
                </a:lnTo>
                <a:lnTo>
                  <a:pt x="1948419" y="1935"/>
                </a:lnTo>
                <a:lnTo>
                  <a:pt x="1999628" y="0"/>
                </a:lnTo>
                <a:lnTo>
                  <a:pt x="2025466" y="305"/>
                </a:lnTo>
                <a:lnTo>
                  <a:pt x="2077070" y="3560"/>
                </a:lnTo>
                <a:lnTo>
                  <a:pt x="2127855" y="10469"/>
                </a:lnTo>
                <a:lnTo>
                  <a:pt x="2166532" y="18545"/>
                </a:lnTo>
                <a:lnTo>
                  <a:pt x="2205695" y="29774"/>
                </a:lnTo>
                <a:lnTo>
                  <a:pt x="2251511" y="48256"/>
                </a:lnTo>
                <a:lnTo>
                  <a:pt x="2261686" y="53455"/>
                </a:lnTo>
                <a:lnTo>
                  <a:pt x="2283114" y="44271"/>
                </a:lnTo>
                <a:lnTo>
                  <a:pt x="2329705" y="28437"/>
                </a:lnTo>
                <a:lnTo>
                  <a:pt x="2380417" y="16034"/>
                </a:lnTo>
                <a:lnTo>
                  <a:pt x="2434220" y="7121"/>
                </a:lnTo>
                <a:lnTo>
                  <a:pt x="2490083" y="1759"/>
                </a:lnTo>
                <a:lnTo>
                  <a:pt x="2546974" y="9"/>
                </a:lnTo>
                <a:lnTo>
                  <a:pt x="2575483" y="507"/>
                </a:lnTo>
                <a:lnTo>
                  <a:pt x="2631982" y="4286"/>
                </a:lnTo>
                <a:lnTo>
                  <a:pt x="2686932" y="11828"/>
                </a:lnTo>
                <a:lnTo>
                  <a:pt x="2739301" y="23193"/>
                </a:lnTo>
                <a:lnTo>
                  <a:pt x="2788058" y="38440"/>
                </a:lnTo>
                <a:lnTo>
                  <a:pt x="2831988" y="57656"/>
                </a:lnTo>
                <a:lnTo>
                  <a:pt x="2867635" y="79646"/>
                </a:lnTo>
                <a:lnTo>
                  <a:pt x="2901137" y="112418"/>
                </a:lnTo>
                <a:lnTo>
                  <a:pt x="2911436" y="129952"/>
                </a:lnTo>
                <a:lnTo>
                  <a:pt x="2943287" y="134699"/>
                </a:lnTo>
                <a:lnTo>
                  <a:pt x="3002669" y="147088"/>
                </a:lnTo>
                <a:lnTo>
                  <a:pt x="3055806" y="162975"/>
                </a:lnTo>
                <a:lnTo>
                  <a:pt x="3102122" y="181928"/>
                </a:lnTo>
                <a:lnTo>
                  <a:pt x="3141035" y="203514"/>
                </a:lnTo>
                <a:lnTo>
                  <a:pt x="3171969" y="227301"/>
                </a:lnTo>
                <a:lnTo>
                  <a:pt x="3202138" y="266162"/>
                </a:lnTo>
                <a:lnTo>
                  <a:pt x="3211096" y="307541"/>
                </a:lnTo>
                <a:lnTo>
                  <a:pt x="3209030" y="321642"/>
                </a:lnTo>
                <a:lnTo>
                  <a:pt x="3204317" y="335806"/>
                </a:lnTo>
                <a:lnTo>
                  <a:pt x="3196886" y="349979"/>
                </a:lnTo>
                <a:lnTo>
                  <a:pt x="3189885" y="360049"/>
                </a:lnTo>
                <a:lnTo>
                  <a:pt x="3181519" y="369913"/>
                </a:lnTo>
                <a:lnTo>
                  <a:pt x="3205416" y="385451"/>
                </a:lnTo>
                <a:lnTo>
                  <a:pt x="3243744" y="417981"/>
                </a:lnTo>
                <a:lnTo>
                  <a:pt x="3269598" y="451926"/>
                </a:lnTo>
                <a:lnTo>
                  <a:pt x="3285377" y="504121"/>
                </a:lnTo>
                <a:lnTo>
                  <a:pt x="3284592" y="521546"/>
                </a:lnTo>
                <a:lnTo>
                  <a:pt x="3264406" y="572800"/>
                </a:lnTo>
                <a:lnTo>
                  <a:pt x="3236312" y="605334"/>
                </a:lnTo>
                <a:lnTo>
                  <a:pt x="3196714" y="635827"/>
                </a:lnTo>
                <a:lnTo>
                  <a:pt x="3145789" y="663651"/>
                </a:lnTo>
                <a:lnTo>
                  <a:pt x="3083714" y="688176"/>
                </a:lnTo>
                <a:lnTo>
                  <a:pt x="3038438" y="701743"/>
                </a:lnTo>
                <a:lnTo>
                  <a:pt x="2990302" y="713086"/>
                </a:lnTo>
                <a:lnTo>
                  <a:pt x="2952581" y="720085"/>
                </a:lnTo>
                <a:lnTo>
                  <a:pt x="2913673" y="725755"/>
                </a:lnTo>
                <a:lnTo>
                  <a:pt x="2873760" y="730062"/>
                </a:lnTo>
                <a:lnTo>
                  <a:pt x="2846683" y="732160"/>
                </a:lnTo>
                <a:lnTo>
                  <a:pt x="2844440" y="747902"/>
                </a:lnTo>
                <a:lnTo>
                  <a:pt x="2821471" y="792756"/>
                </a:lnTo>
                <a:lnTo>
                  <a:pt x="2793740" y="820194"/>
                </a:lnTo>
                <a:lnTo>
                  <a:pt x="2757113" y="845205"/>
                </a:lnTo>
                <a:lnTo>
                  <a:pt x="2712480" y="867399"/>
                </a:lnTo>
                <a:lnTo>
                  <a:pt x="2660733" y="886387"/>
                </a:lnTo>
                <a:lnTo>
                  <a:pt x="2602762" y="901777"/>
                </a:lnTo>
                <a:lnTo>
                  <a:pt x="2539458" y="913181"/>
                </a:lnTo>
                <a:lnTo>
                  <a:pt x="2471711" y="920208"/>
                </a:lnTo>
                <a:lnTo>
                  <a:pt x="2400413" y="922467"/>
                </a:lnTo>
                <a:lnTo>
                  <a:pt x="2387059" y="922332"/>
                </a:lnTo>
                <a:lnTo>
                  <a:pt x="2347273" y="920872"/>
                </a:lnTo>
                <a:lnTo>
                  <a:pt x="2308088" y="917855"/>
                </a:lnTo>
                <a:lnTo>
                  <a:pt x="2269743" y="913312"/>
                </a:lnTo>
                <a:lnTo>
                  <a:pt x="2220334" y="904929"/>
                </a:lnTo>
                <a:lnTo>
                  <a:pt x="2173405" y="893955"/>
                </a:lnTo>
                <a:lnTo>
                  <a:pt x="2159297" y="911280"/>
                </a:lnTo>
                <a:lnTo>
                  <a:pt x="2122639" y="943478"/>
                </a:lnTo>
                <a:lnTo>
                  <a:pt x="2075812" y="972145"/>
                </a:lnTo>
                <a:lnTo>
                  <a:pt x="2020120" y="996972"/>
                </a:lnTo>
                <a:lnTo>
                  <a:pt x="1956866" y="1017645"/>
                </a:lnTo>
                <a:lnTo>
                  <a:pt x="1887355" y="1033853"/>
                </a:lnTo>
                <a:lnTo>
                  <a:pt x="1812889" y="1045286"/>
                </a:lnTo>
                <a:lnTo>
                  <a:pt x="1774206" y="1049113"/>
                </a:lnTo>
                <a:lnTo>
                  <a:pt x="1734773" y="1051630"/>
                </a:lnTo>
                <a:lnTo>
                  <a:pt x="1694754" y="1052797"/>
                </a:lnTo>
                <a:lnTo>
                  <a:pt x="1654311" y="1052575"/>
                </a:lnTo>
                <a:lnTo>
                  <a:pt x="1613607" y="1050925"/>
                </a:lnTo>
                <a:lnTo>
                  <a:pt x="1572805" y="1047808"/>
                </a:lnTo>
                <a:lnTo>
                  <a:pt x="1532068" y="1043186"/>
                </a:lnTo>
                <a:lnTo>
                  <a:pt x="1482060" y="1035295"/>
                </a:lnTo>
                <a:lnTo>
                  <a:pt x="1434474" y="1025248"/>
                </a:lnTo>
                <a:lnTo>
                  <a:pt x="1389648" y="1013157"/>
                </a:lnTo>
                <a:lnTo>
                  <a:pt x="1347923" y="999130"/>
                </a:lnTo>
                <a:lnTo>
                  <a:pt x="1309638" y="983278"/>
                </a:lnTo>
                <a:lnTo>
                  <a:pt x="1275132" y="965712"/>
                </a:lnTo>
                <a:lnTo>
                  <a:pt x="1254396" y="953102"/>
                </a:lnTo>
                <a:lnTo>
                  <a:pt x="1212191" y="963224"/>
                </a:lnTo>
                <a:lnTo>
                  <a:pt x="1168953" y="971682"/>
                </a:lnTo>
                <a:lnTo>
                  <a:pt x="1124889" y="978500"/>
                </a:lnTo>
                <a:lnTo>
                  <a:pt x="1080205" y="983699"/>
                </a:lnTo>
                <a:lnTo>
                  <a:pt x="1035110" y="987304"/>
                </a:lnTo>
                <a:lnTo>
                  <a:pt x="989809" y="989335"/>
                </a:lnTo>
                <a:lnTo>
                  <a:pt x="944510" y="989817"/>
                </a:lnTo>
                <a:lnTo>
                  <a:pt x="899420" y="988771"/>
                </a:lnTo>
                <a:lnTo>
                  <a:pt x="854745" y="986220"/>
                </a:lnTo>
                <a:lnTo>
                  <a:pt x="810694" y="982187"/>
                </a:lnTo>
                <a:lnTo>
                  <a:pt x="767473" y="976694"/>
                </a:lnTo>
                <a:lnTo>
                  <a:pt x="725289" y="969764"/>
                </a:lnTo>
                <a:lnTo>
                  <a:pt x="684349" y="961420"/>
                </a:lnTo>
                <a:lnTo>
                  <a:pt x="644861" y="951684"/>
                </a:lnTo>
                <a:lnTo>
                  <a:pt x="607030" y="940579"/>
                </a:lnTo>
                <a:lnTo>
                  <a:pt x="537172" y="914352"/>
                </a:lnTo>
                <a:lnTo>
                  <a:pt x="476432" y="882920"/>
                </a:lnTo>
                <a:lnTo>
                  <a:pt x="443780" y="860675"/>
                </a:lnTo>
                <a:lnTo>
                  <a:pt x="416688" y="861579"/>
                </a:lnTo>
                <a:lnTo>
                  <a:pt x="363652" y="860554"/>
                </a:lnTo>
                <a:lnTo>
                  <a:pt x="312774" y="855968"/>
                </a:lnTo>
                <a:lnTo>
                  <a:pt x="264813" y="848080"/>
                </a:lnTo>
                <a:lnTo>
                  <a:pt x="220524" y="837151"/>
                </a:lnTo>
                <a:lnTo>
                  <a:pt x="180665" y="823441"/>
                </a:lnTo>
                <a:lnTo>
                  <a:pt x="145992" y="807211"/>
                </a:lnTo>
                <a:lnTo>
                  <a:pt x="105362" y="778709"/>
                </a:lnTo>
                <a:lnTo>
                  <a:pt x="80659" y="746000"/>
                </a:lnTo>
                <a:lnTo>
                  <a:pt x="74231" y="714191"/>
                </a:lnTo>
                <a:lnTo>
                  <a:pt x="75554" y="704212"/>
                </a:lnTo>
                <a:lnTo>
                  <a:pt x="96312" y="665654"/>
                </a:lnTo>
                <a:lnTo>
                  <a:pt x="127389" y="639114"/>
                </a:lnTo>
                <a:lnTo>
                  <a:pt x="155104" y="623067"/>
                </a:lnTo>
                <a:lnTo>
                  <a:pt x="133505" y="616070"/>
                </a:lnTo>
                <a:lnTo>
                  <a:pt x="94774" y="600279"/>
                </a:lnTo>
                <a:lnTo>
                  <a:pt x="48397" y="572816"/>
                </a:lnTo>
                <a:lnTo>
                  <a:pt x="16961" y="541972"/>
                </a:lnTo>
                <a:lnTo>
                  <a:pt x="0" y="497823"/>
                </a:lnTo>
                <a:lnTo>
                  <a:pt x="460" y="486565"/>
                </a:lnTo>
                <a:lnTo>
                  <a:pt x="22202" y="442091"/>
                </a:lnTo>
                <a:lnTo>
                  <a:pt x="53794" y="414988"/>
                </a:lnTo>
                <a:lnTo>
                  <a:pt x="92435" y="393654"/>
                </a:lnTo>
                <a:lnTo>
                  <a:pt x="138966" y="376043"/>
                </a:lnTo>
                <a:lnTo>
                  <a:pt x="178216" y="365513"/>
                </a:lnTo>
                <a:lnTo>
                  <a:pt x="220549" y="357460"/>
                </a:lnTo>
                <a:lnTo>
                  <a:pt x="265385" y="352050"/>
                </a:lnTo>
                <a:lnTo>
                  <a:pt x="296379" y="349992"/>
                </a:lnTo>
                <a:lnTo>
                  <a:pt x="299152" y="346718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217969" y="5827901"/>
            <a:ext cx="189865" cy="26247"/>
          </a:xfrm>
          <a:custGeom>
            <a:avLst/>
            <a:gdLst/>
            <a:ahLst/>
            <a:cxnLst/>
            <a:rect l="l" t="t" r="r" b="b"/>
            <a:pathLst>
              <a:path w="189864" h="19685">
                <a:moveTo>
                  <a:pt x="189334" y="18646"/>
                </a:moveTo>
                <a:lnTo>
                  <a:pt x="176143" y="18981"/>
                </a:lnTo>
                <a:lnTo>
                  <a:pt x="162968" y="19084"/>
                </a:lnTo>
                <a:lnTo>
                  <a:pt x="149823" y="18956"/>
                </a:lnTo>
                <a:lnTo>
                  <a:pt x="110722" y="17206"/>
                </a:lnTo>
                <a:lnTo>
                  <a:pt x="72444" y="13435"/>
                </a:lnTo>
                <a:lnTo>
                  <a:pt x="23396" y="5337"/>
                </a:lnTo>
                <a:lnTo>
                  <a:pt x="11591" y="2774"/>
                </a:lnTo>
                <a:lnTo>
                  <a:pt x="0" y="0"/>
                </a:lnTo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501498" y="6136039"/>
            <a:ext cx="75565" cy="11853"/>
          </a:xfrm>
          <a:custGeom>
            <a:avLst/>
            <a:gdLst/>
            <a:ahLst/>
            <a:cxnLst/>
            <a:rect l="l" t="t" r="r" b="b"/>
            <a:pathLst>
              <a:path w="75564" h="8889">
                <a:moveTo>
                  <a:pt x="75519" y="0"/>
                </a:moveTo>
                <a:lnTo>
                  <a:pt x="25675" y="6736"/>
                </a:lnTo>
                <a:lnTo>
                  <a:pt x="12886" y="7877"/>
                </a:lnTo>
                <a:lnTo>
                  <a:pt x="0" y="8797"/>
                </a:lnTo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253047" y="6217969"/>
            <a:ext cx="49530" cy="54187"/>
          </a:xfrm>
          <a:custGeom>
            <a:avLst/>
            <a:gdLst/>
            <a:ahLst/>
            <a:cxnLst/>
            <a:rect l="l" t="t" r="r" b="b"/>
            <a:pathLst>
              <a:path w="49529" h="40639">
                <a:moveTo>
                  <a:pt x="49119" y="40635"/>
                </a:moveTo>
                <a:lnTo>
                  <a:pt x="37785" y="32870"/>
                </a:lnTo>
                <a:lnTo>
                  <a:pt x="27193" y="24914"/>
                </a:lnTo>
                <a:lnTo>
                  <a:pt x="17356" y="16777"/>
                </a:lnTo>
                <a:lnTo>
                  <a:pt x="8287" y="8469"/>
                </a:lnTo>
                <a:lnTo>
                  <a:pt x="0" y="0"/>
                </a:lnTo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226730" y="6131228"/>
            <a:ext cx="13335" cy="47413"/>
          </a:xfrm>
          <a:custGeom>
            <a:avLst/>
            <a:gdLst/>
            <a:ahLst/>
            <a:cxnLst/>
            <a:rect l="l" t="t" r="r" b="b"/>
            <a:pathLst>
              <a:path w="13334" h="35560">
                <a:moveTo>
                  <a:pt x="13125" y="0"/>
                </a:moveTo>
                <a:lnTo>
                  <a:pt x="10167" y="11808"/>
                </a:lnTo>
                <a:lnTo>
                  <a:pt x="5788" y="23521"/>
                </a:lnTo>
                <a:lnTo>
                  <a:pt x="0" y="35115"/>
                </a:lnTo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642435" y="5748085"/>
            <a:ext cx="247015" cy="231987"/>
          </a:xfrm>
          <a:custGeom>
            <a:avLst/>
            <a:gdLst/>
            <a:ahLst/>
            <a:cxnLst/>
            <a:rect l="l" t="t" r="r" b="b"/>
            <a:pathLst>
              <a:path w="247015" h="173989">
                <a:moveTo>
                  <a:pt x="0" y="0"/>
                </a:moveTo>
                <a:lnTo>
                  <a:pt x="43930" y="10733"/>
                </a:lnTo>
                <a:lnTo>
                  <a:pt x="84244" y="23408"/>
                </a:lnTo>
                <a:lnTo>
                  <a:pt x="120695" y="37851"/>
                </a:lnTo>
                <a:lnTo>
                  <a:pt x="167586" y="62449"/>
                </a:lnTo>
                <a:lnTo>
                  <a:pt x="204392" y="90044"/>
                </a:lnTo>
                <a:lnTo>
                  <a:pt x="230278" y="120050"/>
                </a:lnTo>
                <a:lnTo>
                  <a:pt x="246363" y="162790"/>
                </a:lnTo>
                <a:lnTo>
                  <a:pt x="246887" y="173818"/>
                </a:lnTo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115715" y="5501259"/>
            <a:ext cx="109220" cy="87207"/>
          </a:xfrm>
          <a:custGeom>
            <a:avLst/>
            <a:gdLst/>
            <a:ahLst/>
            <a:cxnLst/>
            <a:rect l="l" t="t" r="r" b="b"/>
            <a:pathLst>
              <a:path w="109220" h="65404">
                <a:moveTo>
                  <a:pt x="109038" y="0"/>
                </a:moveTo>
                <a:lnTo>
                  <a:pt x="73677" y="28531"/>
                </a:lnTo>
                <a:lnTo>
                  <a:pt x="39755" y="47767"/>
                </a:lnTo>
                <a:lnTo>
                  <a:pt x="13871" y="59406"/>
                </a:lnTo>
                <a:lnTo>
                  <a:pt x="0" y="64838"/>
                </a:lnTo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960948" y="5178821"/>
            <a:ext cx="6350" cy="33867"/>
          </a:xfrm>
          <a:custGeom>
            <a:avLst/>
            <a:gdLst/>
            <a:ahLst/>
            <a:cxnLst/>
            <a:rect l="l" t="t" r="r" b="b"/>
            <a:pathLst>
              <a:path w="6350" h="25400">
                <a:moveTo>
                  <a:pt x="0" y="0"/>
                </a:moveTo>
                <a:lnTo>
                  <a:pt x="3989" y="12359"/>
                </a:lnTo>
                <a:lnTo>
                  <a:pt x="5761" y="24818"/>
                </a:lnTo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258906" y="5082189"/>
            <a:ext cx="51435" cy="49107"/>
          </a:xfrm>
          <a:custGeom>
            <a:avLst/>
            <a:gdLst/>
            <a:ahLst/>
            <a:cxnLst/>
            <a:rect l="l" t="t" r="r" b="b"/>
            <a:pathLst>
              <a:path w="51434" h="36829">
                <a:moveTo>
                  <a:pt x="0" y="36565"/>
                </a:moveTo>
                <a:lnTo>
                  <a:pt x="8421" y="28787"/>
                </a:lnTo>
                <a:lnTo>
                  <a:pt x="17774" y="21226"/>
                </a:lnTo>
                <a:lnTo>
                  <a:pt x="28035" y="13898"/>
                </a:lnTo>
                <a:lnTo>
                  <a:pt x="39186" y="6817"/>
                </a:lnTo>
                <a:lnTo>
                  <a:pt x="51204" y="0"/>
                </a:lnTo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732150" y="5116100"/>
            <a:ext cx="23495" cy="39793"/>
          </a:xfrm>
          <a:custGeom>
            <a:avLst/>
            <a:gdLst/>
            <a:ahLst/>
            <a:cxnLst/>
            <a:rect l="l" t="t" r="r" b="b"/>
            <a:pathLst>
              <a:path w="23495" h="29845">
                <a:moveTo>
                  <a:pt x="0" y="29838"/>
                </a:moveTo>
                <a:lnTo>
                  <a:pt x="5973" y="19655"/>
                </a:lnTo>
                <a:lnTo>
                  <a:pt x="13610" y="9695"/>
                </a:lnTo>
                <a:lnTo>
                  <a:pt x="22876" y="0"/>
                </a:lnTo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114016" y="5171217"/>
            <a:ext cx="97155" cy="43179"/>
          </a:xfrm>
          <a:custGeom>
            <a:avLst/>
            <a:gdLst/>
            <a:ahLst/>
            <a:cxnLst/>
            <a:rect l="l" t="t" r="r" b="b"/>
            <a:pathLst>
              <a:path w="97154" h="32385">
                <a:moveTo>
                  <a:pt x="0" y="0"/>
                </a:moveTo>
                <a:lnTo>
                  <a:pt x="38249" y="10805"/>
                </a:lnTo>
                <a:lnTo>
                  <a:pt x="85523" y="27429"/>
                </a:lnTo>
                <a:lnTo>
                  <a:pt x="96619" y="31961"/>
                </a:lnTo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347255" y="5469928"/>
            <a:ext cx="17145" cy="45720"/>
          </a:xfrm>
          <a:custGeom>
            <a:avLst/>
            <a:gdLst/>
            <a:ahLst/>
            <a:cxnLst/>
            <a:rect l="l" t="t" r="r" b="b"/>
            <a:pathLst>
              <a:path w="17145" h="34289">
                <a:moveTo>
                  <a:pt x="17073" y="34094"/>
                </a:moveTo>
                <a:lnTo>
                  <a:pt x="10039" y="22860"/>
                </a:lnTo>
                <a:lnTo>
                  <a:pt x="4344" y="11489"/>
                </a:lnTo>
                <a:lnTo>
                  <a:pt x="0" y="0"/>
                </a:lnTo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005934" y="2471652"/>
            <a:ext cx="295101" cy="13300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154064" y="2506147"/>
            <a:ext cx="0" cy="1041400"/>
          </a:xfrm>
          <a:custGeom>
            <a:avLst/>
            <a:gdLst/>
            <a:ahLst/>
            <a:cxnLst/>
            <a:rect l="l" t="t" r="r" b="b"/>
            <a:pathLst>
              <a:path h="781050">
                <a:moveTo>
                  <a:pt x="0" y="0"/>
                </a:moveTo>
                <a:lnTo>
                  <a:pt x="0" y="780437"/>
                </a:lnTo>
              </a:path>
            </a:pathLst>
          </a:custGeom>
          <a:ln w="25399">
            <a:solidFill>
              <a:srgbClr val="6095C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095115" y="3425795"/>
            <a:ext cx="118110" cy="154940"/>
          </a:xfrm>
          <a:custGeom>
            <a:avLst/>
            <a:gdLst/>
            <a:ahLst/>
            <a:cxnLst/>
            <a:rect l="l" t="t" r="r" b="b"/>
            <a:pathLst>
              <a:path w="118110" h="116205">
                <a:moveTo>
                  <a:pt x="14142" y="0"/>
                </a:moveTo>
                <a:lnTo>
                  <a:pt x="2042" y="7071"/>
                </a:lnTo>
                <a:lnTo>
                  <a:pt x="0" y="14846"/>
                </a:lnTo>
                <a:lnTo>
                  <a:pt x="3505" y="20906"/>
                </a:lnTo>
                <a:lnTo>
                  <a:pt x="58948" y="115906"/>
                </a:lnTo>
                <a:lnTo>
                  <a:pt x="88346" y="65507"/>
                </a:lnTo>
                <a:lnTo>
                  <a:pt x="58948" y="65507"/>
                </a:lnTo>
                <a:lnTo>
                  <a:pt x="21915" y="2048"/>
                </a:lnTo>
                <a:lnTo>
                  <a:pt x="14142" y="0"/>
                </a:lnTo>
                <a:close/>
              </a:path>
              <a:path w="118110" h="116205">
                <a:moveTo>
                  <a:pt x="103723" y="0"/>
                </a:moveTo>
                <a:lnTo>
                  <a:pt x="95951" y="2048"/>
                </a:lnTo>
                <a:lnTo>
                  <a:pt x="58948" y="65507"/>
                </a:lnTo>
                <a:lnTo>
                  <a:pt x="88346" y="65507"/>
                </a:lnTo>
                <a:lnTo>
                  <a:pt x="117896" y="14846"/>
                </a:lnTo>
                <a:lnTo>
                  <a:pt x="115854" y="7071"/>
                </a:lnTo>
                <a:lnTo>
                  <a:pt x="103723" y="0"/>
                </a:lnTo>
                <a:close/>
              </a:path>
            </a:pathLst>
          </a:custGeom>
          <a:solidFill>
            <a:srgbClr val="6095C9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140643" y="2338648"/>
            <a:ext cx="290945" cy="13300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286396" y="2539758"/>
            <a:ext cx="7620" cy="1040553"/>
          </a:xfrm>
          <a:custGeom>
            <a:avLst/>
            <a:gdLst/>
            <a:ahLst/>
            <a:cxnLst/>
            <a:rect l="l" t="t" r="r" b="b"/>
            <a:pathLst>
              <a:path w="7620" h="780414">
                <a:moveTo>
                  <a:pt x="7040" y="780327"/>
                </a:moveTo>
                <a:lnTo>
                  <a:pt x="0" y="0"/>
                </a:lnTo>
              </a:path>
            </a:pathLst>
          </a:custGeom>
          <a:ln w="25399">
            <a:solidFill>
              <a:srgbClr val="6095C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228118" y="2506149"/>
            <a:ext cx="118110" cy="155785"/>
          </a:xfrm>
          <a:custGeom>
            <a:avLst/>
            <a:gdLst/>
            <a:ahLst/>
            <a:cxnLst/>
            <a:rect l="l" t="t" r="r" b="b"/>
            <a:pathLst>
              <a:path w="118109" h="116839">
                <a:moveTo>
                  <a:pt x="58064" y="0"/>
                </a:moveTo>
                <a:lnTo>
                  <a:pt x="0" y="101589"/>
                </a:lnTo>
                <a:lnTo>
                  <a:pt x="2133" y="109331"/>
                </a:lnTo>
                <a:lnTo>
                  <a:pt x="14325" y="116281"/>
                </a:lnTo>
                <a:lnTo>
                  <a:pt x="22067" y="114178"/>
                </a:lnTo>
                <a:lnTo>
                  <a:pt x="58521" y="50383"/>
                </a:lnTo>
                <a:lnTo>
                  <a:pt x="88068" y="50383"/>
                </a:lnTo>
                <a:lnTo>
                  <a:pt x="58064" y="0"/>
                </a:lnTo>
                <a:close/>
              </a:path>
              <a:path w="118109" h="116839">
                <a:moveTo>
                  <a:pt x="88068" y="50383"/>
                </a:moveTo>
                <a:lnTo>
                  <a:pt x="58521" y="50383"/>
                </a:lnTo>
                <a:lnTo>
                  <a:pt x="96103" y="113507"/>
                </a:lnTo>
                <a:lnTo>
                  <a:pt x="103875" y="115488"/>
                </a:lnTo>
                <a:lnTo>
                  <a:pt x="115945" y="108325"/>
                </a:lnTo>
                <a:lnTo>
                  <a:pt x="117927" y="100523"/>
                </a:lnTo>
                <a:lnTo>
                  <a:pt x="88068" y="50383"/>
                </a:lnTo>
                <a:close/>
              </a:path>
            </a:pathLst>
          </a:custGeom>
          <a:solidFill>
            <a:srgbClr val="6095C9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264584" y="2917170"/>
            <a:ext cx="87376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dirty="0">
                <a:solidFill>
                  <a:srgbClr val="4BACC6"/>
                </a:solidFill>
                <a:latin typeface="Calibri"/>
                <a:cs typeface="Calibri"/>
              </a:rPr>
              <a:t>Vi</a:t>
            </a:r>
            <a:r>
              <a:rPr spc="-10" dirty="0">
                <a:solidFill>
                  <a:srgbClr val="4BACC6"/>
                </a:solidFill>
                <a:latin typeface="Calibri"/>
                <a:cs typeface="Calibri"/>
              </a:rPr>
              <a:t>rtual</a:t>
            </a:r>
            <a:r>
              <a:rPr spc="-45" dirty="0">
                <a:solidFill>
                  <a:srgbClr val="4BACC6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srgbClr val="4BACC6"/>
                </a:solidFill>
                <a:latin typeface="Calibri"/>
                <a:cs typeface="Calibri"/>
              </a:rPr>
              <a:t>IP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099207" y="6362945"/>
            <a:ext cx="162496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Physical</a:t>
            </a:r>
            <a:r>
              <a:rPr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Netw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rk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384974" y="5491941"/>
            <a:ext cx="278476" cy="3768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433770" y="5529960"/>
            <a:ext cx="180870" cy="2418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433684" y="5529957"/>
            <a:ext cx="180975" cy="242147"/>
          </a:xfrm>
          <a:custGeom>
            <a:avLst/>
            <a:gdLst/>
            <a:ahLst/>
            <a:cxnLst/>
            <a:rect l="l" t="t" r="r" b="b"/>
            <a:pathLst>
              <a:path w="180975" h="181610">
                <a:moveTo>
                  <a:pt x="0" y="90705"/>
                </a:moveTo>
                <a:lnTo>
                  <a:pt x="9928" y="49347"/>
                </a:lnTo>
                <a:lnTo>
                  <a:pt x="36451" y="17933"/>
                </a:lnTo>
                <a:lnTo>
                  <a:pt x="74674" y="1371"/>
                </a:lnTo>
                <a:lnTo>
                  <a:pt x="89169" y="0"/>
                </a:lnTo>
                <a:lnTo>
                  <a:pt x="103973" y="1147"/>
                </a:lnTo>
                <a:lnTo>
                  <a:pt x="142921" y="16965"/>
                </a:lnTo>
                <a:lnTo>
                  <a:pt x="170110" y="47614"/>
                </a:lnTo>
                <a:lnTo>
                  <a:pt x="180958" y="88289"/>
                </a:lnTo>
                <a:lnTo>
                  <a:pt x="179834" y="103326"/>
                </a:lnTo>
                <a:lnTo>
                  <a:pt x="164247" y="142731"/>
                </a:lnTo>
                <a:lnTo>
                  <a:pt x="134001" y="170190"/>
                </a:lnTo>
                <a:lnTo>
                  <a:pt x="93801" y="181357"/>
                </a:lnTo>
                <a:lnTo>
                  <a:pt x="78634" y="180248"/>
                </a:lnTo>
                <a:lnTo>
                  <a:pt x="39022" y="164784"/>
                </a:lnTo>
                <a:lnTo>
                  <a:pt x="11461" y="134733"/>
                </a:lnTo>
                <a:lnTo>
                  <a:pt x="88" y="94748"/>
                </a:lnTo>
                <a:lnTo>
                  <a:pt x="0" y="90705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567854" y="5480859"/>
            <a:ext cx="631768" cy="3934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614671" y="5650897"/>
            <a:ext cx="411480" cy="0"/>
          </a:xfrm>
          <a:custGeom>
            <a:avLst/>
            <a:gdLst/>
            <a:ahLst/>
            <a:cxnLst/>
            <a:rect l="l" t="t" r="r" b="b"/>
            <a:pathLst>
              <a:path w="411479">
                <a:moveTo>
                  <a:pt x="0" y="0"/>
                </a:moveTo>
                <a:lnTo>
                  <a:pt x="411358" y="0"/>
                </a:lnTo>
              </a:path>
            </a:pathLst>
          </a:custGeom>
          <a:ln w="25399">
            <a:solidFill>
              <a:srgbClr val="6095C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935324" y="5572284"/>
            <a:ext cx="116205" cy="157480"/>
          </a:xfrm>
          <a:custGeom>
            <a:avLst/>
            <a:gdLst/>
            <a:ahLst/>
            <a:cxnLst/>
            <a:rect l="l" t="t" r="r" b="b"/>
            <a:pathLst>
              <a:path w="116204" h="118110">
                <a:moveTo>
                  <a:pt x="14843" y="0"/>
                </a:moveTo>
                <a:lnTo>
                  <a:pt x="7071" y="2048"/>
                </a:lnTo>
                <a:lnTo>
                  <a:pt x="0" y="14167"/>
                </a:lnTo>
                <a:lnTo>
                  <a:pt x="2042" y="21942"/>
                </a:lnTo>
                <a:lnTo>
                  <a:pt x="65501" y="58960"/>
                </a:lnTo>
                <a:lnTo>
                  <a:pt x="2042" y="95975"/>
                </a:lnTo>
                <a:lnTo>
                  <a:pt x="0" y="103750"/>
                </a:lnTo>
                <a:lnTo>
                  <a:pt x="7071" y="115869"/>
                </a:lnTo>
                <a:lnTo>
                  <a:pt x="14843" y="117905"/>
                </a:lnTo>
                <a:lnTo>
                  <a:pt x="115915" y="58960"/>
                </a:lnTo>
                <a:lnTo>
                  <a:pt x="14843" y="0"/>
                </a:lnTo>
                <a:close/>
              </a:path>
            </a:pathLst>
          </a:custGeom>
          <a:solidFill>
            <a:srgbClr val="6095C9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823959" y="5486400"/>
            <a:ext cx="278476" cy="37684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872607" y="5525639"/>
            <a:ext cx="180869" cy="2418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8872517" y="5525637"/>
            <a:ext cx="180975" cy="242147"/>
          </a:xfrm>
          <a:custGeom>
            <a:avLst/>
            <a:gdLst/>
            <a:ahLst/>
            <a:cxnLst/>
            <a:rect l="l" t="t" r="r" b="b"/>
            <a:pathLst>
              <a:path w="180975" h="181610">
                <a:moveTo>
                  <a:pt x="0" y="90705"/>
                </a:moveTo>
                <a:lnTo>
                  <a:pt x="9928" y="49348"/>
                </a:lnTo>
                <a:lnTo>
                  <a:pt x="36451" y="17934"/>
                </a:lnTo>
                <a:lnTo>
                  <a:pt x="74674" y="1371"/>
                </a:lnTo>
                <a:lnTo>
                  <a:pt x="89169" y="0"/>
                </a:lnTo>
                <a:lnTo>
                  <a:pt x="103973" y="1147"/>
                </a:lnTo>
                <a:lnTo>
                  <a:pt x="142921" y="16966"/>
                </a:lnTo>
                <a:lnTo>
                  <a:pt x="170110" y="47615"/>
                </a:lnTo>
                <a:lnTo>
                  <a:pt x="180958" y="88289"/>
                </a:lnTo>
                <a:lnTo>
                  <a:pt x="179834" y="103326"/>
                </a:lnTo>
                <a:lnTo>
                  <a:pt x="164250" y="142733"/>
                </a:lnTo>
                <a:lnTo>
                  <a:pt x="134008" y="170198"/>
                </a:lnTo>
                <a:lnTo>
                  <a:pt x="93813" y="181371"/>
                </a:lnTo>
                <a:lnTo>
                  <a:pt x="78645" y="180263"/>
                </a:lnTo>
                <a:lnTo>
                  <a:pt x="39032" y="164799"/>
                </a:lnTo>
                <a:lnTo>
                  <a:pt x="11469" y="134750"/>
                </a:lnTo>
                <a:lnTo>
                  <a:pt x="89" y="94770"/>
                </a:lnTo>
                <a:lnTo>
                  <a:pt x="0" y="90705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362614" y="5480859"/>
            <a:ext cx="656706" cy="39346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8407392" y="5646597"/>
            <a:ext cx="440055" cy="4233"/>
          </a:xfrm>
          <a:custGeom>
            <a:avLst/>
            <a:gdLst/>
            <a:ahLst/>
            <a:cxnLst/>
            <a:rect l="l" t="t" r="r" b="b"/>
            <a:pathLst>
              <a:path w="440054" h="3175">
                <a:moveTo>
                  <a:pt x="0" y="0"/>
                </a:moveTo>
                <a:lnTo>
                  <a:pt x="439948" y="2999"/>
                </a:lnTo>
              </a:path>
            </a:pathLst>
          </a:custGeom>
          <a:ln w="25399">
            <a:solidFill>
              <a:srgbClr val="6095C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756327" y="5571300"/>
            <a:ext cx="116839" cy="157480"/>
          </a:xfrm>
          <a:custGeom>
            <a:avLst/>
            <a:gdLst/>
            <a:ahLst/>
            <a:cxnLst/>
            <a:rect l="l" t="t" r="r" b="b"/>
            <a:pathLst>
              <a:path w="116840" h="118110">
                <a:moveTo>
                  <a:pt x="15544" y="0"/>
                </a:moveTo>
                <a:lnTo>
                  <a:pt x="7772" y="1987"/>
                </a:lnTo>
                <a:lnTo>
                  <a:pt x="4175" y="8022"/>
                </a:lnTo>
                <a:lnTo>
                  <a:pt x="609" y="14060"/>
                </a:lnTo>
                <a:lnTo>
                  <a:pt x="2590" y="21848"/>
                </a:lnTo>
                <a:lnTo>
                  <a:pt x="65806" y="59292"/>
                </a:lnTo>
                <a:lnTo>
                  <a:pt x="2103" y="95880"/>
                </a:lnTo>
                <a:lnTo>
                  <a:pt x="0" y="103644"/>
                </a:lnTo>
                <a:lnTo>
                  <a:pt x="3505" y="109727"/>
                </a:lnTo>
                <a:lnTo>
                  <a:pt x="6979" y="115799"/>
                </a:lnTo>
                <a:lnTo>
                  <a:pt x="14752" y="117905"/>
                </a:lnTo>
                <a:lnTo>
                  <a:pt x="116220" y="59637"/>
                </a:lnTo>
                <a:lnTo>
                  <a:pt x="15544" y="0"/>
                </a:lnTo>
                <a:close/>
              </a:path>
            </a:pathLst>
          </a:custGeom>
          <a:solidFill>
            <a:srgbClr val="6095C9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281478" y="4950239"/>
            <a:ext cx="45974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1285" marR="5080" indent="-109220" defTabSz="914400">
              <a:lnSpc>
                <a:spcPts val="1400"/>
              </a:lnSpc>
            </a:pPr>
            <a:r>
              <a:rPr sz="1200" dirty="0">
                <a:solidFill>
                  <a:srgbClr val="4BACC6"/>
                </a:solidFill>
                <a:latin typeface="Calibri"/>
                <a:cs typeface="Calibri"/>
              </a:rPr>
              <a:t>T</a:t>
            </a:r>
            <a:r>
              <a:rPr sz="1200" spc="-10" dirty="0">
                <a:solidFill>
                  <a:srgbClr val="4BACC6"/>
                </a:solidFill>
                <a:latin typeface="Calibri"/>
                <a:cs typeface="Calibri"/>
              </a:rPr>
              <a:t>enan</a:t>
            </a:r>
            <a:r>
              <a:rPr sz="1200" spc="-5" dirty="0">
                <a:solidFill>
                  <a:srgbClr val="4BACC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4BACC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4BACC6"/>
                </a:solidFill>
                <a:latin typeface="Calibri"/>
                <a:cs typeface="Calibri"/>
              </a:rPr>
              <a:t>V</a:t>
            </a:r>
            <a:r>
              <a:rPr sz="1200" spc="-15" dirty="0">
                <a:solidFill>
                  <a:srgbClr val="4BACC6"/>
                </a:solidFill>
                <a:latin typeface="Calibri"/>
                <a:cs typeface="Calibri"/>
              </a:rPr>
              <a:t>M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489042" y="5860580"/>
            <a:ext cx="59118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1200" dirty="0">
                <a:solidFill>
                  <a:srgbClr val="4BACC6"/>
                </a:solidFill>
                <a:latin typeface="Calibri"/>
                <a:cs typeface="Calibri"/>
              </a:rPr>
              <a:t>Vi</a:t>
            </a:r>
            <a:r>
              <a:rPr sz="1200" spc="-5" dirty="0">
                <a:solidFill>
                  <a:srgbClr val="4BACC6"/>
                </a:solidFill>
                <a:latin typeface="Calibri"/>
                <a:cs typeface="Calibri"/>
              </a:rPr>
              <a:t>rtual</a:t>
            </a:r>
            <a:r>
              <a:rPr sz="1200" spc="-30" dirty="0">
                <a:solidFill>
                  <a:srgbClr val="4BACC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4BACC6"/>
                </a:solidFill>
                <a:latin typeface="Calibri"/>
                <a:cs typeface="Calibri"/>
              </a:rPr>
              <a:t>IP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394372" y="5827259"/>
            <a:ext cx="59118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1200" dirty="0">
                <a:solidFill>
                  <a:srgbClr val="4BACC6"/>
                </a:solidFill>
                <a:latin typeface="Calibri"/>
                <a:cs typeface="Calibri"/>
              </a:rPr>
              <a:t>Vi</a:t>
            </a:r>
            <a:r>
              <a:rPr sz="1200" spc="-5" dirty="0">
                <a:solidFill>
                  <a:srgbClr val="4BACC6"/>
                </a:solidFill>
                <a:latin typeface="Calibri"/>
                <a:cs typeface="Calibri"/>
              </a:rPr>
              <a:t>rtual</a:t>
            </a:r>
            <a:r>
              <a:rPr sz="1200" spc="-30" dirty="0">
                <a:solidFill>
                  <a:srgbClr val="4BACC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4BACC6"/>
                </a:solidFill>
                <a:latin typeface="Calibri"/>
                <a:cs typeface="Calibri"/>
              </a:rPr>
              <a:t>IP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681798" y="4960927"/>
            <a:ext cx="45974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1285" marR="5080" indent="-109220" defTabSz="914400">
              <a:lnSpc>
                <a:spcPts val="1400"/>
              </a:lnSpc>
            </a:pPr>
            <a:r>
              <a:rPr sz="1200" dirty="0">
                <a:solidFill>
                  <a:srgbClr val="4BACC6"/>
                </a:solidFill>
                <a:latin typeface="Calibri"/>
                <a:cs typeface="Calibri"/>
              </a:rPr>
              <a:t>T</a:t>
            </a:r>
            <a:r>
              <a:rPr sz="1200" spc="-10" dirty="0">
                <a:solidFill>
                  <a:srgbClr val="4BACC6"/>
                </a:solidFill>
                <a:latin typeface="Calibri"/>
                <a:cs typeface="Calibri"/>
              </a:rPr>
              <a:t>enan</a:t>
            </a:r>
            <a:r>
              <a:rPr sz="1200" spc="-5" dirty="0">
                <a:solidFill>
                  <a:srgbClr val="4BACC6"/>
                </a:solidFill>
                <a:latin typeface="Calibri"/>
                <a:cs typeface="Calibri"/>
              </a:rPr>
              <a:t>t</a:t>
            </a:r>
            <a:r>
              <a:rPr sz="1200" spc="-5" dirty="0">
                <a:solidFill>
                  <a:srgbClr val="4BACC6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4BACC6"/>
                </a:solidFill>
                <a:latin typeface="Calibri"/>
                <a:cs typeface="Calibri"/>
              </a:rPr>
              <a:t>V</a:t>
            </a:r>
            <a:r>
              <a:rPr sz="1200" spc="-15" dirty="0">
                <a:solidFill>
                  <a:srgbClr val="4BACC6"/>
                </a:solidFill>
                <a:latin typeface="Calibri"/>
                <a:cs typeface="Calibri"/>
              </a:rPr>
              <a:t>M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690067" y="5514109"/>
            <a:ext cx="253538" cy="33805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5740423" y="5549299"/>
            <a:ext cx="152399" cy="2031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740420" y="5549297"/>
            <a:ext cx="152400" cy="2032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152399"/>
                </a:moveTo>
                <a:lnTo>
                  <a:pt x="152399" y="152399"/>
                </a:lnTo>
                <a:lnTo>
                  <a:pt x="152399" y="0"/>
                </a:lnTo>
                <a:lnTo>
                  <a:pt x="0" y="0"/>
                </a:lnTo>
                <a:lnTo>
                  <a:pt x="0" y="152399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030894" y="5209309"/>
            <a:ext cx="278476" cy="33805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081492" y="5244499"/>
            <a:ext cx="179391" cy="2031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081494" y="5244497"/>
            <a:ext cx="179705" cy="203200"/>
          </a:xfrm>
          <a:custGeom>
            <a:avLst/>
            <a:gdLst/>
            <a:ahLst/>
            <a:cxnLst/>
            <a:rect l="l" t="t" r="r" b="b"/>
            <a:pathLst>
              <a:path w="179704" h="152400">
                <a:moveTo>
                  <a:pt x="0" y="152399"/>
                </a:moveTo>
                <a:lnTo>
                  <a:pt x="179391" y="152399"/>
                </a:lnTo>
                <a:lnTo>
                  <a:pt x="179391" y="0"/>
                </a:lnTo>
                <a:lnTo>
                  <a:pt x="0" y="0"/>
                </a:lnTo>
                <a:lnTo>
                  <a:pt x="0" y="152399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7165573" y="5209309"/>
            <a:ext cx="253538" cy="3380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217239" y="5244499"/>
            <a:ext cx="152399" cy="2031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217236" y="5244497"/>
            <a:ext cx="152400" cy="2032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152399"/>
                </a:moveTo>
                <a:lnTo>
                  <a:pt x="152399" y="152399"/>
                </a:lnTo>
                <a:lnTo>
                  <a:pt x="152399" y="0"/>
                </a:lnTo>
                <a:lnTo>
                  <a:pt x="0" y="0"/>
                </a:lnTo>
                <a:lnTo>
                  <a:pt x="0" y="152399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101547" y="5902037"/>
            <a:ext cx="253538" cy="33805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6154064" y="5941187"/>
            <a:ext cx="152399" cy="2031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154064" y="5941185"/>
            <a:ext cx="152400" cy="2032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152399"/>
                </a:moveTo>
                <a:lnTo>
                  <a:pt x="152399" y="152399"/>
                </a:lnTo>
                <a:lnTo>
                  <a:pt x="152399" y="0"/>
                </a:lnTo>
                <a:lnTo>
                  <a:pt x="0" y="0"/>
                </a:lnTo>
                <a:lnTo>
                  <a:pt x="0" y="152399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916186" y="5902037"/>
            <a:ext cx="253538" cy="33805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966846" y="5941187"/>
            <a:ext cx="152399" cy="2031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6966843" y="5941185"/>
            <a:ext cx="152400" cy="2032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152399"/>
                </a:moveTo>
                <a:lnTo>
                  <a:pt x="152399" y="152399"/>
                </a:lnTo>
                <a:lnTo>
                  <a:pt x="152399" y="0"/>
                </a:lnTo>
                <a:lnTo>
                  <a:pt x="0" y="0"/>
                </a:lnTo>
                <a:lnTo>
                  <a:pt x="0" y="152399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448217" y="5514109"/>
            <a:ext cx="249381" cy="33805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7496619" y="5549299"/>
            <a:ext cx="152399" cy="20319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496616" y="5549297"/>
            <a:ext cx="152400" cy="2032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152399"/>
                </a:moveTo>
                <a:lnTo>
                  <a:pt x="152399" y="152399"/>
                </a:lnTo>
                <a:lnTo>
                  <a:pt x="152399" y="0"/>
                </a:lnTo>
                <a:lnTo>
                  <a:pt x="0" y="0"/>
                </a:lnTo>
                <a:lnTo>
                  <a:pt x="0" y="152399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5000091" y="5514109"/>
            <a:ext cx="253538" cy="33805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5050965" y="5549299"/>
            <a:ext cx="152399" cy="20319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5050962" y="5549297"/>
            <a:ext cx="152400" cy="2032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152399"/>
                </a:moveTo>
                <a:lnTo>
                  <a:pt x="152399" y="152399"/>
                </a:lnTo>
                <a:lnTo>
                  <a:pt x="152399" y="0"/>
                </a:lnTo>
                <a:lnTo>
                  <a:pt x="0" y="0"/>
                </a:lnTo>
                <a:lnTo>
                  <a:pt x="0" y="152399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8204667" y="5514109"/>
            <a:ext cx="253538" cy="33805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8255023" y="5549299"/>
            <a:ext cx="152399" cy="20319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8255020" y="5549297"/>
            <a:ext cx="152400" cy="2032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152399"/>
                </a:moveTo>
                <a:lnTo>
                  <a:pt x="152388" y="152399"/>
                </a:lnTo>
                <a:lnTo>
                  <a:pt x="152388" y="0"/>
                </a:lnTo>
                <a:lnTo>
                  <a:pt x="0" y="0"/>
                </a:lnTo>
                <a:lnTo>
                  <a:pt x="0" y="152399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7144789" y="4350330"/>
            <a:ext cx="295101" cy="111390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7293436" y="4383308"/>
            <a:ext cx="0" cy="828040"/>
          </a:xfrm>
          <a:custGeom>
            <a:avLst/>
            <a:gdLst/>
            <a:ahLst/>
            <a:cxnLst/>
            <a:rect l="l" t="t" r="r" b="b"/>
            <a:pathLst>
              <a:path h="621029">
                <a:moveTo>
                  <a:pt x="0" y="0"/>
                </a:moveTo>
                <a:lnTo>
                  <a:pt x="0" y="620911"/>
                </a:lnTo>
              </a:path>
            </a:pathLst>
          </a:custGeom>
          <a:ln w="25399">
            <a:solidFill>
              <a:srgbClr val="6095C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234488" y="5090255"/>
            <a:ext cx="118110" cy="154940"/>
          </a:xfrm>
          <a:custGeom>
            <a:avLst/>
            <a:gdLst/>
            <a:ahLst/>
            <a:cxnLst/>
            <a:rect l="l" t="t" r="r" b="b"/>
            <a:pathLst>
              <a:path w="118109" h="116204">
                <a:moveTo>
                  <a:pt x="14142" y="0"/>
                </a:moveTo>
                <a:lnTo>
                  <a:pt x="2042" y="7074"/>
                </a:lnTo>
                <a:lnTo>
                  <a:pt x="0" y="14849"/>
                </a:lnTo>
                <a:lnTo>
                  <a:pt x="58948" y="115909"/>
                </a:lnTo>
                <a:lnTo>
                  <a:pt x="88348" y="65498"/>
                </a:lnTo>
                <a:lnTo>
                  <a:pt x="58948" y="65498"/>
                </a:lnTo>
                <a:lnTo>
                  <a:pt x="25481" y="8110"/>
                </a:lnTo>
                <a:lnTo>
                  <a:pt x="21915" y="2048"/>
                </a:lnTo>
                <a:lnTo>
                  <a:pt x="14142" y="0"/>
                </a:lnTo>
                <a:close/>
              </a:path>
              <a:path w="118109" h="116204">
                <a:moveTo>
                  <a:pt x="103723" y="0"/>
                </a:moveTo>
                <a:lnTo>
                  <a:pt x="95951" y="2048"/>
                </a:lnTo>
                <a:lnTo>
                  <a:pt x="58948" y="65498"/>
                </a:lnTo>
                <a:lnTo>
                  <a:pt x="88348" y="65498"/>
                </a:lnTo>
                <a:lnTo>
                  <a:pt x="117896" y="14849"/>
                </a:lnTo>
                <a:lnTo>
                  <a:pt x="115854" y="7074"/>
                </a:lnTo>
                <a:lnTo>
                  <a:pt x="103723" y="0"/>
                </a:lnTo>
                <a:close/>
              </a:path>
            </a:pathLst>
          </a:custGeom>
          <a:solidFill>
            <a:srgbClr val="6095C9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6005934" y="4211779"/>
            <a:ext cx="295101" cy="111944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6154734" y="4416917"/>
            <a:ext cx="16510" cy="828040"/>
          </a:xfrm>
          <a:custGeom>
            <a:avLst/>
            <a:gdLst/>
            <a:ahLst/>
            <a:cxnLst/>
            <a:rect l="l" t="t" r="r" b="b"/>
            <a:pathLst>
              <a:path w="16510" h="621029">
                <a:moveTo>
                  <a:pt x="16459" y="620685"/>
                </a:moveTo>
                <a:lnTo>
                  <a:pt x="0" y="0"/>
                </a:lnTo>
              </a:path>
            </a:pathLst>
          </a:custGeom>
          <a:ln w="25399">
            <a:solidFill>
              <a:srgbClr val="6095C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6097798" y="4383326"/>
            <a:ext cx="118110" cy="156633"/>
          </a:xfrm>
          <a:custGeom>
            <a:avLst/>
            <a:gdLst/>
            <a:ahLst/>
            <a:cxnLst/>
            <a:rect l="l" t="t" r="r" b="b"/>
            <a:pathLst>
              <a:path w="118110" h="117475">
                <a:moveTo>
                  <a:pt x="56266" y="0"/>
                </a:moveTo>
                <a:lnTo>
                  <a:pt x="0" y="102583"/>
                </a:lnTo>
                <a:lnTo>
                  <a:pt x="2255" y="110301"/>
                </a:lnTo>
                <a:lnTo>
                  <a:pt x="14569" y="117052"/>
                </a:lnTo>
                <a:lnTo>
                  <a:pt x="22280" y="114799"/>
                </a:lnTo>
                <a:lnTo>
                  <a:pt x="25633" y="108645"/>
                </a:lnTo>
                <a:lnTo>
                  <a:pt x="57607" y="50386"/>
                </a:lnTo>
                <a:lnTo>
                  <a:pt x="87474" y="50386"/>
                </a:lnTo>
                <a:lnTo>
                  <a:pt x="56266" y="0"/>
                </a:lnTo>
                <a:close/>
              </a:path>
              <a:path w="118110" h="117475">
                <a:moveTo>
                  <a:pt x="87474" y="50386"/>
                </a:moveTo>
                <a:lnTo>
                  <a:pt x="57607" y="50386"/>
                </a:lnTo>
                <a:lnTo>
                  <a:pt x="92567" y="106872"/>
                </a:lnTo>
                <a:lnTo>
                  <a:pt x="96286" y="112836"/>
                </a:lnTo>
                <a:lnTo>
                  <a:pt x="104119" y="114680"/>
                </a:lnTo>
                <a:lnTo>
                  <a:pt x="116037" y="107286"/>
                </a:lnTo>
                <a:lnTo>
                  <a:pt x="117866" y="99465"/>
                </a:lnTo>
                <a:lnTo>
                  <a:pt x="87474" y="50386"/>
                </a:lnTo>
                <a:close/>
              </a:path>
            </a:pathLst>
          </a:custGeom>
          <a:solidFill>
            <a:srgbClr val="6095C9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6222014" y="4621242"/>
            <a:ext cx="99504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Physical</a:t>
            </a:r>
            <a:r>
              <a:rPr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IP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5466610" y="5348076"/>
            <a:ext cx="67183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1200" spc="-10" dirty="0">
                <a:solidFill>
                  <a:prstClr val="black"/>
                </a:solidFill>
                <a:latin typeface="Calibri"/>
                <a:cs typeface="Calibri"/>
              </a:rPr>
              <a:t>Physi</a:t>
            </a:r>
            <a:r>
              <a:rPr sz="1200" spc="-5" dirty="0">
                <a:solidFill>
                  <a:prstClr val="black"/>
                </a:solidFill>
                <a:latin typeface="Calibri"/>
                <a:cs typeface="Calibri"/>
              </a:rPr>
              <a:t>cal</a:t>
            </a:r>
            <a:r>
              <a:rPr sz="1200" spc="-3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Calibri"/>
                <a:cs typeface="Calibri"/>
              </a:rPr>
              <a:t>IP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5158039" y="5480859"/>
            <a:ext cx="727362" cy="39346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5203365" y="5650897"/>
            <a:ext cx="512445" cy="0"/>
          </a:xfrm>
          <a:custGeom>
            <a:avLst/>
            <a:gdLst/>
            <a:ahLst/>
            <a:cxnLst/>
            <a:rect l="l" t="t" r="r" b="b"/>
            <a:pathLst>
              <a:path w="512445">
                <a:moveTo>
                  <a:pt x="0" y="0"/>
                </a:moveTo>
                <a:lnTo>
                  <a:pt x="512185" y="0"/>
                </a:lnTo>
              </a:path>
            </a:pathLst>
          </a:custGeom>
          <a:ln w="25399">
            <a:solidFill>
              <a:srgbClr val="6095C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5624842" y="5572300"/>
            <a:ext cx="116205" cy="157480"/>
          </a:xfrm>
          <a:custGeom>
            <a:avLst/>
            <a:gdLst/>
            <a:ahLst/>
            <a:cxnLst/>
            <a:rect l="l" t="t" r="r" b="b"/>
            <a:pathLst>
              <a:path w="116204" h="118110">
                <a:moveTo>
                  <a:pt x="14843" y="0"/>
                </a:moveTo>
                <a:lnTo>
                  <a:pt x="7071" y="2036"/>
                </a:lnTo>
                <a:lnTo>
                  <a:pt x="0" y="14154"/>
                </a:lnTo>
                <a:lnTo>
                  <a:pt x="2042" y="21930"/>
                </a:lnTo>
                <a:lnTo>
                  <a:pt x="65501" y="58948"/>
                </a:lnTo>
                <a:lnTo>
                  <a:pt x="2042" y="95963"/>
                </a:lnTo>
                <a:lnTo>
                  <a:pt x="0" y="103738"/>
                </a:lnTo>
                <a:lnTo>
                  <a:pt x="7071" y="115857"/>
                </a:lnTo>
                <a:lnTo>
                  <a:pt x="14843" y="117905"/>
                </a:lnTo>
                <a:lnTo>
                  <a:pt x="115915" y="58948"/>
                </a:lnTo>
                <a:lnTo>
                  <a:pt x="14843" y="0"/>
                </a:lnTo>
                <a:close/>
              </a:path>
            </a:pathLst>
          </a:custGeom>
          <a:solidFill>
            <a:srgbClr val="6095C9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7601989" y="5480859"/>
            <a:ext cx="798021" cy="39346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7649019" y="5646597"/>
            <a:ext cx="581025" cy="4233"/>
          </a:xfrm>
          <a:custGeom>
            <a:avLst/>
            <a:gdLst/>
            <a:ahLst/>
            <a:cxnLst/>
            <a:rect l="l" t="t" r="r" b="b"/>
            <a:pathLst>
              <a:path w="581025" h="3175">
                <a:moveTo>
                  <a:pt x="0" y="0"/>
                </a:moveTo>
                <a:lnTo>
                  <a:pt x="580430" y="3035"/>
                </a:lnTo>
              </a:path>
            </a:pathLst>
          </a:custGeom>
          <a:ln w="25399">
            <a:solidFill>
              <a:srgbClr val="6095C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8138528" y="5571504"/>
            <a:ext cx="116205" cy="157480"/>
          </a:xfrm>
          <a:custGeom>
            <a:avLst/>
            <a:gdLst/>
            <a:ahLst/>
            <a:cxnLst/>
            <a:rect l="l" t="t" r="r" b="b"/>
            <a:pathLst>
              <a:path w="116204" h="118110">
                <a:moveTo>
                  <a:pt x="15392" y="0"/>
                </a:moveTo>
                <a:lnTo>
                  <a:pt x="7589" y="2014"/>
                </a:lnTo>
                <a:lnTo>
                  <a:pt x="457" y="14084"/>
                </a:lnTo>
                <a:lnTo>
                  <a:pt x="2468" y="21872"/>
                </a:lnTo>
                <a:lnTo>
                  <a:pt x="65714" y="59222"/>
                </a:lnTo>
                <a:lnTo>
                  <a:pt x="2072" y="95905"/>
                </a:lnTo>
                <a:lnTo>
                  <a:pt x="0" y="103668"/>
                </a:lnTo>
                <a:lnTo>
                  <a:pt x="7010" y="115823"/>
                </a:lnTo>
                <a:lnTo>
                  <a:pt x="14752" y="117908"/>
                </a:lnTo>
                <a:lnTo>
                  <a:pt x="116128" y="59484"/>
                </a:lnTo>
                <a:lnTo>
                  <a:pt x="15392" y="0"/>
                </a:lnTo>
                <a:close/>
              </a:path>
            </a:pathLst>
          </a:custGeom>
          <a:solidFill>
            <a:srgbClr val="6095C9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7578083" y="5351878"/>
            <a:ext cx="67183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1200" spc="-10" dirty="0">
                <a:solidFill>
                  <a:prstClr val="black"/>
                </a:solidFill>
                <a:latin typeface="Calibri"/>
                <a:cs typeface="Calibri"/>
              </a:rPr>
              <a:t>Physi</a:t>
            </a:r>
            <a:r>
              <a:rPr sz="1200" spc="-5" dirty="0">
                <a:solidFill>
                  <a:prstClr val="black"/>
                </a:solidFill>
                <a:latin typeface="Calibri"/>
                <a:cs typeface="Calibri"/>
              </a:rPr>
              <a:t>cal</a:t>
            </a:r>
            <a:r>
              <a:rPr sz="1200" spc="-3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Calibri"/>
                <a:cs typeface="Calibri"/>
              </a:rPr>
              <a:t>IP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4893783" y="5003120"/>
            <a:ext cx="32766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1200" dirty="0">
                <a:solidFill>
                  <a:prstClr val="black"/>
                </a:solidFill>
                <a:latin typeface="Calibri"/>
                <a:cs typeface="Calibri"/>
              </a:rPr>
              <a:t>Ed</a:t>
            </a:r>
            <a:r>
              <a:rPr sz="1200" spc="-5" dirty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r>
              <a:rPr sz="12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4840065" y="5240188"/>
            <a:ext cx="43497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120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200" spc="-10" dirty="0">
                <a:solidFill>
                  <a:prstClr val="black"/>
                </a:solidFill>
                <a:latin typeface="Calibri"/>
                <a:cs typeface="Calibri"/>
              </a:rPr>
              <a:t>wi</a:t>
            </a:r>
            <a:r>
              <a:rPr sz="1200" spc="-5" dirty="0">
                <a:solidFill>
                  <a:prstClr val="black"/>
                </a:solidFill>
                <a:latin typeface="Calibri"/>
                <a:cs typeface="Calibri"/>
              </a:rPr>
              <a:t>tch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7098365" y="13260"/>
            <a:ext cx="2045622" cy="80681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5"/>
          <p:cNvSpPr txBox="1"/>
          <p:nvPr/>
        </p:nvSpPr>
        <p:spPr>
          <a:xfrm>
            <a:off x="381000" y="5486400"/>
            <a:ext cx="358140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lang="en-US" sz="2800" dirty="0" smtClean="0">
                <a:solidFill>
                  <a:srgbClr val="FF0000"/>
                </a:solidFill>
                <a:latin typeface="Calibri"/>
                <a:cs typeface="Calibri"/>
              </a:rPr>
              <a:t>A tenant cannot use the whole address space</a:t>
            </a:r>
            <a:r>
              <a:rPr sz="2800" dirty="0" smtClean="0">
                <a:solidFill>
                  <a:srgbClr val="FF0000"/>
                </a:solidFill>
                <a:latin typeface="Calibri"/>
                <a:cs typeface="Calibri"/>
              </a:rPr>
              <a:t>.</a:t>
            </a:r>
            <a:endParaRPr sz="28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5" name="Date Placeholder 94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6" name="Footer Placeholder 95"/>
          <p:cNvSpPr>
            <a:spLocks noGrp="1"/>
          </p:cNvSpPr>
          <p:nvPr>
            <p:ph type="ftr" sz="quarter" idx="5"/>
          </p:nvPr>
        </p:nvSpPr>
        <p:spPr>
          <a:xfrm>
            <a:off x="1905000" y="6365557"/>
            <a:ext cx="4130041" cy="492443"/>
          </a:xfrm>
        </p:spPr>
        <p:txBody>
          <a:bodyPr/>
          <a:lstStyle/>
          <a:p>
            <a:r>
              <a:rPr lang="en-US" sz="16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 sz="16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7" name="Slide Number Placeholder 9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3148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73889" y="368161"/>
            <a:ext cx="480123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400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4000" spc="-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400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4000" spc="-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4000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4000" spc="-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4000" spc="-20" dirty="0">
                <a:solidFill>
                  <a:prstClr val="black"/>
                </a:solidFill>
                <a:latin typeface="Calibri"/>
                <a:cs typeface="Calibri"/>
              </a:rPr>
              <a:t>gy</a:t>
            </a:r>
            <a:r>
              <a:rPr sz="4000" spc="-1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4000" dirty="0" smtClean="0">
                <a:solidFill>
                  <a:prstClr val="black"/>
                </a:solidFill>
                <a:latin typeface="Calibri"/>
                <a:cs typeface="Calibri"/>
              </a:rPr>
              <a:t>Vi</a:t>
            </a:r>
            <a:r>
              <a:rPr sz="4000" spc="-15" dirty="0" smtClean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4000" dirty="0" smtClean="0">
                <a:solidFill>
                  <a:prstClr val="black"/>
                </a:solidFill>
                <a:latin typeface="Calibri"/>
                <a:cs typeface="Calibri"/>
              </a:rPr>
              <a:t>tualiza</a:t>
            </a:r>
            <a:r>
              <a:rPr lang="en-US" sz="4000" dirty="0" smtClean="0">
                <a:solidFill>
                  <a:prstClr val="black"/>
                </a:solidFill>
                <a:latin typeface="Calibri"/>
                <a:cs typeface="Calibri"/>
              </a:rPr>
              <a:t>ti</a:t>
            </a:r>
            <a:r>
              <a:rPr sz="4000" spc="-5" dirty="0" smtClean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4000" dirty="0" smtClean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endParaRPr sz="40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05200" y="4419600"/>
            <a:ext cx="1828800" cy="2057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39478" y="4591798"/>
            <a:ext cx="2046605" cy="2266527"/>
          </a:xfrm>
          <a:custGeom>
            <a:avLst/>
            <a:gdLst/>
            <a:ahLst/>
            <a:cxnLst/>
            <a:rect l="l" t="t" r="r" b="b"/>
            <a:pathLst>
              <a:path w="2046604" h="1699895">
                <a:moveTo>
                  <a:pt x="2046280" y="1699652"/>
                </a:moveTo>
                <a:lnTo>
                  <a:pt x="2046280" y="0"/>
                </a:lnTo>
                <a:lnTo>
                  <a:pt x="0" y="0"/>
                </a:lnTo>
                <a:lnTo>
                  <a:pt x="0" y="1699652"/>
                </a:lnTo>
              </a:path>
            </a:pathLst>
          </a:custGeom>
          <a:ln w="9524">
            <a:solidFill>
              <a:srgbClr val="275D9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1605" y="2049313"/>
            <a:ext cx="2251709" cy="22354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6841" y="2042954"/>
            <a:ext cx="2261870" cy="2247900"/>
          </a:xfrm>
          <a:custGeom>
            <a:avLst/>
            <a:gdLst/>
            <a:ahLst/>
            <a:cxnLst/>
            <a:rect l="l" t="t" r="r" b="b"/>
            <a:pathLst>
              <a:path w="2261870" h="1685925">
                <a:moveTo>
                  <a:pt x="0" y="1685924"/>
                </a:moveTo>
                <a:lnTo>
                  <a:pt x="2261390" y="1685924"/>
                </a:lnTo>
                <a:lnTo>
                  <a:pt x="2261390" y="0"/>
                </a:lnTo>
                <a:lnTo>
                  <a:pt x="0" y="0"/>
                </a:lnTo>
                <a:lnTo>
                  <a:pt x="0" y="1685924"/>
                </a:lnTo>
                <a:close/>
              </a:path>
            </a:pathLst>
          </a:custGeom>
          <a:ln w="9524">
            <a:solidFill>
              <a:srgbClr val="275D9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80674" y="2047542"/>
            <a:ext cx="2288090" cy="2237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75922" y="2041188"/>
            <a:ext cx="2298065" cy="2250440"/>
          </a:xfrm>
          <a:custGeom>
            <a:avLst/>
            <a:gdLst/>
            <a:ahLst/>
            <a:cxnLst/>
            <a:rect l="l" t="t" r="r" b="b"/>
            <a:pathLst>
              <a:path w="2298065" h="1687830">
                <a:moveTo>
                  <a:pt x="0" y="1687509"/>
                </a:moveTo>
                <a:lnTo>
                  <a:pt x="2297512" y="1687509"/>
                </a:lnTo>
                <a:lnTo>
                  <a:pt x="2297512" y="0"/>
                </a:lnTo>
                <a:lnTo>
                  <a:pt x="0" y="0"/>
                </a:lnTo>
                <a:lnTo>
                  <a:pt x="0" y="1687509"/>
                </a:lnTo>
                <a:close/>
              </a:path>
            </a:pathLst>
          </a:custGeom>
          <a:ln w="9524">
            <a:solidFill>
              <a:srgbClr val="275D9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51985" y="2049310"/>
            <a:ext cx="2178143" cy="21356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947199" y="2042956"/>
            <a:ext cx="2187575" cy="2148840"/>
          </a:xfrm>
          <a:custGeom>
            <a:avLst/>
            <a:gdLst/>
            <a:ahLst/>
            <a:cxnLst/>
            <a:rect l="l" t="t" r="r" b="b"/>
            <a:pathLst>
              <a:path w="2187575" h="1611630">
                <a:moveTo>
                  <a:pt x="0" y="1611319"/>
                </a:moveTo>
                <a:lnTo>
                  <a:pt x="2187570" y="1611319"/>
                </a:lnTo>
                <a:lnTo>
                  <a:pt x="2187570" y="0"/>
                </a:lnTo>
                <a:lnTo>
                  <a:pt x="0" y="0"/>
                </a:lnTo>
                <a:lnTo>
                  <a:pt x="0" y="1611319"/>
                </a:lnTo>
                <a:close/>
              </a:path>
            </a:pathLst>
          </a:custGeom>
          <a:ln w="9524">
            <a:solidFill>
              <a:srgbClr val="275D9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98472" y="3624350"/>
            <a:ext cx="1118061" cy="14796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47234" y="3658473"/>
            <a:ext cx="1018580" cy="13467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094146" y="4637515"/>
            <a:ext cx="271780" cy="368300"/>
          </a:xfrm>
          <a:custGeom>
            <a:avLst/>
            <a:gdLst/>
            <a:ahLst/>
            <a:cxnLst/>
            <a:rect l="l" t="t" r="r" b="b"/>
            <a:pathLst>
              <a:path w="271779" h="276225">
                <a:moveTo>
                  <a:pt x="16215" y="275819"/>
                </a:moveTo>
                <a:lnTo>
                  <a:pt x="0" y="259854"/>
                </a:lnTo>
                <a:lnTo>
                  <a:pt x="255422" y="0"/>
                </a:lnTo>
                <a:lnTo>
                  <a:pt x="271668" y="15965"/>
                </a:lnTo>
                <a:lnTo>
                  <a:pt x="16215" y="275819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45403" y="4573649"/>
            <a:ext cx="288290" cy="389467"/>
          </a:xfrm>
          <a:custGeom>
            <a:avLst/>
            <a:gdLst/>
            <a:ahLst/>
            <a:cxnLst/>
            <a:rect l="l" t="t" r="r" b="b"/>
            <a:pathLst>
              <a:path w="288289" h="292100">
                <a:moveTo>
                  <a:pt x="32497" y="291788"/>
                </a:moveTo>
                <a:lnTo>
                  <a:pt x="0" y="259854"/>
                </a:lnTo>
                <a:lnTo>
                  <a:pt x="255458" y="0"/>
                </a:lnTo>
                <a:lnTo>
                  <a:pt x="287920" y="31933"/>
                </a:lnTo>
                <a:lnTo>
                  <a:pt x="32497" y="291788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347234" y="3658475"/>
            <a:ext cx="937894" cy="1240367"/>
          </a:xfrm>
          <a:custGeom>
            <a:avLst/>
            <a:gdLst/>
            <a:ahLst/>
            <a:cxnLst/>
            <a:rect l="l" t="t" r="r" b="b"/>
            <a:pathLst>
              <a:path w="937895" h="930275">
                <a:moveTo>
                  <a:pt x="681941" y="930270"/>
                </a:moveTo>
                <a:lnTo>
                  <a:pt x="132124" y="389775"/>
                </a:lnTo>
                <a:lnTo>
                  <a:pt x="4404" y="519696"/>
                </a:lnTo>
                <a:lnTo>
                  <a:pt x="0" y="4404"/>
                </a:lnTo>
                <a:lnTo>
                  <a:pt x="515288" y="0"/>
                </a:lnTo>
                <a:lnTo>
                  <a:pt x="387571" y="129920"/>
                </a:lnTo>
                <a:lnTo>
                  <a:pt x="937381" y="670416"/>
                </a:lnTo>
                <a:lnTo>
                  <a:pt x="681941" y="930270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861270" y="3546767"/>
            <a:ext cx="843741" cy="13355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919911" y="3585099"/>
            <a:ext cx="728776" cy="11996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97360" y="4769556"/>
            <a:ext cx="374015" cy="0"/>
          </a:xfrm>
          <a:custGeom>
            <a:avLst/>
            <a:gdLst/>
            <a:ahLst/>
            <a:cxnLst/>
            <a:rect l="l" t="t" r="r" b="b"/>
            <a:pathLst>
              <a:path w="374014">
                <a:moveTo>
                  <a:pt x="0" y="0"/>
                </a:moveTo>
                <a:lnTo>
                  <a:pt x="373913" y="0"/>
                </a:lnTo>
              </a:path>
            </a:pathLst>
          </a:custGeom>
          <a:ln w="33572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097360" y="4693649"/>
            <a:ext cx="374015" cy="0"/>
          </a:xfrm>
          <a:custGeom>
            <a:avLst/>
            <a:gdLst/>
            <a:ahLst/>
            <a:cxnLst/>
            <a:rect l="l" t="t" r="r" b="b"/>
            <a:pathLst>
              <a:path w="374014">
                <a:moveTo>
                  <a:pt x="0" y="0"/>
                </a:moveTo>
                <a:lnTo>
                  <a:pt x="373913" y="0"/>
                </a:lnTo>
              </a:path>
            </a:pathLst>
          </a:custGeom>
          <a:ln w="56347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919910" y="3585097"/>
            <a:ext cx="728980" cy="1048173"/>
          </a:xfrm>
          <a:custGeom>
            <a:avLst/>
            <a:gdLst/>
            <a:ahLst/>
            <a:cxnLst/>
            <a:rect l="l" t="t" r="r" b="b"/>
            <a:pathLst>
              <a:path w="728979" h="786129">
                <a:moveTo>
                  <a:pt x="182209" y="785859"/>
                </a:moveTo>
                <a:lnTo>
                  <a:pt x="182209" y="364379"/>
                </a:lnTo>
                <a:lnTo>
                  <a:pt x="0" y="364379"/>
                </a:lnTo>
                <a:lnTo>
                  <a:pt x="364388" y="0"/>
                </a:lnTo>
                <a:lnTo>
                  <a:pt x="728776" y="364379"/>
                </a:lnTo>
                <a:lnTo>
                  <a:pt x="546597" y="364379"/>
                </a:lnTo>
                <a:lnTo>
                  <a:pt x="546597" y="785859"/>
                </a:lnTo>
                <a:lnTo>
                  <a:pt x="182209" y="785859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054135" y="3530136"/>
            <a:ext cx="1209501" cy="150737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105918" y="3567019"/>
            <a:ext cx="1107338" cy="13678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105921" y="4546346"/>
            <a:ext cx="254635" cy="388620"/>
          </a:xfrm>
          <a:custGeom>
            <a:avLst/>
            <a:gdLst/>
            <a:ahLst/>
            <a:cxnLst/>
            <a:rect l="l" t="t" r="r" b="b"/>
            <a:pathLst>
              <a:path w="254635" h="291464">
                <a:moveTo>
                  <a:pt x="0" y="14825"/>
                </a:moveTo>
                <a:lnTo>
                  <a:pt x="17282" y="0"/>
                </a:lnTo>
                <a:lnTo>
                  <a:pt x="254568" y="276535"/>
                </a:lnTo>
                <a:lnTo>
                  <a:pt x="237286" y="291370"/>
                </a:lnTo>
                <a:lnTo>
                  <a:pt x="0" y="14825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140515" y="4487023"/>
            <a:ext cx="272415" cy="408940"/>
          </a:xfrm>
          <a:custGeom>
            <a:avLst/>
            <a:gdLst/>
            <a:ahLst/>
            <a:cxnLst/>
            <a:rect l="l" t="t" r="r" b="b"/>
            <a:pathLst>
              <a:path w="272414" h="306704">
                <a:moveTo>
                  <a:pt x="0" y="29657"/>
                </a:moveTo>
                <a:lnTo>
                  <a:pt x="34564" y="0"/>
                </a:lnTo>
                <a:lnTo>
                  <a:pt x="271820" y="276532"/>
                </a:lnTo>
                <a:lnTo>
                  <a:pt x="237256" y="306205"/>
                </a:lnTo>
                <a:lnTo>
                  <a:pt x="0" y="29657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192359" y="3567020"/>
            <a:ext cx="1021080" cy="1269153"/>
          </a:xfrm>
          <a:custGeom>
            <a:avLst/>
            <a:gdLst/>
            <a:ahLst/>
            <a:cxnLst/>
            <a:rect l="l" t="t" r="r" b="b"/>
            <a:pathLst>
              <a:path w="1021079" h="951864">
                <a:moveTo>
                  <a:pt x="0" y="675180"/>
                </a:moveTo>
                <a:lnTo>
                  <a:pt x="625723" y="138266"/>
                </a:lnTo>
                <a:lnTo>
                  <a:pt x="507095" y="0"/>
                </a:lnTo>
                <a:lnTo>
                  <a:pt x="1020897" y="39255"/>
                </a:lnTo>
                <a:lnTo>
                  <a:pt x="981638" y="553068"/>
                </a:lnTo>
                <a:lnTo>
                  <a:pt x="863010" y="414802"/>
                </a:lnTo>
                <a:lnTo>
                  <a:pt x="237256" y="951713"/>
                </a:lnTo>
                <a:lnTo>
                  <a:pt x="0" y="675180"/>
                </a:lnTo>
                <a:close/>
              </a:path>
            </a:pathLst>
          </a:custGeom>
          <a:ln w="9524">
            <a:solidFill>
              <a:srgbClr val="5B92C7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098365" y="13260"/>
            <a:ext cx="2045622" cy="8068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30668" y="1440550"/>
            <a:ext cx="669925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ach</a:t>
            </a:r>
            <a:r>
              <a:rPr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tual</a:t>
            </a:r>
            <a:r>
              <a:rPr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etw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rk</a:t>
            </a:r>
            <a:r>
              <a:rPr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is</a:t>
            </a:r>
            <a:r>
              <a:rPr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on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tr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oll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b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its</a:t>
            </a:r>
            <a:r>
              <a:rPr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Netw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rk</a:t>
            </a:r>
            <a:r>
              <a:rPr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dirty="0" smtClean="0">
                <a:solidFill>
                  <a:prstClr val="black"/>
                </a:solidFill>
                <a:latin typeface="Calibri"/>
                <a:cs typeface="Calibri"/>
              </a:rPr>
              <a:t>Op</a:t>
            </a:r>
            <a:r>
              <a:rPr spc="-10" dirty="0" smtClean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pc="-15" dirty="0" smtClean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pc="5" dirty="0" smtClean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lang="en-US" spc="5" dirty="0" smtClean="0">
                <a:solidFill>
                  <a:prstClr val="black"/>
                </a:solidFill>
                <a:latin typeface="Calibri"/>
                <a:cs typeface="Calibri"/>
              </a:rPr>
              <a:t>ti</a:t>
            </a:r>
            <a:r>
              <a:rPr dirty="0" smtClean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pc="-10" dirty="0" smtClean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r>
              <a:rPr spc="-45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tem</a:t>
            </a:r>
            <a:endParaRPr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5"/>
          </p:nvPr>
        </p:nvSpPr>
        <p:spPr>
          <a:xfrm>
            <a:off x="1828800" y="6477000"/>
            <a:ext cx="4876799" cy="254141"/>
          </a:xfrm>
        </p:spPr>
        <p:txBody>
          <a:bodyPr/>
          <a:lstStyle/>
          <a:p>
            <a:r>
              <a:rPr lang="en-US" sz="16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 sz="16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7180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8365">
              <a:lnSpc>
                <a:spcPct val="100000"/>
              </a:lnSpc>
            </a:pPr>
            <a:r>
              <a:rPr dirty="0"/>
              <a:t>Cu</a:t>
            </a:r>
            <a:r>
              <a:rPr spc="-15" dirty="0"/>
              <a:t>rrent</a:t>
            </a:r>
            <a:r>
              <a:rPr spc="-80" dirty="0">
                <a:latin typeface="Times New Roman"/>
                <a:cs typeface="Times New Roman"/>
              </a:rPr>
              <a:t> </a:t>
            </a:r>
            <a:r>
              <a:rPr dirty="0"/>
              <a:t>Status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26431" y="1687167"/>
            <a:ext cx="4650105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 defTabSz="914400">
              <a:buFont typeface="Arial"/>
              <a:buChar char="•"/>
              <a:tabLst>
                <a:tab pos="469900" algn="l"/>
              </a:tabLst>
            </a:pPr>
            <a:r>
              <a:rPr sz="2200" dirty="0">
                <a:solidFill>
                  <a:prstClr val="black"/>
                </a:solidFill>
                <a:latin typeface="Calibri"/>
                <a:cs typeface="Calibri"/>
              </a:rPr>
              <a:t>Op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enVir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te</a:t>
            </a:r>
            <a:r>
              <a:rPr sz="2200" dirty="0">
                <a:solidFill>
                  <a:prstClr val="black"/>
                </a:solidFill>
                <a:latin typeface="Calibri"/>
                <a:cs typeface="Calibri"/>
              </a:rPr>
              <a:t>X‐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0</a:t>
            </a:r>
            <a:r>
              <a:rPr sz="2200" dirty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0</a:t>
            </a:r>
            <a:r>
              <a:rPr sz="2200" dirty="0">
                <a:solidFill>
                  <a:prstClr val="black"/>
                </a:solidFill>
                <a:latin typeface="Calibri"/>
                <a:cs typeface="Calibri"/>
              </a:rPr>
              <a:t>.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1</a:t>
            </a:r>
            <a:r>
              <a:rPr sz="2200" dirty="0">
                <a:solidFill>
                  <a:prstClr val="black"/>
                </a:solidFill>
                <a:latin typeface="Calibri"/>
                <a:cs typeface="Calibri"/>
              </a:rPr>
              <a:t>‐p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re</a:t>
            </a:r>
            <a:r>
              <a:rPr sz="2200" dirty="0">
                <a:solidFill>
                  <a:prstClr val="black"/>
                </a:solidFill>
                <a:latin typeface="Calibri"/>
                <a:cs typeface="Calibri"/>
              </a:rPr>
              <a:t>alpha</a:t>
            </a:r>
            <a:r>
              <a:rPr sz="2200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re</a:t>
            </a:r>
            <a:r>
              <a:rPr sz="2200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200" dirty="0">
                <a:solidFill>
                  <a:prstClr val="black"/>
                </a:solidFill>
                <a:latin typeface="Calibri"/>
                <a:cs typeface="Calibri"/>
              </a:rPr>
              <a:t>as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200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endParaRPr sz="22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20114" y="2121197"/>
            <a:ext cx="4949825" cy="19928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 defTabSz="914400">
              <a:buFont typeface="Arial"/>
              <a:buChar char="•"/>
              <a:tabLst>
                <a:tab pos="469900" algn="l"/>
              </a:tabLst>
            </a:pP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Full</a:t>
            </a:r>
            <a:r>
              <a:rPr sz="17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ad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r>
              <a:rPr sz="17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sp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ace</a:t>
            </a:r>
            <a:r>
              <a:rPr sz="17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00" spc="-10" dirty="0" smtClean="0">
                <a:solidFill>
                  <a:prstClr val="black"/>
                </a:solidFill>
                <a:latin typeface="Calibri"/>
                <a:cs typeface="Calibri"/>
              </a:rPr>
              <a:t>v</a:t>
            </a:r>
            <a:r>
              <a:rPr sz="1700" dirty="0" smtClean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700" spc="-10" dirty="0" smtClean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700" dirty="0" smtClean="0">
                <a:solidFill>
                  <a:prstClr val="black"/>
                </a:solidFill>
                <a:latin typeface="Calibri"/>
                <a:cs typeface="Calibri"/>
              </a:rPr>
              <a:t>tualiza</a:t>
            </a:r>
            <a:r>
              <a:rPr lang="en-US" sz="1700" dirty="0" smtClean="0">
                <a:solidFill>
                  <a:prstClr val="black"/>
                </a:solidFill>
                <a:latin typeface="Calibri"/>
                <a:cs typeface="Calibri"/>
              </a:rPr>
              <a:t>ti</a:t>
            </a:r>
            <a:r>
              <a:rPr sz="1700" dirty="0" smtClean="0">
                <a:solidFill>
                  <a:prstClr val="black"/>
                </a:solidFill>
                <a:latin typeface="Calibri"/>
                <a:cs typeface="Calibri"/>
              </a:rPr>
              <a:t>on</a:t>
            </a:r>
            <a:endParaRPr sz="17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69900" indent="-457200" defTabSz="914400">
              <a:spcBef>
                <a:spcPts val="260"/>
              </a:spcBef>
              <a:buFont typeface="Arial"/>
              <a:buChar char="•"/>
              <a:tabLst>
                <a:tab pos="469900" algn="l"/>
              </a:tabLst>
            </a:pP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Arbitrary</a:t>
            </a:r>
            <a:r>
              <a:rPr sz="17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polo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gy</a:t>
            </a:r>
            <a:r>
              <a:rPr sz="17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suppo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rt</a:t>
            </a:r>
            <a:endParaRPr sz="17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69900" indent="-457200" defTabSz="914400">
              <a:spcBef>
                <a:spcPts val="160"/>
              </a:spcBef>
              <a:buFont typeface="Arial"/>
              <a:buChar char="•"/>
              <a:tabLst>
                <a:tab pos="469900" algn="l"/>
              </a:tabLst>
            </a:pP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Vi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rtual</a:t>
            </a:r>
            <a:r>
              <a:rPr sz="17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Net</a:t>
            </a:r>
            <a:r>
              <a:rPr sz="1700" spc="-20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rk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7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gramm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abl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7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b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7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Op</a:t>
            </a: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enFlow</a:t>
            </a:r>
            <a:endParaRPr sz="17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69900" indent="-457200" defTabSz="914400">
              <a:spcBef>
                <a:spcPts val="260"/>
              </a:spcBef>
              <a:buFont typeface="Arial"/>
              <a:buChar char="•"/>
              <a:tabLst>
                <a:tab pos="469900" algn="l"/>
              </a:tabLst>
            </a:pP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Suppo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rts</a:t>
            </a:r>
            <a:r>
              <a:rPr sz="17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an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7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Op</a:t>
            </a: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enFlo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1700"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on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tr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oll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er</a:t>
            </a:r>
            <a:endParaRPr sz="17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69900" indent="-457200" defTabSz="914400">
              <a:spcBef>
                <a:spcPts val="160"/>
              </a:spcBef>
              <a:buFont typeface="Arial"/>
              <a:buChar char="•"/>
              <a:tabLst>
                <a:tab pos="469900" algn="l"/>
              </a:tabLst>
            </a:pP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ta</a:t>
            </a:r>
            <a:r>
              <a:rPr sz="1700" spc="-15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t/St</a:t>
            </a: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p/D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l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ete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/C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reate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/Modif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y</a:t>
            </a:r>
            <a:r>
              <a:rPr sz="17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Vi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tual</a:t>
            </a:r>
            <a:r>
              <a:rPr sz="17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Net</a:t>
            </a:r>
            <a:r>
              <a:rPr sz="1700" spc="-20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rk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</a:p>
          <a:p>
            <a:pPr marL="469900" indent="-457200" defTabSz="914400">
              <a:spcBef>
                <a:spcPts val="160"/>
              </a:spcBef>
              <a:buFont typeface="Arial"/>
              <a:buChar char="•"/>
              <a:tabLst>
                <a:tab pos="469900" algn="l"/>
              </a:tabLst>
            </a:pPr>
            <a:r>
              <a:rPr sz="1700">
                <a:solidFill>
                  <a:prstClr val="black"/>
                </a:solidFill>
                <a:latin typeface="Calibri"/>
                <a:cs typeface="Calibri"/>
              </a:rPr>
              <a:t>Ex</a:t>
            </a:r>
            <a:r>
              <a:rPr sz="1700" spc="-10">
                <a:solidFill>
                  <a:prstClr val="black"/>
                </a:solidFill>
                <a:latin typeface="Calibri"/>
                <a:cs typeface="Calibri"/>
              </a:rPr>
              <a:t>cellent</a:t>
            </a:r>
            <a:r>
              <a:rPr sz="1700" spc="-45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00" smtClean="0">
                <a:solidFill>
                  <a:prstClr val="black"/>
                </a:solidFill>
                <a:latin typeface="Calibri"/>
                <a:cs typeface="Calibri"/>
              </a:rPr>
              <a:t>do</a:t>
            </a:r>
            <a:r>
              <a:rPr sz="1700" spc="-10" smtClean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sz="1700" smtClean="0">
                <a:solidFill>
                  <a:prstClr val="black"/>
                </a:solidFill>
                <a:latin typeface="Calibri"/>
                <a:cs typeface="Calibri"/>
              </a:rPr>
              <a:t>u</a:t>
            </a:r>
            <a:r>
              <a:rPr sz="1700" spc="-15" smtClean="0">
                <a:solidFill>
                  <a:prstClr val="black"/>
                </a:solidFill>
                <a:latin typeface="Calibri"/>
                <a:cs typeface="Calibri"/>
              </a:rPr>
              <a:t>me</a:t>
            </a:r>
            <a:r>
              <a:rPr sz="1700" smtClean="0">
                <a:solidFill>
                  <a:prstClr val="black"/>
                </a:solidFill>
                <a:latin typeface="Calibri"/>
                <a:cs typeface="Calibri"/>
              </a:rPr>
              <a:t>nta</a:t>
            </a:r>
            <a:r>
              <a:rPr lang="en-US" sz="1700" smtClean="0">
                <a:solidFill>
                  <a:prstClr val="black"/>
                </a:solidFill>
                <a:latin typeface="Calibri"/>
                <a:cs typeface="Calibri"/>
              </a:rPr>
              <a:t>ti</a:t>
            </a:r>
            <a:r>
              <a:rPr sz="1700" smtClean="0">
                <a:solidFill>
                  <a:prstClr val="black"/>
                </a:solidFill>
                <a:latin typeface="Calibri"/>
                <a:cs typeface="Calibri"/>
              </a:rPr>
              <a:t>on</a:t>
            </a:r>
            <a:endParaRPr sz="17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69900" indent="-457200" defTabSz="914400">
              <a:spcBef>
                <a:spcPts val="260"/>
              </a:spcBef>
              <a:buFont typeface="Arial"/>
              <a:buChar char="•"/>
              <a:tabLst>
                <a:tab pos="469900" algn="l"/>
              </a:tabLst>
            </a:pP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Tut</a:t>
            </a:r>
            <a:r>
              <a:rPr sz="1700" spc="-5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r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ial</a:t>
            </a:r>
            <a:r>
              <a:rPr sz="17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av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ailabl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7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at</a:t>
            </a:r>
            <a:r>
              <a:rPr sz="17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00" u="heavy" spc="-1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www</a:t>
            </a:r>
            <a:r>
              <a:rPr sz="1700" u="heavy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.op</a:t>
            </a:r>
            <a:r>
              <a:rPr sz="1700" u="heavy" spc="-1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1700" u="heavy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n</a:t>
            </a:r>
            <a:r>
              <a:rPr sz="1700" u="heavy" spc="-1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v</a:t>
            </a:r>
            <a:r>
              <a:rPr sz="1700" u="heavy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i</a:t>
            </a:r>
            <a:r>
              <a:rPr sz="1700" u="heavy" spc="-1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rte</a:t>
            </a:r>
            <a:r>
              <a:rPr sz="1700" u="heavy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x.o</a:t>
            </a:r>
            <a:r>
              <a:rPr sz="1700" u="heavy" spc="-1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rg</a:t>
            </a:r>
            <a:endParaRPr sz="17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6432" y="4807644"/>
            <a:ext cx="3307079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 defTabSz="914400">
              <a:buFont typeface="Arial"/>
              <a:buChar char="•"/>
              <a:tabLst>
                <a:tab pos="469900" algn="l"/>
              </a:tabLst>
            </a:pPr>
            <a:r>
              <a:rPr sz="2200" dirty="0">
                <a:solidFill>
                  <a:prstClr val="black"/>
                </a:solidFill>
                <a:latin typeface="Calibri"/>
                <a:cs typeface="Calibri"/>
              </a:rPr>
              <a:t>Futu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re</a:t>
            </a:r>
            <a:r>
              <a:rPr sz="2200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prstClr val="black"/>
                </a:solidFill>
                <a:latin typeface="Calibri"/>
                <a:cs typeface="Calibri"/>
              </a:rPr>
              <a:t>possibl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200" spc="-5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prstClr val="black"/>
                </a:solidFill>
                <a:latin typeface="Calibri"/>
                <a:cs typeface="Calibri"/>
              </a:rPr>
              <a:t>f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2200" dirty="0">
                <a:solidFill>
                  <a:prstClr val="black"/>
                </a:solidFill>
                <a:latin typeface="Calibri"/>
                <a:cs typeface="Calibri"/>
              </a:rPr>
              <a:t>atu</a:t>
            </a:r>
            <a:r>
              <a:rPr sz="2200" spc="-15" dirty="0">
                <a:solidFill>
                  <a:prstClr val="black"/>
                </a:solidFill>
                <a:latin typeface="Calibri"/>
                <a:cs typeface="Calibri"/>
              </a:rPr>
              <a:t>re</a:t>
            </a:r>
            <a:r>
              <a:rPr sz="220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2200" spc="-10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endParaRPr sz="2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20115" y="5270795"/>
            <a:ext cx="4305300" cy="8386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 defTabSz="914400">
              <a:buFont typeface="Arial"/>
              <a:buChar char="•"/>
              <a:tabLst>
                <a:tab pos="469900" algn="l"/>
              </a:tabLst>
            </a:pP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Vi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rtual</a:t>
            </a:r>
            <a:r>
              <a:rPr sz="17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et</a:t>
            </a:r>
            <a:r>
              <a:rPr sz="1700" spc="-20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rk</a:t>
            </a:r>
            <a:r>
              <a:rPr sz="17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00" dirty="0" smtClean="0">
                <a:solidFill>
                  <a:prstClr val="black"/>
                </a:solidFill>
                <a:latin typeface="Calibri"/>
                <a:cs typeface="Calibri"/>
              </a:rPr>
              <a:t>snapsho</a:t>
            </a:r>
            <a:r>
              <a:rPr lang="en-US" sz="1700" dirty="0" smtClean="0">
                <a:solidFill>
                  <a:prstClr val="black"/>
                </a:solidFill>
                <a:latin typeface="Calibri"/>
                <a:cs typeface="Calibri"/>
              </a:rPr>
              <a:t>tting </a:t>
            </a:r>
            <a:r>
              <a:rPr sz="1700" dirty="0" smtClean="0">
                <a:solidFill>
                  <a:prstClr val="black"/>
                </a:solidFill>
                <a:latin typeface="Calibri"/>
                <a:cs typeface="Calibri"/>
              </a:rPr>
              <a:t>and</a:t>
            </a:r>
            <a:r>
              <a:rPr sz="1700" spc="-45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00" spc="-15" dirty="0" smtClean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sz="1700" dirty="0" smtClean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700" spc="-10" dirty="0" smtClean="0">
                <a:solidFill>
                  <a:prstClr val="black"/>
                </a:solidFill>
                <a:latin typeface="Calibri"/>
                <a:cs typeface="Calibri"/>
              </a:rPr>
              <a:t>gr</a:t>
            </a:r>
            <a:r>
              <a:rPr sz="1700" spc="5" dirty="0" smtClean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lang="en-US" sz="1700" spc="5" dirty="0" smtClean="0">
                <a:solidFill>
                  <a:prstClr val="black"/>
                </a:solidFill>
                <a:latin typeface="Calibri"/>
                <a:cs typeface="Calibri"/>
              </a:rPr>
              <a:t>ti</a:t>
            </a:r>
            <a:r>
              <a:rPr sz="1700" dirty="0" smtClean="0">
                <a:solidFill>
                  <a:prstClr val="black"/>
                </a:solidFill>
                <a:latin typeface="Calibri"/>
                <a:cs typeface="Calibri"/>
              </a:rPr>
              <a:t>on</a:t>
            </a:r>
            <a:endParaRPr sz="17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69900" indent="-457200" defTabSz="914400">
              <a:spcBef>
                <a:spcPts val="260"/>
              </a:spcBef>
              <a:buFont typeface="Arial"/>
              <a:buChar char="•"/>
              <a:tabLst>
                <a:tab pos="469900" algn="l"/>
              </a:tabLst>
            </a:pP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Vi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rtual</a:t>
            </a:r>
            <a:r>
              <a:rPr sz="17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Net</a:t>
            </a:r>
            <a:r>
              <a:rPr sz="1700" spc="-20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rk</a:t>
            </a:r>
            <a:r>
              <a:rPr sz="17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pausin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endParaRPr sz="17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69900" indent="-457200" defTabSz="914400">
              <a:spcBef>
                <a:spcPts val="160"/>
              </a:spcBef>
              <a:buFont typeface="Arial"/>
              <a:buChar char="•"/>
              <a:tabLst>
                <a:tab pos="469900" algn="l"/>
              </a:tabLst>
            </a:pP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Physical</a:t>
            </a:r>
            <a:r>
              <a:rPr sz="17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s</a:t>
            </a:r>
            <a:r>
              <a:rPr sz="1700" spc="-15" dirty="0">
                <a:solidFill>
                  <a:prstClr val="black"/>
                </a:solidFill>
                <a:latin typeface="Calibri"/>
                <a:cs typeface="Calibri"/>
              </a:rPr>
              <a:t>w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tc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h</a:t>
            </a:r>
            <a:r>
              <a:rPr sz="1700"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z="1700" dirty="0">
                <a:solidFill>
                  <a:prstClr val="black"/>
                </a:solidFill>
                <a:latin typeface="Calibri"/>
                <a:cs typeface="Calibri"/>
              </a:rPr>
              <a:t>xplodin</a:t>
            </a:r>
            <a:r>
              <a:rPr sz="1700" spc="-10" dirty="0">
                <a:solidFill>
                  <a:prstClr val="black"/>
                </a:solidFill>
                <a:latin typeface="Calibri"/>
                <a:cs typeface="Calibri"/>
              </a:rPr>
              <a:t>g</a:t>
            </a:r>
            <a:endParaRPr sz="17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098365" y="13260"/>
            <a:ext cx="2045622" cy="8068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34534" y="875606"/>
            <a:ext cx="2389909" cy="31865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84610" y="911882"/>
            <a:ext cx="2235258" cy="30504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84613" y="911882"/>
            <a:ext cx="2287905" cy="3050540"/>
          </a:xfrm>
          <a:custGeom>
            <a:avLst/>
            <a:gdLst/>
            <a:ahLst/>
            <a:cxnLst/>
            <a:rect l="l" t="t" r="r" b="b"/>
            <a:pathLst>
              <a:path w="2287904" h="2287905">
                <a:moveTo>
                  <a:pt x="1143761" y="614324"/>
                </a:moveTo>
                <a:lnTo>
                  <a:pt x="1537929" y="0"/>
                </a:lnTo>
                <a:lnTo>
                  <a:pt x="1499067" y="564001"/>
                </a:lnTo>
                <a:lnTo>
                  <a:pt x="1946513" y="472074"/>
                </a:lnTo>
                <a:lnTo>
                  <a:pt x="1768784" y="774771"/>
                </a:lnTo>
                <a:lnTo>
                  <a:pt x="2234244" y="861852"/>
                </a:lnTo>
                <a:lnTo>
                  <a:pt x="1864644" y="1109471"/>
                </a:lnTo>
                <a:lnTo>
                  <a:pt x="2287523" y="1407627"/>
                </a:lnTo>
                <a:lnTo>
                  <a:pt x="1783079" y="1370777"/>
                </a:lnTo>
                <a:lnTo>
                  <a:pt x="1921611" y="1916557"/>
                </a:lnTo>
                <a:lnTo>
                  <a:pt x="1484741" y="1531235"/>
                </a:lnTo>
                <a:lnTo>
                  <a:pt x="1402902" y="2090470"/>
                </a:lnTo>
                <a:lnTo>
                  <a:pt x="1115354" y="1581860"/>
                </a:lnTo>
                <a:lnTo>
                  <a:pt x="898580" y="2287795"/>
                </a:lnTo>
                <a:lnTo>
                  <a:pt x="817046" y="1655155"/>
                </a:lnTo>
                <a:lnTo>
                  <a:pt x="504291" y="1865930"/>
                </a:lnTo>
                <a:lnTo>
                  <a:pt x="600151" y="1476158"/>
                </a:lnTo>
                <a:lnTo>
                  <a:pt x="14295" y="1545000"/>
                </a:lnTo>
                <a:lnTo>
                  <a:pt x="394167" y="1247150"/>
                </a:lnTo>
                <a:lnTo>
                  <a:pt x="0" y="912479"/>
                </a:lnTo>
                <a:lnTo>
                  <a:pt x="489996" y="806775"/>
                </a:lnTo>
                <a:lnTo>
                  <a:pt x="39166" y="243077"/>
                </a:lnTo>
                <a:lnTo>
                  <a:pt x="774344" y="669401"/>
                </a:lnTo>
                <a:lnTo>
                  <a:pt x="884499" y="243077"/>
                </a:lnTo>
                <a:lnTo>
                  <a:pt x="1143761" y="614324"/>
                </a:lnTo>
                <a:close/>
              </a:path>
            </a:pathLst>
          </a:custGeom>
          <a:ln w="9524">
            <a:solidFill>
              <a:srgbClr val="54B8D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44899" y="2209493"/>
            <a:ext cx="94424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ry</a:t>
            </a:r>
            <a:r>
              <a:rPr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i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t</a:t>
            </a:r>
            <a:r>
              <a:rPr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ou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t!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34801" y="3685307"/>
            <a:ext cx="2639290" cy="31726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86891" y="3720400"/>
            <a:ext cx="2479648" cy="305041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186894" y="3720402"/>
            <a:ext cx="2538095" cy="3050540"/>
          </a:xfrm>
          <a:custGeom>
            <a:avLst/>
            <a:gdLst/>
            <a:ahLst/>
            <a:cxnLst/>
            <a:rect l="l" t="t" r="r" b="b"/>
            <a:pathLst>
              <a:path w="2538095" h="2287904">
                <a:moveTo>
                  <a:pt x="1268821" y="614327"/>
                </a:moveTo>
                <a:lnTo>
                  <a:pt x="1706087" y="0"/>
                </a:lnTo>
                <a:lnTo>
                  <a:pt x="1662958" y="564011"/>
                </a:lnTo>
                <a:lnTo>
                  <a:pt x="2159355" y="472071"/>
                </a:lnTo>
                <a:lnTo>
                  <a:pt x="1962210" y="774786"/>
                </a:lnTo>
                <a:lnTo>
                  <a:pt x="2478542" y="861846"/>
                </a:lnTo>
                <a:lnTo>
                  <a:pt x="2068525" y="1109484"/>
                </a:lnTo>
                <a:lnTo>
                  <a:pt x="2537642" y="1407639"/>
                </a:lnTo>
                <a:lnTo>
                  <a:pt x="1978060" y="1370780"/>
                </a:lnTo>
                <a:lnTo>
                  <a:pt x="2131740" y="1916573"/>
                </a:lnTo>
                <a:lnTo>
                  <a:pt x="1647108" y="1531251"/>
                </a:lnTo>
                <a:lnTo>
                  <a:pt x="1556308" y="2090487"/>
                </a:lnTo>
                <a:lnTo>
                  <a:pt x="1237335" y="1581875"/>
                </a:lnTo>
                <a:lnTo>
                  <a:pt x="996848" y="2287810"/>
                </a:lnTo>
                <a:lnTo>
                  <a:pt x="906383" y="1655170"/>
                </a:lnTo>
                <a:lnTo>
                  <a:pt x="559460" y="1865948"/>
                </a:lnTo>
                <a:lnTo>
                  <a:pt x="665774" y="1476173"/>
                </a:lnTo>
                <a:lnTo>
                  <a:pt x="15880" y="1545015"/>
                </a:lnTo>
                <a:lnTo>
                  <a:pt x="437296" y="1247180"/>
                </a:lnTo>
                <a:lnTo>
                  <a:pt x="0" y="912482"/>
                </a:lnTo>
                <a:lnTo>
                  <a:pt x="543610" y="806769"/>
                </a:lnTo>
                <a:lnTo>
                  <a:pt x="43494" y="243077"/>
                </a:lnTo>
                <a:lnTo>
                  <a:pt x="859048" y="669392"/>
                </a:lnTo>
                <a:lnTo>
                  <a:pt x="981242" y="243077"/>
                </a:lnTo>
                <a:lnTo>
                  <a:pt x="1268821" y="614327"/>
                </a:lnTo>
                <a:close/>
              </a:path>
            </a:pathLst>
          </a:custGeom>
          <a:ln w="9524">
            <a:solidFill>
              <a:srgbClr val="54B8D0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02371" y="4835142"/>
            <a:ext cx="1080770" cy="5398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63195" defTabSz="914400">
              <a:lnSpc>
                <a:spcPts val="2100"/>
              </a:lnSpc>
            </a:pP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Join</a:t>
            </a:r>
            <a:r>
              <a:rPr spc="-4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th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e</a:t>
            </a:r>
            <a:r>
              <a:rPr spc="-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o</a:t>
            </a:r>
            <a:r>
              <a:rPr spc="-15" dirty="0">
                <a:solidFill>
                  <a:prstClr val="black"/>
                </a:solidFill>
                <a:latin typeface="Calibri"/>
                <a:cs typeface="Calibri"/>
              </a:rPr>
              <a:t>mm</a:t>
            </a:r>
            <a:r>
              <a:rPr dirty="0">
                <a:solidFill>
                  <a:prstClr val="black"/>
                </a:solidFill>
                <a:latin typeface="Calibri"/>
                <a:cs typeface="Calibri"/>
              </a:rPr>
              <a:t>uni</a:t>
            </a:r>
            <a:r>
              <a:rPr spc="-10" dirty="0">
                <a:solidFill>
                  <a:prstClr val="black"/>
                </a:solidFill>
                <a:latin typeface="Calibri"/>
                <a:cs typeface="Calibri"/>
              </a:rPr>
              <a:t>ty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5"/>
          </p:nvPr>
        </p:nvSpPr>
        <p:spPr>
          <a:xfrm>
            <a:off x="1828800" y="6324600"/>
            <a:ext cx="4876800" cy="246221"/>
          </a:xfrm>
        </p:spPr>
        <p:txBody>
          <a:bodyPr/>
          <a:lstStyle/>
          <a:p>
            <a:r>
              <a:rPr lang="en-US" sz="16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 sz="16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80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5344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Announcements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Next Monday is a holiday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Reminder</a:t>
            </a:r>
            <a:r>
              <a:rPr lang="en-US" dirty="0" smtClean="0">
                <a:solidFill>
                  <a:srgbClr val="FF0000"/>
                </a:solidFill>
              </a:rPr>
              <a:t>: midterm </a:t>
            </a:r>
            <a:r>
              <a:rPr lang="en-US" dirty="0" smtClean="0">
                <a:solidFill>
                  <a:srgbClr val="FF0000"/>
                </a:solidFill>
              </a:rPr>
              <a:t>November 10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OpenDaylight</a:t>
            </a:r>
            <a:r>
              <a:rPr lang="en-US" dirty="0">
                <a:solidFill>
                  <a:srgbClr val="FF0000"/>
                </a:solidFill>
              </a:rPr>
              <a:t> lab session on </a:t>
            </a:r>
            <a:r>
              <a:rPr lang="en-US" dirty="0" smtClean="0">
                <a:solidFill>
                  <a:srgbClr val="FF0000"/>
                </a:solidFill>
              </a:rPr>
              <a:t>Wednesday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Review of Previous Lecture: Forwarding Abstraction</a:t>
            </a:r>
          </a:p>
          <a:p>
            <a:r>
              <a:rPr lang="en-US" dirty="0" smtClean="0"/>
              <a:t>SDN </a:t>
            </a:r>
            <a:r>
              <a:rPr lang="en-US" dirty="0" smtClean="0"/>
              <a:t>Virtualization</a:t>
            </a:r>
          </a:p>
          <a:p>
            <a:pPr lvl="1"/>
            <a:r>
              <a:rPr lang="en-US" dirty="0" err="1">
                <a:solidFill>
                  <a:srgbClr val="000000"/>
                </a:solidFill>
              </a:rPr>
              <a:t>OpenvSwitch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/>
              <a:t>Network Hypervisor for VM Overlay Networks</a:t>
            </a:r>
            <a:r>
              <a:rPr lang="en-US" dirty="0"/>
              <a:t>: </a:t>
            </a:r>
            <a:r>
              <a:rPr lang="en-US" dirty="0" smtClean="0"/>
              <a:t>NVP/NSX</a:t>
            </a:r>
            <a:endParaRPr lang="en-US" dirty="0" smtClean="0"/>
          </a:p>
          <a:p>
            <a:pPr lvl="1"/>
            <a:r>
              <a:rPr lang="en-US" dirty="0" smtClean="0"/>
              <a:t>Network Hypervisor for Physical networks: </a:t>
            </a:r>
            <a:r>
              <a:rPr lang="en-US" dirty="0" err="1" smtClean="0"/>
              <a:t>FlowVisor</a:t>
            </a:r>
            <a:r>
              <a:rPr lang="en-US" dirty="0" smtClean="0"/>
              <a:t>, </a:t>
            </a:r>
            <a:r>
              <a:rPr lang="en-US" dirty="0" err="1" smtClean="0"/>
              <a:t>OpenVirteX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Compositional </a:t>
            </a: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ypervisor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3657600" cy="396875"/>
          </a:xfrm>
        </p:spPr>
        <p:txBody>
          <a:bodyPr/>
          <a:lstStyle/>
          <a:p>
            <a:r>
              <a:rPr lang="en-US" dirty="0" smtClean="0"/>
              <a:t>Software Defined Networking (COMS 6998-10)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664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51677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Incremental Update for a Compositional SDN Hypervisor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Xin Jin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Jennifer Rexford, David Walker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190" y="5302609"/>
            <a:ext cx="2395710" cy="67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8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Centralized control with open APIs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Software-Defined Networking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29494" y="5061647"/>
            <a:ext cx="4829251" cy="1223367"/>
            <a:chOff x="1789148" y="5352208"/>
            <a:chExt cx="4829251" cy="1223367"/>
          </a:xfrm>
        </p:grpSpPr>
        <p:sp>
          <p:nvSpPr>
            <p:cNvPr id="6" name="Oval 5"/>
            <p:cNvSpPr/>
            <p:nvPr/>
          </p:nvSpPr>
          <p:spPr>
            <a:xfrm>
              <a:off x="2698136" y="5716396"/>
              <a:ext cx="457200" cy="457200"/>
            </a:xfrm>
            <a:prstGeom prst="ellipse">
              <a:avLst/>
            </a:prstGeom>
            <a:ln w="254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7" name="Straight Arrow Connector 6"/>
            <p:cNvCxnSpPr>
              <a:stCxn id="8" idx="2"/>
              <a:endCxn id="6" idx="7"/>
            </p:cNvCxnSpPr>
            <p:nvPr/>
          </p:nvCxnSpPr>
          <p:spPr>
            <a:xfrm flipH="1">
              <a:off x="3088381" y="5580808"/>
              <a:ext cx="820307" cy="202543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3908688" y="5352208"/>
              <a:ext cx="457200" cy="457200"/>
            </a:xfrm>
            <a:prstGeom prst="ellipse">
              <a:avLst/>
            </a:prstGeom>
            <a:ln w="254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839958" y="6118375"/>
              <a:ext cx="457200" cy="457200"/>
            </a:xfrm>
            <a:prstGeom prst="ellipse">
              <a:avLst/>
            </a:prstGeom>
            <a:ln w="254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0" name="Straight Arrow Connector 9"/>
            <p:cNvCxnSpPr>
              <a:stCxn id="6" idx="2"/>
            </p:cNvCxnSpPr>
            <p:nvPr/>
          </p:nvCxnSpPr>
          <p:spPr>
            <a:xfrm flipH="1">
              <a:off x="1789148" y="5944996"/>
              <a:ext cx="908988" cy="1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9" idx="2"/>
              <a:endCxn id="6" idx="5"/>
            </p:cNvCxnSpPr>
            <p:nvPr/>
          </p:nvCxnSpPr>
          <p:spPr>
            <a:xfrm flipH="1" flipV="1">
              <a:off x="3088381" y="6106641"/>
              <a:ext cx="751577" cy="240334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endCxn id="13" idx="6"/>
            </p:cNvCxnSpPr>
            <p:nvPr/>
          </p:nvCxnSpPr>
          <p:spPr>
            <a:xfrm flipH="1">
              <a:off x="5497687" y="5912038"/>
              <a:ext cx="908989" cy="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5040487" y="5683438"/>
              <a:ext cx="457200" cy="457200"/>
            </a:xfrm>
            <a:prstGeom prst="ellipse">
              <a:avLst/>
            </a:prstGeom>
            <a:ln w="254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4" name="Straight Arrow Connector 13"/>
            <p:cNvCxnSpPr>
              <a:stCxn id="13" idx="1"/>
              <a:endCxn id="8" idx="6"/>
            </p:cNvCxnSpPr>
            <p:nvPr/>
          </p:nvCxnSpPr>
          <p:spPr>
            <a:xfrm flipH="1" flipV="1">
              <a:off x="4365888" y="5580808"/>
              <a:ext cx="741554" cy="169585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3" idx="3"/>
              <a:endCxn id="9" idx="6"/>
            </p:cNvCxnSpPr>
            <p:nvPr/>
          </p:nvCxnSpPr>
          <p:spPr>
            <a:xfrm flipH="1">
              <a:off x="4297158" y="6073683"/>
              <a:ext cx="810284" cy="273292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8" idx="4"/>
              <a:endCxn id="9" idx="0"/>
            </p:cNvCxnSpPr>
            <p:nvPr/>
          </p:nvCxnSpPr>
          <p:spPr>
            <a:xfrm flipH="1">
              <a:off x="4068558" y="5809408"/>
              <a:ext cx="68730" cy="308967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553126" y="5955972"/>
              <a:ext cx="10652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Network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234434" y="4323531"/>
            <a:ext cx="5486400" cy="34255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Controller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34434" y="3595540"/>
            <a:ext cx="5486400" cy="548640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Application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97327" y="4720902"/>
            <a:ext cx="1580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OpenFlow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1" name="Straight Arrow Connector 20"/>
          <p:cNvCxnSpPr>
            <a:stCxn id="18" idx="2"/>
            <a:endCxn id="8" idx="0"/>
          </p:cNvCxnSpPr>
          <p:nvPr/>
        </p:nvCxnSpPr>
        <p:spPr>
          <a:xfrm>
            <a:off x="3977634" y="4666090"/>
            <a:ext cx="0" cy="395557"/>
          </a:xfrm>
          <a:prstGeom prst="straightConnector1">
            <a:avLst/>
          </a:prstGeom>
          <a:ln w="19050" cmpd="sng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3429000" cy="320675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6749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93412" cy="4525963"/>
          </a:xfrm>
        </p:spPr>
        <p:txBody>
          <a:bodyPr>
            <a:normAutofit/>
          </a:bodyPr>
          <a:lstStyle/>
          <a:p>
            <a:r>
              <a:rPr lang="en-US" dirty="0"/>
              <a:t>H</a:t>
            </a:r>
            <a:r>
              <a:rPr lang="en-US" dirty="0" smtClean="0"/>
              <a:t>ard to develop and maintain a </a:t>
            </a:r>
            <a:r>
              <a:rPr lang="en-US" dirty="0" smtClean="0">
                <a:solidFill>
                  <a:schemeClr val="accent2"/>
                </a:solidFill>
              </a:rPr>
              <a:t>monolithic </a:t>
            </a:r>
            <a:r>
              <a:rPr lang="en-US" dirty="0" smtClean="0"/>
              <a:t>application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Management </a:t>
            </a:r>
            <a:r>
              <a:rPr lang="en-US" dirty="0"/>
              <a:t>T</a:t>
            </a:r>
            <a:r>
              <a:rPr lang="en-US" dirty="0" smtClean="0"/>
              <a:t>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29494" y="5061647"/>
            <a:ext cx="4829251" cy="1223367"/>
            <a:chOff x="1789148" y="5352208"/>
            <a:chExt cx="4829251" cy="1223367"/>
          </a:xfrm>
        </p:grpSpPr>
        <p:sp>
          <p:nvSpPr>
            <p:cNvPr id="6" name="Oval 5"/>
            <p:cNvSpPr/>
            <p:nvPr/>
          </p:nvSpPr>
          <p:spPr>
            <a:xfrm>
              <a:off x="2698136" y="5716396"/>
              <a:ext cx="457200" cy="457200"/>
            </a:xfrm>
            <a:prstGeom prst="ellipse">
              <a:avLst/>
            </a:prstGeom>
            <a:ln w="254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7" name="Straight Arrow Connector 6"/>
            <p:cNvCxnSpPr>
              <a:stCxn id="8" idx="2"/>
              <a:endCxn id="6" idx="7"/>
            </p:cNvCxnSpPr>
            <p:nvPr/>
          </p:nvCxnSpPr>
          <p:spPr>
            <a:xfrm flipH="1">
              <a:off x="3088381" y="5580808"/>
              <a:ext cx="820307" cy="202543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3908688" y="5352208"/>
              <a:ext cx="457200" cy="457200"/>
            </a:xfrm>
            <a:prstGeom prst="ellipse">
              <a:avLst/>
            </a:prstGeom>
            <a:ln w="254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839958" y="6118375"/>
              <a:ext cx="457200" cy="457200"/>
            </a:xfrm>
            <a:prstGeom prst="ellipse">
              <a:avLst/>
            </a:prstGeom>
            <a:ln w="254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0" name="Straight Arrow Connector 9"/>
            <p:cNvCxnSpPr>
              <a:stCxn id="6" idx="2"/>
            </p:cNvCxnSpPr>
            <p:nvPr/>
          </p:nvCxnSpPr>
          <p:spPr>
            <a:xfrm flipH="1">
              <a:off x="1789148" y="5944996"/>
              <a:ext cx="908988" cy="1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9" idx="2"/>
              <a:endCxn id="6" idx="5"/>
            </p:cNvCxnSpPr>
            <p:nvPr/>
          </p:nvCxnSpPr>
          <p:spPr>
            <a:xfrm flipH="1" flipV="1">
              <a:off x="3088381" y="6106641"/>
              <a:ext cx="751577" cy="240334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endCxn id="13" idx="6"/>
            </p:cNvCxnSpPr>
            <p:nvPr/>
          </p:nvCxnSpPr>
          <p:spPr>
            <a:xfrm flipH="1">
              <a:off x="5497687" y="5912038"/>
              <a:ext cx="908989" cy="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5040487" y="5683438"/>
              <a:ext cx="457200" cy="457200"/>
            </a:xfrm>
            <a:prstGeom prst="ellipse">
              <a:avLst/>
            </a:prstGeom>
            <a:ln w="254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4" name="Straight Arrow Connector 13"/>
            <p:cNvCxnSpPr>
              <a:stCxn id="13" idx="1"/>
              <a:endCxn id="8" idx="6"/>
            </p:cNvCxnSpPr>
            <p:nvPr/>
          </p:nvCxnSpPr>
          <p:spPr>
            <a:xfrm flipH="1" flipV="1">
              <a:off x="4365888" y="5580808"/>
              <a:ext cx="741554" cy="169585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3" idx="3"/>
              <a:endCxn id="9" idx="6"/>
            </p:cNvCxnSpPr>
            <p:nvPr/>
          </p:nvCxnSpPr>
          <p:spPr>
            <a:xfrm flipH="1">
              <a:off x="4297158" y="6073683"/>
              <a:ext cx="810284" cy="273292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8" idx="4"/>
              <a:endCxn id="9" idx="0"/>
            </p:cNvCxnSpPr>
            <p:nvPr/>
          </p:nvCxnSpPr>
          <p:spPr>
            <a:xfrm flipH="1">
              <a:off x="4068558" y="5809408"/>
              <a:ext cx="68730" cy="308967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553126" y="5955972"/>
              <a:ext cx="10652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Network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234434" y="4323531"/>
            <a:ext cx="5486400" cy="34255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srgbClr val="000000"/>
                </a:solidFill>
                <a:latin typeface="Calibri"/>
              </a:rPr>
              <a:t>Controller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34434" y="3595540"/>
            <a:ext cx="5486400" cy="548640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srgbClr val="000000"/>
                </a:solidFill>
                <a:latin typeface="Calibri"/>
              </a:rPr>
              <a:t>Load Balancing + Routing + Monitoring 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1" name="Straight Arrow Connector 20"/>
          <p:cNvCxnSpPr>
            <a:stCxn id="18" idx="2"/>
            <a:endCxn id="8" idx="0"/>
          </p:cNvCxnSpPr>
          <p:nvPr/>
        </p:nvCxnSpPr>
        <p:spPr>
          <a:xfrm>
            <a:off x="3977634" y="4666090"/>
            <a:ext cx="0" cy="395557"/>
          </a:xfrm>
          <a:prstGeom prst="straightConnector1">
            <a:avLst/>
          </a:prstGeom>
          <a:ln w="19050" cmpd="sng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097327" y="4720902"/>
            <a:ext cx="1580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OpenFlow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3505200" cy="396875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1302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Review of Previous Lecture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3"/>
            <a:ext cx="8458200" cy="36877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Parallel custom data planes</a:t>
            </a:r>
          </a:p>
          <a:p>
            <a:pPr lvl="1"/>
            <a:r>
              <a:rPr lang="en-US" dirty="0" smtClean="0"/>
              <a:t>Ability to </a:t>
            </a:r>
            <a:r>
              <a:rPr lang="en-US" b="1" dirty="0" err="1" smtClean="0">
                <a:solidFill>
                  <a:srgbClr val="FF0000"/>
                </a:solidFill>
              </a:rPr>
              <a:t>demultiplex</a:t>
            </a:r>
            <a:r>
              <a:rPr lang="en-US" dirty="0" smtClean="0"/>
              <a:t> into existing data planes and maintain </a:t>
            </a:r>
            <a:r>
              <a:rPr lang="en-US" b="1" dirty="0" smtClean="0">
                <a:solidFill>
                  <a:srgbClr val="FF0000"/>
                </a:solidFill>
              </a:rPr>
              <a:t>isolation</a:t>
            </a:r>
            <a:r>
              <a:rPr lang="en-US" dirty="0" smtClean="0"/>
              <a:t> on common hardware platform</a:t>
            </a:r>
            <a:endParaRPr lang="en-US" u="sng" dirty="0" smtClean="0"/>
          </a:p>
          <a:p>
            <a:endParaRPr lang="en-US" sz="1300" dirty="0"/>
          </a:p>
          <a:p>
            <a:r>
              <a:rPr lang="en-US" dirty="0" smtClean="0"/>
              <a:t>Rapid development and deployment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Pluggable preprocessor (e.g. packet parser) </a:t>
            </a:r>
            <a:r>
              <a:rPr lang="en-US" dirty="0" smtClean="0"/>
              <a:t>modules enable a range of customizable functions at hardware rates</a:t>
            </a:r>
          </a:p>
          <a:p>
            <a:pPr>
              <a:buNone/>
            </a:pPr>
            <a:endParaRPr lang="en-US" sz="1300" dirty="0"/>
          </a:p>
          <a:p>
            <a:r>
              <a:rPr lang="en-US" dirty="0" smtClean="0"/>
              <a:t>Customizability and programmability</a:t>
            </a:r>
          </a:p>
          <a:p>
            <a:pPr lvl="1"/>
            <a:r>
              <a:rPr lang="en-US" dirty="0" smtClean="0"/>
              <a:t>Dynamic </a:t>
            </a:r>
            <a:r>
              <a:rPr lang="en-US" b="1" dirty="0" smtClean="0">
                <a:solidFill>
                  <a:srgbClr val="FF0000"/>
                </a:solidFill>
              </a:rPr>
              <a:t>selection of modules</a:t>
            </a:r>
            <a:r>
              <a:rPr lang="en-US" dirty="0" smtClean="0"/>
              <a:t>, and ability to operate in several different </a:t>
            </a:r>
            <a:r>
              <a:rPr lang="en-US" b="1" dirty="0" smtClean="0">
                <a:solidFill>
                  <a:srgbClr val="FF0000"/>
                </a:solidFill>
              </a:rPr>
              <a:t>forwarding modes (IPv4, IPv6, </a:t>
            </a:r>
            <a:r>
              <a:rPr lang="en-US" b="1" dirty="0" err="1" smtClean="0">
                <a:solidFill>
                  <a:srgbClr val="FF0000"/>
                </a:solidFill>
              </a:rPr>
              <a:t>OpenFlow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5715000" y="6324601"/>
            <a:ext cx="3200400" cy="39687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B. </a:t>
            </a:r>
            <a:r>
              <a:rPr lang="en-US" dirty="0" err="1" smtClean="0"/>
              <a:t>Anwer</a:t>
            </a:r>
            <a:r>
              <a:rPr lang="en-US" dirty="0" smtClean="0"/>
              <a:t>, </a:t>
            </a:r>
            <a:r>
              <a:rPr lang="en-US" dirty="0" err="1" smtClean="0"/>
              <a:t>Gatech</a:t>
            </a:r>
            <a:endParaRPr lang="en-US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28600" y="1752600"/>
            <a:ext cx="1600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prstTxWarp prst="textNoShape">
              <a:avLst/>
            </a:prstTxWarp>
          </a:bodyPr>
          <a:lstStyle/>
          <a:p>
            <a:pPr algn="ctr"/>
            <a:r>
              <a:rPr lang="en-US" b="1" dirty="0" smtClean="0"/>
              <a:t>Virtual </a:t>
            </a:r>
            <a:r>
              <a:rPr lang="en-US" b="1" dirty="0"/>
              <a:t>Data </a:t>
            </a:r>
            <a:br>
              <a:rPr lang="en-US" b="1" dirty="0"/>
            </a:br>
            <a:r>
              <a:rPr lang="en-US" b="1" dirty="0"/>
              <a:t>Plane Selection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962402" y="1752600"/>
            <a:ext cx="1524000" cy="685800"/>
          </a:xfrm>
          <a:prstGeom prst="rect">
            <a:avLst/>
          </a:prstGeom>
          <a:solidFill>
            <a:srgbClr val="F9FBA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prstTxWarp prst="textNoShape">
              <a:avLst/>
            </a:prstTxWarp>
          </a:bodyPr>
          <a:lstStyle/>
          <a:p>
            <a:pPr algn="ctr"/>
            <a:r>
              <a:rPr lang="en-US" b="1" dirty="0"/>
              <a:t>Preprocessing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209800" y="1752600"/>
            <a:ext cx="1447800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prstTxWarp prst="textNoShape">
              <a:avLst/>
            </a:prstTxWarp>
          </a:bodyPr>
          <a:lstStyle/>
          <a:p>
            <a:pPr algn="ctr"/>
            <a:r>
              <a:rPr lang="en-US" b="1" dirty="0"/>
              <a:t>Shaping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5791201" y="1752600"/>
            <a:ext cx="1447800" cy="685800"/>
          </a:xfrm>
          <a:prstGeom prst="rect">
            <a:avLst/>
          </a:prstGeom>
          <a:solidFill>
            <a:srgbClr val="F9FBA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prstTxWarp prst="textNoShape">
              <a:avLst/>
            </a:prstTxWarp>
          </a:bodyPr>
          <a:lstStyle/>
          <a:p>
            <a:pPr algn="ctr"/>
            <a:r>
              <a:rPr lang="en-US" b="1"/>
              <a:t>Forwarding</a:t>
            </a: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1828800" y="2057400"/>
            <a:ext cx="34787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429" tIns="45715" rIns="91429" bIns="45715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3657600" y="2057400"/>
            <a:ext cx="34787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429" tIns="45715" rIns="91429" bIns="45715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5486400" y="2057400"/>
            <a:ext cx="34787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429" tIns="45715" rIns="91429" bIns="45715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7620000" y="1752600"/>
            <a:ext cx="13716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9" tIns="45715" rIns="91429" bIns="45715" anchor="ctr">
            <a:prstTxWarp prst="textNoShape">
              <a:avLst/>
            </a:prstTxWarp>
          </a:bodyPr>
          <a:lstStyle/>
          <a:p>
            <a:pPr algn="ctr"/>
            <a:r>
              <a:rPr lang="en-US" sz="1600" b="1" dirty="0" err="1"/>
              <a:t>Postprocessing</a:t>
            </a:r>
            <a:endParaRPr lang="en-US" sz="1200" b="1" dirty="0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7239000" y="2057400"/>
            <a:ext cx="34787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429" tIns="45715" rIns="91429" bIns="45715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1295400"/>
            <a:ext cx="3581400" cy="5334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861" indent="-342861" algn="l">
              <a:buFont typeface="Arial"/>
              <a:buChar char="•"/>
            </a:pPr>
            <a:r>
              <a:rPr lang="en-US" sz="2400" dirty="0" err="1"/>
              <a:t>SwitchBlade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3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Frenetic: </a:t>
            </a:r>
            <a:r>
              <a:rPr lang="en-US" sz="2800" dirty="0" smtClean="0">
                <a:solidFill>
                  <a:srgbClr val="C0504D"/>
                </a:solidFill>
              </a:rPr>
              <a:t>composition operators </a:t>
            </a:r>
            <a:r>
              <a:rPr lang="en-US" sz="2800" dirty="0" smtClean="0"/>
              <a:t>to combine multiple applications</a:t>
            </a:r>
          </a:p>
          <a:p>
            <a:r>
              <a:rPr lang="en-US" dirty="0" smtClean="0"/>
              <a:t>Limitation: need to adopt Frenetic language and runtime system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Modular SDN 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29494" y="5061647"/>
            <a:ext cx="4829251" cy="1223367"/>
            <a:chOff x="1789148" y="5352208"/>
            <a:chExt cx="4829251" cy="1223367"/>
          </a:xfrm>
        </p:grpSpPr>
        <p:sp>
          <p:nvSpPr>
            <p:cNvPr id="6" name="Oval 5"/>
            <p:cNvSpPr/>
            <p:nvPr/>
          </p:nvSpPr>
          <p:spPr>
            <a:xfrm>
              <a:off x="2698136" y="5716396"/>
              <a:ext cx="457200" cy="457200"/>
            </a:xfrm>
            <a:prstGeom prst="ellipse">
              <a:avLst/>
            </a:prstGeom>
            <a:ln w="254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7" name="Straight Arrow Connector 6"/>
            <p:cNvCxnSpPr>
              <a:stCxn id="8" idx="2"/>
              <a:endCxn id="6" idx="7"/>
            </p:cNvCxnSpPr>
            <p:nvPr/>
          </p:nvCxnSpPr>
          <p:spPr>
            <a:xfrm flipH="1">
              <a:off x="3088381" y="5580808"/>
              <a:ext cx="820307" cy="202543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3908688" y="5352208"/>
              <a:ext cx="457200" cy="457200"/>
            </a:xfrm>
            <a:prstGeom prst="ellipse">
              <a:avLst/>
            </a:prstGeom>
            <a:ln w="254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839958" y="6118375"/>
              <a:ext cx="457200" cy="457200"/>
            </a:xfrm>
            <a:prstGeom prst="ellipse">
              <a:avLst/>
            </a:prstGeom>
            <a:ln w="254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0" name="Straight Arrow Connector 9"/>
            <p:cNvCxnSpPr>
              <a:stCxn id="6" idx="2"/>
            </p:cNvCxnSpPr>
            <p:nvPr/>
          </p:nvCxnSpPr>
          <p:spPr>
            <a:xfrm flipH="1">
              <a:off x="1789148" y="5944996"/>
              <a:ext cx="908988" cy="1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9" idx="2"/>
              <a:endCxn id="6" idx="5"/>
            </p:cNvCxnSpPr>
            <p:nvPr/>
          </p:nvCxnSpPr>
          <p:spPr>
            <a:xfrm flipH="1" flipV="1">
              <a:off x="3088381" y="6106641"/>
              <a:ext cx="751577" cy="240334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endCxn id="13" idx="6"/>
            </p:cNvCxnSpPr>
            <p:nvPr/>
          </p:nvCxnSpPr>
          <p:spPr>
            <a:xfrm flipH="1">
              <a:off x="5497687" y="5912038"/>
              <a:ext cx="908989" cy="0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5040487" y="5683438"/>
              <a:ext cx="457200" cy="457200"/>
            </a:xfrm>
            <a:prstGeom prst="ellipse">
              <a:avLst/>
            </a:prstGeom>
            <a:ln w="254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4" name="Straight Arrow Connector 13"/>
            <p:cNvCxnSpPr>
              <a:stCxn id="13" idx="1"/>
              <a:endCxn id="8" idx="6"/>
            </p:cNvCxnSpPr>
            <p:nvPr/>
          </p:nvCxnSpPr>
          <p:spPr>
            <a:xfrm flipH="1" flipV="1">
              <a:off x="4365888" y="5580808"/>
              <a:ext cx="741554" cy="169585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3" idx="3"/>
              <a:endCxn id="9" idx="6"/>
            </p:cNvCxnSpPr>
            <p:nvPr/>
          </p:nvCxnSpPr>
          <p:spPr>
            <a:xfrm flipH="1">
              <a:off x="4297158" y="6073683"/>
              <a:ext cx="810284" cy="273292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8" idx="4"/>
              <a:endCxn id="9" idx="0"/>
            </p:cNvCxnSpPr>
            <p:nvPr/>
          </p:nvCxnSpPr>
          <p:spPr>
            <a:xfrm flipH="1">
              <a:off x="4068558" y="5809408"/>
              <a:ext cx="68730" cy="308967"/>
            </a:xfrm>
            <a:prstGeom prst="straightConnector1">
              <a:avLst/>
            </a:prstGeom>
            <a:ln w="25400" cmpd="sng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553126" y="5955972"/>
              <a:ext cx="10652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Network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234434" y="4323531"/>
            <a:ext cx="5486400" cy="342559"/>
          </a:xfrm>
          <a:prstGeom prst="rect">
            <a:avLst/>
          </a:prstGeom>
          <a:solidFill>
            <a:srgbClr val="7F7F7F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srgbClr val="000000"/>
                </a:solidFill>
                <a:latin typeface="Calibri"/>
              </a:rPr>
              <a:t>Frenetic Controller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1" name="Straight Arrow Connector 20"/>
          <p:cNvCxnSpPr>
            <a:stCxn id="18" idx="2"/>
            <a:endCxn id="8" idx="0"/>
          </p:cNvCxnSpPr>
          <p:nvPr/>
        </p:nvCxnSpPr>
        <p:spPr>
          <a:xfrm>
            <a:off x="3977634" y="4666090"/>
            <a:ext cx="0" cy="395557"/>
          </a:xfrm>
          <a:prstGeom prst="straightConnector1">
            <a:avLst/>
          </a:prstGeom>
          <a:ln w="19050" cmpd="sng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268824" y="3639414"/>
            <a:ext cx="1280160" cy="548640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srgbClr val="000000"/>
                </a:solidFill>
                <a:latin typeface="Calibri"/>
              </a:rPr>
              <a:t>Routing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22126" y="3639414"/>
            <a:ext cx="1280160" cy="548640"/>
          </a:xfrm>
          <a:prstGeom prst="rect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srgbClr val="000000"/>
                </a:solidFill>
                <a:latin typeface="Calibri"/>
              </a:rPr>
              <a:t>Monitoring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54221" y="3639418"/>
            <a:ext cx="1280160" cy="548640"/>
          </a:xfrm>
          <a:prstGeom prst="rect">
            <a:avLst/>
          </a:prstGeom>
          <a:solidFill>
            <a:schemeClr val="accent6"/>
          </a:solidFill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srgbClr val="000000"/>
                </a:solidFill>
                <a:latin typeface="Calibri"/>
              </a:rPr>
              <a:t>Load Balancing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97327" y="4720902"/>
            <a:ext cx="1580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OpenFlow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3581400" cy="39687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1802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Frenetic is Not Enough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“Best of breed” applications are developed by </a:t>
            </a:r>
            <a:r>
              <a:rPr lang="en-US" dirty="0" smtClean="0">
                <a:solidFill>
                  <a:srgbClr val="C0504D"/>
                </a:solidFill>
              </a:rPr>
              <a:t>different </a:t>
            </a:r>
            <a:r>
              <a:rPr lang="en-US" dirty="0" smtClean="0"/>
              <a:t>parties</a:t>
            </a:r>
          </a:p>
          <a:p>
            <a:pPr lvl="1"/>
            <a:r>
              <a:rPr lang="en-US" dirty="0" smtClean="0"/>
              <a:t>Use different programming languages</a:t>
            </a:r>
          </a:p>
          <a:p>
            <a:pPr lvl="1"/>
            <a:r>
              <a:rPr lang="en-US" dirty="0" smtClean="0"/>
              <a:t>Run on different controllers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474455" y="3819703"/>
            <a:ext cx="1316524" cy="984287"/>
            <a:chOff x="5464499" y="2875315"/>
            <a:chExt cx="1316524" cy="984287"/>
          </a:xfrm>
          <a:solidFill>
            <a:schemeClr val="accent3"/>
          </a:solidFill>
        </p:grpSpPr>
        <p:sp>
          <p:nvSpPr>
            <p:cNvPr id="9" name="Rectangle 8"/>
            <p:cNvSpPr/>
            <p:nvPr/>
          </p:nvSpPr>
          <p:spPr>
            <a:xfrm>
              <a:off x="5464499" y="2875315"/>
              <a:ext cx="1280160" cy="548640"/>
            </a:xfrm>
            <a:prstGeom prst="rect">
              <a:avLst/>
            </a:prstGeom>
            <a:grpFill/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Monitoring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64499" y="3517043"/>
              <a:ext cx="1316524" cy="342559"/>
            </a:xfrm>
            <a:prstGeom prst="rect">
              <a:avLst/>
            </a:prstGeom>
            <a:grpFill/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Floodlight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434403" y="3821594"/>
            <a:ext cx="1316524" cy="979292"/>
            <a:chOff x="1665651" y="2883445"/>
            <a:chExt cx="1316524" cy="979292"/>
          </a:xfrm>
          <a:solidFill>
            <a:schemeClr val="accent2"/>
          </a:solidFill>
        </p:grpSpPr>
        <p:sp>
          <p:nvSpPr>
            <p:cNvPr id="15" name="Rectangle 14"/>
            <p:cNvSpPr/>
            <p:nvPr/>
          </p:nvSpPr>
          <p:spPr>
            <a:xfrm>
              <a:off x="1665651" y="3520178"/>
              <a:ext cx="1316524" cy="342559"/>
            </a:xfrm>
            <a:prstGeom prst="rect">
              <a:avLst/>
            </a:prstGeom>
            <a:solidFill>
              <a:srgbClr val="F79646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POX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65651" y="2883445"/>
              <a:ext cx="1280160" cy="548640"/>
            </a:xfrm>
            <a:prstGeom prst="rect">
              <a:avLst/>
            </a:prstGeom>
            <a:solidFill>
              <a:srgbClr val="F79646"/>
            </a:solidFill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Load Balancing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29686" y="3821594"/>
            <a:ext cx="1316524" cy="985531"/>
            <a:chOff x="3615551" y="2877206"/>
            <a:chExt cx="1316524" cy="985531"/>
          </a:xfrm>
          <a:solidFill>
            <a:schemeClr val="accent1"/>
          </a:solidFill>
        </p:grpSpPr>
        <p:sp>
          <p:nvSpPr>
            <p:cNvPr id="21" name="Rectangle 20"/>
            <p:cNvSpPr/>
            <p:nvPr/>
          </p:nvSpPr>
          <p:spPr>
            <a:xfrm>
              <a:off x="3639900" y="2877206"/>
              <a:ext cx="1280160" cy="548640"/>
            </a:xfrm>
            <a:prstGeom prst="rect">
              <a:avLst/>
            </a:prstGeom>
            <a:grpFill/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Routing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615551" y="3520178"/>
              <a:ext cx="1316524" cy="342559"/>
            </a:xfrm>
            <a:prstGeom prst="rect">
              <a:avLst/>
            </a:prstGeom>
            <a:grpFill/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dirty="0" err="1" smtClean="0">
                  <a:solidFill>
                    <a:prstClr val="black"/>
                  </a:solidFill>
                  <a:latin typeface="Calibri"/>
                </a:rPr>
                <a:t>Ryu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Oval 22"/>
          <p:cNvSpPr/>
          <p:nvPr/>
        </p:nvSpPr>
        <p:spPr>
          <a:xfrm>
            <a:off x="2657755" y="5774388"/>
            <a:ext cx="457200" cy="457200"/>
          </a:xfrm>
          <a:prstGeom prst="ellipse">
            <a:avLst/>
          </a:prstGeom>
          <a:ln w="25400" cmpd="sng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4" name="Straight Arrow Connector 23"/>
          <p:cNvCxnSpPr>
            <a:stCxn id="25" idx="2"/>
            <a:endCxn id="23" idx="7"/>
          </p:cNvCxnSpPr>
          <p:nvPr/>
        </p:nvCxnSpPr>
        <p:spPr>
          <a:xfrm flipH="1">
            <a:off x="3048000" y="5638800"/>
            <a:ext cx="820307" cy="202543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868307" y="5410200"/>
            <a:ext cx="457200" cy="457200"/>
          </a:xfrm>
          <a:prstGeom prst="ellipse">
            <a:avLst/>
          </a:prstGeom>
          <a:ln w="25400" cmpd="sng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799577" y="6176367"/>
            <a:ext cx="457200" cy="457200"/>
          </a:xfrm>
          <a:prstGeom prst="ellipse">
            <a:avLst/>
          </a:prstGeom>
          <a:ln w="25400" cmpd="sng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7" name="Straight Arrow Connector 26"/>
          <p:cNvCxnSpPr>
            <a:stCxn id="23" idx="2"/>
          </p:cNvCxnSpPr>
          <p:nvPr/>
        </p:nvCxnSpPr>
        <p:spPr>
          <a:xfrm flipH="1">
            <a:off x="1748767" y="6002988"/>
            <a:ext cx="908988" cy="1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6" idx="2"/>
            <a:endCxn id="23" idx="5"/>
          </p:cNvCxnSpPr>
          <p:nvPr/>
        </p:nvCxnSpPr>
        <p:spPr>
          <a:xfrm flipH="1" flipV="1">
            <a:off x="3048000" y="6164633"/>
            <a:ext cx="751577" cy="240334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30" idx="6"/>
          </p:cNvCxnSpPr>
          <p:nvPr/>
        </p:nvCxnSpPr>
        <p:spPr>
          <a:xfrm flipH="1">
            <a:off x="5457306" y="5970030"/>
            <a:ext cx="908989" cy="0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000106" y="5741430"/>
            <a:ext cx="457200" cy="457200"/>
          </a:xfrm>
          <a:prstGeom prst="ellipse">
            <a:avLst/>
          </a:prstGeom>
          <a:ln w="25400" cmpd="sng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1" name="Straight Arrow Connector 30"/>
          <p:cNvCxnSpPr>
            <a:stCxn id="30" idx="1"/>
            <a:endCxn id="25" idx="6"/>
          </p:cNvCxnSpPr>
          <p:nvPr/>
        </p:nvCxnSpPr>
        <p:spPr>
          <a:xfrm flipH="1" flipV="1">
            <a:off x="4325507" y="5638800"/>
            <a:ext cx="741554" cy="169585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30" idx="3"/>
            <a:endCxn id="26" idx="6"/>
          </p:cNvCxnSpPr>
          <p:nvPr/>
        </p:nvCxnSpPr>
        <p:spPr>
          <a:xfrm flipH="1">
            <a:off x="4256777" y="6131675"/>
            <a:ext cx="810284" cy="273292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4"/>
            <a:endCxn id="26" idx="0"/>
          </p:cNvCxnSpPr>
          <p:nvPr/>
        </p:nvCxnSpPr>
        <p:spPr>
          <a:xfrm flipH="1">
            <a:off x="4028177" y="5867400"/>
            <a:ext cx="68730" cy="308967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512745" y="6013964"/>
            <a:ext cx="1065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Network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7075984" y="4234385"/>
            <a:ext cx="1541205" cy="1605241"/>
            <a:chOff x="6998551" y="3720032"/>
            <a:chExt cx="1541205" cy="1605241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98551" y="3720032"/>
              <a:ext cx="1530962" cy="1530962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7153007" y="4986719"/>
              <a:ext cx="13867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Administrator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94787" l="13542" r="89063">
                        <a14:foregroundMark x1="47917" y1="72512" x2="47917" y2="725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8614" y="4891281"/>
            <a:ext cx="514042" cy="56491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3352800" cy="441325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0841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Slicing is Not Enough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Controllers work on </a:t>
            </a:r>
            <a:r>
              <a:rPr lang="en-US" dirty="0" smtClean="0">
                <a:solidFill>
                  <a:srgbClr val="C0504D"/>
                </a:solidFill>
              </a:rPr>
              <a:t>disjoint</a:t>
            </a:r>
            <a:r>
              <a:rPr lang="en-US" dirty="0" smtClean="0">
                <a:solidFill>
                  <a:srgbClr val="1F497D"/>
                </a:solidFill>
              </a:rPr>
              <a:t> </a:t>
            </a:r>
            <a:r>
              <a:rPr lang="en-US" dirty="0" smtClean="0"/>
              <a:t>parts of traffic</a:t>
            </a:r>
          </a:p>
          <a:p>
            <a:pPr lvl="1"/>
            <a:r>
              <a:rPr lang="en-US" dirty="0" smtClean="0"/>
              <a:t>Useful for multi-tenancy</a:t>
            </a:r>
          </a:p>
          <a:p>
            <a:r>
              <a:rPr lang="en-US" dirty="0" smtClean="0"/>
              <a:t>But we want them to collaboratively work on the </a:t>
            </a:r>
            <a:r>
              <a:rPr lang="en-US" dirty="0">
                <a:solidFill>
                  <a:srgbClr val="C0504D"/>
                </a:solidFill>
              </a:rPr>
              <a:t>same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/>
              <a:t>traffic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657755" y="5698188"/>
            <a:ext cx="457200" cy="457200"/>
          </a:xfrm>
          <a:prstGeom prst="ellipse">
            <a:avLst/>
          </a:prstGeom>
          <a:ln w="25400" cmpd="sng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4" name="Straight Arrow Connector 23"/>
          <p:cNvCxnSpPr>
            <a:stCxn id="25" idx="2"/>
            <a:endCxn id="23" idx="7"/>
          </p:cNvCxnSpPr>
          <p:nvPr/>
        </p:nvCxnSpPr>
        <p:spPr>
          <a:xfrm flipH="1">
            <a:off x="3048000" y="5562600"/>
            <a:ext cx="820307" cy="202543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868307" y="5334000"/>
            <a:ext cx="457200" cy="457200"/>
          </a:xfrm>
          <a:prstGeom prst="ellipse">
            <a:avLst/>
          </a:prstGeom>
          <a:ln w="25400" cmpd="sng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799577" y="6100167"/>
            <a:ext cx="457200" cy="457200"/>
          </a:xfrm>
          <a:prstGeom prst="ellipse">
            <a:avLst/>
          </a:prstGeom>
          <a:ln w="25400" cmpd="sng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7" name="Straight Arrow Connector 26"/>
          <p:cNvCxnSpPr>
            <a:stCxn id="23" idx="2"/>
          </p:cNvCxnSpPr>
          <p:nvPr/>
        </p:nvCxnSpPr>
        <p:spPr>
          <a:xfrm flipH="1">
            <a:off x="1748767" y="5926788"/>
            <a:ext cx="908988" cy="1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6" idx="2"/>
            <a:endCxn id="23" idx="5"/>
          </p:cNvCxnSpPr>
          <p:nvPr/>
        </p:nvCxnSpPr>
        <p:spPr>
          <a:xfrm flipH="1" flipV="1">
            <a:off x="3048000" y="6088433"/>
            <a:ext cx="751577" cy="240334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30" idx="6"/>
          </p:cNvCxnSpPr>
          <p:nvPr/>
        </p:nvCxnSpPr>
        <p:spPr>
          <a:xfrm flipH="1">
            <a:off x="5457306" y="5893830"/>
            <a:ext cx="908989" cy="0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000106" y="5665230"/>
            <a:ext cx="457200" cy="457200"/>
          </a:xfrm>
          <a:prstGeom prst="ellipse">
            <a:avLst/>
          </a:prstGeom>
          <a:ln w="25400" cmpd="sng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1" name="Straight Arrow Connector 30"/>
          <p:cNvCxnSpPr>
            <a:stCxn id="30" idx="1"/>
            <a:endCxn id="25" idx="6"/>
          </p:cNvCxnSpPr>
          <p:nvPr/>
        </p:nvCxnSpPr>
        <p:spPr>
          <a:xfrm flipH="1" flipV="1">
            <a:off x="4325507" y="5562600"/>
            <a:ext cx="741554" cy="169585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30" idx="3"/>
            <a:endCxn id="26" idx="6"/>
          </p:cNvCxnSpPr>
          <p:nvPr/>
        </p:nvCxnSpPr>
        <p:spPr>
          <a:xfrm flipH="1">
            <a:off x="4256777" y="6055475"/>
            <a:ext cx="810284" cy="273292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4"/>
            <a:endCxn id="26" idx="0"/>
          </p:cNvCxnSpPr>
          <p:nvPr/>
        </p:nvCxnSpPr>
        <p:spPr>
          <a:xfrm flipH="1">
            <a:off x="4028177" y="5791200"/>
            <a:ext cx="68730" cy="308967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512745" y="5937764"/>
            <a:ext cx="1065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Network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3" b="94787" l="13542" r="89063">
                        <a14:foregroundMark x1="47917" y1="72512" x2="47917" y2="725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8614" y="4891281"/>
            <a:ext cx="514042" cy="56491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474455" y="3819703"/>
            <a:ext cx="1316524" cy="984287"/>
            <a:chOff x="5464499" y="2875315"/>
            <a:chExt cx="1316524" cy="984287"/>
          </a:xfrm>
          <a:solidFill>
            <a:schemeClr val="accent3"/>
          </a:solidFill>
        </p:grpSpPr>
        <p:sp>
          <p:nvSpPr>
            <p:cNvPr id="36" name="Rectangle 35"/>
            <p:cNvSpPr/>
            <p:nvPr/>
          </p:nvSpPr>
          <p:spPr>
            <a:xfrm>
              <a:off x="5464499" y="2875315"/>
              <a:ext cx="1280160" cy="548640"/>
            </a:xfrm>
            <a:prstGeom prst="rect">
              <a:avLst/>
            </a:prstGeom>
            <a:grpFill/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Monitoring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464499" y="3517043"/>
              <a:ext cx="1316524" cy="342559"/>
            </a:xfrm>
            <a:prstGeom prst="rect">
              <a:avLst/>
            </a:prstGeom>
            <a:grpFill/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Floodlight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34403" y="3821594"/>
            <a:ext cx="1316524" cy="979292"/>
            <a:chOff x="1665651" y="2883445"/>
            <a:chExt cx="1316524" cy="979292"/>
          </a:xfrm>
          <a:solidFill>
            <a:srgbClr val="F79646"/>
          </a:solidFill>
        </p:grpSpPr>
        <p:sp>
          <p:nvSpPr>
            <p:cNvPr id="39" name="Rectangle 38"/>
            <p:cNvSpPr/>
            <p:nvPr/>
          </p:nvSpPr>
          <p:spPr>
            <a:xfrm>
              <a:off x="1665651" y="3520178"/>
              <a:ext cx="1316524" cy="342559"/>
            </a:xfrm>
            <a:prstGeom prst="rect">
              <a:avLst/>
            </a:prstGeom>
            <a:grpFill/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POX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665651" y="2883445"/>
              <a:ext cx="1280160" cy="548640"/>
            </a:xfrm>
            <a:prstGeom prst="rect">
              <a:avLst/>
            </a:prstGeom>
            <a:grpFill/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Load Balancing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429686" y="3821594"/>
            <a:ext cx="1316524" cy="985531"/>
            <a:chOff x="3615551" y="2877206"/>
            <a:chExt cx="1316524" cy="985531"/>
          </a:xfrm>
          <a:solidFill>
            <a:schemeClr val="accent1"/>
          </a:solidFill>
        </p:grpSpPr>
        <p:sp>
          <p:nvSpPr>
            <p:cNvPr id="42" name="Rectangle 41"/>
            <p:cNvSpPr/>
            <p:nvPr/>
          </p:nvSpPr>
          <p:spPr>
            <a:xfrm>
              <a:off x="3639900" y="2877206"/>
              <a:ext cx="1280160" cy="548640"/>
            </a:xfrm>
            <a:prstGeom prst="rect">
              <a:avLst/>
            </a:prstGeom>
            <a:grpFill/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Routing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615551" y="3520178"/>
              <a:ext cx="1316524" cy="342559"/>
            </a:xfrm>
            <a:prstGeom prst="rect">
              <a:avLst/>
            </a:prstGeom>
            <a:grpFill/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dirty="0" err="1" smtClean="0">
                  <a:solidFill>
                    <a:prstClr val="black"/>
                  </a:solidFill>
                  <a:latin typeface="Calibri"/>
                </a:rPr>
                <a:t>Ryu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075984" y="4234385"/>
            <a:ext cx="1541205" cy="1605241"/>
            <a:chOff x="6998551" y="3720032"/>
            <a:chExt cx="1541205" cy="1605241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98551" y="3720032"/>
              <a:ext cx="1530962" cy="153096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153007" y="4986719"/>
              <a:ext cx="13867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Administrator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492875"/>
            <a:ext cx="3352800" cy="365125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3277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</a:t>
            </a:r>
            <a:r>
              <a:rPr lang="en-US" sz="2400" dirty="0">
                <a:solidFill>
                  <a:srgbClr val="C0504D"/>
                </a:solidFill>
              </a:rPr>
              <a:t>transparent </a:t>
            </a:r>
            <a:r>
              <a:rPr lang="en-US" sz="2400" dirty="0"/>
              <a:t>layer between switches and controllers</a:t>
            </a:r>
          </a:p>
          <a:p>
            <a:r>
              <a:rPr lang="en-US" sz="2400" dirty="0" smtClean="0"/>
              <a:t>Combine controllers with </a:t>
            </a:r>
            <a:r>
              <a:rPr lang="en-US" sz="2400" dirty="0" smtClean="0">
                <a:solidFill>
                  <a:schemeClr val="accent2"/>
                </a:solidFill>
              </a:rPr>
              <a:t>Frenetic-like composition </a:t>
            </a:r>
            <a:r>
              <a:rPr lang="en-US" sz="2400" dirty="0" smtClean="0">
                <a:solidFill>
                  <a:srgbClr val="C0504D"/>
                </a:solidFill>
              </a:rPr>
              <a:t>operators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Parallel operator (+)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Sequential operator (&gt;&gt;)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Our Solution: Compositional </a:t>
            </a:r>
            <a:r>
              <a:rPr lang="en-US" sz="3600" dirty="0"/>
              <a:t>H</a:t>
            </a:r>
            <a:r>
              <a:rPr lang="en-US" sz="3600" dirty="0" smtClean="0"/>
              <a:t>ypervisor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474455" y="3525808"/>
            <a:ext cx="1933416" cy="1350990"/>
            <a:chOff x="4962844" y="3255853"/>
            <a:chExt cx="1933416" cy="1350990"/>
          </a:xfrm>
        </p:grpSpPr>
        <p:grpSp>
          <p:nvGrpSpPr>
            <p:cNvPr id="82" name="Group 81"/>
            <p:cNvGrpSpPr/>
            <p:nvPr/>
          </p:nvGrpSpPr>
          <p:grpSpPr>
            <a:xfrm>
              <a:off x="4962844" y="3255853"/>
              <a:ext cx="1316524" cy="984287"/>
              <a:chOff x="5464499" y="2875315"/>
              <a:chExt cx="1316524" cy="984287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464499" y="2875315"/>
                <a:ext cx="1280160" cy="548640"/>
              </a:xfrm>
              <a:prstGeom prst="rect">
                <a:avLst/>
              </a:prstGeom>
              <a:solidFill>
                <a:schemeClr val="accent3"/>
              </a:solidFill>
              <a:ln w="28575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Monitoring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464499" y="3517043"/>
                <a:ext cx="1316524" cy="342559"/>
              </a:xfrm>
              <a:prstGeom prst="rect">
                <a:avLst/>
              </a:prstGeom>
              <a:solidFill>
                <a:schemeClr val="accent3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Floodlight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cxnSp>
          <p:nvCxnSpPr>
            <p:cNvPr id="33" name="Straight Arrow Connector 32"/>
            <p:cNvCxnSpPr/>
            <p:nvPr/>
          </p:nvCxnSpPr>
          <p:spPr>
            <a:xfrm flipH="1" flipV="1">
              <a:off x="5600116" y="4241083"/>
              <a:ext cx="0" cy="365760"/>
            </a:xfrm>
            <a:prstGeom prst="straightConnector1">
              <a:avLst/>
            </a:prstGeom>
            <a:ln w="19050" cmpd="sng">
              <a:solidFill>
                <a:schemeClr val="accent3"/>
              </a:solidFill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5600116" y="4241083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dirty="0" err="1" smtClean="0">
                  <a:solidFill>
                    <a:prstClr val="black"/>
                  </a:solidFill>
                  <a:latin typeface="Calibri"/>
                </a:rPr>
                <a:t>OpenFlow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34403" y="3527699"/>
            <a:ext cx="1954406" cy="1350990"/>
            <a:chOff x="1917518" y="3255853"/>
            <a:chExt cx="1954406" cy="1350990"/>
          </a:xfrm>
        </p:grpSpPr>
        <p:grpSp>
          <p:nvGrpSpPr>
            <p:cNvPr id="80" name="Group 79"/>
            <p:cNvGrpSpPr/>
            <p:nvPr/>
          </p:nvGrpSpPr>
          <p:grpSpPr>
            <a:xfrm>
              <a:off x="1917518" y="3255853"/>
              <a:ext cx="1316524" cy="979292"/>
              <a:chOff x="1665651" y="2883445"/>
              <a:chExt cx="1316524" cy="97929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665651" y="3520178"/>
                <a:ext cx="1316524" cy="342559"/>
              </a:xfrm>
              <a:prstGeom prst="rect">
                <a:avLst/>
              </a:prstGeom>
              <a:solidFill>
                <a:srgbClr val="F79646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POX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65651" y="2883445"/>
                <a:ext cx="1280160" cy="548640"/>
              </a:xfrm>
              <a:prstGeom prst="rect">
                <a:avLst/>
              </a:prstGeom>
              <a:solidFill>
                <a:srgbClr val="F79646"/>
              </a:solidFill>
              <a:ln w="28575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Load Balancing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cxnSp>
          <p:nvCxnSpPr>
            <p:cNvPr id="31" name="Straight Arrow Connector 30"/>
            <p:cNvCxnSpPr/>
            <p:nvPr/>
          </p:nvCxnSpPr>
          <p:spPr>
            <a:xfrm flipH="1">
              <a:off x="2575780" y="4241083"/>
              <a:ext cx="0" cy="365760"/>
            </a:xfrm>
            <a:prstGeom prst="straightConnector1">
              <a:avLst/>
            </a:prstGeom>
            <a:ln w="19050" cmpd="sng">
              <a:solidFill>
                <a:schemeClr val="accent2"/>
              </a:solidFill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2575780" y="4241083"/>
              <a:ext cx="129614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dirty="0" err="1" smtClean="0">
                  <a:solidFill>
                    <a:prstClr val="black"/>
                  </a:solidFill>
                  <a:latin typeface="Calibri"/>
                </a:rPr>
                <a:t>OpenFlow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429686" y="3527699"/>
            <a:ext cx="1954406" cy="1349099"/>
            <a:chOff x="3429686" y="3257744"/>
            <a:chExt cx="1954406" cy="1349099"/>
          </a:xfrm>
        </p:grpSpPr>
        <p:grpSp>
          <p:nvGrpSpPr>
            <p:cNvPr id="81" name="Group 80"/>
            <p:cNvGrpSpPr/>
            <p:nvPr/>
          </p:nvGrpSpPr>
          <p:grpSpPr>
            <a:xfrm>
              <a:off x="3429686" y="3257744"/>
              <a:ext cx="1316524" cy="985531"/>
              <a:chOff x="3615551" y="2877206"/>
              <a:chExt cx="1316524" cy="985531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3639900" y="2877206"/>
                <a:ext cx="1280160" cy="548640"/>
              </a:xfrm>
              <a:prstGeom prst="rect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Routing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615551" y="3520178"/>
                <a:ext cx="1316524" cy="342559"/>
              </a:xfrm>
              <a:prstGeom prst="rect">
                <a:avLst/>
              </a:prstGeom>
              <a:solidFill>
                <a:schemeClr val="accent1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dirty="0" err="1" smtClean="0">
                    <a:solidFill>
                      <a:prstClr val="black"/>
                    </a:solidFill>
                    <a:latin typeface="Calibri"/>
                  </a:rPr>
                  <a:t>Ryu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cxnSp>
          <p:nvCxnSpPr>
            <p:cNvPr id="32" name="Straight Arrow Connector 31"/>
            <p:cNvCxnSpPr/>
            <p:nvPr/>
          </p:nvCxnSpPr>
          <p:spPr>
            <a:xfrm flipH="1">
              <a:off x="4087948" y="4241083"/>
              <a:ext cx="0" cy="365760"/>
            </a:xfrm>
            <a:prstGeom prst="straightConnector1">
              <a:avLst/>
            </a:prstGeom>
            <a:ln w="19050" cmpd="sng">
              <a:solidFill>
                <a:schemeClr val="accent1"/>
              </a:solidFill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4087948" y="4241083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dirty="0" err="1" smtClean="0">
                  <a:solidFill>
                    <a:prstClr val="black"/>
                  </a:solidFill>
                  <a:latin typeface="Calibri"/>
                </a:rPr>
                <a:t>OpenFlow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9" name="Oval 58"/>
          <p:cNvSpPr/>
          <p:nvPr/>
        </p:nvSpPr>
        <p:spPr>
          <a:xfrm>
            <a:off x="2674904" y="5940716"/>
            <a:ext cx="457200" cy="457200"/>
          </a:xfrm>
          <a:prstGeom prst="ellipse">
            <a:avLst/>
          </a:prstGeom>
          <a:ln w="25400" cmpd="sng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0" name="Straight Arrow Connector 59"/>
          <p:cNvCxnSpPr>
            <a:stCxn id="61" idx="2"/>
            <a:endCxn id="59" idx="7"/>
          </p:cNvCxnSpPr>
          <p:nvPr/>
        </p:nvCxnSpPr>
        <p:spPr>
          <a:xfrm flipH="1">
            <a:off x="3065149" y="5805128"/>
            <a:ext cx="820307" cy="202543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3885456" y="5576528"/>
            <a:ext cx="457200" cy="457200"/>
          </a:xfrm>
          <a:prstGeom prst="ellipse">
            <a:avLst/>
          </a:prstGeom>
          <a:ln w="25400" cmpd="sng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3816726" y="6342695"/>
            <a:ext cx="457200" cy="457200"/>
          </a:xfrm>
          <a:prstGeom prst="ellipse">
            <a:avLst/>
          </a:prstGeom>
          <a:ln w="25400" cmpd="sng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3" name="Straight Arrow Connector 62"/>
          <p:cNvCxnSpPr>
            <a:stCxn id="59" idx="2"/>
          </p:cNvCxnSpPr>
          <p:nvPr/>
        </p:nvCxnSpPr>
        <p:spPr>
          <a:xfrm flipH="1">
            <a:off x="1765916" y="6169316"/>
            <a:ext cx="908988" cy="1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62" idx="2"/>
            <a:endCxn id="59" idx="5"/>
          </p:cNvCxnSpPr>
          <p:nvPr/>
        </p:nvCxnSpPr>
        <p:spPr>
          <a:xfrm flipH="1" flipV="1">
            <a:off x="3065149" y="6330961"/>
            <a:ext cx="751577" cy="240334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66" idx="6"/>
          </p:cNvCxnSpPr>
          <p:nvPr/>
        </p:nvCxnSpPr>
        <p:spPr>
          <a:xfrm flipH="1">
            <a:off x="5474455" y="6136358"/>
            <a:ext cx="908989" cy="0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/>
          <p:cNvSpPr/>
          <p:nvPr/>
        </p:nvSpPr>
        <p:spPr>
          <a:xfrm>
            <a:off x="5017255" y="5907758"/>
            <a:ext cx="457200" cy="457200"/>
          </a:xfrm>
          <a:prstGeom prst="ellipse">
            <a:avLst/>
          </a:prstGeom>
          <a:ln w="25400" cmpd="sng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7" name="Straight Arrow Connector 66"/>
          <p:cNvCxnSpPr>
            <a:stCxn id="66" idx="1"/>
            <a:endCxn id="61" idx="6"/>
          </p:cNvCxnSpPr>
          <p:nvPr/>
        </p:nvCxnSpPr>
        <p:spPr>
          <a:xfrm flipH="1" flipV="1">
            <a:off x="4342656" y="5805128"/>
            <a:ext cx="741554" cy="169585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66" idx="3"/>
            <a:endCxn id="62" idx="6"/>
          </p:cNvCxnSpPr>
          <p:nvPr/>
        </p:nvCxnSpPr>
        <p:spPr>
          <a:xfrm flipH="1">
            <a:off x="4273926" y="6298003"/>
            <a:ext cx="810284" cy="273292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1" idx="4"/>
            <a:endCxn id="62" idx="0"/>
          </p:cNvCxnSpPr>
          <p:nvPr/>
        </p:nvCxnSpPr>
        <p:spPr>
          <a:xfrm flipH="1">
            <a:off x="4045326" y="6033728"/>
            <a:ext cx="68730" cy="308967"/>
          </a:xfrm>
          <a:prstGeom prst="straightConnector1">
            <a:avLst/>
          </a:prstGeom>
          <a:ln w="2540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5529894" y="6180292"/>
            <a:ext cx="1065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Network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151749" y="520376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OpenFlow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353888" y="4861208"/>
            <a:ext cx="5824873" cy="342559"/>
          </a:xfrm>
          <a:prstGeom prst="rect">
            <a:avLst/>
          </a:prstGeom>
          <a:solidFill>
            <a:schemeClr val="accent2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    Compositional Hypervisor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flipH="1">
            <a:off x="4114056" y="5203767"/>
            <a:ext cx="0" cy="36576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Plus 37"/>
          <p:cNvSpPr>
            <a:spLocks noChangeAspect="1"/>
          </p:cNvSpPr>
          <p:nvPr/>
        </p:nvSpPr>
        <p:spPr>
          <a:xfrm>
            <a:off x="4901330" y="3891568"/>
            <a:ext cx="365760" cy="365760"/>
          </a:xfrm>
          <a:prstGeom prst="mathPlus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56089" y="3494974"/>
            <a:ext cx="4138269" cy="1108731"/>
            <a:chOff x="2856089" y="3494974"/>
            <a:chExt cx="4138269" cy="1108731"/>
          </a:xfrm>
        </p:grpSpPr>
        <p:sp>
          <p:nvSpPr>
            <p:cNvPr id="39" name="Left Bracket 38"/>
            <p:cNvSpPr/>
            <p:nvPr/>
          </p:nvSpPr>
          <p:spPr>
            <a:xfrm>
              <a:off x="3237057" y="3494974"/>
              <a:ext cx="128016" cy="1108731"/>
            </a:xfrm>
            <a:prstGeom prst="leftBracke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Right Bracket 39"/>
            <p:cNvSpPr/>
            <p:nvPr/>
          </p:nvSpPr>
          <p:spPr>
            <a:xfrm>
              <a:off x="6866342" y="3494974"/>
              <a:ext cx="128016" cy="1033142"/>
            </a:xfrm>
            <a:prstGeom prst="rightBracket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1" name="Group 40"/>
            <p:cNvGrpSpPr>
              <a:grpSpLocks noChangeAspect="1"/>
            </p:cNvGrpSpPr>
            <p:nvPr/>
          </p:nvGrpSpPr>
          <p:grpSpPr>
            <a:xfrm>
              <a:off x="2856089" y="3902690"/>
              <a:ext cx="270030" cy="274320"/>
              <a:chOff x="3563888" y="2924944"/>
              <a:chExt cx="360040" cy="432048"/>
            </a:xfrm>
            <a:solidFill>
              <a:schemeClr val="tx1"/>
            </a:solidFill>
          </p:grpSpPr>
          <p:sp>
            <p:nvSpPr>
              <p:cNvPr id="42" name="Chevron 41"/>
              <p:cNvSpPr/>
              <p:nvPr/>
            </p:nvSpPr>
            <p:spPr>
              <a:xfrm>
                <a:off x="3563888" y="2924944"/>
                <a:ext cx="216024" cy="432048"/>
              </a:xfrm>
              <a:prstGeom prst="chevron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Chevron 42"/>
              <p:cNvSpPr/>
              <p:nvPr/>
            </p:nvSpPr>
            <p:spPr>
              <a:xfrm>
                <a:off x="3707904" y="2924944"/>
                <a:ext cx="216024" cy="432048"/>
              </a:xfrm>
              <a:prstGeom prst="chevron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8934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Compilation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Policy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list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rules</a:t>
            </a:r>
          </a:p>
          <a:p>
            <a:r>
              <a:rPr lang="en-US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controller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outputs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policy</a:t>
            </a:r>
          </a:p>
          <a:p>
            <a:r>
              <a:rPr lang="en-US" dirty="0" smtClean="0"/>
              <a:t>Hypervisor compiles them to a single policy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Plus 6"/>
          <p:cNvSpPr>
            <a:spLocks noChangeAspect="1"/>
          </p:cNvSpPr>
          <p:nvPr/>
        </p:nvSpPr>
        <p:spPr>
          <a:xfrm>
            <a:off x="4304100" y="3992932"/>
            <a:ext cx="365760" cy="365760"/>
          </a:xfrm>
          <a:prstGeom prst="mathPlus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51980" y="3348838"/>
            <a:ext cx="2834640" cy="1300226"/>
            <a:chOff x="1051980" y="3260494"/>
            <a:chExt cx="2834640" cy="1300226"/>
          </a:xfrm>
        </p:grpSpPr>
        <p:sp>
          <p:nvSpPr>
            <p:cNvPr id="5" name="Rectangle 4"/>
            <p:cNvSpPr/>
            <p:nvPr/>
          </p:nvSpPr>
          <p:spPr>
            <a:xfrm>
              <a:off x="1051980" y="3646320"/>
              <a:ext cx="2834640" cy="914400"/>
            </a:xfrm>
            <a:prstGeom prst="rect">
              <a:avLst/>
            </a:prstGeom>
            <a:ln w="28575">
              <a:solidFill>
                <a:srgbClr val="4F622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457200"/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9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. </a:t>
              </a:r>
              <a:r>
                <a:rPr lang="en-US" dirty="0" err="1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srcip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=1.0.0.0/24 </a:t>
              </a:r>
              <a:r>
                <a:rPr lang="en-US" sz="1400" dirty="0">
                  <a:solidFill>
                    <a:srgbClr val="9BBB59">
                      <a:lumMod val="50000"/>
                    </a:srgbClr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count</a:t>
              </a:r>
            </a:p>
            <a:p>
              <a:pPr defTabSz="457200"/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0. *                            </a:t>
              </a:r>
              <a:r>
                <a:rPr lang="en-US" sz="1400" dirty="0">
                  <a:solidFill>
                    <a:srgbClr val="9BBB59">
                      <a:lumMod val="50000"/>
                    </a:srgbClr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drop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51980" y="3260494"/>
              <a:ext cx="1458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Monitoring</a:t>
              </a:r>
              <a:endParaRPr lang="en-US" dirty="0">
                <a:solidFill>
                  <a:srgbClr val="9BBB59">
                    <a:lumMod val="50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35880" y="3337795"/>
            <a:ext cx="3017520" cy="1283732"/>
            <a:chOff x="5135880" y="3249451"/>
            <a:chExt cx="3017520" cy="1283732"/>
          </a:xfrm>
        </p:grpSpPr>
        <p:sp>
          <p:nvSpPr>
            <p:cNvPr id="6" name="Rectangle 5"/>
            <p:cNvSpPr/>
            <p:nvPr/>
          </p:nvSpPr>
          <p:spPr>
            <a:xfrm>
              <a:off x="5135880" y="3618783"/>
              <a:ext cx="3017520" cy="914400"/>
            </a:xfrm>
            <a:prstGeom prst="rect">
              <a:avLst/>
            </a:prstGeom>
            <a:ln w="28575">
              <a:solidFill>
                <a:srgbClr val="4F81B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457200"/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7. </a:t>
              </a:r>
              <a:r>
                <a:rPr lang="en-US" dirty="0" err="1">
                  <a:solidFill>
                    <a:srgbClr val="4F81BD"/>
                  </a:solidFill>
                  <a:latin typeface="Calibri"/>
                </a:rPr>
                <a:t>dstip</a:t>
              </a:r>
              <a:r>
                <a:rPr lang="en-US" dirty="0">
                  <a:solidFill>
                    <a:srgbClr val="4F81BD"/>
                  </a:solidFill>
                  <a:latin typeface="Calibri"/>
                </a:rPr>
                <a:t>=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2.0.0.0/30 </a:t>
              </a:r>
              <a:r>
                <a:rPr lang="en-US" sz="1400" dirty="0">
                  <a:solidFill>
                    <a:srgbClr val="4F81BD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 </a:t>
              </a:r>
              <a:r>
                <a:rPr lang="en-US" dirty="0" err="1">
                  <a:solidFill>
                    <a:srgbClr val="4F81BD"/>
                  </a:solidFill>
                  <a:latin typeface="Calibri"/>
                </a:rPr>
                <a:t>fwd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(1)</a:t>
              </a:r>
              <a:endParaRPr lang="en-US" dirty="0">
                <a:solidFill>
                  <a:srgbClr val="4F81BD"/>
                </a:solidFill>
                <a:latin typeface="Calibri"/>
              </a:endParaRPr>
            </a:p>
            <a:p>
              <a:pPr defTabSz="457200"/>
              <a:r>
                <a:rPr lang="en-US" dirty="0">
                  <a:solidFill>
                    <a:srgbClr val="4F81BD"/>
                  </a:solidFill>
                  <a:latin typeface="Calibri"/>
                </a:rPr>
                <a:t>0. *                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            </a:t>
              </a:r>
              <a:r>
                <a:rPr lang="en-US" sz="1400" dirty="0">
                  <a:solidFill>
                    <a:srgbClr val="4F81BD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4F81BD"/>
                  </a:solidFill>
                  <a:latin typeface="Calibri"/>
                </a:rPr>
                <a:t>drop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35880" y="3249451"/>
              <a:ext cx="1458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Routing</a:t>
              </a:r>
              <a:endParaRPr lang="en-US" dirty="0">
                <a:solidFill>
                  <a:srgbClr val="4F81BD"/>
                </a:solidFill>
                <a:latin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98483" y="4665462"/>
            <a:ext cx="3088137" cy="864279"/>
            <a:chOff x="883658" y="3086886"/>
            <a:chExt cx="3088137" cy="864279"/>
          </a:xfrm>
        </p:grpSpPr>
        <p:sp>
          <p:nvSpPr>
            <p:cNvPr id="15" name="TextBox 14"/>
            <p:cNvSpPr txBox="1"/>
            <p:nvPr/>
          </p:nvSpPr>
          <p:spPr>
            <a:xfrm>
              <a:off x="883658" y="3581833"/>
              <a:ext cx="8891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srgbClr val="C0504D"/>
                  </a:solidFill>
                  <a:latin typeface="Calibri"/>
                </a:rPr>
                <a:t>Priority</a:t>
              </a:r>
              <a:endParaRPr lang="en-US" dirty="0">
                <a:solidFill>
                  <a:srgbClr val="C0504D"/>
                </a:solidFill>
                <a:latin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40749" y="3581833"/>
              <a:ext cx="8891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srgbClr val="C0504D"/>
                  </a:solidFill>
                  <a:latin typeface="Calibri"/>
                </a:rPr>
                <a:t>Match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82624" y="3560713"/>
              <a:ext cx="8891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srgbClr val="C0504D"/>
                  </a:solidFill>
                  <a:latin typeface="Calibri"/>
                </a:rPr>
                <a:t>Action</a:t>
              </a:r>
              <a:endParaRPr lang="en-US" dirty="0">
                <a:solidFill>
                  <a:srgbClr val="C0504D"/>
                </a:solidFill>
                <a:latin typeface="Calibri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1296759" y="3086886"/>
              <a:ext cx="0" cy="494947"/>
            </a:xfrm>
            <a:prstGeom prst="straightConnector1">
              <a:avLst/>
            </a:prstGeom>
            <a:ln w="28575" cmpd="sng">
              <a:solidFill>
                <a:schemeClr val="accent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6" idx="0"/>
            </p:cNvCxnSpPr>
            <p:nvPr/>
          </p:nvCxnSpPr>
          <p:spPr>
            <a:xfrm flipV="1">
              <a:off x="2385335" y="3086887"/>
              <a:ext cx="0" cy="494946"/>
            </a:xfrm>
            <a:prstGeom prst="straightConnector1">
              <a:avLst/>
            </a:prstGeom>
            <a:ln w="28575" cmpd="sng">
              <a:solidFill>
                <a:schemeClr val="accent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3506220" y="3086886"/>
              <a:ext cx="0" cy="473827"/>
            </a:xfrm>
            <a:prstGeom prst="straightConnector1">
              <a:avLst/>
            </a:prstGeom>
            <a:ln w="28575" cmpd="sng">
              <a:solidFill>
                <a:schemeClr val="accent2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3657600" cy="396875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5633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Compilation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Policy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list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rules</a:t>
            </a:r>
          </a:p>
          <a:p>
            <a:r>
              <a:rPr lang="en-US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controller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outputs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policy</a:t>
            </a:r>
          </a:p>
          <a:p>
            <a:r>
              <a:rPr lang="en-US" dirty="0" smtClean="0"/>
              <a:t>Hypervisor compiles them to a single policy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Plus 6"/>
          <p:cNvSpPr>
            <a:spLocks noChangeAspect="1"/>
          </p:cNvSpPr>
          <p:nvPr/>
        </p:nvSpPr>
        <p:spPr>
          <a:xfrm>
            <a:off x="4304100" y="3992932"/>
            <a:ext cx="365760" cy="365760"/>
          </a:xfrm>
          <a:prstGeom prst="mathPlus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51980" y="3348838"/>
            <a:ext cx="2834640" cy="1300226"/>
            <a:chOff x="1051980" y="3260494"/>
            <a:chExt cx="2834640" cy="1300226"/>
          </a:xfrm>
        </p:grpSpPr>
        <p:sp>
          <p:nvSpPr>
            <p:cNvPr id="5" name="Rectangle 4"/>
            <p:cNvSpPr/>
            <p:nvPr/>
          </p:nvSpPr>
          <p:spPr>
            <a:xfrm>
              <a:off x="1051980" y="3646320"/>
              <a:ext cx="2834640" cy="914400"/>
            </a:xfrm>
            <a:prstGeom prst="rect">
              <a:avLst/>
            </a:prstGeom>
            <a:ln w="28575">
              <a:solidFill>
                <a:srgbClr val="4F622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457200"/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9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. </a:t>
              </a:r>
              <a:r>
                <a:rPr lang="en-US" dirty="0" err="1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srcip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=1.0.0.0/24 </a:t>
              </a:r>
              <a:r>
                <a:rPr lang="en-US" sz="1400" dirty="0">
                  <a:solidFill>
                    <a:srgbClr val="9BBB59">
                      <a:lumMod val="50000"/>
                    </a:srgbClr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count</a:t>
              </a:r>
            </a:p>
            <a:p>
              <a:pPr defTabSz="457200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0. *                            </a:t>
              </a:r>
              <a:r>
                <a:rPr lang="en-US" sz="1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drop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51980" y="3260494"/>
              <a:ext cx="1458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Monitoring</a:t>
              </a:r>
              <a:endParaRPr lang="en-US" dirty="0">
                <a:solidFill>
                  <a:srgbClr val="9BBB59">
                    <a:lumMod val="50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35880" y="3337795"/>
            <a:ext cx="3017520" cy="1283732"/>
            <a:chOff x="5135880" y="3249451"/>
            <a:chExt cx="3017520" cy="1283732"/>
          </a:xfrm>
        </p:grpSpPr>
        <p:sp>
          <p:nvSpPr>
            <p:cNvPr id="6" name="Rectangle 5"/>
            <p:cNvSpPr/>
            <p:nvPr/>
          </p:nvSpPr>
          <p:spPr>
            <a:xfrm>
              <a:off x="5135880" y="3618783"/>
              <a:ext cx="3017520" cy="914400"/>
            </a:xfrm>
            <a:prstGeom prst="rect">
              <a:avLst/>
            </a:prstGeom>
            <a:ln w="28575">
              <a:solidFill>
                <a:srgbClr val="4F81B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457200"/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7. </a:t>
              </a:r>
              <a:r>
                <a:rPr lang="en-US" dirty="0" err="1">
                  <a:solidFill>
                    <a:srgbClr val="4F81BD"/>
                  </a:solidFill>
                  <a:latin typeface="Calibri"/>
                </a:rPr>
                <a:t>dstip</a:t>
              </a:r>
              <a:r>
                <a:rPr lang="en-US" dirty="0">
                  <a:solidFill>
                    <a:srgbClr val="4F81BD"/>
                  </a:solidFill>
                  <a:latin typeface="Calibri"/>
                </a:rPr>
                <a:t>=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2.0.0.0/30 </a:t>
              </a:r>
              <a:r>
                <a:rPr lang="en-US" sz="1400" dirty="0">
                  <a:solidFill>
                    <a:srgbClr val="4F81BD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 </a:t>
              </a:r>
              <a:r>
                <a:rPr lang="en-US" dirty="0" err="1">
                  <a:solidFill>
                    <a:srgbClr val="4F81BD"/>
                  </a:solidFill>
                  <a:latin typeface="Calibri"/>
                </a:rPr>
                <a:t>fwd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(1)</a:t>
              </a:r>
              <a:endParaRPr lang="en-US" dirty="0">
                <a:solidFill>
                  <a:srgbClr val="4F81BD"/>
                </a:solidFill>
                <a:latin typeface="Calibri"/>
              </a:endParaRPr>
            </a:p>
            <a:p>
              <a:pPr defTabSz="457200"/>
              <a:r>
                <a:rPr lang="en-US" dirty="0">
                  <a:solidFill>
                    <a:srgbClr val="7F7F7F"/>
                  </a:solidFill>
                  <a:latin typeface="Calibri"/>
                </a:rPr>
                <a:t>0. *                </a:t>
              </a:r>
              <a:r>
                <a:rPr lang="en-US" dirty="0" smtClean="0">
                  <a:solidFill>
                    <a:srgbClr val="7F7F7F"/>
                  </a:solidFill>
                  <a:latin typeface="Calibri"/>
                </a:rPr>
                <a:t>            </a:t>
              </a:r>
              <a:r>
                <a:rPr lang="en-US" sz="1400" dirty="0">
                  <a:solidFill>
                    <a:srgbClr val="7F7F7F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7F7F7F"/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7F7F7F"/>
                  </a:solidFill>
                  <a:latin typeface="Calibri"/>
                </a:rPr>
                <a:t>drop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35880" y="3249451"/>
              <a:ext cx="1458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Routing</a:t>
              </a:r>
              <a:endParaRPr lang="en-US" dirty="0">
                <a:solidFill>
                  <a:srgbClr val="4F81BD"/>
                </a:solidFill>
                <a:latin typeface="Calibri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201429" y="4898581"/>
            <a:ext cx="5212080" cy="1502219"/>
          </a:xfrm>
          <a:prstGeom prst="rect">
            <a:avLst/>
          </a:prstGeom>
          <a:ln w="28575"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b="1" dirty="0">
                <a:solidFill>
                  <a:srgbClr val="FF0000"/>
                </a:solidFill>
                <a:latin typeface="Calibri"/>
              </a:rPr>
              <a:t>?. </a:t>
            </a:r>
            <a:r>
              <a:rPr lang="en-US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srcip</a:t>
            </a:r>
            <a:r>
              <a:rPr lang="en-US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=1.0.0.0/24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b="1" dirty="0" err="1">
                <a:solidFill>
                  <a:srgbClr val="4F81BD"/>
                </a:solidFill>
                <a:latin typeface="Calibri"/>
              </a:rPr>
              <a:t>dstip</a:t>
            </a:r>
            <a:r>
              <a:rPr lang="en-US" b="1" dirty="0">
                <a:solidFill>
                  <a:srgbClr val="4F81BD"/>
                </a:solidFill>
                <a:latin typeface="Calibri"/>
              </a:rPr>
              <a:t>=2.0.0.0/30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count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b="1" dirty="0" err="1">
                <a:solidFill>
                  <a:srgbClr val="4F81BD"/>
                </a:solidFill>
                <a:latin typeface="Calibri"/>
              </a:rPr>
              <a:t>fwd</a:t>
            </a:r>
            <a:r>
              <a:rPr lang="en-US" b="1" dirty="0">
                <a:solidFill>
                  <a:srgbClr val="4F81BD"/>
                </a:solidFill>
                <a:latin typeface="Calibri"/>
              </a:rPr>
              <a:t>(1</a:t>
            </a:r>
            <a:r>
              <a:rPr lang="en-US" b="1" dirty="0" smtClean="0">
                <a:solidFill>
                  <a:srgbClr val="4F81BD"/>
                </a:solidFill>
                <a:latin typeface="Calibri"/>
              </a:rPr>
              <a:t>)</a:t>
            </a:r>
          </a:p>
          <a:p>
            <a:pPr defTabSz="457200"/>
            <a:endParaRPr lang="en-US" b="1" dirty="0">
              <a:solidFill>
                <a:srgbClr val="4F81BD"/>
              </a:solidFill>
              <a:latin typeface="Calibri"/>
            </a:endParaRPr>
          </a:p>
          <a:p>
            <a:pPr defTabSz="457200"/>
            <a:endParaRPr lang="en-US" b="1" dirty="0" smtClean="0">
              <a:solidFill>
                <a:srgbClr val="4F81BD"/>
              </a:solidFill>
              <a:latin typeface="Calibri"/>
            </a:endParaRPr>
          </a:p>
          <a:p>
            <a:pPr defTabSz="457200"/>
            <a:endParaRPr lang="en-US" b="1" dirty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1" name="Equal 10"/>
          <p:cNvSpPr/>
          <p:nvPr/>
        </p:nvSpPr>
        <p:spPr>
          <a:xfrm>
            <a:off x="1274392" y="5648263"/>
            <a:ext cx="650707" cy="356873"/>
          </a:xfrm>
          <a:prstGeom prst="mathEqual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3276600" cy="396875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8864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Compilation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Policy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list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rules</a:t>
            </a:r>
          </a:p>
          <a:p>
            <a:r>
              <a:rPr lang="en-US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controller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outputs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policy</a:t>
            </a:r>
          </a:p>
          <a:p>
            <a:r>
              <a:rPr lang="en-US" dirty="0" smtClean="0"/>
              <a:t>Hypervisor compiles them to a single policy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Plus 6"/>
          <p:cNvSpPr>
            <a:spLocks noChangeAspect="1"/>
          </p:cNvSpPr>
          <p:nvPr/>
        </p:nvSpPr>
        <p:spPr>
          <a:xfrm>
            <a:off x="4304100" y="3992932"/>
            <a:ext cx="365760" cy="365760"/>
          </a:xfrm>
          <a:prstGeom prst="mathPlus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51980" y="3348838"/>
            <a:ext cx="2834640" cy="1300226"/>
            <a:chOff x="1051980" y="3260494"/>
            <a:chExt cx="2834640" cy="1300226"/>
          </a:xfrm>
        </p:grpSpPr>
        <p:sp>
          <p:nvSpPr>
            <p:cNvPr id="5" name="Rectangle 4"/>
            <p:cNvSpPr/>
            <p:nvPr/>
          </p:nvSpPr>
          <p:spPr>
            <a:xfrm>
              <a:off x="1051980" y="3646320"/>
              <a:ext cx="2834640" cy="914400"/>
            </a:xfrm>
            <a:prstGeom prst="rect">
              <a:avLst/>
            </a:prstGeom>
            <a:ln w="28575">
              <a:solidFill>
                <a:srgbClr val="4F622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457200"/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9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. </a:t>
              </a:r>
              <a:r>
                <a:rPr lang="en-US" dirty="0" err="1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srcip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=1.0.0.0/24 </a:t>
              </a:r>
              <a:r>
                <a:rPr lang="en-US" sz="1400" dirty="0">
                  <a:solidFill>
                    <a:srgbClr val="9BBB59">
                      <a:lumMod val="50000"/>
                    </a:srgbClr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count</a:t>
              </a:r>
            </a:p>
            <a:p>
              <a:pPr defTabSz="457200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0. *                            </a:t>
              </a:r>
              <a:r>
                <a:rPr lang="en-US" sz="1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drop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51980" y="3260494"/>
              <a:ext cx="1458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Monitoring</a:t>
              </a:r>
              <a:endParaRPr lang="en-US" dirty="0">
                <a:solidFill>
                  <a:srgbClr val="9BBB59">
                    <a:lumMod val="50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35880" y="3337795"/>
            <a:ext cx="3017520" cy="1283732"/>
            <a:chOff x="5135880" y="3249451"/>
            <a:chExt cx="3017520" cy="1283732"/>
          </a:xfrm>
        </p:grpSpPr>
        <p:sp>
          <p:nvSpPr>
            <p:cNvPr id="6" name="Rectangle 5"/>
            <p:cNvSpPr/>
            <p:nvPr/>
          </p:nvSpPr>
          <p:spPr>
            <a:xfrm>
              <a:off x="5135880" y="3618783"/>
              <a:ext cx="3017520" cy="914400"/>
            </a:xfrm>
            <a:prstGeom prst="rect">
              <a:avLst/>
            </a:prstGeom>
            <a:ln w="28575">
              <a:solidFill>
                <a:srgbClr val="4F81B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457200"/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7. </a:t>
              </a:r>
              <a:r>
                <a:rPr lang="en-US" dirty="0" err="1">
                  <a:solidFill>
                    <a:srgbClr val="4F81BD"/>
                  </a:solidFill>
                  <a:latin typeface="Calibri"/>
                </a:rPr>
                <a:t>dstip</a:t>
              </a:r>
              <a:r>
                <a:rPr lang="en-US" dirty="0">
                  <a:solidFill>
                    <a:srgbClr val="4F81BD"/>
                  </a:solidFill>
                  <a:latin typeface="Calibri"/>
                </a:rPr>
                <a:t>=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2.0.0.0/30 </a:t>
              </a:r>
              <a:r>
                <a:rPr lang="en-US" sz="1400" dirty="0">
                  <a:solidFill>
                    <a:srgbClr val="4F81BD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 </a:t>
              </a:r>
              <a:r>
                <a:rPr lang="en-US" dirty="0" err="1">
                  <a:solidFill>
                    <a:srgbClr val="4F81BD"/>
                  </a:solidFill>
                  <a:latin typeface="Calibri"/>
                </a:rPr>
                <a:t>fwd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(1)</a:t>
              </a:r>
              <a:endParaRPr lang="en-US" dirty="0">
                <a:solidFill>
                  <a:srgbClr val="4F81BD"/>
                </a:solidFill>
                <a:latin typeface="Calibri"/>
              </a:endParaRPr>
            </a:p>
            <a:p>
              <a:pPr defTabSz="457200"/>
              <a:r>
                <a:rPr lang="en-US" dirty="0">
                  <a:solidFill>
                    <a:srgbClr val="7F7F7F"/>
                  </a:solidFill>
                  <a:latin typeface="Calibri"/>
                </a:rPr>
                <a:t>0. *                </a:t>
              </a:r>
              <a:r>
                <a:rPr lang="en-US" dirty="0" smtClean="0">
                  <a:solidFill>
                    <a:srgbClr val="7F7F7F"/>
                  </a:solidFill>
                  <a:latin typeface="Calibri"/>
                </a:rPr>
                <a:t>            </a:t>
              </a:r>
              <a:r>
                <a:rPr lang="en-US" sz="1400" dirty="0">
                  <a:solidFill>
                    <a:srgbClr val="7F7F7F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7F7F7F"/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7F7F7F"/>
                  </a:solidFill>
                  <a:latin typeface="Calibri"/>
                </a:rPr>
                <a:t>drop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35880" y="3249451"/>
              <a:ext cx="1458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Routing</a:t>
              </a:r>
              <a:endParaRPr lang="en-US" dirty="0">
                <a:solidFill>
                  <a:srgbClr val="4F81BD"/>
                </a:solidFill>
                <a:latin typeface="Calibri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201429" y="4898581"/>
            <a:ext cx="5212080" cy="1578419"/>
          </a:xfrm>
          <a:prstGeom prst="rect">
            <a:avLst/>
          </a:prstGeom>
          <a:ln w="28575"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dirty="0">
                <a:solidFill>
                  <a:srgbClr val="000000"/>
                </a:solidFill>
                <a:latin typeface="Calibri"/>
              </a:rPr>
              <a:t>?.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srcip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=1.0.0.0/24,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=2.0.0.0/30 </a:t>
            </a:r>
            <a:r>
              <a:rPr lang="en-US" sz="14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count,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fwd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(1)</a:t>
            </a:r>
          </a:p>
          <a:p>
            <a:pPr defTabSz="457200"/>
            <a:r>
              <a:rPr lang="en-US" dirty="0" smtClean="0">
                <a:solidFill>
                  <a:srgbClr val="000000"/>
                </a:solidFill>
                <a:latin typeface="Calibri"/>
              </a:rPr>
              <a:t>?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srcip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=1.0.0.0/24                                 </a:t>
            </a:r>
            <a:r>
              <a:rPr lang="en-US" sz="14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count</a:t>
            </a:r>
          </a:p>
          <a:p>
            <a:pPr defTabSz="457200"/>
            <a:r>
              <a:rPr lang="en-US" dirty="0">
                <a:solidFill>
                  <a:srgbClr val="000000"/>
                </a:solidFill>
                <a:latin typeface="Calibri"/>
              </a:rPr>
              <a:t>?.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=2.0.0.0/30                                 </a:t>
            </a:r>
            <a:r>
              <a:rPr lang="en-US" sz="14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fwd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(1)</a:t>
            </a:r>
          </a:p>
          <a:p>
            <a:pPr defTabSz="457200"/>
            <a:r>
              <a:rPr lang="en-US" dirty="0">
                <a:solidFill>
                  <a:srgbClr val="000000"/>
                </a:solidFill>
                <a:latin typeface="Calibri"/>
              </a:rPr>
              <a:t>?. *                                                            </a:t>
            </a:r>
            <a:r>
              <a:rPr lang="en-US" sz="14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drop</a:t>
            </a:r>
          </a:p>
        </p:txBody>
      </p:sp>
      <p:sp>
        <p:nvSpPr>
          <p:cNvPr id="11" name="Equal 10"/>
          <p:cNvSpPr/>
          <p:nvPr/>
        </p:nvSpPr>
        <p:spPr>
          <a:xfrm>
            <a:off x="1274392" y="5648263"/>
            <a:ext cx="650707" cy="356873"/>
          </a:xfrm>
          <a:prstGeom prst="mathEqual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3124200" y="6461125"/>
            <a:ext cx="3352800" cy="396875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069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Key challenge: Efficient data plane update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Controllers continuously update their policies</a:t>
            </a:r>
          </a:p>
          <a:p>
            <a:r>
              <a:rPr lang="en-US" dirty="0" smtClean="0"/>
              <a:t>Hypervisor recompiles them and update switches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Plus 11"/>
          <p:cNvSpPr>
            <a:spLocks noChangeAspect="1"/>
          </p:cNvSpPr>
          <p:nvPr/>
        </p:nvSpPr>
        <p:spPr>
          <a:xfrm>
            <a:off x="4304100" y="3992932"/>
            <a:ext cx="365760" cy="365760"/>
          </a:xfrm>
          <a:prstGeom prst="mathPlus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51980" y="3348838"/>
            <a:ext cx="2834640" cy="1300226"/>
            <a:chOff x="1051980" y="3260494"/>
            <a:chExt cx="2834640" cy="1300226"/>
          </a:xfrm>
        </p:grpSpPr>
        <p:sp>
          <p:nvSpPr>
            <p:cNvPr id="14" name="Rectangle 13"/>
            <p:cNvSpPr/>
            <p:nvPr/>
          </p:nvSpPr>
          <p:spPr>
            <a:xfrm>
              <a:off x="1051980" y="3646320"/>
              <a:ext cx="2834640" cy="914400"/>
            </a:xfrm>
            <a:prstGeom prst="rect">
              <a:avLst/>
            </a:prstGeom>
            <a:ln w="28575">
              <a:solidFill>
                <a:srgbClr val="4F622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457200"/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9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. </a:t>
              </a:r>
              <a:r>
                <a:rPr lang="en-US" dirty="0" err="1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srcip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=1.0.0.0/24 </a:t>
              </a:r>
              <a:r>
                <a:rPr lang="en-US" sz="1400" dirty="0">
                  <a:solidFill>
                    <a:srgbClr val="9BBB59">
                      <a:lumMod val="50000"/>
                    </a:srgbClr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count</a:t>
              </a:r>
            </a:p>
            <a:p>
              <a:pPr defTabSz="457200"/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0. *                            </a:t>
              </a:r>
              <a:r>
                <a:rPr lang="en-US" sz="1400" dirty="0">
                  <a:solidFill>
                    <a:srgbClr val="9BBB59">
                      <a:lumMod val="50000"/>
                    </a:srgbClr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drop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51980" y="3260494"/>
              <a:ext cx="1458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Monitoring</a:t>
              </a:r>
              <a:endParaRPr lang="en-US" dirty="0">
                <a:solidFill>
                  <a:srgbClr val="9BBB59">
                    <a:lumMod val="50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135880" y="3337795"/>
            <a:ext cx="3017520" cy="1283732"/>
            <a:chOff x="5135880" y="3249451"/>
            <a:chExt cx="3017520" cy="1283732"/>
          </a:xfrm>
        </p:grpSpPr>
        <p:sp>
          <p:nvSpPr>
            <p:cNvPr id="17" name="Rectangle 16"/>
            <p:cNvSpPr/>
            <p:nvPr/>
          </p:nvSpPr>
          <p:spPr>
            <a:xfrm>
              <a:off x="5135880" y="3618783"/>
              <a:ext cx="3017520" cy="914400"/>
            </a:xfrm>
            <a:prstGeom prst="rect">
              <a:avLst/>
            </a:prstGeom>
            <a:ln w="28575">
              <a:solidFill>
                <a:srgbClr val="4F81B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457200"/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7. </a:t>
              </a:r>
              <a:r>
                <a:rPr lang="en-US" dirty="0" err="1">
                  <a:solidFill>
                    <a:srgbClr val="4F81BD"/>
                  </a:solidFill>
                  <a:latin typeface="Calibri"/>
                </a:rPr>
                <a:t>dstip</a:t>
              </a:r>
              <a:r>
                <a:rPr lang="en-US" dirty="0">
                  <a:solidFill>
                    <a:srgbClr val="4F81BD"/>
                  </a:solidFill>
                  <a:latin typeface="Calibri"/>
                </a:rPr>
                <a:t>=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2.0.0.0/30 </a:t>
              </a:r>
              <a:r>
                <a:rPr lang="en-US" sz="1400" dirty="0">
                  <a:solidFill>
                    <a:srgbClr val="4F81BD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 </a:t>
              </a:r>
              <a:r>
                <a:rPr lang="en-US" dirty="0" err="1">
                  <a:solidFill>
                    <a:srgbClr val="4F81BD"/>
                  </a:solidFill>
                  <a:latin typeface="Calibri"/>
                </a:rPr>
                <a:t>fwd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(1)</a:t>
              </a:r>
            </a:p>
            <a:p>
              <a:pPr defTabSz="457200"/>
              <a:r>
                <a:rPr lang="en-US" dirty="0">
                  <a:solidFill>
                    <a:srgbClr val="FF0000"/>
                  </a:solidFill>
                  <a:latin typeface="Calibri"/>
                </a:rPr>
                <a:t>3. </a:t>
              </a:r>
              <a:r>
                <a:rPr lang="en-US" dirty="0" err="1">
                  <a:solidFill>
                    <a:srgbClr val="FF0000"/>
                  </a:solidFill>
                  <a:latin typeface="Calibri"/>
                </a:rPr>
                <a:t>dstip</a:t>
              </a:r>
              <a:r>
                <a:rPr lang="en-US" dirty="0">
                  <a:solidFill>
                    <a:srgbClr val="FF0000"/>
                  </a:solidFill>
                  <a:latin typeface="Calibri"/>
                </a:rPr>
                <a:t>=2.0.0.0/26 </a:t>
              </a:r>
              <a:r>
                <a:rPr lang="en-US" sz="14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Calibri"/>
                </a:rPr>
                <a:t>fwd</a:t>
              </a:r>
              <a:r>
                <a:rPr lang="en-US" dirty="0">
                  <a:solidFill>
                    <a:srgbClr val="FF0000"/>
                  </a:solidFill>
                  <a:latin typeface="Calibri"/>
                </a:rPr>
                <a:t>(2</a:t>
              </a:r>
              <a:r>
                <a:rPr lang="en-US" dirty="0" smtClean="0">
                  <a:solidFill>
                    <a:srgbClr val="FF0000"/>
                  </a:solidFill>
                  <a:latin typeface="Calibri"/>
                </a:rPr>
                <a:t>)</a:t>
              </a:r>
              <a:endParaRPr lang="en-US" dirty="0">
                <a:solidFill>
                  <a:srgbClr val="4F81BD"/>
                </a:solidFill>
                <a:latin typeface="Calibri"/>
              </a:endParaRPr>
            </a:p>
            <a:p>
              <a:pPr defTabSz="457200"/>
              <a:r>
                <a:rPr lang="en-US" dirty="0">
                  <a:solidFill>
                    <a:srgbClr val="4F81BD"/>
                  </a:solidFill>
                  <a:latin typeface="Calibri"/>
                </a:rPr>
                <a:t>0. *                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            </a:t>
              </a:r>
              <a:r>
                <a:rPr lang="en-US" sz="1400" dirty="0">
                  <a:solidFill>
                    <a:srgbClr val="4F81BD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4F81BD"/>
                  </a:solidFill>
                  <a:latin typeface="Calibri"/>
                </a:rPr>
                <a:t>drop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135880" y="3249451"/>
              <a:ext cx="1458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Routing</a:t>
              </a:r>
              <a:endParaRPr lang="en-US" dirty="0">
                <a:solidFill>
                  <a:srgbClr val="4F81BD"/>
                </a:solidFill>
                <a:latin typeface="Calibri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201429" y="4898581"/>
            <a:ext cx="5212080" cy="1828800"/>
          </a:xfrm>
          <a:prstGeom prst="rect">
            <a:avLst/>
          </a:prstGeom>
          <a:ln w="28575"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?.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srcip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=1.0.0.0/24,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dstip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=2.0.0.0/30 </a:t>
            </a:r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 count,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fwd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(1)</a:t>
            </a:r>
          </a:p>
          <a:p>
            <a:pPr defTabSz="457200"/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?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.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srcip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=1.0.0.0/24                                 </a:t>
            </a:r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 count</a:t>
            </a:r>
          </a:p>
          <a:p>
            <a:pPr defTabSz="45720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?.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dstip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=2.0.0.0/30                                 </a:t>
            </a:r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fwd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(1)</a:t>
            </a:r>
          </a:p>
          <a:p>
            <a:pPr defTabSz="45720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?. *                                                            </a:t>
            </a:r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 drop</a:t>
            </a:r>
          </a:p>
        </p:txBody>
      </p:sp>
      <p:sp>
        <p:nvSpPr>
          <p:cNvPr id="20" name="Equal 19"/>
          <p:cNvSpPr/>
          <p:nvPr/>
        </p:nvSpPr>
        <p:spPr>
          <a:xfrm>
            <a:off x="1274392" y="5648263"/>
            <a:ext cx="650707" cy="356873"/>
          </a:xfrm>
          <a:prstGeom prst="mathEqual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3" b="94787" l="13542" r="89063">
                        <a14:foregroundMark x1="47917" y1="72512" x2="47917" y2="725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6620" y="5223855"/>
            <a:ext cx="1030516" cy="113249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0680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Key challenge: Efficient data plane update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54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Computation overhead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computation to recompile the new policy</a:t>
            </a:r>
          </a:p>
          <a:p>
            <a:r>
              <a:rPr lang="en-US" dirty="0" smtClean="0">
                <a:solidFill>
                  <a:srgbClr val="C0504D"/>
                </a:solidFill>
              </a:rPr>
              <a:t>Rule-update overhead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rule-updates to update switches to the new policy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Plus 21"/>
          <p:cNvSpPr>
            <a:spLocks noChangeAspect="1"/>
          </p:cNvSpPr>
          <p:nvPr/>
        </p:nvSpPr>
        <p:spPr>
          <a:xfrm>
            <a:off x="4304100" y="3992932"/>
            <a:ext cx="365760" cy="365760"/>
          </a:xfrm>
          <a:prstGeom prst="mathPlus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051980" y="3348838"/>
            <a:ext cx="2834640" cy="1300226"/>
            <a:chOff x="1051980" y="3260494"/>
            <a:chExt cx="2834640" cy="1300226"/>
          </a:xfrm>
        </p:grpSpPr>
        <p:sp>
          <p:nvSpPr>
            <p:cNvPr id="24" name="Rectangle 23"/>
            <p:cNvSpPr/>
            <p:nvPr/>
          </p:nvSpPr>
          <p:spPr>
            <a:xfrm>
              <a:off x="1051980" y="3646320"/>
              <a:ext cx="2834640" cy="914400"/>
            </a:xfrm>
            <a:prstGeom prst="rect">
              <a:avLst/>
            </a:prstGeom>
            <a:ln w="28575">
              <a:solidFill>
                <a:srgbClr val="4F622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457200"/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9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. </a:t>
              </a:r>
              <a:r>
                <a:rPr lang="en-US" dirty="0" err="1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srcip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=1.0.0.0/24 </a:t>
              </a:r>
              <a:r>
                <a:rPr lang="en-US" sz="1400" dirty="0">
                  <a:solidFill>
                    <a:srgbClr val="9BBB59">
                      <a:lumMod val="50000"/>
                    </a:srgbClr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count</a:t>
              </a:r>
            </a:p>
            <a:p>
              <a:pPr defTabSz="457200"/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0. *                            </a:t>
              </a:r>
              <a:r>
                <a:rPr lang="en-US" sz="1400" dirty="0">
                  <a:solidFill>
                    <a:srgbClr val="9BBB59">
                      <a:lumMod val="50000"/>
                    </a:srgbClr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drop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51980" y="3260494"/>
              <a:ext cx="1458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Monitoring</a:t>
              </a:r>
              <a:endParaRPr lang="en-US" dirty="0">
                <a:solidFill>
                  <a:srgbClr val="9BBB59">
                    <a:lumMod val="50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135880" y="3337795"/>
            <a:ext cx="3017520" cy="1283732"/>
            <a:chOff x="5135880" y="3249451"/>
            <a:chExt cx="3017520" cy="1283732"/>
          </a:xfrm>
        </p:grpSpPr>
        <p:sp>
          <p:nvSpPr>
            <p:cNvPr id="27" name="Rectangle 26"/>
            <p:cNvSpPr/>
            <p:nvPr/>
          </p:nvSpPr>
          <p:spPr>
            <a:xfrm>
              <a:off x="5135880" y="3618783"/>
              <a:ext cx="3017520" cy="914400"/>
            </a:xfrm>
            <a:prstGeom prst="rect">
              <a:avLst/>
            </a:prstGeom>
            <a:ln w="28575">
              <a:solidFill>
                <a:srgbClr val="4F81B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457200"/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7. </a:t>
              </a:r>
              <a:r>
                <a:rPr lang="en-US" dirty="0" err="1">
                  <a:solidFill>
                    <a:srgbClr val="4F81BD"/>
                  </a:solidFill>
                  <a:latin typeface="Calibri"/>
                </a:rPr>
                <a:t>dstip</a:t>
              </a:r>
              <a:r>
                <a:rPr lang="en-US" dirty="0">
                  <a:solidFill>
                    <a:srgbClr val="4F81BD"/>
                  </a:solidFill>
                  <a:latin typeface="Calibri"/>
                </a:rPr>
                <a:t>=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2.0.0.0/30 </a:t>
              </a:r>
              <a:r>
                <a:rPr lang="en-US" sz="1400" dirty="0">
                  <a:solidFill>
                    <a:srgbClr val="4F81BD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 </a:t>
              </a:r>
              <a:r>
                <a:rPr lang="en-US" dirty="0" err="1">
                  <a:solidFill>
                    <a:srgbClr val="4F81BD"/>
                  </a:solidFill>
                  <a:latin typeface="Calibri"/>
                </a:rPr>
                <a:t>fwd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(1)</a:t>
              </a:r>
            </a:p>
            <a:p>
              <a:pPr defTabSz="457200"/>
              <a:r>
                <a:rPr lang="en-US" dirty="0">
                  <a:solidFill>
                    <a:srgbClr val="FF0000"/>
                  </a:solidFill>
                  <a:latin typeface="Calibri"/>
                </a:rPr>
                <a:t>3. </a:t>
              </a:r>
              <a:r>
                <a:rPr lang="en-US" dirty="0" err="1">
                  <a:solidFill>
                    <a:srgbClr val="FF0000"/>
                  </a:solidFill>
                  <a:latin typeface="Calibri"/>
                </a:rPr>
                <a:t>dstip</a:t>
              </a:r>
              <a:r>
                <a:rPr lang="en-US" dirty="0">
                  <a:solidFill>
                    <a:srgbClr val="FF0000"/>
                  </a:solidFill>
                  <a:latin typeface="Calibri"/>
                </a:rPr>
                <a:t>=2.0.0.0/26 </a:t>
              </a:r>
              <a:r>
                <a:rPr lang="en-US" sz="14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Calibri"/>
                </a:rPr>
                <a:t>fwd</a:t>
              </a:r>
              <a:r>
                <a:rPr lang="en-US" dirty="0">
                  <a:solidFill>
                    <a:srgbClr val="FF0000"/>
                  </a:solidFill>
                  <a:latin typeface="Calibri"/>
                </a:rPr>
                <a:t>(2</a:t>
              </a:r>
              <a:r>
                <a:rPr lang="en-US" dirty="0" smtClean="0">
                  <a:solidFill>
                    <a:srgbClr val="FF0000"/>
                  </a:solidFill>
                  <a:latin typeface="Calibri"/>
                </a:rPr>
                <a:t>)</a:t>
              </a:r>
              <a:endParaRPr lang="en-US" dirty="0">
                <a:solidFill>
                  <a:srgbClr val="4F81BD"/>
                </a:solidFill>
                <a:latin typeface="Calibri"/>
              </a:endParaRPr>
            </a:p>
            <a:p>
              <a:pPr defTabSz="457200"/>
              <a:r>
                <a:rPr lang="en-US" dirty="0">
                  <a:solidFill>
                    <a:srgbClr val="4F81BD"/>
                  </a:solidFill>
                  <a:latin typeface="Calibri"/>
                </a:rPr>
                <a:t>0. *                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            </a:t>
              </a:r>
              <a:r>
                <a:rPr lang="en-US" sz="1400" dirty="0">
                  <a:solidFill>
                    <a:srgbClr val="4F81BD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4F81BD"/>
                  </a:solidFill>
                  <a:latin typeface="Calibri"/>
                </a:rPr>
                <a:t>drop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135880" y="3249451"/>
              <a:ext cx="1458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Routing</a:t>
              </a:r>
              <a:endParaRPr lang="en-US" dirty="0">
                <a:solidFill>
                  <a:srgbClr val="4F81BD"/>
                </a:solidFill>
                <a:latin typeface="Calibri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2201429" y="4898581"/>
            <a:ext cx="5212080" cy="1828800"/>
          </a:xfrm>
          <a:prstGeom prst="rect">
            <a:avLst/>
          </a:prstGeom>
          <a:ln w="28575"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?.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srcip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=1.0.0.0/24,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dstip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=2.0.0.0/30 </a:t>
            </a:r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 count,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fwd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(1)</a:t>
            </a:r>
          </a:p>
          <a:p>
            <a:pPr defTabSz="457200"/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?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.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srcip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=1.0.0.0/24                                 </a:t>
            </a:r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 count</a:t>
            </a:r>
          </a:p>
          <a:p>
            <a:pPr defTabSz="45720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?.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dstip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=2.0.0.0/30                                 </a:t>
            </a:r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fwd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(1)</a:t>
            </a:r>
          </a:p>
          <a:p>
            <a:pPr defTabSz="45720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?. *                                                            </a:t>
            </a:r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 drop</a:t>
            </a:r>
          </a:p>
        </p:txBody>
      </p:sp>
      <p:sp>
        <p:nvSpPr>
          <p:cNvPr id="30" name="Equal 29"/>
          <p:cNvSpPr/>
          <p:nvPr/>
        </p:nvSpPr>
        <p:spPr>
          <a:xfrm>
            <a:off x="1274392" y="5648263"/>
            <a:ext cx="650707" cy="356873"/>
          </a:xfrm>
          <a:prstGeom prst="mathEqual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3" b="94787" l="13542" r="89063">
                        <a14:foregroundMark x1="47917" y1="72512" x2="47917" y2="725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6620" y="5223855"/>
            <a:ext cx="1030516" cy="113249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560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Naïve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Assign priorities from top to bottom by decrement of 1</a:t>
            </a:r>
            <a:endParaRPr lang="en-US" altLang="zh-CN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Equal 10"/>
          <p:cNvSpPr/>
          <p:nvPr/>
        </p:nvSpPr>
        <p:spPr>
          <a:xfrm>
            <a:off x="1274392" y="5648263"/>
            <a:ext cx="650707" cy="356873"/>
          </a:xfrm>
          <a:prstGeom prst="mathEqual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63820" y="4848503"/>
            <a:ext cx="5212080" cy="1828800"/>
          </a:xfrm>
          <a:prstGeom prst="rect">
            <a:avLst/>
          </a:prstGeom>
          <a:ln w="28575"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dirty="0" smtClean="0">
                <a:solidFill>
                  <a:srgbClr val="FF0000"/>
                </a:solidFill>
                <a:latin typeface="Calibri"/>
              </a:rPr>
              <a:t>3.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srcip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=1.0.0.0/24,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dstip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=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2.0.0.0/30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count,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fwd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(1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srcip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=1.0.0.0/24                         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     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count</a:t>
            </a:r>
          </a:p>
          <a:p>
            <a:pPr defTabSz="457200"/>
            <a:r>
              <a:rPr lang="en-US" dirty="0" smtClean="0">
                <a:solidFill>
                  <a:srgbClr val="FF0000"/>
                </a:solidFill>
                <a:latin typeface="Calibri"/>
              </a:rPr>
              <a:t>1.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=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2.0.0.0/30                                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fwd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)</a:t>
            </a:r>
            <a:endParaRPr lang="en-US" dirty="0">
              <a:solidFill>
                <a:srgbClr val="000000"/>
              </a:solidFill>
              <a:latin typeface="Calibri"/>
            </a:endParaRPr>
          </a:p>
          <a:p>
            <a:pPr defTabSz="457200"/>
            <a:r>
              <a:rPr lang="en-US" dirty="0" smtClean="0">
                <a:solidFill>
                  <a:srgbClr val="FF0000"/>
                </a:solidFill>
                <a:latin typeface="Calibri"/>
              </a:rPr>
              <a:t>0.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*                                                   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      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drop</a:t>
            </a:r>
          </a:p>
        </p:txBody>
      </p:sp>
      <p:sp>
        <p:nvSpPr>
          <p:cNvPr id="15" name="Plus 14"/>
          <p:cNvSpPr>
            <a:spLocks noChangeAspect="1"/>
          </p:cNvSpPr>
          <p:nvPr/>
        </p:nvSpPr>
        <p:spPr>
          <a:xfrm>
            <a:off x="4304100" y="3992932"/>
            <a:ext cx="365760" cy="365760"/>
          </a:xfrm>
          <a:prstGeom prst="mathPlus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51980" y="3348838"/>
            <a:ext cx="2834640" cy="1300226"/>
            <a:chOff x="1051980" y="3260494"/>
            <a:chExt cx="2834640" cy="1300226"/>
          </a:xfrm>
        </p:grpSpPr>
        <p:sp>
          <p:nvSpPr>
            <p:cNvPr id="17" name="Rectangle 16"/>
            <p:cNvSpPr/>
            <p:nvPr/>
          </p:nvSpPr>
          <p:spPr>
            <a:xfrm>
              <a:off x="1051980" y="3646320"/>
              <a:ext cx="2834640" cy="914400"/>
            </a:xfrm>
            <a:prstGeom prst="rect">
              <a:avLst/>
            </a:prstGeom>
            <a:ln w="28575">
              <a:solidFill>
                <a:srgbClr val="4F622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457200"/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9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. </a:t>
              </a:r>
              <a:r>
                <a:rPr lang="en-US" dirty="0" err="1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srcip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=1.0.0.0/24 </a:t>
              </a:r>
              <a:r>
                <a:rPr lang="en-US" sz="1400" dirty="0">
                  <a:solidFill>
                    <a:srgbClr val="9BBB59">
                      <a:lumMod val="50000"/>
                    </a:srgbClr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count</a:t>
              </a:r>
            </a:p>
            <a:p>
              <a:pPr defTabSz="457200"/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0. *                            </a:t>
              </a:r>
              <a:r>
                <a:rPr lang="en-US" sz="1400" dirty="0">
                  <a:solidFill>
                    <a:srgbClr val="9BBB59">
                      <a:lumMod val="50000"/>
                    </a:srgbClr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drop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51980" y="3260494"/>
              <a:ext cx="1458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Monitoring</a:t>
              </a:r>
              <a:endParaRPr lang="en-US" dirty="0">
                <a:solidFill>
                  <a:srgbClr val="9BBB59">
                    <a:lumMod val="50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135880" y="3337795"/>
            <a:ext cx="3017520" cy="1283732"/>
            <a:chOff x="5135880" y="3249451"/>
            <a:chExt cx="3017520" cy="1283732"/>
          </a:xfrm>
        </p:grpSpPr>
        <p:sp>
          <p:nvSpPr>
            <p:cNvPr id="20" name="Rectangle 19"/>
            <p:cNvSpPr/>
            <p:nvPr/>
          </p:nvSpPr>
          <p:spPr>
            <a:xfrm>
              <a:off x="5135880" y="3618783"/>
              <a:ext cx="3017520" cy="914400"/>
            </a:xfrm>
            <a:prstGeom prst="rect">
              <a:avLst/>
            </a:prstGeom>
            <a:ln w="28575">
              <a:solidFill>
                <a:srgbClr val="4F81B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457200"/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7. </a:t>
              </a:r>
              <a:r>
                <a:rPr lang="en-US" dirty="0" err="1">
                  <a:solidFill>
                    <a:srgbClr val="4F81BD"/>
                  </a:solidFill>
                  <a:latin typeface="Calibri"/>
                </a:rPr>
                <a:t>dstip</a:t>
              </a:r>
              <a:r>
                <a:rPr lang="en-US" dirty="0">
                  <a:solidFill>
                    <a:srgbClr val="4F81BD"/>
                  </a:solidFill>
                  <a:latin typeface="Calibri"/>
                </a:rPr>
                <a:t>=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2.0.0.0/30 </a:t>
              </a:r>
              <a:r>
                <a:rPr lang="en-US" sz="1400" dirty="0">
                  <a:solidFill>
                    <a:srgbClr val="4F81BD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 </a:t>
              </a:r>
              <a:r>
                <a:rPr lang="en-US" dirty="0" err="1">
                  <a:solidFill>
                    <a:srgbClr val="4F81BD"/>
                  </a:solidFill>
                  <a:latin typeface="Calibri"/>
                </a:rPr>
                <a:t>fwd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(1)</a:t>
              </a:r>
              <a:endParaRPr lang="en-US" dirty="0">
                <a:solidFill>
                  <a:srgbClr val="4F81BD"/>
                </a:solidFill>
                <a:latin typeface="Calibri"/>
              </a:endParaRPr>
            </a:p>
            <a:p>
              <a:pPr defTabSz="457200"/>
              <a:r>
                <a:rPr lang="en-US" dirty="0">
                  <a:solidFill>
                    <a:srgbClr val="4F81BD"/>
                  </a:solidFill>
                  <a:latin typeface="Calibri"/>
                </a:rPr>
                <a:t>0. *                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            </a:t>
              </a:r>
              <a:r>
                <a:rPr lang="en-US" sz="1400" dirty="0">
                  <a:solidFill>
                    <a:srgbClr val="4F81BD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4F81BD"/>
                  </a:solidFill>
                  <a:latin typeface="Calibri"/>
                </a:rPr>
                <a:t>drop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35880" y="3249451"/>
              <a:ext cx="1458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Routing</a:t>
              </a:r>
              <a:endParaRPr lang="en-US" dirty="0">
                <a:solidFill>
                  <a:srgbClr val="4F81BD"/>
                </a:solidFill>
                <a:latin typeface="Calibri"/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8559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10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Review of Previous Lecture (Cont’d)</a:t>
            </a:r>
            <a:endParaRPr lang="en-US" sz="3600" dirty="0"/>
          </a:p>
        </p:txBody>
      </p:sp>
      <p:sp>
        <p:nvSpPr>
          <p:cNvPr id="19459" name="Rectangle 3"/>
          <p:cNvSpPr>
            <a:spLocks noChangeAspect="1" noChangeArrowheads="1"/>
          </p:cNvSpPr>
          <p:nvPr/>
        </p:nvSpPr>
        <p:spPr bwMode="auto">
          <a:xfrm>
            <a:off x="304800" y="2228851"/>
            <a:ext cx="2743200" cy="16764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/>
          <a:p>
            <a:endParaRPr 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04800" y="3917951"/>
            <a:ext cx="2743200" cy="1752600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/>
          <a:p>
            <a:endParaRPr lang="en-US"/>
          </a:p>
        </p:txBody>
      </p:sp>
      <p:sp>
        <p:nvSpPr>
          <p:cNvPr id="19461" name="Line 5"/>
          <p:cNvSpPr>
            <a:spLocks noChangeAspect="1" noChangeShapeType="1"/>
          </p:cNvSpPr>
          <p:nvPr/>
        </p:nvSpPr>
        <p:spPr bwMode="auto">
          <a:xfrm>
            <a:off x="290512" y="3930651"/>
            <a:ext cx="27574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9" tIns="45715" rIns="91429" bIns="45715" anchor="ctr"/>
          <a:lstStyle/>
          <a:p>
            <a:endParaRPr lang="en-US"/>
          </a:p>
        </p:txBody>
      </p:sp>
      <p:sp>
        <p:nvSpPr>
          <p:cNvPr id="19462" name="Rectangle 6"/>
          <p:cNvSpPr>
            <a:spLocks noChangeAspect="1" noChangeArrowheads="1"/>
          </p:cNvSpPr>
          <p:nvPr/>
        </p:nvSpPr>
        <p:spPr bwMode="auto">
          <a:xfrm>
            <a:off x="609601" y="2635251"/>
            <a:ext cx="2209800" cy="1295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1429" tIns="45715" rIns="91429" bIns="45715" anchor="ctr"/>
          <a:lstStyle/>
          <a:p>
            <a:r>
              <a:rPr lang="en-US"/>
              <a:t>User-level</a:t>
            </a:r>
          </a:p>
          <a:p>
            <a:r>
              <a:rPr lang="en-US"/>
              <a:t>routing daemons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6005512" y="4476241"/>
            <a:ext cx="184644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5" rIns="91429" bIns="45715" anchor="ctr">
            <a:spAutoFit/>
          </a:bodyPr>
          <a:lstStyle/>
          <a:p>
            <a:endParaRPr lang="en-US"/>
          </a:p>
        </p:txBody>
      </p:sp>
      <p:sp>
        <p:nvSpPr>
          <p:cNvPr id="19464" name="Rectangle 8"/>
          <p:cNvSpPr>
            <a:spLocks noChangeAspect="1" noChangeArrowheads="1"/>
          </p:cNvSpPr>
          <p:nvPr/>
        </p:nvSpPr>
        <p:spPr bwMode="auto">
          <a:xfrm>
            <a:off x="609601" y="3935416"/>
            <a:ext cx="2209800" cy="12906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1429" tIns="45715" rIns="91429" bIns="45715" anchor="ctr"/>
          <a:lstStyle/>
          <a:p>
            <a:endParaRPr lang="en-US"/>
          </a:p>
        </p:txBody>
      </p:sp>
      <p:sp>
        <p:nvSpPr>
          <p:cNvPr id="19465" name="Rectangle 9"/>
          <p:cNvSpPr>
            <a:spLocks noChangeAspect="1" noChangeArrowheads="1"/>
          </p:cNvSpPr>
          <p:nvPr/>
        </p:nvSpPr>
        <p:spPr bwMode="auto">
          <a:xfrm>
            <a:off x="990602" y="2208805"/>
            <a:ext cx="1350816" cy="3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5" rIns="91429" bIns="45715" anchor="ctr">
            <a:spAutoFit/>
          </a:bodyPr>
          <a:lstStyle/>
          <a:p>
            <a:r>
              <a:rPr lang="en-US" sz="1600" i="1"/>
              <a:t>Control plane</a:t>
            </a:r>
          </a:p>
        </p:txBody>
      </p:sp>
      <p:sp>
        <p:nvSpPr>
          <p:cNvPr id="19466" name="Rectangle 10"/>
          <p:cNvSpPr>
            <a:spLocks noChangeAspect="1" noChangeArrowheads="1"/>
          </p:cNvSpPr>
          <p:nvPr/>
        </p:nvSpPr>
        <p:spPr bwMode="auto">
          <a:xfrm>
            <a:off x="838204" y="5256805"/>
            <a:ext cx="1697365" cy="3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5" rIns="91429" bIns="45715" anchor="ctr">
            <a:spAutoFit/>
          </a:bodyPr>
          <a:lstStyle/>
          <a:p>
            <a:r>
              <a:rPr lang="en-US" sz="1600" i="1"/>
              <a:t>Forwarding plane</a:t>
            </a:r>
          </a:p>
        </p:txBody>
      </p:sp>
      <p:sp>
        <p:nvSpPr>
          <p:cNvPr id="19468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3048000" y="2057400"/>
            <a:ext cx="5943600" cy="4495800"/>
          </a:xfrm>
          <a:noFill/>
          <a:ln/>
        </p:spPr>
        <p:txBody>
          <a:bodyPr>
            <a:normAutofit/>
          </a:bodyPr>
          <a:lstStyle/>
          <a:p>
            <a:pPr lvl="1"/>
            <a:r>
              <a:rPr lang="en-US" dirty="0"/>
              <a:t>Elements</a:t>
            </a:r>
          </a:p>
          <a:p>
            <a:pPr lvl="2"/>
            <a:r>
              <a:rPr lang="en-US" dirty="0"/>
              <a:t>Small building blocks, performing simple operations</a:t>
            </a:r>
          </a:p>
          <a:p>
            <a:pPr lvl="2"/>
            <a:r>
              <a:rPr lang="en-US" dirty="0"/>
              <a:t>Instances of C++ classes</a:t>
            </a:r>
          </a:p>
          <a:p>
            <a:pPr lvl="1"/>
            <a:r>
              <a:rPr lang="en-US" dirty="0"/>
              <a:t>Packets traverse a directed graph of elements</a:t>
            </a:r>
          </a:p>
          <a:p>
            <a:pPr>
              <a:buFontTx/>
              <a:buNone/>
            </a:pPr>
            <a:r>
              <a:rPr lang="en-US" sz="2800" dirty="0">
                <a:latin typeface="Courier New" charset="0"/>
              </a:rPr>
              <a:t>	</a:t>
            </a:r>
            <a:r>
              <a:rPr lang="en-US" sz="2000" dirty="0" err="1">
                <a:latin typeface="Courier New" charset="0"/>
              </a:rPr>
              <a:t>FromDevice</a:t>
            </a:r>
            <a:r>
              <a:rPr lang="en-US" sz="2000" dirty="0">
                <a:latin typeface="Courier New" charset="0"/>
              </a:rPr>
              <a:t>(eth0)-&gt;</a:t>
            </a:r>
            <a:r>
              <a:rPr lang="en-US" sz="2000" dirty="0" err="1">
                <a:latin typeface="Courier New" charset="0"/>
              </a:rPr>
              <a:t>CheckIPHeader</a:t>
            </a:r>
            <a:r>
              <a:rPr lang="en-US" sz="2000" dirty="0">
                <a:latin typeface="Courier New" charset="0"/>
              </a:rPr>
              <a:t>(14)</a:t>
            </a:r>
          </a:p>
          <a:p>
            <a:pPr>
              <a:buFontTx/>
              <a:buNone/>
            </a:pPr>
            <a:r>
              <a:rPr lang="en-US" sz="2000" dirty="0">
                <a:latin typeface="Courier New" charset="0"/>
              </a:rPr>
              <a:t>		-&gt;</a:t>
            </a:r>
            <a:r>
              <a:rPr lang="en-US" sz="2000" dirty="0" err="1">
                <a:latin typeface="Courier New" charset="0"/>
              </a:rPr>
              <a:t>IPPrint</a:t>
            </a:r>
            <a:r>
              <a:rPr lang="en-US" sz="2000" dirty="0">
                <a:latin typeface="Courier New" charset="0"/>
              </a:rPr>
              <a:t>-&gt;Discard;</a:t>
            </a:r>
          </a:p>
        </p:txBody>
      </p:sp>
      <p:sp>
        <p:nvSpPr>
          <p:cNvPr id="19472" name="AutoShape 16"/>
          <p:cNvSpPr>
            <a:spLocks noChangeArrowheads="1"/>
          </p:cNvSpPr>
          <p:nvPr/>
        </p:nvSpPr>
        <p:spPr bwMode="auto">
          <a:xfrm>
            <a:off x="900112" y="4146551"/>
            <a:ext cx="1676400" cy="8382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r>
              <a:rPr lang="en-US"/>
              <a:t>Linux kernel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9467" name="AutoShape 11"/>
          <p:cNvSpPr>
            <a:spLocks noChangeAspect="1" noChangeArrowheads="1"/>
          </p:cNvSpPr>
          <p:nvPr/>
        </p:nvSpPr>
        <p:spPr bwMode="auto">
          <a:xfrm>
            <a:off x="1357312" y="4440239"/>
            <a:ext cx="762000" cy="5445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r>
              <a:rPr lang="en-US"/>
              <a:t>Click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2B77-D34C-443A-9BA4-2E8748A6D93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10/27/14</a:t>
            </a:r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1295400"/>
            <a:ext cx="3581400" cy="533400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861" indent="-342861" algn="l">
              <a:buFont typeface="Arial"/>
              <a:buChar char="•"/>
            </a:pPr>
            <a:r>
              <a:rPr lang="en-US" sz="2800" dirty="0"/>
              <a:t>Click modular router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Software Defined Networking (COMS 6998-10)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8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Naïve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Assign priorities from top to bottom by decrement of </a:t>
            </a:r>
            <a:r>
              <a:rPr lang="en-US" sz="2400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Plus 11"/>
          <p:cNvSpPr>
            <a:spLocks noChangeAspect="1"/>
          </p:cNvSpPr>
          <p:nvPr/>
        </p:nvSpPr>
        <p:spPr>
          <a:xfrm>
            <a:off x="4304100" y="3992932"/>
            <a:ext cx="365760" cy="365760"/>
          </a:xfrm>
          <a:prstGeom prst="mathPlus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51980" y="3348838"/>
            <a:ext cx="2834640" cy="1300226"/>
            <a:chOff x="1051980" y="3260494"/>
            <a:chExt cx="2834640" cy="1300226"/>
          </a:xfrm>
        </p:grpSpPr>
        <p:sp>
          <p:nvSpPr>
            <p:cNvPr id="14" name="Rectangle 13"/>
            <p:cNvSpPr/>
            <p:nvPr/>
          </p:nvSpPr>
          <p:spPr>
            <a:xfrm>
              <a:off x="1051980" y="3646320"/>
              <a:ext cx="2834640" cy="914400"/>
            </a:xfrm>
            <a:prstGeom prst="rect">
              <a:avLst/>
            </a:prstGeom>
            <a:ln w="28575">
              <a:solidFill>
                <a:srgbClr val="4F622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457200"/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9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. </a:t>
              </a:r>
              <a:r>
                <a:rPr lang="en-US" dirty="0" err="1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srcip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=1.0.0.0/24 </a:t>
              </a:r>
              <a:r>
                <a:rPr lang="en-US" sz="1400" dirty="0">
                  <a:solidFill>
                    <a:srgbClr val="9BBB59">
                      <a:lumMod val="50000"/>
                    </a:srgbClr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count</a:t>
              </a:r>
            </a:p>
            <a:p>
              <a:pPr defTabSz="457200"/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0. *                            </a:t>
              </a:r>
              <a:r>
                <a:rPr lang="en-US" sz="1400" dirty="0">
                  <a:solidFill>
                    <a:srgbClr val="9BBB59">
                      <a:lumMod val="50000"/>
                    </a:srgbClr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drop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51980" y="3260494"/>
              <a:ext cx="1458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Monitoring</a:t>
              </a:r>
              <a:endParaRPr lang="en-US" dirty="0">
                <a:solidFill>
                  <a:srgbClr val="9BBB59">
                    <a:lumMod val="50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135880" y="3337795"/>
            <a:ext cx="3017520" cy="1283732"/>
            <a:chOff x="5135880" y="3249451"/>
            <a:chExt cx="3017520" cy="1283732"/>
          </a:xfrm>
        </p:grpSpPr>
        <p:sp>
          <p:nvSpPr>
            <p:cNvPr id="17" name="Rectangle 16"/>
            <p:cNvSpPr/>
            <p:nvPr/>
          </p:nvSpPr>
          <p:spPr>
            <a:xfrm>
              <a:off x="5135880" y="3618783"/>
              <a:ext cx="3017520" cy="914400"/>
            </a:xfrm>
            <a:prstGeom prst="rect">
              <a:avLst/>
            </a:prstGeom>
            <a:ln w="28575">
              <a:solidFill>
                <a:srgbClr val="4F81B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457200"/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7. </a:t>
              </a:r>
              <a:r>
                <a:rPr lang="en-US" dirty="0" err="1">
                  <a:solidFill>
                    <a:srgbClr val="4F81BD"/>
                  </a:solidFill>
                  <a:latin typeface="Calibri"/>
                </a:rPr>
                <a:t>dstip</a:t>
              </a:r>
              <a:r>
                <a:rPr lang="en-US" dirty="0">
                  <a:solidFill>
                    <a:srgbClr val="4F81BD"/>
                  </a:solidFill>
                  <a:latin typeface="Calibri"/>
                </a:rPr>
                <a:t>=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2.0.0.0/30 </a:t>
              </a:r>
              <a:r>
                <a:rPr lang="en-US" sz="1400" dirty="0">
                  <a:solidFill>
                    <a:srgbClr val="4F81BD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 </a:t>
              </a:r>
              <a:r>
                <a:rPr lang="en-US" dirty="0" err="1">
                  <a:solidFill>
                    <a:srgbClr val="4F81BD"/>
                  </a:solidFill>
                  <a:latin typeface="Calibri"/>
                </a:rPr>
                <a:t>fwd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(1)</a:t>
              </a:r>
            </a:p>
            <a:p>
              <a:pPr defTabSz="457200"/>
              <a:r>
                <a:rPr lang="en-US" dirty="0">
                  <a:solidFill>
                    <a:srgbClr val="FF0000"/>
                  </a:solidFill>
                  <a:latin typeface="Calibri"/>
                </a:rPr>
                <a:t>3. </a:t>
              </a:r>
              <a:r>
                <a:rPr lang="en-US" dirty="0" err="1">
                  <a:solidFill>
                    <a:srgbClr val="FF0000"/>
                  </a:solidFill>
                  <a:latin typeface="Calibri"/>
                </a:rPr>
                <a:t>dstip</a:t>
              </a:r>
              <a:r>
                <a:rPr lang="en-US" dirty="0">
                  <a:solidFill>
                    <a:srgbClr val="FF0000"/>
                  </a:solidFill>
                  <a:latin typeface="Calibri"/>
                </a:rPr>
                <a:t>=2.0.0.0/26 </a:t>
              </a:r>
              <a:r>
                <a:rPr lang="en-US" sz="14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Calibri"/>
                </a:rPr>
                <a:t>fwd</a:t>
              </a:r>
              <a:r>
                <a:rPr lang="en-US" dirty="0">
                  <a:solidFill>
                    <a:srgbClr val="FF0000"/>
                  </a:solidFill>
                  <a:latin typeface="Calibri"/>
                </a:rPr>
                <a:t>(2</a:t>
              </a:r>
              <a:r>
                <a:rPr lang="en-US" dirty="0" smtClean="0">
                  <a:solidFill>
                    <a:srgbClr val="FF0000"/>
                  </a:solidFill>
                  <a:latin typeface="Calibri"/>
                </a:rPr>
                <a:t>)</a:t>
              </a:r>
              <a:endParaRPr lang="en-US" dirty="0">
                <a:solidFill>
                  <a:srgbClr val="4F81BD"/>
                </a:solidFill>
                <a:latin typeface="Calibri"/>
              </a:endParaRPr>
            </a:p>
            <a:p>
              <a:pPr defTabSz="457200"/>
              <a:r>
                <a:rPr lang="en-US" dirty="0">
                  <a:solidFill>
                    <a:srgbClr val="4F81BD"/>
                  </a:solidFill>
                  <a:latin typeface="Calibri"/>
                </a:rPr>
                <a:t>0. *                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            </a:t>
              </a:r>
              <a:r>
                <a:rPr lang="en-US" sz="1400" dirty="0">
                  <a:solidFill>
                    <a:srgbClr val="4F81BD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4F81BD"/>
                  </a:solidFill>
                  <a:latin typeface="Calibri"/>
                </a:rPr>
                <a:t>drop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135880" y="3249451"/>
              <a:ext cx="1458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Routing</a:t>
              </a:r>
              <a:endParaRPr lang="en-US" dirty="0">
                <a:solidFill>
                  <a:srgbClr val="4F81BD"/>
                </a:solidFill>
                <a:latin typeface="Calibri"/>
              </a:endParaRPr>
            </a:p>
          </p:txBody>
        </p:sp>
      </p:grpSp>
      <p:sp>
        <p:nvSpPr>
          <p:cNvPr id="20" name="Equal 19"/>
          <p:cNvSpPr/>
          <p:nvPr/>
        </p:nvSpPr>
        <p:spPr>
          <a:xfrm>
            <a:off x="1274392" y="5648263"/>
            <a:ext cx="650707" cy="356873"/>
          </a:xfrm>
          <a:prstGeom prst="mathEqual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63820" y="4884254"/>
            <a:ext cx="5212080" cy="1828800"/>
          </a:xfrm>
          <a:prstGeom prst="rect">
            <a:avLst/>
          </a:prstGeom>
          <a:ln w="28575"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dirty="0">
                <a:solidFill>
                  <a:srgbClr val="FF0000"/>
                </a:solidFill>
                <a:latin typeface="Calibri"/>
              </a:rPr>
              <a:t>5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.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srcip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=1.0.0.0/24,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dstip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=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2.0.0.0/30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count,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fwd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(1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pPr defTabSz="457200"/>
            <a:r>
              <a:rPr lang="en-US" dirty="0">
                <a:solidFill>
                  <a:srgbClr val="FF0000"/>
                </a:solidFill>
                <a:latin typeface="Calibri"/>
              </a:rPr>
              <a:t>4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. </a:t>
            </a:r>
            <a:r>
              <a:rPr lang="en-US" dirty="0" err="1" smtClean="0">
                <a:solidFill>
                  <a:srgbClr val="FF0000"/>
                </a:solidFill>
                <a:latin typeface="Calibri"/>
              </a:rPr>
              <a:t>srcip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=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1.0.0.0/24, </a:t>
            </a:r>
            <a:r>
              <a:rPr lang="en-US" dirty="0" err="1">
                <a:solidFill>
                  <a:srgbClr val="FF0000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=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2.0.0.0/26 </a:t>
            </a:r>
            <a:r>
              <a:rPr lang="en-US" sz="14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count, </a:t>
            </a:r>
            <a:r>
              <a:rPr lang="en-US" dirty="0" err="1">
                <a:solidFill>
                  <a:srgbClr val="FF0000"/>
                </a:solidFill>
                <a:latin typeface="Calibri"/>
              </a:rPr>
              <a:t>fwd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(2)</a:t>
            </a:r>
            <a:endParaRPr lang="en-US" dirty="0">
              <a:solidFill>
                <a:srgbClr val="FF0000"/>
              </a:solidFill>
              <a:latin typeface="Calibri"/>
            </a:endParaRPr>
          </a:p>
          <a:p>
            <a:pPr defTabSz="457200"/>
            <a:r>
              <a:rPr lang="en-US" dirty="0" smtClean="0">
                <a:solidFill>
                  <a:srgbClr val="FF0000"/>
                </a:solidFill>
                <a:latin typeface="Calibri"/>
              </a:rPr>
              <a:t>3.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srcip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=1.0.0.0/24   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                           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count</a:t>
            </a:r>
          </a:p>
          <a:p>
            <a:pPr defTabSz="457200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.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=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2.0.0.0/30                                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fwd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)</a:t>
            </a:r>
          </a:p>
          <a:p>
            <a:pPr defTabSz="457200"/>
            <a:r>
              <a:rPr lang="en-US" dirty="0" smtClean="0">
                <a:solidFill>
                  <a:srgbClr val="FF0000"/>
                </a:solidFill>
                <a:latin typeface="Calibri"/>
              </a:rPr>
              <a:t>1. </a:t>
            </a:r>
            <a:r>
              <a:rPr lang="en-US" dirty="0" err="1" smtClean="0">
                <a:solidFill>
                  <a:srgbClr val="FF0000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=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2.0.0.0/26                                 </a:t>
            </a:r>
            <a:r>
              <a:rPr lang="en-US" sz="14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/>
              </a:rPr>
              <a:t>fwd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(2)</a:t>
            </a:r>
            <a:endParaRPr lang="en-US" dirty="0">
              <a:solidFill>
                <a:srgbClr val="FF0000"/>
              </a:solidFill>
              <a:latin typeface="Calibri"/>
            </a:endParaRPr>
          </a:p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0.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*                                     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                    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drop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4665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Naïve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Assign priorities from top to bottom by decrement of </a:t>
            </a:r>
            <a:r>
              <a:rPr lang="en-US" sz="2400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2739262" y="4172219"/>
            <a:ext cx="325353" cy="545806"/>
          </a:xfrm>
          <a:prstGeom prst="downArrow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21923" y="4192740"/>
            <a:ext cx="896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1F497D"/>
                </a:solidFill>
                <a:latin typeface="Calibri"/>
              </a:rPr>
              <a:t>Update</a:t>
            </a:r>
            <a:endParaRPr lang="en-US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06687" y="2629078"/>
            <a:ext cx="5212080" cy="1371600"/>
          </a:xfrm>
          <a:prstGeom prst="rect">
            <a:avLst/>
          </a:prstGeom>
          <a:ln w="28575"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dirty="0" smtClean="0">
                <a:solidFill>
                  <a:srgbClr val="FF0000"/>
                </a:solidFill>
                <a:latin typeface="Calibri"/>
              </a:rPr>
              <a:t>3.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srcip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=1.0.0.0/24,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dstip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=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2.0.0.0/30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count,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fwd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(1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srcip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=1.0.0.0/24                         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     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count</a:t>
            </a:r>
          </a:p>
          <a:p>
            <a:pPr defTabSz="457200"/>
            <a:r>
              <a:rPr lang="en-US" dirty="0" smtClean="0">
                <a:solidFill>
                  <a:srgbClr val="FF0000"/>
                </a:solidFill>
                <a:latin typeface="Calibri"/>
              </a:rPr>
              <a:t>1.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=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2.0.0.0/30                                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fwd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)</a:t>
            </a:r>
            <a:endParaRPr lang="en-US" dirty="0">
              <a:solidFill>
                <a:srgbClr val="000000"/>
              </a:solidFill>
              <a:latin typeface="Calibri"/>
            </a:endParaRPr>
          </a:p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0.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*                                                   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      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drop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06687" y="4902509"/>
            <a:ext cx="5212080" cy="1828800"/>
          </a:xfrm>
          <a:prstGeom prst="rect">
            <a:avLst/>
          </a:prstGeom>
          <a:ln w="28575"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dirty="0">
                <a:solidFill>
                  <a:srgbClr val="FF0000"/>
                </a:solidFill>
                <a:latin typeface="Calibri"/>
              </a:rPr>
              <a:t>5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.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srcip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=1.0.0.0/24,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dstip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=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2.0.0.0/30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count,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fwd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(1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pPr defTabSz="457200"/>
            <a:r>
              <a:rPr lang="en-US" dirty="0">
                <a:solidFill>
                  <a:srgbClr val="FF0000"/>
                </a:solidFill>
                <a:latin typeface="Calibri"/>
              </a:rPr>
              <a:t>4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. </a:t>
            </a:r>
            <a:r>
              <a:rPr lang="en-US" dirty="0" err="1" smtClean="0">
                <a:solidFill>
                  <a:srgbClr val="FF0000"/>
                </a:solidFill>
                <a:latin typeface="Calibri"/>
              </a:rPr>
              <a:t>srcip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=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1.0.0.0/24, </a:t>
            </a:r>
            <a:r>
              <a:rPr lang="en-US" dirty="0" err="1">
                <a:solidFill>
                  <a:srgbClr val="FF0000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=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2.0.0.0/26 </a:t>
            </a:r>
            <a:r>
              <a:rPr lang="en-US" sz="14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count, </a:t>
            </a:r>
            <a:r>
              <a:rPr lang="en-US" dirty="0" err="1">
                <a:solidFill>
                  <a:srgbClr val="FF0000"/>
                </a:solidFill>
                <a:latin typeface="Calibri"/>
              </a:rPr>
              <a:t>fwd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(2)</a:t>
            </a:r>
            <a:endParaRPr lang="en-US" dirty="0">
              <a:solidFill>
                <a:srgbClr val="FF0000"/>
              </a:solidFill>
              <a:latin typeface="Calibri"/>
            </a:endParaRPr>
          </a:p>
          <a:p>
            <a:pPr defTabSz="457200"/>
            <a:r>
              <a:rPr lang="en-US" dirty="0" smtClean="0">
                <a:solidFill>
                  <a:srgbClr val="FF0000"/>
                </a:solidFill>
                <a:latin typeface="Calibri"/>
              </a:rPr>
              <a:t>3.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srcip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=1.0.0.0/24   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                           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count</a:t>
            </a:r>
          </a:p>
          <a:p>
            <a:pPr defTabSz="457200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.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=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2.0.0.0/30                                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fwd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)</a:t>
            </a:r>
          </a:p>
          <a:p>
            <a:pPr defTabSz="457200"/>
            <a:r>
              <a:rPr lang="en-US" dirty="0" smtClean="0">
                <a:solidFill>
                  <a:srgbClr val="FF0000"/>
                </a:solidFill>
                <a:latin typeface="Calibri"/>
              </a:rPr>
              <a:t>1. </a:t>
            </a:r>
            <a:r>
              <a:rPr lang="en-US" dirty="0" err="1" smtClean="0">
                <a:solidFill>
                  <a:srgbClr val="FF0000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=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2.0.0.0/26                                 </a:t>
            </a:r>
            <a:r>
              <a:rPr lang="en-US" sz="14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/>
              </a:rPr>
              <a:t>fwd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(2)</a:t>
            </a:r>
            <a:endParaRPr lang="en-US" dirty="0">
              <a:solidFill>
                <a:srgbClr val="FF0000"/>
              </a:solidFill>
              <a:latin typeface="Calibri"/>
            </a:endParaRPr>
          </a:p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0.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*                                     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                    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drop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5572979" y="3287353"/>
            <a:ext cx="3643771" cy="2882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>
                <a:solidFill>
                  <a:srgbClr val="C0504D"/>
                </a:solidFill>
                <a:latin typeface="Calibri"/>
              </a:rPr>
              <a:t>Computation overhead</a:t>
            </a:r>
          </a:p>
          <a:p>
            <a:r>
              <a:rPr lang="en-US" sz="2000" dirty="0" err="1">
                <a:solidFill>
                  <a:prstClr val="black"/>
                </a:solidFill>
                <a:latin typeface="Calibri"/>
              </a:rPr>
              <a:t>Recompute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the </a:t>
            </a:r>
            <a:r>
              <a:rPr lang="en-US" sz="2000" dirty="0">
                <a:solidFill>
                  <a:srgbClr val="C0504D"/>
                </a:solidFill>
                <a:latin typeface="Calibri"/>
              </a:rPr>
              <a:t>whole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switch table and assign priorities</a:t>
            </a:r>
          </a:p>
          <a:p>
            <a:pPr marL="0" indent="0">
              <a:buFont typeface="Arial"/>
              <a:buNone/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C0504D"/>
                </a:solidFill>
                <a:latin typeface="Calibri"/>
              </a:rPr>
              <a:t>Rule-update overhead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Only 2 new rules, but </a:t>
            </a:r>
            <a:r>
              <a:rPr lang="en-US" sz="2000" dirty="0" smtClean="0">
                <a:solidFill>
                  <a:srgbClr val="C0504D"/>
                </a:solidFill>
                <a:latin typeface="Calibri"/>
              </a:rPr>
              <a:t>3 more rules change priority</a:t>
            </a:r>
          </a:p>
          <a:p>
            <a:pPr marL="0" indent="0">
              <a:buFont typeface="Arial"/>
              <a:buNone/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0937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Incremental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 priorities for parallel composition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Plus 4"/>
          <p:cNvSpPr>
            <a:spLocks noChangeAspect="1"/>
          </p:cNvSpPr>
          <p:nvPr/>
        </p:nvSpPr>
        <p:spPr>
          <a:xfrm>
            <a:off x="4304100" y="3992932"/>
            <a:ext cx="365760" cy="365760"/>
          </a:xfrm>
          <a:prstGeom prst="mathPlus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51980" y="3348838"/>
            <a:ext cx="2834640" cy="1300226"/>
            <a:chOff x="1051980" y="3260494"/>
            <a:chExt cx="2834640" cy="1300226"/>
          </a:xfrm>
        </p:grpSpPr>
        <p:sp>
          <p:nvSpPr>
            <p:cNvPr id="7" name="Rectangle 6"/>
            <p:cNvSpPr/>
            <p:nvPr/>
          </p:nvSpPr>
          <p:spPr>
            <a:xfrm>
              <a:off x="1051980" y="3646320"/>
              <a:ext cx="2834640" cy="914400"/>
            </a:xfrm>
            <a:prstGeom prst="rect">
              <a:avLst/>
            </a:prstGeom>
            <a:ln w="28575">
              <a:solidFill>
                <a:srgbClr val="4F622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457200"/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9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. </a:t>
              </a:r>
              <a:r>
                <a:rPr lang="en-US" dirty="0" err="1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srcip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=1.0.0.0/24 </a:t>
              </a:r>
              <a:r>
                <a:rPr lang="en-US" sz="1400" dirty="0">
                  <a:solidFill>
                    <a:srgbClr val="9BBB59">
                      <a:lumMod val="50000"/>
                    </a:srgbClr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count</a:t>
              </a:r>
            </a:p>
            <a:p>
              <a:pPr defTabSz="457200"/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0. *                            </a:t>
              </a:r>
              <a:r>
                <a:rPr lang="en-US" sz="1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/>
                </a:rPr>
                <a:t>drop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51980" y="3260494"/>
              <a:ext cx="1458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Monitoring</a:t>
              </a:r>
              <a:endParaRPr lang="en-US" dirty="0">
                <a:solidFill>
                  <a:srgbClr val="9BBB59">
                    <a:lumMod val="50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135880" y="3337795"/>
            <a:ext cx="3017520" cy="1283732"/>
            <a:chOff x="5135880" y="3249451"/>
            <a:chExt cx="3017520" cy="1283732"/>
          </a:xfrm>
        </p:grpSpPr>
        <p:sp>
          <p:nvSpPr>
            <p:cNvPr id="10" name="Rectangle 9"/>
            <p:cNvSpPr/>
            <p:nvPr/>
          </p:nvSpPr>
          <p:spPr>
            <a:xfrm>
              <a:off x="5135880" y="3618783"/>
              <a:ext cx="3017520" cy="914400"/>
            </a:xfrm>
            <a:prstGeom prst="rect">
              <a:avLst/>
            </a:prstGeom>
            <a:ln w="28575">
              <a:solidFill>
                <a:srgbClr val="4F81B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457200"/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7. </a:t>
              </a:r>
              <a:r>
                <a:rPr lang="en-US" dirty="0" err="1">
                  <a:solidFill>
                    <a:srgbClr val="4F81BD"/>
                  </a:solidFill>
                  <a:latin typeface="Calibri"/>
                </a:rPr>
                <a:t>dstip</a:t>
              </a:r>
              <a:r>
                <a:rPr lang="en-US" dirty="0">
                  <a:solidFill>
                    <a:srgbClr val="4F81BD"/>
                  </a:solidFill>
                  <a:latin typeface="Calibri"/>
                </a:rPr>
                <a:t>=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2.0.0.0/30 </a:t>
              </a:r>
              <a:r>
                <a:rPr lang="en-US" sz="1400" dirty="0">
                  <a:solidFill>
                    <a:srgbClr val="4F81BD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 </a:t>
              </a:r>
              <a:r>
                <a:rPr lang="en-US" dirty="0" err="1">
                  <a:solidFill>
                    <a:srgbClr val="4F81BD"/>
                  </a:solidFill>
                  <a:latin typeface="Calibri"/>
                </a:rPr>
                <a:t>fwd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(1)</a:t>
              </a:r>
              <a:endParaRPr lang="en-US" dirty="0">
                <a:solidFill>
                  <a:srgbClr val="4F81BD"/>
                </a:solidFill>
                <a:latin typeface="Calibri"/>
              </a:endParaRPr>
            </a:p>
            <a:p>
              <a:pPr defTabSz="457200"/>
              <a:r>
                <a:rPr lang="en-US" dirty="0">
                  <a:solidFill>
                    <a:srgbClr val="7F7F7F"/>
                  </a:solidFill>
                  <a:latin typeface="Calibri"/>
                </a:rPr>
                <a:t>0. *                </a:t>
              </a:r>
              <a:r>
                <a:rPr lang="en-US" dirty="0" smtClean="0">
                  <a:solidFill>
                    <a:srgbClr val="7F7F7F"/>
                  </a:solidFill>
                  <a:latin typeface="Calibri"/>
                </a:rPr>
                <a:t>            </a:t>
              </a:r>
              <a:r>
                <a:rPr lang="en-US" sz="1400" dirty="0">
                  <a:solidFill>
                    <a:srgbClr val="7F7F7F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7F7F7F"/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7F7F7F"/>
                  </a:solidFill>
                  <a:latin typeface="Calibri"/>
                </a:rPr>
                <a:t>drop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35880" y="3249451"/>
              <a:ext cx="1458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Routing</a:t>
              </a:r>
              <a:endParaRPr lang="en-US" dirty="0">
                <a:solidFill>
                  <a:srgbClr val="4F81BD"/>
                </a:solidFill>
                <a:latin typeface="Calibri"/>
              </a:endParaRPr>
            </a:p>
          </p:txBody>
        </p:sp>
      </p:grpSp>
      <p:sp>
        <p:nvSpPr>
          <p:cNvPr id="13" name="Equal 12"/>
          <p:cNvSpPr/>
          <p:nvPr/>
        </p:nvSpPr>
        <p:spPr>
          <a:xfrm>
            <a:off x="623685" y="5648263"/>
            <a:ext cx="650707" cy="356873"/>
          </a:xfrm>
          <a:prstGeom prst="mathEqual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32070" y="4892675"/>
            <a:ext cx="6475579" cy="1508125"/>
          </a:xfrm>
          <a:prstGeom prst="rect">
            <a:avLst/>
          </a:prstGeom>
          <a:ln w="28575"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2400" b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9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+</a:t>
            </a:r>
            <a:r>
              <a:rPr lang="en-US" sz="2400" b="1" dirty="0" smtClean="0">
                <a:solidFill>
                  <a:srgbClr val="4F81BD"/>
                </a:solidFill>
                <a:latin typeface="Calibri"/>
              </a:rPr>
              <a:t>7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 = 16</a:t>
            </a:r>
            <a:r>
              <a:rPr lang="en-US" b="1" dirty="0" smtClean="0">
                <a:solidFill>
                  <a:srgbClr val="FF0000"/>
                </a:solidFill>
                <a:latin typeface="Calibri"/>
              </a:rPr>
              <a:t>. </a:t>
            </a:r>
            <a:r>
              <a:rPr lang="en-US" b="1" dirty="0" err="1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srcip</a:t>
            </a:r>
            <a:r>
              <a:rPr lang="en-US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=1.0.0.0/</a:t>
            </a:r>
            <a:r>
              <a:rPr lang="en-US" b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24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b="1" dirty="0" err="1" smtClean="0">
                <a:solidFill>
                  <a:srgbClr val="4F81BD"/>
                </a:solidFill>
                <a:latin typeface="Calibri"/>
              </a:rPr>
              <a:t>dstip</a:t>
            </a:r>
            <a:r>
              <a:rPr lang="en-US" b="1" dirty="0" smtClean="0">
                <a:solidFill>
                  <a:srgbClr val="4F81BD"/>
                </a:solidFill>
                <a:latin typeface="Calibri"/>
              </a:rPr>
              <a:t>=2.0.0.0/30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b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count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b="1" dirty="0" err="1" smtClean="0">
                <a:solidFill>
                  <a:srgbClr val="4F81BD"/>
                </a:solidFill>
                <a:latin typeface="Calibri"/>
              </a:rPr>
              <a:t>fwd</a:t>
            </a:r>
            <a:r>
              <a:rPr lang="en-US" b="1" dirty="0" smtClean="0">
                <a:solidFill>
                  <a:srgbClr val="4F81BD"/>
                </a:solidFill>
                <a:latin typeface="Calibri"/>
              </a:rPr>
              <a:t>(1)</a:t>
            </a:r>
          </a:p>
          <a:p>
            <a:pPr defTabSz="457200"/>
            <a:endParaRPr lang="en-US" b="1" dirty="0">
              <a:solidFill>
                <a:srgbClr val="4F81BD"/>
              </a:solidFill>
              <a:latin typeface="Calibri"/>
            </a:endParaRPr>
          </a:p>
          <a:p>
            <a:pPr defTabSz="457200"/>
            <a:endParaRPr lang="en-US" b="1" dirty="0" smtClean="0">
              <a:solidFill>
                <a:srgbClr val="4F81BD"/>
              </a:solidFill>
              <a:latin typeface="Calibri"/>
            </a:endParaRPr>
          </a:p>
          <a:p>
            <a:pPr defTabSz="457200"/>
            <a:endParaRPr lang="en-US" b="1" dirty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3886200" cy="396875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5686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Incremental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 priorities for parallel composition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Plus 4"/>
          <p:cNvSpPr>
            <a:spLocks noChangeAspect="1"/>
          </p:cNvSpPr>
          <p:nvPr/>
        </p:nvSpPr>
        <p:spPr>
          <a:xfrm>
            <a:off x="4304100" y="3992932"/>
            <a:ext cx="365760" cy="365760"/>
          </a:xfrm>
          <a:prstGeom prst="mathPlus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51980" y="3348838"/>
            <a:ext cx="2834640" cy="1300226"/>
            <a:chOff x="1051980" y="3260494"/>
            <a:chExt cx="2834640" cy="1300226"/>
          </a:xfrm>
        </p:grpSpPr>
        <p:sp>
          <p:nvSpPr>
            <p:cNvPr id="7" name="Rectangle 6"/>
            <p:cNvSpPr/>
            <p:nvPr/>
          </p:nvSpPr>
          <p:spPr>
            <a:xfrm>
              <a:off x="1051980" y="3646320"/>
              <a:ext cx="2834640" cy="914400"/>
            </a:xfrm>
            <a:prstGeom prst="rect">
              <a:avLst/>
            </a:prstGeom>
            <a:ln w="28575">
              <a:solidFill>
                <a:srgbClr val="4F622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457200"/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9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. </a:t>
              </a:r>
              <a:r>
                <a:rPr lang="en-US" dirty="0" err="1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srcip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=1.0.0.0/24 </a:t>
              </a:r>
              <a:r>
                <a:rPr lang="en-US" sz="1400" dirty="0">
                  <a:solidFill>
                    <a:srgbClr val="9BBB59">
                      <a:lumMod val="50000"/>
                    </a:srgbClr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count</a:t>
              </a:r>
            </a:p>
            <a:p>
              <a:pPr defTabSz="457200"/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0. *                            </a:t>
              </a:r>
              <a:r>
                <a:rPr lang="en-US" sz="1400" dirty="0">
                  <a:solidFill>
                    <a:srgbClr val="9BBB59">
                      <a:lumMod val="50000"/>
                    </a:srgbClr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drop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51980" y="3260494"/>
              <a:ext cx="1458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Monitoring</a:t>
              </a:r>
              <a:endParaRPr lang="en-US" dirty="0">
                <a:solidFill>
                  <a:srgbClr val="9BBB59">
                    <a:lumMod val="50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135880" y="3337795"/>
            <a:ext cx="3017520" cy="1283732"/>
            <a:chOff x="5135880" y="3249451"/>
            <a:chExt cx="3017520" cy="1283732"/>
          </a:xfrm>
        </p:grpSpPr>
        <p:sp>
          <p:nvSpPr>
            <p:cNvPr id="10" name="Rectangle 9"/>
            <p:cNvSpPr/>
            <p:nvPr/>
          </p:nvSpPr>
          <p:spPr>
            <a:xfrm>
              <a:off x="5135880" y="3618783"/>
              <a:ext cx="3017520" cy="914400"/>
            </a:xfrm>
            <a:prstGeom prst="rect">
              <a:avLst/>
            </a:prstGeom>
            <a:ln w="28575">
              <a:solidFill>
                <a:srgbClr val="4F81B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457200"/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7. </a:t>
              </a:r>
              <a:r>
                <a:rPr lang="en-US" dirty="0" err="1">
                  <a:solidFill>
                    <a:srgbClr val="4F81BD"/>
                  </a:solidFill>
                  <a:latin typeface="Calibri"/>
                </a:rPr>
                <a:t>dstip</a:t>
              </a:r>
              <a:r>
                <a:rPr lang="en-US" dirty="0">
                  <a:solidFill>
                    <a:srgbClr val="4F81BD"/>
                  </a:solidFill>
                  <a:latin typeface="Calibri"/>
                </a:rPr>
                <a:t>=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2.0.0.0/30 </a:t>
              </a:r>
              <a:r>
                <a:rPr lang="en-US" sz="1400" dirty="0">
                  <a:solidFill>
                    <a:srgbClr val="4F81BD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 </a:t>
              </a:r>
              <a:r>
                <a:rPr lang="en-US" dirty="0" err="1">
                  <a:solidFill>
                    <a:srgbClr val="4F81BD"/>
                  </a:solidFill>
                  <a:latin typeface="Calibri"/>
                </a:rPr>
                <a:t>fwd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(1)</a:t>
              </a:r>
              <a:endParaRPr lang="en-US" dirty="0">
                <a:solidFill>
                  <a:srgbClr val="4F81BD"/>
                </a:solidFill>
                <a:latin typeface="Calibri"/>
              </a:endParaRPr>
            </a:p>
            <a:p>
              <a:pPr defTabSz="457200"/>
              <a:r>
                <a:rPr lang="en-US" dirty="0">
                  <a:solidFill>
                    <a:srgbClr val="4F81BD"/>
                  </a:solidFill>
                  <a:latin typeface="Calibri"/>
                </a:rPr>
                <a:t>0. *                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            </a:t>
              </a:r>
              <a:r>
                <a:rPr lang="en-US" sz="1400" dirty="0">
                  <a:solidFill>
                    <a:srgbClr val="4F81BD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4F81BD"/>
                  </a:solidFill>
                  <a:latin typeface="Calibri"/>
                </a:rPr>
                <a:t>drop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35880" y="3249451"/>
              <a:ext cx="1458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Routing</a:t>
              </a:r>
              <a:endParaRPr lang="en-US" dirty="0">
                <a:solidFill>
                  <a:srgbClr val="4F81BD"/>
                </a:solidFill>
                <a:latin typeface="Calibri"/>
              </a:endParaRPr>
            </a:p>
          </p:txBody>
        </p:sp>
      </p:grpSp>
      <p:sp>
        <p:nvSpPr>
          <p:cNvPr id="13" name="Equal 12"/>
          <p:cNvSpPr/>
          <p:nvPr/>
        </p:nvSpPr>
        <p:spPr>
          <a:xfrm>
            <a:off x="623685" y="5648263"/>
            <a:ext cx="650707" cy="356873"/>
          </a:xfrm>
          <a:prstGeom prst="mathEqual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32070" y="4892675"/>
            <a:ext cx="6475579" cy="1828800"/>
          </a:xfrm>
          <a:prstGeom prst="rect">
            <a:avLst/>
          </a:prstGeom>
          <a:ln w="28575"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9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+</a:t>
            </a:r>
            <a:r>
              <a:rPr lang="en-US" dirty="0">
                <a:solidFill>
                  <a:srgbClr val="4F81BD"/>
                </a:solidFill>
                <a:latin typeface="Calibri"/>
              </a:rPr>
              <a:t>7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=16.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srcip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=1.0.0.0/24,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dstip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=2.0.0.0/30  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count,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fwd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(1)</a:t>
            </a:r>
          </a:p>
          <a:p>
            <a:pPr defTabSz="457200"/>
            <a:r>
              <a:rPr lang="en-US" dirty="0">
                <a:solidFill>
                  <a:srgbClr val="4F6228"/>
                </a:solidFill>
                <a:latin typeface="Calibri"/>
              </a:rPr>
              <a:t>9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+</a:t>
            </a:r>
            <a:r>
              <a:rPr lang="en-US" dirty="0">
                <a:solidFill>
                  <a:srgbClr val="4F81BD"/>
                </a:solidFill>
                <a:latin typeface="Calibri"/>
              </a:rPr>
              <a:t>0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=9.  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srcip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=1.0.0.0/24                                  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count</a:t>
            </a:r>
          </a:p>
          <a:p>
            <a:pPr defTabSz="457200"/>
            <a:r>
              <a:rPr lang="en-US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0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+</a:t>
            </a:r>
            <a:r>
              <a:rPr lang="en-US" dirty="0">
                <a:solidFill>
                  <a:srgbClr val="4F81BD"/>
                </a:solidFill>
                <a:latin typeface="Calibri"/>
              </a:rPr>
              <a:t>7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=7.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 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=2.0.0.0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/30                                  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fwd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(1)</a:t>
            </a:r>
          </a:p>
          <a:p>
            <a:pPr defTabSz="457200"/>
            <a:r>
              <a:rPr lang="en-US" dirty="0">
                <a:solidFill>
                  <a:srgbClr val="4F6228"/>
                </a:solidFill>
                <a:latin typeface="Calibri"/>
              </a:rPr>
              <a:t>0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+</a:t>
            </a:r>
            <a:r>
              <a:rPr lang="en-US" dirty="0">
                <a:solidFill>
                  <a:srgbClr val="4F81BD"/>
                </a:solidFill>
                <a:latin typeface="Calibri"/>
              </a:rPr>
              <a:t>0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=0.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*                                                             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drop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046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Incremental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 priorities for parallel composition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Plus 4"/>
          <p:cNvSpPr>
            <a:spLocks noChangeAspect="1"/>
          </p:cNvSpPr>
          <p:nvPr/>
        </p:nvSpPr>
        <p:spPr>
          <a:xfrm>
            <a:off x="4304100" y="3992932"/>
            <a:ext cx="365760" cy="365760"/>
          </a:xfrm>
          <a:prstGeom prst="mathPlus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51980" y="3348838"/>
            <a:ext cx="2834640" cy="1300226"/>
            <a:chOff x="1051980" y="3260494"/>
            <a:chExt cx="2834640" cy="1300226"/>
          </a:xfrm>
        </p:grpSpPr>
        <p:sp>
          <p:nvSpPr>
            <p:cNvPr id="7" name="Rectangle 6"/>
            <p:cNvSpPr/>
            <p:nvPr/>
          </p:nvSpPr>
          <p:spPr>
            <a:xfrm>
              <a:off x="1051980" y="3646320"/>
              <a:ext cx="2834640" cy="914400"/>
            </a:xfrm>
            <a:prstGeom prst="rect">
              <a:avLst/>
            </a:prstGeom>
            <a:ln w="28575">
              <a:solidFill>
                <a:srgbClr val="4F6228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457200"/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9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. </a:t>
              </a:r>
              <a:r>
                <a:rPr lang="en-US" dirty="0" err="1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srcip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=1.0.0.0/24 </a:t>
              </a:r>
              <a:r>
                <a:rPr lang="en-US" sz="1400" dirty="0">
                  <a:solidFill>
                    <a:srgbClr val="9BBB59">
                      <a:lumMod val="50000"/>
                    </a:srgbClr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count</a:t>
              </a:r>
            </a:p>
            <a:p>
              <a:pPr defTabSz="457200"/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0. *                            </a:t>
              </a:r>
              <a:r>
                <a:rPr lang="en-US" sz="1400" dirty="0">
                  <a:solidFill>
                    <a:srgbClr val="9BBB59">
                      <a:lumMod val="50000"/>
                    </a:srgbClr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drop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51980" y="3260494"/>
              <a:ext cx="1458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Monitoring</a:t>
              </a:r>
              <a:endParaRPr lang="en-US" dirty="0">
                <a:solidFill>
                  <a:srgbClr val="9BBB59">
                    <a:lumMod val="50000"/>
                  </a:srgbClr>
                </a:solidFill>
                <a:latin typeface="Calibri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135880" y="3337795"/>
            <a:ext cx="3017520" cy="1283732"/>
            <a:chOff x="5135880" y="3249451"/>
            <a:chExt cx="3017520" cy="1283732"/>
          </a:xfrm>
        </p:grpSpPr>
        <p:sp>
          <p:nvSpPr>
            <p:cNvPr id="10" name="Rectangle 9"/>
            <p:cNvSpPr/>
            <p:nvPr/>
          </p:nvSpPr>
          <p:spPr>
            <a:xfrm>
              <a:off x="5135880" y="3618783"/>
              <a:ext cx="3017520" cy="914400"/>
            </a:xfrm>
            <a:prstGeom prst="rect">
              <a:avLst/>
            </a:prstGeom>
            <a:ln w="28575">
              <a:solidFill>
                <a:srgbClr val="4F81B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457200"/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7. </a:t>
              </a:r>
              <a:r>
                <a:rPr lang="en-US" dirty="0" err="1">
                  <a:solidFill>
                    <a:srgbClr val="4F81BD"/>
                  </a:solidFill>
                  <a:latin typeface="Calibri"/>
                </a:rPr>
                <a:t>dstip</a:t>
              </a:r>
              <a:r>
                <a:rPr lang="en-US" dirty="0">
                  <a:solidFill>
                    <a:srgbClr val="4F81BD"/>
                  </a:solidFill>
                  <a:latin typeface="Calibri"/>
                </a:rPr>
                <a:t>=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2.0.0.0/30 </a:t>
              </a:r>
              <a:r>
                <a:rPr lang="en-US" sz="1400" dirty="0">
                  <a:solidFill>
                    <a:srgbClr val="4F81BD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 </a:t>
              </a:r>
              <a:r>
                <a:rPr lang="en-US" dirty="0" err="1">
                  <a:solidFill>
                    <a:srgbClr val="4F81BD"/>
                  </a:solidFill>
                  <a:latin typeface="Calibri"/>
                </a:rPr>
                <a:t>fwd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(1)</a:t>
              </a:r>
              <a:endParaRPr lang="en-US" dirty="0">
                <a:solidFill>
                  <a:srgbClr val="4F81BD"/>
                </a:solidFill>
                <a:latin typeface="Calibri"/>
              </a:endParaRPr>
            </a:p>
            <a:p>
              <a:pPr defTabSz="457200"/>
              <a:r>
                <a:rPr lang="en-US" dirty="0">
                  <a:solidFill>
                    <a:srgbClr val="FF0000"/>
                  </a:solidFill>
                  <a:latin typeface="Calibri"/>
                </a:rPr>
                <a:t>3. </a:t>
              </a:r>
              <a:r>
                <a:rPr lang="en-US" dirty="0" err="1">
                  <a:solidFill>
                    <a:srgbClr val="FF0000"/>
                  </a:solidFill>
                  <a:latin typeface="Calibri"/>
                </a:rPr>
                <a:t>dstip</a:t>
              </a:r>
              <a:r>
                <a:rPr lang="en-US" dirty="0">
                  <a:solidFill>
                    <a:srgbClr val="FF0000"/>
                  </a:solidFill>
                  <a:latin typeface="Calibri"/>
                </a:rPr>
                <a:t>=2.0.0.0/26 </a:t>
              </a:r>
              <a:r>
                <a:rPr lang="en-US" sz="14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Calibri"/>
                </a:rPr>
                <a:t>fwd</a:t>
              </a:r>
              <a:r>
                <a:rPr lang="en-US" dirty="0">
                  <a:solidFill>
                    <a:srgbClr val="FF0000"/>
                  </a:solidFill>
                  <a:latin typeface="Calibri"/>
                </a:rPr>
                <a:t>(2)</a:t>
              </a:r>
            </a:p>
            <a:p>
              <a:pPr defTabSz="457200"/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0</a:t>
              </a:r>
              <a:r>
                <a:rPr lang="en-US" dirty="0">
                  <a:solidFill>
                    <a:srgbClr val="4F81BD"/>
                  </a:solidFill>
                  <a:latin typeface="Calibri"/>
                </a:rPr>
                <a:t>. *                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            </a:t>
              </a:r>
              <a:r>
                <a:rPr lang="en-US" sz="1400" dirty="0">
                  <a:solidFill>
                    <a:srgbClr val="4F81BD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 </a:t>
              </a:r>
              <a:r>
                <a:rPr lang="en-US" dirty="0">
                  <a:solidFill>
                    <a:srgbClr val="4F81BD"/>
                  </a:solidFill>
                  <a:latin typeface="Calibri"/>
                </a:rPr>
                <a:t>drop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35880" y="3249451"/>
              <a:ext cx="1458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 smtClean="0">
                  <a:solidFill>
                    <a:srgbClr val="4F81BD"/>
                  </a:solidFill>
                  <a:latin typeface="Calibri"/>
                </a:rPr>
                <a:t>Routing</a:t>
              </a:r>
              <a:endParaRPr lang="en-US" dirty="0">
                <a:solidFill>
                  <a:srgbClr val="4F81BD"/>
                </a:solidFill>
                <a:latin typeface="Calibri"/>
              </a:endParaRPr>
            </a:p>
          </p:txBody>
        </p:sp>
      </p:grpSp>
      <p:sp>
        <p:nvSpPr>
          <p:cNvPr id="13" name="Equal 12"/>
          <p:cNvSpPr/>
          <p:nvPr/>
        </p:nvSpPr>
        <p:spPr>
          <a:xfrm>
            <a:off x="623685" y="5648263"/>
            <a:ext cx="650707" cy="356873"/>
          </a:xfrm>
          <a:prstGeom prst="mathEqual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32070" y="4892675"/>
            <a:ext cx="6475579" cy="1828800"/>
          </a:xfrm>
          <a:prstGeom prst="rect">
            <a:avLst/>
          </a:prstGeom>
          <a:ln w="28575"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9+7=16.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srcip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=1.0.0.0/24,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dstip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=2.0.0.0/30  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count,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fwd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(1)</a:t>
            </a:r>
          </a:p>
          <a:p>
            <a:pPr defTabSz="457200"/>
            <a:r>
              <a:rPr lang="en-US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9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+</a:t>
            </a:r>
            <a:r>
              <a:rPr lang="en-US" dirty="0">
                <a:solidFill>
                  <a:srgbClr val="4F81BD"/>
                </a:solidFill>
                <a:latin typeface="Calibri"/>
              </a:rPr>
              <a:t>3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=12. </a:t>
            </a:r>
            <a:r>
              <a:rPr lang="en-US" dirty="0" err="1">
                <a:solidFill>
                  <a:srgbClr val="FF0000"/>
                </a:solidFill>
                <a:latin typeface="Calibri"/>
              </a:rPr>
              <a:t>srcip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=1.0.0.0/24, </a:t>
            </a:r>
            <a:r>
              <a:rPr lang="en-US" dirty="0" err="1">
                <a:solidFill>
                  <a:srgbClr val="FF0000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=2.0.0.0/26   </a:t>
            </a:r>
            <a:r>
              <a:rPr lang="en-US" sz="14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 count, </a:t>
            </a:r>
            <a:r>
              <a:rPr lang="en-US" dirty="0" err="1">
                <a:solidFill>
                  <a:srgbClr val="FF0000"/>
                </a:solidFill>
                <a:latin typeface="Calibri"/>
              </a:rPr>
              <a:t>fwd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(1)</a:t>
            </a:r>
          </a:p>
          <a:p>
            <a:pPr defTabSz="457200"/>
            <a:r>
              <a:rPr lang="en-US" dirty="0">
                <a:solidFill>
                  <a:srgbClr val="000000"/>
                </a:solidFill>
                <a:latin typeface="Calibri"/>
              </a:rPr>
              <a:t>9+0=9.  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srcip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=1.0.0.0/24                                   </a:t>
            </a:r>
            <a:r>
              <a:rPr lang="en-US" sz="14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count</a:t>
            </a:r>
          </a:p>
          <a:p>
            <a:pPr defTabSz="457200"/>
            <a:r>
              <a:rPr lang="en-US" dirty="0">
                <a:solidFill>
                  <a:srgbClr val="000000"/>
                </a:solidFill>
                <a:latin typeface="Calibri"/>
              </a:rPr>
              <a:t>0+7=7.  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=2.0.0.0/30                                  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fwd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(1)</a:t>
            </a:r>
          </a:p>
          <a:p>
            <a:pPr defTabSz="457200"/>
            <a:r>
              <a:rPr lang="en-US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0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+</a:t>
            </a:r>
            <a:r>
              <a:rPr lang="en-US" dirty="0">
                <a:solidFill>
                  <a:srgbClr val="4F81BD"/>
                </a:solidFill>
                <a:latin typeface="Calibri"/>
              </a:rPr>
              <a:t>3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=3.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  </a:t>
            </a:r>
            <a:r>
              <a:rPr lang="en-US" dirty="0" err="1">
                <a:solidFill>
                  <a:srgbClr val="FF0000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=2.0.0.0/26                                   </a:t>
            </a:r>
            <a:r>
              <a:rPr lang="en-US" sz="14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/>
              </a:rPr>
              <a:t>fwd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(1)</a:t>
            </a:r>
          </a:p>
          <a:p>
            <a:pPr defTabSz="457200"/>
            <a:r>
              <a:rPr lang="en-US" dirty="0">
                <a:solidFill>
                  <a:srgbClr val="000000"/>
                </a:solidFill>
                <a:latin typeface="Calibri"/>
              </a:rPr>
              <a:t>0+0=0.   *                                                              </a:t>
            </a:r>
            <a:r>
              <a:rPr lang="en-US" sz="14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drop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6946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Incremental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 priorities for parallel composition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2739262" y="4079501"/>
            <a:ext cx="325353" cy="545806"/>
          </a:xfrm>
          <a:prstGeom prst="downArrow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21923" y="4100022"/>
            <a:ext cx="896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1F497D"/>
                </a:solidFill>
                <a:latin typeface="Calibri"/>
              </a:rPr>
              <a:t>Update</a:t>
            </a:r>
            <a:endParaRPr lang="en-US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6687" y="4797297"/>
            <a:ext cx="5212080" cy="1828800"/>
          </a:xfrm>
          <a:prstGeom prst="rect">
            <a:avLst/>
          </a:prstGeom>
          <a:ln w="28575"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dirty="0" smtClean="0">
                <a:solidFill>
                  <a:srgbClr val="000000"/>
                </a:solidFill>
                <a:latin typeface="Calibri"/>
              </a:rPr>
              <a:t>16.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srcip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=1.0.0.0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/24,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dstip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=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2.0.0.0/30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count,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fwd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(1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pPr defTabSz="457200"/>
            <a:r>
              <a:rPr lang="en-US" dirty="0" smtClean="0">
                <a:solidFill>
                  <a:srgbClr val="FF0000"/>
                </a:solidFill>
                <a:latin typeface="Calibri"/>
              </a:rPr>
              <a:t>12. </a:t>
            </a:r>
            <a:r>
              <a:rPr lang="en-US" dirty="0" err="1" smtClean="0">
                <a:solidFill>
                  <a:srgbClr val="FF0000"/>
                </a:solidFill>
                <a:latin typeface="Calibri"/>
              </a:rPr>
              <a:t>srcip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=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1.0.0.0/24, </a:t>
            </a:r>
            <a:r>
              <a:rPr lang="en-US" dirty="0" err="1">
                <a:solidFill>
                  <a:srgbClr val="FF0000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=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2.0.0.0/26 </a:t>
            </a:r>
            <a:r>
              <a:rPr lang="en-US" sz="14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count, </a:t>
            </a:r>
            <a:r>
              <a:rPr lang="en-US" dirty="0" err="1">
                <a:solidFill>
                  <a:srgbClr val="FF0000"/>
                </a:solidFill>
                <a:latin typeface="Calibri"/>
              </a:rPr>
              <a:t>fwd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(2)</a:t>
            </a:r>
            <a:endParaRPr lang="en-US" dirty="0">
              <a:solidFill>
                <a:srgbClr val="FF0000"/>
              </a:solidFill>
              <a:latin typeface="Calibri"/>
            </a:endParaRPr>
          </a:p>
          <a:p>
            <a:pPr defTabSz="457200"/>
            <a:r>
              <a:rPr lang="en-US" dirty="0">
                <a:solidFill>
                  <a:srgbClr val="000000"/>
                </a:solidFill>
                <a:latin typeface="Calibri"/>
              </a:rPr>
              <a:t>9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.  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srcip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=1.0.0.0/24   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                           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count</a:t>
            </a:r>
          </a:p>
          <a:p>
            <a:pPr defTabSz="457200"/>
            <a:r>
              <a:rPr lang="en-US" dirty="0" smtClean="0">
                <a:solidFill>
                  <a:srgbClr val="000000"/>
                </a:solidFill>
                <a:latin typeface="Calibri"/>
              </a:rPr>
              <a:t>7.  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=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2.0.0.0/30                                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fwd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)</a:t>
            </a:r>
          </a:p>
          <a:p>
            <a:pPr defTabSz="457200"/>
            <a:r>
              <a:rPr lang="en-US" dirty="0">
                <a:solidFill>
                  <a:srgbClr val="FF0000"/>
                </a:solidFill>
                <a:latin typeface="Calibri"/>
              </a:rPr>
              <a:t>3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.   </a:t>
            </a:r>
            <a:r>
              <a:rPr lang="en-US" dirty="0" err="1" smtClean="0">
                <a:solidFill>
                  <a:srgbClr val="FF0000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=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2.0.0.0/26                                 </a:t>
            </a:r>
            <a:r>
              <a:rPr lang="en-US" sz="14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/>
              </a:rPr>
              <a:t>fwd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(2)</a:t>
            </a:r>
            <a:endParaRPr lang="en-US" dirty="0">
              <a:solidFill>
                <a:srgbClr val="FF0000"/>
              </a:solidFill>
              <a:latin typeface="Calibri"/>
            </a:endParaRPr>
          </a:p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0.   *                                                           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drop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2979" y="2557273"/>
            <a:ext cx="5212080" cy="1371600"/>
          </a:xfrm>
          <a:prstGeom prst="rect">
            <a:avLst/>
          </a:prstGeom>
          <a:ln w="28575"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16.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srcip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=1.0.0.0/24,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dstip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=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2.0.0.0/30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count,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fwd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(1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9.  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srcip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=1.0.0.0/24                         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     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count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7.  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dstip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=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2.0.0.0/30                                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fwd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1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0.   *                                                           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drop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572979" y="2980811"/>
            <a:ext cx="3643771" cy="2882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C0504D"/>
                </a:solidFill>
                <a:latin typeface="Calibri"/>
              </a:rPr>
              <a:t>Computation </a:t>
            </a:r>
            <a:r>
              <a:rPr lang="en-US" sz="2000" dirty="0">
                <a:solidFill>
                  <a:srgbClr val="C0504D"/>
                </a:solidFill>
                <a:latin typeface="Calibri"/>
              </a:rPr>
              <a:t>overhead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Only compose the new rule with rules in monitoring</a:t>
            </a:r>
          </a:p>
          <a:p>
            <a:pPr marL="0" indent="0">
              <a:buFont typeface="Arial"/>
              <a:buNone/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C0504D"/>
                </a:solidFill>
                <a:latin typeface="Calibri"/>
              </a:rPr>
              <a:t>Rule-update overhead</a:t>
            </a:r>
          </a:p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Add 2 new rules</a:t>
            </a:r>
          </a:p>
          <a:p>
            <a:pPr marL="0" indent="0">
              <a:buFont typeface="Arial"/>
              <a:buNone/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2828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Incremental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Add priorities for parallel composition</a:t>
            </a:r>
          </a:p>
          <a:p>
            <a:r>
              <a:rPr lang="en-US" dirty="0" smtClean="0"/>
              <a:t>Concatenate priorities for sequential composition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6839" y="3453200"/>
            <a:ext cx="4663440" cy="1097280"/>
          </a:xfrm>
          <a:prstGeom prst="rect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dirty="0">
                <a:solidFill>
                  <a:srgbClr val="C0504D"/>
                </a:solidFill>
                <a:latin typeface="Calibri"/>
              </a:rPr>
              <a:t>3. </a:t>
            </a:r>
            <a:r>
              <a:rPr lang="en-US" dirty="0" err="1">
                <a:solidFill>
                  <a:srgbClr val="C0504D"/>
                </a:solidFill>
                <a:latin typeface="Calibri"/>
              </a:rPr>
              <a:t>srcip</a:t>
            </a:r>
            <a:r>
              <a:rPr lang="en-US" dirty="0">
                <a:solidFill>
                  <a:srgbClr val="C0504D"/>
                </a:solidFill>
                <a:latin typeface="Calibri"/>
              </a:rPr>
              <a:t>=0.0.0.0/2, </a:t>
            </a:r>
            <a:r>
              <a:rPr lang="en-US" dirty="0" err="1">
                <a:solidFill>
                  <a:srgbClr val="C0504D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C0504D"/>
                </a:solidFill>
                <a:latin typeface="Calibri"/>
              </a:rPr>
              <a:t>=3.0.0.0 </a:t>
            </a:r>
            <a:r>
              <a:rPr lang="en-US" sz="1400" dirty="0">
                <a:solidFill>
                  <a:srgbClr val="C0504D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C0504D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C0504D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C0504D"/>
                </a:solidFill>
                <a:latin typeface="Calibri"/>
              </a:rPr>
              <a:t>=2.0.0.1</a:t>
            </a:r>
          </a:p>
          <a:p>
            <a:pPr defTabSz="45720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1.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dstip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=3.0.0.0                              </a:t>
            </a:r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dstip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=2.0.0.2</a:t>
            </a:r>
          </a:p>
          <a:p>
            <a:pPr defTabSz="457200"/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0. *                                                   </a:t>
            </a:r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 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drop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6839" y="3066078"/>
            <a:ext cx="2101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C0504D"/>
                </a:solidFill>
                <a:latin typeface="Calibri"/>
              </a:rPr>
              <a:t>Load Balancing</a:t>
            </a:r>
            <a:endParaRPr lang="en-US" dirty="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10235" y="3066078"/>
            <a:ext cx="1458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4F81BD"/>
                </a:solidFill>
                <a:latin typeface="Calibri"/>
              </a:rPr>
              <a:t>Routing</a:t>
            </a:r>
            <a:endParaRPr lang="en-US" dirty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10235" y="3435410"/>
            <a:ext cx="2834640" cy="1097280"/>
          </a:xfrm>
          <a:prstGeom prst="rect">
            <a:avLst/>
          </a:prstGeom>
          <a:ln w="28575">
            <a:solidFill>
              <a:srgbClr val="4F81B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dirty="0">
                <a:solidFill>
                  <a:srgbClr val="4F81BD"/>
                </a:solidFill>
                <a:latin typeface="Calibri"/>
              </a:rPr>
              <a:t>1. </a:t>
            </a:r>
            <a:r>
              <a:rPr lang="en-US" dirty="0" err="1">
                <a:solidFill>
                  <a:srgbClr val="4F81BD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4F81BD"/>
                </a:solidFill>
                <a:latin typeface="Calibri"/>
              </a:rPr>
              <a:t>=2.0.0.1 </a:t>
            </a:r>
            <a:r>
              <a:rPr lang="en-US" sz="1400" dirty="0">
                <a:solidFill>
                  <a:srgbClr val="4F81BD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4F81BD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4F81BD"/>
                </a:solidFill>
                <a:latin typeface="Calibri"/>
              </a:rPr>
              <a:t>fwd</a:t>
            </a:r>
            <a:r>
              <a:rPr lang="en-US" dirty="0">
                <a:solidFill>
                  <a:srgbClr val="4F81BD"/>
                </a:solidFill>
                <a:latin typeface="Calibri"/>
              </a:rPr>
              <a:t>(1)</a:t>
            </a:r>
          </a:p>
          <a:p>
            <a:pPr defTabSz="457200"/>
            <a:r>
              <a:rPr lang="en-US" dirty="0">
                <a:solidFill>
                  <a:srgbClr val="7F7F7F"/>
                </a:solidFill>
                <a:latin typeface="Calibri"/>
              </a:rPr>
              <a:t>1. </a:t>
            </a:r>
            <a:r>
              <a:rPr lang="en-US" dirty="0" err="1">
                <a:solidFill>
                  <a:srgbClr val="7F7F7F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7F7F7F"/>
                </a:solidFill>
                <a:latin typeface="Calibri"/>
              </a:rPr>
              <a:t>=2.0.0.2 </a:t>
            </a:r>
            <a:r>
              <a:rPr lang="en-US" sz="1400" dirty="0">
                <a:solidFill>
                  <a:srgbClr val="7F7F7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7F7F7F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7F7F7F"/>
                </a:solidFill>
                <a:latin typeface="Calibri"/>
              </a:rPr>
              <a:t>fwd</a:t>
            </a:r>
            <a:r>
              <a:rPr lang="en-US" dirty="0">
                <a:solidFill>
                  <a:srgbClr val="7F7F7F"/>
                </a:solidFill>
                <a:latin typeface="Calibri"/>
              </a:rPr>
              <a:t>(2)</a:t>
            </a:r>
          </a:p>
          <a:p>
            <a:pPr defTabSz="457200"/>
            <a:r>
              <a:rPr lang="en-US" dirty="0">
                <a:solidFill>
                  <a:srgbClr val="7F7F7F"/>
                </a:solidFill>
                <a:latin typeface="Calibri"/>
              </a:rPr>
              <a:t>0. *                      </a:t>
            </a:r>
            <a:r>
              <a:rPr lang="en-US" sz="1400" dirty="0">
                <a:solidFill>
                  <a:srgbClr val="7F7F7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7F7F7F"/>
                </a:solidFill>
                <a:latin typeface="Calibri"/>
              </a:rPr>
              <a:t> </a:t>
            </a:r>
            <a:r>
              <a:rPr lang="en-US" dirty="0">
                <a:solidFill>
                  <a:srgbClr val="7F7F7F"/>
                </a:solidFill>
                <a:latin typeface="Calibri"/>
              </a:rPr>
              <a:t>drop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5202700" y="3742722"/>
            <a:ext cx="270030" cy="274320"/>
            <a:chOff x="3563888" y="2924944"/>
            <a:chExt cx="360040" cy="432048"/>
          </a:xfrm>
          <a:solidFill>
            <a:schemeClr val="tx1"/>
          </a:solidFill>
        </p:grpSpPr>
        <p:sp>
          <p:nvSpPr>
            <p:cNvPr id="22" name="Chevron 21"/>
            <p:cNvSpPr/>
            <p:nvPr/>
          </p:nvSpPr>
          <p:spPr>
            <a:xfrm>
              <a:off x="3563888" y="2924944"/>
              <a:ext cx="216024" cy="432048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Chevron 22"/>
            <p:cNvSpPr/>
            <p:nvPr/>
          </p:nvSpPr>
          <p:spPr>
            <a:xfrm>
              <a:off x="3707904" y="2924944"/>
              <a:ext cx="216024" cy="432048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469337" y="4788322"/>
            <a:ext cx="6695980" cy="1841295"/>
          </a:xfrm>
          <a:prstGeom prst="rect">
            <a:avLst/>
          </a:prstGeom>
          <a:ln w="28575"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.</a:t>
            </a:r>
          </a:p>
          <a:p>
            <a:pPr defTabSz="457200"/>
            <a:r>
              <a:rPr lang="en-US" b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                            </a:t>
            </a:r>
            <a:r>
              <a:rPr lang="en-US" dirty="0" err="1" smtClean="0">
                <a:solidFill>
                  <a:srgbClr val="C0504D"/>
                </a:solidFill>
                <a:latin typeface="Calibri"/>
              </a:rPr>
              <a:t>srcip</a:t>
            </a:r>
            <a:r>
              <a:rPr lang="en-US" dirty="0">
                <a:solidFill>
                  <a:srgbClr val="C0504D"/>
                </a:solidFill>
                <a:latin typeface="Calibri"/>
              </a:rPr>
              <a:t>=0.0.0.0/2, </a:t>
            </a:r>
            <a:r>
              <a:rPr lang="en-US" dirty="0" err="1">
                <a:solidFill>
                  <a:srgbClr val="C0504D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C0504D"/>
                </a:solidFill>
                <a:latin typeface="Calibri"/>
              </a:rPr>
              <a:t>=3.0.0.0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C0504D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C0504D"/>
                </a:solidFill>
                <a:latin typeface="Calibri"/>
              </a:rPr>
              <a:t>=</a:t>
            </a:r>
            <a:r>
              <a:rPr lang="en-US" dirty="0" smtClean="0">
                <a:solidFill>
                  <a:srgbClr val="C0504D"/>
                </a:solidFill>
                <a:latin typeface="Calibri"/>
              </a:rPr>
              <a:t>2.0.0.1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b="1" dirty="0" err="1" smtClean="0">
                <a:solidFill>
                  <a:srgbClr val="4F81BD"/>
                </a:solidFill>
                <a:latin typeface="Calibri"/>
              </a:rPr>
              <a:t>fwd</a:t>
            </a:r>
            <a:r>
              <a:rPr lang="en-US" b="1" dirty="0" smtClean="0">
                <a:solidFill>
                  <a:srgbClr val="4F81BD"/>
                </a:solidFill>
                <a:latin typeface="Calibri"/>
              </a:rPr>
              <a:t>(1)</a:t>
            </a:r>
            <a:endParaRPr lang="en-US" b="1" dirty="0">
              <a:solidFill>
                <a:srgbClr val="4F81BD"/>
              </a:solidFill>
              <a:latin typeface="Calibri"/>
            </a:endParaRPr>
          </a:p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.</a:t>
            </a:r>
          </a:p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sp>
        <p:nvSpPr>
          <p:cNvPr id="25" name="Equal 24"/>
          <p:cNvSpPr/>
          <p:nvPr/>
        </p:nvSpPr>
        <p:spPr>
          <a:xfrm>
            <a:off x="545753" y="5538005"/>
            <a:ext cx="650707" cy="356873"/>
          </a:xfrm>
          <a:prstGeom prst="mathEqual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528601" y="5420741"/>
            <a:ext cx="1548674" cy="1177388"/>
            <a:chOff x="595777" y="4401366"/>
            <a:chExt cx="1548674" cy="1177388"/>
          </a:xfrm>
        </p:grpSpPr>
        <p:sp>
          <p:nvSpPr>
            <p:cNvPr id="27" name="TextBox 26"/>
            <p:cNvSpPr txBox="1"/>
            <p:nvPr/>
          </p:nvSpPr>
          <p:spPr>
            <a:xfrm>
              <a:off x="758240" y="4401366"/>
              <a:ext cx="13862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b="1" dirty="0" smtClean="0">
                  <a:solidFill>
                    <a:srgbClr val="C0504D"/>
                  </a:solidFill>
                  <a:latin typeface="Calibri"/>
                </a:rPr>
                <a:t>3   </a:t>
              </a:r>
              <a:r>
                <a:rPr lang="en-US" sz="1600" b="1" dirty="0" smtClean="0">
                  <a:solidFill>
                    <a:srgbClr val="FF0000"/>
                  </a:solidFill>
                  <a:latin typeface="Calibri"/>
                </a:rPr>
                <a:t>&gt;&gt;</a:t>
              </a:r>
              <a:r>
                <a:rPr lang="en-US" sz="1600" b="1" dirty="0" smtClean="0">
                  <a:solidFill>
                    <a:srgbClr val="C0504D"/>
                  </a:solidFill>
                  <a:latin typeface="Calibri"/>
                </a:rPr>
                <a:t> </a:t>
              </a:r>
              <a:r>
                <a:rPr lang="en-US" sz="1600" b="1" dirty="0" smtClean="0">
                  <a:solidFill>
                    <a:srgbClr val="4F81BD"/>
                  </a:solidFill>
                  <a:latin typeface="Calibri"/>
                </a:rPr>
                <a:t>1</a:t>
              </a:r>
              <a:r>
                <a:rPr lang="en-US" sz="1600" b="1" dirty="0" smtClean="0">
                  <a:solidFill>
                    <a:srgbClr val="C0504D"/>
                  </a:solidFill>
                  <a:latin typeface="Calibri"/>
                </a:rPr>
                <a:t>   </a:t>
              </a:r>
              <a:r>
                <a:rPr lang="en-US" sz="1600" b="1" dirty="0" smtClean="0">
                  <a:solidFill>
                    <a:srgbClr val="FF0000"/>
                  </a:solidFill>
                  <a:latin typeface="Calibri"/>
                </a:rPr>
                <a:t>= 25,</a:t>
              </a:r>
              <a:endParaRPr lang="en-US" sz="1600" b="1" dirty="0">
                <a:solidFill>
                  <a:srgbClr val="FF0000"/>
                </a:solidFill>
                <a:latin typeface="Calibri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595777" y="4723352"/>
              <a:ext cx="1365458" cy="855402"/>
              <a:chOff x="140191" y="4823772"/>
              <a:chExt cx="1365458" cy="855402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40191" y="4823772"/>
                <a:ext cx="548640" cy="29700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sz="1600" dirty="0" smtClean="0">
                    <a:solidFill>
                      <a:srgbClr val="C0504D"/>
                    </a:solidFill>
                    <a:latin typeface="Calibri"/>
                  </a:rPr>
                  <a:t>011</a:t>
                </a:r>
                <a:endParaRPr lang="en-US" sz="1600" dirty="0">
                  <a:solidFill>
                    <a:srgbClr val="C0504D"/>
                  </a:solidFill>
                  <a:latin typeface="Calibri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94380" y="4823772"/>
                <a:ext cx="548640" cy="29700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sz="1600" dirty="0" smtClean="0">
                    <a:solidFill>
                      <a:srgbClr val="4F81BD"/>
                    </a:solidFill>
                    <a:latin typeface="Calibri"/>
                  </a:rPr>
                  <a:t>001</a:t>
                </a:r>
                <a:endParaRPr lang="en-US" sz="1600" dirty="0">
                  <a:solidFill>
                    <a:srgbClr val="4F81BD"/>
                  </a:solidFill>
                  <a:latin typeface="Calibri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53635" y="5084374"/>
                <a:ext cx="88085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600" dirty="0" smtClean="0">
                    <a:solidFill>
                      <a:prstClr val="black"/>
                    </a:solidFill>
                    <a:latin typeface="Calibri"/>
                  </a:rPr>
                  <a:t>High</a:t>
                </a:r>
              </a:p>
              <a:p>
                <a:pPr defTabSz="457200"/>
                <a:r>
                  <a:rPr lang="en-US" sz="1600" dirty="0" smtClean="0">
                    <a:solidFill>
                      <a:prstClr val="black"/>
                    </a:solidFill>
                    <a:latin typeface="Calibri"/>
                  </a:rPr>
                  <a:t>Bits</a:t>
                </a:r>
                <a:endParaRPr lang="en-US" sz="16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24792" y="5094398"/>
                <a:ext cx="88085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1600" dirty="0" smtClean="0">
                    <a:solidFill>
                      <a:prstClr val="black"/>
                    </a:solidFill>
                    <a:latin typeface="Calibri"/>
                  </a:rPr>
                  <a:t>Low</a:t>
                </a:r>
              </a:p>
              <a:p>
                <a:pPr defTabSz="457200"/>
                <a:r>
                  <a:rPr lang="en-US" sz="1600" dirty="0" smtClean="0">
                    <a:solidFill>
                      <a:prstClr val="black"/>
                    </a:solidFill>
                    <a:latin typeface="Calibri"/>
                  </a:rPr>
                  <a:t>Bits</a:t>
                </a:r>
                <a:endParaRPr lang="en-US" sz="16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4485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Incremental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Add priorities for parallel composition</a:t>
            </a:r>
          </a:p>
          <a:p>
            <a:r>
              <a:rPr lang="en-US" dirty="0" smtClean="0"/>
              <a:t>Concatenate priorities for sequential composition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6839" y="3453200"/>
            <a:ext cx="4663440" cy="1097280"/>
          </a:xfrm>
          <a:prstGeom prst="rect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dirty="0">
                <a:solidFill>
                  <a:srgbClr val="C0504D"/>
                </a:solidFill>
                <a:latin typeface="Calibri"/>
              </a:rPr>
              <a:t>3. </a:t>
            </a:r>
            <a:r>
              <a:rPr lang="en-US" dirty="0" err="1">
                <a:solidFill>
                  <a:srgbClr val="C0504D"/>
                </a:solidFill>
                <a:latin typeface="Calibri"/>
              </a:rPr>
              <a:t>srcip</a:t>
            </a:r>
            <a:r>
              <a:rPr lang="en-US" dirty="0">
                <a:solidFill>
                  <a:srgbClr val="C0504D"/>
                </a:solidFill>
                <a:latin typeface="Calibri"/>
              </a:rPr>
              <a:t>=0.0.0.0/2, </a:t>
            </a:r>
            <a:r>
              <a:rPr lang="en-US" dirty="0" err="1">
                <a:solidFill>
                  <a:srgbClr val="C0504D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C0504D"/>
                </a:solidFill>
                <a:latin typeface="Calibri"/>
              </a:rPr>
              <a:t>=3.0.0.0 </a:t>
            </a:r>
            <a:r>
              <a:rPr lang="en-US" sz="1400" dirty="0">
                <a:solidFill>
                  <a:srgbClr val="C0504D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C0504D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C0504D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C0504D"/>
                </a:solidFill>
                <a:latin typeface="Calibri"/>
              </a:rPr>
              <a:t>=2.0.0.1</a:t>
            </a:r>
          </a:p>
          <a:p>
            <a:pPr defTabSz="457200"/>
            <a:r>
              <a:rPr lang="en-US" dirty="0">
                <a:solidFill>
                  <a:srgbClr val="C0504D"/>
                </a:solidFill>
                <a:latin typeface="Calibri"/>
              </a:rPr>
              <a:t>1. </a:t>
            </a:r>
            <a:r>
              <a:rPr lang="en-US" dirty="0" err="1">
                <a:solidFill>
                  <a:srgbClr val="C0504D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C0504D"/>
                </a:solidFill>
                <a:latin typeface="Calibri"/>
              </a:rPr>
              <a:t>=3.0.0.0                              </a:t>
            </a:r>
            <a:r>
              <a:rPr lang="en-US" sz="1400" dirty="0">
                <a:solidFill>
                  <a:srgbClr val="C0504D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C0504D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C0504D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C0504D"/>
                </a:solidFill>
                <a:latin typeface="Calibri"/>
              </a:rPr>
              <a:t>=2.0.0.2</a:t>
            </a:r>
          </a:p>
          <a:p>
            <a:pPr defTabSz="457200"/>
            <a:r>
              <a:rPr lang="en-US" dirty="0">
                <a:solidFill>
                  <a:srgbClr val="C0504D"/>
                </a:solidFill>
                <a:latin typeface="Calibri"/>
              </a:rPr>
              <a:t>0. *                                                   </a:t>
            </a:r>
            <a:r>
              <a:rPr lang="en-US" sz="1400" dirty="0">
                <a:solidFill>
                  <a:srgbClr val="C0504D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C0504D"/>
                </a:solidFill>
                <a:latin typeface="Calibri"/>
              </a:rPr>
              <a:t> </a:t>
            </a:r>
            <a:r>
              <a:rPr lang="en-US" dirty="0">
                <a:solidFill>
                  <a:srgbClr val="C0504D"/>
                </a:solidFill>
                <a:latin typeface="Calibri"/>
              </a:rPr>
              <a:t>drop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6839" y="3066078"/>
            <a:ext cx="2101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C0504D"/>
                </a:solidFill>
                <a:latin typeface="Calibri"/>
              </a:rPr>
              <a:t>Load Balancing</a:t>
            </a:r>
            <a:endParaRPr lang="en-US" dirty="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10235" y="3066078"/>
            <a:ext cx="1458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4F81BD"/>
                </a:solidFill>
                <a:latin typeface="Calibri"/>
              </a:rPr>
              <a:t>Routing</a:t>
            </a:r>
            <a:endParaRPr lang="en-US" dirty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10235" y="3435410"/>
            <a:ext cx="2834640" cy="1097280"/>
          </a:xfrm>
          <a:prstGeom prst="rect">
            <a:avLst/>
          </a:prstGeom>
          <a:ln w="28575">
            <a:solidFill>
              <a:srgbClr val="4F81B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dirty="0">
                <a:solidFill>
                  <a:srgbClr val="4F81BD"/>
                </a:solidFill>
                <a:latin typeface="Calibri"/>
              </a:rPr>
              <a:t>1. </a:t>
            </a:r>
            <a:r>
              <a:rPr lang="en-US" dirty="0" err="1">
                <a:solidFill>
                  <a:srgbClr val="4F81BD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4F81BD"/>
                </a:solidFill>
                <a:latin typeface="Calibri"/>
              </a:rPr>
              <a:t>=2.0.0.1 </a:t>
            </a:r>
            <a:r>
              <a:rPr lang="en-US" sz="1400" dirty="0">
                <a:solidFill>
                  <a:srgbClr val="4F81BD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4F81BD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4F81BD"/>
                </a:solidFill>
                <a:latin typeface="Calibri"/>
              </a:rPr>
              <a:t>fwd</a:t>
            </a:r>
            <a:r>
              <a:rPr lang="en-US" dirty="0">
                <a:solidFill>
                  <a:srgbClr val="4F81BD"/>
                </a:solidFill>
                <a:latin typeface="Calibri"/>
              </a:rPr>
              <a:t>(1)</a:t>
            </a:r>
          </a:p>
          <a:p>
            <a:pPr defTabSz="457200"/>
            <a:r>
              <a:rPr lang="en-US" dirty="0">
                <a:solidFill>
                  <a:srgbClr val="4F81BD"/>
                </a:solidFill>
                <a:latin typeface="Calibri"/>
              </a:rPr>
              <a:t>1. </a:t>
            </a:r>
            <a:r>
              <a:rPr lang="en-US" dirty="0" err="1">
                <a:solidFill>
                  <a:srgbClr val="4F81BD"/>
                </a:solidFill>
                <a:latin typeface="Calibri"/>
              </a:rPr>
              <a:t>dstip</a:t>
            </a:r>
            <a:r>
              <a:rPr lang="en-US" dirty="0">
                <a:solidFill>
                  <a:srgbClr val="4F81BD"/>
                </a:solidFill>
                <a:latin typeface="Calibri"/>
              </a:rPr>
              <a:t>=2.0.0.2 </a:t>
            </a:r>
            <a:r>
              <a:rPr lang="en-US" sz="1400" dirty="0">
                <a:solidFill>
                  <a:srgbClr val="4F81BD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4F81BD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4F81BD"/>
                </a:solidFill>
                <a:latin typeface="Calibri"/>
              </a:rPr>
              <a:t>fwd</a:t>
            </a:r>
            <a:r>
              <a:rPr lang="en-US" dirty="0">
                <a:solidFill>
                  <a:srgbClr val="4F81BD"/>
                </a:solidFill>
                <a:latin typeface="Calibri"/>
              </a:rPr>
              <a:t>(2)</a:t>
            </a:r>
          </a:p>
          <a:p>
            <a:pPr defTabSz="457200"/>
            <a:r>
              <a:rPr lang="en-US" dirty="0">
                <a:solidFill>
                  <a:srgbClr val="4F81BD"/>
                </a:solidFill>
                <a:latin typeface="Calibri"/>
              </a:rPr>
              <a:t>0. *                      </a:t>
            </a:r>
            <a:r>
              <a:rPr lang="en-US" sz="1400" dirty="0">
                <a:solidFill>
                  <a:srgbClr val="4F81BD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4F81BD"/>
                </a:solidFill>
                <a:latin typeface="Calibri"/>
              </a:rPr>
              <a:t> </a:t>
            </a:r>
            <a:r>
              <a:rPr lang="en-US" dirty="0">
                <a:solidFill>
                  <a:srgbClr val="4F81BD"/>
                </a:solidFill>
                <a:latin typeface="Calibri"/>
              </a:rPr>
              <a:t>drop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5202700" y="3742722"/>
            <a:ext cx="270030" cy="274320"/>
            <a:chOff x="3563888" y="2924944"/>
            <a:chExt cx="360040" cy="432048"/>
          </a:xfrm>
          <a:solidFill>
            <a:schemeClr val="tx1"/>
          </a:solidFill>
        </p:grpSpPr>
        <p:sp>
          <p:nvSpPr>
            <p:cNvPr id="22" name="Chevron 21"/>
            <p:cNvSpPr/>
            <p:nvPr/>
          </p:nvSpPr>
          <p:spPr>
            <a:xfrm>
              <a:off x="3563888" y="2924944"/>
              <a:ext cx="216024" cy="432048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Chevron 22"/>
            <p:cNvSpPr/>
            <p:nvPr/>
          </p:nvSpPr>
          <p:spPr>
            <a:xfrm>
              <a:off x="3707904" y="2924944"/>
              <a:ext cx="216024" cy="432048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469337" y="4788322"/>
            <a:ext cx="6695980" cy="1841295"/>
          </a:xfrm>
          <a:prstGeom prst="rect">
            <a:avLst/>
          </a:prstGeom>
          <a:ln w="28575"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25.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srcip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=0.0.0.0/2,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dstip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=3.0.0.0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dstip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=2.0.0.1,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fwd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(1)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9.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dstip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=3.0.0.0                               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dstip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=2.0.0.2,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fwd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(2)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0. *                                                     </a:t>
            </a:r>
            <a:r>
              <a:rPr lang="en-US" sz="1400" dirty="0">
                <a:solidFill>
                  <a:prstClr val="black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drop</a:t>
            </a:r>
          </a:p>
        </p:txBody>
      </p:sp>
      <p:sp>
        <p:nvSpPr>
          <p:cNvPr id="25" name="Equal 24"/>
          <p:cNvSpPr/>
          <p:nvPr/>
        </p:nvSpPr>
        <p:spPr>
          <a:xfrm>
            <a:off x="545753" y="5538005"/>
            <a:ext cx="650707" cy="356873"/>
          </a:xfrm>
          <a:prstGeom prst="mathEqual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355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85" y="1811897"/>
            <a:ext cx="8856177" cy="35051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93285" y="5275789"/>
            <a:ext cx="2416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smtClean="0">
                <a:solidFill>
                  <a:srgbClr val="1F497D"/>
                </a:solidFill>
                <a:latin typeface="Calibri"/>
              </a:rPr>
              <a:t>Monitoring + Routing</a:t>
            </a:r>
            <a:endParaRPr lang="en-US" sz="200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07202" y="5270975"/>
            <a:ext cx="3087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smtClean="0">
                <a:solidFill>
                  <a:srgbClr val="1F497D"/>
                </a:solidFill>
                <a:latin typeface="Calibri"/>
              </a:rPr>
              <a:t>Load balancing &gt;&gt; Routing</a:t>
            </a:r>
            <a:endParaRPr lang="en-US" sz="200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7355" y="1829514"/>
            <a:ext cx="82120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4572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Naive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67209" y="1832621"/>
            <a:ext cx="1056937" cy="3108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4572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Incremental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1322" y="1837555"/>
            <a:ext cx="82120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4572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Naive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91176" y="1834613"/>
            <a:ext cx="1056937" cy="3108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4572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Incremental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2261" y="2363304"/>
            <a:ext cx="3335130" cy="24406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81988" y="2363304"/>
            <a:ext cx="3335130" cy="24406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378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85FAE-6F62-EC4D-AE94-0A78A51ED6C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85" y="1811897"/>
            <a:ext cx="8856177" cy="35051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93285" y="5275789"/>
            <a:ext cx="2416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smtClean="0">
                <a:solidFill>
                  <a:srgbClr val="1F497D"/>
                </a:solidFill>
                <a:latin typeface="Calibri"/>
              </a:rPr>
              <a:t>Monitoring + Routing</a:t>
            </a:r>
            <a:endParaRPr lang="en-US" sz="200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07202" y="5270975"/>
            <a:ext cx="3087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smtClean="0">
                <a:solidFill>
                  <a:srgbClr val="1F497D"/>
                </a:solidFill>
                <a:latin typeface="Calibri"/>
              </a:rPr>
              <a:t>Load balancing &gt;&gt; Routing</a:t>
            </a:r>
            <a:endParaRPr lang="en-US" sz="200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7762" y="5987018"/>
            <a:ext cx="5781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Reduce computation overhead by 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4x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, rule updates by 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5x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7355" y="1829514"/>
            <a:ext cx="82120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4572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Naive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67209" y="1832621"/>
            <a:ext cx="1056937" cy="3108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4572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Incremental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1322" y="1837555"/>
            <a:ext cx="82120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4572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Naive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91176" y="1834613"/>
            <a:ext cx="1056937" cy="3108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4572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Incremental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10/27/14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3505200" cy="320675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Software Defined Networking (COMS 6998-10)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9292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36602</TotalTime>
  <Words>6343</Words>
  <Application>Microsoft Macintosh PowerPoint</Application>
  <PresentationFormat>On-screen Show (4:3)</PresentationFormat>
  <Paragraphs>1422</Paragraphs>
  <Slides>101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101</vt:i4>
      </vt:variant>
    </vt:vector>
  </HeadingPairs>
  <TitlesOfParts>
    <vt:vector size="104" baseType="lpstr">
      <vt:lpstr>Office Theme</vt:lpstr>
      <vt:lpstr>1_Office Theme</vt:lpstr>
      <vt:lpstr>2_Office Theme</vt:lpstr>
      <vt:lpstr>Software Defined Networking COMS 6998-10, Fall 2014</vt:lpstr>
      <vt:lpstr>Outline</vt:lpstr>
      <vt:lpstr>Review of Previous Lecture</vt:lpstr>
      <vt:lpstr>Review of Previous Lecture (Cont’d)</vt:lpstr>
      <vt:lpstr>Review of Previous Lecture (Cont’d)</vt:lpstr>
      <vt:lpstr>Fixed function  switch</vt:lpstr>
      <vt:lpstr>Review of Previous Lecture (Cont’d)</vt:lpstr>
      <vt:lpstr>Review of Previous Lecture (Cont’d)</vt:lpstr>
      <vt:lpstr>Review of Previous Lecture (Cont’d)</vt:lpstr>
      <vt:lpstr>Review of Previous Lecture (Cont’d)</vt:lpstr>
      <vt:lpstr>Review of Previous Lecture (Cont’d)</vt:lpstr>
      <vt:lpstr>Review of Previous Lecture (Cont’d)</vt:lpstr>
      <vt:lpstr>Review of Previous Lecture (Cont’d)</vt:lpstr>
      <vt:lpstr>Review of Previous Lecture (Cont’d)</vt:lpstr>
      <vt:lpstr>Review of Previous Lecture (Cont’d)</vt:lpstr>
      <vt:lpstr>Outline</vt:lpstr>
      <vt:lpstr>PowerPoint Presentation</vt:lpstr>
      <vt:lpstr>PowerPoint Presentation</vt:lpstr>
      <vt:lpstr>PowerPoint Presentation</vt:lpstr>
      <vt:lpstr>PowerPoint Presentation</vt:lpstr>
      <vt:lpstr>Open vSwitch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vSwitch Source Code and Commands  </vt:lpstr>
      <vt:lpstr>Open vSwitch Source Code and Commands (Cont’d)  </vt:lpstr>
      <vt:lpstr>Open vSwitch Source Code and Commands (Cont’d)  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Flowvisor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Substrate: “Flowspace”</vt:lpstr>
      <vt:lpstr>Flowspace: Simple example</vt:lpstr>
      <vt:lpstr>Flowspace: Generalization</vt:lpstr>
      <vt:lpstr>Properties of Flowspace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Flowvisor Commands</vt:lpstr>
      <vt:lpstr>PowerPoint Presentation</vt:lpstr>
      <vt:lpstr>Outline</vt:lpstr>
      <vt:lpstr>Problems with FlowVisor</vt:lpstr>
      <vt:lpstr>What is OpenVirteX?</vt:lpstr>
      <vt:lpstr>Address Virtualization</vt:lpstr>
      <vt:lpstr>PowerPoint Presentation</vt:lpstr>
      <vt:lpstr>Current Status</vt:lpstr>
      <vt:lpstr>Outline</vt:lpstr>
      <vt:lpstr>Incremental Update for a Compositional SDN Hypervisor</vt:lpstr>
      <vt:lpstr>Software-Defined Networking</vt:lpstr>
      <vt:lpstr>Multiple Management Tasks</vt:lpstr>
      <vt:lpstr>Modular SDN Applications</vt:lpstr>
      <vt:lpstr>Frenetic is Not Enough</vt:lpstr>
      <vt:lpstr>Slicing is Not Enough</vt:lpstr>
      <vt:lpstr>Our Solution: Compositional Hypervisor</vt:lpstr>
      <vt:lpstr>Policy Compilation</vt:lpstr>
      <vt:lpstr>Policy Compilation</vt:lpstr>
      <vt:lpstr>Policy Compilation</vt:lpstr>
      <vt:lpstr>Key challenge: Efficient data plane update</vt:lpstr>
      <vt:lpstr>Key challenge: Efficient data plane update</vt:lpstr>
      <vt:lpstr>Naïve Solution</vt:lpstr>
      <vt:lpstr>Naïve Solution</vt:lpstr>
      <vt:lpstr>Naïve Solution</vt:lpstr>
      <vt:lpstr>Incremental Update</vt:lpstr>
      <vt:lpstr>Incremental Update</vt:lpstr>
      <vt:lpstr>Incremental Update</vt:lpstr>
      <vt:lpstr>Incremental Update</vt:lpstr>
      <vt:lpstr>Incremental Update</vt:lpstr>
      <vt:lpstr>Incremental Update</vt:lpstr>
      <vt:lpstr>Evaluation</vt:lpstr>
      <vt:lpstr>Evaluation</vt:lpstr>
      <vt:lpstr>Conclusion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Narrowing the Beam: Lowering Complexity in Cellular Networks by Scaling Up</dc:title>
  <dc:creator>OrbitMicrowave</dc:creator>
  <cp:lastModifiedBy>Li  Li</cp:lastModifiedBy>
  <cp:revision>1074</cp:revision>
  <dcterms:created xsi:type="dcterms:W3CDTF">2011-08-08T23:13:16Z</dcterms:created>
  <dcterms:modified xsi:type="dcterms:W3CDTF">2014-10-28T01:03:29Z</dcterms:modified>
</cp:coreProperties>
</file>