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9"/>
  </p:notesMasterIdLst>
  <p:handoutMasterIdLst>
    <p:handoutMasterId r:id="rId100"/>
  </p:handoutMasterIdLst>
  <p:sldIdLst>
    <p:sldId id="256" r:id="rId2"/>
    <p:sldId id="322" r:id="rId3"/>
    <p:sldId id="807" r:id="rId4"/>
    <p:sldId id="821" r:id="rId5"/>
    <p:sldId id="822" r:id="rId6"/>
    <p:sldId id="828" r:id="rId7"/>
    <p:sldId id="824" r:id="rId8"/>
    <p:sldId id="825" r:id="rId9"/>
    <p:sldId id="826" r:id="rId10"/>
    <p:sldId id="829" r:id="rId11"/>
    <p:sldId id="818" r:id="rId12"/>
    <p:sldId id="819" r:id="rId13"/>
    <p:sldId id="830" r:id="rId14"/>
    <p:sldId id="831" r:id="rId15"/>
    <p:sldId id="832" r:id="rId16"/>
    <p:sldId id="833" r:id="rId17"/>
    <p:sldId id="834" r:id="rId18"/>
    <p:sldId id="835" r:id="rId19"/>
    <p:sldId id="836" r:id="rId20"/>
    <p:sldId id="837" r:id="rId21"/>
    <p:sldId id="838" r:id="rId22"/>
    <p:sldId id="891" r:id="rId23"/>
    <p:sldId id="842" r:id="rId24"/>
    <p:sldId id="843" r:id="rId25"/>
    <p:sldId id="844"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 id="862" r:id="rId44"/>
    <p:sldId id="863" r:id="rId45"/>
    <p:sldId id="864" r:id="rId46"/>
    <p:sldId id="895" r:id="rId47"/>
    <p:sldId id="865" r:id="rId48"/>
    <p:sldId id="866" r:id="rId49"/>
    <p:sldId id="867" r:id="rId50"/>
    <p:sldId id="868" r:id="rId51"/>
    <p:sldId id="869" r:id="rId52"/>
    <p:sldId id="870" r:id="rId53"/>
    <p:sldId id="871" r:id="rId54"/>
    <p:sldId id="872" r:id="rId55"/>
    <p:sldId id="873" r:id="rId56"/>
    <p:sldId id="874" r:id="rId57"/>
    <p:sldId id="875" r:id="rId58"/>
    <p:sldId id="876" r:id="rId59"/>
    <p:sldId id="877" r:id="rId60"/>
    <p:sldId id="878" r:id="rId61"/>
    <p:sldId id="879" r:id="rId62"/>
    <p:sldId id="880" r:id="rId63"/>
    <p:sldId id="881" r:id="rId64"/>
    <p:sldId id="882" r:id="rId65"/>
    <p:sldId id="883" r:id="rId66"/>
    <p:sldId id="884" r:id="rId67"/>
    <p:sldId id="885" r:id="rId68"/>
    <p:sldId id="886" r:id="rId69"/>
    <p:sldId id="887" r:id="rId70"/>
    <p:sldId id="888" r:id="rId71"/>
    <p:sldId id="889" r:id="rId72"/>
    <p:sldId id="890" r:id="rId73"/>
    <p:sldId id="920" r:id="rId74"/>
    <p:sldId id="897" r:id="rId75"/>
    <p:sldId id="898" r:id="rId76"/>
    <p:sldId id="899" r:id="rId77"/>
    <p:sldId id="900" r:id="rId78"/>
    <p:sldId id="901" r:id="rId79"/>
    <p:sldId id="902" r:id="rId80"/>
    <p:sldId id="903" r:id="rId81"/>
    <p:sldId id="904" r:id="rId82"/>
    <p:sldId id="905" r:id="rId83"/>
    <p:sldId id="906" r:id="rId84"/>
    <p:sldId id="907" r:id="rId85"/>
    <p:sldId id="908" r:id="rId86"/>
    <p:sldId id="909" r:id="rId87"/>
    <p:sldId id="910" r:id="rId88"/>
    <p:sldId id="911" r:id="rId89"/>
    <p:sldId id="912" r:id="rId90"/>
    <p:sldId id="913" r:id="rId91"/>
    <p:sldId id="914" r:id="rId92"/>
    <p:sldId id="915" r:id="rId93"/>
    <p:sldId id="916" r:id="rId94"/>
    <p:sldId id="917" r:id="rId95"/>
    <p:sldId id="918" r:id="rId96"/>
    <p:sldId id="919" r:id="rId97"/>
    <p:sldId id="341" r:id="rId9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70" autoAdjust="0"/>
  </p:normalViewPr>
  <p:slideViewPr>
    <p:cSldViewPr>
      <p:cViewPr>
        <p:scale>
          <a:sx n="75" d="100"/>
          <a:sy n="75" d="100"/>
        </p:scale>
        <p:origin x="-2176"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10/19/14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10/19/14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93917-315C-9746-8B9F-1AC3392B1476}" type="slidenum">
              <a:rPr lang="en-US"/>
              <a:pPr/>
              <a:t>15</a:t>
            </a:fld>
            <a:endParaRPr lang="en-US"/>
          </a:p>
        </p:txBody>
      </p:sp>
      <p:sp>
        <p:nvSpPr>
          <p:cNvPr id="68610" name="Rectangle 2"/>
          <p:cNvSpPr>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2987F6-7624-6F46-8DD7-C3B4871AB1C7}" type="slidenum">
              <a:rPr lang="en-US"/>
              <a:pPr/>
              <a:t>16</a:t>
            </a:fld>
            <a:endParaRPr lang="en-US"/>
          </a:p>
        </p:txBody>
      </p:sp>
      <p:sp>
        <p:nvSpPr>
          <p:cNvPr id="70658" name="Slide Image Placeholder 1"/>
          <p:cNvSpPr>
            <a:spLocks noGrp="1" noRot="1" noChangeAspec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xfrm>
            <a:off x="731520" y="4560570"/>
            <a:ext cx="5852160" cy="432054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6653" tIns="48326" rIns="96653" bIns="48326"/>
          <a:lstStyle/>
          <a:p>
            <a:endParaRPr lang="en-US"/>
          </a:p>
        </p:txBody>
      </p:sp>
      <p:sp>
        <p:nvSpPr>
          <p:cNvPr id="7066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lgn="l">
              <a:defRPr sz="2400">
                <a:solidFill>
                  <a:schemeClr val="tx1"/>
                </a:solidFill>
                <a:latin typeface="Arial" charset="0"/>
                <a:ea typeface="MS PGothic" charset="0"/>
                <a:cs typeface="MS PGothic" charset="0"/>
              </a:defRPr>
            </a:lvl1pPr>
            <a:lvl2pPr marL="35879088" indent="-35447288" algn="l">
              <a:defRPr sz="2400">
                <a:solidFill>
                  <a:schemeClr val="tx1"/>
                </a:solidFill>
                <a:latin typeface="Arial" charset="0"/>
                <a:ea typeface="MS PGothic" charset="0"/>
                <a:cs typeface="MS PGothic" charset="0"/>
              </a:defRPr>
            </a:lvl2pPr>
            <a:lvl3pPr marL="48904525" indent="-48039338" algn="l">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E6975F3-DC7E-CD40-B734-7838CADD683C}" type="slidenum">
              <a:rPr lang="en-US" sz="1300"/>
              <a:pPr algn="r" eaLnBrk="1" hangingPunct="1"/>
              <a:t>16</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D3A21-77A5-4844-AA22-E7F699F54B2C}" type="slidenum">
              <a:rPr lang="en-US"/>
              <a:pPr/>
              <a:t>17</a:t>
            </a:fld>
            <a:endParaRPr lang="en-US"/>
          </a:p>
        </p:txBody>
      </p:sp>
      <p:sp>
        <p:nvSpPr>
          <p:cNvPr id="72706" name="Rectangle 2"/>
          <p:cNvSpPr>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10298-08A7-9D40-993C-BC3B7551C5EB}" type="slidenum">
              <a:rPr lang="en-US"/>
              <a:pPr/>
              <a:t>18</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6DFA9-846D-864B-B875-1625E46956FB}" type="slidenum">
              <a:rPr lang="en-US"/>
              <a:pPr/>
              <a:t>19</a:t>
            </a:fld>
            <a:endParaRPr lang="en-US"/>
          </a:p>
        </p:txBody>
      </p:sp>
      <p:sp>
        <p:nvSpPr>
          <p:cNvPr id="74754" name="Rectangle 2"/>
          <p:cNvSpPr>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1E056-812D-BF4D-87F4-64301EF17E40}" type="slidenum">
              <a:rPr lang="en-US"/>
              <a:pPr/>
              <a:t>20</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9B78F-A3FE-6B44-A210-5F874A3A07A7}" type="slidenum">
              <a:rPr lang="en-US"/>
              <a:pPr/>
              <a:t>21</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Recently there have been many new protocols in networking community that require data plane changes.</a:t>
            </a:r>
            <a:r>
              <a:rPr lang="en-US" baseline="0" dirty="0" smtClean="0"/>
              <a:t> Some of these changes are small and some are significant.</a:t>
            </a:r>
          </a:p>
          <a:p>
            <a:endParaRPr lang="en-US" dirty="0" smtClean="0"/>
          </a:p>
          <a:p>
            <a:r>
              <a:rPr lang="en-US" dirty="0" smtClean="0"/>
              <a:t>2- but all of these protocols must be run</a:t>
            </a:r>
            <a:r>
              <a:rPr lang="en-US" baseline="0" dirty="0" smtClean="0"/>
              <a:t> on acceptable speed to better understand their behavior and see their feasibility.</a:t>
            </a:r>
          </a:p>
          <a:p>
            <a:endParaRPr lang="en-US" baseline="0" dirty="0" smtClean="0"/>
          </a:p>
          <a:p>
            <a:r>
              <a:rPr lang="en-US" baseline="0" dirty="0" smtClean="0"/>
              <a:t>3- But we cannot simply retire old hardware and start deploying these new protocols, they need to be tested while we are using existing data plane protocols. This means sharing of hardware to run these protocols in parallel to amortize cost.</a:t>
            </a:r>
          </a:p>
          <a:p>
            <a:endParaRPr lang="en-US" baseline="0" dirty="0" smtClean="0"/>
          </a:p>
          <a:p>
            <a:r>
              <a:rPr lang="en-US" baseline="0" dirty="0" smtClean="0"/>
              <a:t>4- </a:t>
            </a:r>
          </a:p>
          <a:p>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8FB14-7F46-5742-B088-69C47D7DB0D0}" type="slidenum">
              <a:rPr lang="en-US"/>
              <a:pPr/>
              <a:t>25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r>
              <a:rPr lang="en-US" baseline="0" dirty="0" smtClean="0"/>
              <a:t>blade is simply a server with an FPGA card installed in it, in this case its </a:t>
            </a:r>
            <a:r>
              <a:rPr lang="en-US" baseline="0" dirty="0" err="1" smtClean="0"/>
              <a:t>NetFPGA</a:t>
            </a:r>
            <a:r>
              <a:rPr lang="en-US" baseline="0" dirty="0" smtClean="0"/>
              <a:t>.</a:t>
            </a:r>
          </a:p>
          <a:p>
            <a:r>
              <a:rPr lang="en-US" baseline="0" dirty="0" smtClean="0"/>
              <a:t>[Click] As you can see this is a simple server with software running on CPU utilizing memory and </a:t>
            </a:r>
            <a:r>
              <a:rPr lang="en-US" baseline="0" dirty="0" err="1" smtClean="0"/>
              <a:t>harddsik</a:t>
            </a:r>
            <a:r>
              <a:rPr lang="en-US" baseline="0" dirty="0" smtClean="0"/>
              <a:t>. There is a </a:t>
            </a:r>
            <a:r>
              <a:rPr lang="en-US" baseline="0" dirty="0" err="1" smtClean="0"/>
              <a:t>NetFPGA</a:t>
            </a:r>
            <a:r>
              <a:rPr lang="en-US" baseline="0" dirty="0" smtClean="0"/>
              <a:t> card that is connected through the PCI slot.</a:t>
            </a:r>
          </a:p>
          <a:p>
            <a:r>
              <a:rPr lang="en-US" baseline="0" dirty="0" smtClean="0"/>
              <a:t>[Click]</a:t>
            </a:r>
          </a:p>
          <a:p>
            <a:r>
              <a:rPr lang="en-US" baseline="0" dirty="0" smtClean="0"/>
              <a:t>So what </a:t>
            </a:r>
            <a:r>
              <a:rPr lang="en-US" baseline="0" dirty="0" err="1" smtClean="0"/>
              <a:t>SwitchBlade</a:t>
            </a:r>
            <a:r>
              <a:rPr lang="en-US" baseline="0" dirty="0" smtClean="0"/>
              <a:t> does is that </a:t>
            </a:r>
            <a:r>
              <a:rPr lang="en-US" b="1" baseline="0" dirty="0" smtClean="0"/>
              <a:t>it extends the software virtual environments to hardware</a:t>
            </a:r>
            <a:r>
              <a:rPr lang="en-US" baseline="0" dirty="0" smtClean="0"/>
              <a:t> and each virtual environment has a corresponding virtualized data plane in hardware.</a:t>
            </a:r>
          </a:p>
          <a:p>
            <a:endParaRPr lang="en-US" dirty="0" smtClean="0"/>
          </a:p>
          <a:p>
            <a:r>
              <a:rPr lang="en-US" dirty="0" smtClean="0"/>
              <a:t>So what happens</a:t>
            </a:r>
            <a:r>
              <a:rPr lang="en-US" baseline="0" dirty="0" smtClean="0"/>
              <a:t> in switchblade is that the pipeline changes according the virtualized data plane. So for each incoming packet the pipeline changes according to individual </a:t>
            </a:r>
            <a:r>
              <a:rPr lang="en-US" baseline="0" dirty="0" err="1" smtClean="0"/>
              <a:t>dataplane</a:t>
            </a:r>
            <a:r>
              <a:rPr lang="en-US" baseline="0" dirty="0" smtClean="0"/>
              <a:t> user selection. For an </a:t>
            </a:r>
            <a:r>
              <a:rPr lang="en-US" baseline="0" dirty="0" err="1" smtClean="0"/>
              <a:t>OpenFlow</a:t>
            </a:r>
            <a:r>
              <a:rPr lang="en-US" baseline="0" dirty="0" smtClean="0"/>
              <a:t> VDP pipeline is different than IPv4 VDP etc.</a:t>
            </a:r>
            <a:endParaRPr lang="en-US" dirty="0" smtClean="0"/>
          </a:p>
          <a:p>
            <a:endParaRPr lang="en-US" dirty="0" smtClean="0"/>
          </a:p>
          <a:p>
            <a:endParaRPr lang="en-US" dirty="0" smtClean="0"/>
          </a:p>
          <a:p>
            <a:endParaRPr lang="en-US" dirty="0" smtClean="0"/>
          </a:p>
          <a:p>
            <a:r>
              <a:rPr lang="en-US" dirty="0" smtClean="0"/>
              <a:t>Switchblade is a forwarding device that can</a:t>
            </a:r>
            <a:r>
              <a:rPr lang="en-US" baseline="0" dirty="0" smtClean="0"/>
              <a:t> be used as a switch or router or at any layer which user wants.</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26</a:t>
            </a:fld>
            <a:endParaRPr lang="en-US"/>
          </a:p>
        </p:txBody>
      </p:sp>
    </p:spTree>
    <p:extLst>
      <p:ext uri="{BB962C8B-B14F-4D97-AF65-F5344CB8AC3E}">
        <p14:creationId xmlns:p14="http://schemas.microsoft.com/office/powerpoint/2010/main" val="156393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E7445-5BC7-4D47-A2E0-A5C68A22376B}" type="slidenum">
              <a:rPr lang="en-US"/>
              <a:pPr/>
              <a:t>28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007F9-A43A-C148-93D0-A9BF2BFEEFB1}" type="slidenum">
              <a:rPr lang="en-US"/>
              <a:pPr/>
              <a:t>29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B899C-AB17-1947-9CF8-F2C5E0BC073B}" type="slidenum">
              <a:rPr lang="en-US"/>
              <a:pPr/>
              <a:t>32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a:t>
            </a:r>
            <a:r>
              <a:rPr lang="en-US" baseline="0" dirty="0" smtClean="0"/>
              <a:t> to 95</a:t>
            </a:r>
          </a:p>
          <a:p>
            <a:r>
              <a:rPr lang="en-US" baseline="0" dirty="0" smtClean="0"/>
              <a:t>And </a:t>
            </a:r>
          </a:p>
          <a:p>
            <a:r>
              <a:rPr lang="en-US" baseline="0" dirty="0" smtClean="0"/>
              <a:t>Skip 16 bitsand use 112 to 127.</a:t>
            </a:r>
          </a:p>
          <a:p>
            <a:endParaRPr lang="en-US" baseline="0" dirty="0" smtClean="0"/>
          </a:p>
          <a:p>
            <a:r>
              <a:rPr lang="en-US" baseline="0" dirty="0" smtClean="0"/>
              <a:t>128  to 135</a:t>
            </a:r>
          </a:p>
        </p:txBody>
      </p:sp>
      <p:sp>
        <p:nvSpPr>
          <p:cNvPr id="4" name="Slide Number Placeholder 3"/>
          <p:cNvSpPr>
            <a:spLocks noGrp="1"/>
          </p:cNvSpPr>
          <p:nvPr>
            <p:ph type="sldNum" sz="quarter" idx="10"/>
          </p:nvPr>
        </p:nvSpPr>
        <p:spPr/>
        <p:txBody>
          <a:bodyPr/>
          <a:lstStyle/>
          <a:p>
            <a:fld id="{4F67D92C-FBFD-4D22-A6B6-1BA596A75128}" type="slidenum">
              <a:rPr lang="en-US" smtClean="0"/>
              <a:pPr/>
              <a:t>33</a:t>
            </a:fld>
            <a:endParaRPr lang="en-US"/>
          </a:p>
        </p:txBody>
      </p:sp>
    </p:spTree>
    <p:extLst>
      <p:ext uri="{BB962C8B-B14F-4D97-AF65-F5344CB8AC3E}">
        <p14:creationId xmlns:p14="http://schemas.microsoft.com/office/powerpoint/2010/main" val="116697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9F474-B746-7D4B-A778-B6747D4660CA}" type="slidenum">
              <a:rPr lang="en-US"/>
              <a:pPr/>
              <a:t>34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Hardest part for adding new modules: taking care of timing issues</a:t>
            </a:r>
          </a:p>
          <a:p>
            <a:r>
              <a:rPr lang="en-US" dirty="0" smtClean="0"/>
              <a:t>Adding</a:t>
            </a:r>
            <a:r>
              <a:rPr lang="en-US" baseline="0" dirty="0" smtClean="0"/>
              <a:t> new function boils down to adding a new module in the pipeline</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BC499-02DE-924F-BEC4-3BD72545D9C6}" type="slidenum">
              <a:rPr lang="en-US"/>
              <a:pPr/>
              <a:t>37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0B592-730D-CC42-B70C-8D87C2FC8FEB}" type="slidenum">
              <a:rPr lang="en-US"/>
              <a:pPr/>
              <a:t>38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a:t>New preprocessing and extra post processing modules needed. </a:t>
            </a:r>
          </a:p>
          <a:p>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Explain why bars</a:t>
            </a:r>
            <a:r>
              <a:rPr lang="en-US" b="1" baseline="0" dirty="0" smtClean="0"/>
              <a:t> are same for reference router + </a:t>
            </a:r>
            <a:r>
              <a:rPr lang="en-US" b="1" baseline="0" dirty="0" err="1" smtClean="0"/>
              <a:t>SwitchBlade</a:t>
            </a:r>
            <a:r>
              <a:rPr lang="en-US" b="1" baseline="0" dirty="0" smtClean="0"/>
              <a:t>.</a:t>
            </a:r>
            <a:endParaRPr lang="en-US" b="1" dirty="0" smtClean="0"/>
          </a:p>
          <a:p>
            <a:r>
              <a:rPr lang="en-US" dirty="0" smtClean="0"/>
              <a:t>-Path</a:t>
            </a:r>
            <a:r>
              <a:rPr lang="en-US" baseline="0" dirty="0" smtClean="0"/>
              <a:t> Splicing: each entry can represent one table(for experimentation) which provides great flexibility and less storage, and hopefully in Path Deflection also</a:t>
            </a:r>
          </a:p>
          <a:p>
            <a:r>
              <a:rPr lang="en-US" baseline="0" dirty="0" smtClean="0"/>
              <a:t>-Variable Extractor: Used first 64-bits of the Ethernet frame are used for hashing.</a:t>
            </a:r>
          </a:p>
          <a:p>
            <a:r>
              <a:rPr lang="en-US" baseline="0" dirty="0" smtClean="0"/>
              <a:t>- </a:t>
            </a:r>
            <a:r>
              <a:rPr lang="en-US" baseline="0" dirty="0" err="1" smtClean="0"/>
              <a:t>Postprocessing</a:t>
            </a:r>
            <a:r>
              <a:rPr lang="en-US" baseline="0" dirty="0" smtClean="0"/>
              <a:t> is used for Ipv4 router.</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30C17C4F-F342-4E4F-BDF4-6D69381014F1}" type="slidenum">
              <a:rPr lang="en-US" smtClean="0"/>
              <a:pPr/>
              <a:t>62</a:t>
            </a:fld>
            <a:endParaRPr lang="en-US"/>
          </a:p>
        </p:txBody>
      </p:sp>
    </p:spTree>
    <p:extLst>
      <p:ext uri="{BB962C8B-B14F-4D97-AF65-F5344CB8AC3E}">
        <p14:creationId xmlns:p14="http://schemas.microsoft.com/office/powerpoint/2010/main" val="218454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it possible to efficiently use multiple stages of match</a:t>
            </a:r>
            <a:r>
              <a:rPr lang="en-US" baseline="0" dirty="0" smtClean="0"/>
              <a:t> </a:t>
            </a:r>
            <a:r>
              <a:rPr lang="en-US" dirty="0" smtClean="0"/>
              <a:t>tables, it</a:t>
            </a:r>
            <a:r>
              <a:rPr lang="en-US" baseline="0" dirty="0" smtClean="0"/>
              <a:t> is assumed that the RMT Model can be configured to map Logical Tables to the Physical Tables.</a:t>
            </a:r>
          </a:p>
          <a:p>
            <a:endParaRPr lang="en-US" baseline="0" dirty="0" smtClean="0"/>
          </a:p>
          <a:p>
            <a:r>
              <a:rPr lang="en-US" baseline="0" dirty="0" smtClean="0"/>
              <a:t>To create bigger tables, one table may traverse multiple stages.</a:t>
            </a:r>
          </a:p>
          <a:p>
            <a:r>
              <a:rPr lang="en-US" baseline="0" dirty="0" smtClean="0"/>
              <a:t>To create many smaller tables, several tables can be packed into one stage.</a:t>
            </a:r>
          </a:p>
          <a:p>
            <a:r>
              <a:rPr lang="en-US" baseline="0" dirty="0" smtClean="0"/>
              <a:t>To make the allocation even more flexible, the Action instructions and the Statistic could share the same table space. </a:t>
            </a:r>
          </a:p>
          <a:p>
            <a:r>
              <a:rPr lang="en-US" baseline="0" dirty="0" smtClean="0"/>
              <a:t>This slide gives a crude representation of how the the Logical Tables could be mapped to the Physical Tables.</a:t>
            </a:r>
          </a:p>
          <a:p>
            <a:endParaRPr lang="en-US" baseline="0" dirty="0" smtClean="0"/>
          </a:p>
          <a:p>
            <a:r>
              <a:rPr lang="en-US" baseline="0" dirty="0" smtClean="0"/>
              <a:t>In practice, the control plane would need to create a Table Flow Graph (to accompany the Parse Graph) to decide how the Logical Tables are mapped. </a:t>
            </a:r>
          </a:p>
          <a:p>
            <a:endParaRPr lang="en-US" dirty="0" smtClean="0"/>
          </a:p>
          <a:p>
            <a:r>
              <a:rPr lang="en-US" dirty="0" smtClean="0"/>
              <a:t>The control plane</a:t>
            </a:r>
            <a:r>
              <a:rPr lang="en-US" baseline="0" dirty="0" smtClean="0"/>
              <a:t> is assumed to know the number and size of the physical stages available. </a:t>
            </a:r>
          </a:p>
          <a:p>
            <a:r>
              <a:rPr lang="en-US" baseline="0" dirty="0" smtClean="0"/>
              <a:t>There could be as few as 1 stage. A given switch might only allow Logical Tables to directly correspond to Physical Tables.</a:t>
            </a:r>
          </a:p>
        </p:txBody>
      </p:sp>
      <p:sp>
        <p:nvSpPr>
          <p:cNvPr id="4" name="Slide Number Placeholder 3"/>
          <p:cNvSpPr>
            <a:spLocks noGrp="1"/>
          </p:cNvSpPr>
          <p:nvPr>
            <p:ph type="sldNum" sz="quarter" idx="10"/>
          </p:nvPr>
        </p:nvSpPr>
        <p:spPr/>
        <p:txBody>
          <a:bodyPr/>
          <a:lstStyle/>
          <a:p>
            <a:fld id="{24087B50-CBD5-6641-B9E0-7A5AF62DAEF6}" type="slidenum">
              <a:rPr lang="en-US" smtClean="0"/>
              <a:pPr/>
              <a:t>65</a:t>
            </a:fld>
            <a:endParaRPr lang="en-US"/>
          </a:p>
        </p:txBody>
      </p:sp>
    </p:spTree>
    <p:extLst>
      <p:ext uri="{BB962C8B-B14F-4D97-AF65-F5344CB8AC3E}">
        <p14:creationId xmlns:p14="http://schemas.microsoft.com/office/powerpoint/2010/main" val="412350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processing is assumed to be</a:t>
            </a:r>
            <a:r>
              <a:rPr lang="en-US" baseline="0" dirty="0" smtClean="0"/>
              <a:t> available in each physical stage of the pipeline.</a:t>
            </a:r>
          </a:p>
          <a:p>
            <a:r>
              <a:rPr lang="en-US" baseline="0" dirty="0" smtClean="0"/>
              <a:t>The headers are available along with the match result and metadata. Optional state could be available to the Action Processors.</a:t>
            </a:r>
          </a:p>
          <a:p>
            <a:endParaRPr lang="en-US" dirty="0" smtClean="0"/>
          </a:p>
          <a:p>
            <a:r>
              <a:rPr lang="en-US" dirty="0" smtClean="0"/>
              <a:t>There</a:t>
            </a:r>
            <a:r>
              <a:rPr lang="en-US" baseline="0" dirty="0" smtClean="0"/>
              <a:t> are assumed to be some number of processors (could be 1, could be hundreds) to perform Actions on headers.</a:t>
            </a:r>
          </a:p>
          <a:p>
            <a:r>
              <a:rPr lang="en-US" baseline="0" dirty="0" smtClean="0"/>
              <a:t>The Action instruction set is assumed to be protocol independent  (e.g. “insert these 8 bits starting at bit 19 of the 3</a:t>
            </a:r>
            <a:r>
              <a:rPr lang="en-US" baseline="30000" dirty="0" smtClean="0"/>
              <a:t>rd</a:t>
            </a:r>
            <a:r>
              <a:rPr lang="en-US" baseline="0" dirty="0" smtClean="0"/>
              <a:t> header”). </a:t>
            </a:r>
          </a:p>
          <a:p>
            <a:endParaRPr lang="en-US" dirty="0"/>
          </a:p>
        </p:txBody>
      </p:sp>
      <p:sp>
        <p:nvSpPr>
          <p:cNvPr id="4" name="Slide Number Placeholder 3"/>
          <p:cNvSpPr>
            <a:spLocks noGrp="1"/>
          </p:cNvSpPr>
          <p:nvPr>
            <p:ph type="sldNum" sz="quarter" idx="10"/>
          </p:nvPr>
        </p:nvSpPr>
        <p:spPr/>
        <p:txBody>
          <a:bodyPr/>
          <a:lstStyle/>
          <a:p>
            <a:fld id="{24087B50-CBD5-6641-B9E0-7A5AF62DAEF6}" type="slidenum">
              <a:rPr lang="en-US" smtClean="0"/>
              <a:pPr/>
              <a:t>66</a:t>
            </a:fld>
            <a:endParaRPr lang="en-US"/>
          </a:p>
        </p:txBody>
      </p:sp>
    </p:spTree>
    <p:extLst>
      <p:ext uri="{BB962C8B-B14F-4D97-AF65-F5344CB8AC3E}">
        <p14:creationId xmlns:p14="http://schemas.microsoft.com/office/powerpoint/2010/main" val="3480462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1.4 did stop for lack of wanting more,</a:t>
            </a:r>
            <a:r>
              <a:rPr lang="en-US" baseline="0" dirty="0" smtClean="0"/>
              <a:t> but just to put on the breaks.</a:t>
            </a:r>
            <a:endParaRPr lang="en-US" dirty="0" smtClean="0"/>
          </a:p>
          <a:p>
            <a:r>
              <a:rPr lang="en-US" dirty="0" smtClean="0"/>
              <a:t>This is natural and a sign of success of </a:t>
            </a:r>
            <a:r>
              <a:rPr lang="en-US" dirty="0" err="1" smtClean="0"/>
              <a:t>OpenFlow</a:t>
            </a:r>
            <a:r>
              <a:rPr lang="en-US" dirty="0" smtClean="0"/>
              <a:t>:</a:t>
            </a:r>
          </a:p>
          <a:p>
            <a:pPr marL="181240" indent="-181240">
              <a:buFontTx/>
              <a:buChar char="-"/>
            </a:pPr>
            <a:r>
              <a:rPr lang="en-US" baseline="0" dirty="0" smtClean="0"/>
              <a:t>enable a wider range of controller apps</a:t>
            </a:r>
          </a:p>
          <a:p>
            <a:pPr marL="181240" indent="-181240">
              <a:buFontTx/>
              <a:buChar char="-"/>
            </a:pPr>
            <a:r>
              <a:rPr lang="en-US" dirty="0" smtClean="0"/>
              <a:t>expose more of the capabilities</a:t>
            </a:r>
            <a:r>
              <a:rPr lang="en-US" baseline="0" dirty="0" smtClean="0"/>
              <a:t> of the switch</a:t>
            </a:r>
          </a:p>
          <a:p>
            <a:r>
              <a:rPr lang="en-US" baseline="0" dirty="0" smtClean="0"/>
              <a:t>E.g., a</a:t>
            </a:r>
            <a:r>
              <a:rPr lang="en-US" dirty="0" smtClean="0"/>
              <a:t>dding support for MPLS, inter-table meta-data, ARP/ICMP, IPv6,</a:t>
            </a:r>
            <a:r>
              <a:rPr lang="en-US" baseline="0" dirty="0" smtClean="0"/>
              <a:t> etc.</a:t>
            </a:r>
          </a:p>
          <a:p>
            <a:r>
              <a:rPr lang="en-US" baseline="0" dirty="0" smtClean="0"/>
              <a:t>New </a:t>
            </a:r>
            <a:r>
              <a:rPr lang="en-US" baseline="0" dirty="0" err="1" smtClean="0"/>
              <a:t>encap</a:t>
            </a:r>
            <a:r>
              <a:rPr lang="en-US" baseline="0" dirty="0" smtClean="0"/>
              <a:t> formats arising much faster than vendors spin new hardware</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75</a:t>
            </a:fld>
            <a:endParaRPr lang="en-US" dirty="0"/>
          </a:p>
        </p:txBody>
      </p:sp>
    </p:spTree>
    <p:extLst>
      <p:ext uri="{BB962C8B-B14F-4D97-AF65-F5344CB8AC3E}">
        <p14:creationId xmlns:p14="http://schemas.microsoft.com/office/powerpoint/2010/main" val="4258925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Simplicity would be nice</a:t>
            </a:r>
            <a:r>
              <a:rPr lang="en-US" baseline="0" dirty="0" smtClean="0"/>
              <a:t>, but it just isn’t practical</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76</a:t>
            </a:fld>
            <a:endParaRPr lang="en-US" dirty="0"/>
          </a:p>
        </p:txBody>
      </p:sp>
    </p:spTree>
    <p:extLst>
      <p:ext uri="{BB962C8B-B14F-4D97-AF65-F5344CB8AC3E}">
        <p14:creationId xmlns:p14="http://schemas.microsoft.com/office/powerpoint/2010/main" val="247297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sound like a pipe dream, and certainty this won’t happen overnight.</a:t>
            </a:r>
          </a:p>
          <a:p>
            <a:r>
              <a:rPr lang="en-US" dirty="0" smtClean="0"/>
              <a:t>But, there are promising</a:t>
            </a:r>
            <a:r>
              <a:rPr lang="en-US" baseline="0" dirty="0" smtClean="0"/>
              <a:t> signs of progress in this direction…</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77</a:t>
            </a:fld>
            <a:endParaRPr lang="en-US" dirty="0"/>
          </a:p>
        </p:txBody>
      </p:sp>
    </p:spTree>
    <p:extLst>
      <p:ext uri="{BB962C8B-B14F-4D97-AF65-F5344CB8AC3E}">
        <p14:creationId xmlns:p14="http://schemas.microsoft.com/office/powerpoint/2010/main" val="227366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Offering</a:t>
            </a:r>
            <a:r>
              <a:rPr lang="en-US" baseline="0" dirty="0" smtClean="0"/>
              <a:t> this kind of functionality at reasonable cost…</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78</a:t>
            </a:fld>
            <a:endParaRPr lang="en-US" dirty="0"/>
          </a:p>
        </p:txBody>
      </p:sp>
    </p:spTree>
    <p:extLst>
      <p:ext uri="{BB962C8B-B14F-4D97-AF65-F5344CB8AC3E}">
        <p14:creationId xmlns:p14="http://schemas.microsoft.com/office/powerpoint/2010/main" val="2499526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modes: (</a:t>
            </a:r>
            <a:r>
              <a:rPr lang="en-US" dirty="0" err="1" smtClean="0"/>
              <a:t>i</a:t>
            </a:r>
            <a:r>
              <a:rPr lang="en-US" dirty="0" smtClean="0"/>
              <a:t>) configuration and (ii)</a:t>
            </a:r>
            <a:r>
              <a:rPr lang="en-US" baseline="0" dirty="0" smtClean="0"/>
              <a:t> populating</a:t>
            </a:r>
          </a:p>
          <a:p>
            <a:r>
              <a:rPr lang="en-US" baseline="0" dirty="0" smtClean="0"/>
              <a:t>Compiler configures the parser, lays out the tables (cognizant of switch resources and capabilities), and translates the rules to map to the hardware tables</a:t>
            </a:r>
          </a:p>
          <a:p>
            <a:r>
              <a:rPr lang="en-US" baseline="0" dirty="0" smtClean="0"/>
              <a:t>The compiler could run directly on the switch (or at least some backend portion of the compiler would do so)</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82</a:t>
            </a:fld>
            <a:endParaRPr lang="en-US" dirty="0"/>
          </a:p>
        </p:txBody>
      </p:sp>
    </p:spTree>
    <p:extLst>
      <p:ext uri="{BB962C8B-B14F-4D97-AF65-F5344CB8AC3E}">
        <p14:creationId xmlns:p14="http://schemas.microsoft.com/office/powerpoint/2010/main" val="2516445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Compiler</a:t>
            </a:r>
            <a:r>
              <a:rPr lang="en-US" baseline="0" dirty="0" smtClean="0"/>
              <a:t> uses this to </a:t>
            </a:r>
          </a:p>
          <a:p>
            <a:r>
              <a:rPr lang="en-US" baseline="0" dirty="0" smtClean="0"/>
              <a:t>- determine what kind of memory (width, height), and what kind (TCAM, SRAM)</a:t>
            </a:r>
          </a:p>
          <a:p>
            <a:r>
              <a:rPr lang="en-US" baseline="0" dirty="0" smtClean="0"/>
              <a:t>- reject rules that violate the type</a:t>
            </a:r>
          </a:p>
          <a:p>
            <a:r>
              <a:rPr lang="en-US" baseline="0" dirty="0" smtClean="0"/>
              <a:t>The “</a:t>
            </a:r>
            <a:r>
              <a:rPr lang="en-US" baseline="0" dirty="0" err="1" smtClean="0"/>
              <a:t>add_mTag</a:t>
            </a:r>
            <a:r>
              <a:rPr lang="en-US" baseline="0" dirty="0" smtClean="0"/>
              <a:t>” is an “action function”.</a:t>
            </a:r>
          </a:p>
          <a:p>
            <a:r>
              <a:rPr lang="en-US" baseline="0" dirty="0" smtClean="0"/>
              <a:t>In other kinds of tables, multiple different action functions may be allowed.</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87</a:t>
            </a:fld>
            <a:endParaRPr lang="en-US" dirty="0"/>
          </a:p>
        </p:txBody>
      </p:sp>
    </p:spTree>
    <p:extLst>
      <p:ext uri="{BB962C8B-B14F-4D97-AF65-F5344CB8AC3E}">
        <p14:creationId xmlns:p14="http://schemas.microsoft.com/office/powerpoint/2010/main" val="3371652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 </a:t>
            </a:r>
            <a:r>
              <a:rPr lang="en-US" dirty="0" err="1" smtClean="0"/>
              <a:t>mTag</a:t>
            </a:r>
            <a:r>
              <a:rPr lang="en-US" dirty="0" smtClean="0"/>
              <a:t> on the packet</a:t>
            </a:r>
          </a:p>
          <a:p>
            <a:r>
              <a:rPr lang="en-US" dirty="0" smtClean="0"/>
              <a:t>Copy</a:t>
            </a:r>
            <a:r>
              <a:rPr lang="en-US" baseline="0" dirty="0" smtClean="0"/>
              <a:t> the </a:t>
            </a:r>
            <a:r>
              <a:rPr lang="en-US" baseline="0" dirty="0" err="1" smtClean="0"/>
              <a:t>ethertype</a:t>
            </a:r>
            <a:r>
              <a:rPr lang="en-US" baseline="0" dirty="0" smtClean="0"/>
              <a:t> of the VLAN header to correctly identify the next level of header</a:t>
            </a:r>
          </a:p>
          <a:p>
            <a:r>
              <a:rPr lang="en-US" baseline="0" dirty="0" smtClean="0"/>
              <a:t>Make the VLAN header point to the </a:t>
            </a:r>
            <a:r>
              <a:rPr lang="en-US" baseline="0" dirty="0" err="1" smtClean="0"/>
              <a:t>mTag</a:t>
            </a:r>
            <a:endParaRPr lang="en-US" baseline="0" dirty="0" smtClean="0"/>
          </a:p>
          <a:p>
            <a:r>
              <a:rPr lang="en-US" baseline="0" dirty="0" smtClean="0"/>
              <a:t>Set the four fields of the </a:t>
            </a:r>
            <a:r>
              <a:rPr lang="en-US" baseline="0" dirty="0" err="1" smtClean="0"/>
              <a:t>mTag</a:t>
            </a:r>
            <a:endParaRPr lang="en-US" baseline="0" dirty="0" smtClean="0"/>
          </a:p>
          <a:p>
            <a:r>
              <a:rPr lang="en-US" baseline="0" dirty="0" smtClean="0"/>
              <a:t>Ensure the packet goes to the right </a:t>
            </a:r>
            <a:r>
              <a:rPr lang="en-US" baseline="0" dirty="0" err="1" smtClean="0"/>
              <a:t>egess</a:t>
            </a:r>
            <a:r>
              <a:rPr lang="en-US" baseline="0" dirty="0" smtClean="0"/>
              <a:t> port</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88</a:t>
            </a:fld>
            <a:endParaRPr lang="en-US" dirty="0"/>
          </a:p>
        </p:txBody>
      </p:sp>
    </p:spTree>
    <p:extLst>
      <p:ext uri="{BB962C8B-B14F-4D97-AF65-F5344CB8AC3E}">
        <p14:creationId xmlns:p14="http://schemas.microsoft.com/office/powerpoint/2010/main" val="392219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zUpdate</a:t>
            </a:r>
            <a:r>
              <a:rPr lang="en-US" baseline="0" dirty="0" smtClean="0"/>
              <a:t> stands in the middle between operators and data center network. It keeps monitoring the current traffic distribution in the network. When operator has an update scenario to perform, </a:t>
            </a:r>
            <a:r>
              <a:rPr lang="en-US" baseline="0" dirty="0" err="1" smtClean="0"/>
              <a:t>zUpdate</a:t>
            </a:r>
            <a:r>
              <a:rPr lang="en-US" baseline="0" dirty="0" smtClean="0"/>
              <a:t> translate the update requirement into the constraint to the target traffic distribution. Then, </a:t>
            </a:r>
            <a:r>
              <a:rPr lang="en-US" baseline="0" dirty="0" err="1" smtClean="0"/>
              <a:t>zUpdate</a:t>
            </a:r>
            <a:r>
              <a:rPr lang="en-US" baseline="0" dirty="0" smtClean="0"/>
              <a:t> will automatically find a target traffic distribution, and a chain of intermediate traffic distributions which bridges the current and the target traffic distributions and makes sure that the whole transition process is congestion-free.</a:t>
            </a:r>
          </a:p>
          <a:p>
            <a:endParaRPr lang="en-US" baseline="0" dirty="0" smtClean="0"/>
          </a:p>
          <a:p>
            <a:r>
              <a:rPr lang="en-US" baseline="0" dirty="0" smtClean="0"/>
              <a:t>After that, </a:t>
            </a:r>
            <a:r>
              <a:rPr lang="en-US" baseline="0" dirty="0" err="1" smtClean="0"/>
              <a:t>zUpdate</a:t>
            </a:r>
            <a:r>
              <a:rPr lang="en-US" baseline="0" dirty="0" smtClean="0"/>
              <a:t> configures the network according to the plan.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a:t>
            </a:fld>
            <a:endParaRPr lang="en-US"/>
          </a:p>
        </p:txBody>
      </p:sp>
    </p:spTree>
    <p:extLst>
      <p:ext uri="{BB962C8B-B14F-4D97-AF65-F5344CB8AC3E}">
        <p14:creationId xmlns:p14="http://schemas.microsoft.com/office/powerpoint/2010/main" val="2479263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check</a:t>
            </a:r>
            <a:r>
              <a:rPr lang="en-US" baseline="0" dirty="0" smtClean="0"/>
              <a:t> (one rule per port)</a:t>
            </a:r>
            <a:r>
              <a:rPr lang="en-US" dirty="0" smtClean="0"/>
              <a:t>: verify </a:t>
            </a:r>
            <a:r>
              <a:rPr lang="en-US" dirty="0" err="1" smtClean="0"/>
              <a:t>mTag</a:t>
            </a:r>
            <a:r>
              <a:rPr lang="en-US" dirty="0" smtClean="0"/>
              <a:t> only on ports to the core (actions: fault,</a:t>
            </a:r>
            <a:r>
              <a:rPr lang="en-US" baseline="0" dirty="0" smtClean="0"/>
              <a:t> strip and record metadata, pass)</a:t>
            </a:r>
            <a:endParaRPr lang="en-US" dirty="0" smtClean="0"/>
          </a:p>
          <a:p>
            <a:r>
              <a:rPr lang="en-US" dirty="0" smtClean="0"/>
              <a:t>Local switching: checks</a:t>
            </a:r>
            <a:r>
              <a:rPr lang="en-US" baseline="0" dirty="0" smtClean="0"/>
              <a:t> if destination is local, and otherwise goes to </a:t>
            </a:r>
            <a:r>
              <a:rPr lang="en-US" baseline="0" dirty="0" err="1" smtClean="0"/>
              <a:t>mTag</a:t>
            </a:r>
            <a:r>
              <a:rPr lang="en-US" baseline="0" dirty="0" smtClean="0"/>
              <a:t> table</a:t>
            </a:r>
          </a:p>
          <a:p>
            <a:r>
              <a:rPr lang="en-US" baseline="0" dirty="0" err="1" smtClean="0"/>
              <a:t>mTag</a:t>
            </a:r>
            <a:r>
              <a:rPr lang="en-US" baseline="0" dirty="0" smtClean="0"/>
              <a:t> table: add </a:t>
            </a:r>
            <a:r>
              <a:rPr lang="en-US" baseline="0" dirty="0" err="1" smtClean="0"/>
              <a:t>mTag</a:t>
            </a:r>
            <a:endParaRPr lang="en-US" baseline="0" dirty="0" smtClean="0"/>
          </a:p>
          <a:p>
            <a:r>
              <a:rPr lang="en-US" baseline="0" dirty="0" smtClean="0"/>
              <a:t>Egress check: has someone set the </a:t>
            </a:r>
            <a:r>
              <a:rPr lang="en-US" baseline="0" dirty="0" err="1" smtClean="0"/>
              <a:t>outport</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89</a:t>
            </a:fld>
            <a:endParaRPr lang="en-US" dirty="0"/>
          </a:p>
        </p:txBody>
      </p:sp>
    </p:spTree>
    <p:extLst>
      <p:ext uri="{BB962C8B-B14F-4D97-AF65-F5344CB8AC3E}">
        <p14:creationId xmlns:p14="http://schemas.microsoft.com/office/powerpoint/2010/main" val="3865251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check</a:t>
            </a:r>
            <a:r>
              <a:rPr lang="en-US" baseline="0" dirty="0" smtClean="0"/>
              <a:t> (one rule per port)</a:t>
            </a:r>
            <a:r>
              <a:rPr lang="en-US" dirty="0" smtClean="0"/>
              <a:t>: verify </a:t>
            </a:r>
            <a:r>
              <a:rPr lang="en-US" dirty="0" err="1" smtClean="0"/>
              <a:t>mTag</a:t>
            </a:r>
            <a:r>
              <a:rPr lang="en-US" dirty="0" smtClean="0"/>
              <a:t> only on ports to the core (actions: fault,</a:t>
            </a:r>
            <a:r>
              <a:rPr lang="en-US" baseline="0" dirty="0" smtClean="0"/>
              <a:t> strip and record metadata, pass)</a:t>
            </a:r>
            <a:endParaRPr lang="en-US" dirty="0" smtClean="0"/>
          </a:p>
          <a:p>
            <a:r>
              <a:rPr lang="en-US" dirty="0" smtClean="0"/>
              <a:t>Local switching: checks</a:t>
            </a:r>
            <a:r>
              <a:rPr lang="en-US" baseline="0" dirty="0" smtClean="0"/>
              <a:t> if destination is local, and otherwise goes to </a:t>
            </a:r>
            <a:r>
              <a:rPr lang="en-US" baseline="0" dirty="0" err="1" smtClean="0"/>
              <a:t>mTag</a:t>
            </a:r>
            <a:r>
              <a:rPr lang="en-US" baseline="0" dirty="0" smtClean="0"/>
              <a:t> table</a:t>
            </a:r>
          </a:p>
          <a:p>
            <a:r>
              <a:rPr lang="en-US" baseline="0" dirty="0" err="1" smtClean="0"/>
              <a:t>mTag</a:t>
            </a:r>
            <a:r>
              <a:rPr lang="en-US" baseline="0" dirty="0" smtClean="0"/>
              <a:t> table: add </a:t>
            </a:r>
            <a:r>
              <a:rPr lang="en-US" baseline="0" dirty="0" err="1" smtClean="0"/>
              <a:t>mTag</a:t>
            </a:r>
            <a:r>
              <a:rPr lang="en-US" baseline="0" dirty="0" smtClean="0"/>
              <a:t> </a:t>
            </a:r>
          </a:p>
          <a:p>
            <a:r>
              <a:rPr lang="en-US" baseline="0" dirty="0" smtClean="0"/>
              <a:t>Egress check: verify egress is resolved, do not retag packets received with tag, reads egress, etc.</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90</a:t>
            </a:fld>
            <a:endParaRPr lang="en-US" dirty="0"/>
          </a:p>
        </p:txBody>
      </p:sp>
    </p:spTree>
    <p:extLst>
      <p:ext uri="{BB962C8B-B14F-4D97-AF65-F5344CB8AC3E}">
        <p14:creationId xmlns:p14="http://schemas.microsoft.com/office/powerpoint/2010/main" val="3865251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rich area</a:t>
            </a:r>
            <a:r>
              <a:rPr lang="en-US" baseline="0" dirty="0" smtClean="0"/>
              <a:t>, and so far we have only touched the surface…</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91</a:t>
            </a:fld>
            <a:endParaRPr lang="en-US" dirty="0"/>
          </a:p>
        </p:txBody>
      </p:sp>
    </p:spTree>
    <p:extLst>
      <p:ext uri="{BB962C8B-B14F-4D97-AF65-F5344CB8AC3E}">
        <p14:creationId xmlns:p14="http://schemas.microsoft.com/office/powerpoint/2010/main" val="462056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Parser:</a:t>
            </a:r>
          </a:p>
          <a:p>
            <a:pPr marL="181240" indent="-181240">
              <a:buFontTx/>
              <a:buChar char="-"/>
            </a:pPr>
            <a:r>
              <a:rPr lang="en-US" baseline="0" dirty="0" smtClean="0"/>
              <a:t>Programmable parser: translate parser description into a state machine</a:t>
            </a:r>
          </a:p>
          <a:p>
            <a:pPr marL="181240" indent="-181240">
              <a:buFontTx/>
              <a:buChar char="-"/>
            </a:pPr>
            <a:r>
              <a:rPr lang="en-US" baseline="0" dirty="0" smtClean="0"/>
              <a:t>Fixed parser: verify that the parser description is consistent with the target processor</a:t>
            </a:r>
          </a:p>
          <a:p>
            <a:r>
              <a:rPr lang="en-US" baseline="0" dirty="0" smtClean="0"/>
              <a:t>Control program</a:t>
            </a:r>
          </a:p>
          <a:p>
            <a:pPr marL="181240" indent="-181240">
              <a:buFontTx/>
              <a:buChar char="-"/>
            </a:pPr>
            <a:r>
              <a:rPr lang="en-US" baseline="0" dirty="0" smtClean="0"/>
              <a:t>Table graph: dependencies  on processing order, opportunities for parallelism</a:t>
            </a:r>
          </a:p>
          <a:p>
            <a:pPr marL="181240" indent="-181240">
              <a:buFontTx/>
              <a:buChar char="-"/>
            </a:pPr>
            <a:r>
              <a:rPr lang="en-US" baseline="0" dirty="0" smtClean="0"/>
              <a:t>Mapping to switch resources: physical tables, types of memory, sizes, combining tables</a:t>
            </a:r>
          </a:p>
          <a:p>
            <a:r>
              <a:rPr lang="en-US" baseline="0" dirty="0" smtClean="0"/>
              <a:t>Rule translation</a:t>
            </a:r>
          </a:p>
          <a:p>
            <a:pPr marL="181240" indent="-181240">
              <a:buFontTx/>
              <a:buChar char="-"/>
            </a:pPr>
            <a:r>
              <a:rPr lang="en-US" baseline="0" dirty="0" smtClean="0"/>
              <a:t>Verify rules agree with the types</a:t>
            </a:r>
          </a:p>
          <a:p>
            <a:pPr marL="181240" indent="-181240">
              <a:buFontTx/>
              <a:buChar char="-"/>
            </a:pPr>
            <a:r>
              <a:rPr lang="en-US" baseline="0" dirty="0" smtClean="0"/>
              <a:t>Translate rules into the physical tables</a:t>
            </a:r>
          </a:p>
          <a:p>
            <a:pPr marL="181240" indent="-181240">
              <a:buFontTx/>
              <a:buChar char="-"/>
            </a:pP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92</a:t>
            </a:fld>
            <a:endParaRPr lang="en-US" dirty="0"/>
          </a:p>
        </p:txBody>
      </p:sp>
    </p:spTree>
    <p:extLst>
      <p:ext uri="{BB962C8B-B14F-4D97-AF65-F5344CB8AC3E}">
        <p14:creationId xmlns:p14="http://schemas.microsoft.com/office/powerpoint/2010/main" val="233704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our goal of greater</a:t>
            </a:r>
            <a:r>
              <a:rPr lang="en-US" baseline="0" dirty="0" smtClean="0"/>
              <a:t> flexibility and portability, though stop short of designing a language and compiler</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95</a:t>
            </a:fld>
            <a:endParaRPr lang="en-US" dirty="0"/>
          </a:p>
        </p:txBody>
      </p:sp>
    </p:spTree>
    <p:extLst>
      <p:ext uri="{BB962C8B-B14F-4D97-AF65-F5344CB8AC3E}">
        <p14:creationId xmlns:p14="http://schemas.microsoft.com/office/powerpoint/2010/main" val="63333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Now let us take</a:t>
            </a:r>
            <a:r>
              <a:rPr lang="en-US" baseline="0" dirty="0" smtClean="0"/>
              <a:t> a look at an example to see why a congestion-free update is difficult.</a:t>
            </a:r>
          </a:p>
          <a:p>
            <a:endParaRPr lang="en-US" baseline="0" dirty="0" smtClean="0"/>
          </a:p>
          <a:p>
            <a:r>
              <a:rPr lang="en-US" baseline="0" dirty="0" smtClean="0"/>
              <a:t>We have a small </a:t>
            </a:r>
            <a:r>
              <a:rPr lang="en-US" baseline="0" dirty="0" err="1" smtClean="0"/>
              <a:t>FatTree</a:t>
            </a:r>
            <a:r>
              <a:rPr lang="en-US" baseline="0" dirty="0" smtClean="0"/>
              <a:t> network. The capacity of each link is 1000. </a:t>
            </a:r>
          </a:p>
          <a:p>
            <a:endParaRPr lang="en-US" baseline="0" dirty="0" smtClean="0"/>
          </a:p>
          <a:p>
            <a:r>
              <a:rPr lang="en-US" baseline="0" dirty="0" smtClean="0"/>
              <a:t>There are two flows with size 620 from two CORE switches to ToR3. We highlight the two bottleneck links on the network. The two flows put 620 load on the two links.</a:t>
            </a:r>
          </a:p>
          <a:p>
            <a:endParaRPr lang="en-US" baseline="0" dirty="0" smtClean="0"/>
          </a:p>
          <a:p>
            <a:r>
              <a:rPr lang="en-US" baseline="0" dirty="0" smtClean="0"/>
              <a:t>At the same time, there is a flow from ToR1 to ToR2. This flow has multiple paths to reach ToR2 and each switch is using ECMP which equally splits the traffic loads among the out-going links.</a:t>
            </a:r>
          </a:p>
          <a:p>
            <a:r>
              <a:rPr lang="en-US" baseline="0" dirty="0" smtClean="0"/>
              <a:t>We can find that this flow’s load on the two bottleneck links are 150.</a:t>
            </a:r>
          </a:p>
          <a:p>
            <a:endParaRPr lang="en-US" baseline="0" dirty="0" smtClean="0"/>
          </a:p>
          <a:p>
            <a:r>
              <a:rPr lang="en-US" baseline="0" dirty="0" smtClean="0"/>
              <a:t>Similarly, another flow from ToR5 to ToR4 with size 600 also has 150 load on the two links.</a:t>
            </a:r>
          </a:p>
          <a:p>
            <a:endParaRPr lang="en-US" baseline="0" dirty="0" smtClean="0"/>
          </a:p>
          <a:p>
            <a:r>
              <a:rPr lang="en-US" baseline="0" dirty="0" smtClean="0"/>
              <a:t>The total load of the bottleneck links is 920 which is less than the capacity. Therefore, now the network has no congestions.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7</a:t>
            </a:fld>
            <a:endParaRPr lang="en-US"/>
          </a:p>
        </p:txBody>
      </p:sp>
    </p:spTree>
    <p:extLst>
      <p:ext uri="{BB962C8B-B14F-4D97-AF65-F5344CB8AC3E}">
        <p14:creationId xmlns:p14="http://schemas.microsoft.com/office/powerpoint/2010/main" val="117511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what happens if ToR1 is changed first. During the period that ToR1</a:t>
            </a:r>
            <a:r>
              <a:rPr lang="en-US" baseline="0" dirty="0" smtClean="0"/>
              <a:t> is updated but ToR5 has not yet. The bottleneck link on the right will be congested.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8</a:t>
            </a:fld>
            <a:endParaRPr lang="en-US"/>
          </a:p>
        </p:txBody>
      </p:sp>
    </p:spTree>
    <p:extLst>
      <p:ext uri="{BB962C8B-B14F-4D97-AF65-F5344CB8AC3E}">
        <p14:creationId xmlns:p14="http://schemas.microsoft.com/office/powerpoint/2010/main" val="335118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overall, we see that despite we have no congestion on both the initial and the final traffic distributions, it is impossible the make the direct transition congestion-free. Then what shall we do? A method we can try is to introduce some intermediate step which has the property that the transitions from the initial to it and from it to the final are congestion-free regardless the update orders. </a:t>
            </a:r>
          </a:p>
          <a:p>
            <a:endParaRPr lang="en-US" baseline="0" dirty="0" smtClean="0"/>
          </a:p>
          <a:p>
            <a:r>
              <a:rPr lang="en-US" baseline="0" dirty="0" smtClean="0"/>
              <a:t>So does this intermediate step exist? Yes, and this is an example. I will talk about how we can find it later. But now from this example we can see that even playing with two flows on such a small network it has already been hard enough to make a congestion-free update. In real production network, when we have thousands of switches and millions of flows, it is impossible to plan and execute a congestion-free update by operators.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9</a:t>
            </a:fld>
            <a:endParaRPr lang="en-US"/>
          </a:p>
        </p:txBody>
      </p:sp>
    </p:spTree>
    <p:extLst>
      <p:ext uri="{BB962C8B-B14F-4D97-AF65-F5344CB8AC3E}">
        <p14:creationId xmlns:p14="http://schemas.microsoft.com/office/powerpoint/2010/main" val="331875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5FDA8-9820-E74A-B6AA-29404EC3F04F}" type="slidenum">
              <a:rPr lang="en-US"/>
              <a:pPr/>
              <a:t>14</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10/20/14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10/20/14</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Software Defined Networking (COMS 6998-10)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smtClean="0"/>
              <a:t>-</a:t>
            </a:r>
            <a:r>
              <a:rPr lang="en-US" dirty="0" smtClean="0"/>
              <a:t>10</a:t>
            </a:r>
            <a:r>
              <a:rPr lang="en-US" dirty="0" smtClean="0"/>
              <a:t>, </a:t>
            </a:r>
            <a:r>
              <a:rPr lang="en-US" dirty="0" smtClean="0"/>
              <a:t>Fall </a:t>
            </a:r>
            <a:r>
              <a:rPr lang="en-US" dirty="0" smtClean="0"/>
              <a:t>2014</a:t>
            </a:r>
            <a:endParaRPr lang="en-US" dirty="0"/>
          </a:p>
        </p:txBody>
      </p:sp>
      <p:sp>
        <p:nvSpPr>
          <p:cNvPr id="3" name="Subtitle 2"/>
          <p:cNvSpPr>
            <a:spLocks noGrp="1"/>
          </p:cNvSpPr>
          <p:nvPr>
            <p:ph type="subTitle" idx="1"/>
          </p:nvPr>
        </p:nvSpPr>
        <p:spPr>
          <a:xfrm>
            <a:off x="609600" y="33528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a:t>
            </a:r>
            <a:r>
              <a:rPr lang="en-US" sz="3400" dirty="0" smtClean="0">
                <a:solidFill>
                  <a:srgbClr val="9F8540"/>
                </a:solidFill>
                <a:hlinkClick r:id="rId3"/>
              </a:rPr>
              <a:t>-10SDNFall2014/</a:t>
            </a:r>
            <a:endParaRPr lang="en-US" sz="3400" dirty="0" smtClean="0">
              <a:solidFill>
                <a:srgbClr val="9F8540"/>
              </a:solidFill>
            </a:endParaRPr>
          </a:p>
          <a:p>
            <a:pPr lvl="0" algn="r"/>
            <a:r>
              <a:rPr lang="en-US" sz="3400" dirty="0" smtClean="0">
                <a:solidFill>
                  <a:schemeClr val="tx1"/>
                </a:solidFill>
              </a:rPr>
              <a:t>10</a:t>
            </a:r>
            <a:r>
              <a:rPr lang="en-US" sz="3400" dirty="0" smtClean="0">
                <a:solidFill>
                  <a:schemeClr val="tx1"/>
                </a:solidFill>
              </a:rPr>
              <a:t>/</a:t>
            </a:r>
            <a:r>
              <a:rPr lang="en-US" sz="3400" dirty="0" smtClean="0">
                <a:solidFill>
                  <a:schemeClr val="tx1"/>
                </a:solidFill>
              </a:rPr>
              <a:t>20</a:t>
            </a:r>
            <a:r>
              <a:rPr lang="en-US" sz="3400" dirty="0" smtClean="0">
                <a:solidFill>
                  <a:schemeClr val="tx1"/>
                </a:solidFill>
              </a:rPr>
              <a:t>/2014: </a:t>
            </a:r>
            <a:r>
              <a:rPr lang="en-US" sz="3400" dirty="0" smtClean="0">
                <a:solidFill>
                  <a:schemeClr val="tx1"/>
                </a:solidFill>
              </a:rPr>
              <a:t>SDN Forwarding Abstraction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fontScale="90000"/>
          </a:bodyPr>
          <a:lstStyle/>
          <a:p>
            <a:pPr>
              <a:defRPr/>
            </a:pPr>
            <a:r>
              <a:rPr lang="en-US" dirty="0"/>
              <a:t>Review of Previous </a:t>
            </a:r>
            <a:r>
              <a:rPr lang="en-US" dirty="0" smtClean="0"/>
              <a:t>Lecture (Cont’d)</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a:defRPr/>
            </a:pPr>
            <a:r>
              <a:rPr lang="en-US" dirty="0" smtClean="0"/>
              <a:t>What happens when control plane network partitions?</a:t>
            </a:r>
          </a:p>
          <a:p>
            <a:pPr>
              <a:defRPr/>
            </a:pPr>
            <a:r>
              <a:rPr lang="en-US" dirty="0" smtClean="0"/>
              <a:t>Assumptions:</a:t>
            </a:r>
          </a:p>
          <a:p>
            <a:pPr lvl="1"/>
            <a:r>
              <a:rPr lang="en-US" dirty="0">
                <a:solidFill>
                  <a:srgbClr val="FF0000"/>
                </a:solidFill>
              </a:rPr>
              <a:t>Out-of-band </a:t>
            </a:r>
            <a:r>
              <a:rPr lang="en-US" dirty="0"/>
              <a:t>control network </a:t>
            </a:r>
          </a:p>
          <a:p>
            <a:pPr lvl="1"/>
            <a:r>
              <a:rPr lang="en-US" dirty="0"/>
              <a:t>Routing and forwarding based on </a:t>
            </a:r>
            <a:r>
              <a:rPr lang="en-US" dirty="0" smtClean="0"/>
              <a:t>addresses</a:t>
            </a:r>
          </a:p>
          <a:p>
            <a:pPr lvl="1"/>
            <a:r>
              <a:rPr lang="en-US" dirty="0" smtClean="0"/>
              <a:t>Policy </a:t>
            </a:r>
            <a:r>
              <a:rPr lang="en-US" dirty="0"/>
              <a:t>specification using end-host </a:t>
            </a:r>
            <a:r>
              <a:rPr lang="en-US" dirty="0" smtClean="0">
                <a:solidFill>
                  <a:srgbClr val="FF0000"/>
                </a:solidFill>
              </a:rPr>
              <a:t>names</a:t>
            </a:r>
            <a:endParaRPr lang="en-US" dirty="0" smtClean="0"/>
          </a:p>
          <a:p>
            <a:pPr lvl="1"/>
            <a:r>
              <a:rPr lang="en-US" dirty="0" smtClean="0"/>
              <a:t>Controller </a:t>
            </a:r>
            <a:r>
              <a:rPr lang="en-US" dirty="0"/>
              <a:t>only aware of </a:t>
            </a:r>
            <a:r>
              <a:rPr lang="en-US" dirty="0">
                <a:solidFill>
                  <a:srgbClr val="FF0000"/>
                </a:solidFill>
              </a:rPr>
              <a:t>local name-address bindings </a:t>
            </a:r>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8145093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0-08 at 5.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559800" cy="3073400"/>
          </a:xfrm>
          <a:prstGeom prst="rect">
            <a:avLst/>
          </a:prstGeom>
        </p:spPr>
      </p:pic>
      <p:sp>
        <p:nvSpPr>
          <p:cNvPr id="2" name="Title 1"/>
          <p:cNvSpPr>
            <a:spLocks noGrp="1"/>
          </p:cNvSpPr>
          <p:nvPr>
            <p:ph type="title"/>
          </p:nvPr>
        </p:nvSpPr>
        <p:spPr/>
        <p:txBody>
          <a:bodyPr>
            <a:normAutofit fontScale="90000"/>
          </a:bodyPr>
          <a:lstStyle/>
          <a:p>
            <a:r>
              <a:rPr lang="en-US" dirty="0"/>
              <a:t>Review of Previous Lecture (Cont’d)</a:t>
            </a:r>
          </a:p>
        </p:txBody>
      </p:sp>
      <p:sp>
        <p:nvSpPr>
          <p:cNvPr id="3" name="Content Placeholder 2"/>
          <p:cNvSpPr>
            <a:spLocks noGrp="1"/>
          </p:cNvSpPr>
          <p:nvPr>
            <p:ph idx="1"/>
          </p:nvPr>
        </p:nvSpPr>
        <p:spPr>
          <a:xfrm>
            <a:off x="457200" y="4114800"/>
            <a:ext cx="8229600" cy="2468563"/>
          </a:xfrm>
        </p:spPr>
        <p:txBody>
          <a:bodyPr>
            <a:normAutofit fontScale="92500"/>
          </a:bodyPr>
          <a:lstStyle/>
          <a:p>
            <a:r>
              <a:rPr lang="en-US" dirty="0"/>
              <a:t>Consider policy isolating A from B. A control network partition occurs. Only possible choices </a:t>
            </a:r>
          </a:p>
          <a:p>
            <a:pPr lvl="1"/>
            <a:r>
              <a:rPr lang="en-US" dirty="0" smtClean="0"/>
              <a:t> </a:t>
            </a:r>
            <a:r>
              <a:rPr lang="en-US" dirty="0"/>
              <a:t>Let all packets through (including from A to B) (Correctness) </a:t>
            </a:r>
            <a:endParaRPr lang="en-US" dirty="0" smtClean="0"/>
          </a:p>
          <a:p>
            <a:pPr lvl="1"/>
            <a:r>
              <a:rPr lang="en-US" dirty="0" smtClean="0"/>
              <a:t> </a:t>
            </a:r>
            <a:r>
              <a:rPr lang="en-US" dirty="0"/>
              <a:t>Drop all packets (including from A to D) (Availability) </a:t>
            </a:r>
          </a:p>
          <a:p>
            <a:endParaRPr lang="en-US" dirty="0"/>
          </a:p>
        </p:txBody>
      </p:sp>
      <p:sp>
        <p:nvSpPr>
          <p:cNvPr id="9" name="Date Placeholder 8"/>
          <p:cNvSpPr>
            <a:spLocks noGrp="1"/>
          </p:cNvSpPr>
          <p:nvPr>
            <p:ph type="dt" sz="half" idx="10"/>
          </p:nvPr>
        </p:nvSpPr>
        <p:spPr/>
        <p:txBody>
          <a:bodyPr/>
          <a:lstStyle/>
          <a:p>
            <a:r>
              <a:rPr lang="en-US" smtClean="0"/>
              <a:t>10/20/14</a:t>
            </a:r>
            <a:endParaRPr lang="en-US"/>
          </a:p>
        </p:txBody>
      </p:sp>
      <p:sp>
        <p:nvSpPr>
          <p:cNvPr id="10" name="Footer Placeholder 9"/>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5758941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Solutions:</a:t>
            </a:r>
          </a:p>
          <a:p>
            <a:pPr lvl="1"/>
            <a:r>
              <a:rPr lang="en-US" dirty="0" smtClean="0"/>
              <a:t>Network </a:t>
            </a:r>
            <a:r>
              <a:rPr lang="en-US" dirty="0"/>
              <a:t>can label packets with sender’s </a:t>
            </a:r>
            <a:r>
              <a:rPr lang="en-US" dirty="0" smtClean="0"/>
              <a:t>identity</a:t>
            </a:r>
            <a:endParaRPr lang="en-US" dirty="0"/>
          </a:p>
          <a:p>
            <a:pPr lvl="2"/>
            <a:r>
              <a:rPr lang="en-US" dirty="0" smtClean="0"/>
              <a:t>Route </a:t>
            </a:r>
            <a:r>
              <a:rPr lang="en-US" dirty="0"/>
              <a:t>based on identity instead of address </a:t>
            </a:r>
            <a:endParaRPr lang="en-US" dirty="0" smtClean="0"/>
          </a:p>
          <a:p>
            <a:pPr lvl="1"/>
            <a:r>
              <a:rPr lang="en-US" dirty="0" err="1" smtClean="0"/>
              <a:t>Inband</a:t>
            </a:r>
            <a:r>
              <a:rPr lang="en-US" dirty="0" smtClean="0"/>
              <a:t> control</a:t>
            </a:r>
            <a:endParaRPr lang="en-US" dirty="0"/>
          </a:p>
          <a:p>
            <a:endParaRPr lang="en-US" dirty="0"/>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Review of Previous Lecture (Cont’d)</a:t>
            </a:r>
            <a:endParaRPr lang="en-US" dirty="0"/>
          </a:p>
        </p:txBody>
      </p:sp>
      <p:sp>
        <p:nvSpPr>
          <p:cNvPr id="11" name="Date Placeholder 10"/>
          <p:cNvSpPr>
            <a:spLocks noGrp="1"/>
          </p:cNvSpPr>
          <p:nvPr>
            <p:ph type="dt" sz="half" idx="10"/>
          </p:nvPr>
        </p:nvSpPr>
        <p:spPr/>
        <p:txBody>
          <a:bodyPr/>
          <a:lstStyle/>
          <a:p>
            <a:r>
              <a:rPr lang="en-US" smtClean="0"/>
              <a:t>10/20/14</a:t>
            </a:r>
            <a:endParaRPr lang="en-US"/>
          </a:p>
        </p:txBody>
      </p:sp>
      <p:sp>
        <p:nvSpPr>
          <p:cNvPr id="12" name="Footer Placeholder 11"/>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250952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 SDN Updates</a:t>
            </a:r>
          </a:p>
          <a:p>
            <a:r>
              <a:rPr lang="en-US" dirty="0" smtClean="0"/>
              <a:t>SDN Forwarding Abstractions</a:t>
            </a:r>
          </a:p>
          <a:p>
            <a:pPr lvl="1"/>
            <a:r>
              <a:rPr lang="en-US" dirty="0" smtClean="0">
                <a:solidFill>
                  <a:srgbClr val="FF0000"/>
                </a:solidFill>
              </a:rPr>
              <a:t>Click software router</a:t>
            </a:r>
          </a:p>
          <a:p>
            <a:pPr lvl="1"/>
            <a:r>
              <a:rPr lang="en-US" dirty="0" err="1" smtClean="0"/>
              <a:t>SwitchBlade</a:t>
            </a:r>
            <a:r>
              <a:rPr lang="en-US" dirty="0" smtClean="0"/>
              <a:t> </a:t>
            </a:r>
            <a:r>
              <a:rPr lang="en-US" dirty="0" err="1" smtClean="0"/>
              <a:t>NetFPGA</a:t>
            </a:r>
            <a:r>
              <a:rPr lang="en-US" dirty="0" smtClean="0"/>
              <a:t> programmable router</a:t>
            </a:r>
          </a:p>
          <a:p>
            <a:pPr lvl="1"/>
            <a:r>
              <a:rPr lang="en-US" dirty="0" err="1" smtClean="0"/>
              <a:t>OpenFlow</a:t>
            </a:r>
            <a:r>
              <a:rPr lang="en-US" dirty="0" smtClean="0"/>
              <a:t>++</a:t>
            </a:r>
          </a:p>
        </p:txBody>
      </p:sp>
      <p:sp>
        <p:nvSpPr>
          <p:cNvPr id="8" name="Date Placeholder 7"/>
          <p:cNvSpPr>
            <a:spLocks noGrp="1"/>
          </p:cNvSpPr>
          <p:nvPr>
            <p:ph type="dt" sz="half" idx="10"/>
          </p:nvPr>
        </p:nvSpPr>
        <p:spPr/>
        <p:txBody>
          <a:bodyPr/>
          <a:lstStyle/>
          <a:p>
            <a:r>
              <a:rPr lang="en-US" smtClean="0"/>
              <a:t>10/20/14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1504540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381000"/>
            <a:ext cx="8610600" cy="1143000"/>
          </a:xfrm>
        </p:spPr>
        <p:txBody>
          <a:bodyPr>
            <a:normAutofit fontScale="90000"/>
          </a:bodyPr>
          <a:lstStyle/>
          <a:p>
            <a:r>
              <a:rPr lang="en-US" sz="3600"/>
              <a:t>Modular software forwarding plane:</a:t>
            </a:r>
            <a:br>
              <a:rPr lang="en-US" sz="3600"/>
            </a:br>
            <a:r>
              <a:rPr lang="en-US" sz="3600"/>
              <a:t>Click modular router</a:t>
            </a:r>
          </a:p>
        </p:txBody>
      </p:sp>
      <p:sp>
        <p:nvSpPr>
          <p:cNvPr id="19459" name="Rectangle 3"/>
          <p:cNvSpPr>
            <a:spLocks noChangeAspect="1" noChangeArrowheads="1"/>
          </p:cNvSpPr>
          <p:nvPr/>
        </p:nvSpPr>
        <p:spPr bwMode="auto">
          <a:xfrm>
            <a:off x="319088" y="1663700"/>
            <a:ext cx="2743200" cy="1676400"/>
          </a:xfrm>
          <a:prstGeom prst="rect">
            <a:avLst/>
          </a:prstGeom>
          <a:gradFill rotWithShape="0">
            <a:gsLst>
              <a:gs pos="0">
                <a:srgbClr val="FFFFFF"/>
              </a:gs>
              <a:gs pos="100000">
                <a:srgbClr val="CCFFC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0" name="Rectangle 4"/>
          <p:cNvSpPr>
            <a:spLocks noChangeArrowheads="1"/>
          </p:cNvSpPr>
          <p:nvPr/>
        </p:nvSpPr>
        <p:spPr bwMode="auto">
          <a:xfrm>
            <a:off x="319088" y="3352800"/>
            <a:ext cx="2743200" cy="1752600"/>
          </a:xfrm>
          <a:prstGeom prst="rect">
            <a:avLst/>
          </a:prstGeom>
          <a:gradFill rotWithShape="0">
            <a:gsLst>
              <a:gs pos="0">
                <a:srgbClr val="99CCFF"/>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1" name="Line 5"/>
          <p:cNvSpPr>
            <a:spLocks noChangeAspect="1" noChangeShapeType="1"/>
          </p:cNvSpPr>
          <p:nvPr/>
        </p:nvSpPr>
        <p:spPr bwMode="auto">
          <a:xfrm>
            <a:off x="304800" y="3365500"/>
            <a:ext cx="27574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Rectangle 6"/>
          <p:cNvSpPr>
            <a:spLocks noChangeAspect="1" noChangeArrowheads="1"/>
          </p:cNvSpPr>
          <p:nvPr/>
        </p:nvSpPr>
        <p:spPr bwMode="auto">
          <a:xfrm>
            <a:off x="623888" y="2070100"/>
            <a:ext cx="22098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r>
              <a:rPr lang="en-US" sz="1800"/>
              <a:t>User-level</a:t>
            </a:r>
          </a:p>
          <a:p>
            <a:r>
              <a:rPr lang="en-US" sz="1800"/>
              <a:t>routing daemons</a:t>
            </a:r>
          </a:p>
        </p:txBody>
      </p:sp>
      <p:sp>
        <p:nvSpPr>
          <p:cNvPr id="19463" name="Rectangle 7"/>
          <p:cNvSpPr>
            <a:spLocks noChangeArrowheads="1"/>
          </p:cNvSpPr>
          <p:nvPr/>
        </p:nvSpPr>
        <p:spPr bwMode="auto">
          <a:xfrm>
            <a:off x="6019800" y="38100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endParaRPr lang="en-US"/>
          </a:p>
        </p:txBody>
      </p:sp>
      <p:sp>
        <p:nvSpPr>
          <p:cNvPr id="19464" name="Rectangle 8"/>
          <p:cNvSpPr>
            <a:spLocks noChangeAspect="1" noChangeArrowheads="1"/>
          </p:cNvSpPr>
          <p:nvPr/>
        </p:nvSpPr>
        <p:spPr bwMode="auto">
          <a:xfrm>
            <a:off x="623888" y="3370263"/>
            <a:ext cx="2209800" cy="129063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9465" name="Rectangle 9"/>
          <p:cNvSpPr>
            <a:spLocks noChangeAspect="1" noChangeArrowheads="1"/>
          </p:cNvSpPr>
          <p:nvPr/>
        </p:nvSpPr>
        <p:spPr bwMode="auto">
          <a:xfrm>
            <a:off x="1004888" y="1644650"/>
            <a:ext cx="13922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1600" i="1"/>
              <a:t>Control plane</a:t>
            </a:r>
          </a:p>
        </p:txBody>
      </p:sp>
      <p:sp>
        <p:nvSpPr>
          <p:cNvPr id="19466" name="Rectangle 10"/>
          <p:cNvSpPr>
            <a:spLocks noChangeAspect="1" noChangeArrowheads="1"/>
          </p:cNvSpPr>
          <p:nvPr/>
        </p:nvSpPr>
        <p:spPr bwMode="auto">
          <a:xfrm>
            <a:off x="852488" y="4692650"/>
            <a:ext cx="17541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1600" i="1"/>
              <a:t>Forwarding plane</a:t>
            </a:r>
          </a:p>
        </p:txBody>
      </p:sp>
      <p:sp>
        <p:nvSpPr>
          <p:cNvPr id="19468" name="Rectangle 12"/>
          <p:cNvSpPr>
            <a:spLocks noGrp="1" noChangeArrowheads="1"/>
          </p:cNvSpPr>
          <p:nvPr>
            <p:ph type="body" idx="1"/>
          </p:nvPr>
        </p:nvSpPr>
        <p:spPr>
          <a:xfrm>
            <a:off x="3048000" y="1905000"/>
            <a:ext cx="5943600" cy="4495800"/>
          </a:xfrm>
          <a:noFill/>
          <a:ln/>
        </p:spPr>
        <p:txBody>
          <a:bodyPr>
            <a:normAutofit/>
          </a:bodyPr>
          <a:lstStyle/>
          <a:p>
            <a:r>
              <a:rPr lang="en-US" sz="2800" dirty="0"/>
              <a:t>Elements</a:t>
            </a:r>
          </a:p>
          <a:p>
            <a:pPr lvl="1"/>
            <a:r>
              <a:rPr lang="en-US" sz="2400" dirty="0"/>
              <a:t>Small building blocks, performing simple operations</a:t>
            </a:r>
          </a:p>
          <a:p>
            <a:pPr lvl="1"/>
            <a:r>
              <a:rPr lang="en-US" sz="2400" dirty="0"/>
              <a:t>Instances of C++ classes</a:t>
            </a:r>
          </a:p>
          <a:p>
            <a:r>
              <a:rPr lang="en-US" sz="2800" dirty="0"/>
              <a:t>Packets traverse a directed graph of elements</a:t>
            </a:r>
          </a:p>
          <a:p>
            <a:pPr>
              <a:buFontTx/>
              <a:buNone/>
            </a:pPr>
            <a:r>
              <a:rPr lang="en-US" sz="2800" dirty="0">
                <a:latin typeface="Courier New" charset="0"/>
              </a:rPr>
              <a:t>	</a:t>
            </a:r>
            <a:r>
              <a:rPr lang="en-US" sz="2000" dirty="0" err="1">
                <a:latin typeface="Courier New" charset="0"/>
              </a:rPr>
              <a:t>FromDevice</a:t>
            </a:r>
            <a:r>
              <a:rPr lang="en-US" sz="2000" dirty="0">
                <a:latin typeface="Courier New" charset="0"/>
              </a:rPr>
              <a:t>(eth0</a:t>
            </a:r>
            <a:r>
              <a:rPr lang="en-US" sz="2000" dirty="0" smtClean="0">
                <a:latin typeface="Courier New" charset="0"/>
              </a:rPr>
              <a:t>)-&gt;</a:t>
            </a:r>
            <a:r>
              <a:rPr lang="en-US" sz="2000" dirty="0" err="1">
                <a:latin typeface="Courier New" charset="0"/>
              </a:rPr>
              <a:t>CheckIPHeader</a:t>
            </a:r>
            <a:r>
              <a:rPr lang="en-US" sz="2000" dirty="0">
                <a:latin typeface="Courier New" charset="0"/>
              </a:rPr>
              <a:t>(14)</a:t>
            </a:r>
          </a:p>
          <a:p>
            <a:pPr>
              <a:buFontTx/>
              <a:buNone/>
            </a:pPr>
            <a:r>
              <a:rPr lang="en-US" sz="2000" dirty="0">
                <a:latin typeface="Courier New" charset="0"/>
              </a:rPr>
              <a:t>		-&gt;</a:t>
            </a:r>
            <a:r>
              <a:rPr lang="en-US" sz="2000" dirty="0" err="1">
                <a:latin typeface="Courier New" charset="0"/>
              </a:rPr>
              <a:t>IPPrint</a:t>
            </a:r>
            <a:r>
              <a:rPr lang="en-US" sz="2000" dirty="0">
                <a:latin typeface="Courier New" charset="0"/>
              </a:rPr>
              <a:t>-&gt;Discard;</a:t>
            </a:r>
          </a:p>
        </p:txBody>
      </p:sp>
      <p:sp>
        <p:nvSpPr>
          <p:cNvPr id="19472" name="AutoShape 16"/>
          <p:cNvSpPr>
            <a:spLocks noChangeArrowheads="1"/>
          </p:cNvSpPr>
          <p:nvPr/>
        </p:nvSpPr>
        <p:spPr bwMode="auto">
          <a:xfrm>
            <a:off x="914400" y="3581400"/>
            <a:ext cx="1676400" cy="8382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1800"/>
              <a:t>Linux kernel</a:t>
            </a:r>
          </a:p>
          <a:p>
            <a:endParaRPr lang="en-US" sz="1800"/>
          </a:p>
          <a:p>
            <a:endParaRPr lang="en-US" sz="1800"/>
          </a:p>
        </p:txBody>
      </p:sp>
      <p:sp>
        <p:nvSpPr>
          <p:cNvPr id="19467" name="AutoShape 11"/>
          <p:cNvSpPr>
            <a:spLocks noChangeAspect="1" noChangeArrowheads="1"/>
          </p:cNvSpPr>
          <p:nvPr/>
        </p:nvSpPr>
        <p:spPr bwMode="auto">
          <a:xfrm>
            <a:off x="1371600" y="3875088"/>
            <a:ext cx="762000" cy="544512"/>
          </a:xfrm>
          <a:prstGeom prst="roundRect">
            <a:avLst>
              <a:gd name="adj" fmla="val 16667"/>
            </a:avLst>
          </a:prstGeom>
          <a:gradFill rotWithShape="0">
            <a:gsLst>
              <a:gs pos="0">
                <a:srgbClr val="FF0000"/>
              </a:gs>
              <a:gs pos="50000">
                <a:srgbClr val="FFFFFF"/>
              </a:gs>
              <a:gs pos="100000">
                <a:srgbClr val="FF00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1800"/>
              <a:t>Click</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084889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8A71D1A-42AD-6045-9501-932EFA6C9B85}" type="datetime1">
              <a:rPr lang="nl-NL" sz="1800">
                <a:solidFill>
                  <a:schemeClr val="bg1"/>
                </a:solidFill>
              </a:rPr>
              <a:pPr eaLnBrk="1" hangingPunct="1"/>
              <a:t>10/19/14</a:t>
            </a:fld>
            <a:endParaRPr lang="en-US" sz="1800">
              <a:solidFill>
                <a:schemeClr val="bg1"/>
              </a:solidFill>
            </a:endParaRPr>
          </a:p>
        </p:txBody>
      </p:sp>
      <p:sp>
        <p:nvSpPr>
          <p:cNvPr id="67587"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67588"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3779C89B-2166-BF4B-B8EA-CDFFD578FB0D}" type="slidenum">
              <a:rPr lang="en-US" sz="1800">
                <a:solidFill>
                  <a:schemeClr val="bg1"/>
                </a:solidFill>
              </a:rPr>
              <a:pPr algn="r" eaLnBrk="1" hangingPunct="1"/>
              <a:t>15</a:t>
            </a:fld>
            <a:endParaRPr lang="en-US" sz="1800">
              <a:solidFill>
                <a:schemeClr val="bg1"/>
              </a:solidFill>
            </a:endParaRPr>
          </a:p>
        </p:txBody>
      </p:sp>
      <p:sp>
        <p:nvSpPr>
          <p:cNvPr id="67589" name="Rectangle 2"/>
          <p:cNvSpPr>
            <a:spLocks noGrp="1" noChangeArrowheads="1"/>
          </p:cNvSpPr>
          <p:nvPr>
            <p:ph type="title" idx="4294967295"/>
          </p:nvPr>
        </p:nvSpPr>
        <p:spPr>
          <a:xfrm>
            <a:off x="685800" y="1066800"/>
            <a:ext cx="7772400" cy="762000"/>
          </a:xfrm>
        </p:spPr>
        <p:txBody>
          <a:bodyPr/>
          <a:lstStyle/>
          <a:p>
            <a:r>
              <a:rPr lang="en-US"/>
              <a:t>Elements</a:t>
            </a:r>
          </a:p>
        </p:txBody>
      </p:sp>
      <p:pic>
        <p:nvPicPr>
          <p:cNvPr id="67591" name="Picture 7" descr="elemen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66800" y="2667000"/>
            <a:ext cx="7162800" cy="2484438"/>
          </a:xfrm>
        </p:spPr>
      </p:pic>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321501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862A2D9-7C2E-1D49-AF89-20B1FC9B9DD6}" type="datetime1">
              <a:rPr lang="nl-NL" sz="1800">
                <a:solidFill>
                  <a:schemeClr val="bg1"/>
                </a:solidFill>
              </a:rPr>
              <a:pPr eaLnBrk="1" hangingPunct="1"/>
              <a:t>10/19/14</a:t>
            </a:fld>
            <a:endParaRPr lang="en-US" sz="1800">
              <a:solidFill>
                <a:schemeClr val="bg1"/>
              </a:solidFill>
            </a:endParaRPr>
          </a:p>
        </p:txBody>
      </p:sp>
      <p:sp>
        <p:nvSpPr>
          <p:cNvPr id="69635"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69636"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B838119F-CAD5-7C4F-9659-497306445189}" type="slidenum">
              <a:rPr lang="en-US" sz="1800">
                <a:solidFill>
                  <a:schemeClr val="bg1"/>
                </a:solidFill>
              </a:rPr>
              <a:pPr algn="r" eaLnBrk="1" hangingPunct="1"/>
              <a:t>16</a:t>
            </a:fld>
            <a:endParaRPr lang="en-US" sz="1800">
              <a:solidFill>
                <a:schemeClr val="bg1"/>
              </a:solidFill>
            </a:endParaRPr>
          </a:p>
        </p:txBody>
      </p:sp>
      <p:sp>
        <p:nvSpPr>
          <p:cNvPr id="69637" name="Rectangle 2"/>
          <p:cNvSpPr>
            <a:spLocks noGrp="1" noChangeArrowheads="1"/>
          </p:cNvSpPr>
          <p:nvPr>
            <p:ph type="title" idx="4294967295"/>
          </p:nvPr>
        </p:nvSpPr>
        <p:spPr>
          <a:xfrm>
            <a:off x="685800" y="381000"/>
            <a:ext cx="7772400" cy="762000"/>
          </a:xfrm>
        </p:spPr>
        <p:txBody>
          <a:bodyPr/>
          <a:lstStyle/>
          <a:p>
            <a:r>
              <a:rPr lang="en-US"/>
              <a:t>Push and pull</a:t>
            </a:r>
          </a:p>
        </p:txBody>
      </p:sp>
      <p:sp>
        <p:nvSpPr>
          <p:cNvPr id="69638" name="Rectangle 4"/>
          <p:cNvSpPr>
            <a:spLocks noGrp="1" noChangeArrowheads="1"/>
          </p:cNvSpPr>
          <p:nvPr>
            <p:ph type="body" sz="half" idx="4294967295"/>
          </p:nvPr>
        </p:nvSpPr>
        <p:spPr>
          <a:xfrm>
            <a:off x="457200" y="4191000"/>
            <a:ext cx="4343400" cy="1295400"/>
          </a:xfrm>
        </p:spPr>
        <p:txBody>
          <a:bodyPr/>
          <a:lstStyle/>
          <a:p>
            <a:pPr>
              <a:lnSpc>
                <a:spcPct val="80000"/>
              </a:lnSpc>
            </a:pPr>
            <a:r>
              <a:rPr lang="en-US" sz="1800" dirty="0"/>
              <a:t>Push connection</a:t>
            </a:r>
          </a:p>
          <a:p>
            <a:pPr lvl="1">
              <a:lnSpc>
                <a:spcPct val="80000"/>
              </a:lnSpc>
            </a:pPr>
            <a:r>
              <a:rPr lang="en-US" sz="1600" dirty="0"/>
              <a:t>Source pushes packets downstream</a:t>
            </a:r>
          </a:p>
          <a:p>
            <a:pPr lvl="1">
              <a:lnSpc>
                <a:spcPct val="80000"/>
              </a:lnSpc>
            </a:pPr>
            <a:r>
              <a:rPr lang="en-US" sz="1600" dirty="0">
                <a:solidFill>
                  <a:srgbClr val="FF0000"/>
                </a:solidFill>
              </a:rPr>
              <a:t>Triggered by event</a:t>
            </a:r>
            <a:r>
              <a:rPr lang="en-US" sz="1600" dirty="0"/>
              <a:t>, such as packet arrival</a:t>
            </a:r>
          </a:p>
          <a:p>
            <a:pPr lvl="1">
              <a:lnSpc>
                <a:spcPct val="80000"/>
              </a:lnSpc>
            </a:pPr>
            <a:r>
              <a:rPr lang="en-US" sz="1600" dirty="0"/>
              <a:t>Denoted by filled square or triangle</a:t>
            </a:r>
          </a:p>
        </p:txBody>
      </p:sp>
      <p:pic>
        <p:nvPicPr>
          <p:cNvPr id="69639" name="Picture 6" descr="pushpull"/>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30250" y="1371600"/>
            <a:ext cx="7804150" cy="2413000"/>
          </a:xfrm>
        </p:spPr>
      </p:pic>
      <p:sp>
        <p:nvSpPr>
          <p:cNvPr id="69640" name="Rectangle 4"/>
          <p:cNvSpPr>
            <a:spLocks noChangeArrowheads="1"/>
          </p:cNvSpPr>
          <p:nvPr/>
        </p:nvSpPr>
        <p:spPr bwMode="auto">
          <a:xfrm>
            <a:off x="2209800" y="5638800"/>
            <a:ext cx="6019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1" hangingPunct="1">
              <a:lnSpc>
                <a:spcPct val="80000"/>
              </a:lnSpc>
              <a:spcBef>
                <a:spcPct val="20000"/>
              </a:spcBef>
              <a:buFontTx/>
              <a:buChar char="•"/>
            </a:pPr>
            <a:r>
              <a:rPr lang="en-US" sz="1800"/>
              <a:t>Agnostic connection</a:t>
            </a:r>
          </a:p>
          <a:p>
            <a:pPr marL="742950" lvl="1" indent="-285750" algn="l" eaLnBrk="1" hangingPunct="1">
              <a:lnSpc>
                <a:spcPct val="80000"/>
              </a:lnSpc>
              <a:spcBef>
                <a:spcPct val="20000"/>
              </a:spcBef>
              <a:buFontTx/>
              <a:buChar char="–"/>
            </a:pPr>
            <a:r>
              <a:rPr lang="en-US" sz="1600"/>
              <a:t>Becomes push or pull depending on peer</a:t>
            </a:r>
          </a:p>
          <a:p>
            <a:pPr marL="742950" lvl="1" indent="-285750" algn="l" eaLnBrk="1" hangingPunct="1">
              <a:lnSpc>
                <a:spcPct val="80000"/>
              </a:lnSpc>
              <a:spcBef>
                <a:spcPct val="20000"/>
              </a:spcBef>
              <a:buFontTx/>
              <a:buChar char="–"/>
            </a:pPr>
            <a:r>
              <a:rPr lang="en-US" sz="1600"/>
              <a:t>Denoted by double outline</a:t>
            </a:r>
          </a:p>
        </p:txBody>
      </p:sp>
      <p:sp>
        <p:nvSpPr>
          <p:cNvPr id="69644" name="Rectangle 4"/>
          <p:cNvSpPr>
            <a:spLocks noChangeArrowheads="1"/>
          </p:cNvSpPr>
          <p:nvPr/>
        </p:nvSpPr>
        <p:spPr bwMode="auto">
          <a:xfrm>
            <a:off x="4724400" y="4191000"/>
            <a:ext cx="4191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1" hangingPunct="1">
              <a:lnSpc>
                <a:spcPct val="80000"/>
              </a:lnSpc>
              <a:spcBef>
                <a:spcPct val="20000"/>
              </a:spcBef>
              <a:buFontTx/>
              <a:buChar char="•"/>
            </a:pPr>
            <a:r>
              <a:rPr lang="en-US" sz="1800" dirty="0"/>
              <a:t>Pull connection</a:t>
            </a:r>
          </a:p>
          <a:p>
            <a:pPr marL="742950" lvl="1" indent="-285750" algn="l" eaLnBrk="1" hangingPunct="1">
              <a:lnSpc>
                <a:spcPct val="80000"/>
              </a:lnSpc>
              <a:spcBef>
                <a:spcPct val="20000"/>
              </a:spcBef>
              <a:buFontTx/>
              <a:buChar char="–"/>
            </a:pPr>
            <a:r>
              <a:rPr lang="en-US" sz="1600" dirty="0"/>
              <a:t>Destination pulls packets from upstream</a:t>
            </a:r>
          </a:p>
          <a:p>
            <a:pPr marL="742950" lvl="1" indent="-285750" algn="l" eaLnBrk="1" hangingPunct="1">
              <a:lnSpc>
                <a:spcPct val="80000"/>
              </a:lnSpc>
              <a:spcBef>
                <a:spcPct val="20000"/>
              </a:spcBef>
              <a:buFontTx/>
              <a:buChar char="–"/>
            </a:pPr>
            <a:r>
              <a:rPr lang="en-US" sz="1600" dirty="0"/>
              <a:t>Packet transmission or scheduling</a:t>
            </a:r>
          </a:p>
          <a:p>
            <a:pPr marL="742950" lvl="1" indent="-285750" algn="l" eaLnBrk="1" hangingPunct="1">
              <a:lnSpc>
                <a:spcPct val="80000"/>
              </a:lnSpc>
              <a:spcBef>
                <a:spcPct val="20000"/>
              </a:spcBef>
              <a:buFontTx/>
              <a:buChar char="–"/>
            </a:pPr>
            <a:r>
              <a:rPr lang="en-US" sz="1600" dirty="0"/>
              <a:t>Denoted by empty square or triangle</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223978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019F830-DF23-114A-B3E2-84D155FA4A0E}" type="datetime1">
              <a:rPr lang="nl-NL" sz="1800">
                <a:solidFill>
                  <a:schemeClr val="bg1"/>
                </a:solidFill>
              </a:rPr>
              <a:pPr eaLnBrk="1" hangingPunct="1"/>
              <a:t>10/19/14</a:t>
            </a:fld>
            <a:endParaRPr lang="en-US" sz="1800">
              <a:solidFill>
                <a:schemeClr val="bg1"/>
              </a:solidFill>
            </a:endParaRPr>
          </a:p>
        </p:txBody>
      </p:sp>
      <p:sp>
        <p:nvSpPr>
          <p:cNvPr id="71683"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71684"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8B014A16-7EBB-A64E-BD1A-8F630BECA0D5}" type="slidenum">
              <a:rPr lang="en-US" sz="1800">
                <a:solidFill>
                  <a:schemeClr val="bg1"/>
                </a:solidFill>
              </a:rPr>
              <a:pPr algn="r" eaLnBrk="1" hangingPunct="1"/>
              <a:t>17</a:t>
            </a:fld>
            <a:endParaRPr lang="en-US" sz="1800">
              <a:solidFill>
                <a:schemeClr val="bg1"/>
              </a:solidFill>
            </a:endParaRPr>
          </a:p>
        </p:txBody>
      </p:sp>
      <p:sp>
        <p:nvSpPr>
          <p:cNvPr id="71685" name="Rectangle 2"/>
          <p:cNvSpPr>
            <a:spLocks noGrp="1" noChangeArrowheads="1"/>
          </p:cNvSpPr>
          <p:nvPr>
            <p:ph type="title" idx="4294967295"/>
          </p:nvPr>
        </p:nvSpPr>
        <p:spPr/>
        <p:txBody>
          <a:bodyPr/>
          <a:lstStyle/>
          <a:p>
            <a:r>
              <a:rPr lang="en-US"/>
              <a:t>Push and pull violations</a:t>
            </a:r>
          </a:p>
        </p:txBody>
      </p:sp>
      <p:pic>
        <p:nvPicPr>
          <p:cNvPr id="71687" name="Picture 5" descr="pushpullviolation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5800" y="2605088"/>
            <a:ext cx="7848600" cy="2500312"/>
          </a:xfrm>
        </p:spPr>
      </p:pic>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885207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1143000"/>
          </a:xfrm>
        </p:spPr>
        <p:txBody>
          <a:bodyPr/>
          <a:lstStyle/>
          <a:p>
            <a:r>
              <a:rPr lang="en-US" sz="4000"/>
              <a:t>Implicit queue v. explicit queue</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2860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86200"/>
            <a:ext cx="7772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879" name="Rectangle 7"/>
          <p:cNvSpPr>
            <a:spLocks noChangeArrowheads="1"/>
          </p:cNvSpPr>
          <p:nvPr/>
        </p:nvSpPr>
        <p:spPr bwMode="auto">
          <a:xfrm>
            <a:off x="3505200" y="1600200"/>
            <a:ext cx="43735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l"/>
            <a:r>
              <a:rPr lang="en-US"/>
              <a:t>Implicit queue</a:t>
            </a:r>
          </a:p>
          <a:p>
            <a:pPr algn="l">
              <a:buFontTx/>
              <a:buChar char="•"/>
            </a:pPr>
            <a:r>
              <a:rPr lang="en-US"/>
              <a:t>Used by STREAM, Scout, etc.</a:t>
            </a:r>
          </a:p>
          <a:p>
            <a:pPr algn="l">
              <a:buFontTx/>
              <a:buChar char="•"/>
            </a:pPr>
            <a:r>
              <a:rPr lang="en-US"/>
              <a:t>Hard to control  </a:t>
            </a:r>
          </a:p>
        </p:txBody>
      </p:sp>
      <p:sp>
        <p:nvSpPr>
          <p:cNvPr id="79881" name="Rectangle 9"/>
          <p:cNvSpPr>
            <a:spLocks noChangeArrowheads="1"/>
          </p:cNvSpPr>
          <p:nvPr/>
        </p:nvSpPr>
        <p:spPr bwMode="auto">
          <a:xfrm>
            <a:off x="1752600" y="5029200"/>
            <a:ext cx="5492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l"/>
            <a:r>
              <a:rPr lang="en-US"/>
              <a:t>Explicit queue</a:t>
            </a:r>
          </a:p>
          <a:p>
            <a:pPr algn="l">
              <a:buFontTx/>
              <a:buChar char="•"/>
            </a:pPr>
            <a:r>
              <a:rPr lang="en-US"/>
              <a:t>Led to push and pull, Click</a:t>
            </a:r>
            <a:r>
              <a:rPr lang="ja-JP" altLang="en-US"/>
              <a:t>’</a:t>
            </a:r>
            <a:r>
              <a:rPr lang="en-US"/>
              <a:t>s main idea</a:t>
            </a:r>
          </a:p>
          <a:p>
            <a:pPr algn="l">
              <a:buFontTx/>
              <a:buChar char="•"/>
            </a:pPr>
            <a:r>
              <a:rPr lang="en-US"/>
              <a:t>Contributes to high performance</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6697954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BA7CFB0-336B-6B40-B19D-8EFF8E255407}" type="datetime1">
              <a:rPr lang="nl-NL" sz="1800">
                <a:solidFill>
                  <a:schemeClr val="bg1"/>
                </a:solidFill>
              </a:rPr>
              <a:pPr eaLnBrk="1" hangingPunct="1"/>
              <a:t>10/19/14</a:t>
            </a:fld>
            <a:endParaRPr lang="en-US" sz="1800">
              <a:solidFill>
                <a:schemeClr val="bg1"/>
              </a:solidFill>
            </a:endParaRPr>
          </a:p>
        </p:txBody>
      </p:sp>
      <p:sp>
        <p:nvSpPr>
          <p:cNvPr id="73731"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73732"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C2B77A2A-0372-C747-B857-DC1197DEC7F1}" type="slidenum">
              <a:rPr lang="en-US" sz="1800">
                <a:solidFill>
                  <a:schemeClr val="bg1"/>
                </a:solidFill>
              </a:rPr>
              <a:pPr algn="r" eaLnBrk="1" hangingPunct="1"/>
              <a:t>19</a:t>
            </a:fld>
            <a:endParaRPr lang="en-US" sz="1800">
              <a:solidFill>
                <a:schemeClr val="bg1"/>
              </a:solidFill>
            </a:endParaRPr>
          </a:p>
        </p:txBody>
      </p:sp>
      <p:sp>
        <p:nvSpPr>
          <p:cNvPr id="73733" name="Rectangle 2"/>
          <p:cNvSpPr>
            <a:spLocks noGrp="1" noChangeArrowheads="1"/>
          </p:cNvSpPr>
          <p:nvPr>
            <p:ph type="title" idx="4294967295"/>
          </p:nvPr>
        </p:nvSpPr>
        <p:spPr>
          <a:xfrm>
            <a:off x="457200" y="914400"/>
            <a:ext cx="3505200" cy="4572000"/>
          </a:xfrm>
        </p:spPr>
        <p:txBody>
          <a:bodyPr/>
          <a:lstStyle/>
          <a:p>
            <a:r>
              <a:rPr lang="en-US"/>
              <a:t>IP router configuration</a:t>
            </a:r>
          </a:p>
        </p:txBody>
      </p:sp>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
            <a:ext cx="41513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261479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a:t>
            </a:r>
            <a:r>
              <a:rPr lang="en-US" dirty="0" smtClean="0"/>
              <a:t>of Previous Lecture: SDN Updates</a:t>
            </a:r>
          </a:p>
          <a:p>
            <a:r>
              <a:rPr lang="en-US" dirty="0" smtClean="0"/>
              <a:t>SDN Forwarding Abstractions</a:t>
            </a:r>
          </a:p>
          <a:p>
            <a:pPr lvl="1"/>
            <a:r>
              <a:rPr lang="en-US" dirty="0" smtClean="0"/>
              <a:t>Click software router</a:t>
            </a:r>
          </a:p>
          <a:p>
            <a:pPr lvl="1"/>
            <a:r>
              <a:rPr lang="en-US" dirty="0" err="1" smtClean="0"/>
              <a:t>SwitchBlade</a:t>
            </a:r>
            <a:r>
              <a:rPr lang="en-US" dirty="0" smtClean="0"/>
              <a:t> </a:t>
            </a:r>
            <a:r>
              <a:rPr lang="en-US" dirty="0" err="1" smtClean="0"/>
              <a:t>NetFPGA</a:t>
            </a:r>
            <a:r>
              <a:rPr lang="en-US" dirty="0" smtClean="0"/>
              <a:t> programmable router</a:t>
            </a:r>
          </a:p>
          <a:p>
            <a:pPr lvl="1"/>
            <a:r>
              <a:rPr lang="en-US" dirty="0" err="1" smtClean="0"/>
              <a:t>OpenFlow</a:t>
            </a:r>
            <a:r>
              <a:rPr lang="en-US" dirty="0" smtClean="0"/>
              <a:t>+</a:t>
            </a:r>
            <a:r>
              <a:rPr lang="en-US" dirty="0" smtClean="0"/>
              <a:t>+ </a:t>
            </a:r>
            <a:r>
              <a:rPr lang="en-US" dirty="0"/>
              <a:t>and programming protocol-independent packet processors</a:t>
            </a:r>
            <a:endParaRPr lang="en-US" dirty="0" smtClean="0"/>
          </a:p>
        </p:txBody>
      </p:sp>
      <p:sp>
        <p:nvSpPr>
          <p:cNvPr id="8" name="Date Placeholder 7"/>
          <p:cNvSpPr>
            <a:spLocks noGrp="1"/>
          </p:cNvSpPr>
          <p:nvPr>
            <p:ph type="dt" sz="half" idx="10"/>
          </p:nvPr>
        </p:nvSpPr>
        <p:spPr/>
        <p:txBody>
          <a:bodyPr/>
          <a:lstStyle/>
          <a:p>
            <a:r>
              <a:rPr lang="en-US" smtClean="0"/>
              <a:t>10/20/14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143000"/>
          </a:xfrm>
        </p:spPr>
        <p:txBody>
          <a:bodyPr/>
          <a:lstStyle/>
          <a:p>
            <a:r>
              <a:rPr lang="en-US"/>
              <a:t>Click performance, circa 2000</a:t>
            </a:r>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8674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7830" name="Rectangle 6"/>
          <p:cNvSpPr>
            <a:spLocks noChangeArrowheads="1"/>
          </p:cNvSpPr>
          <p:nvPr/>
        </p:nvSpPr>
        <p:spPr bwMode="auto">
          <a:xfrm>
            <a:off x="2232025" y="5558006"/>
            <a:ext cx="6074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2000" dirty="0" smtClean="0"/>
              <a:t>Maximum </a:t>
            </a:r>
            <a:r>
              <a:rPr lang="en-US" sz="2000" dirty="0"/>
              <a:t>loss-free forwarding rate with 64-byte packet: </a:t>
            </a:r>
          </a:p>
          <a:p>
            <a:r>
              <a:rPr lang="en-US" sz="2000" dirty="0"/>
              <a:t>333k, 284k, 84k for </a:t>
            </a:r>
          </a:p>
          <a:p>
            <a:r>
              <a:rPr lang="en-US" sz="2000" dirty="0"/>
              <a:t>Click, Linux w/ polling driver, Plain Linux</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3989645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305800" cy="1143000"/>
          </a:xfrm>
        </p:spPr>
        <p:txBody>
          <a:bodyPr>
            <a:normAutofit fontScale="90000"/>
          </a:bodyPr>
          <a:lstStyle/>
          <a:p>
            <a:r>
              <a:rPr lang="en-US" sz="3600"/>
              <a:t>Improving software router performance:</a:t>
            </a:r>
            <a:br>
              <a:rPr lang="en-US" sz="3600"/>
            </a:br>
            <a:r>
              <a:rPr lang="en-US" sz="3600"/>
              <a:t>exploiting parallelism</a:t>
            </a:r>
          </a:p>
        </p:txBody>
      </p:sp>
      <p:sp>
        <p:nvSpPr>
          <p:cNvPr id="24579" name="Rectangle 3"/>
          <p:cNvSpPr>
            <a:spLocks noGrp="1" noChangeArrowheads="1"/>
          </p:cNvSpPr>
          <p:nvPr>
            <p:ph type="body" idx="1"/>
          </p:nvPr>
        </p:nvSpPr>
        <p:spPr>
          <a:xfrm>
            <a:off x="685800" y="1981200"/>
            <a:ext cx="8001000" cy="4572000"/>
          </a:xfrm>
        </p:spPr>
        <p:txBody>
          <a:bodyPr>
            <a:noAutofit/>
          </a:bodyPr>
          <a:lstStyle/>
          <a:p>
            <a:pPr>
              <a:lnSpc>
                <a:spcPct val="90000"/>
              </a:lnSpc>
            </a:pPr>
            <a:r>
              <a:rPr lang="en-US" sz="2800" dirty="0" smtClean="0"/>
              <a:t>Can you build a </a:t>
            </a:r>
            <a:r>
              <a:rPr lang="en-US" sz="2800" dirty="0" err="1" smtClean="0"/>
              <a:t>Tbps</a:t>
            </a:r>
            <a:r>
              <a:rPr lang="en-US" sz="2800" dirty="0" smtClean="0"/>
              <a:t> router out of PCs running Click?</a:t>
            </a:r>
          </a:p>
          <a:p>
            <a:pPr lvl="1">
              <a:lnSpc>
                <a:spcPct val="90000"/>
              </a:lnSpc>
            </a:pPr>
            <a:r>
              <a:rPr lang="en-US" sz="2400" dirty="0" smtClean="0"/>
              <a:t>Not quite, but you can get close</a:t>
            </a:r>
          </a:p>
          <a:p>
            <a:pPr>
              <a:lnSpc>
                <a:spcPct val="90000"/>
              </a:lnSpc>
            </a:pPr>
            <a:r>
              <a:rPr lang="en-US" sz="2800" dirty="0" err="1" smtClean="0"/>
              <a:t>RouteBricks</a:t>
            </a:r>
            <a:r>
              <a:rPr lang="en-US" sz="2800" dirty="0" smtClean="0"/>
              <a:t>: high-end software router</a:t>
            </a:r>
          </a:p>
          <a:p>
            <a:pPr lvl="1">
              <a:lnSpc>
                <a:spcPct val="90000"/>
              </a:lnSpc>
            </a:pPr>
            <a:r>
              <a:rPr lang="en-US" sz="2400" dirty="0" smtClean="0"/>
              <a:t>Parallelism across  servers and cores</a:t>
            </a:r>
          </a:p>
          <a:p>
            <a:pPr lvl="1">
              <a:lnSpc>
                <a:spcPct val="90000"/>
              </a:lnSpc>
            </a:pPr>
            <a:r>
              <a:rPr lang="en-US" sz="2400" dirty="0" smtClean="0"/>
              <a:t>High-end servers: NUMA, multi-queue NICs</a:t>
            </a:r>
          </a:p>
          <a:p>
            <a:pPr lvl="1">
              <a:lnSpc>
                <a:spcPct val="90000"/>
              </a:lnSpc>
            </a:pPr>
            <a:r>
              <a:rPr lang="en-US" sz="2400" dirty="0" smtClean="0"/>
              <a:t>RB4 prototype</a:t>
            </a:r>
          </a:p>
          <a:p>
            <a:pPr lvl="2">
              <a:lnSpc>
                <a:spcPct val="90000"/>
              </a:lnSpc>
            </a:pPr>
            <a:r>
              <a:rPr lang="en-US" sz="2000" dirty="0" smtClean="0"/>
              <a:t>4 servers in full mesh acting as 4-port (10Gbps/port) router</a:t>
            </a:r>
          </a:p>
          <a:p>
            <a:pPr lvl="2">
              <a:lnSpc>
                <a:spcPct val="90000"/>
              </a:lnSpc>
            </a:pPr>
            <a:r>
              <a:rPr lang="en-US" sz="2000" dirty="0" smtClean="0"/>
              <a:t>4 </a:t>
            </a:r>
            <a:r>
              <a:rPr lang="en-US" sz="2000" dirty="0" smtClean="0">
                <a:sym typeface="Zapf Dingbats" charset="0"/>
              </a:rPr>
              <a:t> 8.75 </a:t>
            </a:r>
            <a:r>
              <a:rPr lang="en-US" sz="2000" dirty="0" smtClean="0">
                <a:sym typeface="Symbol" charset="0"/>
              </a:rPr>
              <a:t>= 35Gbps</a:t>
            </a:r>
          </a:p>
          <a:p>
            <a:pPr lvl="1">
              <a:lnSpc>
                <a:spcPct val="90000"/>
              </a:lnSpc>
            </a:pPr>
            <a:r>
              <a:rPr lang="en-US" sz="2400" dirty="0" smtClean="0"/>
              <a:t>Linearly scalable by adding servers (in theory</a:t>
            </a:r>
            <a:r>
              <a:rPr lang="en-US" sz="2000" dirty="0" smtClean="0"/>
              <a:t>)</a:t>
            </a:r>
            <a:endParaRPr lang="en-US" sz="2000" dirty="0"/>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3227072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 SDN Updates</a:t>
            </a:r>
          </a:p>
          <a:p>
            <a:r>
              <a:rPr lang="en-US" dirty="0" smtClean="0"/>
              <a:t>SDN Forwarding Abstractions</a:t>
            </a:r>
          </a:p>
          <a:p>
            <a:pPr lvl="1"/>
            <a:r>
              <a:rPr lang="en-US" dirty="0" smtClean="0"/>
              <a:t>Click software router</a:t>
            </a:r>
          </a:p>
          <a:p>
            <a:pPr lvl="1"/>
            <a:r>
              <a:rPr lang="en-US" dirty="0" err="1" smtClean="0">
                <a:solidFill>
                  <a:srgbClr val="FF0000"/>
                </a:solidFill>
              </a:rPr>
              <a:t>SwitchBlade</a:t>
            </a:r>
            <a:r>
              <a:rPr lang="en-US" dirty="0" smtClean="0">
                <a:solidFill>
                  <a:srgbClr val="FF0000"/>
                </a:solidFill>
              </a:rPr>
              <a:t> </a:t>
            </a:r>
            <a:r>
              <a:rPr lang="en-US" dirty="0" err="1" smtClean="0">
                <a:solidFill>
                  <a:srgbClr val="FF0000"/>
                </a:solidFill>
              </a:rPr>
              <a:t>NetFPGA</a:t>
            </a:r>
            <a:r>
              <a:rPr lang="en-US" dirty="0" smtClean="0">
                <a:solidFill>
                  <a:srgbClr val="FF0000"/>
                </a:solidFill>
              </a:rPr>
              <a:t> programmable router</a:t>
            </a:r>
          </a:p>
          <a:p>
            <a:pPr lvl="1"/>
            <a:r>
              <a:rPr lang="en-US" dirty="0" err="1" smtClean="0"/>
              <a:t>OpenFlow</a:t>
            </a:r>
            <a:r>
              <a:rPr lang="en-US" dirty="0" smtClean="0"/>
              <a:t>+</a:t>
            </a:r>
            <a:r>
              <a:rPr lang="en-US" dirty="0" smtClean="0"/>
              <a:t>+ and </a:t>
            </a:r>
            <a:r>
              <a:rPr lang="en-US" dirty="0" smtClean="0"/>
              <a:t>programming protocol-independent packet processors</a:t>
            </a:r>
            <a:endParaRPr lang="en-US" dirty="0" smtClean="0"/>
          </a:p>
        </p:txBody>
      </p:sp>
      <p:sp>
        <p:nvSpPr>
          <p:cNvPr id="8" name="Date Placeholder 7"/>
          <p:cNvSpPr>
            <a:spLocks noGrp="1"/>
          </p:cNvSpPr>
          <p:nvPr>
            <p:ph type="dt" sz="half" idx="10"/>
          </p:nvPr>
        </p:nvSpPr>
        <p:spPr/>
        <p:txBody>
          <a:bodyPr/>
          <a:lstStyle/>
          <a:p>
            <a:r>
              <a:rPr lang="en-US" smtClean="0"/>
              <a:t>10/20/14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8139160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381000" y="1295400"/>
            <a:ext cx="8229600" cy="5029200"/>
          </a:xfrm>
        </p:spPr>
        <p:txBody>
          <a:bodyPr>
            <a:noAutofit/>
          </a:bodyPr>
          <a:lstStyle/>
          <a:p>
            <a:r>
              <a:rPr lang="en-US" sz="2800" dirty="0" smtClean="0"/>
              <a:t>Many new protocols require data-plane changes.</a:t>
            </a:r>
          </a:p>
          <a:p>
            <a:pPr lvl="1"/>
            <a:r>
              <a:rPr lang="en-US" dirty="0" smtClean="0"/>
              <a:t>Examples: </a:t>
            </a:r>
            <a:r>
              <a:rPr lang="en-US" dirty="0" err="1" smtClean="0"/>
              <a:t>OpenFlow</a:t>
            </a:r>
            <a:r>
              <a:rPr lang="en-US" dirty="0" smtClean="0"/>
              <a:t>, Path Splicing, AIP, …</a:t>
            </a:r>
          </a:p>
          <a:p>
            <a:r>
              <a:rPr lang="en-US" sz="2800" dirty="0" smtClean="0"/>
              <a:t>These protocols must forward packets at acceptable speeds</a:t>
            </a:r>
          </a:p>
          <a:p>
            <a:r>
              <a:rPr lang="en-US" sz="2800" dirty="0" smtClean="0"/>
              <a:t>May need to run in parallel with existing or alternative protocols</a:t>
            </a:r>
          </a:p>
          <a:p>
            <a:endParaRPr lang="en-US" sz="1000" b="1" dirty="0" smtClean="0"/>
          </a:p>
          <a:p>
            <a:r>
              <a:rPr lang="en-US" sz="2800" b="1" dirty="0" smtClean="0">
                <a:solidFill>
                  <a:srgbClr val="FF0000"/>
                </a:solidFill>
              </a:rPr>
              <a:t>Goal: </a:t>
            </a:r>
            <a:r>
              <a:rPr lang="en-US" sz="2800" dirty="0" smtClean="0"/>
              <a:t>Platform for rapidly developing new network protocols that</a:t>
            </a:r>
          </a:p>
          <a:p>
            <a:pPr lvl="1"/>
            <a:r>
              <a:rPr lang="en-US" dirty="0" smtClean="0"/>
              <a:t>Forwards packets at high speed</a:t>
            </a:r>
          </a:p>
          <a:p>
            <a:pPr lvl="1"/>
            <a:r>
              <a:rPr lang="en-US" dirty="0" smtClean="0"/>
              <a:t>Runs multiple data-plane protocols in parallel</a:t>
            </a:r>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6012219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Approaches</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 </a:t>
            </a:r>
            <a:r>
              <a:rPr lang="en-US" b="1" dirty="0" smtClean="0">
                <a:solidFill>
                  <a:srgbClr val="FF0000"/>
                </a:solidFill>
              </a:rPr>
              <a:t>custom software</a:t>
            </a:r>
          </a:p>
          <a:p>
            <a:pPr lvl="1"/>
            <a:r>
              <a:rPr lang="en-US" b="1" dirty="0" smtClean="0">
                <a:solidFill>
                  <a:schemeClr val="tx2"/>
                </a:solidFill>
              </a:rPr>
              <a:t>Advantage: </a:t>
            </a:r>
            <a:r>
              <a:rPr lang="en-US" dirty="0" smtClean="0"/>
              <a:t>Flexible, easy to program</a:t>
            </a:r>
          </a:p>
          <a:p>
            <a:pPr lvl="1"/>
            <a:r>
              <a:rPr lang="en-US" b="1" dirty="0" smtClean="0">
                <a:solidFill>
                  <a:srgbClr val="1F497D"/>
                </a:solidFill>
              </a:rPr>
              <a:t>Disadvantage: </a:t>
            </a:r>
            <a:r>
              <a:rPr lang="en-US" dirty="0" smtClean="0"/>
              <a:t>Slow forwarding speeds</a:t>
            </a:r>
          </a:p>
          <a:p>
            <a:r>
              <a:rPr lang="en-US" dirty="0" smtClean="0"/>
              <a:t>Develop modules in </a:t>
            </a:r>
            <a:r>
              <a:rPr lang="en-US" b="1" dirty="0" smtClean="0">
                <a:solidFill>
                  <a:srgbClr val="FF0000"/>
                </a:solidFill>
              </a:rPr>
              <a:t>custom hardware</a:t>
            </a:r>
          </a:p>
          <a:p>
            <a:pPr lvl="1"/>
            <a:r>
              <a:rPr lang="en-US" b="1" dirty="0" smtClean="0">
                <a:solidFill>
                  <a:srgbClr val="1F497D"/>
                </a:solidFill>
              </a:rPr>
              <a:t>Advantage: </a:t>
            </a:r>
            <a:r>
              <a:rPr lang="en-US" dirty="0" smtClean="0"/>
              <a:t>Excellent performance</a:t>
            </a:r>
          </a:p>
          <a:p>
            <a:pPr lvl="1"/>
            <a:r>
              <a:rPr lang="en-US" b="1" dirty="0" smtClean="0">
                <a:solidFill>
                  <a:srgbClr val="1F497D"/>
                </a:solidFill>
              </a:rPr>
              <a:t>Disadvantage: </a:t>
            </a:r>
            <a:r>
              <a:rPr lang="en-US" dirty="0" smtClean="0">
                <a:solidFill>
                  <a:srgbClr val="000000"/>
                </a:solidFill>
              </a:rPr>
              <a:t>Long development cycles, rigid</a:t>
            </a:r>
            <a:endParaRPr lang="en-US" dirty="0" smtClean="0"/>
          </a:p>
          <a:p>
            <a:r>
              <a:rPr lang="en-US" dirty="0" smtClean="0"/>
              <a:t>Develop in </a:t>
            </a:r>
            <a:r>
              <a:rPr lang="en-US" b="1" dirty="0" smtClean="0">
                <a:solidFill>
                  <a:srgbClr val="FF0000"/>
                </a:solidFill>
              </a:rPr>
              <a:t>programmable hardware</a:t>
            </a:r>
          </a:p>
          <a:p>
            <a:pPr lvl="1"/>
            <a:r>
              <a:rPr lang="en-US" b="1" dirty="0" smtClean="0">
                <a:solidFill>
                  <a:srgbClr val="1F497D"/>
                </a:solidFill>
              </a:rPr>
              <a:t>Advantage: </a:t>
            </a:r>
            <a:r>
              <a:rPr lang="en-US" dirty="0" smtClean="0"/>
              <a:t>Flexible and fast</a:t>
            </a:r>
          </a:p>
          <a:p>
            <a:pPr lvl="1"/>
            <a:r>
              <a:rPr lang="en-US" b="1" dirty="0" smtClean="0">
                <a:solidFill>
                  <a:srgbClr val="1F497D"/>
                </a:solidFill>
              </a:rPr>
              <a:t>Disadvantage: </a:t>
            </a:r>
            <a:r>
              <a:rPr lang="en-US" dirty="0" smtClean="0"/>
              <a:t>Programming is difficult</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68687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SwitchBlade: Main Idea</a:t>
            </a:r>
          </a:p>
        </p:txBody>
      </p:sp>
      <p:sp>
        <p:nvSpPr>
          <p:cNvPr id="18435" name="Rectangle 3"/>
          <p:cNvSpPr>
            <a:spLocks noGrp="1" noChangeArrowheads="1"/>
          </p:cNvSpPr>
          <p:nvPr>
            <p:ph type="body" idx="1"/>
          </p:nvPr>
        </p:nvSpPr>
        <p:spPr>
          <a:xfrm>
            <a:off x="304800" y="1828800"/>
            <a:ext cx="8534400" cy="3200400"/>
          </a:xfrm>
        </p:spPr>
        <p:txBody>
          <a:bodyPr>
            <a:normAutofit fontScale="92500" lnSpcReduction="20000"/>
          </a:bodyPr>
          <a:lstStyle/>
          <a:p>
            <a:r>
              <a:rPr lang="en-US" dirty="0"/>
              <a:t>Identify </a:t>
            </a:r>
            <a:r>
              <a:rPr lang="en-US" b="1" dirty="0">
                <a:solidFill>
                  <a:srgbClr val="FF0000"/>
                </a:solidFill>
              </a:rPr>
              <a:t>modular hardware building blocks </a:t>
            </a:r>
            <a:r>
              <a:rPr lang="en-US" dirty="0"/>
              <a:t>that</a:t>
            </a:r>
            <a:r>
              <a:rPr lang="en-US" dirty="0" smtClean="0"/>
              <a:t> implement </a:t>
            </a:r>
            <a:r>
              <a:rPr lang="en-US" dirty="0"/>
              <a:t>a variety of data-plane functions</a:t>
            </a:r>
          </a:p>
          <a:p>
            <a:endParaRPr lang="en-US" sz="1100" dirty="0"/>
          </a:p>
          <a:p>
            <a:r>
              <a:rPr lang="en-US" dirty="0"/>
              <a:t>Allow a</a:t>
            </a:r>
            <a:r>
              <a:rPr lang="en-US" dirty="0" smtClean="0"/>
              <a:t> developer </a:t>
            </a:r>
            <a:r>
              <a:rPr lang="en-US" dirty="0"/>
              <a:t>to </a:t>
            </a:r>
            <a:r>
              <a:rPr lang="en-US" b="1" dirty="0" smtClean="0">
                <a:solidFill>
                  <a:srgbClr val="FF0000"/>
                </a:solidFill>
              </a:rPr>
              <a:t>enable and connect </a:t>
            </a:r>
            <a:r>
              <a:rPr lang="en-US" b="1" dirty="0">
                <a:solidFill>
                  <a:srgbClr val="FF0000"/>
                </a:solidFill>
              </a:rPr>
              <a:t>various building blocks in</a:t>
            </a:r>
            <a:r>
              <a:rPr lang="en-US" b="1" dirty="0" smtClean="0">
                <a:solidFill>
                  <a:srgbClr val="FF0000"/>
                </a:solidFill>
              </a:rPr>
              <a:t> a hardware pipeline </a:t>
            </a:r>
            <a:r>
              <a:rPr lang="en-US" dirty="0"/>
              <a:t>from software</a:t>
            </a:r>
          </a:p>
          <a:p>
            <a:endParaRPr lang="en-US" sz="1100" dirty="0"/>
          </a:p>
          <a:p>
            <a:r>
              <a:rPr lang="en-US" dirty="0"/>
              <a:t>Allow multiple custom data planes to operate </a:t>
            </a:r>
            <a:r>
              <a:rPr lang="en-US" b="1" dirty="0">
                <a:solidFill>
                  <a:srgbClr val="FF0000"/>
                </a:solidFill>
              </a:rPr>
              <a:t>in parallel </a:t>
            </a:r>
            <a:r>
              <a:rPr lang="en-US" dirty="0"/>
              <a:t>on the same hardware</a:t>
            </a:r>
          </a:p>
        </p:txBody>
      </p:sp>
      <p:sp>
        <p:nvSpPr>
          <p:cNvPr id="5" name="TextBox 4"/>
          <p:cNvSpPr txBox="1"/>
          <p:nvPr/>
        </p:nvSpPr>
        <p:spPr>
          <a:xfrm>
            <a:off x="457200" y="5257800"/>
            <a:ext cx="8686800" cy="830997"/>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pPr algn="ctr"/>
            <a:r>
              <a:rPr lang="en-US" sz="2400" b="1" dirty="0" smtClean="0"/>
              <a:t>Flexible, fast, and easy to program.</a:t>
            </a:r>
          </a:p>
          <a:p>
            <a:pPr algn="ctr"/>
            <a:r>
              <a:rPr lang="en-US" sz="2400" b="1" dirty="0" smtClean="0"/>
              <a:t>Advantages of hardware and software with minimal overhead.</a:t>
            </a:r>
            <a:endParaRPr lang="en-US" sz="2400" b="1" dirty="0"/>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8319834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err="1" smtClean="0"/>
              <a:t>SwitchBlade</a:t>
            </a:r>
            <a:r>
              <a:rPr lang="en-US" dirty="0" smtClean="0"/>
              <a:t>: Push Custom Forwarding Planes into Hardware</a:t>
            </a:r>
            <a:endParaRPr lang="en-US" dirty="0"/>
          </a:p>
        </p:txBody>
      </p:sp>
      <p:pic>
        <p:nvPicPr>
          <p:cNvPr id="6" name="Picture 2"/>
          <p:cNvPicPr>
            <a:picLocks noChangeAspect="1" noChangeArrowheads="1"/>
          </p:cNvPicPr>
          <p:nvPr/>
        </p:nvPicPr>
        <p:blipFill>
          <a:blip r:embed="rId3"/>
          <a:srcRect/>
          <a:stretch>
            <a:fillRect/>
          </a:stretch>
        </p:blipFill>
        <p:spPr bwMode="auto">
          <a:xfrm>
            <a:off x="3626126" y="3266574"/>
            <a:ext cx="1555474" cy="116305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312" y="2743200"/>
            <a:ext cx="2705101"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ntent Placeholder 4" descr="NetFPGA_upright.jpg"/>
          <p:cNvPicPr>
            <a:picLocks noChangeAspect="1"/>
          </p:cNvPicPr>
          <p:nvPr/>
        </p:nvPicPr>
        <p:blipFill>
          <a:blip r:embed="rId5" cstate="print"/>
          <a:srcRect/>
          <a:stretch>
            <a:fillRect/>
          </a:stretch>
        </p:blipFill>
        <p:spPr bwMode="auto">
          <a:xfrm>
            <a:off x="3041424" y="3154182"/>
            <a:ext cx="2819400" cy="923689"/>
          </a:xfrm>
          <a:prstGeom prst="rect">
            <a:avLst/>
          </a:prstGeom>
          <a:noFill/>
          <a:ln w="9525">
            <a:noFill/>
            <a:miter lim="800000"/>
            <a:headEnd/>
            <a:tailEnd/>
          </a:ln>
        </p:spPr>
      </p:pic>
      <p:sp>
        <p:nvSpPr>
          <p:cNvPr id="82" name="Rectangle 81"/>
          <p:cNvSpPr/>
          <p:nvPr/>
        </p:nvSpPr>
        <p:spPr>
          <a:xfrm>
            <a:off x="2667000" y="1447800"/>
            <a:ext cx="3581399" cy="11790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3" name="Rectangle 82"/>
          <p:cNvSpPr/>
          <p:nvPr/>
        </p:nvSpPr>
        <p:spPr>
          <a:xfrm>
            <a:off x="2667000" y="4092915"/>
            <a:ext cx="3581399" cy="16982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4" name="Rectangle 83"/>
          <p:cNvSpPr/>
          <p:nvPr/>
        </p:nvSpPr>
        <p:spPr>
          <a:xfrm>
            <a:off x="2666999" y="2606739"/>
            <a:ext cx="3581399" cy="1439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5" name="Rounded Rectangle 84"/>
          <p:cNvSpPr/>
          <p:nvPr/>
        </p:nvSpPr>
        <p:spPr>
          <a:xfrm>
            <a:off x="2884054" y="2855494"/>
            <a:ext cx="705427"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CPU</a:t>
            </a:r>
            <a:endParaRPr lang="en-US" dirty="0"/>
          </a:p>
        </p:txBody>
      </p:sp>
      <p:cxnSp>
        <p:nvCxnSpPr>
          <p:cNvPr id="86" name="Straight Connector 85"/>
          <p:cNvCxnSpPr/>
          <p:nvPr/>
        </p:nvCxnSpPr>
        <p:spPr>
          <a:xfrm>
            <a:off x="2667000" y="4066411"/>
            <a:ext cx="358139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3698009" y="2855494"/>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Memory</a:t>
            </a:r>
            <a:endParaRPr lang="en-US" dirty="0"/>
          </a:p>
        </p:txBody>
      </p:sp>
      <p:sp>
        <p:nvSpPr>
          <p:cNvPr id="88" name="Rounded Rectangle 87"/>
          <p:cNvSpPr/>
          <p:nvPr/>
        </p:nvSpPr>
        <p:spPr>
          <a:xfrm>
            <a:off x="2819400" y="4227094"/>
            <a:ext cx="3195430" cy="133550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dirty="0" err="1" smtClean="0"/>
              <a:t>NetFPGA</a:t>
            </a:r>
            <a:endParaRPr lang="en-US" dirty="0"/>
          </a:p>
        </p:txBody>
      </p:sp>
      <p:sp>
        <p:nvSpPr>
          <p:cNvPr id="89" name="Rounded Rectangle 88"/>
          <p:cNvSpPr/>
          <p:nvPr/>
        </p:nvSpPr>
        <p:spPr>
          <a:xfrm>
            <a:off x="4891808" y="2855494"/>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Hard Disk</a:t>
            </a:r>
            <a:endParaRPr lang="en-US" dirty="0"/>
          </a:p>
        </p:txBody>
      </p:sp>
      <p:sp>
        <p:nvSpPr>
          <p:cNvPr id="90" name="TextBox 89"/>
          <p:cNvSpPr txBox="1"/>
          <p:nvPr/>
        </p:nvSpPr>
        <p:spPr>
          <a:xfrm>
            <a:off x="4104986" y="3697079"/>
            <a:ext cx="705427" cy="369332"/>
          </a:xfrm>
          <a:prstGeom prst="rect">
            <a:avLst/>
          </a:prstGeom>
          <a:noFill/>
        </p:spPr>
        <p:txBody>
          <a:bodyPr wrap="square" rtlCol="0">
            <a:spAutoFit/>
          </a:bodyPr>
          <a:lstStyle/>
          <a:p>
            <a:pPr algn="ctr"/>
            <a:r>
              <a:rPr lang="en-US" dirty="0" smtClean="0">
                <a:solidFill>
                  <a:schemeClr val="bg1"/>
                </a:solidFill>
              </a:rPr>
              <a:t>PCI</a:t>
            </a:r>
            <a:endParaRPr lang="en-US" dirty="0">
              <a:solidFill>
                <a:schemeClr val="bg1"/>
              </a:solidFill>
            </a:endParaRPr>
          </a:p>
        </p:txBody>
      </p:sp>
      <p:sp>
        <p:nvSpPr>
          <p:cNvPr id="91" name="TextBox 90"/>
          <p:cNvSpPr txBox="1"/>
          <p:nvPr/>
        </p:nvSpPr>
        <p:spPr>
          <a:xfrm>
            <a:off x="3810000" y="1447800"/>
            <a:ext cx="1371600" cy="369332"/>
          </a:xfrm>
          <a:prstGeom prst="rect">
            <a:avLst/>
          </a:prstGeom>
          <a:noFill/>
        </p:spPr>
        <p:txBody>
          <a:bodyPr wrap="square" rtlCol="0">
            <a:spAutoFit/>
          </a:bodyPr>
          <a:lstStyle/>
          <a:p>
            <a:pPr algn="ctr"/>
            <a:r>
              <a:rPr lang="en-US" dirty="0" smtClean="0">
                <a:solidFill>
                  <a:schemeClr val="bg1"/>
                </a:solidFill>
              </a:rPr>
              <a:t>Software</a:t>
            </a:r>
            <a:endParaRPr lang="en-US" dirty="0">
              <a:solidFill>
                <a:schemeClr val="bg1"/>
              </a:solidFill>
            </a:endParaRPr>
          </a:p>
        </p:txBody>
      </p:sp>
      <p:sp>
        <p:nvSpPr>
          <p:cNvPr id="92" name="Rectangle 91"/>
          <p:cNvSpPr/>
          <p:nvPr/>
        </p:nvSpPr>
        <p:spPr>
          <a:xfrm>
            <a:off x="2945746" y="1800377"/>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VE1</a:t>
            </a:r>
            <a:endParaRPr lang="en-US" dirty="0"/>
          </a:p>
        </p:txBody>
      </p:sp>
      <p:sp>
        <p:nvSpPr>
          <p:cNvPr id="93" name="Rectangle 92"/>
          <p:cNvSpPr/>
          <p:nvPr/>
        </p:nvSpPr>
        <p:spPr>
          <a:xfrm>
            <a:off x="3698009" y="1793489"/>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VE2</a:t>
            </a:r>
            <a:endParaRPr lang="en-US" dirty="0"/>
          </a:p>
        </p:txBody>
      </p:sp>
      <p:sp>
        <p:nvSpPr>
          <p:cNvPr id="94" name="Rectangle 93"/>
          <p:cNvSpPr/>
          <p:nvPr/>
        </p:nvSpPr>
        <p:spPr>
          <a:xfrm>
            <a:off x="4451124" y="1787052"/>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5" name="Rectangle 94"/>
          <p:cNvSpPr/>
          <p:nvPr/>
        </p:nvSpPr>
        <p:spPr>
          <a:xfrm>
            <a:off x="5219699" y="1783550"/>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6" name="Rectangle 95"/>
          <p:cNvSpPr/>
          <p:nvPr/>
        </p:nvSpPr>
        <p:spPr>
          <a:xfrm>
            <a:off x="2933699" y="1807193"/>
            <a:ext cx="647701" cy="261240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VE1</a:t>
            </a:r>
            <a:endParaRPr lang="en-US" dirty="0"/>
          </a:p>
        </p:txBody>
      </p:sp>
      <p:sp>
        <p:nvSpPr>
          <p:cNvPr id="97" name="Rectangle 96"/>
          <p:cNvSpPr/>
          <p:nvPr/>
        </p:nvSpPr>
        <p:spPr>
          <a:xfrm>
            <a:off x="3698008" y="1787052"/>
            <a:ext cx="647701" cy="26325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VE2</a:t>
            </a:r>
            <a:endParaRPr lang="en-US" dirty="0"/>
          </a:p>
        </p:txBody>
      </p:sp>
      <p:sp>
        <p:nvSpPr>
          <p:cNvPr id="98" name="Rectangle 97"/>
          <p:cNvSpPr/>
          <p:nvPr/>
        </p:nvSpPr>
        <p:spPr>
          <a:xfrm>
            <a:off x="4457699" y="1787052"/>
            <a:ext cx="647701" cy="26325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9" name="Rectangle 98"/>
          <p:cNvSpPr/>
          <p:nvPr/>
        </p:nvSpPr>
        <p:spPr>
          <a:xfrm>
            <a:off x="5232123" y="1793489"/>
            <a:ext cx="647701" cy="26261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VE4</a:t>
            </a:r>
            <a:endParaRPr lang="en-US" dirty="0"/>
          </a:p>
        </p:txBody>
      </p:sp>
      <p:sp>
        <p:nvSpPr>
          <p:cNvPr id="28" name="Rectangle 27"/>
          <p:cNvSpPr/>
          <p:nvPr/>
        </p:nvSpPr>
        <p:spPr>
          <a:xfrm>
            <a:off x="2971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VDP1</a:t>
            </a:r>
            <a:endParaRPr lang="en-US" dirty="0"/>
          </a:p>
        </p:txBody>
      </p:sp>
      <p:sp>
        <p:nvSpPr>
          <p:cNvPr id="29" name="Rectangle 28"/>
          <p:cNvSpPr/>
          <p:nvPr/>
        </p:nvSpPr>
        <p:spPr>
          <a:xfrm>
            <a:off x="3733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VDP2</a:t>
            </a:r>
            <a:endParaRPr lang="en-US" sz="1400" dirty="0"/>
          </a:p>
        </p:txBody>
      </p:sp>
      <p:sp>
        <p:nvSpPr>
          <p:cNvPr id="30" name="Rectangle 29"/>
          <p:cNvSpPr/>
          <p:nvPr/>
        </p:nvSpPr>
        <p:spPr>
          <a:xfrm>
            <a:off x="4495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VDP3</a:t>
            </a:r>
            <a:endParaRPr lang="en-US" dirty="0"/>
          </a:p>
        </p:txBody>
      </p:sp>
      <p:sp>
        <p:nvSpPr>
          <p:cNvPr id="31" name="Rectangle 30"/>
          <p:cNvSpPr/>
          <p:nvPr/>
        </p:nvSpPr>
        <p:spPr>
          <a:xfrm>
            <a:off x="5257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VDP4</a:t>
            </a:r>
            <a:endParaRPr lang="en-US" sz="1400" dirty="0"/>
          </a:p>
        </p:txBody>
      </p:sp>
      <p:sp>
        <p:nvSpPr>
          <p:cNvPr id="34" name="TextBox 33"/>
          <p:cNvSpPr txBox="1"/>
          <p:nvPr/>
        </p:nvSpPr>
        <p:spPr>
          <a:xfrm>
            <a:off x="3733800" y="5105400"/>
            <a:ext cx="1600200" cy="369332"/>
          </a:xfrm>
          <a:prstGeom prst="rect">
            <a:avLst/>
          </a:prstGeom>
          <a:noFill/>
        </p:spPr>
        <p:txBody>
          <a:bodyPr wrap="square" rtlCol="0">
            <a:spAutoFit/>
          </a:bodyPr>
          <a:lstStyle/>
          <a:p>
            <a:r>
              <a:rPr lang="en-US" dirty="0" err="1" smtClean="0"/>
              <a:t>SwitchBlade</a:t>
            </a:r>
            <a:endParaRPr lang="en-US" dirty="0"/>
          </a:p>
        </p:txBody>
      </p:sp>
      <p:sp>
        <p:nvSpPr>
          <p:cNvPr id="35" name="Rectangle 34"/>
          <p:cNvSpPr/>
          <p:nvPr/>
        </p:nvSpPr>
        <p:spPr>
          <a:xfrm>
            <a:off x="2911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6" name="Rectangle 35"/>
          <p:cNvSpPr/>
          <p:nvPr/>
        </p:nvSpPr>
        <p:spPr>
          <a:xfrm>
            <a:off x="3673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7" name="Rectangle 36"/>
          <p:cNvSpPr/>
          <p:nvPr/>
        </p:nvSpPr>
        <p:spPr>
          <a:xfrm>
            <a:off x="4435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8" name="Rectangle 37"/>
          <p:cNvSpPr/>
          <p:nvPr/>
        </p:nvSpPr>
        <p:spPr>
          <a:xfrm>
            <a:off x="5225142"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46" name="Rectangle 45"/>
          <p:cNvSpPr/>
          <p:nvPr/>
        </p:nvSpPr>
        <p:spPr>
          <a:xfrm>
            <a:off x="6705600" y="5246132"/>
            <a:ext cx="685800" cy="228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a:p>
        </p:txBody>
      </p:sp>
      <p:sp>
        <p:nvSpPr>
          <p:cNvPr id="48" name="Rectangle 47"/>
          <p:cNvSpPr/>
          <p:nvPr/>
        </p:nvSpPr>
        <p:spPr>
          <a:xfrm>
            <a:off x="6705600" y="5627132"/>
            <a:ext cx="6858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p>
        </p:txBody>
      </p:sp>
      <p:sp>
        <p:nvSpPr>
          <p:cNvPr id="49" name="Rectangle 48"/>
          <p:cNvSpPr/>
          <p:nvPr/>
        </p:nvSpPr>
        <p:spPr>
          <a:xfrm>
            <a:off x="6705600" y="6008132"/>
            <a:ext cx="685800" cy="228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dirty="0"/>
          </a:p>
        </p:txBody>
      </p:sp>
      <p:sp>
        <p:nvSpPr>
          <p:cNvPr id="50" name="Rectangle 49"/>
          <p:cNvSpPr/>
          <p:nvPr/>
        </p:nvSpPr>
        <p:spPr>
          <a:xfrm>
            <a:off x="7432727" y="5181600"/>
            <a:ext cx="1025473" cy="369332"/>
          </a:xfrm>
          <a:prstGeom prst="rect">
            <a:avLst/>
          </a:prstGeom>
        </p:spPr>
        <p:txBody>
          <a:bodyPr wrap="none">
            <a:spAutoFit/>
          </a:bodyPr>
          <a:lstStyle/>
          <a:p>
            <a:pPr algn="ctr"/>
            <a:r>
              <a:rPr lang="en-US" dirty="0" smtClean="0"/>
              <a:t>Software</a:t>
            </a:r>
            <a:endParaRPr lang="en-US" dirty="0"/>
          </a:p>
        </p:txBody>
      </p:sp>
      <p:sp>
        <p:nvSpPr>
          <p:cNvPr id="51" name="Rectangle 50"/>
          <p:cNvSpPr/>
          <p:nvPr/>
        </p:nvSpPr>
        <p:spPr>
          <a:xfrm>
            <a:off x="7467600" y="5562600"/>
            <a:ext cx="1104085" cy="369332"/>
          </a:xfrm>
          <a:prstGeom prst="rect">
            <a:avLst/>
          </a:prstGeom>
        </p:spPr>
        <p:txBody>
          <a:bodyPr wrap="none">
            <a:spAutoFit/>
          </a:bodyPr>
          <a:lstStyle/>
          <a:p>
            <a:pPr algn="ctr"/>
            <a:r>
              <a:rPr lang="en-US" dirty="0" smtClean="0"/>
              <a:t>Hardware</a:t>
            </a:r>
            <a:endParaRPr lang="en-US" dirty="0"/>
          </a:p>
        </p:txBody>
      </p:sp>
      <p:sp>
        <p:nvSpPr>
          <p:cNvPr id="52" name="Rectangle 51"/>
          <p:cNvSpPr/>
          <p:nvPr/>
        </p:nvSpPr>
        <p:spPr>
          <a:xfrm>
            <a:off x="7467600" y="5943600"/>
            <a:ext cx="1237518" cy="369332"/>
          </a:xfrm>
          <a:prstGeom prst="rect">
            <a:avLst/>
          </a:prstGeom>
        </p:spPr>
        <p:txBody>
          <a:bodyPr wrap="none">
            <a:spAutoFit/>
          </a:bodyPr>
          <a:lstStyle/>
          <a:p>
            <a:pPr algn="ctr"/>
            <a:r>
              <a:rPr lang="en-US" dirty="0" smtClean="0"/>
              <a:t>Virtual </a:t>
            </a:r>
            <a:r>
              <a:rPr lang="en-US" dirty="0" err="1" smtClean="0"/>
              <a:t>Env</a:t>
            </a:r>
            <a:r>
              <a:rPr lang="en-US" dirty="0" smtClean="0"/>
              <a:t>.</a:t>
            </a:r>
            <a:endParaRPr lang="en-US" dirty="0"/>
          </a:p>
        </p:txBody>
      </p:sp>
      <p:sp>
        <p:nvSpPr>
          <p:cNvPr id="53" name="Rectangle 52"/>
          <p:cNvSpPr/>
          <p:nvPr/>
        </p:nvSpPr>
        <p:spPr>
          <a:xfrm>
            <a:off x="0" y="5486400"/>
            <a:ext cx="2867450" cy="1200329"/>
          </a:xfrm>
          <a:prstGeom prst="rect">
            <a:avLst/>
          </a:prstGeom>
        </p:spPr>
        <p:txBody>
          <a:bodyPr wrap="square">
            <a:spAutoFit/>
          </a:bodyPr>
          <a:lstStyle/>
          <a:p>
            <a:pPr algn="ctr"/>
            <a:r>
              <a:rPr lang="en-US" dirty="0" smtClean="0"/>
              <a:t>VDP = Virtual Data Plane</a:t>
            </a:r>
          </a:p>
          <a:p>
            <a:pPr algn="ctr"/>
            <a:r>
              <a:rPr lang="en-US" dirty="0" smtClean="0"/>
              <a:t>Click = Click Software Router</a:t>
            </a:r>
          </a:p>
          <a:p>
            <a:pPr algn="ctr"/>
            <a:r>
              <a:rPr lang="en-US" dirty="0" smtClean="0"/>
              <a:t>VE = Virtual Environment</a:t>
            </a:r>
          </a:p>
          <a:p>
            <a:pPr algn="ctr"/>
            <a:endParaRPr lang="en-US" dirty="0"/>
          </a:p>
        </p:txBody>
      </p:sp>
      <p:cxnSp>
        <p:nvCxnSpPr>
          <p:cNvPr id="60" name="Straight Connector 59"/>
          <p:cNvCxnSpPr/>
          <p:nvPr/>
        </p:nvCxnSpPr>
        <p:spPr>
          <a:xfrm>
            <a:off x="2971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33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90361" y="443592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57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5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146556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51"/>
                                        </p:tgtEl>
                                      </p:cBhvr>
                                    </p:animEffect>
                                    <p:set>
                                      <p:cBhvr>
                                        <p:cTn id="16" dur="1" fill="hold">
                                          <p:stCondLst>
                                            <p:cond delay="499"/>
                                          </p:stCondLst>
                                        </p:cTn>
                                        <p:tgtEl>
                                          <p:spTgt spid="205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par>
                          <p:cTn id="51" fill="hold">
                            <p:stCondLst>
                              <p:cond delay="500"/>
                            </p:stCondLst>
                            <p:childTnLst>
                              <p:par>
                                <p:cTn id="52" presetID="9" presetClass="emph" presetSubtype="0" grpId="1" nodeType="afterEffect">
                                  <p:stCondLst>
                                    <p:cond delay="0"/>
                                  </p:stCondLst>
                                  <p:childTnLst>
                                    <p:set>
                                      <p:cBhvr rctx="PPT">
                                        <p:cTn id="53" dur="indefinite"/>
                                        <p:tgtEl>
                                          <p:spTgt spid="85"/>
                                        </p:tgtEl>
                                        <p:attrNameLst>
                                          <p:attrName>style.opacity</p:attrName>
                                        </p:attrNameLst>
                                      </p:cBhvr>
                                      <p:to>
                                        <p:strVal val="0.5"/>
                                      </p:to>
                                    </p:set>
                                    <p:animEffect filter="image" prLst="opacity: 0.5">
                                      <p:cBhvr rctx="IE">
                                        <p:cTn id="54" dur="indefinite"/>
                                        <p:tgtEl>
                                          <p:spTgt spid="85"/>
                                        </p:tgtEl>
                                      </p:cBhvr>
                                    </p:animEffect>
                                  </p:childTnLst>
                                </p:cTn>
                              </p:par>
                              <p:par>
                                <p:cTn id="55" presetID="9" presetClass="emph" presetSubtype="0" grpId="1" nodeType="withEffect">
                                  <p:stCondLst>
                                    <p:cond delay="0"/>
                                  </p:stCondLst>
                                  <p:childTnLst>
                                    <p:set>
                                      <p:cBhvr rctx="PPT">
                                        <p:cTn id="56" dur="indefinite"/>
                                        <p:tgtEl>
                                          <p:spTgt spid="87"/>
                                        </p:tgtEl>
                                        <p:attrNameLst>
                                          <p:attrName>style.opacity</p:attrName>
                                        </p:attrNameLst>
                                      </p:cBhvr>
                                      <p:to>
                                        <p:strVal val="0.5"/>
                                      </p:to>
                                    </p:set>
                                    <p:animEffect filter="image" prLst="opacity: 0.5">
                                      <p:cBhvr rctx="IE">
                                        <p:cTn id="57" dur="indefinite"/>
                                        <p:tgtEl>
                                          <p:spTgt spid="87"/>
                                        </p:tgtEl>
                                      </p:cBhvr>
                                    </p:animEffect>
                                  </p:childTnLst>
                                </p:cTn>
                              </p:par>
                              <p:par>
                                <p:cTn id="58" presetID="9" presetClass="emph" presetSubtype="0" grpId="1" nodeType="withEffect">
                                  <p:stCondLst>
                                    <p:cond delay="0"/>
                                  </p:stCondLst>
                                  <p:childTnLst>
                                    <p:set>
                                      <p:cBhvr rctx="PPT">
                                        <p:cTn id="59" dur="indefinite"/>
                                        <p:tgtEl>
                                          <p:spTgt spid="89"/>
                                        </p:tgtEl>
                                        <p:attrNameLst>
                                          <p:attrName>style.opacity</p:attrName>
                                        </p:attrNameLst>
                                      </p:cBhvr>
                                      <p:to>
                                        <p:strVal val="0.5"/>
                                      </p:to>
                                    </p:set>
                                    <p:animEffect filter="image" prLst="opacity: 0.5">
                                      <p:cBhvr rctx="IE">
                                        <p:cTn id="60" dur="indefinite"/>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500"/>
                                        <p:tgtEl>
                                          <p:spTgt spid="9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500"/>
                                        <p:tgtEl>
                                          <p:spTgt spid="9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3" presetClass="exit" presetSubtype="10" fill="hold" nodeType="withEffect">
                                  <p:stCondLst>
                                    <p:cond delay="0"/>
                                  </p:stCondLst>
                                  <p:childTnLst>
                                    <p:animEffect transition="out" filter="blinds(horizontal)">
                                      <p:cBhvr>
                                        <p:cTn id="90" dur="500"/>
                                        <p:tgtEl>
                                          <p:spTgt spid="88">
                                            <p:txEl>
                                              <p:pRg st="3" end="3"/>
                                            </p:txEl>
                                          </p:spTgt>
                                        </p:tgtEl>
                                      </p:cBhvr>
                                    </p:animEffect>
                                    <p:set>
                                      <p:cBhvr>
                                        <p:cTn id="91" dur="1" fill="hold">
                                          <p:stCondLst>
                                            <p:cond delay="499"/>
                                          </p:stCondLst>
                                        </p:cTn>
                                        <p:tgtEl>
                                          <p:spTgt spid="88">
                                            <p:txEl>
                                              <p:pRg st="3" end="3"/>
                                            </p:txEl>
                                          </p:spTgt>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5" grpId="1" animBg="1"/>
      <p:bldP spid="87" grpId="0" animBg="1"/>
      <p:bldP spid="87" grpId="1" animBg="1"/>
      <p:bldP spid="88" grpId="0" build="allAtOnce" animBg="1"/>
      <p:bldP spid="89" grpId="0" animBg="1"/>
      <p:bldP spid="89" grpId="1" animBg="1"/>
      <p:bldP spid="90" grpId="0"/>
      <p:bldP spid="91" grpId="0"/>
      <p:bldP spid="92" grpId="0" animBg="1"/>
      <p:bldP spid="93" grpId="0" animBg="1"/>
      <p:bldP spid="94" grpId="0" animBg="1"/>
      <p:bldP spid="95" grpId="0" animBg="1"/>
      <p:bldP spid="96" grpId="0" animBg="1"/>
      <p:bldP spid="97" grpId="0" animBg="1"/>
      <p:bldP spid="98" grpId="0" animBg="1"/>
      <p:bldP spid="99" grpId="0" animBg="1"/>
      <p:bldP spid="28" grpId="0" animBg="1"/>
      <p:bldP spid="29" grpId="0" animBg="1"/>
      <p:bldP spid="30" grpId="0" animBg="1"/>
      <p:bldP spid="31" grpId="0" animBg="1"/>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platform</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enable a range of customizable functions at hardware rates</a:t>
            </a:r>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modes</a:t>
            </a:r>
            <a:r>
              <a:rPr lang="en-US" dirty="0" smtClean="0"/>
              <a:t>.</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34007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5"/>
                                      </p:to>
                                    </p:set>
                                    <p:animEffect filter="image" prLst="opacity: 0.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Virtual Data Planes (</a:t>
            </a:r>
            <a:r>
              <a:rPr lang="en-US" dirty="0" err="1"/>
              <a:t>VDPs</a:t>
            </a:r>
            <a:r>
              <a:rPr lang="en-US" dirty="0"/>
              <a:t>)</a:t>
            </a:r>
          </a:p>
        </p:txBody>
      </p:sp>
      <p:sp>
        <p:nvSpPr>
          <p:cNvPr id="24579" name="Rectangle 3"/>
          <p:cNvSpPr>
            <a:spLocks noGrp="1" noChangeArrowheads="1"/>
          </p:cNvSpPr>
          <p:nvPr>
            <p:ph type="body" idx="1"/>
          </p:nvPr>
        </p:nvSpPr>
        <p:spPr>
          <a:xfrm>
            <a:off x="457200" y="2667000"/>
            <a:ext cx="8305800" cy="3810000"/>
          </a:xfrm>
        </p:spPr>
        <p:txBody>
          <a:bodyPr>
            <a:normAutofit fontScale="92500" lnSpcReduction="10000"/>
          </a:bodyPr>
          <a:lstStyle/>
          <a:p>
            <a:r>
              <a:rPr lang="en-US" dirty="0"/>
              <a:t>Separate packet processing pipeline, lookup tables, and forwarding modules per VDP</a:t>
            </a:r>
          </a:p>
          <a:p>
            <a:r>
              <a:rPr lang="en-US" dirty="0"/>
              <a:t>Stored table maps MAC address to VDP identifier</a:t>
            </a:r>
          </a:p>
          <a:p>
            <a:r>
              <a:rPr lang="en-US" dirty="0"/>
              <a:t>VDP Selection step</a:t>
            </a:r>
          </a:p>
          <a:p>
            <a:pPr lvl="1"/>
            <a:r>
              <a:rPr lang="en-US" dirty="0"/>
              <a:t>Identifies VDP based on MAC address</a:t>
            </a:r>
          </a:p>
          <a:p>
            <a:pPr lvl="1"/>
            <a:r>
              <a:rPr lang="en-US" dirty="0"/>
              <a:t>Attaches 64-bit </a:t>
            </a:r>
            <a:r>
              <a:rPr lang="en-US" i="1" dirty="0"/>
              <a:t>platform header</a:t>
            </a:r>
            <a:r>
              <a:rPr lang="en-US" dirty="0"/>
              <a:t> that controls functions in later stages</a:t>
            </a:r>
          </a:p>
          <a:p>
            <a:pPr lvl="1"/>
            <a:r>
              <a:rPr lang="en-US" dirty="0"/>
              <a:t>Register interface controls this header per VDP</a:t>
            </a:r>
          </a:p>
        </p:txBody>
      </p:sp>
      <p:sp>
        <p:nvSpPr>
          <p:cNvPr id="24580" name="Rectangle 4"/>
          <p:cNvSpPr>
            <a:spLocks noChangeArrowheads="1"/>
          </p:cNvSpPr>
          <p:nvPr/>
        </p:nvSpPr>
        <p:spPr bwMode="auto">
          <a:xfrm>
            <a:off x="533400" y="1676400"/>
            <a:ext cx="17526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b="1" dirty="0" smtClean="0"/>
              <a:t>Virtual </a:t>
            </a:r>
            <a:r>
              <a:rPr lang="en-US" b="1" dirty="0"/>
              <a:t>Data </a:t>
            </a:r>
            <a:br>
              <a:rPr lang="en-US" b="1" dirty="0"/>
            </a:br>
            <a:r>
              <a:rPr lang="en-US" b="1" dirty="0"/>
              <a:t>Plane Selection</a:t>
            </a:r>
          </a:p>
        </p:txBody>
      </p:sp>
      <p:sp>
        <p:nvSpPr>
          <p:cNvPr id="24581" name="Rectangle 5"/>
          <p:cNvSpPr>
            <a:spLocks noChangeArrowheads="1"/>
          </p:cNvSpPr>
          <p:nvPr/>
        </p:nvSpPr>
        <p:spPr bwMode="auto">
          <a:xfrm>
            <a:off x="4724400" y="1676400"/>
            <a:ext cx="1752600" cy="76200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b="1"/>
              <a:t>Preprocessing</a:t>
            </a:r>
          </a:p>
        </p:txBody>
      </p:sp>
      <p:sp>
        <p:nvSpPr>
          <p:cNvPr id="24582" name="Rectangle 6"/>
          <p:cNvSpPr>
            <a:spLocks noChangeArrowheads="1"/>
          </p:cNvSpPr>
          <p:nvPr/>
        </p:nvSpPr>
        <p:spPr bwMode="auto">
          <a:xfrm>
            <a:off x="2667000" y="1676400"/>
            <a:ext cx="1676400" cy="762000"/>
          </a:xfrm>
          <a:prstGeom prst="rect">
            <a:avLst/>
          </a:prstGeom>
          <a:solidFill>
            <a:schemeClr val="bg1">
              <a:lumMod val="75000"/>
            </a:schemeClr>
          </a:solidFill>
          <a:ln w="9525">
            <a:solidFill>
              <a:schemeClr val="tx1"/>
            </a:solidFill>
            <a:miter lim="800000"/>
            <a:headEnd/>
            <a:tailEnd/>
          </a:ln>
          <a:effectLst/>
        </p:spPr>
        <p:txBody>
          <a:bodyPr wrap="none" anchor="ctr">
            <a:prstTxWarp prst="textNoShape">
              <a:avLst/>
            </a:prstTxWarp>
          </a:bodyPr>
          <a:lstStyle/>
          <a:p>
            <a:pPr algn="ctr"/>
            <a:r>
              <a:rPr lang="en-US" b="1"/>
              <a:t>Shaping</a:t>
            </a:r>
          </a:p>
        </p:txBody>
      </p:sp>
      <p:sp>
        <p:nvSpPr>
          <p:cNvPr id="24583" name="Rectangle 7"/>
          <p:cNvSpPr>
            <a:spLocks noChangeArrowheads="1"/>
          </p:cNvSpPr>
          <p:nvPr/>
        </p:nvSpPr>
        <p:spPr bwMode="auto">
          <a:xfrm>
            <a:off x="6858000" y="1676400"/>
            <a:ext cx="1752600" cy="76200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b="1"/>
              <a:t>Forwarding</a:t>
            </a:r>
          </a:p>
        </p:txBody>
      </p:sp>
      <p:sp>
        <p:nvSpPr>
          <p:cNvPr id="24584" name="Line 8"/>
          <p:cNvSpPr>
            <a:spLocks noChangeShapeType="1"/>
          </p:cNvSpPr>
          <p:nvPr/>
        </p:nvSpPr>
        <p:spPr bwMode="auto">
          <a:xfrm>
            <a:off x="22860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585" name="Line 9"/>
          <p:cNvSpPr>
            <a:spLocks noChangeShapeType="1"/>
          </p:cNvSpPr>
          <p:nvPr/>
        </p:nvSpPr>
        <p:spPr bwMode="auto">
          <a:xfrm>
            <a:off x="43434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586" name="Line 10"/>
          <p:cNvSpPr>
            <a:spLocks noChangeShapeType="1"/>
          </p:cNvSpPr>
          <p:nvPr/>
        </p:nvSpPr>
        <p:spPr bwMode="auto">
          <a:xfrm>
            <a:off x="64770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111934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4583"/>
                                        </p:tgtEl>
                                        <p:attrNameLst>
                                          <p:attrName>style.opacity</p:attrName>
                                        </p:attrNameLst>
                                      </p:cBhvr>
                                      <p:to>
                                        <p:strVal val="0.5"/>
                                      </p:to>
                                    </p:set>
                                    <p:animEffect filter="image" prLst="opacity: 0.5">
                                      <p:cBhvr rctx="IE">
                                        <p:cTn id="7" dur="indefinite"/>
                                        <p:tgtEl>
                                          <p:spTgt spid="24583"/>
                                        </p:tgtEl>
                                      </p:cBhvr>
                                    </p:animEffect>
                                  </p:childTnLst>
                                </p:cTn>
                              </p:par>
                              <p:par>
                                <p:cTn id="8" presetID="9" presetClass="emph" presetSubtype="0" grpId="0" nodeType="withEffect">
                                  <p:stCondLst>
                                    <p:cond delay="0"/>
                                  </p:stCondLst>
                                  <p:childTnLst>
                                    <p:set>
                                      <p:cBhvr rctx="PPT">
                                        <p:cTn id="9" dur="indefinite"/>
                                        <p:tgtEl>
                                          <p:spTgt spid="24581"/>
                                        </p:tgtEl>
                                        <p:attrNameLst>
                                          <p:attrName>style.opacity</p:attrName>
                                        </p:attrNameLst>
                                      </p:cBhvr>
                                      <p:to>
                                        <p:strVal val="0.5"/>
                                      </p:to>
                                    </p:set>
                                    <p:animEffect filter="image" prLst="opacity: 0.5">
                                      <p:cBhvr rctx="IE">
                                        <p:cTn id="10" dur="indefinite"/>
                                        <p:tgtEl>
                                          <p:spTgt spid="24581"/>
                                        </p:tgtEl>
                                      </p:cBhvr>
                                    </p:animEffect>
                                  </p:childTnLst>
                                </p:cTn>
                              </p:par>
                              <p:par>
                                <p:cTn id="11" presetID="9" presetClass="emph" presetSubtype="0" grpId="0" nodeType="withEffect">
                                  <p:stCondLst>
                                    <p:cond delay="0"/>
                                  </p:stCondLst>
                                  <p:childTnLst>
                                    <p:set>
                                      <p:cBhvr rctx="PPT">
                                        <p:cTn id="12" dur="indefinite"/>
                                        <p:tgtEl>
                                          <p:spTgt spid="24586"/>
                                        </p:tgtEl>
                                        <p:attrNameLst>
                                          <p:attrName>style.opacity</p:attrName>
                                        </p:attrNameLst>
                                      </p:cBhvr>
                                      <p:to>
                                        <p:strVal val="0.5"/>
                                      </p:to>
                                    </p:set>
                                    <p:animEffect filter="image" prLst="opacity: 0.5">
                                      <p:cBhvr rctx="IE">
                                        <p:cTn id="13" dur="indefinite"/>
                                        <p:tgtEl>
                                          <p:spTgt spid="24586"/>
                                        </p:tgtEl>
                                      </p:cBhvr>
                                    </p:animEffect>
                                  </p:childTnLst>
                                </p:cTn>
                              </p:par>
                              <p:par>
                                <p:cTn id="14" presetID="9" presetClass="emph" presetSubtype="0" grpId="0" nodeType="withEffect">
                                  <p:stCondLst>
                                    <p:cond delay="0"/>
                                  </p:stCondLst>
                                  <p:childTnLst>
                                    <p:set>
                                      <p:cBhvr rctx="PPT">
                                        <p:cTn id="15" dur="indefinite"/>
                                        <p:tgtEl>
                                          <p:spTgt spid="24582"/>
                                        </p:tgtEl>
                                        <p:attrNameLst>
                                          <p:attrName>style.opacity</p:attrName>
                                        </p:attrNameLst>
                                      </p:cBhvr>
                                      <p:to>
                                        <p:strVal val="0.5"/>
                                      </p:to>
                                    </p:set>
                                    <p:animEffect filter="image" prLst="opacity: 0.5">
                                      <p:cBhvr rctx="IE">
                                        <p:cTn id="16" dur="indefinite"/>
                                        <p:tgtEl>
                                          <p:spTgt spid="24582"/>
                                        </p:tgtEl>
                                      </p:cBhvr>
                                    </p:animEffect>
                                  </p:childTnLst>
                                </p:cTn>
                              </p:par>
                              <p:par>
                                <p:cTn id="17" presetID="9" presetClass="emph" presetSubtype="0" grpId="0" nodeType="withEffect">
                                  <p:stCondLst>
                                    <p:cond delay="0"/>
                                  </p:stCondLst>
                                  <p:childTnLst>
                                    <p:set>
                                      <p:cBhvr rctx="PPT">
                                        <p:cTn id="18" dur="indefinite"/>
                                        <p:tgtEl>
                                          <p:spTgt spid="24584"/>
                                        </p:tgtEl>
                                        <p:attrNameLst>
                                          <p:attrName>style.opacity</p:attrName>
                                        </p:attrNameLst>
                                      </p:cBhvr>
                                      <p:to>
                                        <p:strVal val="0.5"/>
                                      </p:to>
                                    </p:set>
                                    <p:animEffect filter="image" prLst="opacity: 0.5">
                                      <p:cBhvr rctx="IE">
                                        <p:cTn id="19" dur="indefinite"/>
                                        <p:tgtEl>
                                          <p:spTgt spid="24584"/>
                                        </p:tgtEl>
                                      </p:cBhvr>
                                    </p:animEffect>
                                  </p:childTnLst>
                                </p:cTn>
                              </p:par>
                              <p:par>
                                <p:cTn id="20" presetID="9" presetClass="emph" presetSubtype="0" grpId="0" nodeType="withEffect">
                                  <p:stCondLst>
                                    <p:cond delay="0"/>
                                  </p:stCondLst>
                                  <p:childTnLst>
                                    <p:set>
                                      <p:cBhvr rctx="PPT">
                                        <p:cTn id="21" dur="indefinite"/>
                                        <p:tgtEl>
                                          <p:spTgt spid="24585"/>
                                        </p:tgtEl>
                                        <p:attrNameLst>
                                          <p:attrName>style.opacity</p:attrName>
                                        </p:attrNameLst>
                                      </p:cBhvr>
                                      <p:to>
                                        <p:strVal val="0.5"/>
                                      </p:to>
                                    </p:set>
                                    <p:animEffect filter="image" prLst="opacity: 0.5">
                                      <p:cBhvr rctx="IE">
                                        <p:cTn id="22" dur="indefinite"/>
                                        <p:tgtEl>
                                          <p:spTgt spid="2458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79">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79">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1" grpId="0" animBg="1"/>
      <p:bldP spid="24582" grpId="0" animBg="1"/>
      <p:bldP spid="24583" grpId="0" animBg="1"/>
      <p:bldP spid="24584" grpId="0" animBg="1"/>
      <p:bldP spid="24585" grpId="0" animBg="1"/>
      <p:bldP spid="245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Platform Header</a:t>
            </a:r>
          </a:p>
        </p:txBody>
      </p:sp>
      <p:sp>
        <p:nvSpPr>
          <p:cNvPr id="26627" name="Rectangle 3"/>
          <p:cNvSpPr>
            <a:spLocks noGrp="1" noChangeArrowheads="1"/>
          </p:cNvSpPr>
          <p:nvPr>
            <p:ph type="body" idx="1"/>
          </p:nvPr>
        </p:nvSpPr>
        <p:spPr>
          <a:xfrm>
            <a:off x="457200" y="2819400"/>
            <a:ext cx="8229600" cy="3306763"/>
          </a:xfrm>
        </p:spPr>
        <p:txBody>
          <a:bodyPr>
            <a:normAutofit fontScale="92500"/>
          </a:bodyPr>
          <a:lstStyle/>
          <a:p>
            <a:pPr>
              <a:lnSpc>
                <a:spcPct val="90000"/>
              </a:lnSpc>
            </a:pPr>
            <a:r>
              <a:rPr lang="en-US" b="1" dirty="0">
                <a:solidFill>
                  <a:srgbClr val="FF0000"/>
                </a:solidFill>
              </a:rPr>
              <a:t>Hash </a:t>
            </a:r>
            <a:r>
              <a:rPr lang="en-US" b="1" dirty="0" smtClean="0">
                <a:solidFill>
                  <a:srgbClr val="FF0000"/>
                </a:solidFill>
              </a:rPr>
              <a:t>value </a:t>
            </a:r>
            <a:r>
              <a:rPr lang="en-US" dirty="0" smtClean="0"/>
              <a:t>computed </a:t>
            </a:r>
            <a:r>
              <a:rPr lang="en-US" dirty="0"/>
              <a:t>based on custom bits in header (allows for custom forwarding, if desired)</a:t>
            </a:r>
          </a:p>
          <a:p>
            <a:pPr>
              <a:lnSpc>
                <a:spcPct val="90000"/>
              </a:lnSpc>
            </a:pPr>
            <a:r>
              <a:rPr lang="en-US" b="1" dirty="0" smtClean="0">
                <a:solidFill>
                  <a:srgbClr val="FF0000"/>
                </a:solidFill>
              </a:rPr>
              <a:t>Bitmap </a:t>
            </a:r>
            <a:r>
              <a:rPr lang="en-US" dirty="0" smtClean="0"/>
              <a:t>indicates </a:t>
            </a:r>
            <a:r>
              <a:rPr lang="en-US" dirty="0"/>
              <a:t>which preprocessor modules should execute on this packet</a:t>
            </a:r>
          </a:p>
          <a:p>
            <a:pPr>
              <a:lnSpc>
                <a:spcPct val="90000"/>
              </a:lnSpc>
            </a:pPr>
            <a:r>
              <a:rPr lang="en-US" b="1" dirty="0" smtClean="0">
                <a:solidFill>
                  <a:srgbClr val="FF0000"/>
                </a:solidFill>
              </a:rPr>
              <a:t>Mode </a:t>
            </a:r>
            <a:r>
              <a:rPr lang="en-US" dirty="0" smtClean="0"/>
              <a:t>indicates </a:t>
            </a:r>
            <a:r>
              <a:rPr lang="en-US" dirty="0"/>
              <a:t>the forwarding mode (LPM or otherwise)</a:t>
            </a:r>
          </a:p>
          <a:p>
            <a:pPr>
              <a:lnSpc>
                <a:spcPct val="90000"/>
              </a:lnSpc>
            </a:pPr>
            <a:r>
              <a:rPr lang="en-US" b="1" smtClean="0">
                <a:solidFill>
                  <a:srgbClr val="FF0000"/>
                </a:solidFill>
              </a:rPr>
              <a:t>VDP-ID </a:t>
            </a:r>
            <a:r>
              <a:rPr lang="en-US" smtClean="0"/>
              <a:t>indicates </a:t>
            </a:r>
            <a:r>
              <a:rPr lang="en-US" dirty="0"/>
              <a:t>the VDP of the packet</a:t>
            </a:r>
            <a:endParaRPr lang="en-US" b="1" dirty="0"/>
          </a:p>
          <a:p>
            <a:pPr>
              <a:lnSpc>
                <a:spcPct val="90000"/>
              </a:lnSpc>
            </a:pPr>
            <a:endParaRPr lang="en-US" dirty="0"/>
          </a:p>
        </p:txBody>
      </p:sp>
      <p:sp>
        <p:nvSpPr>
          <p:cNvPr id="6" name="Rectangle 5"/>
          <p:cNvSpPr/>
          <p:nvPr/>
        </p:nvSpPr>
        <p:spPr>
          <a:xfrm>
            <a:off x="1219200" y="1828800"/>
            <a:ext cx="3352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Hash Value</a:t>
            </a:r>
            <a:endParaRPr lang="en-US" dirty="0"/>
          </a:p>
        </p:txBody>
      </p:sp>
      <p:sp>
        <p:nvSpPr>
          <p:cNvPr id="8" name="Rectangle 7"/>
          <p:cNvSpPr/>
          <p:nvPr/>
        </p:nvSpPr>
        <p:spPr>
          <a:xfrm>
            <a:off x="4572000" y="1828800"/>
            <a:ext cx="3352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9" name="Straight Connector 8"/>
          <p:cNvCxnSpPr>
            <a:stCxn id="8" idx="0"/>
            <a:endCxn id="8" idx="2"/>
          </p:cNvCxnSpPr>
          <p:nvPr/>
        </p:nvCxnSpPr>
        <p:spPr>
          <a:xfrm rot="16200000" flipH="1">
            <a:off x="5905500" y="2171700"/>
            <a:ext cx="6858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1828800"/>
            <a:ext cx="1371600" cy="646331"/>
          </a:xfrm>
          <a:prstGeom prst="rect">
            <a:avLst/>
          </a:prstGeom>
          <a:noFill/>
        </p:spPr>
        <p:txBody>
          <a:bodyPr wrap="square" rtlCol="0">
            <a:spAutoFit/>
          </a:bodyPr>
          <a:lstStyle/>
          <a:p>
            <a:r>
              <a:rPr lang="en-US" dirty="0" smtClean="0">
                <a:solidFill>
                  <a:schemeClr val="bg1"/>
                </a:solidFill>
              </a:rPr>
              <a:t>Module bitmap</a:t>
            </a:r>
            <a:endParaRPr lang="en-US" dirty="0">
              <a:solidFill>
                <a:schemeClr val="bg1"/>
              </a:solidFill>
            </a:endParaRPr>
          </a:p>
        </p:txBody>
      </p:sp>
      <p:sp>
        <p:nvSpPr>
          <p:cNvPr id="11" name="TextBox 10"/>
          <p:cNvSpPr txBox="1"/>
          <p:nvPr/>
        </p:nvSpPr>
        <p:spPr>
          <a:xfrm>
            <a:off x="6248400" y="1981199"/>
            <a:ext cx="838200" cy="369332"/>
          </a:xfrm>
          <a:prstGeom prst="rect">
            <a:avLst/>
          </a:prstGeom>
          <a:noFill/>
        </p:spPr>
        <p:txBody>
          <a:bodyPr wrap="square" rtlCol="0">
            <a:spAutoFit/>
          </a:bodyPr>
          <a:lstStyle/>
          <a:p>
            <a:r>
              <a:rPr lang="en-US" dirty="0" smtClean="0">
                <a:solidFill>
                  <a:schemeClr val="bg1"/>
                </a:solidFill>
              </a:rPr>
              <a:t>Mode</a:t>
            </a:r>
            <a:endParaRPr lang="en-US" dirty="0">
              <a:solidFill>
                <a:schemeClr val="bg1"/>
              </a:solidFill>
            </a:endParaRPr>
          </a:p>
        </p:txBody>
      </p:sp>
      <p:sp>
        <p:nvSpPr>
          <p:cNvPr id="12" name="TextBox 11"/>
          <p:cNvSpPr txBox="1"/>
          <p:nvPr/>
        </p:nvSpPr>
        <p:spPr>
          <a:xfrm>
            <a:off x="7086600" y="1981200"/>
            <a:ext cx="838200" cy="369332"/>
          </a:xfrm>
          <a:prstGeom prst="rect">
            <a:avLst/>
          </a:prstGeom>
          <a:noFill/>
        </p:spPr>
        <p:txBody>
          <a:bodyPr wrap="square" rtlCol="0">
            <a:spAutoFit/>
          </a:bodyPr>
          <a:lstStyle/>
          <a:p>
            <a:r>
              <a:rPr lang="en-US" dirty="0" smtClean="0">
                <a:solidFill>
                  <a:schemeClr val="bg1"/>
                </a:solidFill>
              </a:rPr>
              <a:t>VDP ID</a:t>
            </a:r>
            <a:endParaRPr lang="en-US" dirty="0">
              <a:solidFill>
                <a:schemeClr val="bg1"/>
              </a:solidFill>
            </a:endParaRPr>
          </a:p>
        </p:txBody>
      </p:sp>
      <p:sp>
        <p:nvSpPr>
          <p:cNvPr id="13" name="Rectangle 12"/>
          <p:cNvSpPr/>
          <p:nvPr/>
        </p:nvSpPr>
        <p:spPr>
          <a:xfrm>
            <a:off x="6274231" y="1828799"/>
            <a:ext cx="774915"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Mode</a:t>
            </a:r>
            <a:endParaRPr lang="en-US" dirty="0">
              <a:solidFill>
                <a:schemeClr val="tx1"/>
              </a:solidFill>
            </a:endParaRPr>
          </a:p>
        </p:txBody>
      </p:sp>
      <p:sp>
        <p:nvSpPr>
          <p:cNvPr id="14" name="Rectangle 13"/>
          <p:cNvSpPr/>
          <p:nvPr/>
        </p:nvSpPr>
        <p:spPr>
          <a:xfrm>
            <a:off x="4595247" y="1828799"/>
            <a:ext cx="1653153"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Module Bitmap</a:t>
            </a:r>
            <a:endParaRPr lang="en-US" dirty="0">
              <a:solidFill>
                <a:schemeClr val="tx1"/>
              </a:solidFill>
            </a:endParaRPr>
          </a:p>
        </p:txBody>
      </p:sp>
      <p:sp>
        <p:nvSpPr>
          <p:cNvPr id="15" name="Rectangle 14"/>
          <p:cNvSpPr/>
          <p:nvPr/>
        </p:nvSpPr>
        <p:spPr>
          <a:xfrm>
            <a:off x="1219200" y="1828800"/>
            <a:ext cx="33528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Hash Value</a:t>
            </a:r>
            <a:endParaRPr lang="en-US" dirty="0">
              <a:solidFill>
                <a:schemeClr val="tx1"/>
              </a:solidFill>
            </a:endParaRP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65923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Bottom)">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a:bodyPr>
          <a:lstStyle/>
          <a:p>
            <a:pPr>
              <a:defRPr/>
            </a:pPr>
            <a:r>
              <a:rPr lang="en-US" dirty="0"/>
              <a:t>Review of Previous </a:t>
            </a:r>
            <a:r>
              <a:rPr lang="en-US" dirty="0" smtClean="0"/>
              <a:t>Lecture</a:t>
            </a:r>
          </a:p>
        </p:txBody>
      </p:sp>
      <p:sp>
        <p:nvSpPr>
          <p:cNvPr id="57346" name="Rectangle 2"/>
          <p:cNvSpPr>
            <a:spLocks noGrp="1" noChangeArrowheads="1"/>
          </p:cNvSpPr>
          <p:nvPr>
            <p:ph type="body" idx="1"/>
          </p:nvPr>
        </p:nvSpPr>
        <p:spPr>
          <a:xfrm>
            <a:off x="400050" y="1638300"/>
            <a:ext cx="7822406" cy="4619625"/>
          </a:xfrm>
        </p:spPr>
        <p:txBody>
          <a:bodyPr>
            <a:normAutofit lnSpcReduction="10000"/>
          </a:bodyPr>
          <a:lstStyle/>
          <a:p>
            <a:pPr>
              <a:defRPr/>
            </a:pPr>
            <a:r>
              <a:rPr lang="en-US" dirty="0" smtClean="0"/>
              <a:t>What update abstractions did we learn? </a:t>
            </a:r>
          </a:p>
          <a:p>
            <a:pPr lvl="1">
              <a:defRPr/>
            </a:pPr>
            <a:r>
              <a:rPr lang="en-US" dirty="0" smtClean="0"/>
              <a:t>Per-packet consistent update: each packet is processed either by the old configuration or the new one</a:t>
            </a:r>
          </a:p>
          <a:p>
            <a:pPr lvl="1">
              <a:defRPr/>
            </a:pPr>
            <a:r>
              <a:rPr lang="en-US" dirty="0" smtClean="0"/>
              <a:t>Per-flow consistent update: all packets of a flow is processed by the same configuration (either old or new)</a:t>
            </a:r>
          </a:p>
          <a:p>
            <a:pPr lvl="1">
              <a:defRPr/>
            </a:pPr>
            <a:r>
              <a:rPr lang="en-US" dirty="0" smtClean="0"/>
              <a:t>Congestion free update: updates are congestion free under asynchronous switch and traffic matrix changes</a:t>
            </a:r>
          </a:p>
          <a:p>
            <a:pPr lvl="1">
              <a:defRPr/>
            </a:pPr>
            <a:endParaRPr lang="en-US" sz="2000" dirty="0" smtClean="0"/>
          </a:p>
          <a:p>
            <a:pPr lvl="1">
              <a:defRPr/>
            </a:pPr>
            <a:endParaRPr lang="en-US" sz="2000" dirty="0"/>
          </a:p>
          <a:p>
            <a:pPr eaLnBrk="1" hangingPunct="1">
              <a:defRPr/>
            </a:pPr>
            <a:endParaRPr lang="en-US" sz="2400" dirty="0"/>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079613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Data Plane Isolation</a:t>
            </a:r>
            <a:endParaRPr lang="en-US" dirty="0"/>
          </a:p>
        </p:txBody>
      </p:sp>
      <p:sp>
        <p:nvSpPr>
          <p:cNvPr id="3" name="Content Placeholder 2"/>
          <p:cNvSpPr>
            <a:spLocks noGrp="1"/>
          </p:cNvSpPr>
          <p:nvPr>
            <p:ph idx="1"/>
          </p:nvPr>
        </p:nvSpPr>
        <p:spPr>
          <a:xfrm>
            <a:off x="304800" y="1600200"/>
            <a:ext cx="8686800" cy="4525963"/>
          </a:xfrm>
        </p:spPr>
        <p:txBody>
          <a:bodyPr>
            <a:normAutofit lnSpcReduction="10000"/>
          </a:bodyPr>
          <a:lstStyle/>
          <a:p>
            <a:r>
              <a:rPr lang="en-US" dirty="0" smtClean="0"/>
              <a:t>Each Virtual Data Plane (VDP) has preprocessing, lookup, and post processing stages</a:t>
            </a:r>
          </a:p>
          <a:p>
            <a:pPr lvl="1"/>
            <a:r>
              <a:rPr lang="en-US" dirty="0" smtClean="0"/>
              <a:t>Fixed set of forwarding tables</a:t>
            </a:r>
          </a:p>
          <a:p>
            <a:pPr lvl="1"/>
            <a:r>
              <a:rPr lang="en-US" dirty="0" smtClean="0"/>
              <a:t>Lookup, ARP, and exception tables</a:t>
            </a:r>
          </a:p>
          <a:p>
            <a:pPr lvl="1"/>
            <a:endParaRPr lang="en-US" dirty="0" smtClean="0"/>
          </a:p>
          <a:p>
            <a:r>
              <a:rPr lang="en-US" dirty="0" smtClean="0"/>
              <a:t>One rate limiter per virtual-data plane</a:t>
            </a:r>
          </a:p>
          <a:p>
            <a:endParaRPr lang="en-US" dirty="0" smtClean="0"/>
          </a:p>
          <a:p>
            <a:r>
              <a:rPr lang="en-US" dirty="0" smtClean="0"/>
              <a:t>Forwarding tables, rate limiters operate in isolation</a:t>
            </a:r>
          </a:p>
          <a:p>
            <a:endParaRPr lang="en-US" dirty="0" smtClean="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195353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a:t>
            </a:r>
            <a:r>
              <a:rPr lang="en-US" dirty="0" err="1" smtClean="0"/>
              <a:t>platfor</a:t>
            </a:r>
            <a:r>
              <a:rPr lang="en-US" dirty="0" smtClean="0"/>
              <a:t>.</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to enable a range of customizable functions at hardware rates</a:t>
            </a:r>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modes</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137190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grpId="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760408" y="1295400"/>
            <a:ext cx="2971800" cy="259080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381000" y="152400"/>
            <a:ext cx="8229600" cy="1143000"/>
          </a:xfrm>
        </p:spPr>
        <p:txBody>
          <a:bodyPr/>
          <a:lstStyle/>
          <a:p>
            <a:pPr algn="l"/>
            <a:r>
              <a:rPr lang="en-US" dirty="0"/>
              <a:t>Preprocessing</a:t>
            </a:r>
          </a:p>
        </p:txBody>
      </p:sp>
      <p:sp>
        <p:nvSpPr>
          <p:cNvPr id="28675" name="Rectangle 3"/>
          <p:cNvSpPr>
            <a:spLocks noGrp="1" noChangeArrowheads="1"/>
          </p:cNvSpPr>
          <p:nvPr>
            <p:ph type="body" idx="1"/>
          </p:nvPr>
        </p:nvSpPr>
        <p:spPr>
          <a:xfrm>
            <a:off x="228600" y="4038600"/>
            <a:ext cx="8686800" cy="2362200"/>
          </a:xfrm>
        </p:spPr>
        <p:txBody>
          <a:bodyPr>
            <a:normAutofit fontScale="92500" lnSpcReduction="10000"/>
          </a:bodyPr>
          <a:lstStyle/>
          <a:p>
            <a:r>
              <a:rPr lang="en-US" sz="2400" dirty="0"/>
              <a:t>Select</a:t>
            </a:r>
            <a:r>
              <a:rPr lang="en-US" sz="2400" dirty="0" smtClean="0"/>
              <a:t> processing functions </a:t>
            </a:r>
            <a:r>
              <a:rPr lang="en-US" sz="2400" dirty="0"/>
              <a:t>from </a:t>
            </a:r>
            <a:r>
              <a:rPr lang="en-US" sz="2400" b="1" dirty="0">
                <a:solidFill>
                  <a:srgbClr val="FF0000"/>
                </a:solidFill>
              </a:rPr>
              <a:t>library of reusable modules</a:t>
            </a:r>
          </a:p>
          <a:p>
            <a:pPr lvl="1"/>
            <a:r>
              <a:rPr lang="en-US" sz="2000" dirty="0"/>
              <a:t>Selection function through bitmap</a:t>
            </a:r>
            <a:br>
              <a:rPr lang="en-US" sz="2000" dirty="0"/>
            </a:br>
            <a:r>
              <a:rPr lang="en-US" sz="2000" dirty="0"/>
              <a:t>Enables fast customization without </a:t>
            </a:r>
            <a:r>
              <a:rPr lang="en-US" sz="2000" dirty="0" err="1"/>
              <a:t>resynthesis</a:t>
            </a:r>
            <a:endParaRPr lang="en-US" sz="2000" dirty="0"/>
          </a:p>
          <a:p>
            <a:pPr lvl="1"/>
            <a:r>
              <a:rPr lang="en-US" sz="2000" dirty="0"/>
              <a:t>Example implementations: Path Splicing, IPv6, </a:t>
            </a:r>
            <a:r>
              <a:rPr lang="en-US" sz="2000" dirty="0" err="1"/>
              <a:t>OpenFlow</a:t>
            </a:r>
            <a:endParaRPr lang="en-US" sz="2000" dirty="0"/>
          </a:p>
          <a:p>
            <a:r>
              <a:rPr lang="en-US" sz="2400" b="1" dirty="0">
                <a:solidFill>
                  <a:srgbClr val="FF0000"/>
                </a:solidFill>
              </a:rPr>
              <a:t>Hash custom bits in packet header </a:t>
            </a:r>
            <a:r>
              <a:rPr lang="en-US" sz="2400" dirty="0"/>
              <a:t>and insert value in </a:t>
            </a:r>
            <a:r>
              <a:rPr lang="en-US" sz="2400" i="1" dirty="0"/>
              <a:t>hash</a:t>
            </a:r>
            <a:r>
              <a:rPr lang="en-US" sz="2400" dirty="0"/>
              <a:t> field in platform header</a:t>
            </a:r>
          </a:p>
          <a:p>
            <a:pPr lvl="1"/>
            <a:r>
              <a:rPr lang="en-US" sz="2000" dirty="0"/>
              <a:t>Enables custom forwarding</a:t>
            </a:r>
          </a:p>
        </p:txBody>
      </p:sp>
      <p:grpSp>
        <p:nvGrpSpPr>
          <p:cNvPr id="2" name="Group 13"/>
          <p:cNvGrpSpPr>
            <a:grpSpLocks/>
          </p:cNvGrpSpPr>
          <p:nvPr/>
        </p:nvGrpSpPr>
        <p:grpSpPr bwMode="auto">
          <a:xfrm>
            <a:off x="4343400" y="152400"/>
            <a:ext cx="4648200" cy="457200"/>
            <a:chOff x="336" y="1056"/>
            <a:chExt cx="5088" cy="480"/>
          </a:xfrm>
        </p:grpSpPr>
        <p:sp>
          <p:nvSpPr>
            <p:cNvPr id="28678" name="Rectangle 6"/>
            <p:cNvSpPr>
              <a:spLocks noChangeArrowheads="1"/>
            </p:cNvSpPr>
            <p:nvPr/>
          </p:nvSpPr>
          <p:spPr bwMode="auto">
            <a:xfrm>
              <a:off x="33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Virtual Data </a:t>
              </a:r>
              <a:br>
                <a:rPr lang="en-US" sz="1200" b="1"/>
              </a:br>
              <a:r>
                <a:rPr lang="en-US" sz="1200" b="1"/>
                <a:t>Plane Selection</a:t>
              </a:r>
            </a:p>
          </p:txBody>
        </p:sp>
        <p:sp>
          <p:nvSpPr>
            <p:cNvPr id="28679" name="Rectangle 7"/>
            <p:cNvSpPr>
              <a:spLocks noChangeArrowheads="1"/>
            </p:cNvSpPr>
            <p:nvPr/>
          </p:nvSpPr>
          <p:spPr bwMode="auto">
            <a:xfrm>
              <a:off x="2976" y="1056"/>
              <a:ext cx="1104" cy="48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200" b="1"/>
                <a:t>Preprocessing</a:t>
              </a:r>
            </a:p>
          </p:txBody>
        </p:sp>
        <p:sp>
          <p:nvSpPr>
            <p:cNvPr id="28680" name="Rectangle 8"/>
            <p:cNvSpPr>
              <a:spLocks noChangeArrowheads="1"/>
            </p:cNvSpPr>
            <p:nvPr/>
          </p:nvSpPr>
          <p:spPr bwMode="auto">
            <a:xfrm>
              <a:off x="1680" y="1056"/>
              <a:ext cx="1056" cy="480"/>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US" sz="1200" b="1" dirty="0"/>
                <a:t>Shaping</a:t>
              </a:r>
            </a:p>
          </p:txBody>
        </p:sp>
        <p:sp>
          <p:nvSpPr>
            <p:cNvPr id="28681" name="Rectangle 9"/>
            <p:cNvSpPr>
              <a:spLocks noChangeArrowheads="1"/>
            </p:cNvSpPr>
            <p:nvPr/>
          </p:nvSpPr>
          <p:spPr bwMode="auto">
            <a:xfrm>
              <a:off x="4320"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Forwarding</a:t>
              </a:r>
            </a:p>
          </p:txBody>
        </p:sp>
        <p:sp>
          <p:nvSpPr>
            <p:cNvPr id="28682" name="Line 10"/>
            <p:cNvSpPr>
              <a:spLocks noChangeShapeType="1"/>
            </p:cNvSpPr>
            <p:nvPr/>
          </p:nvSpPr>
          <p:spPr bwMode="auto">
            <a:xfrm>
              <a:off x="144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28683" name="Line 11"/>
            <p:cNvSpPr>
              <a:spLocks noChangeShapeType="1"/>
            </p:cNvSpPr>
            <p:nvPr/>
          </p:nvSpPr>
          <p:spPr bwMode="auto">
            <a:xfrm>
              <a:off x="2736"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28684" name="Line 12"/>
            <p:cNvSpPr>
              <a:spLocks noChangeShapeType="1"/>
            </p:cNvSpPr>
            <p:nvPr/>
          </p:nvSpPr>
          <p:spPr bwMode="auto">
            <a:xfrm>
              <a:off x="408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grpSp>
      <p:grpSp>
        <p:nvGrpSpPr>
          <p:cNvPr id="55" name="Group 54"/>
          <p:cNvGrpSpPr/>
          <p:nvPr/>
        </p:nvGrpSpPr>
        <p:grpSpPr>
          <a:xfrm>
            <a:off x="106720" y="1066800"/>
            <a:ext cx="5608280" cy="2743200"/>
            <a:chOff x="0" y="1066800"/>
            <a:chExt cx="5608280" cy="2743200"/>
          </a:xfrm>
        </p:grpSpPr>
        <p:grpSp>
          <p:nvGrpSpPr>
            <p:cNvPr id="47" name="Group 46"/>
            <p:cNvGrpSpPr/>
            <p:nvPr/>
          </p:nvGrpSpPr>
          <p:grpSpPr>
            <a:xfrm>
              <a:off x="2667000" y="1374338"/>
              <a:ext cx="2941280" cy="2435662"/>
              <a:chOff x="2667000" y="1106269"/>
              <a:chExt cx="2941280" cy="2435662"/>
            </a:xfrm>
          </p:grpSpPr>
          <p:grpSp>
            <p:nvGrpSpPr>
              <p:cNvPr id="46" name="Group 45"/>
              <p:cNvGrpSpPr/>
              <p:nvPr/>
            </p:nvGrpSpPr>
            <p:grpSpPr>
              <a:xfrm>
                <a:off x="2667000" y="1106269"/>
                <a:ext cx="2941280" cy="646331"/>
                <a:chOff x="2743200" y="1106269"/>
                <a:chExt cx="2941280" cy="646331"/>
              </a:xfrm>
            </p:grpSpPr>
            <p:sp>
              <p:nvSpPr>
                <p:cNvPr id="39" name="Rectangle 38"/>
                <p:cNvSpPr/>
                <p:nvPr/>
              </p:nvSpPr>
              <p:spPr>
                <a:xfrm>
                  <a:off x="2743200" y="1143000"/>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200400" y="1106269"/>
                  <a:ext cx="2036271" cy="646331"/>
                </a:xfrm>
                <a:prstGeom prst="rect">
                  <a:avLst/>
                </a:prstGeom>
                <a:noFill/>
              </p:spPr>
              <p:txBody>
                <a:bodyPr wrap="square" rtlCol="0">
                  <a:spAutoFit/>
                </a:bodyPr>
                <a:lstStyle/>
                <a:p>
                  <a:pPr algn="ctr"/>
                  <a:r>
                    <a:rPr lang="en-US" b="1" dirty="0" smtClean="0">
                      <a:solidFill>
                        <a:schemeClr val="bg1"/>
                      </a:solidFill>
                    </a:rPr>
                    <a:t>Preprocessing</a:t>
                  </a:r>
                </a:p>
                <a:p>
                  <a:pPr algn="ctr"/>
                  <a:r>
                    <a:rPr lang="en-US" b="1" dirty="0" smtClean="0">
                      <a:solidFill>
                        <a:schemeClr val="bg1"/>
                      </a:solidFill>
                    </a:rPr>
                    <a:t>Selector</a:t>
                  </a:r>
                  <a:endParaRPr lang="en-US" b="1" dirty="0">
                    <a:solidFill>
                      <a:schemeClr val="bg1"/>
                    </a:solidFill>
                  </a:endParaRPr>
                </a:p>
              </p:txBody>
            </p:sp>
          </p:grpSp>
          <p:grpSp>
            <p:nvGrpSpPr>
              <p:cNvPr id="45" name="Group 44"/>
              <p:cNvGrpSpPr/>
              <p:nvPr/>
            </p:nvGrpSpPr>
            <p:grpSpPr>
              <a:xfrm>
                <a:off x="2667000" y="1981200"/>
                <a:ext cx="2941280" cy="646331"/>
                <a:chOff x="2697520" y="1981200"/>
                <a:chExt cx="2941280" cy="646331"/>
              </a:xfrm>
            </p:grpSpPr>
            <p:sp>
              <p:nvSpPr>
                <p:cNvPr id="41" name="Rectangle 40"/>
                <p:cNvSpPr/>
                <p:nvPr/>
              </p:nvSpPr>
              <p:spPr>
                <a:xfrm>
                  <a:off x="2697520" y="20179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154720" y="1981200"/>
                  <a:ext cx="2036271" cy="646331"/>
                </a:xfrm>
                <a:prstGeom prst="rect">
                  <a:avLst/>
                </a:prstGeom>
                <a:noFill/>
              </p:spPr>
              <p:txBody>
                <a:bodyPr wrap="square" rtlCol="0">
                  <a:spAutoFit/>
                </a:bodyPr>
                <a:lstStyle/>
                <a:p>
                  <a:pPr algn="ctr"/>
                  <a:r>
                    <a:rPr lang="en-US" b="1" dirty="0" smtClean="0">
                      <a:solidFill>
                        <a:schemeClr val="bg1"/>
                      </a:solidFill>
                    </a:rPr>
                    <a:t>Custom </a:t>
                  </a:r>
                </a:p>
                <a:p>
                  <a:pPr algn="ctr"/>
                  <a:r>
                    <a:rPr lang="en-US" b="1" dirty="0" smtClean="0">
                      <a:solidFill>
                        <a:schemeClr val="bg1"/>
                      </a:solidFill>
                    </a:rPr>
                    <a:t>Preprocessor</a:t>
                  </a:r>
                  <a:endParaRPr lang="en-US" b="1" dirty="0">
                    <a:solidFill>
                      <a:schemeClr val="bg1"/>
                    </a:solidFill>
                  </a:endParaRPr>
                </a:p>
              </p:txBody>
            </p:sp>
          </p:grpSp>
          <p:sp>
            <p:nvSpPr>
              <p:cNvPr id="43" name="Rectangle 42"/>
              <p:cNvSpPr/>
              <p:nvPr/>
            </p:nvSpPr>
            <p:spPr>
              <a:xfrm>
                <a:off x="2667000" y="29323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3096399"/>
                <a:ext cx="2036271" cy="369332"/>
              </a:xfrm>
              <a:prstGeom prst="rect">
                <a:avLst/>
              </a:prstGeom>
              <a:noFill/>
            </p:spPr>
            <p:txBody>
              <a:bodyPr wrap="square" rtlCol="0">
                <a:spAutoFit/>
              </a:bodyPr>
              <a:lstStyle/>
              <a:p>
                <a:pPr algn="ctr"/>
                <a:r>
                  <a:rPr lang="en-US" b="1" dirty="0" smtClean="0">
                    <a:solidFill>
                      <a:schemeClr val="bg1"/>
                    </a:solidFill>
                  </a:rPr>
                  <a:t>Hasher</a:t>
                </a:r>
                <a:endParaRPr lang="en-US" b="1" dirty="0">
                  <a:solidFill>
                    <a:schemeClr val="bg1"/>
                  </a:solidFill>
                </a:endParaRPr>
              </a:p>
            </p:txBody>
          </p:sp>
        </p:grpSp>
        <p:sp>
          <p:nvSpPr>
            <p:cNvPr id="48" name="Down Arrow 47"/>
            <p:cNvSpPr/>
            <p:nvPr/>
          </p:nvSpPr>
          <p:spPr>
            <a:xfrm flipH="1">
              <a:off x="4008081" y="1066800"/>
              <a:ext cx="228599" cy="3048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Down Arrow 48"/>
            <p:cNvSpPr/>
            <p:nvPr/>
          </p:nvSpPr>
          <p:spPr>
            <a:xfrm rot="16200000">
              <a:off x="2263140" y="1470660"/>
              <a:ext cx="45719"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Down Arrow 49"/>
            <p:cNvSpPr/>
            <p:nvPr/>
          </p:nvSpPr>
          <p:spPr>
            <a:xfrm rot="16200000">
              <a:off x="2263140" y="2263140"/>
              <a:ext cx="45719"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TextBox 50"/>
            <p:cNvSpPr txBox="1"/>
            <p:nvPr/>
          </p:nvSpPr>
          <p:spPr>
            <a:xfrm>
              <a:off x="0" y="1143000"/>
              <a:ext cx="2133600" cy="923330"/>
            </a:xfrm>
            <a:prstGeom prst="rect">
              <a:avLst/>
            </a:prstGeom>
            <a:noFill/>
          </p:spPr>
          <p:txBody>
            <a:bodyPr wrap="square" rtlCol="0">
              <a:spAutoFit/>
            </a:bodyPr>
            <a:lstStyle/>
            <a:p>
              <a:pPr algn="ctr"/>
              <a:r>
                <a:rPr lang="en-US" dirty="0" smtClean="0"/>
                <a:t>Per-VDP Module Selection</a:t>
              </a:r>
            </a:p>
            <a:p>
              <a:pPr algn="ctr"/>
              <a:r>
                <a:rPr lang="en-US" dirty="0" smtClean="0"/>
                <a:t>Bit field Register</a:t>
              </a:r>
              <a:endParaRPr lang="en-US" dirty="0"/>
            </a:p>
          </p:txBody>
        </p:sp>
        <p:sp>
          <p:nvSpPr>
            <p:cNvPr id="52" name="TextBox 51"/>
            <p:cNvSpPr txBox="1"/>
            <p:nvPr/>
          </p:nvSpPr>
          <p:spPr>
            <a:xfrm>
              <a:off x="0" y="2325469"/>
              <a:ext cx="1981200" cy="646331"/>
            </a:xfrm>
            <a:prstGeom prst="rect">
              <a:avLst/>
            </a:prstGeom>
            <a:noFill/>
          </p:spPr>
          <p:txBody>
            <a:bodyPr wrap="square" rtlCol="0">
              <a:spAutoFit/>
            </a:bodyPr>
            <a:lstStyle/>
            <a:p>
              <a:pPr algn="ctr"/>
              <a:r>
                <a:rPr lang="en-US" dirty="0" smtClean="0"/>
                <a:t>Per-VDP module field Selection</a:t>
              </a:r>
              <a:endParaRPr lang="en-US" dirty="0"/>
            </a:p>
          </p:txBody>
        </p:sp>
        <p:sp>
          <p:nvSpPr>
            <p:cNvPr id="53" name="Down Arrow 52"/>
            <p:cNvSpPr/>
            <p:nvPr/>
          </p:nvSpPr>
          <p:spPr>
            <a:xfrm flipH="1">
              <a:off x="4021389" y="2013156"/>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Down Arrow 53"/>
            <p:cNvSpPr/>
            <p:nvPr/>
          </p:nvSpPr>
          <p:spPr>
            <a:xfrm flipH="1">
              <a:off x="4023849" y="2912808"/>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3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9258111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12"/>
          <p:cNvSpPr>
            <a:spLocks noChangeArrowheads="1"/>
          </p:cNvSpPr>
          <p:nvPr/>
        </p:nvSpPr>
        <p:spPr bwMode="auto">
          <a:xfrm>
            <a:off x="1714500" y="28352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35" name="Rectangle 312"/>
          <p:cNvSpPr>
            <a:spLocks noChangeArrowheads="1"/>
          </p:cNvSpPr>
          <p:nvPr/>
        </p:nvSpPr>
        <p:spPr bwMode="auto">
          <a:xfrm>
            <a:off x="1714500" y="32924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33" name="Rectangle 312"/>
          <p:cNvSpPr>
            <a:spLocks noChangeArrowheads="1"/>
          </p:cNvSpPr>
          <p:nvPr/>
        </p:nvSpPr>
        <p:spPr bwMode="auto">
          <a:xfrm>
            <a:off x="1714500" y="23780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2" name="Title 1"/>
          <p:cNvSpPr>
            <a:spLocks noGrp="1"/>
          </p:cNvSpPr>
          <p:nvPr>
            <p:ph type="title"/>
          </p:nvPr>
        </p:nvSpPr>
        <p:spPr/>
        <p:txBody>
          <a:bodyPr/>
          <a:lstStyle/>
          <a:p>
            <a:r>
              <a:rPr lang="en-US" dirty="0" smtClean="0"/>
              <a:t>Hashing</a:t>
            </a:r>
            <a:endParaRPr lang="en-US" dirty="0"/>
          </a:p>
        </p:txBody>
      </p:sp>
      <p:sp>
        <p:nvSpPr>
          <p:cNvPr id="40" name="Content Placeholder 39"/>
          <p:cNvSpPr>
            <a:spLocks noGrp="1"/>
          </p:cNvSpPr>
          <p:nvPr>
            <p:ph idx="1"/>
          </p:nvPr>
        </p:nvSpPr>
        <p:spPr>
          <a:xfrm>
            <a:off x="685800" y="4800600"/>
            <a:ext cx="8229600" cy="1600200"/>
          </a:xfrm>
        </p:spPr>
        <p:txBody>
          <a:bodyPr>
            <a:normAutofit fontScale="85000" lnSpcReduction="20000"/>
          </a:bodyPr>
          <a:lstStyle/>
          <a:p>
            <a:r>
              <a:rPr lang="en-US" dirty="0" smtClean="0"/>
              <a:t>Hash custom bits in packet header </a:t>
            </a:r>
          </a:p>
          <a:p>
            <a:pPr lvl="1"/>
            <a:r>
              <a:rPr lang="en-US" dirty="0" smtClean="0"/>
              <a:t>Insert hash value in field in platform header</a:t>
            </a:r>
          </a:p>
          <a:p>
            <a:r>
              <a:rPr lang="en-US" dirty="0" smtClean="0"/>
              <a:t>Module accepts up to 256-bits from the preprocessor according to </a:t>
            </a:r>
            <a:r>
              <a:rPr lang="en-US" b="1" dirty="0" smtClean="0">
                <a:solidFill>
                  <a:srgbClr val="FF0000"/>
                </a:solidFill>
              </a:rPr>
              <a:t>user selection</a:t>
            </a:r>
          </a:p>
          <a:p>
            <a:endParaRPr lang="en-US" dirty="0"/>
          </a:p>
        </p:txBody>
      </p:sp>
      <p:sp>
        <p:nvSpPr>
          <p:cNvPr id="5" name="Rectangle 312"/>
          <p:cNvSpPr>
            <a:spLocks noChangeArrowheads="1"/>
          </p:cNvSpPr>
          <p:nvPr/>
        </p:nvSpPr>
        <p:spPr bwMode="auto">
          <a:xfrm>
            <a:off x="1714500" y="1506124"/>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Ethernet </a:t>
            </a:r>
            <a:endParaRPr lang="en-US" sz="2000" dirty="0">
              <a:latin typeface="Calibri" pitchFamily="34" charset="0"/>
            </a:endParaRPr>
          </a:p>
        </p:txBody>
      </p:sp>
      <p:sp>
        <p:nvSpPr>
          <p:cNvPr id="7" name="Rectangle 312"/>
          <p:cNvSpPr>
            <a:spLocks noChangeArrowheads="1"/>
          </p:cNvSpPr>
          <p:nvPr/>
        </p:nvSpPr>
        <p:spPr bwMode="auto">
          <a:xfrm>
            <a:off x="1714500" y="1947449"/>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IP </a:t>
            </a:r>
            <a:r>
              <a:rPr lang="es-ES" sz="2000" dirty="0" err="1" smtClean="0">
                <a:latin typeface="Calibri" pitchFamily="34" charset="0"/>
              </a:rPr>
              <a:t>Packet</a:t>
            </a:r>
            <a:endParaRPr lang="en-US" sz="2000" dirty="0">
              <a:latin typeface="Calibri" pitchFamily="34" charset="0"/>
            </a:endParaRPr>
          </a:p>
        </p:txBody>
      </p:sp>
      <p:sp>
        <p:nvSpPr>
          <p:cNvPr id="97" name="Rectangle 312"/>
          <p:cNvSpPr>
            <a:spLocks noChangeArrowheads="1"/>
          </p:cNvSpPr>
          <p:nvPr/>
        </p:nvSpPr>
        <p:spPr bwMode="auto">
          <a:xfrm>
            <a:off x="1676400" y="2444607"/>
            <a:ext cx="2971800" cy="3747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a:t>
            </a:r>
            <a:endParaRPr lang="en-US" sz="2000" dirty="0">
              <a:solidFill>
                <a:schemeClr val="tx1"/>
              </a:solidFill>
              <a:latin typeface="Calibri" pitchFamily="34" charset="0"/>
            </a:endParaRPr>
          </a:p>
        </p:txBody>
      </p:sp>
      <p:sp>
        <p:nvSpPr>
          <p:cNvPr id="95" name="Rectangle 312"/>
          <p:cNvSpPr>
            <a:spLocks noChangeArrowheads="1"/>
          </p:cNvSpPr>
          <p:nvPr/>
        </p:nvSpPr>
        <p:spPr bwMode="auto">
          <a:xfrm>
            <a:off x="6248400" y="2444608"/>
            <a:ext cx="1447800" cy="37479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16-bit</a:t>
            </a:r>
            <a:endParaRPr lang="en-US" sz="2000" dirty="0">
              <a:solidFill>
                <a:schemeClr val="tx1"/>
              </a:solidFill>
              <a:latin typeface="Calibri" pitchFamily="34" charset="0"/>
            </a:endParaRPr>
          </a:p>
        </p:txBody>
      </p:sp>
      <p:sp>
        <p:nvSpPr>
          <p:cNvPr id="38" name="Rectangle 312"/>
          <p:cNvSpPr>
            <a:spLocks noChangeArrowheads="1"/>
          </p:cNvSpPr>
          <p:nvPr/>
        </p:nvSpPr>
        <p:spPr bwMode="auto">
          <a:xfrm>
            <a:off x="3048000" y="3886200"/>
            <a:ext cx="2971800" cy="3747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 hash</a:t>
            </a:r>
            <a:endParaRPr lang="en-US" sz="2000" dirty="0">
              <a:solidFill>
                <a:schemeClr val="tx1"/>
              </a:solidFill>
              <a:latin typeface="Calibri" pitchFamily="34" charset="0"/>
            </a:endParaRPr>
          </a:p>
        </p:txBody>
      </p:sp>
      <p:sp>
        <p:nvSpPr>
          <p:cNvPr id="106" name="Rectangle 312"/>
          <p:cNvSpPr>
            <a:spLocks noChangeArrowheads="1"/>
          </p:cNvSpPr>
          <p:nvPr/>
        </p:nvSpPr>
        <p:spPr bwMode="auto">
          <a:xfrm>
            <a:off x="1714501" y="1506122"/>
            <a:ext cx="1524001"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16-bit</a:t>
            </a:r>
            <a:endParaRPr lang="en-US" sz="2000" dirty="0">
              <a:solidFill>
                <a:schemeClr val="tx1"/>
              </a:solidFill>
              <a:latin typeface="Calibri" pitchFamily="34" charset="0"/>
            </a:endParaRPr>
          </a:p>
        </p:txBody>
      </p:sp>
      <p:sp>
        <p:nvSpPr>
          <p:cNvPr id="107" name="Rectangle 312"/>
          <p:cNvSpPr>
            <a:spLocks noChangeArrowheads="1"/>
          </p:cNvSpPr>
          <p:nvPr/>
        </p:nvSpPr>
        <p:spPr bwMode="auto">
          <a:xfrm>
            <a:off x="1714500" y="1920875"/>
            <a:ext cx="723900"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dirty="0" smtClean="0">
                <a:solidFill>
                  <a:schemeClr val="tx1"/>
                </a:solidFill>
                <a:latin typeface="Calibri" pitchFamily="34" charset="0"/>
              </a:rPr>
              <a:t>8-bit</a:t>
            </a:r>
            <a:endParaRPr lang="en-US" dirty="0">
              <a:solidFill>
                <a:schemeClr val="tx1"/>
              </a:solidFill>
              <a:latin typeface="Calibri" pitchFamily="34" charset="0"/>
            </a:endParaRPr>
          </a:p>
        </p:txBody>
      </p:sp>
      <p:sp>
        <p:nvSpPr>
          <p:cNvPr id="101" name="Rectangle 312"/>
          <p:cNvSpPr>
            <a:spLocks noChangeArrowheads="1"/>
          </p:cNvSpPr>
          <p:nvPr/>
        </p:nvSpPr>
        <p:spPr bwMode="auto">
          <a:xfrm>
            <a:off x="3276598" y="1905000"/>
            <a:ext cx="2895601"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a:t>
            </a:r>
            <a:endParaRPr lang="en-US" sz="2000" dirty="0">
              <a:solidFill>
                <a:schemeClr val="tx1"/>
              </a:solidFill>
              <a:latin typeface="Calibri" pitchFamily="34" charset="0"/>
            </a:endParaRPr>
          </a:p>
        </p:txBody>
      </p:sp>
      <p:sp>
        <p:nvSpPr>
          <p:cNvPr id="39" name="Rectangle 312"/>
          <p:cNvSpPr>
            <a:spLocks noChangeArrowheads="1"/>
          </p:cNvSpPr>
          <p:nvPr/>
        </p:nvSpPr>
        <p:spPr bwMode="auto">
          <a:xfrm>
            <a:off x="3018183" y="4412526"/>
            <a:ext cx="2971800" cy="374793"/>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 hash</a:t>
            </a:r>
            <a:endParaRPr lang="en-US" sz="2000" dirty="0">
              <a:solidFill>
                <a:schemeClr val="tx1"/>
              </a:solidFill>
              <a:latin typeface="Calibri" pitchFamily="34" charset="0"/>
            </a:endParaRPr>
          </a:p>
        </p:txBody>
      </p:sp>
      <p:sp>
        <p:nvSpPr>
          <p:cNvPr id="4" name="Date Placeholder 3"/>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40999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3.33333E-6 3.7037E-6 L -0.00416 0.2162 " pathEditMode="relative" rAng="0" ptsTypes="AA">
                                      <p:cBhvr>
                                        <p:cTn id="19" dur="2000" fill="hold"/>
                                        <p:tgtEl>
                                          <p:spTgt spid="97"/>
                                        </p:tgtEl>
                                        <p:attrNameLst>
                                          <p:attrName>ppt_x</p:attrName>
                                          <p:attrName>ppt_y</p:attrName>
                                        </p:attrNameLst>
                                      </p:cBhvr>
                                      <p:rCtr x="-200" y="10800"/>
                                    </p:animMotion>
                                  </p:childTnLst>
                                </p:cTn>
                              </p:par>
                              <p:par>
                                <p:cTn id="20" presetID="42" presetClass="path" presetSubtype="0" accel="50000" decel="50000" fill="hold" grpId="1" nodeType="withEffect">
                                  <p:stCondLst>
                                    <p:cond delay="0"/>
                                  </p:stCondLst>
                                  <p:childTnLst>
                                    <p:animMotion origin="layout" path="M 0 3.7037E-6 L -0.17917 0.2162 " pathEditMode="relative" rAng="0" ptsTypes="AA">
                                      <p:cBhvr>
                                        <p:cTn id="21" dur="2000" fill="hold"/>
                                        <p:tgtEl>
                                          <p:spTgt spid="95"/>
                                        </p:tgtEl>
                                        <p:attrNameLst>
                                          <p:attrName>ppt_x</p:attrName>
                                          <p:attrName>ppt_y</p:attrName>
                                        </p:attrNameLst>
                                      </p:cBhvr>
                                      <p:rCtr x="-9000" y="10800"/>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9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7"/>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38"/>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3.33333E-6 -1.85185E-6 L -0.02916 0.41482 " pathEditMode="relative" rAng="0" ptsTypes="AA">
                                      <p:cBhvr>
                                        <p:cTn id="44" dur="2000" fill="hold"/>
                                        <p:tgtEl>
                                          <p:spTgt spid="106"/>
                                        </p:tgtEl>
                                        <p:attrNameLst>
                                          <p:attrName>ppt_x</p:attrName>
                                          <p:attrName>ppt_y</p:attrName>
                                        </p:attrNameLst>
                                      </p:cBhvr>
                                      <p:rCtr x="-1500" y="20700"/>
                                    </p:animMotion>
                                  </p:childTnLst>
                                </p:cTn>
                              </p:par>
                              <p:par>
                                <p:cTn id="45" presetID="42" presetClass="path" presetSubtype="0" accel="50000" decel="50000" fill="hold" grpId="1" nodeType="withEffect">
                                  <p:stCondLst>
                                    <p:cond delay="0"/>
                                  </p:stCondLst>
                                  <p:childTnLst>
                                    <p:animMotion origin="layout" path="M -3.33333E-6 1.48148E-6 L 0.13959 0.3544 " pathEditMode="relative" rAng="0" ptsTypes="AA">
                                      <p:cBhvr>
                                        <p:cTn id="46" dur="2000" fill="hold"/>
                                        <p:tgtEl>
                                          <p:spTgt spid="107"/>
                                        </p:tgtEl>
                                        <p:attrNameLst>
                                          <p:attrName>ppt_x</p:attrName>
                                          <p:attrName>ppt_y</p:attrName>
                                        </p:attrNameLst>
                                      </p:cBhvr>
                                      <p:rCtr x="7000" y="17700"/>
                                    </p:animMotion>
                                  </p:childTnLst>
                                </p:cTn>
                              </p:par>
                              <p:par>
                                <p:cTn id="47" presetID="42" presetClass="path" presetSubtype="0" accel="50000" decel="50000" fill="hold" grpId="1" nodeType="withEffect">
                                  <p:stCondLst>
                                    <p:cond delay="0"/>
                                  </p:stCondLst>
                                  <p:childTnLst>
                                    <p:animMotion origin="layout" path="M 3.33333E-6 -3.7037E-6 L 0.05 0.35672 " pathEditMode="relative" rAng="0" ptsTypes="AA">
                                      <p:cBhvr>
                                        <p:cTn id="48" dur="2000" fill="hold"/>
                                        <p:tgtEl>
                                          <p:spTgt spid="101"/>
                                        </p:tgtEl>
                                        <p:attrNameLst>
                                          <p:attrName>ppt_x</p:attrName>
                                          <p:attrName>ppt_y</p:attrName>
                                        </p:attrNameLst>
                                      </p:cBhvr>
                                      <p:rCtr x="2500" y="17800"/>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106"/>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0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10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5" grpId="0" animBg="1"/>
      <p:bldP spid="95" grpId="1" animBg="1"/>
      <p:bldP spid="95" grpId="2" animBg="1"/>
      <p:bldP spid="38" grpId="0" animBg="1"/>
      <p:bldP spid="106" grpId="0" animBg="1"/>
      <p:bldP spid="106" grpId="1" animBg="1"/>
      <p:bldP spid="106" grpId="2" animBg="1"/>
      <p:bldP spid="107" grpId="0" animBg="1"/>
      <p:bldP spid="107" grpId="1" animBg="1"/>
      <p:bldP spid="107" grpId="2" animBg="1"/>
      <p:bldP spid="101" grpId="0" animBg="1"/>
      <p:bldP spid="101" grpId="1" animBg="1"/>
      <p:bldP spid="101" grpId="2"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Example: </a:t>
            </a:r>
            <a:r>
              <a:rPr lang="en-US" dirty="0" err="1" smtClean="0"/>
              <a:t>OpenFlow</a:t>
            </a:r>
            <a:endParaRPr lang="en-US" dirty="0"/>
          </a:p>
        </p:txBody>
      </p:sp>
      <p:sp>
        <p:nvSpPr>
          <p:cNvPr id="53251" name="Rectangle 3"/>
          <p:cNvSpPr>
            <a:spLocks noGrp="1" noChangeArrowheads="1"/>
          </p:cNvSpPr>
          <p:nvPr>
            <p:ph type="body" idx="1"/>
          </p:nvPr>
        </p:nvSpPr>
        <p:spPr>
          <a:xfrm>
            <a:off x="381000" y="1295400"/>
            <a:ext cx="8229600" cy="4525963"/>
          </a:xfrm>
        </p:spPr>
        <p:txBody>
          <a:bodyPr>
            <a:noAutofit/>
          </a:bodyPr>
          <a:lstStyle/>
          <a:p>
            <a:pPr>
              <a:lnSpc>
                <a:spcPct val="90000"/>
              </a:lnSpc>
            </a:pPr>
            <a:r>
              <a:rPr lang="en-US" dirty="0"/>
              <a:t>Limited implementation (no </a:t>
            </a:r>
            <a:r>
              <a:rPr lang="en-US" dirty="0" err="1"/>
              <a:t>VLANs</a:t>
            </a:r>
            <a:r>
              <a:rPr lang="en-US" dirty="0"/>
              <a:t> or wildcards)</a:t>
            </a:r>
          </a:p>
          <a:p>
            <a:pPr>
              <a:lnSpc>
                <a:spcPct val="90000"/>
              </a:lnSpc>
            </a:pPr>
            <a:r>
              <a:rPr lang="en-US" dirty="0" smtClean="0"/>
              <a:t>Preprocessing </a:t>
            </a:r>
            <a:r>
              <a:rPr lang="en-US" dirty="0"/>
              <a:t>Steps</a:t>
            </a:r>
            <a:endParaRPr lang="en-US" dirty="0" smtClean="0"/>
          </a:p>
          <a:p>
            <a:pPr lvl="1">
              <a:lnSpc>
                <a:spcPct val="90000"/>
              </a:lnSpc>
            </a:pPr>
            <a:r>
              <a:rPr lang="en-US" dirty="0" smtClean="0"/>
              <a:t>Parse packet </a:t>
            </a:r>
            <a:r>
              <a:rPr lang="en-US" dirty="0"/>
              <a:t>and extracts relevant </a:t>
            </a:r>
            <a:r>
              <a:rPr lang="en-US" dirty="0" err="1"/>
              <a:t>tuples</a:t>
            </a:r>
            <a:endParaRPr lang="en-US" dirty="0"/>
          </a:p>
          <a:p>
            <a:pPr lvl="1">
              <a:lnSpc>
                <a:spcPct val="90000"/>
              </a:lnSpc>
            </a:pPr>
            <a:r>
              <a:rPr lang="en-US" dirty="0"/>
              <a:t>240-bit </a:t>
            </a:r>
            <a:r>
              <a:rPr lang="en-US" dirty="0" err="1"/>
              <a:t>OpenFlow</a:t>
            </a:r>
            <a:r>
              <a:rPr lang="en-US" dirty="0"/>
              <a:t> “</a:t>
            </a:r>
            <a:r>
              <a:rPr lang="en-US" dirty="0" err="1"/>
              <a:t>bitstream</a:t>
            </a:r>
            <a:r>
              <a:rPr lang="en-US" dirty="0"/>
              <a:t>” passed to </a:t>
            </a:r>
            <a:r>
              <a:rPr lang="en-US" b="1" dirty="0">
                <a:solidFill>
                  <a:srgbClr val="FF0000"/>
                </a:solidFill>
              </a:rPr>
              <a:t>hasher</a:t>
            </a:r>
            <a:r>
              <a:rPr lang="en-US" dirty="0"/>
              <a:t> module in the preprocessor</a:t>
            </a:r>
          </a:p>
          <a:p>
            <a:pPr lvl="1">
              <a:lnSpc>
                <a:spcPct val="90000"/>
              </a:lnSpc>
            </a:pPr>
            <a:r>
              <a:rPr lang="en-US" dirty="0"/>
              <a:t>Hasher outputs 32-bit hash value on which custom forwarding could take place</a:t>
            </a:r>
          </a:p>
          <a:p>
            <a:pPr lvl="1">
              <a:lnSpc>
                <a:spcPct val="90000"/>
              </a:lnSpc>
            </a:pPr>
            <a:r>
              <a:rPr lang="en-US" b="1" dirty="0">
                <a:solidFill>
                  <a:srgbClr val="FF0000"/>
                </a:solidFill>
              </a:rPr>
              <a:t>Mode field </a:t>
            </a:r>
            <a:r>
              <a:rPr lang="en-US" dirty="0"/>
              <a:t>set to perform </a:t>
            </a:r>
            <a:r>
              <a:rPr lang="en-US" i="1" dirty="0"/>
              <a:t>exact match</a:t>
            </a:r>
            <a:endParaRPr lang="en-US" dirty="0"/>
          </a:p>
          <a:p>
            <a:pPr>
              <a:lnSpc>
                <a:spcPct val="90000"/>
              </a:lnSpc>
            </a:pPr>
            <a:r>
              <a:rPr lang="en-US" dirty="0"/>
              <a:t>Most post-processing functions disabled (e.g., TTL decrement)</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2634830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New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Adding a new module at any stage requires </a:t>
            </a:r>
            <a:r>
              <a:rPr lang="en-US" dirty="0" err="1" smtClean="0"/>
              <a:t>Verilog</a:t>
            </a:r>
            <a:r>
              <a:rPr lang="en-US" dirty="0" smtClean="0"/>
              <a:t> programming</a:t>
            </a:r>
          </a:p>
          <a:p>
            <a:endParaRPr lang="en-US" dirty="0" smtClean="0"/>
          </a:p>
          <a:p>
            <a:r>
              <a:rPr lang="en-US" dirty="0" smtClean="0"/>
              <a:t>User writes preprocessing (and </a:t>
            </a:r>
            <a:r>
              <a:rPr lang="en-US" dirty="0" err="1" smtClean="0"/>
              <a:t>postprocessing</a:t>
            </a:r>
            <a:r>
              <a:rPr lang="en-US" dirty="0" smtClean="0"/>
              <a:t>) modules to extract the bits used for lookup</a:t>
            </a:r>
          </a:p>
          <a:p>
            <a:endParaRPr lang="en-US" dirty="0" smtClean="0"/>
          </a:p>
          <a:p>
            <a:r>
              <a:rPr lang="en-US" dirty="0" err="1" smtClean="0"/>
              <a:t>Resynthesize</a:t>
            </a:r>
            <a:r>
              <a:rPr lang="en-US" dirty="0" smtClean="0"/>
              <a:t> hardware</a:t>
            </a:r>
          </a:p>
          <a:p>
            <a:pPr lvl="1"/>
            <a:endParaRPr lang="en-US" dirty="0" smtClean="0"/>
          </a:p>
          <a:p>
            <a:r>
              <a:rPr lang="en-US" dirty="0" smtClean="0"/>
              <a:t>Enable module from register interface in software</a:t>
            </a:r>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890229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platform.</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to enable a range of customizable functions at hardware rates.</a:t>
            </a:r>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modes</a:t>
            </a:r>
            <a:r>
              <a:rPr lang="en-US" dirty="0" smtClean="0"/>
              <a:t>.</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54528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760408" y="1295400"/>
            <a:ext cx="2971800" cy="259080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p:txBody>
          <a:bodyPr/>
          <a:lstStyle/>
          <a:p>
            <a:pPr algn="l"/>
            <a:r>
              <a:rPr lang="en-US" dirty="0"/>
              <a:t>Forwarding</a:t>
            </a:r>
          </a:p>
        </p:txBody>
      </p:sp>
      <p:sp>
        <p:nvSpPr>
          <p:cNvPr id="36875" name="Rectangle 11"/>
          <p:cNvSpPr>
            <a:spLocks noChangeArrowheads="1"/>
          </p:cNvSpPr>
          <p:nvPr/>
        </p:nvSpPr>
        <p:spPr bwMode="auto">
          <a:xfrm>
            <a:off x="228600" y="4191000"/>
            <a:ext cx="8686800" cy="2133600"/>
          </a:xfrm>
          <a:prstGeom prst="rect">
            <a:avLst/>
          </a:prstGeom>
          <a:noFill/>
          <a:ln w="9525">
            <a:noFill/>
            <a:miter lim="800000"/>
            <a:headEnd/>
            <a:tailEnd/>
          </a:ln>
          <a:effectLst/>
        </p:spPr>
        <p:txBody>
          <a:bodyPr lIns="91430" tIns="45715" rIns="91430" bIns="45715">
            <a:prstTxWarp prst="textNoShape">
              <a:avLst/>
            </a:prstTxWarp>
          </a:bodyPr>
          <a:lstStyle/>
          <a:p>
            <a:pPr marL="342900" indent="-342900">
              <a:lnSpc>
                <a:spcPct val="90000"/>
              </a:lnSpc>
              <a:spcBef>
                <a:spcPct val="20000"/>
              </a:spcBef>
              <a:buFontTx/>
              <a:buChar char="•"/>
            </a:pPr>
            <a:r>
              <a:rPr lang="en-US" sz="2800" b="1" dirty="0">
                <a:solidFill>
                  <a:srgbClr val="FF0000"/>
                </a:solidFill>
              </a:rPr>
              <a:t>Output port </a:t>
            </a:r>
            <a:r>
              <a:rPr lang="en-US" sz="2800" b="1" dirty="0" smtClean="0">
                <a:solidFill>
                  <a:srgbClr val="FF0000"/>
                </a:solidFill>
              </a:rPr>
              <a:t>lookup </a:t>
            </a:r>
            <a:r>
              <a:rPr lang="en-US" sz="2800" dirty="0" smtClean="0"/>
              <a:t>performs </a:t>
            </a:r>
            <a:r>
              <a:rPr lang="en-US" sz="2800" dirty="0"/>
              <a:t>custom forwarding depending on the mode bits in the platform header</a:t>
            </a:r>
            <a:endParaRPr lang="en-US" sz="2800" dirty="0" smtClean="0"/>
          </a:p>
          <a:p>
            <a:pPr marL="342900" indent="-342900">
              <a:lnSpc>
                <a:spcPct val="90000"/>
              </a:lnSpc>
              <a:spcBef>
                <a:spcPct val="20000"/>
              </a:spcBef>
              <a:buFontTx/>
              <a:buChar char="•"/>
            </a:pPr>
            <a:r>
              <a:rPr lang="en-US" sz="2800" b="1" dirty="0" smtClean="0">
                <a:solidFill>
                  <a:srgbClr val="FF0000"/>
                </a:solidFill>
              </a:rPr>
              <a:t>Wrapper modules</a:t>
            </a:r>
            <a:r>
              <a:rPr lang="en-US" sz="2800" dirty="0" smtClean="0"/>
              <a:t> allow matching on custom bit offsets</a:t>
            </a:r>
          </a:p>
          <a:p>
            <a:pPr marL="342900" indent="-342900">
              <a:lnSpc>
                <a:spcPct val="90000"/>
              </a:lnSpc>
              <a:spcBef>
                <a:spcPct val="20000"/>
              </a:spcBef>
              <a:buFontTx/>
              <a:buChar char="•"/>
            </a:pPr>
            <a:r>
              <a:rPr lang="en-US" sz="2800" b="1" dirty="0" smtClean="0">
                <a:solidFill>
                  <a:srgbClr val="FF0000"/>
                </a:solidFill>
              </a:rPr>
              <a:t>Custom post processors</a:t>
            </a:r>
            <a:r>
              <a:rPr lang="en-US" sz="2800" dirty="0" smtClean="0"/>
              <a:t> allow other functions to be enabled/disabled on the fly (</a:t>
            </a:r>
            <a:r>
              <a:rPr lang="en-US" sz="2800" i="1" dirty="0" smtClean="0"/>
              <a:t>e.g</a:t>
            </a:r>
            <a:r>
              <a:rPr lang="en-US" sz="2800" dirty="0" smtClean="0"/>
              <a:t>., checksum)</a:t>
            </a:r>
          </a:p>
        </p:txBody>
      </p:sp>
      <p:grpSp>
        <p:nvGrpSpPr>
          <p:cNvPr id="3" name="Group 12"/>
          <p:cNvGrpSpPr>
            <a:grpSpLocks/>
          </p:cNvGrpSpPr>
          <p:nvPr/>
        </p:nvGrpSpPr>
        <p:grpSpPr bwMode="auto">
          <a:xfrm>
            <a:off x="4038600" y="381000"/>
            <a:ext cx="4800600" cy="457200"/>
            <a:chOff x="336" y="1056"/>
            <a:chExt cx="5088" cy="480"/>
          </a:xfrm>
        </p:grpSpPr>
        <p:sp>
          <p:nvSpPr>
            <p:cNvPr id="36877" name="Rectangle 13"/>
            <p:cNvSpPr>
              <a:spLocks noChangeArrowheads="1"/>
            </p:cNvSpPr>
            <p:nvPr/>
          </p:nvSpPr>
          <p:spPr bwMode="auto">
            <a:xfrm>
              <a:off x="33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Virtual Data </a:t>
              </a:r>
              <a:br>
                <a:rPr lang="en-US" sz="1200" b="1"/>
              </a:br>
              <a:r>
                <a:rPr lang="en-US" sz="1200" b="1"/>
                <a:t>Plane Selection</a:t>
              </a:r>
            </a:p>
          </p:txBody>
        </p:sp>
        <p:sp>
          <p:nvSpPr>
            <p:cNvPr id="36878" name="Rectangle 14"/>
            <p:cNvSpPr>
              <a:spLocks noChangeArrowheads="1"/>
            </p:cNvSpPr>
            <p:nvPr/>
          </p:nvSpPr>
          <p:spPr bwMode="auto">
            <a:xfrm>
              <a:off x="297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dirty="0"/>
                <a:t>Preprocessing</a:t>
              </a:r>
            </a:p>
          </p:txBody>
        </p:sp>
        <p:sp>
          <p:nvSpPr>
            <p:cNvPr id="36879" name="Rectangle 15"/>
            <p:cNvSpPr>
              <a:spLocks noChangeArrowheads="1"/>
            </p:cNvSpPr>
            <p:nvPr/>
          </p:nvSpPr>
          <p:spPr bwMode="auto">
            <a:xfrm>
              <a:off x="1680" y="1056"/>
              <a:ext cx="1056" cy="480"/>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US" sz="1200" b="1"/>
                <a:t>Shaping</a:t>
              </a:r>
            </a:p>
          </p:txBody>
        </p:sp>
        <p:sp>
          <p:nvSpPr>
            <p:cNvPr id="36880" name="Rectangle 16"/>
            <p:cNvSpPr>
              <a:spLocks noChangeArrowheads="1"/>
            </p:cNvSpPr>
            <p:nvPr/>
          </p:nvSpPr>
          <p:spPr bwMode="auto">
            <a:xfrm>
              <a:off x="4320" y="1056"/>
              <a:ext cx="1104" cy="48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200" b="1"/>
                <a:t>Forwarding</a:t>
              </a:r>
            </a:p>
          </p:txBody>
        </p:sp>
        <p:sp>
          <p:nvSpPr>
            <p:cNvPr id="36881" name="Line 17"/>
            <p:cNvSpPr>
              <a:spLocks noChangeShapeType="1"/>
            </p:cNvSpPr>
            <p:nvPr/>
          </p:nvSpPr>
          <p:spPr bwMode="auto">
            <a:xfrm>
              <a:off x="144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36882" name="Line 18"/>
            <p:cNvSpPr>
              <a:spLocks noChangeShapeType="1"/>
            </p:cNvSpPr>
            <p:nvPr/>
          </p:nvSpPr>
          <p:spPr bwMode="auto">
            <a:xfrm>
              <a:off x="2736"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36883" name="Line 19"/>
            <p:cNvSpPr>
              <a:spLocks noChangeShapeType="1"/>
            </p:cNvSpPr>
            <p:nvPr/>
          </p:nvSpPr>
          <p:spPr bwMode="auto">
            <a:xfrm>
              <a:off x="408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grpSp>
      <p:grpSp>
        <p:nvGrpSpPr>
          <p:cNvPr id="36" name="Group 46"/>
          <p:cNvGrpSpPr/>
          <p:nvPr/>
        </p:nvGrpSpPr>
        <p:grpSpPr>
          <a:xfrm>
            <a:off x="2773720" y="1374338"/>
            <a:ext cx="2941280" cy="2435662"/>
            <a:chOff x="2667000" y="1106269"/>
            <a:chExt cx="2941280" cy="2435662"/>
          </a:xfrm>
        </p:grpSpPr>
        <p:grpSp>
          <p:nvGrpSpPr>
            <p:cNvPr id="44" name="Group 45"/>
            <p:cNvGrpSpPr/>
            <p:nvPr/>
          </p:nvGrpSpPr>
          <p:grpSpPr>
            <a:xfrm>
              <a:off x="2667000" y="1106269"/>
              <a:ext cx="2941280" cy="646331"/>
              <a:chOff x="2743200" y="1106269"/>
              <a:chExt cx="2941280" cy="646331"/>
            </a:xfrm>
          </p:grpSpPr>
          <p:sp>
            <p:nvSpPr>
              <p:cNvPr id="50" name="Rectangle 49"/>
              <p:cNvSpPr/>
              <p:nvPr/>
            </p:nvSpPr>
            <p:spPr>
              <a:xfrm>
                <a:off x="2743200" y="1143000"/>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200400" y="1106269"/>
                <a:ext cx="2036271" cy="646331"/>
              </a:xfrm>
              <a:prstGeom prst="rect">
                <a:avLst/>
              </a:prstGeom>
              <a:noFill/>
            </p:spPr>
            <p:txBody>
              <a:bodyPr wrap="square" rtlCol="0">
                <a:spAutoFit/>
              </a:bodyPr>
              <a:lstStyle/>
              <a:p>
                <a:pPr algn="ctr"/>
                <a:r>
                  <a:rPr lang="en-US" b="1" dirty="0" smtClean="0">
                    <a:solidFill>
                      <a:schemeClr val="bg1"/>
                    </a:solidFill>
                  </a:rPr>
                  <a:t>Output Port Lookup</a:t>
                </a:r>
                <a:endParaRPr lang="en-US" b="1" dirty="0">
                  <a:solidFill>
                    <a:schemeClr val="bg1"/>
                  </a:solidFill>
                </a:endParaRPr>
              </a:p>
            </p:txBody>
          </p:sp>
        </p:grpSp>
        <p:grpSp>
          <p:nvGrpSpPr>
            <p:cNvPr id="45" name="Group 44"/>
            <p:cNvGrpSpPr/>
            <p:nvPr/>
          </p:nvGrpSpPr>
          <p:grpSpPr>
            <a:xfrm>
              <a:off x="2667000" y="1981200"/>
              <a:ext cx="2941280" cy="646331"/>
              <a:chOff x="2697520" y="1981200"/>
              <a:chExt cx="2941280" cy="646331"/>
            </a:xfrm>
          </p:grpSpPr>
          <p:sp>
            <p:nvSpPr>
              <p:cNvPr id="48" name="Rectangle 47"/>
              <p:cNvSpPr/>
              <p:nvPr/>
            </p:nvSpPr>
            <p:spPr>
              <a:xfrm>
                <a:off x="2697520" y="20179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154720" y="1981200"/>
                <a:ext cx="2036271" cy="646331"/>
              </a:xfrm>
              <a:prstGeom prst="rect">
                <a:avLst/>
              </a:prstGeom>
              <a:noFill/>
            </p:spPr>
            <p:txBody>
              <a:bodyPr wrap="square" rtlCol="0">
                <a:spAutoFit/>
              </a:bodyPr>
              <a:lstStyle/>
              <a:p>
                <a:pPr algn="ctr"/>
                <a:r>
                  <a:rPr lang="en-US" b="1" dirty="0" smtClean="0">
                    <a:solidFill>
                      <a:schemeClr val="bg1"/>
                    </a:solidFill>
                  </a:rPr>
                  <a:t>Postprocessor</a:t>
                </a:r>
              </a:p>
              <a:p>
                <a:pPr algn="ctr"/>
                <a:r>
                  <a:rPr lang="en-US" b="1" dirty="0" smtClean="0">
                    <a:solidFill>
                      <a:schemeClr val="bg1"/>
                    </a:solidFill>
                  </a:rPr>
                  <a:t>Wrappers</a:t>
                </a:r>
                <a:endParaRPr lang="en-US" b="1" dirty="0">
                  <a:solidFill>
                    <a:schemeClr val="bg1"/>
                  </a:solidFill>
                </a:endParaRPr>
              </a:p>
            </p:txBody>
          </p:sp>
        </p:grpSp>
        <p:sp>
          <p:nvSpPr>
            <p:cNvPr id="46" name="Rectangle 45"/>
            <p:cNvSpPr/>
            <p:nvPr/>
          </p:nvSpPr>
          <p:spPr>
            <a:xfrm>
              <a:off x="2667000" y="29323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124200" y="2895600"/>
              <a:ext cx="2036271" cy="646331"/>
            </a:xfrm>
            <a:prstGeom prst="rect">
              <a:avLst/>
            </a:prstGeom>
            <a:noFill/>
          </p:spPr>
          <p:txBody>
            <a:bodyPr wrap="square" rtlCol="0">
              <a:spAutoFit/>
            </a:bodyPr>
            <a:lstStyle/>
            <a:p>
              <a:pPr algn="ctr"/>
              <a:r>
                <a:rPr lang="en-US" b="1" dirty="0" smtClean="0">
                  <a:solidFill>
                    <a:schemeClr val="bg1"/>
                  </a:solidFill>
                </a:rPr>
                <a:t>Custom Postprocessor</a:t>
              </a:r>
              <a:endParaRPr lang="en-US" b="1" dirty="0">
                <a:solidFill>
                  <a:schemeClr val="bg1"/>
                </a:solidFill>
              </a:endParaRPr>
            </a:p>
          </p:txBody>
        </p:sp>
      </p:grpSp>
      <p:sp>
        <p:nvSpPr>
          <p:cNvPr id="37" name="Down Arrow 36"/>
          <p:cNvSpPr/>
          <p:nvPr/>
        </p:nvSpPr>
        <p:spPr>
          <a:xfrm flipH="1">
            <a:off x="4037164" y="1066800"/>
            <a:ext cx="228599" cy="3048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Down Arrow 37"/>
          <p:cNvSpPr/>
          <p:nvPr/>
        </p:nvSpPr>
        <p:spPr>
          <a:xfrm rot="16200000">
            <a:off x="2331760" y="1356360"/>
            <a:ext cx="121920"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p:cNvSpPr txBox="1"/>
          <p:nvPr/>
        </p:nvSpPr>
        <p:spPr>
          <a:xfrm>
            <a:off x="-76200" y="1143000"/>
            <a:ext cx="2133600" cy="923330"/>
          </a:xfrm>
          <a:prstGeom prst="rect">
            <a:avLst/>
          </a:prstGeom>
          <a:noFill/>
        </p:spPr>
        <p:txBody>
          <a:bodyPr wrap="square" rtlCol="0">
            <a:spAutoFit/>
          </a:bodyPr>
          <a:lstStyle/>
          <a:p>
            <a:pPr algn="ctr"/>
            <a:r>
              <a:rPr lang="en-US" dirty="0" smtClean="0"/>
              <a:t>Per-VDP Lookup, Software  Exception and ARP Tables</a:t>
            </a:r>
            <a:endParaRPr lang="en-US" dirty="0"/>
          </a:p>
        </p:txBody>
      </p:sp>
      <p:sp>
        <p:nvSpPr>
          <p:cNvPr id="41" name="TextBox 40"/>
          <p:cNvSpPr txBox="1"/>
          <p:nvPr/>
        </p:nvSpPr>
        <p:spPr>
          <a:xfrm>
            <a:off x="6324600" y="1295400"/>
            <a:ext cx="1981200" cy="646331"/>
          </a:xfrm>
          <a:prstGeom prst="rect">
            <a:avLst/>
          </a:prstGeom>
          <a:noFill/>
        </p:spPr>
        <p:txBody>
          <a:bodyPr wrap="square" rtlCol="0">
            <a:spAutoFit/>
          </a:bodyPr>
          <a:lstStyle/>
          <a:p>
            <a:pPr algn="ctr"/>
            <a:r>
              <a:rPr lang="en-US" dirty="0" smtClean="0"/>
              <a:t>Per-VDP counters and stats</a:t>
            </a:r>
            <a:endParaRPr lang="en-US" dirty="0"/>
          </a:p>
        </p:txBody>
      </p:sp>
      <p:sp>
        <p:nvSpPr>
          <p:cNvPr id="42" name="Down Arrow 41"/>
          <p:cNvSpPr/>
          <p:nvPr/>
        </p:nvSpPr>
        <p:spPr>
          <a:xfrm flipH="1">
            <a:off x="4069117" y="2013156"/>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Down Arrow 42"/>
          <p:cNvSpPr/>
          <p:nvPr/>
        </p:nvSpPr>
        <p:spPr>
          <a:xfrm flipH="1">
            <a:off x="4086325" y="2912808"/>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Left Arrow 52"/>
          <p:cNvSpPr/>
          <p:nvPr/>
        </p:nvSpPr>
        <p:spPr>
          <a:xfrm>
            <a:off x="5715000" y="1600200"/>
            <a:ext cx="685800" cy="152400"/>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5679403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Software Exceptions</a:t>
            </a:r>
          </a:p>
        </p:txBody>
      </p:sp>
      <p:sp>
        <p:nvSpPr>
          <p:cNvPr id="43011" name="Rectangle 3"/>
          <p:cNvSpPr>
            <a:spLocks noGrp="1" noChangeArrowheads="1"/>
          </p:cNvSpPr>
          <p:nvPr>
            <p:ph type="body" idx="1"/>
          </p:nvPr>
        </p:nvSpPr>
        <p:spPr/>
        <p:txBody>
          <a:bodyPr/>
          <a:lstStyle/>
          <a:p>
            <a:r>
              <a:rPr lang="en-US" dirty="0"/>
              <a:t>Ability to redirect some packets to CPU</a:t>
            </a:r>
          </a:p>
          <a:p>
            <a:endParaRPr lang="en-US" dirty="0"/>
          </a:p>
          <a:p>
            <a:r>
              <a:rPr lang="en-US" dirty="0"/>
              <a:t>Packets are passed with VDP (and platform header), to allow for VDP-based software exceptions</a:t>
            </a:r>
          </a:p>
          <a:p>
            <a:endParaRPr lang="en-US" dirty="0"/>
          </a:p>
          <a:p>
            <a:r>
              <a:rPr lang="en-US" b="1" dirty="0">
                <a:solidFill>
                  <a:srgbClr val="FF0000"/>
                </a:solidFill>
              </a:rPr>
              <a:t>One possible application</a:t>
            </a:r>
            <a:r>
              <a:rPr lang="en-US" b="1" dirty="0" smtClean="0">
                <a:solidFill>
                  <a:srgbClr val="FF0000"/>
                </a:solidFill>
              </a:rPr>
              <a:t>: </a:t>
            </a:r>
            <a:r>
              <a:rPr lang="en-US" dirty="0" smtClean="0"/>
              <a:t>Virtual </a:t>
            </a:r>
            <a:r>
              <a:rPr lang="en-US" dirty="0"/>
              <a:t>routers in software</a:t>
            </a: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759654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81200" y="2057400"/>
            <a:ext cx="4876800" cy="342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Logic</a:t>
            </a:r>
            <a:endParaRPr lang="en-US" dirty="0"/>
          </a:p>
        </p:txBody>
      </p:sp>
      <p:sp>
        <p:nvSpPr>
          <p:cNvPr id="2" name="Title 1"/>
          <p:cNvSpPr>
            <a:spLocks noGrp="1"/>
          </p:cNvSpPr>
          <p:nvPr>
            <p:ph type="title"/>
          </p:nvPr>
        </p:nvSpPr>
        <p:spPr/>
        <p:txBody>
          <a:bodyPr/>
          <a:lstStyle/>
          <a:p>
            <a:r>
              <a:rPr lang="en-US" dirty="0" smtClean="0"/>
              <a:t>Custom </a:t>
            </a:r>
            <a:r>
              <a:rPr lang="en-US" dirty="0" err="1" smtClean="0"/>
              <a:t>Postprocessing</a:t>
            </a:r>
            <a:r>
              <a:rPr lang="en-US" dirty="0" smtClean="0"/>
              <a:t> Paths</a:t>
            </a:r>
            <a:endParaRPr lang="en-US" dirty="0"/>
          </a:p>
        </p:txBody>
      </p:sp>
      <p:sp>
        <p:nvSpPr>
          <p:cNvPr id="4" name="Rectangle 3"/>
          <p:cNvSpPr/>
          <p:nvPr/>
        </p:nvSpPr>
        <p:spPr>
          <a:xfrm>
            <a:off x="1981200" y="2438400"/>
            <a:ext cx="1295400" cy="304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Forwarding</a:t>
            </a:r>
          </a:p>
          <a:p>
            <a:pPr algn="ctr"/>
            <a:r>
              <a:rPr lang="en-US" dirty="0" smtClean="0"/>
              <a:t>Logic</a:t>
            </a:r>
            <a:endParaRPr lang="en-US" dirty="0"/>
          </a:p>
        </p:txBody>
      </p:sp>
      <p:sp>
        <p:nvSpPr>
          <p:cNvPr id="5" name="Rectangle 4"/>
          <p:cNvSpPr/>
          <p:nvPr/>
        </p:nvSpPr>
        <p:spPr>
          <a:xfrm>
            <a:off x="7162800" y="2133600"/>
            <a:ext cx="1295400" cy="3352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Output Queues</a:t>
            </a:r>
            <a:endParaRPr lang="en-US" dirty="0"/>
          </a:p>
        </p:txBody>
      </p:sp>
      <p:sp>
        <p:nvSpPr>
          <p:cNvPr id="6" name="Rectangle 5"/>
          <p:cNvSpPr/>
          <p:nvPr/>
        </p:nvSpPr>
        <p:spPr>
          <a:xfrm>
            <a:off x="3733800" y="25908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TTL</a:t>
            </a:r>
            <a:endParaRPr lang="en-US" dirty="0"/>
          </a:p>
        </p:txBody>
      </p:sp>
      <p:sp>
        <p:nvSpPr>
          <p:cNvPr id="12" name="Rectangle 11"/>
          <p:cNvSpPr/>
          <p:nvPr/>
        </p:nvSpPr>
        <p:spPr>
          <a:xfrm>
            <a:off x="3733800" y="35814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Checksum</a:t>
            </a:r>
            <a:endParaRPr lang="en-US" dirty="0"/>
          </a:p>
        </p:txBody>
      </p:sp>
      <p:sp>
        <p:nvSpPr>
          <p:cNvPr id="13" name="Rectangle 12"/>
          <p:cNvSpPr/>
          <p:nvPr/>
        </p:nvSpPr>
        <p:spPr>
          <a:xfrm>
            <a:off x="5562600" y="25908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Dest</a:t>
            </a:r>
            <a:r>
              <a:rPr lang="en-US" dirty="0" smtClean="0"/>
              <a:t>.</a:t>
            </a:r>
          </a:p>
          <a:p>
            <a:pPr algn="ctr"/>
            <a:r>
              <a:rPr lang="en-US" dirty="0" smtClean="0"/>
              <a:t>MAC</a:t>
            </a:r>
            <a:endParaRPr lang="en-US" dirty="0"/>
          </a:p>
        </p:txBody>
      </p:sp>
      <p:sp>
        <p:nvSpPr>
          <p:cNvPr id="14" name="Rectangle 13"/>
          <p:cNvSpPr/>
          <p:nvPr/>
        </p:nvSpPr>
        <p:spPr>
          <a:xfrm>
            <a:off x="5562600" y="35814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Source</a:t>
            </a:r>
          </a:p>
          <a:p>
            <a:pPr algn="ctr"/>
            <a:r>
              <a:rPr lang="en-US" dirty="0" smtClean="0"/>
              <a:t>MAC</a:t>
            </a:r>
            <a:endParaRPr lang="en-US" dirty="0"/>
          </a:p>
        </p:txBody>
      </p:sp>
      <p:sp>
        <p:nvSpPr>
          <p:cNvPr id="15" name="Rectangle 14"/>
          <p:cNvSpPr/>
          <p:nvPr/>
        </p:nvSpPr>
        <p:spPr>
          <a:xfrm>
            <a:off x="381000" y="2438400"/>
            <a:ext cx="1219200" cy="762000"/>
          </a:xfrm>
          <a:prstGeom prst="rect">
            <a:avLst/>
          </a:prstGeom>
          <a:solidFill>
            <a:schemeClr val="accent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IPv6</a:t>
            </a:r>
            <a:endParaRPr lang="en-US" dirty="0"/>
          </a:p>
        </p:txBody>
      </p:sp>
      <p:sp>
        <p:nvSpPr>
          <p:cNvPr id="16" name="Rectangle 15"/>
          <p:cNvSpPr/>
          <p:nvPr/>
        </p:nvSpPr>
        <p:spPr>
          <a:xfrm>
            <a:off x="381000" y="3581400"/>
            <a:ext cx="1219200" cy="762000"/>
          </a:xfrm>
          <a:prstGeom prst="rect">
            <a:avLst/>
          </a:prstGeom>
          <a:solidFill>
            <a:schemeClr val="accent3"/>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Open</a:t>
            </a:r>
          </a:p>
          <a:p>
            <a:pPr algn="ctr"/>
            <a:r>
              <a:rPr lang="en-US" dirty="0" smtClean="0"/>
              <a:t>Flow</a:t>
            </a:r>
            <a:endParaRPr lang="en-US" dirty="0"/>
          </a:p>
        </p:txBody>
      </p:sp>
      <p:sp>
        <p:nvSpPr>
          <p:cNvPr id="17" name="Rectangle 16"/>
          <p:cNvSpPr/>
          <p:nvPr/>
        </p:nvSpPr>
        <p:spPr>
          <a:xfrm>
            <a:off x="381000" y="4648200"/>
            <a:ext cx="1219200" cy="762000"/>
          </a:xfrm>
          <a:prstGeom prst="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Path Splicing</a:t>
            </a:r>
          </a:p>
        </p:txBody>
      </p:sp>
      <p:sp>
        <p:nvSpPr>
          <p:cNvPr id="18" name="Rectangle 17"/>
          <p:cNvSpPr/>
          <p:nvPr/>
        </p:nvSpPr>
        <p:spPr>
          <a:xfrm>
            <a:off x="3733800" y="45720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 Defined</a:t>
            </a:r>
            <a:endParaRPr lang="en-US" dirty="0"/>
          </a:p>
        </p:txBody>
      </p:sp>
      <p:sp>
        <p:nvSpPr>
          <p:cNvPr id="19" name="Rectangle 18"/>
          <p:cNvSpPr/>
          <p:nvPr/>
        </p:nvSpPr>
        <p:spPr>
          <a:xfrm>
            <a:off x="5562600" y="45720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 Defined</a:t>
            </a:r>
            <a:endParaRPr lang="en-US" dirty="0"/>
          </a:p>
        </p:txBody>
      </p:sp>
      <p:cxnSp>
        <p:nvCxnSpPr>
          <p:cNvPr id="28" name="Straight Arrow Connector 27"/>
          <p:cNvCxnSpPr>
            <a:stCxn id="15" idx="3"/>
          </p:cNvCxnSpPr>
          <p:nvPr/>
        </p:nvCxnSpPr>
        <p:spPr>
          <a:xfrm>
            <a:off x="1600200" y="2819400"/>
            <a:ext cx="304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4" idx="1"/>
          </p:cNvCxnSpPr>
          <p:nvPr/>
        </p:nvCxnSpPr>
        <p:spPr>
          <a:xfrm>
            <a:off x="1600200" y="3962400"/>
            <a:ext cx="381000"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p:cNvCxnSpPr>
          <p:nvPr/>
        </p:nvCxnSpPr>
        <p:spPr>
          <a:xfrm flipV="1">
            <a:off x="1600200" y="4572000"/>
            <a:ext cx="304800" cy="457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6" idx="1"/>
          </p:cNvCxnSpPr>
          <p:nvPr/>
        </p:nvCxnSpPr>
        <p:spPr>
          <a:xfrm>
            <a:off x="3276600" y="29718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3"/>
            <a:endCxn id="13" idx="1"/>
          </p:cNvCxnSpPr>
          <p:nvPr/>
        </p:nvCxnSpPr>
        <p:spPr>
          <a:xfrm>
            <a:off x="4953000" y="29718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2"/>
            <a:endCxn id="14" idx="0"/>
          </p:cNvCxnSpPr>
          <p:nvPr/>
        </p:nvCxnSpPr>
        <p:spPr>
          <a:xfrm rot="5400000">
            <a:off x="6057900" y="3467100"/>
            <a:ext cx="228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3"/>
          </p:cNvCxnSpPr>
          <p:nvPr/>
        </p:nvCxnSpPr>
        <p:spPr>
          <a:xfrm>
            <a:off x="6781800" y="39624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 idx="2"/>
            <a:endCxn id="12" idx="0"/>
          </p:cNvCxnSpPr>
          <p:nvPr/>
        </p:nvCxnSpPr>
        <p:spPr>
          <a:xfrm rot="5400000">
            <a:off x="4229100" y="3467100"/>
            <a:ext cx="2286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6600" y="4953000"/>
            <a:ext cx="304800"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2704305" y="4076700"/>
            <a:ext cx="1752600"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581400" y="3200400"/>
            <a:ext cx="2286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3"/>
          </p:cNvCxnSpPr>
          <p:nvPr/>
        </p:nvCxnSpPr>
        <p:spPr>
          <a:xfrm flipV="1">
            <a:off x="4953000" y="3124200"/>
            <a:ext cx="609600" cy="838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753894" y="3466306"/>
            <a:ext cx="227806" cy="794"/>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781800" y="4191000"/>
            <a:ext cx="3810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276600" y="4495800"/>
            <a:ext cx="3886200"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71800" y="2069068"/>
            <a:ext cx="3276600" cy="369332"/>
          </a:xfrm>
          <a:prstGeom prst="rect">
            <a:avLst/>
          </a:prstGeom>
          <a:noFill/>
        </p:spPr>
        <p:txBody>
          <a:bodyPr wrap="square" rtlCol="0">
            <a:spAutoFit/>
          </a:bodyPr>
          <a:lstStyle/>
          <a:p>
            <a:pPr algn="ctr"/>
            <a:r>
              <a:rPr lang="en-US" dirty="0" smtClean="0"/>
              <a:t>Forwarding</a:t>
            </a:r>
            <a:endParaRPr lang="en-US"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3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08964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fontScale="90000"/>
          </a:bodyPr>
          <a:lstStyle/>
          <a:p>
            <a:pPr>
              <a:defRPr/>
            </a:pPr>
            <a:r>
              <a:rPr lang="en-US" dirty="0"/>
              <a:t>Review of Previous </a:t>
            </a:r>
            <a:r>
              <a:rPr lang="en-US" dirty="0" smtClean="0"/>
              <a:t>Lecture (Cont’d)</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a:defRPr/>
            </a:pPr>
            <a:r>
              <a:rPr lang="en-US" dirty="0" smtClean="0"/>
              <a:t>How to achieve consistent update? </a:t>
            </a:r>
          </a:p>
          <a:p>
            <a:pPr lvl="1">
              <a:defRPr/>
            </a:pPr>
            <a:r>
              <a:rPr lang="en-US" dirty="0" smtClean="0">
                <a:ea typeface="ＭＳ Ｐゴシック" charset="0"/>
                <a:cs typeface="Lucida Grande" charset="0"/>
              </a:rPr>
              <a:t>Install </a:t>
            </a:r>
            <a:r>
              <a:rPr lang="en-US" dirty="0">
                <a:ea typeface="ＭＳ Ｐゴシック" charset="0"/>
                <a:cs typeface="Lucida Grande" charset="0"/>
              </a:rPr>
              <a:t>new rules on internal switches, leave old configuration in </a:t>
            </a:r>
            <a:r>
              <a:rPr lang="en-US" dirty="0" smtClean="0">
                <a:ea typeface="ＭＳ Ｐゴシック" charset="0"/>
                <a:cs typeface="Lucida Grande" charset="0"/>
              </a:rPr>
              <a:t>place</a:t>
            </a:r>
          </a:p>
          <a:p>
            <a:pPr lvl="1">
              <a:defRPr/>
            </a:pPr>
            <a:r>
              <a:rPr lang="en-US" dirty="0" smtClean="0">
                <a:ea typeface="ＭＳ Ｐゴシック" charset="0"/>
                <a:cs typeface="Lucida Grande" charset="0"/>
              </a:rPr>
              <a:t>Install </a:t>
            </a:r>
            <a:r>
              <a:rPr lang="en-US" dirty="0">
                <a:ea typeface="ＭＳ Ｐゴシック" charset="0"/>
                <a:cs typeface="Lucida Grande" charset="0"/>
              </a:rPr>
              <a:t>edge rules that stamp with the new version number</a:t>
            </a:r>
          </a:p>
          <a:p>
            <a:pPr lvl="1">
              <a:defRPr/>
            </a:pPr>
            <a:endParaRPr lang="en-US" sz="2000" dirty="0" smtClean="0"/>
          </a:p>
          <a:p>
            <a:pPr lvl="1">
              <a:defRPr/>
            </a:pPr>
            <a:endParaRPr lang="en-US" sz="2000" dirty="0"/>
          </a:p>
          <a:p>
            <a:pPr eaLnBrk="1" hangingPunct="1">
              <a:defRPr/>
            </a:pPr>
            <a:endParaRPr lang="en-US" sz="2400" dirty="0"/>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988906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err="1" smtClean="0"/>
              <a:t>NetFPGA</a:t>
            </a:r>
            <a:r>
              <a:rPr lang="en-US" dirty="0" smtClean="0"/>
              <a:t>-based implementation</a:t>
            </a:r>
          </a:p>
          <a:p>
            <a:pPr lvl="1"/>
            <a:r>
              <a:rPr lang="en-US" dirty="0" smtClean="0"/>
              <a:t>Based on </a:t>
            </a:r>
            <a:r>
              <a:rPr lang="en-US" dirty="0" err="1" smtClean="0"/>
              <a:t>NetFPGA</a:t>
            </a:r>
            <a:r>
              <a:rPr lang="en-US" dirty="0" smtClean="0"/>
              <a:t> reference router implementation</a:t>
            </a:r>
          </a:p>
          <a:p>
            <a:pPr lvl="1"/>
            <a:r>
              <a:rPr lang="en-US" dirty="0" smtClean="0"/>
              <a:t>Xilinx </a:t>
            </a:r>
            <a:r>
              <a:rPr lang="en-US" dirty="0" err="1" smtClean="0"/>
              <a:t>Virtex</a:t>
            </a:r>
            <a:r>
              <a:rPr lang="en-US" dirty="0" smtClean="0"/>
              <a:t> 2 Pro 50</a:t>
            </a:r>
          </a:p>
          <a:p>
            <a:r>
              <a:rPr lang="en-US" dirty="0" smtClean="0"/>
              <a:t>SRAM for packet forwarding</a:t>
            </a:r>
          </a:p>
          <a:p>
            <a:r>
              <a:rPr lang="en-US" dirty="0" smtClean="0"/>
              <a:t>BRAM for storing forwarding information</a:t>
            </a:r>
          </a:p>
          <a:p>
            <a:r>
              <a:rPr lang="en-US" dirty="0" smtClean="0"/>
              <a:t>PCI for communication with CPU</a:t>
            </a:r>
          </a:p>
          <a:p>
            <a:endParaRPr lang="en-US" dirty="0" smtClean="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0020528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Resource utilization: </a:t>
            </a:r>
            <a:r>
              <a:rPr lang="en-US" dirty="0" smtClean="0"/>
              <a:t>How much hardware resources does running </a:t>
            </a:r>
            <a:r>
              <a:rPr lang="en-US" dirty="0" err="1" smtClean="0"/>
              <a:t>SwitchBlade</a:t>
            </a:r>
            <a:r>
              <a:rPr lang="en-US" dirty="0" smtClean="0"/>
              <a:t> require?</a:t>
            </a:r>
          </a:p>
          <a:p>
            <a:pPr lvl="1"/>
            <a:r>
              <a:rPr lang="en-US" b="1" dirty="0" smtClean="0">
                <a:solidFill>
                  <a:schemeClr val="tx2"/>
                </a:solidFill>
              </a:rPr>
              <a:t>Answer: </a:t>
            </a:r>
            <a:r>
              <a:rPr lang="en-US" dirty="0" smtClean="0"/>
              <a:t>Minimal additional overhead, compared to running any custom protocol directly</a:t>
            </a:r>
          </a:p>
          <a:p>
            <a:endParaRPr lang="en-US" dirty="0" smtClean="0"/>
          </a:p>
          <a:p>
            <a:r>
              <a:rPr lang="en-US" b="1" dirty="0" smtClean="0">
                <a:solidFill>
                  <a:srgbClr val="FF0000"/>
                </a:solidFill>
              </a:rPr>
              <a:t>Packet forwarding overhead: </a:t>
            </a:r>
            <a:r>
              <a:rPr lang="en-US" dirty="0" smtClean="0"/>
              <a:t>How fast can Switchblade forward packets?</a:t>
            </a:r>
          </a:p>
          <a:p>
            <a:pPr lvl="1"/>
            <a:r>
              <a:rPr lang="en-US" b="1" dirty="0" smtClean="0">
                <a:solidFill>
                  <a:srgbClr val="1F497D"/>
                </a:solidFill>
              </a:rPr>
              <a:t>Answer: </a:t>
            </a:r>
            <a:r>
              <a:rPr lang="en-US" dirty="0" smtClean="0"/>
              <a:t>No additional overhead with respect to base </a:t>
            </a:r>
            <a:r>
              <a:rPr lang="en-US" dirty="0" err="1" smtClean="0"/>
              <a:t>NetFPGA</a:t>
            </a:r>
            <a:r>
              <a:rPr lang="en-US" dirty="0" smtClean="0"/>
              <a:t> implementation</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4284867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Evaluation Setup</a:t>
            </a:r>
            <a:endParaRPr lang="en-US" dirty="0"/>
          </a:p>
        </p:txBody>
      </p:sp>
      <p:sp>
        <p:nvSpPr>
          <p:cNvPr id="53" name="Content Placeholder 52"/>
          <p:cNvSpPr>
            <a:spLocks noGrp="1"/>
          </p:cNvSpPr>
          <p:nvPr>
            <p:ph idx="1"/>
          </p:nvPr>
        </p:nvSpPr>
        <p:spPr>
          <a:xfrm>
            <a:off x="457200" y="4999037"/>
            <a:ext cx="8229600" cy="1249363"/>
          </a:xfrm>
        </p:spPr>
        <p:txBody>
          <a:bodyPr>
            <a:normAutofit fontScale="85000" lnSpcReduction="20000"/>
          </a:bodyPr>
          <a:lstStyle/>
          <a:p>
            <a:r>
              <a:rPr lang="en-US" dirty="0" smtClean="0"/>
              <a:t>Three-node topology</a:t>
            </a:r>
          </a:p>
          <a:p>
            <a:pPr lvl="1"/>
            <a:r>
              <a:rPr lang="en-US" dirty="0" err="1" smtClean="0"/>
              <a:t>NetFPGA</a:t>
            </a:r>
            <a:r>
              <a:rPr lang="en-US" dirty="0" smtClean="0"/>
              <a:t> traffic generator and sink</a:t>
            </a:r>
          </a:p>
          <a:p>
            <a:r>
              <a:rPr lang="en-US" dirty="0" smtClean="0"/>
              <a:t>Multiple parallel data planes running on </a:t>
            </a:r>
            <a:r>
              <a:rPr lang="en-US" dirty="0" err="1" smtClean="0"/>
              <a:t>SwitchBlade</a:t>
            </a:r>
            <a:endParaRPr lang="en-US" dirty="0"/>
          </a:p>
        </p:txBody>
      </p:sp>
      <p:pic>
        <p:nvPicPr>
          <p:cNvPr id="7" name="Picture 2"/>
          <p:cNvPicPr>
            <a:picLocks noChangeAspect="1" noChangeArrowheads="1"/>
          </p:cNvPicPr>
          <p:nvPr/>
        </p:nvPicPr>
        <p:blipFill>
          <a:blip r:embed="rId2"/>
          <a:srcRect/>
          <a:stretch>
            <a:fillRect/>
          </a:stretch>
        </p:blipFill>
        <p:spPr bwMode="auto">
          <a:xfrm>
            <a:off x="3626126" y="2183835"/>
            <a:ext cx="1555474" cy="1163054"/>
          </a:xfrm>
          <a:prstGeom prst="rect">
            <a:avLst/>
          </a:prstGeom>
          <a:noFill/>
          <a:ln w="9525">
            <a:noFill/>
            <a:miter lim="800000"/>
            <a:headEnd/>
            <a:tailEnd/>
          </a:ln>
          <a:effec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312" y="1660461"/>
            <a:ext cx="2705101"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descr="NetFPGA_upright.jpg"/>
          <p:cNvPicPr>
            <a:picLocks noChangeAspect="1"/>
          </p:cNvPicPr>
          <p:nvPr/>
        </p:nvPicPr>
        <p:blipFill>
          <a:blip r:embed="rId4" cstate="print"/>
          <a:srcRect/>
          <a:stretch>
            <a:fillRect/>
          </a:stretch>
        </p:blipFill>
        <p:spPr bwMode="auto">
          <a:xfrm>
            <a:off x="3041424" y="2071443"/>
            <a:ext cx="2819400" cy="923689"/>
          </a:xfrm>
          <a:prstGeom prst="rect">
            <a:avLst/>
          </a:prstGeom>
          <a:noFill/>
          <a:ln w="9525">
            <a:noFill/>
            <a:miter lim="800000"/>
            <a:headEnd/>
            <a:tailEnd/>
          </a:ln>
        </p:spPr>
      </p:pic>
      <p:sp>
        <p:nvSpPr>
          <p:cNvPr id="11" name="Rectangle 10"/>
          <p:cNvSpPr/>
          <p:nvPr/>
        </p:nvSpPr>
        <p:spPr>
          <a:xfrm>
            <a:off x="2667000" y="3010176"/>
            <a:ext cx="3581399" cy="16982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Rectangle 11"/>
          <p:cNvSpPr/>
          <p:nvPr/>
        </p:nvSpPr>
        <p:spPr>
          <a:xfrm>
            <a:off x="2666999" y="1524000"/>
            <a:ext cx="3581399" cy="1439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Rounded Rectangle 12"/>
          <p:cNvSpPr/>
          <p:nvPr/>
        </p:nvSpPr>
        <p:spPr>
          <a:xfrm>
            <a:off x="2884054" y="1772755"/>
            <a:ext cx="705427"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CPU</a:t>
            </a:r>
            <a:endParaRPr lang="en-US" dirty="0"/>
          </a:p>
        </p:txBody>
      </p:sp>
      <p:cxnSp>
        <p:nvCxnSpPr>
          <p:cNvPr id="14" name="Straight Connector 13"/>
          <p:cNvCxnSpPr/>
          <p:nvPr/>
        </p:nvCxnSpPr>
        <p:spPr>
          <a:xfrm>
            <a:off x="2667000" y="2983672"/>
            <a:ext cx="358139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698009" y="1772755"/>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Memory</a:t>
            </a:r>
            <a:endParaRPr lang="en-US" dirty="0"/>
          </a:p>
        </p:txBody>
      </p:sp>
      <p:sp>
        <p:nvSpPr>
          <p:cNvPr id="16" name="Rounded Rectangle 15"/>
          <p:cNvSpPr/>
          <p:nvPr/>
        </p:nvSpPr>
        <p:spPr>
          <a:xfrm>
            <a:off x="2819400" y="3144355"/>
            <a:ext cx="3195430" cy="133550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17" name="Rounded Rectangle 16"/>
          <p:cNvSpPr/>
          <p:nvPr/>
        </p:nvSpPr>
        <p:spPr>
          <a:xfrm>
            <a:off x="4891808" y="1772755"/>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Hard Disk</a:t>
            </a:r>
            <a:endParaRPr lang="en-US" dirty="0"/>
          </a:p>
        </p:txBody>
      </p:sp>
      <p:sp>
        <p:nvSpPr>
          <p:cNvPr id="18" name="TextBox 17"/>
          <p:cNvSpPr txBox="1"/>
          <p:nvPr/>
        </p:nvSpPr>
        <p:spPr>
          <a:xfrm>
            <a:off x="4104986" y="2614340"/>
            <a:ext cx="705427" cy="369332"/>
          </a:xfrm>
          <a:prstGeom prst="rect">
            <a:avLst/>
          </a:prstGeom>
          <a:noFill/>
        </p:spPr>
        <p:txBody>
          <a:bodyPr wrap="square" rtlCol="0">
            <a:spAutoFit/>
          </a:bodyPr>
          <a:lstStyle/>
          <a:p>
            <a:pPr algn="ctr"/>
            <a:r>
              <a:rPr lang="en-US" dirty="0" smtClean="0">
                <a:solidFill>
                  <a:schemeClr val="bg1"/>
                </a:solidFill>
              </a:rPr>
              <a:t>PCI</a:t>
            </a:r>
            <a:endParaRPr lang="en-US" dirty="0">
              <a:solidFill>
                <a:schemeClr val="bg1"/>
              </a:solidFill>
            </a:endParaRPr>
          </a:p>
        </p:txBody>
      </p:sp>
      <p:sp>
        <p:nvSpPr>
          <p:cNvPr id="28" name="Rectangle 27"/>
          <p:cNvSpPr/>
          <p:nvPr/>
        </p:nvSpPr>
        <p:spPr>
          <a:xfrm>
            <a:off x="2971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VDP1</a:t>
            </a:r>
            <a:endParaRPr lang="en-US" dirty="0"/>
          </a:p>
        </p:txBody>
      </p:sp>
      <p:sp>
        <p:nvSpPr>
          <p:cNvPr id="29" name="Rectangle 28"/>
          <p:cNvSpPr/>
          <p:nvPr/>
        </p:nvSpPr>
        <p:spPr>
          <a:xfrm>
            <a:off x="3733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VDP2</a:t>
            </a:r>
            <a:endParaRPr lang="en-US" sz="1400" dirty="0"/>
          </a:p>
        </p:txBody>
      </p:sp>
      <p:sp>
        <p:nvSpPr>
          <p:cNvPr id="30" name="Rectangle 29"/>
          <p:cNvSpPr/>
          <p:nvPr/>
        </p:nvSpPr>
        <p:spPr>
          <a:xfrm>
            <a:off x="4495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VDP3</a:t>
            </a:r>
            <a:endParaRPr lang="en-US" dirty="0"/>
          </a:p>
        </p:txBody>
      </p:sp>
      <p:sp>
        <p:nvSpPr>
          <p:cNvPr id="31" name="Rectangle 30"/>
          <p:cNvSpPr/>
          <p:nvPr/>
        </p:nvSpPr>
        <p:spPr>
          <a:xfrm>
            <a:off x="5257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VDP4</a:t>
            </a:r>
            <a:endParaRPr lang="en-US" sz="1400" dirty="0"/>
          </a:p>
        </p:txBody>
      </p:sp>
      <p:sp>
        <p:nvSpPr>
          <p:cNvPr id="32" name="TextBox 31"/>
          <p:cNvSpPr txBox="1"/>
          <p:nvPr/>
        </p:nvSpPr>
        <p:spPr>
          <a:xfrm>
            <a:off x="3657600" y="4022661"/>
            <a:ext cx="1600200" cy="369332"/>
          </a:xfrm>
          <a:prstGeom prst="rect">
            <a:avLst/>
          </a:prstGeom>
          <a:noFill/>
        </p:spPr>
        <p:txBody>
          <a:bodyPr wrap="square" rtlCol="0">
            <a:spAutoFit/>
          </a:bodyPr>
          <a:lstStyle/>
          <a:p>
            <a:r>
              <a:rPr lang="en-US" dirty="0" err="1" smtClean="0"/>
              <a:t>SwitchBlade</a:t>
            </a:r>
            <a:endParaRPr lang="en-US" dirty="0"/>
          </a:p>
        </p:txBody>
      </p:sp>
      <p:cxnSp>
        <p:nvCxnSpPr>
          <p:cNvPr id="37" name="Straight Connector 36"/>
          <p:cNvCxnSpPr/>
          <p:nvPr/>
        </p:nvCxnSpPr>
        <p:spPr>
          <a:xfrm>
            <a:off x="2971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33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0361" y="3353190"/>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7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7200" y="1524000"/>
            <a:ext cx="1447800" cy="3200400"/>
            <a:chOff x="457200" y="2971800"/>
            <a:chExt cx="1447800" cy="2819400"/>
          </a:xfrm>
        </p:grpSpPr>
        <p:sp>
          <p:nvSpPr>
            <p:cNvPr id="5" name="Rectangle 4"/>
            <p:cNvSpPr/>
            <p:nvPr/>
          </p:nvSpPr>
          <p:spPr>
            <a:xfrm>
              <a:off x="457200" y="2971800"/>
              <a:ext cx="1447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57200" y="2983468"/>
              <a:ext cx="1371600" cy="369332"/>
            </a:xfrm>
            <a:prstGeom prst="rect">
              <a:avLst/>
            </a:prstGeom>
            <a:noFill/>
          </p:spPr>
          <p:txBody>
            <a:bodyPr wrap="square" rtlCol="0">
              <a:spAutoFit/>
            </a:bodyPr>
            <a:lstStyle/>
            <a:p>
              <a:pPr algn="ctr"/>
              <a:r>
                <a:rPr lang="en-US" dirty="0" smtClean="0">
                  <a:solidFill>
                    <a:schemeClr val="bg1"/>
                  </a:solidFill>
                </a:rPr>
                <a:t>Source</a:t>
              </a:r>
              <a:endParaRPr lang="en-US" dirty="0">
                <a:solidFill>
                  <a:schemeClr val="bg1"/>
                </a:solidFill>
              </a:endParaRPr>
            </a:p>
          </p:txBody>
        </p:sp>
        <p:sp>
          <p:nvSpPr>
            <p:cNvPr id="44" name="Rounded Rectangle 43"/>
            <p:cNvSpPr/>
            <p:nvPr/>
          </p:nvSpPr>
          <p:spPr>
            <a:xfrm>
              <a:off x="457200" y="4800600"/>
              <a:ext cx="1447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6" name="TextBox 45"/>
            <p:cNvSpPr txBox="1"/>
            <p:nvPr/>
          </p:nvSpPr>
          <p:spPr>
            <a:xfrm>
              <a:off x="457200" y="4800600"/>
              <a:ext cx="1371600" cy="813410"/>
            </a:xfrm>
            <a:prstGeom prst="rect">
              <a:avLst/>
            </a:prstGeom>
            <a:noFill/>
          </p:spPr>
          <p:txBody>
            <a:bodyPr wrap="square" rtlCol="0">
              <a:spAutoFit/>
            </a:bodyPr>
            <a:lstStyle/>
            <a:p>
              <a:pPr algn="ctr"/>
              <a:r>
                <a:rPr lang="en-US" dirty="0" err="1" smtClean="0">
                  <a:solidFill>
                    <a:schemeClr val="accent2"/>
                  </a:solidFill>
                </a:rPr>
                <a:t>NetFPGA</a:t>
              </a:r>
              <a:r>
                <a:rPr lang="en-US" dirty="0" smtClean="0">
                  <a:solidFill>
                    <a:schemeClr val="accent2"/>
                  </a:solidFill>
                </a:rPr>
                <a:t> </a:t>
              </a:r>
            </a:p>
            <a:p>
              <a:pPr algn="ctr"/>
              <a:r>
                <a:rPr lang="en-US" dirty="0" smtClean="0">
                  <a:solidFill>
                    <a:schemeClr val="accent2"/>
                  </a:solidFill>
                </a:rPr>
                <a:t>Packet </a:t>
              </a:r>
            </a:p>
            <a:p>
              <a:pPr algn="ctr"/>
              <a:r>
                <a:rPr lang="en-US" dirty="0" smtClean="0">
                  <a:solidFill>
                    <a:schemeClr val="accent2"/>
                  </a:solidFill>
                </a:rPr>
                <a:t>Generator</a:t>
              </a:r>
              <a:endParaRPr lang="en-US" dirty="0">
                <a:solidFill>
                  <a:schemeClr val="accent2"/>
                </a:solidFill>
              </a:endParaRPr>
            </a:p>
          </p:txBody>
        </p:sp>
      </p:grpSp>
      <p:grpSp>
        <p:nvGrpSpPr>
          <p:cNvPr id="50" name="Group 49"/>
          <p:cNvGrpSpPr/>
          <p:nvPr/>
        </p:nvGrpSpPr>
        <p:grpSpPr>
          <a:xfrm>
            <a:off x="7010400" y="1600200"/>
            <a:ext cx="1447800" cy="3124200"/>
            <a:chOff x="6934200" y="2971800"/>
            <a:chExt cx="1447800" cy="2819400"/>
          </a:xfrm>
        </p:grpSpPr>
        <p:sp>
          <p:nvSpPr>
            <p:cNvPr id="6" name="Rectangle 5"/>
            <p:cNvSpPr/>
            <p:nvPr/>
          </p:nvSpPr>
          <p:spPr>
            <a:xfrm>
              <a:off x="6934200" y="2971800"/>
              <a:ext cx="1447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934200" y="2971800"/>
              <a:ext cx="1371600" cy="369332"/>
            </a:xfrm>
            <a:prstGeom prst="rect">
              <a:avLst/>
            </a:prstGeom>
            <a:noFill/>
          </p:spPr>
          <p:txBody>
            <a:bodyPr wrap="square" rtlCol="0">
              <a:spAutoFit/>
            </a:bodyPr>
            <a:lstStyle/>
            <a:p>
              <a:pPr algn="ctr"/>
              <a:r>
                <a:rPr lang="en-US" dirty="0" smtClean="0">
                  <a:solidFill>
                    <a:schemeClr val="bg1"/>
                  </a:solidFill>
                </a:rPr>
                <a:t>Sink</a:t>
              </a:r>
              <a:endParaRPr lang="en-US" dirty="0">
                <a:solidFill>
                  <a:schemeClr val="bg1"/>
                </a:solidFill>
              </a:endParaRPr>
            </a:p>
          </p:txBody>
        </p:sp>
        <p:sp>
          <p:nvSpPr>
            <p:cNvPr id="45" name="Rounded Rectangle 44"/>
            <p:cNvSpPr/>
            <p:nvPr/>
          </p:nvSpPr>
          <p:spPr>
            <a:xfrm>
              <a:off x="6934200" y="4800600"/>
              <a:ext cx="1447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TextBox 46"/>
            <p:cNvSpPr txBox="1"/>
            <p:nvPr/>
          </p:nvSpPr>
          <p:spPr>
            <a:xfrm>
              <a:off x="6934200" y="4800600"/>
              <a:ext cx="1371600" cy="833249"/>
            </a:xfrm>
            <a:prstGeom prst="rect">
              <a:avLst/>
            </a:prstGeom>
            <a:noFill/>
          </p:spPr>
          <p:txBody>
            <a:bodyPr wrap="square" rtlCol="0">
              <a:spAutoFit/>
            </a:bodyPr>
            <a:lstStyle/>
            <a:p>
              <a:pPr algn="ctr"/>
              <a:r>
                <a:rPr lang="en-US" dirty="0" err="1" smtClean="0">
                  <a:solidFill>
                    <a:srgbClr val="C0504D"/>
                  </a:solidFill>
                </a:rPr>
                <a:t>NetFPGA</a:t>
              </a:r>
              <a:r>
                <a:rPr lang="en-US" dirty="0" smtClean="0">
                  <a:solidFill>
                    <a:srgbClr val="C0504D"/>
                  </a:solidFill>
                </a:rPr>
                <a:t> </a:t>
              </a:r>
            </a:p>
            <a:p>
              <a:pPr algn="ctr"/>
              <a:r>
                <a:rPr lang="en-US" dirty="0" smtClean="0">
                  <a:solidFill>
                    <a:srgbClr val="C0504D"/>
                  </a:solidFill>
                </a:rPr>
                <a:t>Packet </a:t>
              </a:r>
            </a:p>
            <a:p>
              <a:pPr algn="ctr"/>
              <a:r>
                <a:rPr lang="en-US" dirty="0" smtClean="0">
                  <a:solidFill>
                    <a:srgbClr val="C0504D"/>
                  </a:solidFill>
                </a:rPr>
                <a:t>Receiver</a:t>
              </a:r>
              <a:endParaRPr lang="en-US" dirty="0">
                <a:solidFill>
                  <a:srgbClr val="C0504D"/>
                </a:solidFill>
              </a:endParaRPr>
            </a:p>
          </p:txBody>
        </p:sp>
      </p:grpSp>
      <p:sp>
        <p:nvSpPr>
          <p:cNvPr id="51" name="Right Arrow 50"/>
          <p:cNvSpPr/>
          <p:nvPr/>
        </p:nvSpPr>
        <p:spPr>
          <a:xfrm>
            <a:off x="1905000" y="4114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6248400" y="4114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r>
              <a:rPr lang="en-US" smtClean="0"/>
              <a:t>10/20/14</a:t>
            </a:r>
            <a:endParaRPr lang="en-US"/>
          </a:p>
        </p:txBody>
      </p:sp>
      <p:sp>
        <p:nvSpPr>
          <p:cNvPr id="19" name="Footer Placeholder 18"/>
          <p:cNvSpPr>
            <a:spLocks noGrp="1"/>
          </p:cNvSpPr>
          <p:nvPr>
            <p:ph type="ftr" sz="quarter" idx="11"/>
          </p:nvPr>
        </p:nvSpPr>
        <p:spPr/>
        <p:txBody>
          <a:bodyPr/>
          <a:lstStyle/>
          <a:p>
            <a:r>
              <a:rPr lang="en-US" smtClean="0"/>
              <a:t>Software Defined Networking (COMS 6998-10)</a:t>
            </a:r>
            <a:endParaRPr lang="en-US"/>
          </a:p>
        </p:txBody>
      </p:sp>
      <p:sp>
        <p:nvSpPr>
          <p:cNvPr id="4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6741045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normAutofit/>
          </a:bodyPr>
          <a:lstStyle/>
          <a:p>
            <a:r>
              <a:rPr lang="en-US" dirty="0" smtClean="0"/>
              <a:t>Little Additional Resource Overhead</a:t>
            </a:r>
            <a:endParaRPr lang="en-US" dirty="0"/>
          </a:p>
        </p:txBody>
      </p:sp>
      <p:graphicFrame>
        <p:nvGraphicFramePr>
          <p:cNvPr id="4" name="Content Placeholder 3"/>
          <p:cNvGraphicFramePr>
            <a:graphicFrameLocks noGrp="1"/>
          </p:cNvGraphicFramePr>
          <p:nvPr>
            <p:ph idx="1"/>
          </p:nvPr>
        </p:nvGraphicFramePr>
        <p:xfrm>
          <a:off x="1804681" y="1524000"/>
          <a:ext cx="5281919" cy="3660985"/>
        </p:xfrm>
        <a:graphic>
          <a:graphicData uri="http://schemas.openxmlformats.org/drawingml/2006/table">
            <a:tbl>
              <a:tblPr firstRow="1" bandRow="1">
                <a:tableStyleId>{5C22544A-7EE6-4342-B048-85BDC9FD1C3A}</a:tableStyleId>
              </a:tblPr>
              <a:tblGrid>
                <a:gridCol w="2222272"/>
                <a:gridCol w="1875937"/>
                <a:gridCol w="1183710"/>
              </a:tblGrid>
              <a:tr h="1299299">
                <a:tc>
                  <a:txBody>
                    <a:bodyPr/>
                    <a:lstStyle/>
                    <a:p>
                      <a:r>
                        <a:rPr lang="en-US" sz="2400" dirty="0" smtClean="0"/>
                        <a:t>Implementation</a:t>
                      </a:r>
                      <a:endParaRPr lang="en-US" sz="2400" dirty="0"/>
                    </a:p>
                  </a:txBody>
                  <a:tcPr/>
                </a:tc>
                <a:tc>
                  <a:txBody>
                    <a:bodyPr/>
                    <a:lstStyle/>
                    <a:p>
                      <a:r>
                        <a:rPr lang="en-US" sz="2400" dirty="0" smtClean="0"/>
                        <a:t>Avail.</a:t>
                      </a:r>
                      <a:br>
                        <a:rPr lang="en-US" sz="2400" dirty="0" smtClean="0"/>
                      </a:br>
                      <a:r>
                        <a:rPr lang="en-US" sz="2400" dirty="0" smtClean="0"/>
                        <a:t>Data-planes</a:t>
                      </a:r>
                      <a:endParaRPr lang="en-US" sz="2400" dirty="0"/>
                    </a:p>
                  </a:txBody>
                  <a:tcPr/>
                </a:tc>
                <a:tc>
                  <a:txBody>
                    <a:bodyPr/>
                    <a:lstStyle/>
                    <a:p>
                      <a:r>
                        <a:rPr lang="en-US" sz="2400" dirty="0" smtClean="0"/>
                        <a:t>Gate Count</a:t>
                      </a:r>
                      <a:endParaRPr lang="en-US" sz="2400" dirty="0"/>
                    </a:p>
                  </a:txBody>
                  <a:tcPr/>
                </a:tc>
              </a:tr>
              <a:tr h="499730">
                <a:tc>
                  <a:txBody>
                    <a:bodyPr/>
                    <a:lstStyle/>
                    <a:p>
                      <a:r>
                        <a:rPr lang="en-US" sz="2400" dirty="0" smtClean="0"/>
                        <a:t>IPv4</a:t>
                      </a:r>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8</a:t>
                      </a:r>
                      <a:r>
                        <a:rPr lang="en-US" sz="2400" baseline="0" dirty="0" smtClean="0"/>
                        <a:t> M</a:t>
                      </a:r>
                      <a:endParaRPr lang="en-US" sz="2400" dirty="0"/>
                    </a:p>
                  </a:txBody>
                  <a:tcPr>
                    <a:solidFill>
                      <a:schemeClr val="accent3"/>
                    </a:solidFill>
                  </a:tcPr>
                </a:tc>
              </a:tr>
              <a:tr h="499730">
                <a:tc>
                  <a:txBody>
                    <a:bodyPr/>
                    <a:lstStyle/>
                    <a:p>
                      <a:r>
                        <a:rPr lang="en-US" sz="2400" dirty="0" smtClean="0"/>
                        <a:t>Splicing</a:t>
                      </a:r>
                      <a:endParaRPr lang="en-US" sz="2400" dirty="0"/>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12 M</a:t>
                      </a:r>
                      <a:endParaRPr lang="en-US" sz="2400" dirty="0"/>
                    </a:p>
                  </a:txBody>
                  <a:tcPr>
                    <a:solidFill>
                      <a:schemeClr val="accent3"/>
                    </a:solidFill>
                  </a:tcPr>
                </a:tc>
              </a:tr>
              <a:tr h="681113">
                <a:tc>
                  <a:txBody>
                    <a:bodyPr/>
                    <a:lstStyle/>
                    <a:p>
                      <a:r>
                        <a:rPr lang="en-US" sz="2400" dirty="0" err="1" smtClean="0"/>
                        <a:t>OpenFlow</a:t>
                      </a:r>
                      <a:endParaRPr lang="en-US" sz="2400" dirty="0"/>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12 M</a:t>
                      </a:r>
                      <a:endParaRPr lang="en-US" sz="2400" dirty="0"/>
                    </a:p>
                  </a:txBody>
                  <a:tcPr>
                    <a:solidFill>
                      <a:schemeClr val="accent3"/>
                    </a:solidFill>
                  </a:tcPr>
                </a:tc>
              </a:tr>
              <a:tr h="681113">
                <a:tc>
                  <a:txBody>
                    <a:bodyPr/>
                    <a:lstStyle/>
                    <a:p>
                      <a:r>
                        <a:rPr lang="en-US" sz="2400" dirty="0" err="1" smtClean="0"/>
                        <a:t>SwitchBlade</a:t>
                      </a:r>
                      <a:endParaRPr lang="en-US" sz="2400" dirty="0"/>
                    </a:p>
                  </a:txBody>
                  <a:tcPr>
                    <a:solidFill>
                      <a:srgbClr val="FF6600"/>
                    </a:solidFill>
                  </a:tcPr>
                </a:tc>
                <a:tc>
                  <a:txBody>
                    <a:bodyPr/>
                    <a:lstStyle/>
                    <a:p>
                      <a:pPr algn="ctr"/>
                      <a:r>
                        <a:rPr lang="en-US" sz="2400" dirty="0" smtClean="0"/>
                        <a:t>Four</a:t>
                      </a:r>
                      <a:endParaRPr lang="en-US" sz="2400" dirty="0"/>
                    </a:p>
                  </a:txBody>
                  <a:tcPr>
                    <a:solidFill>
                      <a:srgbClr val="FF6600"/>
                    </a:solidFill>
                  </a:tcPr>
                </a:tc>
                <a:tc>
                  <a:txBody>
                    <a:bodyPr/>
                    <a:lstStyle/>
                    <a:p>
                      <a:pPr algn="ctr"/>
                      <a:r>
                        <a:rPr lang="en-US" sz="2400" dirty="0" smtClean="0"/>
                        <a:t>13M</a:t>
                      </a:r>
                      <a:endParaRPr lang="en-US" sz="2400" dirty="0"/>
                    </a:p>
                  </a:txBody>
                  <a:tcPr>
                    <a:solidFill>
                      <a:srgbClr val="FF6600"/>
                    </a:solidFill>
                  </a:tcPr>
                </a:tc>
              </a:tr>
            </a:tbl>
          </a:graphicData>
        </a:graphic>
      </p:graphicFrame>
      <p:sp>
        <p:nvSpPr>
          <p:cNvPr id="7" name="Content Placeholder 2"/>
          <p:cNvSpPr txBox="1">
            <a:spLocks/>
          </p:cNvSpPr>
          <p:nvPr/>
        </p:nvSpPr>
        <p:spPr>
          <a:xfrm>
            <a:off x="33867" y="5257800"/>
            <a:ext cx="8534400" cy="114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smtClean="0"/>
              <a:t>Four virtualized data planes in parallel at one time</a:t>
            </a:r>
          </a:p>
          <a:p>
            <a:pPr marL="342900" indent="-342900">
              <a:spcBef>
                <a:spcPct val="20000"/>
              </a:spcBef>
              <a:buFont typeface="Arial" pitchFamily="34" charset="0"/>
              <a:buChar char="•"/>
            </a:pPr>
            <a:r>
              <a:rPr lang="en-US" sz="2800" dirty="0" smtClean="0"/>
              <a:t>Larger </a:t>
            </a:r>
            <a:r>
              <a:rPr lang="en-US" sz="2800" dirty="0" err="1" smtClean="0"/>
              <a:t>FPGAs</a:t>
            </a:r>
            <a:r>
              <a:rPr lang="en-US" sz="2800" dirty="0" smtClean="0"/>
              <a:t> will ultimately support more data planes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noProof="0" dirty="0" smtClean="0">
              <a:ln>
                <a:noFill/>
              </a:ln>
              <a:solidFill>
                <a:schemeClr val="tx1"/>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2541099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609600" y="1600200"/>
            <a:ext cx="7772400" cy="4839419"/>
          </a:xfrm>
          <a:prstGeom prst="rect">
            <a:avLst/>
          </a:prstGeom>
          <a:noFill/>
          <a:ln w="9525">
            <a:noFill/>
            <a:miter lim="800000"/>
            <a:headEnd/>
            <a:tailEnd/>
          </a:ln>
          <a:effectLst/>
        </p:spPr>
      </p:pic>
      <p:sp>
        <p:nvSpPr>
          <p:cNvPr id="8" name="Rectangle 7"/>
          <p:cNvSpPr/>
          <p:nvPr/>
        </p:nvSpPr>
        <p:spPr>
          <a:xfrm>
            <a:off x="1600200" y="1371600"/>
            <a:ext cx="6553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SwitchBlade</a:t>
            </a:r>
            <a:r>
              <a:rPr lang="en-US" dirty="0" smtClean="0"/>
              <a:t> Incurs No Additional Forwarding Overhead</a:t>
            </a:r>
            <a:endParaRPr lang="en-US" dirty="0"/>
          </a:p>
        </p:txBody>
      </p:sp>
      <p:sp>
        <p:nvSpPr>
          <p:cNvPr id="9" name="TextBox 8"/>
          <p:cNvSpPr txBox="1"/>
          <p:nvPr/>
        </p:nvSpPr>
        <p:spPr>
          <a:xfrm rot="16200000">
            <a:off x="-947410" y="3624591"/>
            <a:ext cx="4267200" cy="523220"/>
          </a:xfrm>
          <a:prstGeom prst="rect">
            <a:avLst/>
          </a:prstGeom>
          <a:solidFill>
            <a:srgbClr val="FFFFFF"/>
          </a:solidFill>
        </p:spPr>
        <p:txBody>
          <a:bodyPr wrap="square" rtlCol="0">
            <a:spAutoFit/>
          </a:bodyPr>
          <a:lstStyle/>
          <a:p>
            <a:pPr algn="ctr"/>
            <a:r>
              <a:rPr lang="en-US" sz="2800" dirty="0" smtClean="0"/>
              <a:t>Forwarding Rate (</a:t>
            </a:r>
            <a:r>
              <a:rPr lang="en-US" sz="2800" dirty="0" err="1" smtClean="0"/>
              <a:t>kpps</a:t>
            </a:r>
            <a:r>
              <a:rPr lang="en-US" sz="2800" dirty="0" smtClean="0"/>
              <a:t>)</a:t>
            </a:r>
            <a:endParaRPr lang="en-US" sz="2800"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1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8710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1"/>
            <a:ext cx="8686800" cy="3962399"/>
          </a:xfrm>
        </p:spPr>
        <p:txBody>
          <a:bodyPr>
            <a:noAutofit/>
          </a:bodyPr>
          <a:lstStyle/>
          <a:p>
            <a:r>
              <a:rPr lang="en-US" b="1" dirty="0" err="1" smtClean="0">
                <a:solidFill>
                  <a:srgbClr val="FF0000"/>
                </a:solidFill>
              </a:rPr>
              <a:t>SwitchBlade</a:t>
            </a:r>
            <a:r>
              <a:rPr lang="en-US" b="1" dirty="0" smtClean="0">
                <a:solidFill>
                  <a:srgbClr val="FF0000"/>
                </a:solidFill>
              </a:rPr>
              <a:t>: </a:t>
            </a:r>
            <a:r>
              <a:rPr lang="en-US" dirty="0" smtClean="0"/>
              <a:t>A programmable hardware platform with customizable parallel data planes</a:t>
            </a:r>
          </a:p>
          <a:p>
            <a:pPr lvl="1"/>
            <a:r>
              <a:rPr lang="en-US" dirty="0" smtClean="0"/>
              <a:t>Rapid deployment using library of hardware modules</a:t>
            </a:r>
          </a:p>
          <a:p>
            <a:pPr lvl="1"/>
            <a:r>
              <a:rPr lang="en-US" dirty="0" smtClean="0"/>
              <a:t>Provides isolation using rate limiters and fixed forwarding tables</a:t>
            </a:r>
          </a:p>
          <a:p>
            <a:r>
              <a:rPr lang="en-US" dirty="0" smtClean="0"/>
              <a:t>Rapid prototyping in programmable hardware and software</a:t>
            </a:r>
          </a:p>
          <a:p>
            <a:r>
              <a:rPr lang="en-US" dirty="0" smtClean="0"/>
              <a:t>Multiple data planes in parallel</a:t>
            </a:r>
          </a:p>
          <a:p>
            <a:pPr lvl="1"/>
            <a:r>
              <a:rPr lang="en-US" dirty="0" smtClean="0"/>
              <a:t>Resource sharing minimizes hardware cost</a:t>
            </a:r>
          </a:p>
          <a:p>
            <a:endParaRPr lang="en-US" dirty="0" smtClean="0"/>
          </a:p>
        </p:txBody>
      </p:sp>
      <p:sp>
        <p:nvSpPr>
          <p:cNvPr id="5" name="TextBox 4"/>
          <p:cNvSpPr txBox="1"/>
          <p:nvPr/>
        </p:nvSpPr>
        <p:spPr>
          <a:xfrm>
            <a:off x="1600200" y="5867400"/>
            <a:ext cx="6096000" cy="523220"/>
          </a:xfrm>
          <a:prstGeom prst="rect">
            <a:avLst/>
          </a:prstGeom>
          <a:solidFill>
            <a:schemeClr val="bg2">
              <a:lumMod val="90000"/>
            </a:schemeClr>
          </a:solidFill>
        </p:spPr>
        <p:txBody>
          <a:bodyPr wrap="square" rtlCol="0">
            <a:spAutoFit/>
          </a:bodyPr>
          <a:lstStyle/>
          <a:p>
            <a:pPr algn="ctr"/>
            <a:r>
              <a:rPr lang="en-US" sz="2800" dirty="0" smtClean="0"/>
              <a:t>http://</a:t>
            </a:r>
            <a:r>
              <a:rPr lang="en-US" sz="2800" dirty="0" err="1" smtClean="0"/>
              <a:t>gtnoise.net</a:t>
            </a:r>
            <a:r>
              <a:rPr lang="en-US" sz="2800" dirty="0" smtClean="0"/>
              <a:t>/switchblade</a:t>
            </a:r>
            <a:endParaRPr lang="en-US" sz="2800"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1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4902712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 SDN Updates</a:t>
            </a:r>
          </a:p>
          <a:p>
            <a:r>
              <a:rPr lang="en-US" dirty="0" smtClean="0"/>
              <a:t>SDN Forwarding Abstractions</a:t>
            </a:r>
          </a:p>
          <a:p>
            <a:pPr lvl="1"/>
            <a:r>
              <a:rPr lang="en-US" dirty="0" smtClean="0"/>
              <a:t>Click software router</a:t>
            </a:r>
          </a:p>
          <a:p>
            <a:pPr lvl="1"/>
            <a:r>
              <a:rPr lang="en-US" dirty="0" err="1" smtClean="0"/>
              <a:t>SwitchBlade</a:t>
            </a:r>
            <a:r>
              <a:rPr lang="en-US" dirty="0" smtClean="0"/>
              <a:t> </a:t>
            </a:r>
            <a:r>
              <a:rPr lang="en-US" dirty="0" err="1" smtClean="0"/>
              <a:t>NetFPGA</a:t>
            </a:r>
            <a:r>
              <a:rPr lang="en-US" dirty="0" smtClean="0"/>
              <a:t> programmable router</a:t>
            </a:r>
          </a:p>
          <a:p>
            <a:pPr lvl="1"/>
            <a:r>
              <a:rPr lang="en-US" dirty="0" err="1" smtClean="0">
                <a:solidFill>
                  <a:srgbClr val="FF0000"/>
                </a:solidFill>
              </a:rPr>
              <a:t>OpenFlow</a:t>
            </a:r>
            <a:r>
              <a:rPr lang="en-US" dirty="0" smtClean="0">
                <a:solidFill>
                  <a:srgbClr val="FF0000"/>
                </a:solidFill>
              </a:rPr>
              <a:t>+</a:t>
            </a:r>
            <a:r>
              <a:rPr lang="en-US" dirty="0" smtClean="0">
                <a:solidFill>
                  <a:srgbClr val="FF0000"/>
                </a:solidFill>
              </a:rPr>
              <a:t>+ </a:t>
            </a:r>
            <a:r>
              <a:rPr lang="en-US" dirty="0" smtClean="0"/>
              <a:t>and programming </a:t>
            </a:r>
            <a:r>
              <a:rPr lang="en-US" dirty="0"/>
              <a:t>protocol-independent packet processors</a:t>
            </a:r>
            <a:endParaRPr lang="en-US" dirty="0" smtClean="0">
              <a:solidFill>
                <a:srgbClr val="FF0000"/>
              </a:solidFill>
            </a:endParaRPr>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7807671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sz="2800" dirty="0" smtClean="0"/>
              <a:t>Conventional switch chips are inflexible</a:t>
            </a:r>
          </a:p>
          <a:p>
            <a:r>
              <a:rPr lang="en-US" sz="2800" dirty="0" smtClean="0"/>
              <a:t>SDN demands flexibility…</a:t>
            </a:r>
            <a:r>
              <a:rPr lang="en-US" sz="2800" dirty="0"/>
              <a:t>s</a:t>
            </a:r>
            <a:r>
              <a:rPr lang="en-US" sz="2800" dirty="0" smtClean="0"/>
              <a:t>ounds expensive…</a:t>
            </a:r>
          </a:p>
          <a:p>
            <a:r>
              <a:rPr lang="en-US" sz="2800" dirty="0" smtClean="0"/>
              <a:t>How do we do it: The Reconfigurable Match Table (RMT) switch model</a:t>
            </a:r>
          </a:p>
          <a:p>
            <a:r>
              <a:rPr lang="en-US" sz="2800" dirty="0" smtClean="0"/>
              <a:t>Flexibility costs less than 15%</a:t>
            </a:r>
          </a:p>
          <a:p>
            <a:endParaRPr lang="en-US" sz="2400"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7814857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function switch</a:t>
            </a:r>
            <a:endParaRPr lang="en-US" dirty="0"/>
          </a:p>
        </p:txBody>
      </p:sp>
      <p:sp>
        <p:nvSpPr>
          <p:cNvPr id="3" name="Content Placeholder 2"/>
          <p:cNvSpPr>
            <a:spLocks noGrp="1"/>
          </p:cNvSpPr>
          <p:nvPr>
            <p:ph idx="1"/>
          </p:nvPr>
        </p:nvSpPr>
        <p:spPr>
          <a:xfrm>
            <a:off x="338000" y="6875784"/>
            <a:ext cx="8229600" cy="4525963"/>
          </a:xfrm>
        </p:spPr>
        <p:txBody>
          <a:bodyPr/>
          <a:lstStyle/>
          <a:p>
            <a:endParaRPr lang="en-US" dirty="0" smtClean="0"/>
          </a:p>
        </p:txBody>
      </p:sp>
      <p:sp>
        <p:nvSpPr>
          <p:cNvPr id="7" name="Rectangle 6"/>
          <p:cNvSpPr/>
          <p:nvPr/>
        </p:nvSpPr>
        <p:spPr>
          <a:xfrm>
            <a:off x="6903035" y="2660880"/>
            <a:ext cx="310147" cy="373767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8" name="Group 42"/>
          <p:cNvGrpSpPr/>
          <p:nvPr/>
        </p:nvGrpSpPr>
        <p:grpSpPr>
          <a:xfrm>
            <a:off x="2587982" y="3586665"/>
            <a:ext cx="4320165" cy="1191330"/>
            <a:chOff x="1707458" y="1778000"/>
            <a:chExt cx="5547033" cy="1191330"/>
          </a:xfrm>
        </p:grpSpPr>
        <p:cxnSp>
          <p:nvCxnSpPr>
            <p:cNvPr id="70" name="Straight Arrow Connector 69"/>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707458" y="190581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9" name="Straight Arrow Connector 68"/>
          <p:cNvCxnSpPr/>
          <p:nvPr/>
        </p:nvCxnSpPr>
        <p:spPr>
          <a:xfrm>
            <a:off x="2587982" y="6123681"/>
            <a:ext cx="4325226"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1777263" y="4149288"/>
            <a:ext cx="596310"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65"/>
          <p:cNvGrpSpPr/>
          <p:nvPr/>
        </p:nvGrpSpPr>
        <p:grpSpPr>
          <a:xfrm>
            <a:off x="7362351" y="3832542"/>
            <a:ext cx="497165" cy="296604"/>
            <a:chOff x="7660968" y="1751777"/>
            <a:chExt cx="1040580" cy="450645"/>
          </a:xfrm>
        </p:grpSpPr>
        <p:sp>
          <p:nvSpPr>
            <p:cNvPr id="65" name="Freeform 64"/>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70"/>
          <p:cNvGrpSpPr/>
          <p:nvPr/>
        </p:nvGrpSpPr>
        <p:grpSpPr>
          <a:xfrm>
            <a:off x="7363020" y="4433945"/>
            <a:ext cx="497165" cy="296604"/>
            <a:chOff x="7660968" y="1751777"/>
            <a:chExt cx="1040580" cy="450645"/>
          </a:xfrm>
        </p:grpSpPr>
        <p:sp>
          <p:nvSpPr>
            <p:cNvPr id="62" name="Freeform 6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3" name="Straight Connector 6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rot="16200000">
            <a:off x="6534313" y="4720480"/>
            <a:ext cx="1039467" cy="302022"/>
          </a:xfrm>
          <a:prstGeom prst="rect">
            <a:avLst/>
          </a:prstGeom>
          <a:noFill/>
        </p:spPr>
        <p:txBody>
          <a:bodyPr wrap="none" rtlCol="0">
            <a:spAutoFit/>
          </a:bodyPr>
          <a:lstStyle/>
          <a:p>
            <a:r>
              <a:rPr lang="en-US" dirty="0" err="1" smtClean="0"/>
              <a:t>Deparser</a:t>
            </a:r>
            <a:endParaRPr lang="en-US" dirty="0"/>
          </a:p>
        </p:txBody>
      </p:sp>
      <p:sp>
        <p:nvSpPr>
          <p:cNvPr id="14" name="TextBox 13"/>
          <p:cNvSpPr txBox="1"/>
          <p:nvPr/>
        </p:nvSpPr>
        <p:spPr>
          <a:xfrm>
            <a:off x="1824165" y="3889188"/>
            <a:ext cx="297745" cy="369332"/>
          </a:xfrm>
          <a:prstGeom prst="rect">
            <a:avLst/>
          </a:prstGeom>
          <a:noFill/>
        </p:spPr>
        <p:txBody>
          <a:bodyPr wrap="none" rtlCol="0">
            <a:spAutoFit/>
          </a:bodyPr>
          <a:lstStyle/>
          <a:p>
            <a:r>
              <a:rPr lang="en-US" dirty="0" smtClean="0"/>
              <a:t>In</a:t>
            </a:r>
            <a:endParaRPr lang="en-US" dirty="0"/>
          </a:p>
        </p:txBody>
      </p:sp>
      <p:sp>
        <p:nvSpPr>
          <p:cNvPr id="15" name="TextBox 14"/>
          <p:cNvSpPr txBox="1"/>
          <p:nvPr/>
        </p:nvSpPr>
        <p:spPr>
          <a:xfrm>
            <a:off x="7299497" y="3278888"/>
            <a:ext cx="608500" cy="307777"/>
          </a:xfrm>
          <a:prstGeom prst="rect">
            <a:avLst/>
          </a:prstGeom>
          <a:noFill/>
        </p:spPr>
        <p:txBody>
          <a:bodyPr wrap="none" rtlCol="0">
            <a:spAutoFit/>
          </a:bodyPr>
          <a:lstStyle/>
          <a:p>
            <a:pPr algn="ctr"/>
            <a:r>
              <a:rPr lang="en-US" sz="1400" dirty="0" smtClean="0"/>
              <a:t>Queues</a:t>
            </a:r>
            <a:endParaRPr lang="en-US" sz="1400" dirty="0"/>
          </a:p>
        </p:txBody>
      </p:sp>
      <p:sp>
        <p:nvSpPr>
          <p:cNvPr id="19" name="TextBox 18"/>
          <p:cNvSpPr txBox="1"/>
          <p:nvPr/>
        </p:nvSpPr>
        <p:spPr>
          <a:xfrm>
            <a:off x="3722672" y="6212918"/>
            <a:ext cx="431166" cy="307777"/>
          </a:xfrm>
          <a:prstGeom prst="rect">
            <a:avLst/>
          </a:prstGeom>
          <a:noFill/>
        </p:spPr>
        <p:txBody>
          <a:bodyPr wrap="none" rtlCol="0">
            <a:spAutoFit/>
          </a:bodyPr>
          <a:lstStyle/>
          <a:p>
            <a:pPr algn="ctr"/>
            <a:r>
              <a:rPr lang="en-US" sz="1400" dirty="0" smtClean="0"/>
              <a:t>Data</a:t>
            </a:r>
            <a:endParaRPr lang="en-US" sz="1400" dirty="0"/>
          </a:p>
        </p:txBody>
      </p:sp>
      <p:sp>
        <p:nvSpPr>
          <p:cNvPr id="23" name="Right Arrow 22"/>
          <p:cNvSpPr/>
          <p:nvPr/>
        </p:nvSpPr>
        <p:spPr>
          <a:xfrm>
            <a:off x="8262129" y="4149288"/>
            <a:ext cx="562888"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266225" y="3847188"/>
            <a:ext cx="438396" cy="369332"/>
          </a:xfrm>
          <a:prstGeom prst="rect">
            <a:avLst/>
          </a:prstGeom>
          <a:noFill/>
        </p:spPr>
        <p:txBody>
          <a:bodyPr wrap="none" rtlCol="0">
            <a:spAutoFit/>
          </a:bodyPr>
          <a:lstStyle/>
          <a:p>
            <a:r>
              <a:rPr lang="en-US" dirty="0" smtClean="0"/>
              <a:t>Out</a:t>
            </a:r>
            <a:endParaRPr lang="en-US" dirty="0"/>
          </a:p>
        </p:txBody>
      </p:sp>
      <p:sp>
        <p:nvSpPr>
          <p:cNvPr id="91" name="Rectangle 90"/>
          <p:cNvSpPr/>
          <p:nvPr/>
        </p:nvSpPr>
        <p:spPr>
          <a:xfrm>
            <a:off x="5505468" y="2788443"/>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ACL Stage</a:t>
            </a:r>
            <a:endParaRPr lang="en-US" sz="2400" dirty="0">
              <a:solidFill>
                <a:schemeClr val="tx1"/>
              </a:solidFill>
            </a:endParaRPr>
          </a:p>
        </p:txBody>
      </p:sp>
      <p:sp>
        <p:nvSpPr>
          <p:cNvPr id="95" name="Rectangle 94"/>
          <p:cNvSpPr/>
          <p:nvPr/>
        </p:nvSpPr>
        <p:spPr>
          <a:xfrm>
            <a:off x="4103852" y="2795438"/>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L3 Stage</a:t>
            </a:r>
            <a:endParaRPr lang="en-US" sz="2400" dirty="0">
              <a:solidFill>
                <a:schemeClr val="tx1"/>
              </a:solidFill>
            </a:endParaRPr>
          </a:p>
        </p:txBody>
      </p:sp>
      <p:sp>
        <p:nvSpPr>
          <p:cNvPr id="96" name="Rectangle 95"/>
          <p:cNvSpPr/>
          <p:nvPr/>
        </p:nvSpPr>
        <p:spPr>
          <a:xfrm>
            <a:off x="2721853" y="2788443"/>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L2 Stage</a:t>
            </a:r>
            <a:endParaRPr lang="en-US" sz="2400" dirty="0">
              <a:solidFill>
                <a:schemeClr val="tx1"/>
              </a:solidFill>
            </a:endParaRPr>
          </a:p>
        </p:txBody>
      </p:sp>
      <p:grpSp>
        <p:nvGrpSpPr>
          <p:cNvPr id="92" name="Group 91"/>
          <p:cNvGrpSpPr/>
          <p:nvPr/>
        </p:nvGrpSpPr>
        <p:grpSpPr>
          <a:xfrm>
            <a:off x="2460971" y="1297136"/>
            <a:ext cx="1406906" cy="4898705"/>
            <a:chOff x="1204029" y="1315613"/>
            <a:chExt cx="1406906" cy="4898705"/>
          </a:xfrm>
        </p:grpSpPr>
        <p:grpSp>
          <p:nvGrpSpPr>
            <p:cNvPr id="16" name="Group 33"/>
            <p:cNvGrpSpPr/>
            <p:nvPr/>
          </p:nvGrpSpPr>
          <p:grpSpPr>
            <a:xfrm>
              <a:off x="1467377" y="2799542"/>
              <a:ext cx="1013401" cy="3414776"/>
              <a:chOff x="1656349" y="3158022"/>
              <a:chExt cx="1239252" cy="1969059"/>
            </a:xfrm>
          </p:grpSpPr>
          <p:sp>
            <p:nvSpPr>
              <p:cNvPr id="57" name="Rectangle 56"/>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set L2D</a:t>
                </a:r>
                <a:endParaRPr lang="en-US" dirty="0">
                  <a:solidFill>
                    <a:srgbClr val="000000"/>
                  </a:solidFill>
                </a:endParaRPr>
              </a:p>
            </p:txBody>
          </p:sp>
          <p:sp>
            <p:nvSpPr>
              <p:cNvPr id="59" name="TextBox 58"/>
              <p:cNvSpPr txBox="1"/>
              <p:nvPr/>
            </p:nvSpPr>
            <p:spPr>
              <a:xfrm>
                <a:off x="1855959" y="4757749"/>
                <a:ext cx="871302" cy="369332"/>
              </a:xfrm>
              <a:prstGeom prst="rect">
                <a:avLst/>
              </a:prstGeom>
              <a:noFill/>
            </p:spPr>
            <p:txBody>
              <a:bodyPr wrap="none" rtlCol="0">
                <a:spAutoFit/>
              </a:bodyPr>
              <a:lstStyle/>
              <a:p>
                <a:r>
                  <a:rPr lang="en-US" dirty="0" smtClean="0"/>
                  <a:t>Stage 1</a:t>
                </a:r>
                <a:endParaRPr lang="en-US" dirty="0"/>
              </a:p>
            </p:txBody>
          </p:sp>
          <p:sp>
            <p:nvSpPr>
              <p:cNvPr id="60" name="TextBox 59"/>
              <p:cNvSpPr txBox="1"/>
              <p:nvPr/>
            </p:nvSpPr>
            <p:spPr>
              <a:xfrm rot="16200000">
                <a:off x="1394124" y="3763655"/>
                <a:ext cx="1254702" cy="451643"/>
              </a:xfrm>
              <a:prstGeom prst="rect">
                <a:avLst/>
              </a:prstGeom>
              <a:solidFill>
                <a:srgbClr val="FF0000"/>
              </a:solidFill>
              <a:ln>
                <a:solidFill>
                  <a:schemeClr val="accent1"/>
                </a:solidFill>
              </a:ln>
            </p:spPr>
            <p:txBody>
              <a:bodyPr wrap="square" rtlCol="0">
                <a:spAutoFit/>
              </a:bodyPr>
              <a:lstStyle/>
              <a:p>
                <a:pPr algn="ctr"/>
                <a:r>
                  <a:rPr lang="en-US" dirty="0" smtClean="0"/>
                  <a:t>L2 Table</a:t>
                </a:r>
                <a:endParaRPr lang="en-US" dirty="0"/>
              </a:p>
            </p:txBody>
          </p:sp>
          <p:sp>
            <p:nvSpPr>
              <p:cNvPr id="61" name="Right Arrow 60"/>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TextBox 86"/>
            <p:cNvSpPr txBox="1"/>
            <p:nvPr/>
          </p:nvSpPr>
          <p:spPr>
            <a:xfrm>
              <a:off x="1204029" y="1315613"/>
              <a:ext cx="1406906" cy="646331"/>
            </a:xfrm>
            <a:prstGeom prst="rect">
              <a:avLst/>
            </a:prstGeom>
            <a:noFill/>
          </p:spPr>
          <p:txBody>
            <a:bodyPr wrap="none" rtlCol="0">
              <a:spAutoFit/>
            </a:bodyPr>
            <a:lstStyle/>
            <a:p>
              <a:r>
                <a:rPr lang="en-US" dirty="0" smtClean="0"/>
                <a:t>L2: 128k x 48</a:t>
              </a:r>
            </a:p>
            <a:p>
              <a:r>
                <a:rPr lang="en-US" dirty="0" smtClean="0"/>
                <a:t>Exact match</a:t>
              </a:r>
              <a:endParaRPr lang="en-US" dirty="0"/>
            </a:p>
          </p:txBody>
        </p:sp>
      </p:grpSp>
      <p:grpSp>
        <p:nvGrpSpPr>
          <p:cNvPr id="93" name="Group 92"/>
          <p:cNvGrpSpPr/>
          <p:nvPr/>
        </p:nvGrpSpPr>
        <p:grpSpPr>
          <a:xfrm>
            <a:off x="3867877" y="1429893"/>
            <a:ext cx="1506768" cy="4805299"/>
            <a:chOff x="2619692" y="1409020"/>
            <a:chExt cx="1506768" cy="4805299"/>
          </a:xfrm>
        </p:grpSpPr>
        <p:grpSp>
          <p:nvGrpSpPr>
            <p:cNvPr id="17" name="Group 75"/>
            <p:cNvGrpSpPr/>
            <p:nvPr/>
          </p:nvGrpSpPr>
          <p:grpSpPr>
            <a:xfrm>
              <a:off x="2855667" y="2769683"/>
              <a:ext cx="1034534" cy="3444636"/>
              <a:chOff x="1656349" y="3140804"/>
              <a:chExt cx="1265095" cy="1986277"/>
            </a:xfrm>
          </p:grpSpPr>
          <p:sp>
            <p:nvSpPr>
              <p:cNvPr id="52" name="Rectangle 51"/>
              <p:cNvSpPr/>
              <p:nvPr/>
            </p:nvSpPr>
            <p:spPr>
              <a:xfrm>
                <a:off x="1656349" y="3140804"/>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6200000">
                <a:off x="1939781" y="3803174"/>
                <a:ext cx="1375833" cy="285957"/>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set L2D, </a:t>
                </a:r>
                <a:r>
                  <a:rPr lang="en-US" dirty="0" err="1" smtClean="0">
                    <a:solidFill>
                      <a:srgbClr val="000000"/>
                    </a:solidFill>
                  </a:rPr>
                  <a:t>dec</a:t>
                </a:r>
                <a:r>
                  <a:rPr lang="en-US" dirty="0" smtClean="0">
                    <a:solidFill>
                      <a:srgbClr val="000000"/>
                    </a:solidFill>
                  </a:rPr>
                  <a:t> TTL</a:t>
                </a:r>
                <a:endParaRPr lang="en-US" dirty="0">
                  <a:solidFill>
                    <a:srgbClr val="000000"/>
                  </a:solidFill>
                </a:endParaRPr>
              </a:p>
            </p:txBody>
          </p:sp>
          <p:sp>
            <p:nvSpPr>
              <p:cNvPr id="54" name="TextBox 53"/>
              <p:cNvSpPr txBox="1"/>
              <p:nvPr/>
            </p:nvSpPr>
            <p:spPr>
              <a:xfrm>
                <a:off x="1855960" y="4757749"/>
                <a:ext cx="1065484" cy="369332"/>
              </a:xfrm>
              <a:prstGeom prst="rect">
                <a:avLst/>
              </a:prstGeom>
              <a:noFill/>
            </p:spPr>
            <p:txBody>
              <a:bodyPr wrap="none" rtlCol="0">
                <a:spAutoFit/>
              </a:bodyPr>
              <a:lstStyle/>
              <a:p>
                <a:r>
                  <a:rPr lang="en-US" dirty="0" smtClean="0"/>
                  <a:t>Stage 2</a:t>
                </a:r>
                <a:endParaRPr lang="en-US" dirty="0"/>
              </a:p>
            </p:txBody>
          </p:sp>
          <p:sp>
            <p:nvSpPr>
              <p:cNvPr id="55" name="TextBox 54"/>
              <p:cNvSpPr txBox="1"/>
              <p:nvPr/>
            </p:nvSpPr>
            <p:spPr>
              <a:xfrm rot="16200000">
                <a:off x="1695681" y="3731676"/>
                <a:ext cx="555322" cy="451643"/>
              </a:xfrm>
              <a:prstGeom prst="rect">
                <a:avLst/>
              </a:prstGeom>
              <a:solidFill>
                <a:srgbClr val="FFFF00"/>
              </a:solidFill>
              <a:ln>
                <a:solidFill>
                  <a:schemeClr val="accent1"/>
                </a:solidFill>
              </a:ln>
            </p:spPr>
            <p:txBody>
              <a:bodyPr wrap="none" rtlCol="0">
                <a:spAutoFit/>
              </a:bodyPr>
              <a:lstStyle/>
              <a:p>
                <a:r>
                  <a:rPr lang="en-US" dirty="0" smtClean="0"/>
                  <a:t>L3 Table</a:t>
                </a:r>
                <a:endParaRPr lang="en-US" dirty="0"/>
              </a:p>
            </p:txBody>
          </p:sp>
          <p:sp>
            <p:nvSpPr>
              <p:cNvPr id="56" name="Right Arrow 55"/>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TextBox 88"/>
            <p:cNvSpPr txBox="1"/>
            <p:nvPr/>
          </p:nvSpPr>
          <p:spPr>
            <a:xfrm>
              <a:off x="2619692" y="1409020"/>
              <a:ext cx="1506768" cy="923330"/>
            </a:xfrm>
            <a:prstGeom prst="rect">
              <a:avLst/>
            </a:prstGeom>
            <a:noFill/>
          </p:spPr>
          <p:txBody>
            <a:bodyPr wrap="none" rtlCol="0">
              <a:spAutoFit/>
            </a:bodyPr>
            <a:lstStyle/>
            <a:p>
              <a:r>
                <a:rPr lang="en-US" dirty="0" smtClean="0"/>
                <a:t>L3: 16k x 32</a:t>
              </a:r>
            </a:p>
            <a:p>
              <a:r>
                <a:rPr lang="en-US" dirty="0" smtClean="0"/>
                <a:t>Longest prefix</a:t>
              </a:r>
            </a:p>
            <a:p>
              <a:r>
                <a:rPr lang="en-US" dirty="0" smtClean="0"/>
                <a:t>match</a:t>
              </a:r>
              <a:endParaRPr lang="en-US" dirty="0"/>
            </a:p>
          </p:txBody>
        </p:sp>
      </p:grpSp>
      <p:grpSp>
        <p:nvGrpSpPr>
          <p:cNvPr id="94" name="Group 93"/>
          <p:cNvGrpSpPr/>
          <p:nvPr/>
        </p:nvGrpSpPr>
        <p:grpSpPr>
          <a:xfrm>
            <a:off x="5505468" y="1783563"/>
            <a:ext cx="1552641" cy="4413280"/>
            <a:chOff x="4257283" y="1801038"/>
            <a:chExt cx="1552641" cy="4413280"/>
          </a:xfrm>
        </p:grpSpPr>
        <p:grpSp>
          <p:nvGrpSpPr>
            <p:cNvPr id="81" name="Group 75"/>
            <p:cNvGrpSpPr/>
            <p:nvPr/>
          </p:nvGrpSpPr>
          <p:grpSpPr>
            <a:xfrm>
              <a:off x="4257283" y="2799542"/>
              <a:ext cx="1034535" cy="3414776"/>
              <a:chOff x="1656348" y="3158022"/>
              <a:chExt cx="1265096" cy="1969059"/>
            </a:xfrm>
          </p:grpSpPr>
          <p:sp>
            <p:nvSpPr>
              <p:cNvPr id="82" name="Rectangle 81"/>
              <p:cNvSpPr/>
              <p:nvPr/>
            </p:nvSpPr>
            <p:spPr>
              <a:xfrm>
                <a:off x="1656348"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6200000">
                <a:off x="1951125" y="3814520"/>
                <a:ext cx="1353142" cy="285956"/>
              </a:xfrm>
              <a:prstGeom prst="rect">
                <a:avLst/>
              </a:prstGeom>
              <a:solidFill>
                <a:srgbClr val="D64B7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permit/deny</a:t>
                </a:r>
                <a:endParaRPr lang="en-US" dirty="0">
                  <a:solidFill>
                    <a:srgbClr val="000000"/>
                  </a:solidFill>
                </a:endParaRPr>
              </a:p>
            </p:txBody>
          </p:sp>
          <p:sp>
            <p:nvSpPr>
              <p:cNvPr id="84" name="TextBox 83"/>
              <p:cNvSpPr txBox="1"/>
              <p:nvPr/>
            </p:nvSpPr>
            <p:spPr>
              <a:xfrm>
                <a:off x="1855960" y="4757749"/>
                <a:ext cx="1065484" cy="369332"/>
              </a:xfrm>
              <a:prstGeom prst="rect">
                <a:avLst/>
              </a:prstGeom>
              <a:noFill/>
            </p:spPr>
            <p:txBody>
              <a:bodyPr wrap="none" rtlCol="0">
                <a:spAutoFit/>
              </a:bodyPr>
              <a:lstStyle/>
              <a:p>
                <a:r>
                  <a:rPr lang="en-US" dirty="0" smtClean="0"/>
                  <a:t>Stage 3</a:t>
                </a:r>
                <a:endParaRPr lang="en-US" dirty="0"/>
              </a:p>
            </p:txBody>
          </p:sp>
          <p:sp>
            <p:nvSpPr>
              <p:cNvPr id="85" name="TextBox 84"/>
              <p:cNvSpPr txBox="1"/>
              <p:nvPr/>
            </p:nvSpPr>
            <p:spPr>
              <a:xfrm rot="16200000">
                <a:off x="1637672" y="3747443"/>
                <a:ext cx="671336" cy="451643"/>
              </a:xfrm>
              <a:prstGeom prst="rect">
                <a:avLst/>
              </a:prstGeom>
              <a:solidFill>
                <a:srgbClr val="0000FF"/>
              </a:solidFill>
              <a:ln>
                <a:solidFill>
                  <a:schemeClr val="accent1"/>
                </a:solidFill>
              </a:ln>
            </p:spPr>
            <p:txBody>
              <a:bodyPr wrap="square" rtlCol="0">
                <a:spAutoFit/>
              </a:bodyPr>
              <a:lstStyle/>
              <a:p>
                <a:r>
                  <a:rPr lang="en-US" dirty="0" smtClean="0">
                    <a:solidFill>
                      <a:schemeClr val="bg1"/>
                    </a:solidFill>
                  </a:rPr>
                  <a:t>ACL Table</a:t>
                </a:r>
                <a:endParaRPr lang="en-US" dirty="0">
                  <a:solidFill>
                    <a:schemeClr val="bg1"/>
                  </a:solidFill>
                </a:endParaRPr>
              </a:p>
            </p:txBody>
          </p:sp>
          <p:sp>
            <p:nvSpPr>
              <p:cNvPr id="86" name="Right Arrow 85"/>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TextBox 89"/>
            <p:cNvSpPr txBox="1"/>
            <p:nvPr/>
          </p:nvSpPr>
          <p:spPr>
            <a:xfrm>
              <a:off x="4257283" y="1801038"/>
              <a:ext cx="1552641" cy="646331"/>
            </a:xfrm>
            <a:prstGeom prst="rect">
              <a:avLst/>
            </a:prstGeom>
            <a:noFill/>
          </p:spPr>
          <p:txBody>
            <a:bodyPr wrap="none" rtlCol="0">
              <a:spAutoFit/>
            </a:bodyPr>
            <a:lstStyle/>
            <a:p>
              <a:r>
                <a:rPr lang="en-US" dirty="0" smtClean="0"/>
                <a:t>ACL: 4k</a:t>
              </a:r>
            </a:p>
            <a:p>
              <a:r>
                <a:rPr lang="en-US" dirty="0" smtClean="0"/>
                <a:t>Ternary match</a:t>
              </a:r>
              <a:endParaRPr lang="en-US" dirty="0"/>
            </a:p>
          </p:txBody>
        </p:sp>
      </p:grpSp>
      <p:sp>
        <p:nvSpPr>
          <p:cNvPr id="97" name="TextBox 96"/>
          <p:cNvSpPr txBox="1"/>
          <p:nvPr/>
        </p:nvSpPr>
        <p:spPr>
          <a:xfrm rot="16200000">
            <a:off x="1004064" y="4011209"/>
            <a:ext cx="1164242" cy="369332"/>
          </a:xfrm>
          <a:prstGeom prst="rect">
            <a:avLst/>
          </a:prstGeom>
          <a:solidFill>
            <a:srgbClr val="0000FF"/>
          </a:solidFill>
          <a:ln>
            <a:solidFill>
              <a:schemeClr val="accent1"/>
            </a:solidFill>
          </a:ln>
        </p:spPr>
        <p:txBody>
          <a:bodyPr wrap="square" rtlCol="0">
            <a:spAutoFit/>
          </a:bodyPr>
          <a:lstStyle/>
          <a:p>
            <a:endParaRPr lang="en-US" dirty="0">
              <a:solidFill>
                <a:schemeClr val="bg1"/>
              </a:solidFill>
            </a:endParaRPr>
          </a:p>
        </p:txBody>
      </p:sp>
      <p:sp>
        <p:nvSpPr>
          <p:cNvPr id="98" name="TextBox 97"/>
          <p:cNvSpPr txBox="1"/>
          <p:nvPr/>
        </p:nvSpPr>
        <p:spPr>
          <a:xfrm rot="16200000">
            <a:off x="1003708" y="2846967"/>
            <a:ext cx="1164242" cy="369332"/>
          </a:xfrm>
          <a:prstGeom prst="rect">
            <a:avLst/>
          </a:prstGeom>
          <a:solidFill>
            <a:srgbClr val="0000FF"/>
          </a:solidFill>
          <a:ln>
            <a:solidFill>
              <a:schemeClr val="accent1"/>
            </a:solidFill>
          </a:ln>
        </p:spPr>
        <p:txBody>
          <a:bodyPr wrap="square" rtlCol="0">
            <a:spAutoFit/>
          </a:bodyPr>
          <a:lstStyle/>
          <a:p>
            <a:endParaRPr lang="en-US" dirty="0">
              <a:solidFill>
                <a:schemeClr val="bg1"/>
              </a:solidFill>
            </a:endParaRPr>
          </a:p>
        </p:txBody>
      </p:sp>
      <p:sp>
        <p:nvSpPr>
          <p:cNvPr id="99" name="TextBox 98"/>
          <p:cNvSpPr txBox="1"/>
          <p:nvPr/>
        </p:nvSpPr>
        <p:spPr>
          <a:xfrm rot="16200000">
            <a:off x="1009876" y="2837157"/>
            <a:ext cx="1144625" cy="369332"/>
          </a:xfrm>
          <a:prstGeom prst="rect">
            <a:avLst/>
          </a:prstGeom>
          <a:solidFill>
            <a:srgbClr val="0000FF"/>
          </a:solidFill>
          <a:ln>
            <a:solidFill>
              <a:schemeClr val="accent1"/>
            </a:solidFill>
          </a:ln>
        </p:spPr>
        <p:txBody>
          <a:bodyPr wrap="square" rtlCol="0">
            <a:spAutoFit/>
          </a:bodyPr>
          <a:lstStyle/>
          <a:p>
            <a:r>
              <a:rPr lang="en-US" dirty="0" smtClean="0">
                <a:solidFill>
                  <a:schemeClr val="bg1"/>
                </a:solidFill>
              </a:rPr>
              <a:t>?????????</a:t>
            </a:r>
            <a:endParaRPr lang="en-US" dirty="0">
              <a:solidFill>
                <a:schemeClr val="bg1"/>
              </a:solidFill>
            </a:endParaRPr>
          </a:p>
        </p:txBody>
      </p:sp>
      <p:sp>
        <p:nvSpPr>
          <p:cNvPr id="100" name="Rectangle 99"/>
          <p:cNvSpPr/>
          <p:nvPr/>
        </p:nvSpPr>
        <p:spPr>
          <a:xfrm>
            <a:off x="241813" y="2858894"/>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PBB Stage</a:t>
            </a:r>
            <a:endParaRPr lang="en-US" sz="2400" dirty="0">
              <a:solidFill>
                <a:schemeClr val="tx1"/>
              </a:solidFill>
            </a:endParaRPr>
          </a:p>
        </p:txBody>
      </p:sp>
      <p:cxnSp>
        <p:nvCxnSpPr>
          <p:cNvPr id="101" name="Straight Arrow Connector 100"/>
          <p:cNvCxnSpPr/>
          <p:nvPr/>
        </p:nvCxnSpPr>
        <p:spPr>
          <a:xfrm>
            <a:off x="1977925" y="2944256"/>
            <a:ext cx="4925110" cy="409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373573" y="2660880"/>
            <a:ext cx="214409" cy="373767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2062916" y="4735999"/>
            <a:ext cx="780570" cy="369332"/>
          </a:xfrm>
          <a:prstGeom prst="rect">
            <a:avLst/>
          </a:prstGeom>
          <a:noFill/>
        </p:spPr>
        <p:txBody>
          <a:bodyPr wrap="none" rtlCol="0">
            <a:spAutoFit/>
          </a:bodyPr>
          <a:lstStyle/>
          <a:p>
            <a:r>
              <a:rPr lang="en-US" dirty="0" smtClean="0"/>
              <a:t>Parser</a:t>
            </a:r>
            <a:endParaRPr lang="en-US" dirty="0"/>
          </a:p>
        </p:txBody>
      </p:sp>
      <p:grpSp>
        <p:nvGrpSpPr>
          <p:cNvPr id="110" name="Group 109"/>
          <p:cNvGrpSpPr/>
          <p:nvPr/>
        </p:nvGrpSpPr>
        <p:grpSpPr>
          <a:xfrm>
            <a:off x="2283504" y="2755535"/>
            <a:ext cx="4827773" cy="394537"/>
            <a:chOff x="2283504" y="2755535"/>
            <a:chExt cx="4827773" cy="394537"/>
          </a:xfrm>
        </p:grpSpPr>
        <p:sp>
          <p:nvSpPr>
            <p:cNvPr id="103" name="TextBox 102"/>
            <p:cNvSpPr txBox="1"/>
            <p:nvPr/>
          </p:nvSpPr>
          <p:spPr>
            <a:xfrm>
              <a:off x="2283504" y="2759590"/>
              <a:ext cx="304478" cy="369332"/>
            </a:xfrm>
            <a:prstGeom prst="rect">
              <a:avLst/>
            </a:prstGeom>
            <a:noFill/>
          </p:spPr>
          <p:txBody>
            <a:bodyPr wrap="none" rtlCol="0">
              <a:spAutoFit/>
            </a:bodyPr>
            <a:lstStyle/>
            <a:p>
              <a:r>
                <a:rPr lang="en-US" dirty="0" smtClean="0"/>
                <a:t>X</a:t>
              </a:r>
              <a:endParaRPr lang="en-US" dirty="0"/>
            </a:p>
          </p:txBody>
        </p:sp>
        <p:sp>
          <p:nvSpPr>
            <p:cNvPr id="105" name="TextBox 104"/>
            <p:cNvSpPr txBox="1"/>
            <p:nvPr/>
          </p:nvSpPr>
          <p:spPr>
            <a:xfrm>
              <a:off x="2640384" y="2756056"/>
              <a:ext cx="304478" cy="369332"/>
            </a:xfrm>
            <a:prstGeom prst="rect">
              <a:avLst/>
            </a:prstGeom>
            <a:noFill/>
          </p:spPr>
          <p:txBody>
            <a:bodyPr wrap="none" rtlCol="0">
              <a:spAutoFit/>
            </a:bodyPr>
            <a:lstStyle/>
            <a:p>
              <a:r>
                <a:rPr lang="en-US" dirty="0" smtClean="0"/>
                <a:t>X</a:t>
              </a:r>
              <a:endParaRPr lang="en-US" dirty="0"/>
            </a:p>
          </p:txBody>
        </p:sp>
        <p:sp>
          <p:nvSpPr>
            <p:cNvPr id="106" name="TextBox 105"/>
            <p:cNvSpPr txBox="1"/>
            <p:nvPr/>
          </p:nvSpPr>
          <p:spPr>
            <a:xfrm>
              <a:off x="4001599" y="2755535"/>
              <a:ext cx="304478" cy="369332"/>
            </a:xfrm>
            <a:prstGeom prst="rect">
              <a:avLst/>
            </a:prstGeom>
            <a:noFill/>
          </p:spPr>
          <p:txBody>
            <a:bodyPr wrap="none" rtlCol="0">
              <a:spAutoFit/>
            </a:bodyPr>
            <a:lstStyle/>
            <a:p>
              <a:r>
                <a:rPr lang="en-US" dirty="0" smtClean="0"/>
                <a:t>X</a:t>
              </a:r>
              <a:endParaRPr lang="en-US" dirty="0"/>
            </a:p>
          </p:txBody>
        </p:sp>
        <p:sp>
          <p:nvSpPr>
            <p:cNvPr id="107" name="TextBox 106"/>
            <p:cNvSpPr txBox="1"/>
            <p:nvPr/>
          </p:nvSpPr>
          <p:spPr>
            <a:xfrm>
              <a:off x="5383563" y="2765693"/>
              <a:ext cx="304478" cy="369332"/>
            </a:xfrm>
            <a:prstGeom prst="rect">
              <a:avLst/>
            </a:prstGeom>
            <a:noFill/>
          </p:spPr>
          <p:txBody>
            <a:bodyPr wrap="none" rtlCol="0">
              <a:spAutoFit/>
            </a:bodyPr>
            <a:lstStyle/>
            <a:p>
              <a:r>
                <a:rPr lang="en-US" dirty="0" smtClean="0"/>
                <a:t>X</a:t>
              </a:r>
              <a:endParaRPr lang="en-US" dirty="0"/>
            </a:p>
          </p:txBody>
        </p:sp>
        <p:sp>
          <p:nvSpPr>
            <p:cNvPr id="109" name="TextBox 108"/>
            <p:cNvSpPr txBox="1"/>
            <p:nvPr/>
          </p:nvSpPr>
          <p:spPr>
            <a:xfrm>
              <a:off x="6806799" y="2780740"/>
              <a:ext cx="304478" cy="369332"/>
            </a:xfrm>
            <a:prstGeom prst="rect">
              <a:avLst/>
            </a:prstGeom>
            <a:noFill/>
          </p:spPr>
          <p:txBody>
            <a:bodyPr wrap="none" rtlCol="0">
              <a:spAutoFit/>
            </a:bodyPr>
            <a:lstStyle/>
            <a:p>
              <a:r>
                <a:rPr lang="en-US" dirty="0" smtClean="0"/>
                <a:t>X</a:t>
              </a:r>
              <a:endParaRPr lang="en-US" dirty="0"/>
            </a:p>
          </p:txBody>
        </p:sp>
      </p:grpSp>
      <p:sp>
        <p:nvSpPr>
          <p:cNvPr id="8" name="Date Placeholder 7"/>
          <p:cNvSpPr>
            <a:spLocks noGrp="1"/>
          </p:cNvSpPr>
          <p:nvPr>
            <p:ph type="dt" sz="half" idx="10"/>
          </p:nvPr>
        </p:nvSpPr>
        <p:spPr/>
        <p:txBody>
          <a:bodyPr/>
          <a:lstStyle/>
          <a:p>
            <a:r>
              <a:rPr lang="en-US" smtClean="0"/>
              <a:t>10/20/14</a:t>
            </a:r>
            <a:endParaRPr lang="en-US"/>
          </a:p>
        </p:txBody>
      </p:sp>
      <p:sp>
        <p:nvSpPr>
          <p:cNvPr id="18" name="Footer Placeholder 17"/>
          <p:cNvSpPr>
            <a:spLocks noGrp="1"/>
          </p:cNvSpPr>
          <p:nvPr>
            <p:ph type="ftr" sz="quarter" idx="11"/>
          </p:nvPr>
        </p:nvSpPr>
        <p:spPr/>
        <p:txBody>
          <a:bodyPr/>
          <a:lstStyle/>
          <a:p>
            <a:r>
              <a:rPr lang="en-US" smtClean="0"/>
              <a:t>Software Defined Networking (COMS 6998-10)</a:t>
            </a:r>
            <a:endParaRPr lang="en-US"/>
          </a:p>
        </p:txBody>
      </p:sp>
      <p:sp>
        <p:nvSpPr>
          <p:cNvPr id="8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692407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45748 0.00162 " pathEditMode="relative" ptsTypes="AA">
                                      <p:cBhvr>
                                        <p:cTn id="30" dur="1000" fill="hold"/>
                                        <p:tgtEl>
                                          <p:spTgt spid="97"/>
                                        </p:tgtEl>
                                        <p:attrNameLst>
                                          <p:attrName>ppt_x</p:attrName>
                                          <p:attrName>ppt_y</p:attrName>
                                        </p:attrNameLst>
                                      </p:cBhvr>
                                    </p:animMotion>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9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9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4.65116E-6 -2.49827E-6 L 0.49826 0.00162 " pathEditMode="relative" rAng="0" ptsTypes="AA">
                                      <p:cBhvr>
                                        <p:cTn id="45" dur="500" fill="hold"/>
                                        <p:tgtEl>
                                          <p:spTgt spid="100"/>
                                        </p:tgtEl>
                                        <p:attrNameLst>
                                          <p:attrName>ppt_x</p:attrName>
                                          <p:attrName>ppt_y</p:attrName>
                                        </p:attrNameLst>
                                      </p:cBhvr>
                                      <p:rCtr x="24905" y="69"/>
                                    </p:animMotion>
                                  </p:childTnLst>
                                </p:cTn>
                              </p:par>
                            </p:childTnLst>
                          </p:cTn>
                        </p:par>
                        <p:par>
                          <p:cTn id="46" fill="hold">
                            <p:stCondLst>
                              <p:cond delay="500"/>
                            </p:stCondLst>
                            <p:childTnLst>
                              <p:par>
                                <p:cTn id="47" presetID="8" presetClass="emph" presetSubtype="0" fill="hold" grpId="2" nodeType="afterEffect">
                                  <p:stCondLst>
                                    <p:cond delay="1000"/>
                                  </p:stCondLst>
                                  <p:childTnLst>
                                    <p:animRot by="10800000">
                                      <p:cBhvr>
                                        <p:cTn id="48" dur="500" fill="hold"/>
                                        <p:tgtEl>
                                          <p:spTgt spid="100"/>
                                        </p:tgtEl>
                                        <p:attrNameLst>
                                          <p:attrName>r</p:attrName>
                                        </p:attrNameLst>
                                      </p:cBhvr>
                                    </p:animRot>
                                  </p:childTnLst>
                                </p:cTn>
                              </p:par>
                            </p:childTnLst>
                          </p:cTn>
                        </p:par>
                        <p:par>
                          <p:cTn id="49" fill="hold">
                            <p:stCondLst>
                              <p:cond delay="2000"/>
                            </p:stCondLst>
                            <p:childTnLst>
                              <p:par>
                                <p:cTn id="50" presetID="0" presetClass="path" presetSubtype="0" accel="50000" decel="50000" fill="hold" grpId="3" nodeType="afterEffect">
                                  <p:stCondLst>
                                    <p:cond delay="0"/>
                                  </p:stCondLst>
                                  <p:childTnLst>
                                    <p:animMotion origin="layout" path="M 0.49826 0.00162 L 0.49826 0.95304 " pathEditMode="relative" rAng="0" ptsTypes="AA">
                                      <p:cBhvr>
                                        <p:cTn id="51" dur="1000" fill="hold"/>
                                        <p:tgtEl>
                                          <p:spTgt spid="100"/>
                                        </p:tgtEl>
                                        <p:attrNameLst>
                                          <p:attrName>ppt_x</p:attrName>
                                          <p:attrName>ppt_y</p:attrName>
                                        </p:attrNameLst>
                                      </p:cBhvr>
                                      <p:rCtr x="0" y="4756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animBg="1"/>
      <p:bldP spid="96" grpId="0" animBg="1"/>
      <p:bldP spid="97" grpId="0" animBg="1"/>
      <p:bldP spid="97" grpId="1" animBg="1"/>
      <p:bldP spid="98" grpId="0" animBg="1"/>
      <p:bldP spid="98" grpId="1" animBg="1"/>
      <p:bldP spid="99" grpId="0" animBg="1"/>
      <p:bldP spid="99" grpId="1" animBg="1"/>
      <p:bldP spid="100" grpId="0" animBg="1"/>
      <p:bldP spid="100" grpId="1" animBg="1"/>
      <p:bldP spid="100" grpId="2" animBg="1"/>
      <p:bldP spid="100" grpId="3"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need flexibility?</a:t>
            </a:r>
            <a:endParaRPr lang="en-US" dirty="0"/>
          </a:p>
        </p:txBody>
      </p:sp>
      <p:sp>
        <p:nvSpPr>
          <p:cNvPr id="3" name="Content Placeholder 2"/>
          <p:cNvSpPr>
            <a:spLocks noGrp="1"/>
          </p:cNvSpPr>
          <p:nvPr>
            <p:ph idx="1"/>
          </p:nvPr>
        </p:nvSpPr>
        <p:spPr/>
        <p:txBody>
          <a:bodyPr>
            <a:normAutofit/>
          </a:bodyPr>
          <a:lstStyle/>
          <a:p>
            <a:r>
              <a:rPr lang="en-US" dirty="0" smtClean="0"/>
              <a:t>Flexibility to:</a:t>
            </a:r>
          </a:p>
          <a:p>
            <a:pPr lvl="1"/>
            <a:r>
              <a:rPr lang="en-US" dirty="0" smtClean="0"/>
              <a:t>Trade one memory size for another</a:t>
            </a:r>
          </a:p>
          <a:p>
            <a:pPr lvl="1"/>
            <a:r>
              <a:rPr lang="en-US" dirty="0" smtClean="0"/>
              <a:t>Add a new table</a:t>
            </a:r>
          </a:p>
          <a:p>
            <a:pPr lvl="1"/>
            <a:r>
              <a:rPr lang="en-US" dirty="0" smtClean="0"/>
              <a:t>Add a new header field</a:t>
            </a:r>
          </a:p>
          <a:p>
            <a:pPr lvl="1"/>
            <a:r>
              <a:rPr lang="en-US" dirty="0" smtClean="0"/>
              <a:t>Add a different action</a:t>
            </a:r>
            <a:endParaRPr lang="en-US" dirty="0"/>
          </a:p>
          <a:p>
            <a:r>
              <a:rPr lang="en-US" dirty="0" smtClean="0"/>
              <a:t>SDN accentuates the need for flexibility</a:t>
            </a:r>
          </a:p>
          <a:p>
            <a:pPr lvl="1"/>
            <a:r>
              <a:rPr lang="en-US" dirty="0" smtClean="0"/>
              <a:t>Gives programmatic control to control plane, expects to be able to use flexibility</a:t>
            </a:r>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153473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7" name="AutoShape 1"/>
          <p:cNvCxnSpPr>
            <a:cxnSpLocks noChangeShapeType="1"/>
            <a:stCxn id="45067" idx="0"/>
            <a:endCxn id="45070"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8" name="AutoShape 2"/>
          <p:cNvCxnSpPr>
            <a:cxnSpLocks noChangeShapeType="1"/>
            <a:stCxn id="45069" idx="0"/>
            <a:endCxn id="45070"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9" name="AutoShape 3"/>
          <p:cNvCxnSpPr>
            <a:cxnSpLocks noChangeShapeType="1"/>
            <a:stCxn id="45069" idx="0"/>
            <a:endCxn id="45077"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0" name="AutoShape 4"/>
          <p:cNvCxnSpPr>
            <a:cxnSpLocks noChangeShapeType="1"/>
            <a:stCxn id="45067" idx="0"/>
            <a:endCxn id="45077"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1" name="AutoShape 5"/>
          <p:cNvCxnSpPr>
            <a:cxnSpLocks noChangeShapeType="1"/>
            <a:stCxn id="45063" idx="0"/>
            <a:endCxn id="45067"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2" name="AutoShape 6"/>
          <p:cNvCxnSpPr>
            <a:cxnSpLocks noChangeShapeType="1"/>
            <a:stCxn id="45063" idx="0"/>
            <a:endCxn id="45069"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4" name="Rectangle 8"/>
          <p:cNvSpPr>
            <a:spLocks noGrp="1" noChangeArrowheads="1"/>
          </p:cNvSpPr>
          <p:nvPr>
            <p:ph type="title"/>
          </p:nvPr>
        </p:nvSpPr>
        <p:spPr>
          <a:xfrm>
            <a:off x="3810000" y="4953000"/>
            <a:ext cx="6172200" cy="1143000"/>
          </a:xfrm>
          <a:ln/>
        </p:spPr>
        <p:txBody>
          <a:bodyPr>
            <a:normAutofit/>
          </a:bodyPr>
          <a:lstStyle/>
          <a:p>
            <a:r>
              <a:rPr lang="en-US" sz="2400" dirty="0"/>
              <a:t>2-Phase Update in Action</a:t>
            </a:r>
          </a:p>
        </p:txBody>
      </p:sp>
      <p:cxnSp>
        <p:nvCxnSpPr>
          <p:cNvPr id="45065" name="AutoShape 9"/>
          <p:cNvCxnSpPr>
            <a:cxnSpLocks noChangeShapeType="1"/>
            <a:stCxn id="45067" idx="0"/>
            <a:endCxn id="45068"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6" name="AutoShape 10"/>
          <p:cNvCxnSpPr>
            <a:cxnSpLocks noChangeShapeType="1"/>
            <a:stCxn id="45067" idx="0"/>
            <a:endCxn id="45071"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2"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3"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5076" name="Group 20"/>
          <p:cNvGrpSpPr>
            <a:grpSpLocks/>
          </p:cNvGrpSpPr>
          <p:nvPr/>
        </p:nvGrpSpPr>
        <p:grpSpPr bwMode="auto">
          <a:xfrm>
            <a:off x="2355620" y="6095552"/>
            <a:ext cx="4271702" cy="246081"/>
            <a:chOff x="0" y="22"/>
            <a:chExt cx="4111" cy="244"/>
          </a:xfrm>
        </p:grpSpPr>
        <p:sp>
          <p:nvSpPr>
            <p:cNvPr id="45074"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5" name="Rectangle 19"/>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50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9"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82" name="Freeform 26"/>
          <p:cNvSpPr>
            <a:spLocks/>
          </p:cNvSpPr>
          <p:nvPr/>
        </p:nvSpPr>
        <p:spPr bwMode="auto">
          <a:xfrm>
            <a:off x="3944389" y="5133415"/>
            <a:ext cx="1014153" cy="61217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3" name="Freeform 27"/>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4" name="Rectangle 28"/>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5085"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6" name="Rectangle 30"/>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5087" name="Rectangle 31"/>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5088" name="Freeform 32"/>
          <p:cNvSpPr>
            <a:spLocks/>
          </p:cNvSpPr>
          <p:nvPr/>
        </p:nvSpPr>
        <p:spPr bwMode="auto">
          <a:xfrm>
            <a:off x="1986742" y="3735593"/>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9" name="Rectangle 33"/>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509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68"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0807" y="1081144"/>
            <a:ext cx="1886989" cy="192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3"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4"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687" y="4243892"/>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5"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749"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0"/>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7"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67" y="1960581"/>
            <a:ext cx="2178974" cy="20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48" name="Rectangle 1"/>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Review of Previous Lecture (Cont’d)</a:t>
            </a:r>
            <a:endParaRPr lang="en-US" dirty="0" smtClean="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19997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8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450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509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8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499"/>
                                          </p:stCondLst>
                                        </p:cTn>
                                        <p:tgtEl>
                                          <p:spTgt spid="45090"/>
                                        </p:tgtEl>
                                        <p:attrNameLst>
                                          <p:attrName>style.visibility</p:attrName>
                                        </p:attrNameLst>
                                      </p:cBhvr>
                                      <p:to>
                                        <p:strVal val="hidden"/>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97"/>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8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499"/>
                                          </p:stCondLst>
                                        </p:cTn>
                                        <p:tgtEl>
                                          <p:spTgt spid="45091"/>
                                        </p:tgtEl>
                                        <p:attrNameLst>
                                          <p:attrName>style.visibility</p:attrName>
                                        </p:attrNameLst>
                                      </p:cBhvr>
                                      <p:to>
                                        <p:strVal val="hidden"/>
                                      </p:to>
                                    </p:set>
                                  </p:childTnLst>
                                </p:cTn>
                              </p:par>
                            </p:childTnLst>
                          </p:cTn>
                        </p:par>
                        <p:par>
                          <p:cTn id="38" fill="hold" nodeType="afterGroup">
                            <p:stCondLst>
                              <p:cond delay="500"/>
                            </p:stCondLst>
                            <p:childTnLst>
                              <p:par>
                                <p:cTn id="39" presetID="1" presetClass="exit" presetSubtype="0" fill="hold" nodeType="afterEffect">
                                  <p:stCondLst>
                                    <p:cond delay="0"/>
                                  </p:stCondLst>
                                  <p:childTnLst>
                                    <p:set>
                                      <p:cBhvr>
                                        <p:cTn id="40" dur="1" fill="hold">
                                          <p:stCondLst>
                                            <p:cond delay="499"/>
                                          </p:stCondLst>
                                        </p:cTn>
                                        <p:tgtEl>
                                          <p:spTgt spid="45096"/>
                                        </p:tgtEl>
                                        <p:attrNameLst>
                                          <p:attrName>style.visibility</p:attrName>
                                        </p:attrNameLst>
                                      </p:cBhvr>
                                      <p:to>
                                        <p:strVal val="hidden"/>
                                      </p:to>
                                    </p:set>
                                  </p:childTnLst>
                                </p:cTn>
                              </p:par>
                            </p:childTnLst>
                          </p:cTn>
                        </p:par>
                        <p:par>
                          <p:cTn id="41" fill="hold" nodeType="afterGroup">
                            <p:stCondLst>
                              <p:cond delay="1000"/>
                            </p:stCondLst>
                            <p:childTnLst>
                              <p:par>
                                <p:cTn id="42" presetID="1" presetClass="exit" presetSubtype="0" fill="hold" nodeType="afterEffect">
                                  <p:stCondLst>
                                    <p:cond delay="0"/>
                                  </p:stCondLst>
                                  <p:childTnLst>
                                    <p:set>
                                      <p:cBhvr>
                                        <p:cTn id="43" dur="1" fill="hold">
                                          <p:stCondLst>
                                            <p:cond delay="499"/>
                                          </p:stCondLst>
                                        </p:cTn>
                                        <p:tgtEl>
                                          <p:spTgt spid="45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3" grpId="0" animBg="1"/>
      <p:bldP spid="45085" grpId="0" animBg="1"/>
      <p:bldP spid="450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SDN want?</a:t>
            </a:r>
            <a:endParaRPr lang="en-US" dirty="0"/>
          </a:p>
        </p:txBody>
      </p:sp>
      <p:sp>
        <p:nvSpPr>
          <p:cNvPr id="3" name="Content Placeholder 2"/>
          <p:cNvSpPr>
            <a:spLocks noGrp="1"/>
          </p:cNvSpPr>
          <p:nvPr>
            <p:ph idx="1"/>
          </p:nvPr>
        </p:nvSpPr>
        <p:spPr/>
        <p:txBody>
          <a:bodyPr/>
          <a:lstStyle/>
          <a:p>
            <a:r>
              <a:rPr lang="en-US" dirty="0" smtClean="0"/>
              <a:t>Multiple stages of match-action</a:t>
            </a:r>
          </a:p>
          <a:p>
            <a:pPr lvl="1"/>
            <a:r>
              <a:rPr lang="en-US" dirty="0" smtClean="0"/>
              <a:t>Flexible allocation</a:t>
            </a:r>
          </a:p>
          <a:p>
            <a:r>
              <a:rPr lang="en-US" dirty="0" smtClean="0"/>
              <a:t>Flexible actions</a:t>
            </a:r>
          </a:p>
          <a:p>
            <a:r>
              <a:rPr lang="en-US" dirty="0" smtClean="0"/>
              <a:t>Flexible header fields</a:t>
            </a:r>
          </a:p>
          <a:p>
            <a:endParaRPr lang="en-US" dirty="0"/>
          </a:p>
          <a:p>
            <a:r>
              <a:rPr lang="en-US" dirty="0" smtClean="0"/>
              <a:t>No coincidence </a:t>
            </a:r>
            <a:r>
              <a:rPr lang="en-US" dirty="0" err="1" smtClean="0"/>
              <a:t>OpenFlow</a:t>
            </a:r>
            <a:r>
              <a:rPr lang="en-US" dirty="0" smtClean="0"/>
              <a:t> built this way…</a:t>
            </a:r>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5113811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Alternatives?</a:t>
            </a:r>
            <a:br>
              <a:rPr lang="en-US" dirty="0" smtClean="0"/>
            </a:br>
            <a:r>
              <a:rPr lang="en-US" sz="4000" dirty="0" smtClean="0"/>
              <a:t>Aren’t there other ways to get flexibility</a:t>
            </a:r>
            <a:r>
              <a:rPr lang="en-US" dirty="0" smtClean="0"/>
              <a:t>?</a:t>
            </a:r>
            <a:endParaRPr lang="en-US" dirty="0"/>
          </a:p>
        </p:txBody>
      </p:sp>
      <p:sp>
        <p:nvSpPr>
          <p:cNvPr id="3" name="Content Placeholder 2"/>
          <p:cNvSpPr>
            <a:spLocks noGrp="1"/>
          </p:cNvSpPr>
          <p:nvPr>
            <p:ph idx="1"/>
          </p:nvPr>
        </p:nvSpPr>
        <p:spPr>
          <a:xfrm>
            <a:off x="457200" y="2059668"/>
            <a:ext cx="8229600" cy="4066495"/>
          </a:xfrm>
        </p:spPr>
        <p:txBody>
          <a:bodyPr/>
          <a:lstStyle/>
          <a:p>
            <a:r>
              <a:rPr lang="en-US" dirty="0" smtClean="0"/>
              <a:t>Software? 100x too slow, expensive</a:t>
            </a:r>
          </a:p>
          <a:p>
            <a:r>
              <a:rPr lang="en-US" dirty="0" smtClean="0"/>
              <a:t>NPUs? 10x too slow, expensive</a:t>
            </a:r>
          </a:p>
          <a:p>
            <a:r>
              <a:rPr lang="en-US" dirty="0" smtClean="0"/>
              <a:t>FPGAs? 10x too slow, expensive</a:t>
            </a:r>
            <a:endParaRPr lang="en-US" dirty="0"/>
          </a:p>
        </p:txBody>
      </p:sp>
      <p:sp>
        <p:nvSpPr>
          <p:cNvPr id="5" name="TextBox 4"/>
          <p:cNvSpPr txBox="1"/>
          <p:nvPr/>
        </p:nvSpPr>
        <p:spPr>
          <a:xfrm>
            <a:off x="7503043" y="811061"/>
            <a:ext cx="184666" cy="369332"/>
          </a:xfrm>
          <a:prstGeom prst="rect">
            <a:avLst/>
          </a:prstGeom>
          <a:noFill/>
        </p:spPr>
        <p:txBody>
          <a:bodyPr wrap="none" rtlCol="0">
            <a:spAutoFit/>
          </a:bodyPr>
          <a:lstStyle/>
          <a:p>
            <a:endParaRPr lang="en-US"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0876887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hat </a:t>
            </a:r>
            <a:r>
              <a:rPr lang="en-US" dirty="0"/>
              <a:t>W</a:t>
            </a:r>
            <a:r>
              <a:rPr lang="en-US" dirty="0" smtClean="0"/>
              <a:t>e </a:t>
            </a:r>
            <a:r>
              <a:rPr lang="en-US" dirty="0"/>
              <a:t>S</a:t>
            </a:r>
            <a:r>
              <a:rPr lang="en-US" dirty="0" smtClean="0"/>
              <a:t>et Out </a:t>
            </a:r>
            <a:r>
              <a:rPr lang="en-US" dirty="0"/>
              <a:t>T</a:t>
            </a:r>
            <a:r>
              <a:rPr lang="en-US" dirty="0" smtClean="0"/>
              <a:t>o Learn</a:t>
            </a:r>
            <a:endParaRPr lang="en-US" dirty="0"/>
          </a:p>
        </p:txBody>
      </p:sp>
      <p:sp>
        <p:nvSpPr>
          <p:cNvPr id="3" name="Content Placeholder 2"/>
          <p:cNvSpPr>
            <a:spLocks noGrp="1"/>
          </p:cNvSpPr>
          <p:nvPr>
            <p:ph idx="1"/>
          </p:nvPr>
        </p:nvSpPr>
        <p:spPr/>
        <p:txBody>
          <a:bodyPr>
            <a:normAutofit/>
          </a:bodyPr>
          <a:lstStyle/>
          <a:p>
            <a:r>
              <a:rPr lang="en-US" dirty="0" smtClean="0"/>
              <a:t>How do I design a flexible switch chip?</a:t>
            </a:r>
          </a:p>
          <a:p>
            <a:r>
              <a:rPr lang="en-US" dirty="0" smtClean="0"/>
              <a:t>What does the flexibility cost?</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1256366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Hard about a </a:t>
            </a:r>
            <a:br>
              <a:rPr lang="en-US" dirty="0" smtClean="0"/>
            </a:br>
            <a:r>
              <a:rPr lang="en-US" dirty="0" smtClean="0"/>
              <a:t>Flexible Switch Chip?</a:t>
            </a:r>
            <a:endParaRPr lang="en-US" dirty="0"/>
          </a:p>
        </p:txBody>
      </p:sp>
      <p:sp>
        <p:nvSpPr>
          <p:cNvPr id="3" name="Content Placeholder 2"/>
          <p:cNvSpPr>
            <a:spLocks noGrp="1"/>
          </p:cNvSpPr>
          <p:nvPr>
            <p:ph idx="1"/>
          </p:nvPr>
        </p:nvSpPr>
        <p:spPr/>
        <p:txBody>
          <a:bodyPr>
            <a:normAutofit lnSpcReduction="10000"/>
          </a:bodyPr>
          <a:lstStyle/>
          <a:p>
            <a:r>
              <a:rPr lang="en-US" dirty="0" smtClean="0"/>
              <a:t>Big chip</a:t>
            </a:r>
          </a:p>
          <a:p>
            <a:r>
              <a:rPr lang="en-US" dirty="0" smtClean="0"/>
              <a:t>High frequency</a:t>
            </a:r>
          </a:p>
          <a:p>
            <a:r>
              <a:rPr lang="en-US" dirty="0" smtClean="0"/>
              <a:t>Wiring</a:t>
            </a:r>
            <a:r>
              <a:rPr lang="en-US" dirty="0"/>
              <a:t> </a:t>
            </a:r>
            <a:r>
              <a:rPr lang="en-US" dirty="0" smtClean="0"/>
              <a:t>intensive</a:t>
            </a:r>
          </a:p>
          <a:p>
            <a:r>
              <a:rPr lang="en-US" dirty="0" smtClean="0"/>
              <a:t>Many crossbars</a:t>
            </a:r>
          </a:p>
          <a:p>
            <a:r>
              <a:rPr lang="en-US" dirty="0" smtClean="0"/>
              <a:t>Lots of TCAM</a:t>
            </a:r>
          </a:p>
          <a:p>
            <a:r>
              <a:rPr lang="en-US" dirty="0" smtClean="0"/>
              <a:t>Interaction between physical design and architecture</a:t>
            </a:r>
          </a:p>
          <a:p>
            <a:r>
              <a:rPr lang="en-US" dirty="0" smtClean="0"/>
              <a:t>Good news? No need to read 7000 IETF RFC’s!</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7877486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sz="2400" dirty="0" smtClean="0"/>
              <a:t>Conventional switch chip are inflexible</a:t>
            </a:r>
          </a:p>
          <a:p>
            <a:r>
              <a:rPr lang="en-US" sz="2400" dirty="0" smtClean="0"/>
              <a:t>SDN demands flexibility…</a:t>
            </a:r>
            <a:r>
              <a:rPr lang="en-US" sz="2400" dirty="0"/>
              <a:t>s</a:t>
            </a:r>
            <a:r>
              <a:rPr lang="en-US" sz="2400" dirty="0" smtClean="0"/>
              <a:t>ounds expensive…</a:t>
            </a:r>
          </a:p>
          <a:p>
            <a:r>
              <a:rPr lang="en-US" sz="2400" dirty="0" smtClean="0">
                <a:solidFill>
                  <a:srgbClr val="FF0000"/>
                </a:solidFill>
              </a:rPr>
              <a:t>How do we do it: The RMT switch model</a:t>
            </a:r>
          </a:p>
          <a:p>
            <a:r>
              <a:rPr lang="en-US" sz="2400" dirty="0" smtClean="0"/>
              <a:t>Flexibility costs less than 15%</a:t>
            </a:r>
          </a:p>
          <a:p>
            <a:endParaRPr lang="en-US" sz="2400"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04225315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RMT Abstract Model</a:t>
            </a:r>
            <a:endParaRPr lang="en-US" dirty="0"/>
          </a:p>
        </p:txBody>
      </p:sp>
      <p:sp>
        <p:nvSpPr>
          <p:cNvPr id="3" name="Content Placeholder 2"/>
          <p:cNvSpPr>
            <a:spLocks noGrp="1"/>
          </p:cNvSpPr>
          <p:nvPr>
            <p:ph idx="1"/>
          </p:nvPr>
        </p:nvSpPr>
        <p:spPr/>
        <p:txBody>
          <a:bodyPr/>
          <a:lstStyle/>
          <a:p>
            <a:r>
              <a:rPr lang="en-US" dirty="0" smtClean="0"/>
              <a:t>Parse graph</a:t>
            </a:r>
          </a:p>
          <a:p>
            <a:r>
              <a:rPr lang="en-US" dirty="0" smtClean="0"/>
              <a:t>Table graph</a:t>
            </a:r>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539415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6" name="Alternate Process 5"/>
          <p:cNvSpPr/>
          <p:nvPr/>
        </p:nvSpPr>
        <p:spPr>
          <a:xfrm>
            <a:off x="5079834" y="3244363"/>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IPV6</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4334543" y="2470452"/>
            <a:ext cx="1514102" cy="773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7" idx="0"/>
          </p:cNvCxnSpPr>
          <p:nvPr/>
        </p:nvCxnSpPr>
        <p:spPr>
          <a:xfrm flipH="1">
            <a:off x="2796922" y="3857011"/>
            <a:ext cx="3051723" cy="196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2796922" y="3856554"/>
            <a:ext cx="0"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8" idx="0"/>
          </p:cNvCxnSpPr>
          <p:nvPr/>
        </p:nvCxnSpPr>
        <p:spPr>
          <a:xfrm>
            <a:off x="5790022" y="3857011"/>
            <a:ext cx="20727" cy="196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8" idx="0"/>
          </p:cNvCxnSpPr>
          <p:nvPr/>
        </p:nvCxnSpPr>
        <p:spPr>
          <a:xfrm>
            <a:off x="2796922" y="3856554"/>
            <a:ext cx="3013827"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50871"/>
            <a:ext cx="6282719" cy="400110"/>
          </a:xfrm>
          <a:prstGeom prst="rect">
            <a:avLst/>
          </a:prstGeom>
          <a:noFill/>
        </p:spPr>
        <p:txBody>
          <a:bodyPr wrap="square" rtlCol="0">
            <a:spAutoFit/>
          </a:bodyPr>
          <a:lstStyle/>
          <a:p>
            <a:r>
              <a:rPr lang="en-US" dirty="0" smtClean="0"/>
              <a:t>Ethernet                               IPV4                                   TC</a:t>
            </a:r>
            <a:r>
              <a:rPr lang="en-US" sz="2000" dirty="0" smtClean="0"/>
              <a:t>P</a:t>
            </a:r>
            <a:endParaRPr lang="en-US" sz="2000"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837523" y="1281649"/>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sp>
        <p:nvSpPr>
          <p:cNvPr id="11" name="Date Placeholder 10"/>
          <p:cNvSpPr>
            <a:spLocks noGrp="1"/>
          </p:cNvSpPr>
          <p:nvPr>
            <p:ph type="dt" sz="half" idx="10"/>
          </p:nvPr>
        </p:nvSpPr>
        <p:spPr/>
        <p:txBody>
          <a:bodyPr/>
          <a:lstStyle/>
          <a:p>
            <a:r>
              <a:rPr lang="en-US" smtClean="0"/>
              <a:t>10/20/14</a:t>
            </a:r>
            <a:endParaRPr lang="en-US"/>
          </a:p>
        </p:txBody>
      </p:sp>
      <p:sp>
        <p:nvSpPr>
          <p:cNvPr id="12" name="Footer Placeholder 11"/>
          <p:cNvSpPr>
            <a:spLocks noGrp="1"/>
          </p:cNvSpPr>
          <p:nvPr>
            <p:ph type="ftr" sz="quarter" idx="11"/>
          </p:nvPr>
        </p:nvSpPr>
        <p:spPr/>
        <p:txBody>
          <a:bodyPr/>
          <a:lstStyle/>
          <a:p>
            <a:r>
              <a:rPr lang="en-US" smtClean="0"/>
              <a:t>Software Defined Networking (COMS 6998-10)</a:t>
            </a:r>
            <a:endParaRPr lang="en-US"/>
          </a:p>
        </p:txBody>
      </p:sp>
      <p:sp>
        <p:nvSpPr>
          <p:cNvPr id="2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14036517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2796922" y="3856554"/>
            <a:ext cx="0"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8" idx="0"/>
          </p:cNvCxnSpPr>
          <p:nvPr/>
        </p:nvCxnSpPr>
        <p:spPr>
          <a:xfrm>
            <a:off x="2796922" y="3856554"/>
            <a:ext cx="3013827"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81649"/>
            <a:ext cx="6282719" cy="369332"/>
          </a:xfrm>
          <a:prstGeom prst="rect">
            <a:avLst/>
          </a:prstGeom>
          <a:noFill/>
        </p:spPr>
        <p:txBody>
          <a:bodyPr wrap="square" rtlCol="0">
            <a:spAutoFit/>
          </a:bodyPr>
          <a:lstStyle/>
          <a:p>
            <a:r>
              <a:rPr lang="en-US" dirty="0" smtClean="0"/>
              <a:t>Ethernet                               IPV4                                   TCP</a:t>
            </a:r>
            <a:endParaRPr lang="en-US"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837523" y="1281649"/>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sp>
        <p:nvSpPr>
          <p:cNvPr id="9" name="Date Placeholder 8"/>
          <p:cNvSpPr>
            <a:spLocks noGrp="1"/>
          </p:cNvSpPr>
          <p:nvPr>
            <p:ph type="dt" sz="half" idx="10"/>
          </p:nvPr>
        </p:nvSpPr>
        <p:spPr/>
        <p:txBody>
          <a:bodyPr/>
          <a:lstStyle/>
          <a:p>
            <a:r>
              <a:rPr lang="en-US" smtClean="0"/>
              <a:t>10/20/14</a:t>
            </a:r>
            <a:endParaRPr lang="en-US"/>
          </a:p>
        </p:txBody>
      </p:sp>
      <p:sp>
        <p:nvSpPr>
          <p:cNvPr id="11" name="Footer Placeholder 10"/>
          <p:cNvSpPr>
            <a:spLocks noGrp="1"/>
          </p:cNvSpPr>
          <p:nvPr>
            <p:ph type="ftr" sz="quarter" idx="11"/>
          </p:nvPr>
        </p:nvSpPr>
        <p:spPr/>
        <p:txBody>
          <a:bodyPr/>
          <a:lstStyle/>
          <a:p>
            <a:r>
              <a:rPr lang="en-US" smtClean="0"/>
              <a:t>Software Defined Networking (COMS 6998-10)</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474596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81649"/>
            <a:ext cx="6282719" cy="369332"/>
          </a:xfrm>
          <a:prstGeom prst="rect">
            <a:avLst/>
          </a:prstGeom>
          <a:noFill/>
        </p:spPr>
        <p:txBody>
          <a:bodyPr wrap="square" rtlCol="0">
            <a:spAutoFit/>
          </a:bodyPr>
          <a:lstStyle/>
          <a:p>
            <a:r>
              <a:rPr lang="en-US" dirty="0" smtClean="0"/>
              <a:t>Ethernet                   IPV4                    RCP                           TCP</a:t>
            </a:r>
            <a:endParaRPr lang="en-US"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331396" y="1266425"/>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cxnSp>
        <p:nvCxnSpPr>
          <p:cNvPr id="19" name="Straight Arrow Connector 18"/>
          <p:cNvCxnSpPr>
            <a:stCxn id="22" idx="2"/>
          </p:cNvCxnSpPr>
          <p:nvPr/>
        </p:nvCxnSpPr>
        <p:spPr>
          <a:xfrm flipH="1">
            <a:off x="2796922" y="5162138"/>
            <a:ext cx="1537621" cy="657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22" idx="0"/>
          </p:cNvCxnSpPr>
          <p:nvPr/>
        </p:nvCxnSpPr>
        <p:spPr>
          <a:xfrm>
            <a:off x="2796922" y="3856554"/>
            <a:ext cx="1537621" cy="692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Alternate Process 21"/>
          <p:cNvSpPr/>
          <p:nvPr/>
        </p:nvSpPr>
        <p:spPr>
          <a:xfrm>
            <a:off x="3565732" y="4549490"/>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a:t>
            </a:r>
            <a:r>
              <a:rPr lang="en-US" sz="2400" dirty="0" smtClean="0">
                <a:solidFill>
                  <a:schemeClr val="tx1"/>
                </a:solidFill>
              </a:rPr>
              <a:t>CP</a:t>
            </a:r>
            <a:endParaRPr lang="en-US" sz="2400" dirty="0"/>
          </a:p>
        </p:txBody>
      </p:sp>
      <p:cxnSp>
        <p:nvCxnSpPr>
          <p:cNvPr id="24" name="Straight Arrow Connector 23"/>
          <p:cNvCxnSpPr/>
          <p:nvPr/>
        </p:nvCxnSpPr>
        <p:spPr>
          <a:xfrm>
            <a:off x="4387924" y="5162138"/>
            <a:ext cx="1422825" cy="657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202078" y="1266425"/>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10/20/14</a:t>
            </a:r>
            <a:endParaRPr lang="en-US"/>
          </a:p>
        </p:txBody>
      </p:sp>
      <p:sp>
        <p:nvSpPr>
          <p:cNvPr id="11" name="Footer Placeholder 10"/>
          <p:cNvSpPr>
            <a:spLocks noGrp="1"/>
          </p:cNvSpPr>
          <p:nvPr>
            <p:ph type="ftr" sz="quarter" idx="11"/>
          </p:nvPr>
        </p:nvSpPr>
        <p:spPr/>
        <p:txBody>
          <a:bodyPr/>
          <a:lstStyle/>
          <a:p>
            <a:r>
              <a:rPr lang="en-US" smtClean="0"/>
              <a:t>Software Defined Networking (COMS 6998-10)</a:t>
            </a:r>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4913781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Reconfigurable Match Tables:</a:t>
            </a:r>
            <a:br>
              <a:rPr lang="en-US" dirty="0" smtClean="0"/>
            </a:br>
            <a:r>
              <a:rPr lang="en-US" dirty="0" smtClean="0"/>
              <a:t>The Table Graph</a:t>
            </a:r>
            <a:endParaRPr lang="en-US" dirty="0"/>
          </a:p>
        </p:txBody>
      </p:sp>
      <p:cxnSp>
        <p:nvCxnSpPr>
          <p:cNvPr id="25" name="Straight Arrow Connector 24"/>
          <p:cNvCxnSpPr>
            <a:stCxn id="45" idx="5"/>
            <a:endCxn id="50" idx="1"/>
          </p:cNvCxnSpPr>
          <p:nvPr/>
        </p:nvCxnSpPr>
        <p:spPr>
          <a:xfrm>
            <a:off x="3180351" y="4270048"/>
            <a:ext cx="1012741" cy="638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45" idx="7"/>
          </p:cNvCxnSpPr>
          <p:nvPr/>
        </p:nvCxnSpPr>
        <p:spPr>
          <a:xfrm flipH="1">
            <a:off x="3180351" y="3097449"/>
            <a:ext cx="934832" cy="695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080784" y="1706465"/>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075409" y="1835329"/>
            <a:ext cx="695247" cy="369332"/>
          </a:xfrm>
          <a:prstGeom prst="rect">
            <a:avLst/>
          </a:prstGeom>
          <a:noFill/>
        </p:spPr>
        <p:txBody>
          <a:bodyPr wrap="none" rtlCol="0">
            <a:spAutoFit/>
          </a:bodyPr>
          <a:lstStyle/>
          <a:p>
            <a:r>
              <a:rPr lang="en-US" dirty="0" smtClean="0"/>
              <a:t>VLAN</a:t>
            </a:r>
            <a:endParaRPr lang="en-US" dirty="0"/>
          </a:p>
        </p:txBody>
      </p:sp>
      <p:sp>
        <p:nvSpPr>
          <p:cNvPr id="44" name="Oval 43"/>
          <p:cNvSpPr/>
          <p:nvPr/>
        </p:nvSpPr>
        <p:spPr>
          <a:xfrm>
            <a:off x="4092697" y="2715207"/>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602787" y="3694445"/>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093998" y="3752318"/>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335015" y="3705050"/>
            <a:ext cx="1175171" cy="646331"/>
          </a:xfrm>
          <a:prstGeom prst="rect">
            <a:avLst/>
          </a:prstGeom>
          <a:noFill/>
        </p:spPr>
        <p:txBody>
          <a:bodyPr wrap="none" rtlCol="0">
            <a:spAutoFit/>
          </a:bodyPr>
          <a:lstStyle/>
          <a:p>
            <a:pPr algn="ctr"/>
            <a:r>
              <a:rPr lang="en-US" dirty="0" smtClean="0"/>
              <a:t>MAC</a:t>
            </a:r>
          </a:p>
          <a:p>
            <a:pPr algn="ctr"/>
            <a:r>
              <a:rPr lang="en-US" dirty="0" smtClean="0"/>
              <a:t>FORWARD</a:t>
            </a:r>
            <a:endParaRPr lang="en-US" dirty="0"/>
          </a:p>
        </p:txBody>
      </p:sp>
      <p:cxnSp>
        <p:nvCxnSpPr>
          <p:cNvPr id="54" name="Straight Arrow Connector 53"/>
          <p:cNvCxnSpPr>
            <a:stCxn id="46" idx="4"/>
            <a:endCxn id="50" idx="0"/>
          </p:cNvCxnSpPr>
          <p:nvPr/>
        </p:nvCxnSpPr>
        <p:spPr>
          <a:xfrm>
            <a:off x="4432327" y="4426679"/>
            <a:ext cx="0" cy="383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3" idx="4"/>
            <a:endCxn id="44" idx="0"/>
          </p:cNvCxnSpPr>
          <p:nvPr/>
        </p:nvCxnSpPr>
        <p:spPr>
          <a:xfrm>
            <a:off x="4419113" y="2380826"/>
            <a:ext cx="11913" cy="334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4" idx="4"/>
            <a:endCxn id="46" idx="0"/>
          </p:cNvCxnSpPr>
          <p:nvPr/>
        </p:nvCxnSpPr>
        <p:spPr>
          <a:xfrm>
            <a:off x="4431026" y="3389568"/>
            <a:ext cx="1301" cy="362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882525" y="3904833"/>
            <a:ext cx="1068894" cy="369332"/>
          </a:xfrm>
          <a:prstGeom prst="rect">
            <a:avLst/>
          </a:prstGeom>
          <a:noFill/>
        </p:spPr>
        <p:txBody>
          <a:bodyPr wrap="square" rtlCol="0">
            <a:spAutoFit/>
          </a:bodyPr>
          <a:lstStyle/>
          <a:p>
            <a:pPr algn="ctr"/>
            <a:r>
              <a:rPr lang="en-US" dirty="0" smtClean="0"/>
              <a:t>IPV4-DA</a:t>
            </a:r>
            <a:endParaRPr lang="en-US" dirty="0"/>
          </a:p>
        </p:txBody>
      </p:sp>
      <p:sp>
        <p:nvSpPr>
          <p:cNvPr id="34" name="TextBox 33"/>
          <p:cNvSpPr txBox="1"/>
          <p:nvPr/>
        </p:nvSpPr>
        <p:spPr>
          <a:xfrm>
            <a:off x="3807997" y="2894478"/>
            <a:ext cx="1248659" cy="369332"/>
          </a:xfrm>
          <a:prstGeom prst="rect">
            <a:avLst/>
          </a:prstGeom>
          <a:noFill/>
        </p:spPr>
        <p:txBody>
          <a:bodyPr wrap="none" rtlCol="0">
            <a:spAutoFit/>
          </a:bodyPr>
          <a:lstStyle/>
          <a:p>
            <a:r>
              <a:rPr lang="en-US" dirty="0" smtClean="0"/>
              <a:t>ETHERTYPE</a:t>
            </a:r>
            <a:endParaRPr lang="en-US" dirty="0"/>
          </a:p>
        </p:txBody>
      </p:sp>
      <p:grpSp>
        <p:nvGrpSpPr>
          <p:cNvPr id="102" name="Group 101"/>
          <p:cNvGrpSpPr/>
          <p:nvPr/>
        </p:nvGrpSpPr>
        <p:grpSpPr>
          <a:xfrm>
            <a:off x="4115447" y="4807428"/>
            <a:ext cx="676658" cy="890970"/>
            <a:chOff x="7980085" y="5302416"/>
            <a:chExt cx="676658" cy="890970"/>
          </a:xfrm>
        </p:grpSpPr>
        <p:cxnSp>
          <p:nvCxnSpPr>
            <p:cNvPr id="36" name="Straight Arrow Connector 35"/>
            <p:cNvCxnSpPr/>
            <p:nvPr/>
          </p:nvCxnSpPr>
          <p:spPr>
            <a:xfrm>
              <a:off x="8305005" y="6008195"/>
              <a:ext cx="12148" cy="185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7980085" y="5302416"/>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8043430" y="5480075"/>
              <a:ext cx="552330" cy="369332"/>
            </a:xfrm>
            <a:prstGeom prst="rect">
              <a:avLst/>
            </a:prstGeom>
            <a:noFill/>
          </p:spPr>
          <p:txBody>
            <a:bodyPr wrap="none" rtlCol="0">
              <a:spAutoFit/>
            </a:bodyPr>
            <a:lstStyle/>
            <a:p>
              <a:r>
                <a:rPr lang="en-US" dirty="0" smtClean="0"/>
                <a:t>RCP</a:t>
              </a:r>
              <a:endParaRPr lang="en-US" dirty="0"/>
            </a:p>
          </p:txBody>
        </p:sp>
      </p:grpSp>
      <p:grpSp>
        <p:nvGrpSpPr>
          <p:cNvPr id="101" name="Group 100"/>
          <p:cNvGrpSpPr/>
          <p:nvPr/>
        </p:nvGrpSpPr>
        <p:grpSpPr>
          <a:xfrm>
            <a:off x="4093998" y="4810217"/>
            <a:ext cx="676658" cy="899880"/>
            <a:chOff x="6757658" y="4810217"/>
            <a:chExt cx="676658" cy="899880"/>
          </a:xfrm>
        </p:grpSpPr>
        <p:sp>
          <p:nvSpPr>
            <p:cNvPr id="50" name="Oval 49"/>
            <p:cNvSpPr/>
            <p:nvPr/>
          </p:nvSpPr>
          <p:spPr>
            <a:xfrm>
              <a:off x="6757658" y="4810217"/>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826826" y="4970912"/>
              <a:ext cx="543739" cy="369332"/>
            </a:xfrm>
            <a:prstGeom prst="rect">
              <a:avLst/>
            </a:prstGeom>
            <a:noFill/>
          </p:spPr>
          <p:txBody>
            <a:bodyPr wrap="none" rtlCol="0">
              <a:spAutoFit/>
            </a:bodyPr>
            <a:lstStyle/>
            <a:p>
              <a:r>
                <a:rPr lang="en-US" dirty="0" smtClean="0"/>
                <a:t>ACL</a:t>
              </a:r>
              <a:endParaRPr lang="en-US" dirty="0"/>
            </a:p>
          </p:txBody>
        </p:sp>
        <p:cxnSp>
          <p:nvCxnSpPr>
            <p:cNvPr id="84" name="Straight Arrow Connector 83"/>
            <p:cNvCxnSpPr>
              <a:stCxn id="50" idx="4"/>
            </p:cNvCxnSpPr>
            <p:nvPr/>
          </p:nvCxnSpPr>
          <p:spPr>
            <a:xfrm>
              <a:off x="7095987" y="5484578"/>
              <a:ext cx="6889" cy="225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4671562" y="3263810"/>
            <a:ext cx="1502284" cy="1645165"/>
            <a:chOff x="7335222" y="3263810"/>
            <a:chExt cx="1502284" cy="1645165"/>
          </a:xfrm>
        </p:grpSpPr>
        <p:sp>
          <p:nvSpPr>
            <p:cNvPr id="87" name="Oval 86"/>
            <p:cNvSpPr/>
            <p:nvPr/>
          </p:nvSpPr>
          <p:spPr>
            <a:xfrm>
              <a:off x="7980085" y="3764349"/>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7768612" y="3916864"/>
              <a:ext cx="1068894" cy="369332"/>
            </a:xfrm>
            <a:prstGeom prst="rect">
              <a:avLst/>
            </a:prstGeom>
            <a:noFill/>
          </p:spPr>
          <p:txBody>
            <a:bodyPr wrap="square" rtlCol="0">
              <a:spAutoFit/>
            </a:bodyPr>
            <a:lstStyle/>
            <a:p>
              <a:pPr algn="ctr"/>
              <a:r>
                <a:rPr lang="en-US" dirty="0" smtClean="0"/>
                <a:t>IPV6-DA</a:t>
              </a:r>
              <a:endParaRPr lang="en-US" dirty="0"/>
            </a:p>
          </p:txBody>
        </p:sp>
        <p:cxnSp>
          <p:nvCxnSpPr>
            <p:cNvPr id="89" name="Straight Arrow Connector 88"/>
            <p:cNvCxnSpPr>
              <a:endCxn id="50" idx="7"/>
            </p:cNvCxnSpPr>
            <p:nvPr/>
          </p:nvCxnSpPr>
          <p:spPr>
            <a:xfrm flipH="1">
              <a:off x="7335222" y="4374707"/>
              <a:ext cx="747273" cy="534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endCxn id="87" idx="1"/>
            </p:cNvCxnSpPr>
            <p:nvPr/>
          </p:nvCxnSpPr>
          <p:spPr>
            <a:xfrm>
              <a:off x="7374090" y="3263810"/>
              <a:ext cx="705089" cy="599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3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199034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97431E-6 4.05043E-6 L 0.00365 0.13069 " pathEditMode="relative" rAng="0" ptsTypes="AA">
                                      <p:cBhvr>
                                        <p:cTn id="10" dur="1000" fill="hold"/>
                                        <p:tgtEl>
                                          <p:spTgt spid="101"/>
                                        </p:tgtEl>
                                        <p:attrNameLst>
                                          <p:attrName>ppt_x</p:attrName>
                                          <p:attrName>ppt_y</p:attrName>
                                        </p:attrNameLst>
                                      </p:cBhvr>
                                      <p:rCtr x="174" y="6523"/>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5905" y="1677953"/>
            <a:ext cx="1032784" cy="1236184"/>
          </a:xfrm>
          <a:prstGeom prst="rect">
            <a:avLst/>
          </a:prstGeom>
        </p:spPr>
      </p:pic>
      <p:sp>
        <p:nvSpPr>
          <p:cNvPr id="19" name="TextBox 18"/>
          <p:cNvSpPr txBox="1"/>
          <p:nvPr/>
        </p:nvSpPr>
        <p:spPr>
          <a:xfrm>
            <a:off x="1417760" y="5056846"/>
            <a:ext cx="2581222" cy="400110"/>
          </a:xfrm>
          <a:prstGeom prst="rect">
            <a:avLst/>
          </a:prstGeom>
          <a:noFill/>
        </p:spPr>
        <p:txBody>
          <a:bodyPr wrap="square" rtlCol="0">
            <a:spAutoFit/>
          </a:bodyPr>
          <a:lstStyle/>
          <a:p>
            <a:r>
              <a:rPr lang="en-US" sz="2000" dirty="0" smtClean="0">
                <a:solidFill>
                  <a:srgbClr val="0070C0"/>
                </a:solidFill>
              </a:rPr>
              <a:t>Data Center Network</a:t>
            </a:r>
            <a:endParaRPr lang="en-US" sz="2000" dirty="0">
              <a:solidFill>
                <a:srgbClr val="0070C0"/>
              </a:solidFill>
            </a:endParaRPr>
          </a:p>
        </p:txBody>
      </p:sp>
      <p:sp>
        <p:nvSpPr>
          <p:cNvPr id="20" name="Rounded Rectangle 19"/>
          <p:cNvSpPr/>
          <p:nvPr/>
        </p:nvSpPr>
        <p:spPr>
          <a:xfrm>
            <a:off x="339634" y="3109011"/>
            <a:ext cx="8673737" cy="1368774"/>
          </a:xfrm>
          <a:prstGeom prst="round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11787" y="2704882"/>
            <a:ext cx="1111174" cy="400110"/>
          </a:xfrm>
          <a:prstGeom prst="rect">
            <a:avLst/>
          </a:prstGeom>
          <a:noFill/>
        </p:spPr>
        <p:txBody>
          <a:bodyPr wrap="square" rtlCol="0">
            <a:spAutoFit/>
          </a:bodyPr>
          <a:lstStyle/>
          <a:p>
            <a:r>
              <a:rPr lang="en-US" sz="2000" dirty="0" err="1">
                <a:solidFill>
                  <a:srgbClr val="0070C0"/>
                </a:solidFill>
              </a:rPr>
              <a:t>zUpdate</a:t>
            </a:r>
            <a:endParaRPr lang="en-US" sz="2000" dirty="0">
              <a:solidFill>
                <a:srgbClr val="0070C0"/>
              </a:solidFill>
            </a:endParaRPr>
          </a:p>
        </p:txBody>
      </p:sp>
      <p:sp>
        <p:nvSpPr>
          <p:cNvPr id="26" name="TextBox 25"/>
          <p:cNvSpPr txBox="1"/>
          <p:nvPr/>
        </p:nvSpPr>
        <p:spPr>
          <a:xfrm>
            <a:off x="535264" y="3496364"/>
            <a:ext cx="1587340" cy="646331"/>
          </a:xfrm>
          <a:prstGeom prst="rect">
            <a:avLst/>
          </a:prstGeom>
          <a:noFill/>
          <a:ln w="28575">
            <a:solidFill>
              <a:schemeClr val="accent1">
                <a:lumMod val="50000"/>
              </a:schemeClr>
            </a:solidFill>
          </a:ln>
        </p:spPr>
        <p:txBody>
          <a:bodyPr wrap="square" rtlCol="0">
            <a:spAutoFit/>
          </a:bodyPr>
          <a:lstStyle/>
          <a:p>
            <a:pPr algn="ctr"/>
            <a:r>
              <a:rPr lang="en-US" dirty="0" smtClean="0"/>
              <a:t>Current Traffic Distribution</a:t>
            </a:r>
          </a:p>
        </p:txBody>
      </p:sp>
      <p:sp>
        <p:nvSpPr>
          <p:cNvPr id="27" name="TextBox 26"/>
          <p:cNvSpPr txBox="1"/>
          <p:nvPr/>
        </p:nvSpPr>
        <p:spPr>
          <a:xfrm>
            <a:off x="7436037" y="3481840"/>
            <a:ext cx="1479363" cy="646331"/>
          </a:xfrm>
          <a:prstGeom prst="rect">
            <a:avLst/>
          </a:prstGeom>
          <a:noFill/>
          <a:ln w="28575">
            <a:solidFill>
              <a:schemeClr val="accent1">
                <a:lumMod val="50000"/>
              </a:schemeClr>
            </a:solidFill>
          </a:ln>
        </p:spPr>
        <p:txBody>
          <a:bodyPr wrap="square" rtlCol="0">
            <a:spAutoFit/>
          </a:bodyPr>
          <a:lstStyle/>
          <a:p>
            <a:pPr algn="ctr"/>
            <a:r>
              <a:rPr lang="en-US" dirty="0" smtClean="0">
                <a:solidFill>
                  <a:srgbClr val="00B050"/>
                </a:solidFill>
              </a:rPr>
              <a:t>Target Traffic Distribution</a:t>
            </a:r>
            <a:endParaRPr lang="en-US" dirty="0">
              <a:solidFill>
                <a:srgbClr val="00B050"/>
              </a:solidFill>
            </a:endParaRPr>
          </a:p>
        </p:txBody>
      </p:sp>
      <p:sp>
        <p:nvSpPr>
          <p:cNvPr id="43" name="TextBox 42"/>
          <p:cNvSpPr txBox="1"/>
          <p:nvPr/>
        </p:nvSpPr>
        <p:spPr>
          <a:xfrm>
            <a:off x="5386869" y="11165660"/>
            <a:ext cx="2194560" cy="646331"/>
          </a:xfrm>
          <a:prstGeom prst="rect">
            <a:avLst/>
          </a:prstGeom>
          <a:noFill/>
          <a:ln w="28575">
            <a:noFill/>
          </a:ln>
        </p:spPr>
        <p:txBody>
          <a:bodyPr wrap="square" rtlCol="0">
            <a:spAutoFit/>
          </a:bodyPr>
          <a:lstStyle/>
          <a:p>
            <a:pPr algn="ctr"/>
            <a:r>
              <a:rPr lang="en-US" b="1" dirty="0" smtClean="0"/>
              <a:t>Routing Weights</a:t>
            </a:r>
          </a:p>
          <a:p>
            <a:pPr algn="ctr"/>
            <a:r>
              <a:rPr lang="en-US" b="1" dirty="0" smtClean="0"/>
              <a:t>Reconfigurations</a:t>
            </a:r>
            <a:endParaRPr lang="en-US" b="1" dirty="0"/>
          </a:p>
        </p:txBody>
      </p:sp>
      <p:sp>
        <p:nvSpPr>
          <p:cNvPr id="3" name="Cloud Callout 2"/>
          <p:cNvSpPr/>
          <p:nvPr/>
        </p:nvSpPr>
        <p:spPr>
          <a:xfrm>
            <a:off x="3807534" y="1495266"/>
            <a:ext cx="1541564" cy="8223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14800" y="1600200"/>
            <a:ext cx="1008874" cy="646331"/>
          </a:xfrm>
          <a:prstGeom prst="rect">
            <a:avLst/>
          </a:prstGeom>
          <a:noFill/>
        </p:spPr>
        <p:txBody>
          <a:bodyPr wrap="square" rtlCol="0">
            <a:spAutoFit/>
          </a:bodyPr>
          <a:lstStyle/>
          <a:p>
            <a:r>
              <a:rPr lang="en-US" dirty="0" smtClean="0">
                <a:solidFill>
                  <a:schemeClr val="bg1"/>
                </a:solidFill>
              </a:rPr>
              <a:t>Update</a:t>
            </a:r>
          </a:p>
          <a:p>
            <a:r>
              <a:rPr lang="en-US" dirty="0" smtClean="0">
                <a:solidFill>
                  <a:schemeClr val="bg1"/>
                </a:solidFill>
              </a:rPr>
              <a:t>Scenario</a:t>
            </a:r>
            <a:endParaRPr lang="en-US" dirty="0">
              <a:solidFill>
                <a:schemeClr val="bg1"/>
              </a:solidFill>
            </a:endParaRPr>
          </a:p>
        </p:txBody>
      </p:sp>
      <p:sp>
        <p:nvSpPr>
          <p:cNvPr id="5" name="Right Arrow 4"/>
          <p:cNvSpPr/>
          <p:nvPr/>
        </p:nvSpPr>
        <p:spPr>
          <a:xfrm rot="1520955">
            <a:off x="4799675" y="2509036"/>
            <a:ext cx="3277538" cy="346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22388" y="1767804"/>
            <a:ext cx="1881910" cy="646331"/>
          </a:xfrm>
          <a:prstGeom prst="rect">
            <a:avLst/>
          </a:prstGeom>
          <a:noFill/>
        </p:spPr>
        <p:txBody>
          <a:bodyPr wrap="square" rtlCol="0">
            <a:spAutoFit/>
          </a:bodyPr>
          <a:lstStyle/>
          <a:p>
            <a:r>
              <a:rPr lang="en-US" dirty="0" smtClean="0">
                <a:solidFill>
                  <a:schemeClr val="accent1">
                    <a:lumMod val="75000"/>
                  </a:schemeClr>
                </a:solidFill>
              </a:rPr>
              <a:t>Update requirements</a:t>
            </a:r>
            <a:endParaRPr lang="en-US" dirty="0">
              <a:solidFill>
                <a:schemeClr val="accent1">
                  <a:lumMod val="75000"/>
                </a:schemeClr>
              </a:solidFill>
            </a:endParaRPr>
          </a:p>
        </p:txBody>
      </p:sp>
      <p:sp>
        <p:nvSpPr>
          <p:cNvPr id="37" name="TextBox 36"/>
          <p:cNvSpPr txBox="1"/>
          <p:nvPr/>
        </p:nvSpPr>
        <p:spPr>
          <a:xfrm>
            <a:off x="2183253" y="2050067"/>
            <a:ext cx="1216158" cy="400110"/>
          </a:xfrm>
          <a:prstGeom prst="rect">
            <a:avLst/>
          </a:prstGeom>
          <a:noFill/>
        </p:spPr>
        <p:txBody>
          <a:bodyPr wrap="square" rtlCol="0">
            <a:spAutoFit/>
          </a:bodyPr>
          <a:lstStyle/>
          <a:p>
            <a:r>
              <a:rPr lang="en-US" sz="2000" dirty="0" smtClean="0">
                <a:solidFill>
                  <a:srgbClr val="0070C0"/>
                </a:solidFill>
              </a:rPr>
              <a:t>Operator</a:t>
            </a:r>
            <a:endParaRPr lang="en-US" sz="2000" dirty="0">
              <a:solidFill>
                <a:srgbClr val="0070C0"/>
              </a:solidFill>
            </a:endParaRPr>
          </a:p>
        </p:txBody>
      </p:sp>
      <p:sp>
        <p:nvSpPr>
          <p:cNvPr id="10" name="Right Arrow 9"/>
          <p:cNvSpPr/>
          <p:nvPr/>
        </p:nvSpPr>
        <p:spPr>
          <a:xfrm rot="5400000">
            <a:off x="4638076" y="4544211"/>
            <a:ext cx="418742" cy="38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4"/>
          <a:stretch>
            <a:fillRect/>
          </a:stretch>
        </p:blipFill>
        <p:spPr>
          <a:xfrm>
            <a:off x="5133477" y="4637739"/>
            <a:ext cx="956121" cy="968870"/>
          </a:xfrm>
          <a:prstGeom prst="rect">
            <a:avLst/>
          </a:prstGeom>
        </p:spPr>
      </p:pic>
      <p:sp>
        <p:nvSpPr>
          <p:cNvPr id="22" name="TextBox 21"/>
          <p:cNvSpPr txBox="1"/>
          <p:nvPr/>
        </p:nvSpPr>
        <p:spPr>
          <a:xfrm>
            <a:off x="2472130" y="3486252"/>
            <a:ext cx="1964653"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sp>
        <p:nvSpPr>
          <p:cNvPr id="23" name="TextBox 22"/>
          <p:cNvSpPr txBox="1"/>
          <p:nvPr/>
        </p:nvSpPr>
        <p:spPr>
          <a:xfrm>
            <a:off x="5187916" y="3491498"/>
            <a:ext cx="1911807"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cxnSp>
        <p:nvCxnSpPr>
          <p:cNvPr id="8" name="Straight Arrow Connector 7"/>
          <p:cNvCxnSpPr>
            <a:stCxn id="26" idx="3"/>
          </p:cNvCxnSpPr>
          <p:nvPr/>
        </p:nvCxnSpPr>
        <p:spPr>
          <a:xfrm flipV="1">
            <a:off x="2122604" y="3814663"/>
            <a:ext cx="336313" cy="48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9724" y="3803055"/>
            <a:ext cx="352663" cy="11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4519746" y="3742058"/>
            <a:ext cx="602703" cy="174676"/>
          </a:xfrm>
          <a:prstGeom prst="rect">
            <a:avLst/>
          </a:prstGeom>
        </p:spPr>
      </p:pic>
      <p:pic>
        <p:nvPicPr>
          <p:cNvPr id="14" name="Picture 13"/>
          <p:cNvPicPr>
            <a:picLocks noChangeAspect="1"/>
          </p:cNvPicPr>
          <p:nvPr/>
        </p:nvPicPr>
        <p:blipFill>
          <a:blip r:embed="rId6"/>
          <a:stretch>
            <a:fillRect/>
          </a:stretch>
        </p:blipFill>
        <p:spPr>
          <a:xfrm>
            <a:off x="3505200" y="5029200"/>
            <a:ext cx="2591397" cy="1452080"/>
          </a:xfrm>
          <a:prstGeom prst="rect">
            <a:avLst/>
          </a:prstGeom>
        </p:spPr>
      </p:pic>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13" name="Rectangle 12"/>
          <p:cNvSpPr/>
          <p:nvPr/>
        </p:nvSpPr>
        <p:spPr>
          <a:xfrm>
            <a:off x="0" y="1295400"/>
            <a:ext cx="3954929" cy="830997"/>
          </a:xfrm>
          <a:prstGeom prst="rect">
            <a:avLst/>
          </a:prstGeom>
        </p:spPr>
        <p:txBody>
          <a:bodyPr wrap="none">
            <a:spAutoFit/>
          </a:bodyPr>
          <a:lstStyle/>
          <a:p>
            <a:pPr marL="342900" indent="-342900">
              <a:buFont typeface="Arial"/>
              <a:buChar char="•"/>
            </a:pPr>
            <a:r>
              <a:rPr lang="en-US" sz="2400" dirty="0" smtClean="0"/>
              <a:t>How to perform congestion </a:t>
            </a:r>
          </a:p>
          <a:p>
            <a:r>
              <a:rPr lang="en-US" sz="2400" dirty="0" smtClean="0"/>
              <a:t>     free update?</a:t>
            </a:r>
            <a:endParaRPr lang="en-US" sz="2400" dirty="0"/>
          </a:p>
        </p:txBody>
      </p:sp>
      <p:sp>
        <p:nvSpPr>
          <p:cNvPr id="17" name="Date Placeholder 16"/>
          <p:cNvSpPr>
            <a:spLocks noGrp="1"/>
          </p:cNvSpPr>
          <p:nvPr>
            <p:ph type="dt" sz="half" idx="10"/>
          </p:nvPr>
        </p:nvSpPr>
        <p:spPr/>
        <p:txBody>
          <a:bodyPr/>
          <a:lstStyle/>
          <a:p>
            <a:r>
              <a:rPr lang="en-US" smtClean="0"/>
              <a:t>10/20/14</a:t>
            </a:r>
            <a:endParaRPr lang="en-US"/>
          </a:p>
        </p:txBody>
      </p:sp>
      <p:sp>
        <p:nvSpPr>
          <p:cNvPr id="18" name="Footer Placeholder 17"/>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508047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animBg="1"/>
      <p:bldP spid="4" grpId="0"/>
      <p:bldP spid="5" grpId="0" animBg="1"/>
      <p:bldP spid="9" grpId="0"/>
      <p:bldP spid="10"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Changes to Parse Graph and Table Graph</a:t>
            </a:r>
            <a:endParaRPr lang="en-US" sz="3600" dirty="0"/>
          </a:p>
        </p:txBody>
      </p:sp>
      <p:sp>
        <p:nvSpPr>
          <p:cNvPr id="5" name="Rectangle 4"/>
          <p:cNvSpPr/>
          <p:nvPr/>
        </p:nvSpPr>
        <p:spPr>
          <a:xfrm>
            <a:off x="1312525" y="1625256"/>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12525" y="1690445"/>
            <a:ext cx="1005403" cy="369332"/>
          </a:xfrm>
          <a:prstGeom prst="rect">
            <a:avLst/>
          </a:prstGeom>
          <a:noFill/>
        </p:spPr>
        <p:txBody>
          <a:bodyPr wrap="none" rtlCol="0">
            <a:spAutoFit/>
          </a:bodyPr>
          <a:lstStyle/>
          <a:p>
            <a:r>
              <a:rPr lang="en-US" dirty="0" smtClean="0"/>
              <a:t>Ethernet</a:t>
            </a:r>
            <a:endParaRPr lang="en-US" dirty="0"/>
          </a:p>
        </p:txBody>
      </p:sp>
      <p:sp>
        <p:nvSpPr>
          <p:cNvPr id="7" name="Rectangle 6"/>
          <p:cNvSpPr/>
          <p:nvPr/>
        </p:nvSpPr>
        <p:spPr>
          <a:xfrm>
            <a:off x="574217" y="2873434"/>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30369" y="2938623"/>
            <a:ext cx="610038" cy="369332"/>
          </a:xfrm>
          <a:prstGeom prst="rect">
            <a:avLst/>
          </a:prstGeom>
          <a:noFill/>
        </p:spPr>
        <p:txBody>
          <a:bodyPr wrap="none" rtlCol="0">
            <a:spAutoFit/>
          </a:bodyPr>
          <a:lstStyle/>
          <a:p>
            <a:r>
              <a:rPr lang="en-US" dirty="0" smtClean="0"/>
              <a:t>IPV4</a:t>
            </a:r>
            <a:endParaRPr lang="en-US" dirty="0"/>
          </a:p>
        </p:txBody>
      </p:sp>
      <p:sp>
        <p:nvSpPr>
          <p:cNvPr id="9" name="Rectangle 8"/>
          <p:cNvSpPr/>
          <p:nvPr/>
        </p:nvSpPr>
        <p:spPr>
          <a:xfrm>
            <a:off x="562029" y="4525936"/>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88738" y="4591125"/>
            <a:ext cx="539481" cy="369332"/>
          </a:xfrm>
          <a:prstGeom prst="rect">
            <a:avLst/>
          </a:prstGeom>
          <a:noFill/>
        </p:spPr>
        <p:txBody>
          <a:bodyPr wrap="none" rtlCol="0">
            <a:spAutoFit/>
          </a:bodyPr>
          <a:lstStyle/>
          <a:p>
            <a:pPr algn="ctr"/>
            <a:r>
              <a:rPr lang="en-US" dirty="0" smtClean="0"/>
              <a:t>TCP</a:t>
            </a:r>
            <a:endParaRPr lang="en-US" dirty="0"/>
          </a:p>
        </p:txBody>
      </p:sp>
      <p:sp>
        <p:nvSpPr>
          <p:cNvPr id="11" name="Rectangle 10"/>
          <p:cNvSpPr/>
          <p:nvPr/>
        </p:nvSpPr>
        <p:spPr>
          <a:xfrm>
            <a:off x="1968005" y="4535480"/>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73189" y="4585466"/>
            <a:ext cx="595035" cy="369332"/>
          </a:xfrm>
          <a:prstGeom prst="rect">
            <a:avLst/>
          </a:prstGeom>
          <a:noFill/>
        </p:spPr>
        <p:txBody>
          <a:bodyPr wrap="none" rtlCol="0">
            <a:spAutoFit/>
          </a:bodyPr>
          <a:lstStyle/>
          <a:p>
            <a:r>
              <a:rPr lang="en-US" dirty="0" smtClean="0"/>
              <a:t>UDP</a:t>
            </a:r>
            <a:endParaRPr lang="en-US" dirty="0"/>
          </a:p>
        </p:txBody>
      </p:sp>
      <p:sp>
        <p:nvSpPr>
          <p:cNvPr id="13" name="Oval 12"/>
          <p:cNvSpPr/>
          <p:nvPr/>
        </p:nvSpPr>
        <p:spPr>
          <a:xfrm>
            <a:off x="1517158" y="5480821"/>
            <a:ext cx="555485" cy="5309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438376" y="5566999"/>
            <a:ext cx="684540" cy="369332"/>
          </a:xfrm>
          <a:prstGeom prst="rect">
            <a:avLst/>
          </a:prstGeom>
          <a:noFill/>
        </p:spPr>
        <p:txBody>
          <a:bodyPr wrap="none" rtlCol="0">
            <a:spAutoFit/>
          </a:bodyPr>
          <a:lstStyle/>
          <a:p>
            <a:pPr algn="ctr"/>
            <a:r>
              <a:rPr lang="en-US" dirty="0" smtClean="0"/>
              <a:t>Done</a:t>
            </a:r>
            <a:endParaRPr lang="en-US" dirty="0"/>
          </a:p>
        </p:txBody>
      </p:sp>
      <p:cxnSp>
        <p:nvCxnSpPr>
          <p:cNvPr id="17" name="Straight Arrow Connector 16"/>
          <p:cNvCxnSpPr>
            <a:stCxn id="5" idx="2"/>
            <a:endCxn id="13" idx="0"/>
          </p:cNvCxnSpPr>
          <p:nvPr/>
        </p:nvCxnSpPr>
        <p:spPr>
          <a:xfrm flipH="1">
            <a:off x="1794901" y="2062502"/>
            <a:ext cx="20326" cy="3418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p:cNvCxnSpPr>
          <p:nvPr/>
        </p:nvCxnSpPr>
        <p:spPr>
          <a:xfrm>
            <a:off x="1076919" y="3310680"/>
            <a:ext cx="1007912" cy="122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2"/>
            <a:endCxn id="9" idx="0"/>
          </p:cNvCxnSpPr>
          <p:nvPr/>
        </p:nvCxnSpPr>
        <p:spPr>
          <a:xfrm>
            <a:off x="1035388" y="3307955"/>
            <a:ext cx="29343" cy="1217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7" idx="0"/>
          </p:cNvCxnSpPr>
          <p:nvPr/>
        </p:nvCxnSpPr>
        <p:spPr>
          <a:xfrm flipH="1">
            <a:off x="1076919" y="2062502"/>
            <a:ext cx="738308" cy="810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57964" y="4954798"/>
            <a:ext cx="509468" cy="612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968005" y="4972726"/>
            <a:ext cx="495935" cy="594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5589128" y="1668030"/>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Oval 30"/>
          <p:cNvSpPr/>
          <p:nvPr/>
        </p:nvSpPr>
        <p:spPr>
          <a:xfrm>
            <a:off x="4875289" y="28944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2" name="Oval 31"/>
          <p:cNvSpPr/>
          <p:nvPr/>
        </p:nvSpPr>
        <p:spPr>
          <a:xfrm>
            <a:off x="5589128" y="28944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Oval 35"/>
          <p:cNvSpPr/>
          <p:nvPr/>
        </p:nvSpPr>
        <p:spPr>
          <a:xfrm>
            <a:off x="5589128" y="484001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9" name="Straight Arrow Connector 38"/>
          <p:cNvCxnSpPr>
            <a:stCxn id="29" idx="4"/>
            <a:endCxn id="32" idx="0"/>
          </p:cNvCxnSpPr>
          <p:nvPr/>
        </p:nvCxnSpPr>
        <p:spPr>
          <a:xfrm>
            <a:off x="5797250" y="2084232"/>
            <a:ext cx="0" cy="810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31" idx="0"/>
          </p:cNvCxnSpPr>
          <p:nvPr/>
        </p:nvCxnSpPr>
        <p:spPr>
          <a:xfrm flipH="1">
            <a:off x="5083411" y="2026189"/>
            <a:ext cx="565664" cy="86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51" idx="0"/>
          </p:cNvCxnSpPr>
          <p:nvPr/>
        </p:nvCxnSpPr>
        <p:spPr>
          <a:xfrm flipH="1">
            <a:off x="5806540" y="3310680"/>
            <a:ext cx="13087" cy="1576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5" idx="4"/>
            <a:endCxn id="36" idx="1"/>
          </p:cNvCxnSpPr>
          <p:nvPr/>
        </p:nvCxnSpPr>
        <p:spPr>
          <a:xfrm>
            <a:off x="5127923" y="4201460"/>
            <a:ext cx="522162" cy="699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806540" y="1177522"/>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534670" y="4886885"/>
            <a:ext cx="543739" cy="369332"/>
          </a:xfrm>
          <a:prstGeom prst="rect">
            <a:avLst/>
          </a:prstGeom>
          <a:noFill/>
        </p:spPr>
        <p:txBody>
          <a:bodyPr wrap="none" rtlCol="0">
            <a:spAutoFit/>
          </a:bodyPr>
          <a:lstStyle/>
          <a:p>
            <a:r>
              <a:rPr lang="en-US" dirty="0" smtClean="0"/>
              <a:t>ACL</a:t>
            </a:r>
            <a:endParaRPr lang="en-US" dirty="0"/>
          </a:p>
        </p:txBody>
      </p:sp>
      <p:sp>
        <p:nvSpPr>
          <p:cNvPr id="54" name="TextBox 53"/>
          <p:cNvSpPr txBox="1"/>
          <p:nvPr/>
        </p:nvSpPr>
        <p:spPr>
          <a:xfrm>
            <a:off x="4830777" y="2912240"/>
            <a:ext cx="505267" cy="369332"/>
          </a:xfrm>
          <a:prstGeom prst="rect">
            <a:avLst/>
          </a:prstGeom>
          <a:noFill/>
        </p:spPr>
        <p:txBody>
          <a:bodyPr wrap="none" rtlCol="0">
            <a:spAutoFit/>
          </a:bodyPr>
          <a:lstStyle/>
          <a:p>
            <a:r>
              <a:rPr lang="en-US" dirty="0" smtClean="0"/>
              <a:t>L2S</a:t>
            </a:r>
            <a:endParaRPr lang="en-US" dirty="0"/>
          </a:p>
        </p:txBody>
      </p:sp>
      <p:sp>
        <p:nvSpPr>
          <p:cNvPr id="55" name="Oval 54"/>
          <p:cNvSpPr/>
          <p:nvPr/>
        </p:nvSpPr>
        <p:spPr>
          <a:xfrm>
            <a:off x="4919801" y="378525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56" name="Straight Arrow Connector 55"/>
          <p:cNvCxnSpPr/>
          <p:nvPr/>
        </p:nvCxnSpPr>
        <p:spPr>
          <a:xfrm>
            <a:off x="5083411" y="3290721"/>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5289" y="3814433"/>
            <a:ext cx="543739" cy="369332"/>
          </a:xfrm>
          <a:prstGeom prst="rect">
            <a:avLst/>
          </a:prstGeom>
          <a:noFill/>
        </p:spPr>
        <p:txBody>
          <a:bodyPr wrap="none" rtlCol="0">
            <a:spAutoFit/>
          </a:bodyPr>
          <a:lstStyle/>
          <a:p>
            <a:r>
              <a:rPr lang="en-US" dirty="0" smtClean="0"/>
              <a:t>L2D</a:t>
            </a:r>
            <a:endParaRPr lang="en-US" dirty="0"/>
          </a:p>
        </p:txBody>
      </p:sp>
      <p:sp>
        <p:nvSpPr>
          <p:cNvPr id="58" name="TextBox 57"/>
          <p:cNvSpPr txBox="1"/>
          <p:nvPr/>
        </p:nvSpPr>
        <p:spPr>
          <a:xfrm>
            <a:off x="5389249" y="2894478"/>
            <a:ext cx="956286" cy="369332"/>
          </a:xfrm>
          <a:prstGeom prst="rect">
            <a:avLst/>
          </a:prstGeom>
          <a:noFill/>
        </p:spPr>
        <p:txBody>
          <a:bodyPr wrap="none" rtlCol="0">
            <a:spAutoFit/>
          </a:bodyPr>
          <a:lstStyle/>
          <a:p>
            <a:r>
              <a:rPr lang="en-US" dirty="0" smtClean="0"/>
              <a:t>IPV4-DA</a:t>
            </a:r>
            <a:endParaRPr lang="en-US" dirty="0"/>
          </a:p>
        </p:txBody>
      </p:sp>
      <p:sp>
        <p:nvSpPr>
          <p:cNvPr id="59" name="TextBox 58"/>
          <p:cNvSpPr txBox="1"/>
          <p:nvPr/>
        </p:nvSpPr>
        <p:spPr>
          <a:xfrm>
            <a:off x="5108399" y="1629915"/>
            <a:ext cx="1248659" cy="369332"/>
          </a:xfrm>
          <a:prstGeom prst="rect">
            <a:avLst/>
          </a:prstGeom>
          <a:noFill/>
        </p:spPr>
        <p:txBody>
          <a:bodyPr wrap="none" rtlCol="0">
            <a:spAutoFit/>
          </a:bodyPr>
          <a:lstStyle/>
          <a:p>
            <a:r>
              <a:rPr lang="en-US" dirty="0" smtClean="0"/>
              <a:t>ETHERTYPE</a:t>
            </a:r>
            <a:endParaRPr lang="en-US" dirty="0"/>
          </a:p>
        </p:txBody>
      </p:sp>
      <p:cxnSp>
        <p:nvCxnSpPr>
          <p:cNvPr id="62" name="Straight Arrow Connector 61"/>
          <p:cNvCxnSpPr/>
          <p:nvPr/>
        </p:nvCxnSpPr>
        <p:spPr>
          <a:xfrm flipH="1">
            <a:off x="5797250" y="5256217"/>
            <a:ext cx="15834" cy="310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919801" y="6207145"/>
            <a:ext cx="1709422" cy="461665"/>
          </a:xfrm>
          <a:prstGeom prst="rect">
            <a:avLst/>
          </a:prstGeom>
          <a:noFill/>
        </p:spPr>
        <p:txBody>
          <a:bodyPr wrap="none" rtlCol="0">
            <a:spAutoFit/>
          </a:bodyPr>
          <a:lstStyle/>
          <a:p>
            <a:r>
              <a:rPr lang="en-US" sz="2400" dirty="0" smtClean="0"/>
              <a:t>Table Graph</a:t>
            </a:r>
            <a:endParaRPr lang="en-US" sz="2400" dirty="0"/>
          </a:p>
        </p:txBody>
      </p:sp>
      <p:grpSp>
        <p:nvGrpSpPr>
          <p:cNvPr id="109" name="Group 108"/>
          <p:cNvGrpSpPr/>
          <p:nvPr/>
        </p:nvGrpSpPr>
        <p:grpSpPr>
          <a:xfrm>
            <a:off x="1585532" y="1947975"/>
            <a:ext cx="5229784" cy="1007454"/>
            <a:chOff x="1585532" y="1947975"/>
            <a:chExt cx="5229784" cy="1007454"/>
          </a:xfrm>
        </p:grpSpPr>
        <p:sp>
          <p:nvSpPr>
            <p:cNvPr id="30" name="Oval 29"/>
            <p:cNvSpPr/>
            <p:nvPr/>
          </p:nvSpPr>
          <p:spPr>
            <a:xfrm>
              <a:off x="6259571" y="194797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7" name="Straight Arrow Connector 36"/>
            <p:cNvCxnSpPr>
              <a:endCxn id="30" idx="2"/>
            </p:cNvCxnSpPr>
            <p:nvPr/>
          </p:nvCxnSpPr>
          <p:spPr>
            <a:xfrm>
              <a:off x="5977510" y="1984335"/>
              <a:ext cx="282061" cy="171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32" idx="7"/>
            </p:cNvCxnSpPr>
            <p:nvPr/>
          </p:nvCxnSpPr>
          <p:spPr>
            <a:xfrm flipH="1">
              <a:off x="5944414" y="2340705"/>
              <a:ext cx="384746" cy="614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3" idx="0"/>
            </p:cNvCxnSpPr>
            <p:nvPr/>
          </p:nvCxnSpPr>
          <p:spPr>
            <a:xfrm>
              <a:off x="6532975" y="2370224"/>
              <a:ext cx="142840" cy="475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120069" y="1984335"/>
              <a:ext cx="695247" cy="369332"/>
            </a:xfrm>
            <a:prstGeom prst="rect">
              <a:avLst/>
            </a:prstGeom>
            <a:noFill/>
          </p:spPr>
          <p:txBody>
            <a:bodyPr wrap="none" rtlCol="0">
              <a:spAutoFit/>
            </a:bodyPr>
            <a:lstStyle/>
            <a:p>
              <a:r>
                <a:rPr lang="en-US" dirty="0" smtClean="0"/>
                <a:t>VLAN</a:t>
              </a:r>
              <a:endParaRPr lang="en-US" dirty="0"/>
            </a:p>
          </p:txBody>
        </p:sp>
        <p:sp>
          <p:nvSpPr>
            <p:cNvPr id="80" name="Rectangle 79"/>
            <p:cNvSpPr/>
            <p:nvPr/>
          </p:nvSpPr>
          <p:spPr>
            <a:xfrm>
              <a:off x="2182728" y="2180163"/>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2327467" y="2245352"/>
              <a:ext cx="695247" cy="369332"/>
            </a:xfrm>
            <a:prstGeom prst="rect">
              <a:avLst/>
            </a:prstGeom>
            <a:noFill/>
          </p:spPr>
          <p:txBody>
            <a:bodyPr wrap="none" rtlCol="0">
              <a:spAutoFit/>
            </a:bodyPr>
            <a:lstStyle/>
            <a:p>
              <a:r>
                <a:rPr lang="en-US" dirty="0" smtClean="0"/>
                <a:t>VLAN</a:t>
              </a:r>
              <a:endParaRPr lang="en-US" dirty="0"/>
            </a:p>
          </p:txBody>
        </p:sp>
        <p:cxnSp>
          <p:nvCxnSpPr>
            <p:cNvPr id="99" name="Straight Arrow Connector 98"/>
            <p:cNvCxnSpPr/>
            <p:nvPr/>
          </p:nvCxnSpPr>
          <p:spPr>
            <a:xfrm flipH="1">
              <a:off x="1585532" y="2596504"/>
              <a:ext cx="597196" cy="336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90" idx="0"/>
            </p:cNvCxnSpPr>
            <p:nvPr/>
          </p:nvCxnSpPr>
          <p:spPr>
            <a:xfrm flipH="1">
              <a:off x="2520013" y="2617409"/>
              <a:ext cx="20932" cy="232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035741" y="2061884"/>
              <a:ext cx="379060" cy="139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1815227" y="2059777"/>
            <a:ext cx="5400630" cy="1227061"/>
            <a:chOff x="1815227" y="2059777"/>
            <a:chExt cx="5400630" cy="1227061"/>
          </a:xfrm>
        </p:grpSpPr>
        <p:sp>
          <p:nvSpPr>
            <p:cNvPr id="33" name="Oval 32"/>
            <p:cNvSpPr/>
            <p:nvPr/>
          </p:nvSpPr>
          <p:spPr>
            <a:xfrm>
              <a:off x="6467693" y="284580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8" name="Straight Arrow Connector 37"/>
            <p:cNvCxnSpPr>
              <a:endCxn id="33" idx="1"/>
            </p:cNvCxnSpPr>
            <p:nvPr/>
          </p:nvCxnSpPr>
          <p:spPr>
            <a:xfrm>
              <a:off x="5905297" y="2070205"/>
              <a:ext cx="623353" cy="836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259571" y="2842840"/>
              <a:ext cx="956286" cy="369332"/>
            </a:xfrm>
            <a:prstGeom prst="rect">
              <a:avLst/>
            </a:prstGeom>
            <a:noFill/>
          </p:spPr>
          <p:txBody>
            <a:bodyPr wrap="none" rtlCol="0">
              <a:spAutoFit/>
            </a:bodyPr>
            <a:lstStyle/>
            <a:p>
              <a:r>
                <a:rPr lang="en-US" dirty="0" smtClean="0"/>
                <a:t>IPV6-DA</a:t>
              </a:r>
              <a:endParaRPr lang="en-US" dirty="0"/>
            </a:p>
          </p:txBody>
        </p:sp>
        <p:sp>
          <p:nvSpPr>
            <p:cNvPr id="90" name="Rectangle 89"/>
            <p:cNvSpPr/>
            <p:nvPr/>
          </p:nvSpPr>
          <p:spPr>
            <a:xfrm>
              <a:off x="2017311" y="2849592"/>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128942" y="2914781"/>
              <a:ext cx="610038" cy="369332"/>
            </a:xfrm>
            <a:prstGeom prst="rect">
              <a:avLst/>
            </a:prstGeom>
            <a:noFill/>
          </p:spPr>
          <p:txBody>
            <a:bodyPr wrap="none" rtlCol="0">
              <a:spAutoFit/>
            </a:bodyPr>
            <a:lstStyle/>
            <a:p>
              <a:r>
                <a:rPr lang="en-US" dirty="0" smtClean="0"/>
                <a:t>IPV6</a:t>
              </a:r>
              <a:endParaRPr lang="en-US" dirty="0"/>
            </a:p>
          </p:txBody>
        </p:sp>
        <p:cxnSp>
          <p:nvCxnSpPr>
            <p:cNvPr id="105" name="Straight Arrow Connector 104"/>
            <p:cNvCxnSpPr>
              <a:stCxn id="6" idx="2"/>
            </p:cNvCxnSpPr>
            <p:nvPr/>
          </p:nvCxnSpPr>
          <p:spPr>
            <a:xfrm>
              <a:off x="1815227" y="2059777"/>
              <a:ext cx="269604" cy="813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499691" y="3212172"/>
            <a:ext cx="5053509" cy="1696993"/>
            <a:chOff x="1499691" y="3212172"/>
            <a:chExt cx="5053509" cy="1696993"/>
          </a:xfrm>
        </p:grpSpPr>
        <p:cxnSp>
          <p:nvCxnSpPr>
            <p:cNvPr id="110" name="Straight Arrow Connector 109"/>
            <p:cNvCxnSpPr/>
            <p:nvPr/>
          </p:nvCxnSpPr>
          <p:spPr>
            <a:xfrm flipH="1">
              <a:off x="2493912" y="3281572"/>
              <a:ext cx="49306" cy="1248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5947699" y="3212172"/>
              <a:ext cx="605501" cy="1696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1499691" y="3319784"/>
              <a:ext cx="684540" cy="1194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499692" y="3286838"/>
            <a:ext cx="1513483" cy="1248642"/>
            <a:chOff x="1499692" y="3286838"/>
            <a:chExt cx="1513483" cy="1248642"/>
          </a:xfrm>
        </p:grpSpPr>
        <p:grpSp>
          <p:nvGrpSpPr>
            <p:cNvPr id="114" name="Group 113"/>
            <p:cNvGrpSpPr/>
            <p:nvPr/>
          </p:nvGrpSpPr>
          <p:grpSpPr>
            <a:xfrm>
              <a:off x="2007772" y="3595810"/>
              <a:ext cx="1005403" cy="437246"/>
              <a:chOff x="2007772" y="3595810"/>
              <a:chExt cx="1005403" cy="437246"/>
            </a:xfrm>
          </p:grpSpPr>
          <p:sp>
            <p:nvSpPr>
              <p:cNvPr id="83" name="Rectangle 82"/>
              <p:cNvSpPr/>
              <p:nvPr/>
            </p:nvSpPr>
            <p:spPr>
              <a:xfrm>
                <a:off x="2007772" y="3595810"/>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2152511" y="3660999"/>
                <a:ext cx="552330" cy="369332"/>
              </a:xfrm>
              <a:prstGeom prst="rect">
                <a:avLst/>
              </a:prstGeom>
              <a:noFill/>
            </p:spPr>
            <p:txBody>
              <a:bodyPr wrap="none" rtlCol="0">
                <a:spAutoFit/>
              </a:bodyPr>
              <a:lstStyle/>
              <a:p>
                <a:r>
                  <a:rPr lang="en-US" dirty="0" smtClean="0"/>
                  <a:t>RCP</a:t>
                </a:r>
                <a:endParaRPr lang="en-US" dirty="0"/>
              </a:p>
            </p:txBody>
          </p:sp>
        </p:grpSp>
        <p:cxnSp>
          <p:nvCxnSpPr>
            <p:cNvPr id="116" name="Straight Arrow Connector 115"/>
            <p:cNvCxnSpPr>
              <a:stCxn id="90" idx="2"/>
              <a:endCxn id="83" idx="0"/>
            </p:cNvCxnSpPr>
            <p:nvPr/>
          </p:nvCxnSpPr>
          <p:spPr>
            <a:xfrm flipH="1">
              <a:off x="2510474" y="3286838"/>
              <a:ext cx="9539" cy="308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endCxn id="11" idx="0"/>
            </p:cNvCxnSpPr>
            <p:nvPr/>
          </p:nvCxnSpPr>
          <p:spPr>
            <a:xfrm flipH="1">
              <a:off x="2470707" y="4029279"/>
              <a:ext cx="21086" cy="506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1517158" y="4012368"/>
              <a:ext cx="576571" cy="501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499692" y="3307955"/>
              <a:ext cx="572951" cy="287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5816307" y="3255936"/>
            <a:ext cx="1080577" cy="1630949"/>
            <a:chOff x="5816307" y="3255936"/>
            <a:chExt cx="1080577" cy="1630949"/>
          </a:xfrm>
        </p:grpSpPr>
        <p:sp>
          <p:nvSpPr>
            <p:cNvPr id="124" name="Oval 123"/>
            <p:cNvSpPr/>
            <p:nvPr/>
          </p:nvSpPr>
          <p:spPr>
            <a:xfrm>
              <a:off x="6399012" y="382015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5" name="TextBox 124"/>
            <p:cNvSpPr txBox="1"/>
            <p:nvPr/>
          </p:nvSpPr>
          <p:spPr>
            <a:xfrm>
              <a:off x="6344554" y="3867028"/>
              <a:ext cx="552330" cy="369332"/>
            </a:xfrm>
            <a:prstGeom prst="rect">
              <a:avLst/>
            </a:prstGeom>
            <a:noFill/>
          </p:spPr>
          <p:txBody>
            <a:bodyPr wrap="none" rtlCol="0">
              <a:spAutoFit/>
            </a:bodyPr>
            <a:lstStyle/>
            <a:p>
              <a:r>
                <a:rPr lang="en-US" dirty="0" smtClean="0"/>
                <a:t>RCP</a:t>
              </a:r>
              <a:endParaRPr lang="en-US" dirty="0"/>
            </a:p>
          </p:txBody>
        </p:sp>
        <p:cxnSp>
          <p:nvCxnSpPr>
            <p:cNvPr id="126" name="Straight Arrow Connector 125"/>
            <p:cNvCxnSpPr>
              <a:endCxn id="124" idx="0"/>
            </p:cNvCxnSpPr>
            <p:nvPr/>
          </p:nvCxnSpPr>
          <p:spPr>
            <a:xfrm flipH="1">
              <a:off x="6607134" y="3255936"/>
              <a:ext cx="78241" cy="564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endCxn id="124" idx="1"/>
            </p:cNvCxnSpPr>
            <p:nvPr/>
          </p:nvCxnSpPr>
          <p:spPr>
            <a:xfrm>
              <a:off x="5816307" y="3284113"/>
              <a:ext cx="643662" cy="596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5977510" y="4201460"/>
              <a:ext cx="558169" cy="685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6" name="TextBox 135"/>
          <p:cNvSpPr txBox="1"/>
          <p:nvPr/>
        </p:nvSpPr>
        <p:spPr>
          <a:xfrm>
            <a:off x="937430" y="6125517"/>
            <a:ext cx="1713780" cy="461665"/>
          </a:xfrm>
          <a:prstGeom prst="rect">
            <a:avLst/>
          </a:prstGeom>
          <a:noFill/>
        </p:spPr>
        <p:txBody>
          <a:bodyPr wrap="none" rtlCol="0">
            <a:spAutoFit/>
          </a:bodyPr>
          <a:lstStyle/>
          <a:p>
            <a:r>
              <a:rPr lang="en-US" sz="2400" dirty="0" smtClean="0"/>
              <a:t>Parse Graph</a:t>
            </a:r>
            <a:endParaRPr lang="en-US" sz="2400" dirty="0"/>
          </a:p>
        </p:txBody>
      </p:sp>
      <p:grpSp>
        <p:nvGrpSpPr>
          <p:cNvPr id="24" name="Group 23"/>
          <p:cNvGrpSpPr/>
          <p:nvPr/>
        </p:nvGrpSpPr>
        <p:grpSpPr>
          <a:xfrm>
            <a:off x="5197063" y="5566999"/>
            <a:ext cx="1159995" cy="640146"/>
            <a:chOff x="5197063" y="5566999"/>
            <a:chExt cx="1159995" cy="640146"/>
          </a:xfrm>
        </p:grpSpPr>
        <p:sp>
          <p:nvSpPr>
            <p:cNvPr id="79" name="Oval 78"/>
            <p:cNvSpPr/>
            <p:nvPr/>
          </p:nvSpPr>
          <p:spPr>
            <a:xfrm>
              <a:off x="5561611" y="5566999"/>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8" name="TextBox 77"/>
            <p:cNvSpPr txBox="1"/>
            <p:nvPr/>
          </p:nvSpPr>
          <p:spPr>
            <a:xfrm>
              <a:off x="5197063" y="5613869"/>
              <a:ext cx="1159995" cy="369332"/>
            </a:xfrm>
            <a:prstGeom prst="rect">
              <a:avLst/>
            </a:prstGeom>
            <a:noFill/>
          </p:spPr>
          <p:txBody>
            <a:bodyPr wrap="square" rtlCol="0">
              <a:spAutoFit/>
            </a:bodyPr>
            <a:lstStyle/>
            <a:p>
              <a:pPr algn="ctr"/>
              <a:r>
                <a:rPr lang="en-US" dirty="0" smtClean="0"/>
                <a:t>MY-TABLE</a:t>
              </a:r>
              <a:endParaRPr lang="en-US" dirty="0"/>
            </a:p>
          </p:txBody>
        </p:sp>
        <p:cxnSp>
          <p:nvCxnSpPr>
            <p:cNvPr id="22" name="Straight Arrow Connector 21"/>
            <p:cNvCxnSpPr>
              <a:stCxn id="79" idx="4"/>
              <a:endCxn id="72" idx="0"/>
            </p:cNvCxnSpPr>
            <p:nvPr/>
          </p:nvCxnSpPr>
          <p:spPr>
            <a:xfrm>
              <a:off x="5769733" y="5983201"/>
              <a:ext cx="4779" cy="22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Date Placeholder 13"/>
          <p:cNvSpPr>
            <a:spLocks noGrp="1"/>
          </p:cNvSpPr>
          <p:nvPr>
            <p:ph type="dt" sz="half" idx="10"/>
          </p:nvPr>
        </p:nvSpPr>
        <p:spPr/>
        <p:txBody>
          <a:bodyPr/>
          <a:lstStyle/>
          <a:p>
            <a:r>
              <a:rPr lang="en-US" smtClean="0"/>
              <a:t>10/20/14</a:t>
            </a:r>
            <a:endParaRPr lang="en-US"/>
          </a:p>
        </p:txBody>
      </p:sp>
      <p:sp>
        <p:nvSpPr>
          <p:cNvPr id="16" name="Footer Placeholder 15"/>
          <p:cNvSpPr>
            <a:spLocks noGrp="1"/>
          </p:cNvSpPr>
          <p:nvPr>
            <p:ph type="ftr" sz="quarter" idx="11"/>
          </p:nvPr>
        </p:nvSpPr>
        <p:spPr>
          <a:xfrm>
            <a:off x="2590800" y="6461125"/>
            <a:ext cx="3200400" cy="396875"/>
          </a:xfrm>
        </p:spPr>
        <p:txBody>
          <a:bodyPr/>
          <a:lstStyle/>
          <a:p>
            <a:r>
              <a:rPr lang="en-US" smtClean="0"/>
              <a:t>Software Defined Networking (COMS 6998-10)</a:t>
            </a:r>
            <a:endParaRPr lang="en-US" dirty="0"/>
          </a:p>
        </p:txBody>
      </p:sp>
      <p:sp>
        <p:nvSpPr>
          <p:cNvPr id="8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840528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6321"/>
            <a:ext cx="8229600" cy="1143000"/>
          </a:xfrm>
        </p:spPr>
        <p:txBody>
          <a:bodyPr>
            <a:normAutofit fontScale="90000"/>
          </a:bodyPr>
          <a:lstStyle/>
          <a:p>
            <a:r>
              <a:rPr lang="en-US" dirty="0" smtClean="0"/>
              <a:t>But the Parse Graph and Table Graph</a:t>
            </a:r>
            <a:br>
              <a:rPr lang="en-US" dirty="0" smtClean="0"/>
            </a:br>
            <a:r>
              <a:rPr lang="en-US" dirty="0" smtClean="0"/>
              <a:t>don’t show you how to build a switch</a:t>
            </a:r>
            <a:endParaRPr lang="en-US" dirty="0"/>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06680974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Match/Action Forwarding Model</a:t>
            </a:r>
            <a:endParaRPr lang="en-US" sz="3600" dirty="0">
              <a:solidFill>
                <a:srgbClr val="C0504D"/>
              </a:solidFill>
            </a:endParaRPr>
          </a:p>
        </p:txBody>
      </p:sp>
      <p:sp>
        <p:nvSpPr>
          <p:cNvPr id="15" name="Rectangle 14"/>
          <p:cNvSpPr/>
          <p:nvPr/>
        </p:nvSpPr>
        <p:spPr>
          <a:xfrm>
            <a:off x="1935926" y="2087630"/>
            <a:ext cx="214409" cy="2938204"/>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6877430" y="2070647"/>
            <a:ext cx="214409" cy="2938204"/>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1"/>
          <p:cNvGrpSpPr/>
          <p:nvPr/>
        </p:nvGrpSpPr>
        <p:grpSpPr>
          <a:xfrm>
            <a:off x="2150334" y="2289188"/>
            <a:ext cx="4727096" cy="2194968"/>
            <a:chOff x="1423522" y="3359581"/>
            <a:chExt cx="5509265" cy="2146698"/>
          </a:xfrm>
        </p:grpSpPr>
        <p:grpSp>
          <p:nvGrpSpPr>
            <p:cNvPr id="8" name="Group 42"/>
            <p:cNvGrpSpPr/>
            <p:nvPr/>
          </p:nvGrpSpPr>
          <p:grpSpPr>
            <a:xfrm>
              <a:off x="1423522" y="3359581"/>
              <a:ext cx="5502819" cy="1191330"/>
              <a:chOff x="1707458" y="1778000"/>
              <a:chExt cx="5547033" cy="1191330"/>
            </a:xfrm>
          </p:grpSpPr>
          <p:cxnSp>
            <p:nvCxnSpPr>
              <p:cNvPr id="17" name="Straight Arrow Connector 16"/>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07458" y="1916255"/>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5" name="Straight Arrow Connector 54"/>
            <p:cNvCxnSpPr/>
            <p:nvPr/>
          </p:nvCxnSpPr>
          <p:spPr>
            <a:xfrm>
              <a:off x="1423522" y="5465311"/>
              <a:ext cx="5509265"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57" name="TextBox 56"/>
          <p:cNvSpPr txBox="1"/>
          <p:nvPr/>
        </p:nvSpPr>
        <p:spPr>
          <a:xfrm rot="16200000">
            <a:off x="903713" y="3363283"/>
            <a:ext cx="2223686" cy="369332"/>
          </a:xfrm>
          <a:prstGeom prst="rect">
            <a:avLst/>
          </a:prstGeom>
          <a:noFill/>
        </p:spPr>
        <p:txBody>
          <a:bodyPr wrap="none" rtlCol="0">
            <a:spAutoFit/>
          </a:bodyPr>
          <a:lstStyle/>
          <a:p>
            <a:r>
              <a:rPr lang="en-US" dirty="0" smtClean="0"/>
              <a:t>Programmable Parser</a:t>
            </a:r>
            <a:endParaRPr lang="en-US" dirty="0"/>
          </a:p>
        </p:txBody>
      </p:sp>
      <p:sp>
        <p:nvSpPr>
          <p:cNvPr id="58" name="Right Arrow 57"/>
          <p:cNvSpPr/>
          <p:nvPr/>
        </p:nvSpPr>
        <p:spPr>
          <a:xfrm>
            <a:off x="1339616" y="3330319"/>
            <a:ext cx="596310"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65"/>
          <p:cNvGrpSpPr/>
          <p:nvPr/>
        </p:nvGrpSpPr>
        <p:grpSpPr>
          <a:xfrm>
            <a:off x="7243423" y="3066530"/>
            <a:ext cx="497165" cy="296604"/>
            <a:chOff x="7660968" y="1751777"/>
            <a:chExt cx="1040580" cy="450645"/>
          </a:xfrm>
        </p:grpSpPr>
        <p:sp>
          <p:nvSpPr>
            <p:cNvPr id="60" name="Freeform 5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244092" y="3667933"/>
            <a:ext cx="497165" cy="296604"/>
            <a:chOff x="7660968" y="1751777"/>
            <a:chExt cx="1040580" cy="450645"/>
          </a:xfrm>
        </p:grpSpPr>
        <p:sp>
          <p:nvSpPr>
            <p:cNvPr id="72" name="Freeform 7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3" name="Straight Connector 7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7" name="TextBox 76"/>
          <p:cNvSpPr txBox="1"/>
          <p:nvPr/>
        </p:nvSpPr>
        <p:spPr>
          <a:xfrm rot="16200000">
            <a:off x="6437682" y="3400721"/>
            <a:ext cx="1039467" cy="302022"/>
          </a:xfrm>
          <a:prstGeom prst="rect">
            <a:avLst/>
          </a:prstGeom>
          <a:noFill/>
        </p:spPr>
        <p:txBody>
          <a:bodyPr wrap="none" rtlCol="0">
            <a:spAutoFit/>
          </a:bodyPr>
          <a:lstStyle/>
          <a:p>
            <a:r>
              <a:rPr lang="en-US" dirty="0" err="1" smtClean="0"/>
              <a:t>Deparser</a:t>
            </a:r>
            <a:endParaRPr lang="en-US" dirty="0"/>
          </a:p>
        </p:txBody>
      </p:sp>
      <p:sp>
        <p:nvSpPr>
          <p:cNvPr id="78" name="TextBox 77"/>
          <p:cNvSpPr txBox="1"/>
          <p:nvPr/>
        </p:nvSpPr>
        <p:spPr>
          <a:xfrm>
            <a:off x="1386518" y="3070219"/>
            <a:ext cx="297745" cy="369332"/>
          </a:xfrm>
          <a:prstGeom prst="rect">
            <a:avLst/>
          </a:prstGeom>
          <a:noFill/>
        </p:spPr>
        <p:txBody>
          <a:bodyPr wrap="none" rtlCol="0">
            <a:spAutoFit/>
          </a:bodyPr>
          <a:lstStyle/>
          <a:p>
            <a:r>
              <a:rPr lang="en-US" dirty="0" smtClean="0"/>
              <a:t>In</a:t>
            </a:r>
            <a:endParaRPr lang="en-US" dirty="0"/>
          </a:p>
        </p:txBody>
      </p:sp>
      <p:sp>
        <p:nvSpPr>
          <p:cNvPr id="2" name="TextBox 1"/>
          <p:cNvSpPr txBox="1"/>
          <p:nvPr/>
        </p:nvSpPr>
        <p:spPr>
          <a:xfrm>
            <a:off x="7180569" y="2512876"/>
            <a:ext cx="608500" cy="307777"/>
          </a:xfrm>
          <a:prstGeom prst="rect">
            <a:avLst/>
          </a:prstGeom>
          <a:noFill/>
        </p:spPr>
        <p:txBody>
          <a:bodyPr wrap="none" rtlCol="0">
            <a:spAutoFit/>
          </a:bodyPr>
          <a:lstStyle/>
          <a:p>
            <a:pPr algn="ctr"/>
            <a:r>
              <a:rPr lang="en-US" sz="1400" dirty="0" smtClean="0"/>
              <a:t>Queues</a:t>
            </a:r>
            <a:endParaRPr lang="en-US" sz="1400" dirty="0"/>
          </a:p>
        </p:txBody>
      </p:sp>
      <p:grpSp>
        <p:nvGrpSpPr>
          <p:cNvPr id="12" name="Group 33"/>
          <p:cNvGrpSpPr/>
          <p:nvPr/>
        </p:nvGrpSpPr>
        <p:grpSpPr>
          <a:xfrm>
            <a:off x="2340729" y="2087630"/>
            <a:ext cx="1013401" cy="1969059"/>
            <a:chOff x="1656349" y="3158022"/>
            <a:chExt cx="1239252" cy="1969059"/>
          </a:xfrm>
        </p:grpSpPr>
        <p:sp>
          <p:nvSpPr>
            <p:cNvPr id="7" name="Rectangle 6"/>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 name="TextBox 8"/>
            <p:cNvSpPr txBox="1"/>
            <p:nvPr/>
          </p:nvSpPr>
          <p:spPr>
            <a:xfrm>
              <a:off x="1855959" y="4757749"/>
              <a:ext cx="871302" cy="369332"/>
            </a:xfrm>
            <a:prstGeom prst="rect">
              <a:avLst/>
            </a:prstGeom>
            <a:noFill/>
          </p:spPr>
          <p:txBody>
            <a:bodyPr wrap="none" rtlCol="0">
              <a:spAutoFit/>
            </a:bodyPr>
            <a:lstStyle/>
            <a:p>
              <a:r>
                <a:rPr lang="en-US" dirty="0" smtClean="0"/>
                <a:t>Stage 1</a:t>
              </a:r>
              <a:endParaRPr lang="en-US" dirty="0"/>
            </a:p>
          </p:txBody>
        </p:sp>
        <p:sp>
          <p:nvSpPr>
            <p:cNvPr id="33" name="TextBox 32"/>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5" name="Right Arrow 4"/>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75"/>
          <p:cNvGrpSpPr/>
          <p:nvPr/>
        </p:nvGrpSpPr>
        <p:grpSpPr>
          <a:xfrm>
            <a:off x="3654465" y="2087630"/>
            <a:ext cx="1034534" cy="1969059"/>
            <a:chOff x="1656349" y="3158022"/>
            <a:chExt cx="1265095" cy="1969059"/>
          </a:xfrm>
        </p:grpSpPr>
        <p:sp>
          <p:nvSpPr>
            <p:cNvPr id="82" name="Rectangle 81"/>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3" name="TextBox 92"/>
            <p:cNvSpPr txBox="1"/>
            <p:nvPr/>
          </p:nvSpPr>
          <p:spPr>
            <a:xfrm>
              <a:off x="1855960" y="4757749"/>
              <a:ext cx="1065484" cy="369332"/>
            </a:xfrm>
            <a:prstGeom prst="rect">
              <a:avLst/>
            </a:prstGeom>
            <a:noFill/>
          </p:spPr>
          <p:txBody>
            <a:bodyPr wrap="none" rtlCol="0">
              <a:spAutoFit/>
            </a:bodyPr>
            <a:lstStyle/>
            <a:p>
              <a:r>
                <a:rPr lang="en-US" dirty="0" smtClean="0"/>
                <a:t>Stage 2</a:t>
              </a:r>
              <a:endParaRPr lang="en-US" dirty="0"/>
            </a:p>
          </p:txBody>
        </p:sp>
        <p:sp>
          <p:nvSpPr>
            <p:cNvPr id="94" name="TextBox 93"/>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95" name="Right Arrow 94"/>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4893605" y="3667933"/>
            <a:ext cx="281339" cy="369332"/>
          </a:xfrm>
          <a:prstGeom prst="rect">
            <a:avLst/>
          </a:prstGeom>
          <a:noFill/>
        </p:spPr>
        <p:txBody>
          <a:bodyPr wrap="none" rtlCol="0">
            <a:spAutoFit/>
          </a:bodyPr>
          <a:lstStyle/>
          <a:p>
            <a:r>
              <a:rPr lang="en-US" dirty="0" smtClean="0"/>
              <a:t>…</a:t>
            </a:r>
            <a:endParaRPr lang="en-US" dirty="0"/>
          </a:p>
        </p:txBody>
      </p:sp>
      <p:sp>
        <p:nvSpPr>
          <p:cNvPr id="100" name="TextBox 99"/>
          <p:cNvSpPr txBox="1"/>
          <p:nvPr/>
        </p:nvSpPr>
        <p:spPr>
          <a:xfrm>
            <a:off x="3285025" y="4484156"/>
            <a:ext cx="431166" cy="307777"/>
          </a:xfrm>
          <a:prstGeom prst="rect">
            <a:avLst/>
          </a:prstGeom>
          <a:noFill/>
        </p:spPr>
        <p:txBody>
          <a:bodyPr wrap="none" rtlCol="0">
            <a:spAutoFit/>
          </a:bodyPr>
          <a:lstStyle/>
          <a:p>
            <a:pPr algn="ctr"/>
            <a:r>
              <a:rPr lang="en-US" sz="1400" dirty="0" smtClean="0"/>
              <a:t>Data</a:t>
            </a:r>
            <a:endParaRPr lang="en-US" sz="1400" dirty="0"/>
          </a:p>
        </p:txBody>
      </p:sp>
      <p:sp>
        <p:nvSpPr>
          <p:cNvPr id="67" name="Right Arrow 66"/>
          <p:cNvSpPr/>
          <p:nvPr/>
        </p:nvSpPr>
        <p:spPr>
          <a:xfrm>
            <a:off x="7950676" y="3330319"/>
            <a:ext cx="562888"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7954772" y="3028219"/>
            <a:ext cx="438396" cy="369332"/>
          </a:xfrm>
          <a:prstGeom prst="rect">
            <a:avLst/>
          </a:prstGeom>
          <a:noFill/>
        </p:spPr>
        <p:txBody>
          <a:bodyPr wrap="none" rtlCol="0">
            <a:spAutoFit/>
          </a:bodyPr>
          <a:lstStyle/>
          <a:p>
            <a:r>
              <a:rPr lang="en-US" dirty="0" smtClean="0"/>
              <a:t>Out</a:t>
            </a:r>
            <a:endParaRPr lang="en-US" dirty="0"/>
          </a:p>
        </p:txBody>
      </p:sp>
      <p:grpSp>
        <p:nvGrpSpPr>
          <p:cNvPr id="79" name="Group 75"/>
          <p:cNvGrpSpPr/>
          <p:nvPr/>
        </p:nvGrpSpPr>
        <p:grpSpPr>
          <a:xfrm>
            <a:off x="5469949" y="2087630"/>
            <a:ext cx="1013401" cy="1969059"/>
            <a:chOff x="1656349" y="3158022"/>
            <a:chExt cx="1239252" cy="1969059"/>
          </a:xfrm>
        </p:grpSpPr>
        <p:sp>
          <p:nvSpPr>
            <p:cNvPr id="81" name="Rectangle 80"/>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1" name="TextBox 90"/>
            <p:cNvSpPr txBox="1"/>
            <p:nvPr/>
          </p:nvSpPr>
          <p:spPr>
            <a:xfrm>
              <a:off x="1855959" y="4757749"/>
              <a:ext cx="903312" cy="369332"/>
            </a:xfrm>
            <a:prstGeom prst="rect">
              <a:avLst/>
            </a:prstGeom>
            <a:noFill/>
          </p:spPr>
          <p:txBody>
            <a:bodyPr wrap="none" rtlCol="0">
              <a:spAutoFit/>
            </a:bodyPr>
            <a:lstStyle/>
            <a:p>
              <a:r>
                <a:rPr lang="en-US" dirty="0" smtClean="0"/>
                <a:t>Stage N</a:t>
              </a:r>
              <a:endParaRPr lang="en-US" dirty="0"/>
            </a:p>
          </p:txBody>
        </p:sp>
        <p:sp>
          <p:nvSpPr>
            <p:cNvPr id="96" name="TextBox 95"/>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97" name="Right Arrow 96"/>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4" name="Rectangle 83"/>
          <p:cNvSpPr/>
          <p:nvPr/>
        </p:nvSpPr>
        <p:spPr>
          <a:xfrm>
            <a:off x="2339921" y="2070647"/>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86" name="Rectangle 85"/>
          <p:cNvSpPr/>
          <p:nvPr/>
        </p:nvSpPr>
        <p:spPr>
          <a:xfrm>
            <a:off x="3648174" y="2066686"/>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87" name="Rectangle 86"/>
          <p:cNvSpPr/>
          <p:nvPr/>
        </p:nvSpPr>
        <p:spPr>
          <a:xfrm>
            <a:off x="5469949" y="2066686"/>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27" name="Date Placeholder 26"/>
          <p:cNvSpPr>
            <a:spLocks noGrp="1"/>
          </p:cNvSpPr>
          <p:nvPr>
            <p:ph type="dt" sz="half" idx="10"/>
          </p:nvPr>
        </p:nvSpPr>
        <p:spPr/>
        <p:txBody>
          <a:bodyPr/>
          <a:lstStyle/>
          <a:p>
            <a:r>
              <a:rPr lang="en-US" smtClean="0"/>
              <a:t>10/20/14</a:t>
            </a:r>
            <a:endParaRPr lang="en-US"/>
          </a:p>
        </p:txBody>
      </p:sp>
      <p:sp>
        <p:nvSpPr>
          <p:cNvPr id="28" name="Footer Placeholder 27"/>
          <p:cNvSpPr>
            <a:spLocks noGrp="1"/>
          </p:cNvSpPr>
          <p:nvPr>
            <p:ph type="ftr" sz="quarter" idx="11"/>
          </p:nvPr>
        </p:nvSpPr>
        <p:spPr/>
        <p:txBody>
          <a:bodyPr/>
          <a:lstStyle/>
          <a:p>
            <a:r>
              <a:rPr lang="en-US" smtClean="0"/>
              <a:t>Software Defined Networking (COMS 6998-10)</a:t>
            </a:r>
            <a:endParaRPr lang="en-US"/>
          </a:p>
        </p:txBody>
      </p:sp>
      <p:sp>
        <p:nvSpPr>
          <p:cNvPr id="6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68018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8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err="1" smtClean="0"/>
              <a:t>vs</a:t>
            </a:r>
            <a:r>
              <a:rPr lang="en-US" dirty="0" smtClean="0"/>
              <a:t> Flexibility</a:t>
            </a:r>
            <a:endParaRPr lang="en-US" dirty="0"/>
          </a:p>
        </p:txBody>
      </p:sp>
      <p:sp>
        <p:nvSpPr>
          <p:cNvPr id="3" name="Content Placeholder 2"/>
          <p:cNvSpPr>
            <a:spLocks noGrp="1"/>
          </p:cNvSpPr>
          <p:nvPr>
            <p:ph idx="1"/>
          </p:nvPr>
        </p:nvSpPr>
        <p:spPr>
          <a:xfrm>
            <a:off x="457200" y="1600201"/>
            <a:ext cx="8229600" cy="1782778"/>
          </a:xfrm>
        </p:spPr>
        <p:txBody>
          <a:bodyPr>
            <a:normAutofit fontScale="85000" lnSpcReduction="20000"/>
          </a:bodyPr>
          <a:lstStyle/>
          <a:p>
            <a:r>
              <a:rPr lang="en-US" dirty="0" smtClean="0"/>
              <a:t>Multiprocessor: memory bottleneck</a:t>
            </a:r>
          </a:p>
          <a:p>
            <a:r>
              <a:rPr lang="en-US" dirty="0" smtClean="0"/>
              <a:t>Change to pipeline</a:t>
            </a:r>
          </a:p>
          <a:p>
            <a:r>
              <a:rPr lang="en-US" dirty="0" smtClean="0"/>
              <a:t>Fixed function chips specialize processors</a:t>
            </a:r>
          </a:p>
          <a:p>
            <a:r>
              <a:rPr lang="en-US" dirty="0" smtClean="0"/>
              <a:t>Flexible switch needs general purpose CPUs</a:t>
            </a:r>
            <a:endParaRPr lang="en-US" dirty="0"/>
          </a:p>
        </p:txBody>
      </p:sp>
      <p:sp>
        <p:nvSpPr>
          <p:cNvPr id="5" name="Rectangle 4"/>
          <p:cNvSpPr/>
          <p:nvPr/>
        </p:nvSpPr>
        <p:spPr>
          <a:xfrm>
            <a:off x="457200" y="5458653"/>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6" name="Rectangle 5"/>
          <p:cNvSpPr/>
          <p:nvPr/>
        </p:nvSpPr>
        <p:spPr>
          <a:xfrm>
            <a:off x="457200" y="4666594"/>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7" name="Rectangle 6"/>
          <p:cNvSpPr/>
          <p:nvPr/>
        </p:nvSpPr>
        <p:spPr>
          <a:xfrm>
            <a:off x="457200" y="3879871"/>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9" name="Rectangle 8"/>
          <p:cNvSpPr/>
          <p:nvPr/>
        </p:nvSpPr>
        <p:spPr>
          <a:xfrm>
            <a:off x="2167842" y="3879871"/>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sp>
        <p:nvSpPr>
          <p:cNvPr id="10" name="Rectangle 9"/>
          <p:cNvSpPr/>
          <p:nvPr/>
        </p:nvSpPr>
        <p:spPr>
          <a:xfrm>
            <a:off x="2167842" y="4666594"/>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sp>
        <p:nvSpPr>
          <p:cNvPr id="11" name="Rectangle 10"/>
          <p:cNvSpPr/>
          <p:nvPr/>
        </p:nvSpPr>
        <p:spPr>
          <a:xfrm>
            <a:off x="2167842" y="5458653"/>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grpSp>
        <p:nvGrpSpPr>
          <p:cNvPr id="29" name="Group 28"/>
          <p:cNvGrpSpPr/>
          <p:nvPr/>
        </p:nvGrpSpPr>
        <p:grpSpPr>
          <a:xfrm>
            <a:off x="1536896" y="4098644"/>
            <a:ext cx="630946" cy="1625767"/>
            <a:chOff x="1536896" y="4098644"/>
            <a:chExt cx="630946" cy="1625767"/>
          </a:xfrm>
        </p:grpSpPr>
        <p:cxnSp>
          <p:nvCxnSpPr>
            <p:cNvPr id="13" name="Straight Arrow Connector 12"/>
            <p:cNvCxnSpPr>
              <a:stCxn id="7" idx="3"/>
              <a:endCxn id="9" idx="1"/>
            </p:cNvCxnSpPr>
            <p:nvPr/>
          </p:nvCxnSpPr>
          <p:spPr>
            <a:xfrm>
              <a:off x="1536896" y="4098644"/>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36896" y="4891355"/>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36896" y="5684066"/>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0" idx="1"/>
            </p:cNvCxnSpPr>
            <p:nvPr/>
          </p:nvCxnSpPr>
          <p:spPr>
            <a:xfrm>
              <a:off x="1536896" y="4147319"/>
              <a:ext cx="630946" cy="738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a:off x="1536896" y="4885367"/>
              <a:ext cx="630946" cy="7920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1"/>
            </p:cNvCxnSpPr>
            <p:nvPr/>
          </p:nvCxnSpPr>
          <p:spPr>
            <a:xfrm flipV="1">
              <a:off x="1536896" y="4885367"/>
              <a:ext cx="630946" cy="79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536896" y="4098644"/>
              <a:ext cx="630946" cy="79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9" idx="1"/>
            </p:cNvCxnSpPr>
            <p:nvPr/>
          </p:nvCxnSpPr>
          <p:spPr>
            <a:xfrm flipV="1">
              <a:off x="1536896" y="4098644"/>
              <a:ext cx="630946" cy="1625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1536896" y="4098644"/>
            <a:ext cx="6197481" cy="14318"/>
            <a:chOff x="1536896" y="4098644"/>
            <a:chExt cx="6197481" cy="14318"/>
          </a:xfrm>
        </p:grpSpPr>
        <p:cxnSp>
          <p:nvCxnSpPr>
            <p:cNvPr id="33" name="Straight Arrow Connector 32"/>
            <p:cNvCxnSpPr>
              <a:stCxn id="7" idx="3"/>
              <a:endCxn id="9" idx="1"/>
            </p:cNvCxnSpPr>
            <p:nvPr/>
          </p:nvCxnSpPr>
          <p:spPr>
            <a:xfrm>
              <a:off x="1536896" y="4098644"/>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67064" y="4098644"/>
              <a:ext cx="277495" cy="1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354540" y="4098644"/>
              <a:ext cx="448261" cy="1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606781" y="4112962"/>
              <a:ext cx="4554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103431" y="4112962"/>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2167842" y="3878181"/>
            <a:ext cx="6365757" cy="439236"/>
            <a:chOff x="2167842" y="3381289"/>
            <a:chExt cx="6365757" cy="439236"/>
          </a:xfrm>
        </p:grpSpPr>
        <p:sp>
          <p:nvSpPr>
            <p:cNvPr id="46" name="Rectangle 45"/>
            <p:cNvSpPr/>
            <p:nvPr/>
          </p:nvSpPr>
          <p:spPr>
            <a:xfrm>
              <a:off x="2167842" y="338128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L2</a:t>
              </a:r>
              <a:endParaRPr lang="en-US" dirty="0">
                <a:solidFill>
                  <a:schemeClr val="tx1"/>
                </a:solidFill>
              </a:endParaRPr>
            </a:p>
          </p:txBody>
        </p:sp>
        <p:sp>
          <p:nvSpPr>
            <p:cNvPr id="47" name="Rectangle 46"/>
            <p:cNvSpPr/>
            <p:nvPr/>
          </p:nvSpPr>
          <p:spPr>
            <a:xfrm>
              <a:off x="4802801" y="338128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L3</a:t>
              </a:r>
              <a:endParaRPr lang="en-US" dirty="0">
                <a:solidFill>
                  <a:schemeClr val="tx1"/>
                </a:solidFill>
              </a:endParaRPr>
            </a:p>
          </p:txBody>
        </p:sp>
        <p:sp>
          <p:nvSpPr>
            <p:cNvPr id="48" name="Rectangle 47"/>
            <p:cNvSpPr/>
            <p:nvPr/>
          </p:nvSpPr>
          <p:spPr>
            <a:xfrm>
              <a:off x="7734377" y="338297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ACL</a:t>
              </a:r>
              <a:endParaRPr lang="en-US" dirty="0">
                <a:solidFill>
                  <a:schemeClr val="tx1"/>
                </a:solidFill>
              </a:endParaRPr>
            </a:p>
          </p:txBody>
        </p:sp>
      </p:grpSp>
      <p:sp>
        <p:nvSpPr>
          <p:cNvPr id="12" name="Date Placeholder 11"/>
          <p:cNvSpPr>
            <a:spLocks noGrp="1"/>
          </p:cNvSpPr>
          <p:nvPr>
            <p:ph type="dt" sz="half" idx="10"/>
          </p:nvPr>
        </p:nvSpPr>
        <p:spPr/>
        <p:txBody>
          <a:bodyPr/>
          <a:lstStyle/>
          <a:p>
            <a:r>
              <a:rPr lang="en-US" smtClean="0"/>
              <a:t>10/20/14</a:t>
            </a:r>
            <a:endParaRPr lang="en-US"/>
          </a:p>
        </p:txBody>
      </p:sp>
      <p:sp>
        <p:nvSpPr>
          <p:cNvPr id="17" name="Footer Placeholder 16"/>
          <p:cNvSpPr>
            <a:spLocks noGrp="1"/>
          </p:cNvSpPr>
          <p:nvPr>
            <p:ph type="ftr" sz="quarter" idx="11"/>
          </p:nvPr>
        </p:nvSpPr>
        <p:spPr/>
        <p:txBody>
          <a:bodyPr/>
          <a:lstStyle/>
          <a:p>
            <a:r>
              <a:rPr lang="en-US" smtClean="0"/>
              <a:t>Software Defined Networking (COMS 6998-10)</a:t>
            </a:r>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458389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0" presetClass="path" presetSubtype="0" accel="50000" decel="50000" fill="hold" grpId="0" nodeType="withEffect">
                                  <p:stCondLst>
                                    <p:cond delay="0"/>
                                  </p:stCondLst>
                                  <p:childTnLst>
                                    <p:animMotion origin="layout" path="M 2.22222E-6 1.48148E-6 L 0.30451 -0.1169 " pathEditMode="relative" rAng="0" ptsTypes="AA">
                                      <p:cBhvr>
                                        <p:cTn id="8" dur="1000" fill="hold"/>
                                        <p:tgtEl>
                                          <p:spTgt spid="6"/>
                                        </p:tgtEl>
                                        <p:attrNameLst>
                                          <p:attrName>ppt_x</p:attrName>
                                          <p:attrName>ppt_y</p:attrName>
                                        </p:attrNameLst>
                                      </p:cBhvr>
                                      <p:rCtr x="15226" y="-5856"/>
                                    </p:animMotion>
                                  </p:childTnLst>
                                </p:cTn>
                              </p:par>
                              <p:par>
                                <p:cTn id="9" presetID="0" presetClass="path" presetSubtype="0" accel="50000" decel="50000" fill="hold" grpId="0" nodeType="withEffect">
                                  <p:stCondLst>
                                    <p:cond delay="0"/>
                                  </p:stCondLst>
                                  <p:childTnLst>
                                    <p:animMotion origin="layout" path="M 8.33333E-7 1.48148E-6 L 0.2901 -0.1169 " pathEditMode="relative" rAng="0" ptsTypes="AA">
                                      <p:cBhvr>
                                        <p:cTn id="10" dur="1000" fill="hold"/>
                                        <p:tgtEl>
                                          <p:spTgt spid="10"/>
                                        </p:tgtEl>
                                        <p:attrNameLst>
                                          <p:attrName>ppt_x</p:attrName>
                                          <p:attrName>ppt_y</p:attrName>
                                        </p:attrNameLst>
                                      </p:cBhvr>
                                      <p:rCtr x="14497" y="-5856"/>
                                    </p:animMotion>
                                  </p:childTnLst>
                                </p:cTn>
                              </p:par>
                              <p:par>
                                <p:cTn id="11" presetID="0" presetClass="path" presetSubtype="0" accel="50000" decel="50000" fill="hold" grpId="0" nodeType="withEffect">
                                  <p:stCondLst>
                                    <p:cond delay="0"/>
                                  </p:stCondLst>
                                  <p:childTnLst>
                                    <p:animMotion origin="layout" path="M 2.22222E-6 2.22222E-6 L 0.60885 -0.23241 " pathEditMode="relative" rAng="0" ptsTypes="AA">
                                      <p:cBhvr>
                                        <p:cTn id="12" dur="1000" fill="hold"/>
                                        <p:tgtEl>
                                          <p:spTgt spid="5"/>
                                        </p:tgtEl>
                                        <p:attrNameLst>
                                          <p:attrName>ppt_x</p:attrName>
                                          <p:attrName>ppt_y</p:attrName>
                                        </p:attrNameLst>
                                      </p:cBhvr>
                                      <p:rCtr x="30434" y="-11620"/>
                                    </p:animMotion>
                                  </p:childTnLst>
                                </p:cTn>
                              </p:par>
                              <p:par>
                                <p:cTn id="13" presetID="0" presetClass="path" presetSubtype="0" accel="50000" decel="50000" fill="hold" grpId="0" nodeType="withEffect">
                                  <p:stCondLst>
                                    <p:cond delay="0"/>
                                  </p:stCondLst>
                                  <p:childTnLst>
                                    <p:animMotion origin="layout" path="M 8.33333E-7 2.22222E-6 L 0.60799 -0.23241 " pathEditMode="relative" rAng="0" ptsTypes="AA">
                                      <p:cBhvr>
                                        <p:cTn id="14" dur="1000" fill="hold"/>
                                        <p:tgtEl>
                                          <p:spTgt spid="11"/>
                                        </p:tgtEl>
                                        <p:attrNameLst>
                                          <p:attrName>ppt_x</p:attrName>
                                          <p:attrName>ppt_y</p:attrName>
                                        </p:attrNameLst>
                                      </p:cBhvr>
                                      <p:rCtr x="30399" y="-11620"/>
                                    </p:animMotion>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100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1000"/>
                                  </p:stCondLst>
                                  <p:childTnLst>
                                    <p:set>
                                      <p:cBhvr>
                                        <p:cTn id="33"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0052" y="3514746"/>
            <a:ext cx="4203148" cy="28416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Memory</a:t>
            </a:r>
            <a:endParaRPr lang="en-US" dirty="0">
              <a:solidFill>
                <a:schemeClr val="tx1"/>
              </a:solidFill>
            </a:endParaRPr>
          </a:p>
        </p:txBody>
      </p:sp>
      <p:sp>
        <p:nvSpPr>
          <p:cNvPr id="15" name="Rectangle 14"/>
          <p:cNvSpPr/>
          <p:nvPr/>
        </p:nvSpPr>
        <p:spPr>
          <a:xfrm>
            <a:off x="6166678" y="3507313"/>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sp>
        <p:nvSpPr>
          <p:cNvPr id="16" name="Rectangle 15"/>
          <p:cNvSpPr/>
          <p:nvPr/>
        </p:nvSpPr>
        <p:spPr>
          <a:xfrm>
            <a:off x="6166678" y="3514746"/>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sp>
        <p:nvSpPr>
          <p:cNvPr id="17" name="Rectangle 16"/>
          <p:cNvSpPr/>
          <p:nvPr/>
        </p:nvSpPr>
        <p:spPr>
          <a:xfrm>
            <a:off x="6166678" y="3504335"/>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CPU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p:txBody>
      </p:sp>
      <p:sp>
        <p:nvSpPr>
          <p:cNvPr id="2" name="Title 1"/>
          <p:cNvSpPr>
            <a:spLocks noGrp="1"/>
          </p:cNvSpPr>
          <p:nvPr>
            <p:ph type="title"/>
          </p:nvPr>
        </p:nvSpPr>
        <p:spPr>
          <a:xfrm>
            <a:off x="457200" y="0"/>
            <a:ext cx="8229600" cy="1143000"/>
          </a:xfrm>
        </p:spPr>
        <p:txBody>
          <a:bodyPr/>
          <a:lstStyle/>
          <a:p>
            <a:r>
              <a:rPr lang="en-US" dirty="0" smtClean="0"/>
              <a:t>How We Did It</a:t>
            </a:r>
            <a:endParaRPr lang="en-US" dirty="0"/>
          </a:p>
        </p:txBody>
      </p:sp>
      <p:sp>
        <p:nvSpPr>
          <p:cNvPr id="3" name="Content Placeholder 2"/>
          <p:cNvSpPr>
            <a:spLocks noGrp="1"/>
          </p:cNvSpPr>
          <p:nvPr>
            <p:ph idx="1"/>
          </p:nvPr>
        </p:nvSpPr>
        <p:spPr>
          <a:xfrm>
            <a:off x="457200" y="1333982"/>
            <a:ext cx="8229600" cy="2048997"/>
          </a:xfrm>
        </p:spPr>
        <p:txBody>
          <a:bodyPr>
            <a:normAutofit fontScale="92500" lnSpcReduction="10000"/>
          </a:bodyPr>
          <a:lstStyle/>
          <a:p>
            <a:r>
              <a:rPr lang="en-US" dirty="0" smtClean="0"/>
              <a:t>Memory to CPU bottleneck</a:t>
            </a:r>
          </a:p>
          <a:p>
            <a:r>
              <a:rPr lang="en-US" dirty="0" smtClean="0"/>
              <a:t>Replicate CPUs</a:t>
            </a:r>
          </a:p>
          <a:p>
            <a:r>
              <a:rPr lang="en-US" dirty="0" smtClean="0"/>
              <a:t>More stages for finer granularity</a:t>
            </a:r>
          </a:p>
          <a:p>
            <a:r>
              <a:rPr lang="en-US" dirty="0" smtClean="0"/>
              <a:t>Higher CPU cost ok</a:t>
            </a:r>
          </a:p>
          <a:p>
            <a:pPr marL="0" indent="0">
              <a:buNone/>
            </a:pPr>
            <a:endParaRPr lang="en-US" dirty="0"/>
          </a:p>
        </p:txBody>
      </p:sp>
      <p:sp>
        <p:nvSpPr>
          <p:cNvPr id="9" name="Rectangle 8"/>
          <p:cNvSpPr/>
          <p:nvPr/>
        </p:nvSpPr>
        <p:spPr>
          <a:xfrm>
            <a:off x="6166678" y="3514746"/>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grpSp>
        <p:nvGrpSpPr>
          <p:cNvPr id="26" name="Group 25"/>
          <p:cNvGrpSpPr/>
          <p:nvPr/>
        </p:nvGrpSpPr>
        <p:grpSpPr>
          <a:xfrm>
            <a:off x="2489199" y="4430308"/>
            <a:ext cx="3677479" cy="19878"/>
            <a:chOff x="596347" y="6033368"/>
            <a:chExt cx="3677479" cy="19878"/>
          </a:xfrm>
        </p:grpSpPr>
        <p:cxnSp>
          <p:nvCxnSpPr>
            <p:cNvPr id="20" name="Straight Arrow Connector 19"/>
            <p:cNvCxnSpPr/>
            <p:nvPr/>
          </p:nvCxnSpPr>
          <p:spPr>
            <a:xfrm>
              <a:off x="596347" y="6043622"/>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663149" y="6033368"/>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888974" y="6053246"/>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65217" y="6053246"/>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Right Arrow 20"/>
          <p:cNvSpPr/>
          <p:nvPr/>
        </p:nvSpPr>
        <p:spPr>
          <a:xfrm>
            <a:off x="2566504" y="4063310"/>
            <a:ext cx="3600174" cy="24295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51837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4.44444E-6 3.33333E-6 L -0.1099 -0.00162 " pathEditMode="relative" ptsTypes="AA">
                                      <p:cBhvr>
                                        <p:cTn id="12" dur="2000" fill="hold"/>
                                        <p:tgtEl>
                                          <p:spTgt spid="1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23994 -0.00301 " pathEditMode="relative" ptsTypes="AA">
                                      <p:cBhvr>
                                        <p:cTn id="14" dur="2000" fill="hold"/>
                                        <p:tgtEl>
                                          <p:spTgt spid="1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35834 -0.00185 " pathEditMode="relative" ptsTypes="AA">
                                      <p:cBhvr>
                                        <p:cTn id="16" dur="2000" fill="hold"/>
                                        <p:tgtEl>
                                          <p:spTgt spid="1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61878" y="1581563"/>
            <a:ext cx="2289764" cy="4958914"/>
            <a:chOff x="2261878" y="1581563"/>
            <a:chExt cx="2289764" cy="4958914"/>
          </a:xfrm>
        </p:grpSpPr>
        <p:sp>
          <p:nvSpPr>
            <p:cNvPr id="4" name="Rectangle 3"/>
            <p:cNvSpPr/>
            <p:nvPr/>
          </p:nvSpPr>
          <p:spPr>
            <a:xfrm>
              <a:off x="3244245" y="1581563"/>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44245" y="4137220"/>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261878" y="2588774"/>
              <a:ext cx="751152" cy="369332"/>
            </a:xfrm>
            <a:prstGeom prst="rect">
              <a:avLst/>
            </a:prstGeom>
            <a:noFill/>
          </p:spPr>
          <p:txBody>
            <a:bodyPr wrap="none" rtlCol="0">
              <a:spAutoFit/>
            </a:bodyPr>
            <a:lstStyle/>
            <a:p>
              <a:r>
                <a:rPr lang="en-US" dirty="0" smtClean="0"/>
                <a:t>TCAM</a:t>
              </a:r>
              <a:endParaRPr lang="en-US" dirty="0"/>
            </a:p>
          </p:txBody>
        </p:sp>
        <p:cxnSp>
          <p:nvCxnSpPr>
            <p:cNvPr id="3" name="Straight Arrow Connector 2"/>
            <p:cNvCxnSpPr/>
            <p:nvPr/>
          </p:nvCxnSpPr>
          <p:spPr>
            <a:xfrm>
              <a:off x="3013030" y="4154287"/>
              <a:ext cx="0" cy="2386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72650" y="5750495"/>
              <a:ext cx="656926" cy="369332"/>
            </a:xfrm>
            <a:prstGeom prst="rect">
              <a:avLst/>
            </a:prstGeom>
            <a:noFill/>
          </p:spPr>
          <p:txBody>
            <a:bodyPr wrap="none" rtlCol="0">
              <a:spAutoFit/>
            </a:bodyPr>
            <a:lstStyle/>
            <a:p>
              <a:r>
                <a:rPr lang="en-US" dirty="0" smtClean="0"/>
                <a:t>640b</a:t>
              </a:r>
              <a:endParaRPr lang="en-US" dirty="0"/>
            </a:p>
          </p:txBody>
        </p:sp>
        <p:cxnSp>
          <p:nvCxnSpPr>
            <p:cNvPr id="30" name="Straight Arrow Connector 29"/>
            <p:cNvCxnSpPr/>
            <p:nvPr/>
          </p:nvCxnSpPr>
          <p:spPr>
            <a:xfrm>
              <a:off x="3029576" y="1598630"/>
              <a:ext cx="0" cy="2386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356104" y="3459041"/>
              <a:ext cx="656926" cy="369332"/>
            </a:xfrm>
            <a:prstGeom prst="rect">
              <a:avLst/>
            </a:prstGeom>
            <a:noFill/>
          </p:spPr>
          <p:txBody>
            <a:bodyPr wrap="none" rtlCol="0">
              <a:spAutoFit/>
            </a:bodyPr>
            <a:lstStyle/>
            <a:p>
              <a:r>
                <a:rPr lang="en-US" dirty="0" smtClean="0"/>
                <a:t>640b</a:t>
              </a:r>
              <a:endParaRPr lang="en-US" dirty="0"/>
            </a:p>
          </p:txBody>
        </p:sp>
      </p:grpSp>
      <p:grpSp>
        <p:nvGrpSpPr>
          <p:cNvPr id="116" name="Group 31"/>
          <p:cNvGrpSpPr/>
          <p:nvPr/>
        </p:nvGrpSpPr>
        <p:grpSpPr>
          <a:xfrm>
            <a:off x="2758557" y="2730889"/>
            <a:ext cx="4727096" cy="2194968"/>
            <a:chOff x="1423522" y="3359581"/>
            <a:chExt cx="5509265" cy="2146698"/>
          </a:xfrm>
        </p:grpSpPr>
        <p:grpSp>
          <p:nvGrpSpPr>
            <p:cNvPr id="117" name="Group 42"/>
            <p:cNvGrpSpPr/>
            <p:nvPr/>
          </p:nvGrpSpPr>
          <p:grpSpPr>
            <a:xfrm>
              <a:off x="1423522" y="3359581"/>
              <a:ext cx="5502819" cy="1191330"/>
              <a:chOff x="1707458" y="1778000"/>
              <a:chExt cx="5547033" cy="1191330"/>
            </a:xfrm>
          </p:grpSpPr>
          <p:cxnSp>
            <p:nvCxnSpPr>
              <p:cNvPr id="119" name="Straight Arrow Connector 118"/>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707458" y="1916255"/>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8" name="Straight Arrow Connector 117"/>
            <p:cNvCxnSpPr/>
            <p:nvPr/>
          </p:nvCxnSpPr>
          <p:spPr>
            <a:xfrm>
              <a:off x="1423522" y="5465311"/>
              <a:ext cx="5509265"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7485653" y="952299"/>
            <a:ext cx="1307397" cy="5605245"/>
            <a:chOff x="6580305" y="947538"/>
            <a:chExt cx="1307397" cy="5605245"/>
          </a:xfrm>
        </p:grpSpPr>
        <p:sp>
          <p:nvSpPr>
            <p:cNvPr id="10" name="Rectangle 9"/>
            <p:cNvSpPr/>
            <p:nvPr/>
          </p:nvSpPr>
          <p:spPr>
            <a:xfrm>
              <a:off x="6580305" y="1593869"/>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80305" y="4149526"/>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745310" y="947538"/>
              <a:ext cx="934082" cy="646331"/>
            </a:xfrm>
            <a:prstGeom prst="rect">
              <a:avLst/>
            </a:prstGeom>
            <a:noFill/>
          </p:spPr>
          <p:txBody>
            <a:bodyPr wrap="none" rtlCol="0">
              <a:spAutoFit/>
            </a:bodyPr>
            <a:lstStyle/>
            <a:p>
              <a:pPr algn="ctr"/>
              <a:r>
                <a:rPr lang="en-US" dirty="0" smtClean="0"/>
                <a:t>Physical </a:t>
              </a:r>
            </a:p>
            <a:p>
              <a:pPr algn="ctr"/>
              <a:r>
                <a:rPr lang="en-US" dirty="0" smtClean="0"/>
                <a:t>Stage n</a:t>
              </a:r>
              <a:endParaRPr lang="en-US" dirty="0"/>
            </a:p>
          </p:txBody>
        </p:sp>
      </p:grpSp>
      <p:grpSp>
        <p:nvGrpSpPr>
          <p:cNvPr id="27" name="Group 26"/>
          <p:cNvGrpSpPr/>
          <p:nvPr/>
        </p:nvGrpSpPr>
        <p:grpSpPr>
          <a:xfrm>
            <a:off x="4803654" y="942436"/>
            <a:ext cx="1307397" cy="5598041"/>
            <a:chOff x="2729838" y="954742"/>
            <a:chExt cx="1307397" cy="5598041"/>
          </a:xfrm>
        </p:grpSpPr>
        <p:sp>
          <p:nvSpPr>
            <p:cNvPr id="8" name="Rectangle 7"/>
            <p:cNvSpPr/>
            <p:nvPr/>
          </p:nvSpPr>
          <p:spPr>
            <a:xfrm>
              <a:off x="2729838" y="1593869"/>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29838" y="4149526"/>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57486" y="954742"/>
              <a:ext cx="934082" cy="646331"/>
            </a:xfrm>
            <a:prstGeom prst="rect">
              <a:avLst/>
            </a:prstGeom>
            <a:noFill/>
          </p:spPr>
          <p:txBody>
            <a:bodyPr wrap="none" rtlCol="0">
              <a:spAutoFit/>
            </a:bodyPr>
            <a:lstStyle/>
            <a:p>
              <a:pPr algn="ctr"/>
              <a:r>
                <a:rPr lang="en-US" dirty="0" smtClean="0"/>
                <a:t>Physical </a:t>
              </a:r>
            </a:p>
            <a:p>
              <a:pPr algn="ctr"/>
              <a:r>
                <a:rPr lang="en-US" dirty="0" smtClean="0"/>
                <a:t>Stage 2</a:t>
              </a:r>
              <a:endParaRPr lang="en-US" dirty="0"/>
            </a:p>
          </p:txBody>
        </p:sp>
      </p:grpSp>
      <p:sp>
        <p:nvSpPr>
          <p:cNvPr id="12" name="Rectangle 11"/>
          <p:cNvSpPr/>
          <p:nvPr/>
        </p:nvSpPr>
        <p:spPr>
          <a:xfrm>
            <a:off x="3244245" y="5581379"/>
            <a:ext cx="1307397" cy="9590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Logical Table 1</a:t>
            </a:r>
          </a:p>
          <a:p>
            <a:pPr algn="ctr"/>
            <a:r>
              <a:rPr lang="en-US" dirty="0" err="1" smtClean="0">
                <a:solidFill>
                  <a:schemeClr val="accent2"/>
                </a:solidFill>
              </a:rPr>
              <a:t>Ethertype</a:t>
            </a:r>
            <a:endParaRPr lang="en-US" dirty="0">
              <a:solidFill>
                <a:schemeClr val="accent2"/>
              </a:solidFill>
            </a:endParaRPr>
          </a:p>
        </p:txBody>
      </p:sp>
      <p:sp>
        <p:nvSpPr>
          <p:cNvPr id="13" name="Rectangle 12"/>
          <p:cNvSpPr/>
          <p:nvPr/>
        </p:nvSpPr>
        <p:spPr>
          <a:xfrm>
            <a:off x="4803653" y="5345556"/>
            <a:ext cx="3352323" cy="11712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solidFill>
              </a:rPr>
              <a:t>Logical Table </a:t>
            </a:r>
            <a:r>
              <a:rPr lang="en-US" dirty="0" smtClean="0">
                <a:solidFill>
                  <a:schemeClr val="accent2"/>
                </a:solidFill>
              </a:rPr>
              <a:t>6</a:t>
            </a:r>
          </a:p>
          <a:p>
            <a:pPr algn="ctr"/>
            <a:r>
              <a:rPr lang="en-US" dirty="0" smtClean="0">
                <a:solidFill>
                  <a:schemeClr val="accent2"/>
                </a:solidFill>
              </a:rPr>
              <a:t>L2D</a:t>
            </a:r>
            <a:endParaRPr lang="en-US" dirty="0">
              <a:solidFill>
                <a:schemeClr val="accent2"/>
              </a:solidFill>
            </a:endParaRPr>
          </a:p>
        </p:txBody>
      </p:sp>
      <p:sp>
        <p:nvSpPr>
          <p:cNvPr id="14" name="Rectangle 13"/>
          <p:cNvSpPr/>
          <p:nvPr/>
        </p:nvSpPr>
        <p:spPr>
          <a:xfrm>
            <a:off x="7485653" y="4737040"/>
            <a:ext cx="1099087" cy="6085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8 UDP</a:t>
            </a:r>
            <a:endParaRPr lang="en-US" dirty="0">
              <a:solidFill>
                <a:schemeClr val="accent2"/>
              </a:solidFill>
            </a:endParaRPr>
          </a:p>
        </p:txBody>
      </p:sp>
      <p:sp>
        <p:nvSpPr>
          <p:cNvPr id="15" name="Rectangle 14"/>
          <p:cNvSpPr/>
          <p:nvPr/>
        </p:nvSpPr>
        <p:spPr>
          <a:xfrm>
            <a:off x="3244245" y="2776403"/>
            <a:ext cx="726071" cy="1171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C0504D"/>
                </a:solidFill>
              </a:rPr>
              <a:t>2</a:t>
            </a:r>
          </a:p>
          <a:p>
            <a:pPr algn="ctr"/>
            <a:r>
              <a:rPr lang="en-US" dirty="0" smtClean="0">
                <a:solidFill>
                  <a:srgbClr val="C0504D"/>
                </a:solidFill>
              </a:rPr>
              <a:t>VLAN</a:t>
            </a:r>
            <a:endParaRPr lang="en-US" dirty="0">
              <a:solidFill>
                <a:srgbClr val="C0504D"/>
              </a:solidFill>
            </a:endParaRPr>
          </a:p>
        </p:txBody>
      </p:sp>
      <p:sp>
        <p:nvSpPr>
          <p:cNvPr id="16" name="Rectangle 15"/>
          <p:cNvSpPr/>
          <p:nvPr/>
        </p:nvSpPr>
        <p:spPr>
          <a:xfrm>
            <a:off x="3244245" y="1591053"/>
            <a:ext cx="3223526" cy="11823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C0504D"/>
                </a:solidFill>
              </a:rPr>
              <a:t>3</a:t>
            </a:r>
          </a:p>
          <a:p>
            <a:pPr algn="ctr"/>
            <a:r>
              <a:rPr lang="en-US" dirty="0" smtClean="0">
                <a:solidFill>
                  <a:srgbClr val="C0504D"/>
                </a:solidFill>
              </a:rPr>
              <a:t>IPV4</a:t>
            </a:r>
            <a:endParaRPr lang="en-US" dirty="0">
              <a:solidFill>
                <a:srgbClr val="C0504D"/>
              </a:solidFill>
            </a:endParaRPr>
          </a:p>
        </p:txBody>
      </p:sp>
      <p:sp>
        <p:nvSpPr>
          <p:cNvPr id="17" name="Rectangle 16"/>
          <p:cNvSpPr/>
          <p:nvPr/>
        </p:nvSpPr>
        <p:spPr>
          <a:xfrm>
            <a:off x="4803654" y="2776403"/>
            <a:ext cx="3516538" cy="12146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504D"/>
                </a:solidFill>
              </a:rPr>
              <a:t>5</a:t>
            </a:r>
            <a:endParaRPr lang="en-US" dirty="0" smtClean="0">
              <a:solidFill>
                <a:srgbClr val="C0504D"/>
              </a:solidFill>
            </a:endParaRPr>
          </a:p>
          <a:p>
            <a:pPr algn="ctr"/>
            <a:r>
              <a:rPr lang="en-US" dirty="0" smtClean="0">
                <a:solidFill>
                  <a:srgbClr val="C0504D"/>
                </a:solidFill>
              </a:rPr>
              <a:t>IPV6</a:t>
            </a:r>
            <a:endParaRPr lang="en-US" dirty="0">
              <a:solidFill>
                <a:srgbClr val="C0504D"/>
              </a:solidFill>
            </a:endParaRPr>
          </a:p>
        </p:txBody>
      </p:sp>
      <p:sp>
        <p:nvSpPr>
          <p:cNvPr id="18" name="Rectangle 17"/>
          <p:cNvSpPr/>
          <p:nvPr/>
        </p:nvSpPr>
        <p:spPr>
          <a:xfrm>
            <a:off x="3244245" y="4141612"/>
            <a:ext cx="3223526" cy="120394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504D"/>
                </a:solidFill>
              </a:rPr>
              <a:t>4</a:t>
            </a:r>
            <a:endParaRPr lang="en-US" dirty="0" smtClean="0">
              <a:solidFill>
                <a:srgbClr val="C0504D"/>
              </a:solidFill>
            </a:endParaRPr>
          </a:p>
          <a:p>
            <a:pPr algn="ctr"/>
            <a:r>
              <a:rPr lang="en-US" dirty="0" smtClean="0">
                <a:solidFill>
                  <a:srgbClr val="C0504D"/>
                </a:solidFill>
              </a:rPr>
              <a:t>L2S</a:t>
            </a:r>
            <a:endParaRPr lang="en-US" dirty="0">
              <a:solidFill>
                <a:srgbClr val="C0504D"/>
              </a:solidFill>
            </a:endParaRPr>
          </a:p>
        </p:txBody>
      </p:sp>
      <p:sp>
        <p:nvSpPr>
          <p:cNvPr id="19" name="Rectangle 18"/>
          <p:cNvSpPr/>
          <p:nvPr/>
        </p:nvSpPr>
        <p:spPr>
          <a:xfrm>
            <a:off x="7485653" y="4154335"/>
            <a:ext cx="1099087" cy="5827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 7 TCP</a:t>
            </a:r>
            <a:endParaRPr lang="en-US" dirty="0">
              <a:solidFill>
                <a:schemeClr val="accent2"/>
              </a:solidFill>
            </a:endParaRPr>
          </a:p>
        </p:txBody>
      </p:sp>
      <p:sp>
        <p:nvSpPr>
          <p:cNvPr id="21" name="TextBox 20"/>
          <p:cNvSpPr txBox="1"/>
          <p:nvPr/>
        </p:nvSpPr>
        <p:spPr>
          <a:xfrm>
            <a:off x="2205091" y="4484623"/>
            <a:ext cx="746982" cy="646331"/>
          </a:xfrm>
          <a:prstGeom prst="rect">
            <a:avLst/>
          </a:prstGeom>
          <a:noFill/>
        </p:spPr>
        <p:txBody>
          <a:bodyPr wrap="none" rtlCol="0">
            <a:spAutoFit/>
          </a:bodyPr>
          <a:lstStyle/>
          <a:p>
            <a:r>
              <a:rPr lang="en-US" dirty="0" smtClean="0"/>
              <a:t>SRAM</a:t>
            </a:r>
          </a:p>
          <a:p>
            <a:r>
              <a:rPr lang="en-US" dirty="0" smtClean="0"/>
              <a:t>HASH</a:t>
            </a:r>
            <a:endParaRPr lang="en-US" dirty="0"/>
          </a:p>
        </p:txBody>
      </p:sp>
      <p:sp>
        <p:nvSpPr>
          <p:cNvPr id="22" name="TextBox 21"/>
          <p:cNvSpPr txBox="1"/>
          <p:nvPr/>
        </p:nvSpPr>
        <p:spPr>
          <a:xfrm>
            <a:off x="3421697" y="927010"/>
            <a:ext cx="934082" cy="646331"/>
          </a:xfrm>
          <a:prstGeom prst="rect">
            <a:avLst/>
          </a:prstGeom>
          <a:noFill/>
        </p:spPr>
        <p:txBody>
          <a:bodyPr wrap="none" rtlCol="0">
            <a:spAutoFit/>
          </a:bodyPr>
          <a:lstStyle/>
          <a:p>
            <a:pPr algn="ctr"/>
            <a:r>
              <a:rPr lang="en-US" dirty="0" smtClean="0"/>
              <a:t>Physical </a:t>
            </a:r>
          </a:p>
          <a:p>
            <a:pPr algn="ctr"/>
            <a:r>
              <a:rPr lang="en-US" dirty="0" smtClean="0"/>
              <a:t>Stage 1</a:t>
            </a:r>
            <a:endParaRPr lang="en-US" dirty="0"/>
          </a:p>
        </p:txBody>
      </p:sp>
      <p:cxnSp>
        <p:nvCxnSpPr>
          <p:cNvPr id="26" name="Straight Connector 25"/>
          <p:cNvCxnSpPr/>
          <p:nvPr/>
        </p:nvCxnSpPr>
        <p:spPr>
          <a:xfrm>
            <a:off x="6467771" y="4051695"/>
            <a:ext cx="768449" cy="0"/>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a:xfrm>
            <a:off x="457200" y="-173634"/>
            <a:ext cx="8229600" cy="1143000"/>
          </a:xfrm>
        </p:spPr>
        <p:txBody>
          <a:bodyPr>
            <a:normAutofit fontScale="90000"/>
          </a:bodyPr>
          <a:lstStyle/>
          <a:p>
            <a:r>
              <a:rPr lang="en-US" dirty="0" smtClean="0"/>
              <a:t>RMT Logical to Physical Table Mapping</a:t>
            </a:r>
            <a:endParaRPr lang="en-US" dirty="0"/>
          </a:p>
        </p:txBody>
      </p:sp>
      <p:sp>
        <p:nvSpPr>
          <p:cNvPr id="33" name="Oval 32"/>
          <p:cNvSpPr/>
          <p:nvPr/>
        </p:nvSpPr>
        <p:spPr>
          <a:xfrm>
            <a:off x="800467" y="1598630"/>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Oval 33"/>
          <p:cNvSpPr/>
          <p:nvPr/>
        </p:nvSpPr>
        <p:spPr>
          <a:xfrm>
            <a:off x="1470910" y="187857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5" name="Oval 34"/>
          <p:cNvSpPr/>
          <p:nvPr/>
        </p:nvSpPr>
        <p:spPr>
          <a:xfrm>
            <a:off x="86628" y="28250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Oval 35"/>
          <p:cNvSpPr/>
          <p:nvPr/>
        </p:nvSpPr>
        <p:spPr>
          <a:xfrm>
            <a:off x="800467" y="28250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7" name="Oval 36"/>
          <p:cNvSpPr/>
          <p:nvPr/>
        </p:nvSpPr>
        <p:spPr>
          <a:xfrm>
            <a:off x="1679032" y="277640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8" name="Oval 37"/>
          <p:cNvSpPr/>
          <p:nvPr/>
        </p:nvSpPr>
        <p:spPr>
          <a:xfrm>
            <a:off x="841424" y="3731788"/>
            <a:ext cx="416243" cy="4054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9" name="Oval 38"/>
          <p:cNvSpPr/>
          <p:nvPr/>
        </p:nvSpPr>
        <p:spPr>
          <a:xfrm>
            <a:off x="1679032" y="374503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0" name="Oval 39"/>
          <p:cNvSpPr/>
          <p:nvPr/>
        </p:nvSpPr>
        <p:spPr>
          <a:xfrm>
            <a:off x="800467" y="477061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42" name="Straight Arrow Connector 41"/>
          <p:cNvCxnSpPr>
            <a:endCxn id="34" idx="2"/>
          </p:cNvCxnSpPr>
          <p:nvPr/>
        </p:nvCxnSpPr>
        <p:spPr>
          <a:xfrm>
            <a:off x="1188849" y="1914935"/>
            <a:ext cx="282061" cy="171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37" idx="1"/>
          </p:cNvCxnSpPr>
          <p:nvPr/>
        </p:nvCxnSpPr>
        <p:spPr>
          <a:xfrm>
            <a:off x="1116636" y="2000805"/>
            <a:ext cx="623353" cy="836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3" idx="4"/>
            <a:endCxn id="36" idx="0"/>
          </p:cNvCxnSpPr>
          <p:nvPr/>
        </p:nvCxnSpPr>
        <p:spPr>
          <a:xfrm>
            <a:off x="1008589" y="2014832"/>
            <a:ext cx="0" cy="810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35" idx="0"/>
          </p:cNvCxnSpPr>
          <p:nvPr/>
        </p:nvCxnSpPr>
        <p:spPr>
          <a:xfrm flipH="1">
            <a:off x="294750" y="1956789"/>
            <a:ext cx="565664" cy="86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36" idx="7"/>
          </p:cNvCxnSpPr>
          <p:nvPr/>
        </p:nvCxnSpPr>
        <p:spPr>
          <a:xfrm flipH="1">
            <a:off x="1155753" y="2271305"/>
            <a:ext cx="384746" cy="614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37" idx="0"/>
          </p:cNvCxnSpPr>
          <p:nvPr/>
        </p:nvCxnSpPr>
        <p:spPr>
          <a:xfrm>
            <a:off x="1744314" y="2300824"/>
            <a:ext cx="142840" cy="475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39" idx="0"/>
          </p:cNvCxnSpPr>
          <p:nvPr/>
        </p:nvCxnSpPr>
        <p:spPr>
          <a:xfrm flipH="1">
            <a:off x="1887154" y="3166658"/>
            <a:ext cx="9560" cy="57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38" idx="0"/>
          </p:cNvCxnSpPr>
          <p:nvPr/>
        </p:nvCxnSpPr>
        <p:spPr>
          <a:xfrm>
            <a:off x="1030966" y="3241280"/>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38" idx="7"/>
          </p:cNvCxnSpPr>
          <p:nvPr/>
        </p:nvCxnSpPr>
        <p:spPr>
          <a:xfrm flipH="1">
            <a:off x="1196710" y="3153413"/>
            <a:ext cx="564544" cy="637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39" idx="1"/>
          </p:cNvCxnSpPr>
          <p:nvPr/>
        </p:nvCxnSpPr>
        <p:spPr>
          <a:xfrm>
            <a:off x="1166948" y="3153692"/>
            <a:ext cx="573041" cy="652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89" idx="4"/>
            <a:endCxn id="40" idx="1"/>
          </p:cNvCxnSpPr>
          <p:nvPr/>
        </p:nvCxnSpPr>
        <p:spPr>
          <a:xfrm>
            <a:off x="294750" y="4128031"/>
            <a:ext cx="566674" cy="703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0" idx="0"/>
          </p:cNvCxnSpPr>
          <p:nvPr/>
        </p:nvCxnSpPr>
        <p:spPr>
          <a:xfrm flipH="1">
            <a:off x="1008589" y="4147990"/>
            <a:ext cx="44560" cy="622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40" idx="7"/>
          </p:cNvCxnSpPr>
          <p:nvPr/>
        </p:nvCxnSpPr>
        <p:spPr>
          <a:xfrm flipH="1">
            <a:off x="1155753" y="4147990"/>
            <a:ext cx="633121" cy="683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1017879" y="1108122"/>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746009" y="4817485"/>
            <a:ext cx="543739" cy="369332"/>
          </a:xfrm>
          <a:prstGeom prst="rect">
            <a:avLst/>
          </a:prstGeom>
          <a:noFill/>
        </p:spPr>
        <p:txBody>
          <a:bodyPr wrap="none" rtlCol="0">
            <a:spAutoFit/>
          </a:bodyPr>
          <a:lstStyle/>
          <a:p>
            <a:r>
              <a:rPr lang="en-US" dirty="0" smtClean="0"/>
              <a:t>ACL</a:t>
            </a:r>
            <a:endParaRPr lang="en-US" dirty="0"/>
          </a:p>
        </p:txBody>
      </p:sp>
      <p:sp>
        <p:nvSpPr>
          <p:cNvPr id="85" name="TextBox 84"/>
          <p:cNvSpPr txBox="1"/>
          <p:nvPr/>
        </p:nvSpPr>
        <p:spPr>
          <a:xfrm>
            <a:off x="1589635" y="3767888"/>
            <a:ext cx="595035" cy="369332"/>
          </a:xfrm>
          <a:prstGeom prst="rect">
            <a:avLst/>
          </a:prstGeom>
          <a:noFill/>
        </p:spPr>
        <p:txBody>
          <a:bodyPr wrap="none" rtlCol="0">
            <a:spAutoFit/>
          </a:bodyPr>
          <a:lstStyle/>
          <a:p>
            <a:r>
              <a:rPr lang="en-US" dirty="0" smtClean="0"/>
              <a:t>UDP</a:t>
            </a:r>
            <a:endParaRPr lang="en-US" dirty="0"/>
          </a:p>
        </p:txBody>
      </p:sp>
      <p:sp>
        <p:nvSpPr>
          <p:cNvPr id="86" name="TextBox 85"/>
          <p:cNvSpPr txBox="1"/>
          <p:nvPr/>
        </p:nvSpPr>
        <p:spPr>
          <a:xfrm>
            <a:off x="768949" y="3758699"/>
            <a:ext cx="539481" cy="369332"/>
          </a:xfrm>
          <a:prstGeom prst="rect">
            <a:avLst/>
          </a:prstGeom>
          <a:noFill/>
        </p:spPr>
        <p:txBody>
          <a:bodyPr wrap="none" rtlCol="0">
            <a:spAutoFit/>
          </a:bodyPr>
          <a:lstStyle/>
          <a:p>
            <a:r>
              <a:rPr lang="en-US" dirty="0" smtClean="0"/>
              <a:t>TCP</a:t>
            </a:r>
            <a:endParaRPr lang="en-US" dirty="0"/>
          </a:p>
        </p:txBody>
      </p:sp>
      <p:sp>
        <p:nvSpPr>
          <p:cNvPr id="87" name="TextBox 86"/>
          <p:cNvSpPr txBox="1"/>
          <p:nvPr/>
        </p:nvSpPr>
        <p:spPr>
          <a:xfrm>
            <a:off x="42116" y="2842840"/>
            <a:ext cx="505267" cy="369332"/>
          </a:xfrm>
          <a:prstGeom prst="rect">
            <a:avLst/>
          </a:prstGeom>
          <a:noFill/>
        </p:spPr>
        <p:txBody>
          <a:bodyPr wrap="none" rtlCol="0">
            <a:spAutoFit/>
          </a:bodyPr>
          <a:lstStyle/>
          <a:p>
            <a:r>
              <a:rPr lang="en-US" dirty="0" smtClean="0"/>
              <a:t>L2S</a:t>
            </a:r>
            <a:endParaRPr lang="en-US" dirty="0"/>
          </a:p>
        </p:txBody>
      </p:sp>
      <p:sp>
        <p:nvSpPr>
          <p:cNvPr id="89" name="Oval 88"/>
          <p:cNvSpPr/>
          <p:nvPr/>
        </p:nvSpPr>
        <p:spPr>
          <a:xfrm>
            <a:off x="86628" y="3711829"/>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1" name="Straight Arrow Connector 90"/>
          <p:cNvCxnSpPr/>
          <p:nvPr/>
        </p:nvCxnSpPr>
        <p:spPr>
          <a:xfrm>
            <a:off x="294750" y="3221321"/>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2880" y="3745033"/>
            <a:ext cx="543739" cy="369332"/>
          </a:xfrm>
          <a:prstGeom prst="rect">
            <a:avLst/>
          </a:prstGeom>
          <a:noFill/>
        </p:spPr>
        <p:txBody>
          <a:bodyPr wrap="none" rtlCol="0">
            <a:spAutoFit/>
          </a:bodyPr>
          <a:lstStyle/>
          <a:p>
            <a:r>
              <a:rPr lang="en-US" dirty="0" smtClean="0"/>
              <a:t>L2D</a:t>
            </a:r>
            <a:endParaRPr lang="en-US" dirty="0"/>
          </a:p>
        </p:txBody>
      </p:sp>
      <p:sp>
        <p:nvSpPr>
          <p:cNvPr id="93" name="TextBox 92"/>
          <p:cNvSpPr txBox="1"/>
          <p:nvPr/>
        </p:nvSpPr>
        <p:spPr>
          <a:xfrm>
            <a:off x="693986" y="2825078"/>
            <a:ext cx="610038" cy="369332"/>
          </a:xfrm>
          <a:prstGeom prst="rect">
            <a:avLst/>
          </a:prstGeom>
          <a:noFill/>
        </p:spPr>
        <p:txBody>
          <a:bodyPr wrap="none" rtlCol="0">
            <a:spAutoFit/>
          </a:bodyPr>
          <a:lstStyle/>
          <a:p>
            <a:r>
              <a:rPr lang="en-US" dirty="0" smtClean="0"/>
              <a:t>IPV4</a:t>
            </a:r>
            <a:endParaRPr lang="en-US" dirty="0"/>
          </a:p>
        </p:txBody>
      </p:sp>
      <p:sp>
        <p:nvSpPr>
          <p:cNvPr id="94" name="TextBox 93"/>
          <p:cNvSpPr txBox="1"/>
          <p:nvPr/>
        </p:nvSpPr>
        <p:spPr>
          <a:xfrm>
            <a:off x="731748" y="1623770"/>
            <a:ext cx="553682" cy="369332"/>
          </a:xfrm>
          <a:prstGeom prst="rect">
            <a:avLst/>
          </a:prstGeom>
          <a:noFill/>
        </p:spPr>
        <p:txBody>
          <a:bodyPr wrap="none" rtlCol="0">
            <a:spAutoFit/>
          </a:bodyPr>
          <a:lstStyle/>
          <a:p>
            <a:r>
              <a:rPr lang="en-US" dirty="0" smtClean="0"/>
              <a:t>ETH</a:t>
            </a:r>
            <a:endParaRPr lang="en-US" dirty="0"/>
          </a:p>
        </p:txBody>
      </p:sp>
      <p:sp>
        <p:nvSpPr>
          <p:cNvPr id="95" name="TextBox 94"/>
          <p:cNvSpPr txBox="1"/>
          <p:nvPr/>
        </p:nvSpPr>
        <p:spPr>
          <a:xfrm>
            <a:off x="1331408" y="1914935"/>
            <a:ext cx="695247" cy="369332"/>
          </a:xfrm>
          <a:prstGeom prst="rect">
            <a:avLst/>
          </a:prstGeom>
          <a:noFill/>
        </p:spPr>
        <p:txBody>
          <a:bodyPr wrap="none" rtlCol="0">
            <a:spAutoFit/>
          </a:bodyPr>
          <a:lstStyle/>
          <a:p>
            <a:r>
              <a:rPr lang="en-US" dirty="0" smtClean="0"/>
              <a:t>VLAN</a:t>
            </a:r>
            <a:endParaRPr lang="en-US" dirty="0"/>
          </a:p>
        </p:txBody>
      </p:sp>
      <p:sp>
        <p:nvSpPr>
          <p:cNvPr id="96" name="TextBox 95"/>
          <p:cNvSpPr txBox="1"/>
          <p:nvPr/>
        </p:nvSpPr>
        <p:spPr>
          <a:xfrm>
            <a:off x="1595053" y="2773440"/>
            <a:ext cx="610038" cy="369332"/>
          </a:xfrm>
          <a:prstGeom prst="rect">
            <a:avLst/>
          </a:prstGeom>
          <a:noFill/>
        </p:spPr>
        <p:txBody>
          <a:bodyPr wrap="none" rtlCol="0">
            <a:spAutoFit/>
          </a:bodyPr>
          <a:lstStyle/>
          <a:p>
            <a:r>
              <a:rPr lang="en-US" dirty="0" smtClean="0"/>
              <a:t>IPV6</a:t>
            </a:r>
            <a:endParaRPr lang="en-US" dirty="0"/>
          </a:p>
        </p:txBody>
      </p:sp>
      <p:cxnSp>
        <p:nvCxnSpPr>
          <p:cNvPr id="97" name="Straight Arrow Connector 96"/>
          <p:cNvCxnSpPr/>
          <p:nvPr/>
        </p:nvCxnSpPr>
        <p:spPr>
          <a:xfrm flipH="1">
            <a:off x="1011335" y="5186817"/>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7513193" y="1573341"/>
            <a:ext cx="1285566" cy="11991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9 ACL</a:t>
            </a:r>
            <a:endParaRPr lang="en-US" dirty="0">
              <a:solidFill>
                <a:schemeClr val="accent2"/>
              </a:solidFill>
            </a:endParaRPr>
          </a:p>
        </p:txBody>
      </p:sp>
      <p:sp>
        <p:nvSpPr>
          <p:cNvPr id="101" name="Oval 100"/>
          <p:cNvSpPr/>
          <p:nvPr/>
        </p:nvSpPr>
        <p:spPr>
          <a:xfrm>
            <a:off x="1461350" y="1890573"/>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90906" y="2823996"/>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00467" y="1601062"/>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790906" y="4770615"/>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1686951" y="3731788"/>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841913" y="3708496"/>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86628" y="3720082"/>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86628" y="2812398"/>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1669471" y="2776403"/>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153878" y="5658061"/>
            <a:ext cx="1709422" cy="461665"/>
          </a:xfrm>
          <a:prstGeom prst="rect">
            <a:avLst/>
          </a:prstGeom>
          <a:noFill/>
        </p:spPr>
        <p:txBody>
          <a:bodyPr wrap="none" rtlCol="0">
            <a:spAutoFit/>
          </a:bodyPr>
          <a:lstStyle/>
          <a:p>
            <a:r>
              <a:rPr lang="en-US" sz="2400" dirty="0" smtClean="0"/>
              <a:t>Table Graph</a:t>
            </a:r>
            <a:endParaRPr lang="en-US" sz="2400" dirty="0"/>
          </a:p>
        </p:txBody>
      </p:sp>
      <p:grpSp>
        <p:nvGrpSpPr>
          <p:cNvPr id="75" name="Group 33"/>
          <p:cNvGrpSpPr/>
          <p:nvPr/>
        </p:nvGrpSpPr>
        <p:grpSpPr>
          <a:xfrm>
            <a:off x="3244245" y="1188223"/>
            <a:ext cx="1013401" cy="5533251"/>
            <a:chOff x="1656349" y="3158022"/>
            <a:chExt cx="1239252" cy="1614130"/>
          </a:xfrm>
        </p:grpSpPr>
        <p:sp>
          <p:nvSpPr>
            <p:cNvPr id="76" name="Rectangle 75"/>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79" name="TextBox 78"/>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80" name="Right Arrow 79"/>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33"/>
          <p:cNvGrpSpPr/>
          <p:nvPr/>
        </p:nvGrpSpPr>
        <p:grpSpPr>
          <a:xfrm>
            <a:off x="4786039" y="1188224"/>
            <a:ext cx="1013401" cy="5533251"/>
            <a:chOff x="1656349" y="3158022"/>
            <a:chExt cx="1239252" cy="1614130"/>
          </a:xfrm>
        </p:grpSpPr>
        <p:sp>
          <p:nvSpPr>
            <p:cNvPr id="84" name="Rectangle 83"/>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0" name="TextBox 89"/>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99" name="Right Arrow 98"/>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33"/>
          <p:cNvGrpSpPr/>
          <p:nvPr/>
        </p:nvGrpSpPr>
        <p:grpSpPr>
          <a:xfrm>
            <a:off x="7485653" y="1188224"/>
            <a:ext cx="1013401" cy="5533251"/>
            <a:chOff x="1656349" y="3158022"/>
            <a:chExt cx="1239252" cy="1614130"/>
          </a:xfrm>
        </p:grpSpPr>
        <p:sp>
          <p:nvSpPr>
            <p:cNvPr id="111" name="Rectangle 110"/>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113" name="TextBox 112"/>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114" name="Right Arrow 113"/>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Date Placeholder 31"/>
          <p:cNvSpPr>
            <a:spLocks noGrp="1"/>
          </p:cNvSpPr>
          <p:nvPr>
            <p:ph type="dt" sz="half" idx="10"/>
          </p:nvPr>
        </p:nvSpPr>
        <p:spPr/>
        <p:txBody>
          <a:bodyPr/>
          <a:lstStyle/>
          <a:p>
            <a:r>
              <a:rPr lang="en-US" smtClean="0"/>
              <a:t>10/20/14</a:t>
            </a:r>
            <a:endParaRPr lang="en-US" dirty="0"/>
          </a:p>
        </p:txBody>
      </p:sp>
    </p:spTree>
    <p:extLst>
      <p:ext uri="{BB962C8B-B14F-4D97-AF65-F5344CB8AC3E}">
        <p14:creationId xmlns:p14="http://schemas.microsoft.com/office/powerpoint/2010/main" val="2472289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p:bldP spid="22" grpId="0"/>
      <p:bldP spid="29" grpId="0"/>
      <p:bldP spid="98"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a:off x="3696496" y="3453357"/>
            <a:ext cx="982353" cy="7449"/>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995814" y="1753487"/>
            <a:ext cx="7377269" cy="4034789"/>
            <a:chOff x="-439688" y="1792937"/>
            <a:chExt cx="7377269" cy="4034786"/>
          </a:xfrm>
        </p:grpSpPr>
        <p:sp>
          <p:nvSpPr>
            <p:cNvPr id="4" name="Trapezoid 3"/>
            <p:cNvSpPr/>
            <p:nvPr/>
          </p:nvSpPr>
          <p:spPr>
            <a:xfrm rot="5400000">
              <a:off x="3530994" y="2211289"/>
              <a:ext cx="2390588" cy="1553883"/>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apezoid 4"/>
            <p:cNvSpPr/>
            <p:nvPr/>
          </p:nvSpPr>
          <p:spPr>
            <a:xfrm rot="5400000">
              <a:off x="3759594" y="2753219"/>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640783" y="3756953"/>
              <a:ext cx="308563" cy="1713"/>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702332" y="5080664"/>
              <a:ext cx="3361764" cy="747059"/>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Instruction</a:t>
              </a:r>
              <a:endParaRPr lang="en-US" sz="3200" dirty="0">
                <a:solidFill>
                  <a:schemeClr val="tx1"/>
                </a:solidFill>
              </a:endParaRPr>
            </a:p>
          </p:txBody>
        </p:sp>
        <p:sp>
          <p:nvSpPr>
            <p:cNvPr id="16" name="TextBox 15"/>
            <p:cNvSpPr txBox="1"/>
            <p:nvPr/>
          </p:nvSpPr>
          <p:spPr>
            <a:xfrm>
              <a:off x="4546909" y="2651056"/>
              <a:ext cx="942085" cy="646331"/>
            </a:xfrm>
            <a:prstGeom prst="rect">
              <a:avLst/>
            </a:prstGeom>
            <a:noFill/>
          </p:spPr>
          <p:txBody>
            <a:bodyPr wrap="none" rtlCol="0">
              <a:spAutoFit/>
            </a:bodyPr>
            <a:lstStyle/>
            <a:p>
              <a:r>
                <a:rPr lang="en-US" sz="3600" dirty="0" smtClean="0"/>
                <a:t>ALU</a:t>
              </a:r>
              <a:endParaRPr lang="en-US" sz="3600" dirty="0"/>
            </a:p>
          </p:txBody>
        </p:sp>
        <p:cxnSp>
          <p:nvCxnSpPr>
            <p:cNvPr id="24" name="Straight Arrow Connector 23"/>
            <p:cNvCxnSpPr/>
            <p:nvPr/>
          </p:nvCxnSpPr>
          <p:spPr>
            <a:xfrm flipH="1" flipV="1">
              <a:off x="4736747" y="3922718"/>
              <a:ext cx="10459" cy="1157945"/>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91296" y="5103351"/>
              <a:ext cx="1815747" cy="2687"/>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39688" y="4618999"/>
              <a:ext cx="1775997" cy="461665"/>
            </a:xfrm>
            <a:prstGeom prst="rect">
              <a:avLst/>
            </a:prstGeom>
            <a:noFill/>
          </p:spPr>
          <p:txBody>
            <a:bodyPr wrap="none" rtlCol="0">
              <a:spAutoFit/>
            </a:bodyPr>
            <a:lstStyle/>
            <a:p>
              <a:r>
                <a:rPr lang="en-US" sz="2400" dirty="0" smtClean="0"/>
                <a:t>Match result</a:t>
              </a:r>
              <a:endParaRPr lang="en-US" sz="2400" dirty="0"/>
            </a:p>
          </p:txBody>
        </p:sp>
      </p:grpSp>
      <p:sp>
        <p:nvSpPr>
          <p:cNvPr id="2" name="Title 1"/>
          <p:cNvSpPr>
            <a:spLocks noGrp="1"/>
          </p:cNvSpPr>
          <p:nvPr>
            <p:ph type="title"/>
          </p:nvPr>
        </p:nvSpPr>
        <p:spPr/>
        <p:txBody>
          <a:bodyPr/>
          <a:lstStyle/>
          <a:p>
            <a:r>
              <a:rPr lang="en-US" dirty="0" smtClean="0"/>
              <a:t>Action Processing Model</a:t>
            </a:r>
            <a:endParaRPr lang="en-US" dirty="0"/>
          </a:p>
        </p:txBody>
      </p:sp>
      <p:sp>
        <p:nvSpPr>
          <p:cNvPr id="17" name="Rectangle 16"/>
          <p:cNvSpPr/>
          <p:nvPr/>
        </p:nvSpPr>
        <p:spPr>
          <a:xfrm rot="16200000">
            <a:off x="2247201" y="2560312"/>
            <a:ext cx="2256118" cy="642470"/>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Header In</a:t>
            </a:r>
            <a:endParaRPr lang="en-US" sz="3600" dirty="0">
              <a:solidFill>
                <a:srgbClr val="000000"/>
              </a:solidFill>
            </a:endParaRPr>
          </a:p>
        </p:txBody>
      </p:sp>
      <p:sp>
        <p:nvSpPr>
          <p:cNvPr id="19" name="Rectangle 18"/>
          <p:cNvSpPr/>
          <p:nvPr/>
        </p:nvSpPr>
        <p:spPr>
          <a:xfrm rot="16200000">
            <a:off x="3460427" y="1902901"/>
            <a:ext cx="941297" cy="64247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Field</a:t>
            </a:r>
            <a:endParaRPr lang="en-US" sz="2400" dirty="0">
              <a:solidFill>
                <a:srgbClr val="000000"/>
              </a:solidFill>
            </a:endParaRPr>
          </a:p>
        </p:txBody>
      </p:sp>
      <p:sp>
        <p:nvSpPr>
          <p:cNvPr id="25" name="Rectangle 24"/>
          <p:cNvSpPr/>
          <p:nvPr/>
        </p:nvSpPr>
        <p:spPr>
          <a:xfrm rot="16200000">
            <a:off x="6196547" y="2560311"/>
            <a:ext cx="2256118" cy="64247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Header Out</a:t>
            </a:r>
            <a:endParaRPr lang="en-US" sz="3200" dirty="0">
              <a:solidFill>
                <a:srgbClr val="000000"/>
              </a:solidFill>
            </a:endParaRPr>
          </a:p>
        </p:txBody>
      </p:sp>
      <p:sp>
        <p:nvSpPr>
          <p:cNvPr id="26" name="Rectangle 25"/>
          <p:cNvSpPr/>
          <p:nvPr/>
        </p:nvSpPr>
        <p:spPr>
          <a:xfrm rot="16200000">
            <a:off x="3460427" y="3200235"/>
            <a:ext cx="941297" cy="64247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Field</a:t>
            </a:r>
            <a:endParaRPr lang="en-US" sz="2400" dirty="0">
              <a:solidFill>
                <a:srgbClr val="000000"/>
              </a:solidFill>
            </a:endParaRPr>
          </a:p>
        </p:txBody>
      </p:sp>
      <p:sp>
        <p:nvSpPr>
          <p:cNvPr id="18" name="Trapezoid 17"/>
          <p:cNvSpPr/>
          <p:nvPr/>
        </p:nvSpPr>
        <p:spPr>
          <a:xfrm rot="5400000">
            <a:off x="4314504" y="3534697"/>
            <a:ext cx="1126125" cy="397434"/>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491367" y="4128156"/>
            <a:ext cx="187482"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91367" y="4128157"/>
            <a:ext cx="0" cy="559212"/>
          </a:xfrm>
          <a:prstGeom prst="line">
            <a:avLst/>
          </a:prstGeom>
          <a:ln w="3810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151804" y="4687369"/>
            <a:ext cx="339563"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137834" y="4296477"/>
            <a:ext cx="1013970" cy="747060"/>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Data</a:t>
            </a:r>
            <a:endParaRPr lang="en-US" sz="3200" dirty="0">
              <a:solidFill>
                <a:schemeClr val="tx1"/>
              </a:solidFill>
            </a:endParaRPr>
          </a:p>
        </p:txBody>
      </p:sp>
      <p:sp>
        <p:nvSpPr>
          <p:cNvPr id="8" name="Date Placeholder 7"/>
          <p:cNvSpPr>
            <a:spLocks noGrp="1"/>
          </p:cNvSpPr>
          <p:nvPr>
            <p:ph type="dt" sz="half" idx="10"/>
          </p:nvPr>
        </p:nvSpPr>
        <p:spPr/>
        <p:txBody>
          <a:bodyPr/>
          <a:lstStyle/>
          <a:p>
            <a:r>
              <a:rPr lang="en-US" smtClean="0"/>
              <a:t>10/20/14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69357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grpId="0" nodeType="afterEffect">
                                  <p:stCondLst>
                                    <p:cond delay="0"/>
                                  </p:stCondLst>
                                  <p:childTnLst>
                                    <p:animMotion origin="layout" path="M 1.66667E-6 -2.59259E-6 L 0.15503 -0.00208 " pathEditMode="relative" rAng="0" ptsTypes="AA">
                                      <p:cBhvr>
                                        <p:cTn id="17" dur="1000" fill="hold"/>
                                        <p:tgtEl>
                                          <p:spTgt spid="19"/>
                                        </p:tgtEl>
                                        <p:attrNameLst>
                                          <p:attrName>ppt_x</p:attrName>
                                          <p:attrName>ppt_y</p:attrName>
                                        </p:attrNameLst>
                                      </p:cBhvr>
                                      <p:rCtr x="7743" y="-116"/>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par>
                                <p:cTn id="18" presetID="0" presetClass="path" presetSubtype="0" accel="50000" decel="50000" fill="hold" grpId="0" nodeType="withEffect">
                                  <p:stCondLst>
                                    <p:cond delay="0"/>
                                  </p:stCondLst>
                                  <p:childTnLst>
                                    <p:animMotion origin="layout" path="M 1.66667E-6 -2.59259E-6 L 0.15503 -0.00208 " pathEditMode="relative" rAng="0" ptsTypes="AA">
                                      <p:cBhvr>
                                        <p:cTn id="19" dur="1000" fill="hold"/>
                                        <p:tgtEl>
                                          <p:spTgt spid="26"/>
                                        </p:tgtEl>
                                        <p:attrNameLst>
                                          <p:attrName>ppt_x</p:attrName>
                                          <p:attrName>ppt_y</p:attrName>
                                        </p:attrNameLst>
                                      </p:cBhvr>
                                      <p:rCtr x="7743" y="-116"/>
                                    </p:animMotion>
                                  </p:childTnLst>
                                  <p:subTnLst>
                                    <p:set>
                                      <p:cBhvr override="childStyle">
                                        <p:cTn dur="1" fill="hold" display="0" masterRel="sameClick" afterEffect="1">
                                          <p:stCondLst>
                                            <p:cond evt="end" delay="0">
                                              <p:tn val="18"/>
                                            </p:cond>
                                          </p:stCondLst>
                                        </p:cTn>
                                        <p:tgtEl>
                                          <p:spTgt spid="26"/>
                                        </p:tgtEl>
                                        <p:attrNameLst>
                                          <p:attrName>style.visibility</p:attrName>
                                        </p:attrNameLst>
                                      </p:cBhvr>
                                      <p:to>
                                        <p:strVal val="hidden"/>
                                      </p:to>
                                    </p:set>
                                  </p:subTnLst>
                                </p:cTn>
                              </p:par>
                            </p:childTnLst>
                          </p:cTn>
                        </p:par>
                        <p:par>
                          <p:cTn id="20" fill="hold">
                            <p:stCondLst>
                              <p:cond delay="1000"/>
                            </p:stCondLst>
                            <p:childTnLst>
                              <p:par>
                                <p:cTn id="21" presetID="1" presetClass="entr" presetSubtype="0" fill="hold" grpId="1"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000"/>
                            </p:stCondLst>
                            <p:childTnLst>
                              <p:par>
                                <p:cTn id="24" presetID="0" presetClass="path" presetSubtype="0" accel="50000" decel="50000" fill="hold" grpId="0" nodeType="afterEffect">
                                  <p:stCondLst>
                                    <p:cond delay="0"/>
                                  </p:stCondLst>
                                  <p:childTnLst>
                                    <p:animMotion origin="layout" path="M 4.72222E-6 4.07407E-6 L 0.1618 4.07407E-6 " pathEditMode="relative" rAng="0" ptsTypes="AA">
                                      <p:cBhvr>
                                        <p:cTn id="25" dur="1000" fill="hold"/>
                                        <p:tgtEl>
                                          <p:spTgt spid="25"/>
                                        </p:tgtEl>
                                        <p:attrNameLst>
                                          <p:attrName>ppt_x</p:attrName>
                                          <p:attrName>ppt_y</p:attrName>
                                        </p:attrNameLst>
                                      </p:cBhvr>
                                      <p:rCtr x="80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9" grpId="1" animBg="1"/>
      <p:bldP spid="25" grpId="0" animBg="1"/>
      <p:bldP spid="25" grpId="1" animBg="1"/>
      <p:bldP spid="26" grpId="0" animBg="1"/>
      <p:bldP spid="2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2495356" y="1103715"/>
            <a:ext cx="2335699" cy="1222839"/>
            <a:chOff x="2260994" y="1792937"/>
            <a:chExt cx="4676587" cy="2390588"/>
          </a:xfrm>
          <a:effectLst>
            <a:outerShdw blurRad="50800" dist="38100" dir="2700000" algn="tl" rotWithShape="0">
              <a:prstClr val="black">
                <a:alpha val="40000"/>
              </a:prstClr>
            </a:outerShdw>
          </a:effectLst>
        </p:grpSpPr>
        <p:sp>
          <p:nvSpPr>
            <p:cNvPr id="88" name="Trapezoid 87"/>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rapezoid 88"/>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sp>
        <p:nvSpPr>
          <p:cNvPr id="10" name="Rectangle 9"/>
          <p:cNvSpPr/>
          <p:nvPr/>
        </p:nvSpPr>
        <p:spPr>
          <a:xfrm>
            <a:off x="3055865" y="5050117"/>
            <a:ext cx="3361764" cy="747059"/>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VLIW Instructions</a:t>
            </a:r>
            <a:endParaRPr lang="en-US" sz="3200" dirty="0">
              <a:solidFill>
                <a:schemeClr val="tx1"/>
              </a:solidFill>
            </a:endParaRPr>
          </a:p>
        </p:txBody>
      </p:sp>
      <p:cxnSp>
        <p:nvCxnSpPr>
          <p:cNvPr id="12" name="Straight Arrow Connector 11"/>
          <p:cNvCxnSpPr>
            <a:endCxn id="146" idx="3"/>
          </p:cNvCxnSpPr>
          <p:nvPr/>
        </p:nvCxnSpPr>
        <p:spPr>
          <a:xfrm flipV="1">
            <a:off x="4587251" y="3639295"/>
            <a:ext cx="0" cy="1410822"/>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0" idx="1"/>
          </p:cNvCxnSpPr>
          <p:nvPr/>
        </p:nvCxnSpPr>
        <p:spPr>
          <a:xfrm flipV="1">
            <a:off x="1240118" y="5423647"/>
            <a:ext cx="1815747" cy="2687"/>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05649" y="4934787"/>
            <a:ext cx="1775997" cy="461665"/>
          </a:xfrm>
          <a:prstGeom prst="rect">
            <a:avLst/>
          </a:prstGeom>
          <a:noFill/>
        </p:spPr>
        <p:txBody>
          <a:bodyPr wrap="none" rtlCol="0">
            <a:spAutoFit/>
          </a:bodyPr>
          <a:lstStyle/>
          <a:p>
            <a:r>
              <a:rPr lang="en-US" sz="2400" dirty="0" smtClean="0"/>
              <a:t>Match result</a:t>
            </a:r>
            <a:endParaRPr lang="en-US" sz="2400" dirty="0"/>
          </a:p>
        </p:txBody>
      </p:sp>
      <p:sp>
        <p:nvSpPr>
          <p:cNvPr id="95" name="TextBox 94"/>
          <p:cNvSpPr txBox="1"/>
          <p:nvPr/>
        </p:nvSpPr>
        <p:spPr>
          <a:xfrm>
            <a:off x="1152864" y="317962"/>
            <a:ext cx="7213834" cy="584776"/>
          </a:xfrm>
          <a:prstGeom prst="rect">
            <a:avLst/>
          </a:prstGeom>
          <a:noFill/>
        </p:spPr>
        <p:txBody>
          <a:bodyPr wrap="none" rtlCol="0">
            <a:spAutoFit/>
          </a:bodyPr>
          <a:lstStyle/>
          <a:p>
            <a:r>
              <a:rPr lang="en-US" sz="3200" dirty="0" smtClean="0"/>
              <a:t>Modeled as Multiple VLIW CPUs per Stage </a:t>
            </a:r>
            <a:endParaRPr lang="en-US" sz="3200" dirty="0"/>
          </a:p>
        </p:txBody>
      </p:sp>
      <p:grpSp>
        <p:nvGrpSpPr>
          <p:cNvPr id="96" name="Group 95"/>
          <p:cNvGrpSpPr/>
          <p:nvPr/>
        </p:nvGrpSpPr>
        <p:grpSpPr>
          <a:xfrm>
            <a:off x="2602933" y="1285997"/>
            <a:ext cx="2335699" cy="1222839"/>
            <a:chOff x="2260994" y="1792937"/>
            <a:chExt cx="4676587" cy="2390588"/>
          </a:xfrm>
          <a:effectLst>
            <a:outerShdw blurRad="50800" dist="38100" dir="2700000" algn="tl" rotWithShape="0">
              <a:prstClr val="black">
                <a:alpha val="40000"/>
              </a:prstClr>
            </a:outerShdw>
          </a:effectLst>
        </p:grpSpPr>
        <p:sp>
          <p:nvSpPr>
            <p:cNvPr id="97" name="Trapezoid 96"/>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rapezoid 97"/>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03" name="Group 102"/>
          <p:cNvGrpSpPr/>
          <p:nvPr/>
        </p:nvGrpSpPr>
        <p:grpSpPr>
          <a:xfrm>
            <a:off x="2710510" y="1468279"/>
            <a:ext cx="2335699" cy="1222839"/>
            <a:chOff x="2260994" y="1792937"/>
            <a:chExt cx="4676587" cy="2390588"/>
          </a:xfrm>
          <a:effectLst>
            <a:outerShdw blurRad="50800" dist="38100" dir="2700000" algn="tl" rotWithShape="0">
              <a:prstClr val="black">
                <a:alpha val="40000"/>
              </a:prstClr>
            </a:outerShdw>
          </a:effectLst>
        </p:grpSpPr>
        <p:sp>
          <p:nvSpPr>
            <p:cNvPr id="104" name="Trapezoid 103"/>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Trapezoid 104"/>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10" name="Group 109"/>
          <p:cNvGrpSpPr/>
          <p:nvPr/>
        </p:nvGrpSpPr>
        <p:grpSpPr>
          <a:xfrm>
            <a:off x="2818087" y="1650561"/>
            <a:ext cx="2335699" cy="1222839"/>
            <a:chOff x="2260994" y="1792937"/>
            <a:chExt cx="4676587" cy="2390588"/>
          </a:xfrm>
          <a:effectLst>
            <a:outerShdw blurRad="50800" dist="38100" dir="2700000" algn="tl" rotWithShape="0">
              <a:prstClr val="black">
                <a:alpha val="40000"/>
              </a:prstClr>
            </a:outerShdw>
          </a:effectLst>
        </p:grpSpPr>
        <p:sp>
          <p:nvSpPr>
            <p:cNvPr id="111" name="Trapezoid 110"/>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Trapezoid 111"/>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17" name="Group 116"/>
          <p:cNvGrpSpPr/>
          <p:nvPr/>
        </p:nvGrpSpPr>
        <p:grpSpPr>
          <a:xfrm>
            <a:off x="2925664" y="1832843"/>
            <a:ext cx="2335699" cy="1222839"/>
            <a:chOff x="2260994" y="1792937"/>
            <a:chExt cx="4676587" cy="2390588"/>
          </a:xfrm>
          <a:effectLst>
            <a:outerShdw blurRad="50800" dist="38100" dir="2700000" algn="tl" rotWithShape="0">
              <a:prstClr val="black">
                <a:alpha val="40000"/>
              </a:prstClr>
            </a:outerShdw>
          </a:effectLst>
        </p:grpSpPr>
        <p:sp>
          <p:nvSpPr>
            <p:cNvPr id="118" name="Trapezoid 117"/>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Trapezoid 118"/>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24" name="Group 123"/>
          <p:cNvGrpSpPr/>
          <p:nvPr/>
        </p:nvGrpSpPr>
        <p:grpSpPr>
          <a:xfrm>
            <a:off x="3033241" y="2015125"/>
            <a:ext cx="2335699" cy="1222839"/>
            <a:chOff x="2260994" y="1792937"/>
            <a:chExt cx="4676587" cy="2390588"/>
          </a:xfrm>
          <a:effectLst>
            <a:outerShdw blurRad="50800" dist="38100" dir="2700000" algn="tl" rotWithShape="0">
              <a:prstClr val="black">
                <a:alpha val="40000"/>
              </a:prstClr>
            </a:outerShdw>
          </a:effectLst>
        </p:grpSpPr>
        <p:sp>
          <p:nvSpPr>
            <p:cNvPr id="125" name="Trapezoid 124"/>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rapezoid 125"/>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Arrow Connector 126"/>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31" name="Group 130"/>
          <p:cNvGrpSpPr/>
          <p:nvPr/>
        </p:nvGrpSpPr>
        <p:grpSpPr>
          <a:xfrm>
            <a:off x="3140818" y="2197407"/>
            <a:ext cx="2335699" cy="1222839"/>
            <a:chOff x="2260994" y="1792937"/>
            <a:chExt cx="4676587" cy="2390588"/>
          </a:xfrm>
          <a:effectLst>
            <a:outerShdw blurRad="50800" dist="38100" dir="2700000" algn="tl" rotWithShape="0">
              <a:prstClr val="black">
                <a:alpha val="40000"/>
              </a:prstClr>
            </a:outerShdw>
          </a:effectLst>
        </p:grpSpPr>
        <p:sp>
          <p:nvSpPr>
            <p:cNvPr id="132" name="Trapezoid 131"/>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Trapezoid 132"/>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4" name="Straight Arrow Connector 133"/>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38" name="Group 137"/>
          <p:cNvGrpSpPr/>
          <p:nvPr/>
        </p:nvGrpSpPr>
        <p:grpSpPr>
          <a:xfrm>
            <a:off x="3248395" y="2379689"/>
            <a:ext cx="2335699" cy="1222839"/>
            <a:chOff x="2260994" y="1792937"/>
            <a:chExt cx="4676587" cy="2390588"/>
          </a:xfrm>
          <a:effectLst>
            <a:outerShdw blurRad="50800" dist="38100" dir="2700000" algn="tl" rotWithShape="0">
              <a:prstClr val="black">
                <a:alpha val="40000"/>
              </a:prstClr>
            </a:outerShdw>
          </a:effectLst>
        </p:grpSpPr>
        <p:sp>
          <p:nvSpPr>
            <p:cNvPr id="139" name="Trapezoid 138"/>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Trapezoid 139"/>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Arrow Connector 140"/>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45" name="Group 144"/>
          <p:cNvGrpSpPr/>
          <p:nvPr/>
        </p:nvGrpSpPr>
        <p:grpSpPr>
          <a:xfrm>
            <a:off x="3355972" y="2561971"/>
            <a:ext cx="2335699" cy="1222839"/>
            <a:chOff x="2260994" y="1792937"/>
            <a:chExt cx="4676587" cy="2390588"/>
          </a:xfrm>
          <a:effectLst>
            <a:outerShdw blurRad="50800" dist="38100" dir="2700000" algn="tl" rotWithShape="0">
              <a:prstClr val="black">
                <a:alpha val="40000"/>
              </a:prstClr>
            </a:outerShdw>
          </a:effectLst>
        </p:grpSpPr>
        <p:sp>
          <p:nvSpPr>
            <p:cNvPr id="146" name="Trapezoid 145"/>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Trapezoid 146"/>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7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7932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2733"/>
            <a:ext cx="8229600" cy="969502"/>
          </a:xfrm>
        </p:spPr>
        <p:txBody>
          <a:bodyPr>
            <a:normAutofit/>
          </a:bodyPr>
          <a:lstStyle/>
          <a:p>
            <a:r>
              <a:rPr lang="en-US" sz="4000" dirty="0" smtClean="0"/>
              <a:t>RMT Switch Design</a:t>
            </a:r>
          </a:p>
        </p:txBody>
      </p:sp>
      <p:sp>
        <p:nvSpPr>
          <p:cNvPr id="11267" name="Rectangle 3"/>
          <p:cNvSpPr>
            <a:spLocks noGrp="1" noChangeArrowheads="1"/>
          </p:cNvSpPr>
          <p:nvPr>
            <p:ph idx="1"/>
          </p:nvPr>
        </p:nvSpPr>
        <p:spPr>
          <a:xfrm>
            <a:off x="124818" y="2325682"/>
            <a:ext cx="8467725" cy="5368705"/>
          </a:xfrm>
        </p:spPr>
        <p:txBody>
          <a:bodyPr>
            <a:normAutofit/>
          </a:bodyPr>
          <a:lstStyle/>
          <a:p>
            <a:r>
              <a:rPr lang="en-US" sz="2400" dirty="0" smtClean="0"/>
              <a:t>64 x 10Gb ports</a:t>
            </a:r>
          </a:p>
          <a:p>
            <a:pPr lvl="1"/>
            <a:r>
              <a:rPr lang="en-US" sz="2000" dirty="0"/>
              <a:t>960M packets/second</a:t>
            </a:r>
            <a:endParaRPr lang="en-US" sz="2400" dirty="0"/>
          </a:p>
          <a:p>
            <a:pPr lvl="1"/>
            <a:r>
              <a:rPr lang="en-US" sz="2000" dirty="0" smtClean="0"/>
              <a:t>1GHz </a:t>
            </a:r>
            <a:r>
              <a:rPr lang="en-US" sz="2000" dirty="0"/>
              <a:t>pipeline</a:t>
            </a:r>
          </a:p>
          <a:p>
            <a:r>
              <a:rPr lang="en-US" sz="2400" dirty="0" smtClean="0"/>
              <a:t>Programmable parser</a:t>
            </a:r>
          </a:p>
          <a:p>
            <a:r>
              <a:rPr lang="en-US" sz="2400" dirty="0" smtClean="0"/>
              <a:t>32 Match/action stages</a:t>
            </a:r>
          </a:p>
          <a:p>
            <a:pPr marL="0" indent="0">
              <a:buNone/>
            </a:pPr>
            <a:endParaRPr lang="en-US" sz="2000" dirty="0" smtClean="0"/>
          </a:p>
        </p:txBody>
      </p:sp>
      <p:sp>
        <p:nvSpPr>
          <p:cNvPr id="5" name="Rectangle 3"/>
          <p:cNvSpPr txBox="1">
            <a:spLocks noChangeArrowheads="1"/>
          </p:cNvSpPr>
          <p:nvPr/>
        </p:nvSpPr>
        <p:spPr bwMode="auto">
          <a:xfrm>
            <a:off x="4674680" y="2346703"/>
            <a:ext cx="4408465" cy="536870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ts val="800"/>
              </a:spcBef>
              <a:spcAft>
                <a:spcPct val="0"/>
              </a:spcAft>
              <a:buClrTx/>
              <a:buSzTx/>
              <a:buFontTx/>
              <a:buChar char="•"/>
              <a:tabLst/>
              <a:defRPr/>
            </a:pPr>
            <a:r>
              <a:rPr lang="en-US" sz="2400" kern="0" dirty="0" smtClean="0"/>
              <a:t>Huge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lang="en-US" sz="2400" kern="0" dirty="0" smtClean="0"/>
              <a:t>TCAM</a:t>
            </a:r>
            <a:r>
              <a:rPr kumimoji="0" lang="en-US" sz="2400" b="0" i="0" u="none" strike="noStrike" kern="0" cap="none" spc="0" normalizeH="0" baseline="0" noProof="0" dirty="0" smtClean="0">
                <a:ln>
                  <a:noFill/>
                </a:ln>
                <a:solidFill>
                  <a:schemeClr val="tx1"/>
                </a:solidFill>
                <a:effectLst/>
                <a:uLnTx/>
                <a:uFillTx/>
                <a:latin typeface="+mn-lt"/>
                <a:ea typeface="+mn-ea"/>
                <a:cs typeface="+mn-cs"/>
              </a:rPr>
              <a:t>: 10x current chips</a:t>
            </a:r>
          </a:p>
          <a:p>
            <a:pPr marL="684213" lvl="1" indent="-227013" defTabSz="914400" eaLnBrk="0" fontAlgn="base" hangingPunct="0">
              <a:spcBef>
                <a:spcPts val="800"/>
              </a:spcBef>
              <a:spcAft>
                <a:spcPct val="0"/>
              </a:spcAft>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64K TCAM words x 640b</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ts val="8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SRAM hash</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tables for exact matches</a:t>
            </a:r>
          </a:p>
          <a:p>
            <a:pPr marL="684213" lvl="1" indent="-227013" defTabSz="914400" eaLnBrk="0" fontAlgn="base" hangingPunct="0">
              <a:spcBef>
                <a:spcPts val="800"/>
              </a:spcBef>
              <a:spcAft>
                <a:spcPct val="0"/>
              </a:spcAft>
              <a:buFontTx/>
              <a:buChar char="•"/>
              <a:defRPr/>
            </a:pPr>
            <a:r>
              <a:rPr lang="en-US" sz="2000" kern="0" dirty="0" smtClean="0"/>
              <a:t>128K words x 640b</a:t>
            </a:r>
          </a:p>
          <a:p>
            <a:pPr marL="227013" indent="-227013" defTabSz="914400" eaLnBrk="0" fontAlgn="base" hangingPunct="0">
              <a:spcBef>
                <a:spcPts val="800"/>
              </a:spcBef>
              <a:spcAft>
                <a:spcPct val="0"/>
              </a:spcAft>
              <a:buFontTx/>
              <a:buChar char="•"/>
              <a:defRPr/>
            </a:pPr>
            <a:r>
              <a:rPr lang="en-US" sz="2400" kern="0" dirty="0" smtClean="0"/>
              <a:t>224 action processors per stage</a:t>
            </a:r>
            <a:endParaRPr kumimoji="0" lang="en-US" sz="2400" b="0" i="0" u="none" strike="noStrike" kern="0" cap="none" spc="0" normalizeH="0" baseline="0" noProof="0" dirty="0" smtClean="0">
              <a:ln>
                <a:noFill/>
              </a:ln>
              <a:solidFill>
                <a:schemeClr val="tx1"/>
              </a:solidFill>
              <a:effectLst/>
              <a:uLnTx/>
              <a:uFillTx/>
            </a:endParaRPr>
          </a:p>
          <a:p>
            <a:pPr marL="227013" indent="-227013" defTabSz="914400" eaLnBrk="0" fontAlgn="base" hangingPunct="0">
              <a:spcBef>
                <a:spcPts val="800"/>
              </a:spcBef>
              <a:spcAft>
                <a:spcPct val="0"/>
              </a:spcAft>
              <a:buFontTx/>
              <a:buChar char="•"/>
              <a:defRPr/>
            </a:pPr>
            <a:r>
              <a:rPr lang="en-US" sz="2400" kern="0" dirty="0"/>
              <a:t>All </a:t>
            </a:r>
            <a:r>
              <a:rPr lang="en-US" sz="2400" kern="0" dirty="0" err="1"/>
              <a:t>OpenFlow</a:t>
            </a:r>
            <a:r>
              <a:rPr lang="en-US" sz="2400" kern="0" dirty="0"/>
              <a:t> statistics counters</a:t>
            </a:r>
          </a:p>
          <a:p>
            <a:pPr marL="227013" marR="0" lvl="0" indent="-227013" algn="l" defTabSz="914400" rtl="0" eaLnBrk="0" fontAlgn="base" latinLnBrk="0" hangingPunct="0">
              <a:lnSpc>
                <a:spcPct val="100000"/>
              </a:lnSpc>
              <a:spcBef>
                <a:spcPts val="8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0453998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dirty="0" smtClean="0"/>
              <a:t>Conventional switch chip are inflexible</a:t>
            </a:r>
          </a:p>
          <a:p>
            <a:r>
              <a:rPr lang="en-US" dirty="0" smtClean="0"/>
              <a:t>SDN demands flexibility…</a:t>
            </a:r>
            <a:r>
              <a:rPr lang="en-US" dirty="0"/>
              <a:t>s</a:t>
            </a:r>
            <a:r>
              <a:rPr lang="en-US" dirty="0" smtClean="0"/>
              <a:t>ounds expensive…</a:t>
            </a:r>
          </a:p>
          <a:p>
            <a:r>
              <a:rPr lang="en-US" dirty="0" smtClean="0"/>
              <a:t>How do I do it: The RMT switch model</a:t>
            </a:r>
          </a:p>
          <a:p>
            <a:r>
              <a:rPr lang="en-US" dirty="0" smtClean="0">
                <a:solidFill>
                  <a:srgbClr val="FF0000"/>
                </a:solidFill>
              </a:rPr>
              <a:t>Flexibility costs less than 15%</a:t>
            </a:r>
          </a:p>
          <a:p>
            <a:endParaRPr lang="en-US" dirty="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723134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6" y="2487048"/>
            <a:ext cx="7713293" cy="3378386"/>
          </a:xfrm>
          <a:prstGeom prst="rect">
            <a:avLst/>
          </a:prstGeom>
        </p:spPr>
      </p:pic>
      <p:cxnSp>
        <p:nvCxnSpPr>
          <p:cNvPr id="13" name="Straight Connector 12"/>
          <p:cNvCxnSpPr/>
          <p:nvPr/>
        </p:nvCxnSpPr>
        <p:spPr>
          <a:xfrm flipH="1">
            <a:off x="5575907" y="2919939"/>
            <a:ext cx="538092" cy="10834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5562600"/>
            <a:ext cx="8229600" cy="1143000"/>
          </a:xfrm>
        </p:spPr>
        <p:txBody>
          <a:bodyPr>
            <a:normAutofit/>
          </a:bodyPr>
          <a:lstStyle/>
          <a:p>
            <a:r>
              <a:rPr lang="en-US" sz="2800" dirty="0" smtClean="0"/>
              <a:t>A clos network with ECMP</a:t>
            </a:r>
            <a:endParaRPr lang="en-US" sz="2800" dirty="0"/>
          </a:p>
        </p:txBody>
      </p:sp>
      <p:cxnSp>
        <p:nvCxnSpPr>
          <p:cNvPr id="7" name="Straight Arrow Connector 6"/>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811713" y="4265234"/>
            <a:ext cx="581025" cy="1070860"/>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5783" y="4615998"/>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sp>
        <p:nvSpPr>
          <p:cNvPr id="10" name="TextBox 9"/>
          <p:cNvSpPr txBox="1"/>
          <p:nvPr/>
        </p:nvSpPr>
        <p:spPr>
          <a:xfrm>
            <a:off x="2624558" y="1945159"/>
            <a:ext cx="2302694" cy="369332"/>
          </a:xfrm>
          <a:prstGeom prst="rect">
            <a:avLst/>
          </a:prstGeom>
          <a:noFill/>
        </p:spPr>
        <p:txBody>
          <a:bodyPr wrap="square" rtlCol="0">
            <a:spAutoFit/>
          </a:bodyPr>
          <a:lstStyle/>
          <a:p>
            <a:r>
              <a:rPr lang="en-US" b="1" dirty="0" smtClean="0"/>
              <a:t>Link capacity: 1000</a:t>
            </a:r>
          </a:p>
        </p:txBody>
      </p:sp>
      <p:cxnSp>
        <p:nvCxnSpPr>
          <p:cNvPr id="70" name="Straight Arrow Connector 69"/>
          <p:cNvCxnSpPr/>
          <p:nvPr/>
        </p:nvCxnSpPr>
        <p:spPr>
          <a:xfrm flipV="1">
            <a:off x="2408994"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491979" y="4627907"/>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cxnSp>
        <p:nvCxnSpPr>
          <p:cNvPr id="78" name="Straight Arrow Connector 77"/>
          <p:cNvCxnSpPr/>
          <p:nvPr/>
        </p:nvCxnSpPr>
        <p:spPr>
          <a:xfrm flipV="1">
            <a:off x="3092362" y="2938530"/>
            <a:ext cx="3013079" cy="1023283"/>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01976" y="2938530"/>
            <a:ext cx="4956103" cy="103834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409" y="2919939"/>
            <a:ext cx="533597" cy="108344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009699" y="5636189"/>
            <a:ext cx="0" cy="402224"/>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20035162">
            <a:off x="4492109" y="3128390"/>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4" name="TextBox 113"/>
          <p:cNvSpPr txBox="1"/>
          <p:nvPr/>
        </p:nvSpPr>
        <p:spPr>
          <a:xfrm rot="20035162">
            <a:off x="4862030" y="3430434"/>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6" name="TextBox 115"/>
          <p:cNvSpPr txBox="1"/>
          <p:nvPr/>
        </p:nvSpPr>
        <p:spPr>
          <a:xfrm>
            <a:off x="7281150" y="3271920"/>
            <a:ext cx="927026" cy="461665"/>
          </a:xfrm>
          <a:prstGeom prst="rect">
            <a:avLst/>
          </a:prstGeom>
          <a:noFill/>
        </p:spPr>
        <p:txBody>
          <a:bodyPr wrap="square" rtlCol="0">
            <a:spAutoFit/>
          </a:bodyPr>
          <a:lstStyle/>
          <a:p>
            <a:r>
              <a:rPr lang="en-US" dirty="0" smtClean="0"/>
              <a:t>= </a:t>
            </a:r>
            <a:r>
              <a:rPr lang="en-US" sz="2400" b="1" dirty="0" smtClean="0"/>
              <a:t>920</a:t>
            </a:r>
            <a:endParaRPr lang="en-US" sz="2400" b="1" dirty="0"/>
          </a:p>
        </p:txBody>
      </p:sp>
      <p:sp>
        <p:nvSpPr>
          <p:cNvPr id="121" name="TextBox 120"/>
          <p:cNvSpPr txBox="1"/>
          <p:nvPr/>
        </p:nvSpPr>
        <p:spPr>
          <a:xfrm>
            <a:off x="5792220" y="3342987"/>
            <a:ext cx="542794" cy="369332"/>
          </a:xfrm>
          <a:prstGeom prst="rect">
            <a:avLst/>
          </a:prstGeom>
          <a:noFill/>
        </p:spPr>
        <p:txBody>
          <a:bodyPr wrap="square" rtlCol="0">
            <a:spAutoFit/>
          </a:bodyPr>
          <a:lstStyle/>
          <a:p>
            <a:r>
              <a:rPr lang="en-US" dirty="0" smtClean="0">
                <a:solidFill>
                  <a:schemeClr val="accent2"/>
                </a:solidFill>
              </a:rPr>
              <a:t>620</a:t>
            </a:r>
            <a:endParaRPr lang="en-US" sz="2400" b="1" dirty="0">
              <a:solidFill>
                <a:schemeClr val="accent2"/>
              </a:solidFill>
            </a:endParaRPr>
          </a:p>
        </p:txBody>
      </p:sp>
      <p:sp>
        <p:nvSpPr>
          <p:cNvPr id="122" name="TextBox 121"/>
          <p:cNvSpPr txBox="1"/>
          <p:nvPr/>
        </p:nvSpPr>
        <p:spPr>
          <a:xfrm>
            <a:off x="6186232"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123" name="TextBox 122"/>
          <p:cNvSpPr txBox="1"/>
          <p:nvPr/>
        </p:nvSpPr>
        <p:spPr>
          <a:xfrm>
            <a:off x="6741246"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cxnSp>
        <p:nvCxnSpPr>
          <p:cNvPr id="124" name="Straight Arrow Connector 123"/>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105441" y="5654788"/>
            <a:ext cx="0" cy="402224"/>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6115919" y="2324916"/>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5003045" y="5669468"/>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28461" y="4253325"/>
            <a:ext cx="581025" cy="107086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922531" y="4604089"/>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48" name="Straight Arrow Connector 147"/>
          <p:cNvCxnSpPr/>
          <p:nvPr/>
        </p:nvCxnSpPr>
        <p:spPr>
          <a:xfrm flipV="1">
            <a:off x="7525742" y="4277143"/>
            <a:ext cx="658736"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7608727" y="4615998"/>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52" name="Straight Arrow Connector 151"/>
          <p:cNvCxnSpPr/>
          <p:nvPr/>
        </p:nvCxnSpPr>
        <p:spPr>
          <a:xfrm flipH="1">
            <a:off x="5006054" y="4298655"/>
            <a:ext cx="554241" cy="1037439"/>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74234" y="5752097"/>
            <a:ext cx="610969" cy="369332"/>
          </a:xfrm>
          <a:prstGeom prst="rect">
            <a:avLst/>
          </a:prstGeom>
          <a:noFill/>
        </p:spPr>
        <p:txBody>
          <a:bodyPr wrap="square" rtlCol="0">
            <a:spAutoFit/>
          </a:bodyPr>
          <a:lstStyle/>
          <a:p>
            <a:r>
              <a:rPr lang="en-US" dirty="0" smtClean="0">
                <a:solidFill>
                  <a:srgbClr val="00B050"/>
                </a:solidFill>
              </a:rPr>
              <a:t>600</a:t>
            </a:r>
            <a:endParaRPr lang="en-US" dirty="0">
              <a:solidFill>
                <a:srgbClr val="00B050"/>
              </a:solidFill>
            </a:endParaRPr>
          </a:p>
        </p:txBody>
      </p:sp>
      <p:sp>
        <p:nvSpPr>
          <p:cNvPr id="47" name="TextBox 46"/>
          <p:cNvSpPr txBox="1"/>
          <p:nvPr/>
        </p:nvSpPr>
        <p:spPr>
          <a:xfrm>
            <a:off x="7549461" y="5708965"/>
            <a:ext cx="642733" cy="369332"/>
          </a:xfrm>
          <a:prstGeom prst="rect">
            <a:avLst/>
          </a:prstGeom>
          <a:noFill/>
        </p:spPr>
        <p:txBody>
          <a:bodyPr wrap="square" rtlCol="0">
            <a:spAutoFit/>
          </a:bodyPr>
          <a:lstStyle/>
          <a:p>
            <a:r>
              <a:rPr lang="en-US" dirty="0" smtClean="0">
                <a:solidFill>
                  <a:srgbClr val="0070C0"/>
                </a:solidFill>
              </a:rPr>
              <a:t>600</a:t>
            </a:r>
            <a:endParaRPr lang="en-US" dirty="0">
              <a:solidFill>
                <a:srgbClr val="0070C0"/>
              </a:solidFill>
            </a:endParaRPr>
          </a:p>
        </p:txBody>
      </p:sp>
      <p:cxnSp>
        <p:nvCxnSpPr>
          <p:cNvPr id="35" name="Straight Arrow Connector 34"/>
          <p:cNvCxnSpPr/>
          <p:nvPr/>
        </p:nvCxnSpPr>
        <p:spPr>
          <a:xfrm flipH="1" flipV="1">
            <a:off x="8115204" y="2919939"/>
            <a:ext cx="309" cy="108344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129107" y="2944879"/>
            <a:ext cx="2009763" cy="1076269"/>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44374" y="324576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44" name="TextBox 43"/>
          <p:cNvSpPr txBox="1"/>
          <p:nvPr/>
        </p:nvSpPr>
        <p:spPr>
          <a:xfrm>
            <a:off x="6954352" y="332658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3" name="TextBox 2"/>
          <p:cNvSpPr txBox="1"/>
          <p:nvPr/>
        </p:nvSpPr>
        <p:spPr>
          <a:xfrm>
            <a:off x="2624558" y="1544701"/>
            <a:ext cx="6128542" cy="369332"/>
          </a:xfrm>
          <a:prstGeom prst="rect">
            <a:avLst/>
          </a:prstGeom>
          <a:noFill/>
        </p:spPr>
        <p:txBody>
          <a:bodyPr wrap="square" rtlCol="0">
            <a:spAutoFit/>
          </a:bodyPr>
          <a:lstStyle/>
          <a:p>
            <a:r>
              <a:rPr lang="en-US" b="1" dirty="0" smtClean="0"/>
              <a:t>All switches: Equal-Cost Multi-Path (ECMP)</a:t>
            </a:r>
            <a:endParaRPr lang="en-US" b="1" kern="1200" dirty="0">
              <a:solidFill>
                <a:schemeClr val="tx1"/>
              </a:solidFill>
            </a:endParaRPr>
          </a:p>
        </p:txBody>
      </p:sp>
      <p:cxnSp>
        <p:nvCxnSpPr>
          <p:cNvPr id="40" name="Straight Arrow Connector 39"/>
          <p:cNvCxnSpPr/>
          <p:nvPr/>
        </p:nvCxnSpPr>
        <p:spPr>
          <a:xfrm>
            <a:off x="2624558" y="5508651"/>
            <a:ext cx="1168124" cy="0"/>
          </a:xfrm>
          <a:prstGeom prst="straightConnector1">
            <a:avLst/>
          </a:prstGeom>
          <a:ln w="28575">
            <a:solidFill>
              <a:srgbClr val="00B05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35014" y="5523472"/>
            <a:ext cx="946136" cy="0"/>
          </a:xfrm>
          <a:prstGeom prst="straightConnector1">
            <a:avLst/>
          </a:prstGeom>
          <a:ln w="28575">
            <a:solidFill>
              <a:srgbClr val="0070C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032611" y="4263857"/>
            <a:ext cx="1547791" cy="1072237"/>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48"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12" name="Date Placeholder 11"/>
          <p:cNvSpPr>
            <a:spLocks noGrp="1"/>
          </p:cNvSpPr>
          <p:nvPr>
            <p:ph type="dt" sz="half" idx="10"/>
          </p:nvPr>
        </p:nvSpPr>
        <p:spPr/>
        <p:txBody>
          <a:bodyPr/>
          <a:lstStyle/>
          <a:p>
            <a:r>
              <a:rPr lang="en-US" smtClean="0"/>
              <a:t>10/20/14</a:t>
            </a:r>
            <a:endParaRPr lang="en-US"/>
          </a:p>
        </p:txBody>
      </p:sp>
      <p:sp>
        <p:nvSpPr>
          <p:cNvPr id="14" name="Footer Placeholder 1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910817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par>
                                <p:cTn id="21" presetID="10"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2"/>
                                        </p:tgtEl>
                                      </p:cBhvr>
                                    </p:animEffect>
                                    <p:set>
                                      <p:cBhvr>
                                        <p:cTn id="28" dur="1" fill="hold">
                                          <p:stCondLst>
                                            <p:cond delay="499"/>
                                          </p:stCondLst>
                                        </p:cTn>
                                        <p:tgtEl>
                                          <p:spTgt spid="15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1"/>
                                        </p:tgtEl>
                                      </p:cBhvr>
                                    </p:animEffect>
                                    <p:set>
                                      <p:cBhvr>
                                        <p:cTn id="31" dur="1" fill="hold">
                                          <p:stCondLst>
                                            <p:cond delay="4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xit" presetSubtype="0" fill="hold"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7"/>
                                        </p:tgtEl>
                                      </p:cBhvr>
                                    </p:animEffect>
                                    <p:set>
                                      <p:cBhvr>
                                        <p:cTn id="71" dur="1" fill="hold">
                                          <p:stCondLst>
                                            <p:cond delay="499"/>
                                          </p:stCondLst>
                                        </p:cTn>
                                        <p:tgtEl>
                                          <p:spTgt spid="10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500"/>
                                        <p:tgtEl>
                                          <p:spTgt spid="1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xit" presetSubtype="0" fill="hold"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6"/>
                                        </p:tgtEl>
                                      </p:cBhvr>
                                    </p:animEffect>
                                    <p:set>
                                      <p:cBhvr>
                                        <p:cTn id="91" dur="1" fill="hold">
                                          <p:stCondLst>
                                            <p:cond delay="499"/>
                                          </p:stCondLst>
                                        </p:cTn>
                                        <p:tgtEl>
                                          <p:spTgt spid="4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rgbClr val="00B050"/>
                                      </p:to>
                                    </p:animClr>
                                    <p:set>
                                      <p:cBhvr>
                                        <p:cTn id="102" dur="500" fill="hold"/>
                                        <p:tgtEl>
                                          <p:spTgt spid="82"/>
                                        </p:tgtEl>
                                        <p:attrNameLst>
                                          <p:attrName>stroke.on</p:attrName>
                                        </p:attrNameLst>
                                      </p:cBhvr>
                                      <p:to>
                                        <p:strVal val="true"/>
                                      </p:to>
                                    </p:set>
                                  </p:childTnLst>
                                </p:cTn>
                              </p:par>
                              <p:par>
                                <p:cTn id="103" presetID="10" presetClass="exit" presetSubtype="0" fill="hold" grpId="1" nodeType="withEffect">
                                  <p:stCondLst>
                                    <p:cond delay="0"/>
                                  </p:stCondLst>
                                  <p:childTnLst>
                                    <p:animEffect transition="out" filter="fade">
                                      <p:cBhvr>
                                        <p:cTn id="104" dur="500"/>
                                        <p:tgtEl>
                                          <p:spTgt spid="114"/>
                                        </p:tgtEl>
                                      </p:cBhvr>
                                    </p:animEffect>
                                    <p:set>
                                      <p:cBhvr>
                                        <p:cTn id="105" dur="1" fill="hold">
                                          <p:stCondLst>
                                            <p:cond delay="499"/>
                                          </p:stCondLst>
                                        </p:cTn>
                                        <p:tgtEl>
                                          <p:spTgt spid="11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9"/>
                                        </p:tgtEl>
                                      </p:cBhvr>
                                    </p:animEffect>
                                    <p:set>
                                      <p:cBhvr>
                                        <p:cTn id="108" dur="1" fill="hold">
                                          <p:stCondLst>
                                            <p:cond delay="499"/>
                                          </p:stCondLst>
                                        </p:cTn>
                                        <p:tgtEl>
                                          <p:spTgt spid="79"/>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22"/>
                                        </p:tgtEl>
                                        <p:attrNameLst>
                                          <p:attrName>style.visibility</p:attrName>
                                        </p:attrNameLst>
                                      </p:cBhvr>
                                      <p:to>
                                        <p:strVal val="visible"/>
                                      </p:to>
                                    </p:set>
                                    <p:animEffect transition="in" filter="fade">
                                      <p:cBhvr>
                                        <p:cTn id="111" dur="500"/>
                                        <p:tgtEl>
                                          <p:spTgt spid="122"/>
                                        </p:tgtEl>
                                      </p:cBhvr>
                                    </p:animEffect>
                                  </p:childTnLst>
                                </p:cTn>
                              </p:par>
                              <p:par>
                                <p:cTn id="112" presetID="10" presetClass="exit" presetSubtype="0" fill="hold" grpId="1" nodeType="with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0"/>
                                        </p:tgtEl>
                                      </p:cBhvr>
                                    </p:animEffect>
                                    <p:set>
                                      <p:cBhvr>
                                        <p:cTn id="117" dur="1" fill="hold">
                                          <p:stCondLst>
                                            <p:cond delay="499"/>
                                          </p:stCondLst>
                                        </p:cTn>
                                        <p:tgtEl>
                                          <p:spTgt spid="70"/>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78"/>
                                        </p:tgtEl>
                                      </p:cBhvr>
                                    </p:animEffect>
                                    <p:set>
                                      <p:cBhvr>
                                        <p:cTn id="131" dur="1" fill="hold">
                                          <p:stCondLst>
                                            <p:cond delay="499"/>
                                          </p:stCondLst>
                                        </p:cTn>
                                        <p:tgtEl>
                                          <p:spTgt spid="7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fade">
                                      <p:cBhvr>
                                        <p:cTn id="142" dur="500"/>
                                        <p:tgtEl>
                                          <p:spTgt spid="1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par>
                                <p:cTn id="146" presetID="10" presetClass="entr" presetSubtype="0" fill="hold" nodeType="withEffect">
                                  <p:stCondLst>
                                    <p:cond delay="0"/>
                                  </p:stCondLst>
                                  <p:childTnLst>
                                    <p:set>
                                      <p:cBhvr>
                                        <p:cTn id="147" dur="1" fill="hold">
                                          <p:stCondLst>
                                            <p:cond delay="0"/>
                                          </p:stCondLst>
                                        </p:cTn>
                                        <p:tgtEl>
                                          <p:spTgt spid="124"/>
                                        </p:tgtEl>
                                        <p:attrNameLst>
                                          <p:attrName>style.visibility</p:attrName>
                                        </p:attrNameLst>
                                      </p:cBhvr>
                                      <p:to>
                                        <p:strVal val="visible"/>
                                      </p:to>
                                    </p:set>
                                    <p:animEffect transition="in" filter="fade">
                                      <p:cBhvr>
                                        <p:cTn id="148" dur="500"/>
                                        <p:tgtEl>
                                          <p:spTgt spid="124"/>
                                        </p:tgtEl>
                                      </p:cBhvr>
                                    </p:animEffect>
                                  </p:childTnLst>
                                </p:cTn>
                              </p:par>
                              <p:par>
                                <p:cTn id="149" presetID="7" presetClass="emph" presetSubtype="2" fill="hold" nodeType="withEffect">
                                  <p:stCondLst>
                                    <p:cond delay="0"/>
                                  </p:stCondLst>
                                  <p:childTnLst>
                                    <p:animClr clrSpc="rgb" dir="cw">
                                      <p:cBhvr>
                                        <p:cTn id="150" dur="500" fill="hold"/>
                                        <p:tgtEl>
                                          <p:spTgt spid="82"/>
                                        </p:tgtEl>
                                        <p:attrNameLst>
                                          <p:attrName>stroke.color</p:attrName>
                                        </p:attrNameLst>
                                      </p:cBhvr>
                                      <p:to>
                                        <a:srgbClr val="000000"/>
                                      </p:to>
                                    </p:animClr>
                                    <p:set>
                                      <p:cBhvr>
                                        <p:cTn id="151" dur="500" fill="hold"/>
                                        <p:tgtEl>
                                          <p:spTgt spid="82"/>
                                        </p:tgtEl>
                                        <p:attrNameLst>
                                          <p:attrName>stroke.on</p:attrName>
                                        </p:attrNameLst>
                                      </p:cBhvr>
                                      <p:to>
                                        <p:strVal val="true"/>
                                      </p:to>
                                    </p:se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7"/>
                                        </p:tgtEl>
                                        <p:attrNameLst>
                                          <p:attrName>style.visibility</p:attrName>
                                        </p:attrNameLst>
                                      </p:cBhvr>
                                      <p:to>
                                        <p:strVal val="visible"/>
                                      </p:to>
                                    </p:set>
                                    <p:animEffect transition="in" filter="fade">
                                      <p:cBhvr>
                                        <p:cTn id="159" dur="500"/>
                                        <p:tgtEl>
                                          <p:spTgt spid="147"/>
                                        </p:tgtEl>
                                      </p:cBhvr>
                                    </p:animEffect>
                                  </p:childTnLst>
                                </p:cTn>
                              </p:par>
                              <p:par>
                                <p:cTn id="160" presetID="10" presetClass="entr" presetSubtype="0" fill="hold" nodeType="withEffect">
                                  <p:stCondLst>
                                    <p:cond delay="0"/>
                                  </p:stCondLst>
                                  <p:childTnLst>
                                    <p:set>
                                      <p:cBhvr>
                                        <p:cTn id="161" dur="1" fill="hold">
                                          <p:stCondLst>
                                            <p:cond delay="0"/>
                                          </p:stCondLst>
                                        </p:cTn>
                                        <p:tgtEl>
                                          <p:spTgt spid="146"/>
                                        </p:tgtEl>
                                        <p:attrNameLst>
                                          <p:attrName>style.visibility</p:attrName>
                                        </p:attrNameLst>
                                      </p:cBhvr>
                                      <p:to>
                                        <p:strVal val="visible"/>
                                      </p:to>
                                    </p:set>
                                    <p:animEffect transition="in" filter="fade">
                                      <p:cBhvr>
                                        <p:cTn id="162" dur="500"/>
                                        <p:tgtEl>
                                          <p:spTgt spid="146"/>
                                        </p:tgtEl>
                                      </p:cBhvr>
                                    </p:animEffect>
                                  </p:childTnLst>
                                </p:cTn>
                              </p:par>
                              <p:par>
                                <p:cTn id="163" presetID="10" presetClass="entr" presetSubtype="0" fill="hold" nodeType="withEffect">
                                  <p:stCondLst>
                                    <p:cond delay="0"/>
                                  </p:stCondLst>
                                  <p:childTnLst>
                                    <p:set>
                                      <p:cBhvr>
                                        <p:cTn id="164" dur="1" fill="hold">
                                          <p:stCondLst>
                                            <p:cond delay="0"/>
                                          </p:stCondLst>
                                        </p:cTn>
                                        <p:tgtEl>
                                          <p:spTgt spid="148"/>
                                        </p:tgtEl>
                                        <p:attrNameLst>
                                          <p:attrName>style.visibility</p:attrName>
                                        </p:attrNameLst>
                                      </p:cBhvr>
                                      <p:to>
                                        <p:strVal val="visible"/>
                                      </p:to>
                                    </p:set>
                                    <p:animEffect transition="in" filter="fade">
                                      <p:cBhvr>
                                        <p:cTn id="165" dur="500"/>
                                        <p:tgtEl>
                                          <p:spTgt spid="14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9"/>
                                        </p:tgtEl>
                                        <p:attrNameLst>
                                          <p:attrName>style.visibility</p:attrName>
                                        </p:attrNameLst>
                                      </p:cBhvr>
                                      <p:to>
                                        <p:strVal val="visible"/>
                                      </p:to>
                                    </p:set>
                                    <p:animEffect transition="in" filter="fade">
                                      <p:cBhvr>
                                        <p:cTn id="168" dur="500"/>
                                        <p:tgtEl>
                                          <p:spTgt spid="14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nodeType="with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fade">
                                      <p:cBhvr>
                                        <p:cTn id="179" dur="500"/>
                                        <p:tgtEl>
                                          <p:spTgt spid="37"/>
                                        </p:tgtEl>
                                      </p:cBhvr>
                                    </p:animEffect>
                                  </p:childTnLst>
                                </p:cTn>
                              </p:par>
                              <p:par>
                                <p:cTn id="180" presetID="10" presetClass="entr" presetSubtype="0" fill="hold" nodeType="with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childTnLst>
                                </p:cTn>
                              </p:par>
                              <p:par>
                                <p:cTn id="183" presetID="10" presetClass="exit" presetSubtype="0" fill="hold" nodeType="withEffect">
                                  <p:stCondLst>
                                    <p:cond delay="0"/>
                                  </p:stCondLst>
                                  <p:childTnLst>
                                    <p:animEffect transition="out" filter="fade">
                                      <p:cBhvr>
                                        <p:cTn id="184" dur="500"/>
                                        <p:tgtEl>
                                          <p:spTgt spid="125"/>
                                        </p:tgtEl>
                                      </p:cBhvr>
                                    </p:animEffect>
                                    <p:set>
                                      <p:cBhvr>
                                        <p:cTn id="185" dur="1" fill="hold">
                                          <p:stCondLst>
                                            <p:cond delay="499"/>
                                          </p:stCondLst>
                                        </p:cTn>
                                        <p:tgtEl>
                                          <p:spTgt spid="12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47"/>
                                        </p:tgtEl>
                                      </p:cBhvr>
                                    </p:animEffect>
                                    <p:set>
                                      <p:cBhvr>
                                        <p:cTn id="188" dur="1" fill="hold">
                                          <p:stCondLst>
                                            <p:cond delay="499"/>
                                          </p:stCondLst>
                                        </p:cTn>
                                        <p:tgtEl>
                                          <p:spTgt spid="47"/>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47"/>
                                        </p:tgtEl>
                                      </p:cBhvr>
                                    </p:animEffect>
                                    <p:set>
                                      <p:cBhvr>
                                        <p:cTn id="191" dur="1" fill="hold">
                                          <p:stCondLst>
                                            <p:cond delay="499"/>
                                          </p:stCondLst>
                                        </p:cTn>
                                        <p:tgtEl>
                                          <p:spTgt spid="14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146"/>
                                        </p:tgtEl>
                                      </p:cBhvr>
                                    </p:animEffect>
                                    <p:set>
                                      <p:cBhvr>
                                        <p:cTn id="194" dur="1" fill="hold">
                                          <p:stCondLst>
                                            <p:cond delay="499"/>
                                          </p:stCondLst>
                                        </p:cTn>
                                        <p:tgtEl>
                                          <p:spTgt spid="14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24"/>
                                        </p:tgtEl>
                                      </p:cBhvr>
                                    </p:animEffect>
                                    <p:set>
                                      <p:cBhvr>
                                        <p:cTn id="197" dur="1" fill="hold">
                                          <p:stCondLst>
                                            <p:cond delay="499"/>
                                          </p:stCondLst>
                                        </p:cTn>
                                        <p:tgtEl>
                                          <p:spTgt spid="124"/>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38"/>
                                        </p:tgtEl>
                                      </p:cBhvr>
                                    </p:animEffect>
                                    <p:set>
                                      <p:cBhvr>
                                        <p:cTn id="200" dur="1" fill="hold">
                                          <p:stCondLst>
                                            <p:cond delay="499"/>
                                          </p:stCondLst>
                                        </p:cTn>
                                        <p:tgtEl>
                                          <p:spTgt spid="3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7" presetClass="emph" presetSubtype="2" fill="hold" nodeType="clickEffect">
                                  <p:stCondLst>
                                    <p:cond delay="0"/>
                                  </p:stCondLst>
                                  <p:childTnLst>
                                    <p:animClr clrSpc="rgb" dir="cw">
                                      <p:cBhvr>
                                        <p:cTn id="204" dur="500" fill="hold"/>
                                        <p:tgtEl>
                                          <p:spTgt spid="82"/>
                                        </p:tgtEl>
                                        <p:attrNameLst>
                                          <p:attrName>stroke.color</p:attrName>
                                        </p:attrNameLst>
                                      </p:cBhvr>
                                      <p:to>
                                        <a:srgbClr val="000000"/>
                                      </p:to>
                                    </p:animClr>
                                    <p:set>
                                      <p:cBhvr>
                                        <p:cTn id="205" dur="500" fill="hold"/>
                                        <p:tgtEl>
                                          <p:spTgt spid="82"/>
                                        </p:tgtEl>
                                        <p:attrNameLst>
                                          <p:attrName>stroke.on</p:attrName>
                                        </p:attrNameLst>
                                      </p:cBhvr>
                                      <p:to>
                                        <p:strVal val="true"/>
                                      </p:to>
                                    </p:set>
                                  </p:childTnLst>
                                </p:cTn>
                              </p:par>
                              <p:par>
                                <p:cTn id="206" presetID="10" presetClass="entr" presetSubtype="0"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
                                        </p:tgtEl>
                                        <p:attrNameLst>
                                          <p:attrName>style.visibility</p:attrName>
                                        </p:attrNameLst>
                                      </p:cBhvr>
                                      <p:to>
                                        <p:strVal val="visible"/>
                                      </p:to>
                                    </p:set>
                                    <p:animEffect transition="in" filter="fade">
                                      <p:cBhvr>
                                        <p:cTn id="211" dur="500"/>
                                        <p:tgtEl>
                                          <p:spTgt spid="123"/>
                                        </p:tgtEl>
                                      </p:cBhvr>
                                    </p:animEffect>
                                  </p:childTnLst>
                                </p:cTn>
                              </p:par>
                              <p:par>
                                <p:cTn id="212" presetID="10" presetClass="exit" presetSubtype="0" fill="hold" nodeType="withEffect">
                                  <p:stCondLst>
                                    <p:cond delay="0"/>
                                  </p:stCondLst>
                                  <p:childTnLst>
                                    <p:animEffect transition="out" filter="fade">
                                      <p:cBhvr>
                                        <p:cTn id="213" dur="500"/>
                                        <p:tgtEl>
                                          <p:spTgt spid="148"/>
                                        </p:tgtEl>
                                      </p:cBhvr>
                                    </p:animEffect>
                                    <p:set>
                                      <p:cBhvr>
                                        <p:cTn id="214" dur="1" fill="hold">
                                          <p:stCondLst>
                                            <p:cond delay="499"/>
                                          </p:stCondLst>
                                        </p:cTn>
                                        <p:tgtEl>
                                          <p:spTgt spid="14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49"/>
                                        </p:tgtEl>
                                      </p:cBhvr>
                                    </p:animEffect>
                                    <p:set>
                                      <p:cBhvr>
                                        <p:cTn id="217" dur="1" fill="hold">
                                          <p:stCondLst>
                                            <p:cond delay="499"/>
                                          </p:stCondLst>
                                        </p:cTn>
                                        <p:tgtEl>
                                          <p:spTgt spid="149"/>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43"/>
                                        </p:tgtEl>
                                      </p:cBhvr>
                                    </p:animEffect>
                                    <p:set>
                                      <p:cBhvr>
                                        <p:cTn id="223" dur="1" fill="hold">
                                          <p:stCondLst>
                                            <p:cond delay="499"/>
                                          </p:stCondLst>
                                        </p:cTn>
                                        <p:tgtEl>
                                          <p:spTgt spid="4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37"/>
                                        </p:tgtEl>
                                      </p:cBhvr>
                                    </p:animEffect>
                                    <p:set>
                                      <p:cBhvr>
                                        <p:cTn id="226" dur="1" fill="hold">
                                          <p:stCondLst>
                                            <p:cond delay="499"/>
                                          </p:stCondLst>
                                        </p:cTn>
                                        <p:tgtEl>
                                          <p:spTgt spid="3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16"/>
                                        </p:tgtEl>
                                        <p:attrNameLst>
                                          <p:attrName>style.visibility</p:attrName>
                                        </p:attrNameLst>
                                      </p:cBhvr>
                                      <p:to>
                                        <p:strVal val="visible"/>
                                      </p:to>
                                    </p:set>
                                    <p:animEffect transition="in" filter="fade">
                                      <p:cBhvr>
                                        <p:cTn id="23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2" grpId="0" animBg="1"/>
      <p:bldP spid="72" grpId="1" animBg="1"/>
      <p:bldP spid="113" grpId="0" animBg="1"/>
      <p:bldP spid="113" grpId="1" animBg="1"/>
      <p:bldP spid="114" grpId="0" animBg="1"/>
      <p:bldP spid="114" grpId="1" animBg="1"/>
      <p:bldP spid="116" grpId="0"/>
      <p:bldP spid="121" grpId="0"/>
      <p:bldP spid="122" grpId="0"/>
      <p:bldP spid="123" grpId="0"/>
      <p:bldP spid="147" grpId="0" animBg="1"/>
      <p:bldP spid="147" grpId="1" animBg="1"/>
      <p:bldP spid="149" grpId="0" animBg="1"/>
      <p:bldP spid="149" grpId="1" animBg="1"/>
      <p:bldP spid="46" grpId="0"/>
      <p:bldP spid="46" grpId="1"/>
      <p:bldP spid="47" grpId="0"/>
      <p:bldP spid="47" grpId="1"/>
      <p:bldP spid="43" grpId="0" animBg="1"/>
      <p:bldP spid="43" grpId="1" animBg="1"/>
      <p:bldP spid="44" grpId="0" animBg="1"/>
      <p:bldP spid="4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of Configurability:</a:t>
            </a:r>
            <a:br>
              <a:rPr lang="en-US" dirty="0" smtClean="0"/>
            </a:br>
            <a:r>
              <a:rPr lang="en-US" dirty="0" smtClean="0"/>
              <a:t>Comparison with Conventional Switch</a:t>
            </a:r>
            <a:endParaRPr lang="en-US" dirty="0"/>
          </a:p>
        </p:txBody>
      </p:sp>
      <p:sp>
        <p:nvSpPr>
          <p:cNvPr id="3" name="Content Placeholder 2"/>
          <p:cNvSpPr>
            <a:spLocks noGrp="1"/>
          </p:cNvSpPr>
          <p:nvPr>
            <p:ph idx="1"/>
          </p:nvPr>
        </p:nvSpPr>
        <p:spPr>
          <a:xfrm>
            <a:off x="457200" y="1942277"/>
            <a:ext cx="8229600" cy="4183886"/>
          </a:xfrm>
        </p:spPr>
        <p:txBody>
          <a:bodyPr>
            <a:normAutofit lnSpcReduction="10000"/>
          </a:bodyPr>
          <a:lstStyle/>
          <a:p>
            <a:r>
              <a:rPr lang="en-US" sz="2400" dirty="0" smtClean="0"/>
              <a:t>Many functions identical:  I/O, data buffer, </a:t>
            </a:r>
            <a:r>
              <a:rPr lang="en-US" sz="2400" dirty="0" err="1" smtClean="0"/>
              <a:t>queueing</a:t>
            </a:r>
            <a:r>
              <a:rPr lang="en-US" sz="2400" dirty="0" smtClean="0"/>
              <a:t>…</a:t>
            </a:r>
          </a:p>
          <a:p>
            <a:r>
              <a:rPr lang="en-US" sz="2400" dirty="0" smtClean="0"/>
              <a:t>Make extra functions optional: statistics</a:t>
            </a:r>
          </a:p>
          <a:p>
            <a:r>
              <a:rPr lang="en-US" sz="2400" dirty="0" smtClean="0"/>
              <a:t>Memory dominates area</a:t>
            </a:r>
          </a:p>
          <a:p>
            <a:pPr lvl="1"/>
            <a:r>
              <a:rPr lang="en-US" sz="2000" dirty="0" smtClean="0"/>
              <a:t>Compare memory area/bit and bit count</a:t>
            </a:r>
          </a:p>
          <a:p>
            <a:r>
              <a:rPr lang="en-US" sz="2400" dirty="0" smtClean="0"/>
              <a:t>RMT must use memory bits efficiently to compete on cost</a:t>
            </a:r>
          </a:p>
          <a:p>
            <a:r>
              <a:rPr lang="en-US" sz="2400" dirty="0" smtClean="0"/>
              <a:t>Techniques for flexibility</a:t>
            </a:r>
          </a:p>
          <a:p>
            <a:pPr lvl="1"/>
            <a:r>
              <a:rPr lang="en-US" sz="2000" dirty="0" smtClean="0"/>
              <a:t>Match stage unit RAM configurability</a:t>
            </a:r>
          </a:p>
          <a:p>
            <a:pPr lvl="1"/>
            <a:r>
              <a:rPr lang="en-US" sz="2000" dirty="0" smtClean="0"/>
              <a:t>Ingress/egress resource sharing</a:t>
            </a:r>
          </a:p>
          <a:p>
            <a:pPr lvl="1"/>
            <a:r>
              <a:rPr lang="en-US" sz="2000" dirty="0" smtClean="0"/>
              <a:t>Table predication allows multiple tables per stage</a:t>
            </a:r>
          </a:p>
          <a:p>
            <a:pPr lvl="1"/>
            <a:r>
              <a:rPr lang="en-US" sz="2000" dirty="0" smtClean="0"/>
              <a:t>Match memory overhead reduction</a:t>
            </a:r>
          </a:p>
          <a:p>
            <a:pPr lvl="1"/>
            <a:r>
              <a:rPr lang="en-US" sz="2000" dirty="0" smtClean="0"/>
              <a:t>Match memory multi-word packing</a:t>
            </a:r>
          </a:p>
          <a:p>
            <a:pPr lvl="1"/>
            <a:endParaRPr lang="en-US" sz="2000" dirty="0" smtClean="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487006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64"/>
            <a:ext cx="9144000" cy="877921"/>
          </a:xfrm>
        </p:spPr>
        <p:txBody>
          <a:bodyPr>
            <a:noAutofit/>
          </a:bodyPr>
          <a:lstStyle/>
          <a:p>
            <a:r>
              <a:rPr lang="en-US" sz="3600" dirty="0" smtClean="0"/>
              <a:t>Chip  Comparison with Fixed Function Switches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0886571"/>
              </p:ext>
            </p:extLst>
          </p:nvPr>
        </p:nvGraphicFramePr>
        <p:xfrm>
          <a:off x="620467" y="1199237"/>
          <a:ext cx="8229600" cy="2225040"/>
        </p:xfrm>
        <a:graphic>
          <a:graphicData uri="http://schemas.openxmlformats.org/drawingml/2006/table">
            <a:tbl>
              <a:tblPr firstRow="1" lastRow="1" bandRow="1">
                <a:tableStyleId>{5C22544A-7EE6-4342-B048-85BDC9FD1C3A}</a:tableStyleId>
              </a:tblPr>
              <a:tblGrid>
                <a:gridCol w="4334928"/>
                <a:gridCol w="1985158"/>
                <a:gridCol w="1909514"/>
              </a:tblGrid>
              <a:tr h="370840">
                <a:tc>
                  <a:txBody>
                    <a:bodyPr/>
                    <a:lstStyle/>
                    <a:p>
                      <a:r>
                        <a:rPr lang="en-US" dirty="0" smtClean="0"/>
                        <a:t>Section</a:t>
                      </a:r>
                      <a:endParaRPr lang="en-US" dirty="0"/>
                    </a:p>
                  </a:txBody>
                  <a:tcPr/>
                </a:tc>
                <a:tc>
                  <a:txBody>
                    <a:bodyPr/>
                    <a:lstStyle/>
                    <a:p>
                      <a:r>
                        <a:rPr lang="en-US" dirty="0" smtClean="0"/>
                        <a:t>Area % of chip</a:t>
                      </a:r>
                      <a:endParaRPr lang="en-US" dirty="0"/>
                    </a:p>
                  </a:txBody>
                  <a:tcPr/>
                </a:tc>
                <a:tc>
                  <a:txBody>
                    <a:bodyPr/>
                    <a:lstStyle/>
                    <a:p>
                      <a:r>
                        <a:rPr lang="en-US" dirty="0" smtClean="0"/>
                        <a:t>Extra Cost</a:t>
                      </a:r>
                      <a:endParaRPr lang="en-US" dirty="0"/>
                    </a:p>
                  </a:txBody>
                  <a:tcPr/>
                </a:tc>
              </a:tr>
              <a:tr h="370840">
                <a:tc>
                  <a:txBody>
                    <a:bodyPr/>
                    <a:lstStyle/>
                    <a:p>
                      <a:r>
                        <a:rPr lang="en-US" dirty="0" smtClean="0"/>
                        <a:t>IO,</a:t>
                      </a:r>
                      <a:r>
                        <a:rPr lang="en-US" baseline="0" dirty="0" smtClean="0"/>
                        <a:t> buffer, queue, CPU, </a:t>
                      </a:r>
                      <a:r>
                        <a:rPr lang="en-US" baseline="0" dirty="0" err="1" smtClean="0"/>
                        <a:t>etc</a:t>
                      </a:r>
                      <a:endParaRPr lang="en-US" dirty="0"/>
                    </a:p>
                  </a:txBody>
                  <a:tcPr/>
                </a:tc>
                <a:tc>
                  <a:txBody>
                    <a:bodyPr/>
                    <a:lstStyle/>
                    <a:p>
                      <a:r>
                        <a:rPr lang="en-US" dirty="0" smtClean="0"/>
                        <a:t>37%</a:t>
                      </a:r>
                      <a:endParaRPr lang="en-US" dirty="0"/>
                    </a:p>
                  </a:txBody>
                  <a:tcPr/>
                </a:tc>
                <a:tc>
                  <a:txBody>
                    <a:bodyPr/>
                    <a:lstStyle/>
                    <a:p>
                      <a:r>
                        <a:rPr lang="en-US" dirty="0" smtClean="0"/>
                        <a:t>0.0%</a:t>
                      </a:r>
                    </a:p>
                  </a:txBody>
                  <a:tcPr/>
                </a:tc>
              </a:tr>
              <a:tr h="370840">
                <a:tc>
                  <a:txBody>
                    <a:bodyPr/>
                    <a:lstStyle/>
                    <a:p>
                      <a:r>
                        <a:rPr lang="en-US" dirty="0" smtClean="0"/>
                        <a:t>Match memory &amp; logic</a:t>
                      </a:r>
                      <a:endParaRPr lang="en-US" dirty="0"/>
                    </a:p>
                  </a:txBody>
                  <a:tcPr/>
                </a:tc>
                <a:tc>
                  <a:txBody>
                    <a:bodyPr/>
                    <a:lstStyle/>
                    <a:p>
                      <a:r>
                        <a:rPr lang="en-US" dirty="0" smtClean="0"/>
                        <a:t>54.3%</a:t>
                      </a:r>
                      <a:endParaRPr lang="en-US" dirty="0"/>
                    </a:p>
                  </a:txBody>
                  <a:tcPr/>
                </a:tc>
                <a:tc>
                  <a:txBody>
                    <a:bodyPr/>
                    <a:lstStyle/>
                    <a:p>
                      <a:r>
                        <a:rPr lang="en-US" dirty="0" smtClean="0"/>
                        <a:t>8.0%</a:t>
                      </a:r>
                    </a:p>
                  </a:txBody>
                  <a:tcPr/>
                </a:tc>
              </a:tr>
              <a:tr h="370840">
                <a:tc>
                  <a:txBody>
                    <a:bodyPr/>
                    <a:lstStyle/>
                    <a:p>
                      <a:r>
                        <a:rPr lang="en-US" dirty="0" smtClean="0"/>
                        <a:t>VLIW action</a:t>
                      </a:r>
                      <a:r>
                        <a:rPr lang="en-US" baseline="0" dirty="0" smtClean="0"/>
                        <a:t> engine</a:t>
                      </a:r>
                      <a:endParaRPr lang="en-US" dirty="0"/>
                    </a:p>
                  </a:txBody>
                  <a:tcPr/>
                </a:tc>
                <a:tc>
                  <a:txBody>
                    <a:bodyPr/>
                    <a:lstStyle/>
                    <a:p>
                      <a:r>
                        <a:rPr lang="en-US" dirty="0" smtClean="0"/>
                        <a:t>7.4%</a:t>
                      </a:r>
                      <a:endParaRPr lang="en-US" dirty="0"/>
                    </a:p>
                  </a:txBody>
                  <a:tcPr/>
                </a:tc>
                <a:tc>
                  <a:txBody>
                    <a:bodyPr/>
                    <a:lstStyle/>
                    <a:p>
                      <a:r>
                        <a:rPr lang="en-US" dirty="0" smtClean="0"/>
                        <a:t>5.5%</a:t>
                      </a:r>
                    </a:p>
                  </a:txBody>
                  <a:tcPr/>
                </a:tc>
              </a:tr>
              <a:tr h="370840">
                <a:tc>
                  <a:txBody>
                    <a:bodyPr/>
                    <a:lstStyle/>
                    <a:p>
                      <a:r>
                        <a:rPr lang="en-US" dirty="0" smtClean="0"/>
                        <a:t>Parser + </a:t>
                      </a:r>
                      <a:r>
                        <a:rPr lang="en-US" dirty="0" err="1" smtClean="0"/>
                        <a:t>deparser</a:t>
                      </a:r>
                      <a:endParaRPr lang="en-US" dirty="0"/>
                    </a:p>
                  </a:txBody>
                  <a:tcPr/>
                </a:tc>
                <a:tc>
                  <a:txBody>
                    <a:bodyPr/>
                    <a:lstStyle/>
                    <a:p>
                      <a:r>
                        <a:rPr lang="en-US" dirty="0" smtClean="0"/>
                        <a:t>1.3%</a:t>
                      </a:r>
                      <a:endParaRPr lang="en-US" dirty="0"/>
                    </a:p>
                  </a:txBody>
                  <a:tcPr/>
                </a:tc>
                <a:tc>
                  <a:txBody>
                    <a:bodyPr/>
                    <a:lstStyle/>
                    <a:p>
                      <a:r>
                        <a:rPr lang="en-US" dirty="0" smtClean="0"/>
                        <a:t>0.7%</a:t>
                      </a:r>
                      <a:endParaRPr lang="en-US" dirty="0"/>
                    </a:p>
                  </a:txBody>
                  <a:tcPr/>
                </a:tc>
              </a:tr>
              <a:tr h="370840">
                <a:tc>
                  <a:txBody>
                    <a:bodyPr/>
                    <a:lstStyle/>
                    <a:p>
                      <a:r>
                        <a:rPr lang="en-US" dirty="0" smtClean="0"/>
                        <a:t>Total extra</a:t>
                      </a:r>
                      <a:r>
                        <a:rPr lang="en-US" baseline="0" dirty="0" smtClean="0"/>
                        <a:t> area cost</a:t>
                      </a:r>
                      <a:endParaRPr lang="en-US" dirty="0"/>
                    </a:p>
                  </a:txBody>
                  <a:tcPr/>
                </a:tc>
                <a:tc>
                  <a:txBody>
                    <a:bodyPr/>
                    <a:lstStyle/>
                    <a:p>
                      <a:endParaRPr lang="en-US" dirty="0"/>
                    </a:p>
                  </a:txBody>
                  <a:tcPr/>
                </a:tc>
                <a:tc>
                  <a:txBody>
                    <a:bodyPr/>
                    <a:lstStyle/>
                    <a:p>
                      <a:r>
                        <a:rPr lang="en-US" dirty="0" smtClean="0"/>
                        <a:t>14.2%</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618347"/>
              </p:ext>
            </p:extLst>
          </p:nvPr>
        </p:nvGraphicFramePr>
        <p:xfrm>
          <a:off x="650263" y="3739844"/>
          <a:ext cx="8199804" cy="2966720"/>
        </p:xfrm>
        <a:graphic>
          <a:graphicData uri="http://schemas.openxmlformats.org/drawingml/2006/table">
            <a:tbl>
              <a:tblPr firstRow="1" lastRow="1" bandRow="1">
                <a:tableStyleId>{5C22544A-7EE6-4342-B048-85BDC9FD1C3A}</a:tableStyleId>
              </a:tblPr>
              <a:tblGrid>
                <a:gridCol w="4294461"/>
                <a:gridCol w="1995830"/>
                <a:gridCol w="1909513"/>
              </a:tblGrid>
              <a:tr h="370840">
                <a:tc>
                  <a:txBody>
                    <a:bodyPr/>
                    <a:lstStyle/>
                    <a:p>
                      <a:r>
                        <a:rPr lang="en-US" dirty="0" smtClean="0"/>
                        <a:t>Section</a:t>
                      </a:r>
                      <a:endParaRPr lang="en-US" dirty="0"/>
                    </a:p>
                  </a:txBody>
                  <a:tcPr/>
                </a:tc>
                <a:tc>
                  <a:txBody>
                    <a:bodyPr/>
                    <a:lstStyle/>
                    <a:p>
                      <a:r>
                        <a:rPr lang="en-US" dirty="0" smtClean="0"/>
                        <a:t>Power % of chip</a:t>
                      </a:r>
                      <a:endParaRPr lang="en-US" dirty="0"/>
                    </a:p>
                  </a:txBody>
                  <a:tcPr/>
                </a:tc>
                <a:tc>
                  <a:txBody>
                    <a:bodyPr/>
                    <a:lstStyle/>
                    <a:p>
                      <a:r>
                        <a:rPr lang="en-US" dirty="0" smtClean="0"/>
                        <a:t>Extra Cost</a:t>
                      </a:r>
                      <a:endParaRPr lang="en-US" dirty="0"/>
                    </a:p>
                  </a:txBody>
                  <a:tcPr/>
                </a:tc>
              </a:tr>
              <a:tr h="370840">
                <a:tc>
                  <a:txBody>
                    <a:bodyPr/>
                    <a:lstStyle/>
                    <a:p>
                      <a:r>
                        <a:rPr lang="en-US" dirty="0" smtClean="0"/>
                        <a:t>I/O</a:t>
                      </a:r>
                      <a:endParaRPr lang="en-US" dirty="0"/>
                    </a:p>
                  </a:txBody>
                  <a:tcPr/>
                </a:tc>
                <a:tc>
                  <a:txBody>
                    <a:bodyPr/>
                    <a:lstStyle/>
                    <a:p>
                      <a:r>
                        <a:rPr lang="en-US" dirty="0" smtClean="0"/>
                        <a:t>26.0%</a:t>
                      </a:r>
                      <a:endParaRPr lang="en-US" dirty="0"/>
                    </a:p>
                  </a:txBody>
                  <a:tcPr/>
                </a:tc>
                <a:tc>
                  <a:txBody>
                    <a:bodyPr/>
                    <a:lstStyle/>
                    <a:p>
                      <a:r>
                        <a:rPr lang="en-US" dirty="0" smtClean="0"/>
                        <a:t>0.0%</a:t>
                      </a:r>
                    </a:p>
                  </a:txBody>
                  <a:tcPr/>
                </a:tc>
              </a:tr>
              <a:tr h="370840">
                <a:tc>
                  <a:txBody>
                    <a:bodyPr/>
                    <a:lstStyle/>
                    <a:p>
                      <a:r>
                        <a:rPr lang="en-US" dirty="0" smtClean="0"/>
                        <a:t>Memory leakage</a:t>
                      </a:r>
                      <a:endParaRPr lang="en-US" dirty="0"/>
                    </a:p>
                  </a:txBody>
                  <a:tcPr/>
                </a:tc>
                <a:tc>
                  <a:txBody>
                    <a:bodyPr/>
                    <a:lstStyle/>
                    <a:p>
                      <a:r>
                        <a:rPr lang="en-US" dirty="0" smtClean="0"/>
                        <a:t>43.7%</a:t>
                      </a:r>
                      <a:endParaRPr lang="en-US" dirty="0"/>
                    </a:p>
                  </a:txBody>
                  <a:tcPr/>
                </a:tc>
                <a:tc>
                  <a:txBody>
                    <a:bodyPr/>
                    <a:lstStyle/>
                    <a:p>
                      <a:r>
                        <a:rPr lang="en-US" dirty="0" smtClean="0"/>
                        <a:t>4.0%</a:t>
                      </a:r>
                      <a:endParaRPr lang="en-US" dirty="0"/>
                    </a:p>
                  </a:txBody>
                  <a:tcPr/>
                </a:tc>
              </a:tr>
              <a:tr h="370840">
                <a:tc>
                  <a:txBody>
                    <a:bodyPr/>
                    <a:lstStyle/>
                    <a:p>
                      <a:r>
                        <a:rPr lang="en-US" dirty="0" smtClean="0"/>
                        <a:t>Logic leakage</a:t>
                      </a:r>
                      <a:endParaRPr lang="en-US" dirty="0"/>
                    </a:p>
                  </a:txBody>
                  <a:tcPr/>
                </a:tc>
                <a:tc>
                  <a:txBody>
                    <a:bodyPr/>
                    <a:lstStyle/>
                    <a:p>
                      <a:r>
                        <a:rPr lang="en-US" dirty="0" smtClean="0"/>
                        <a:t>7.3%</a:t>
                      </a:r>
                    </a:p>
                  </a:txBody>
                  <a:tcPr/>
                </a:tc>
                <a:tc>
                  <a:txBody>
                    <a:bodyPr/>
                    <a:lstStyle/>
                    <a:p>
                      <a:r>
                        <a:rPr lang="en-US" dirty="0" smtClean="0"/>
                        <a:t>2.5%</a:t>
                      </a:r>
                    </a:p>
                  </a:txBody>
                  <a:tcPr/>
                </a:tc>
              </a:tr>
              <a:tr h="370840">
                <a:tc>
                  <a:txBody>
                    <a:bodyPr/>
                    <a:lstStyle/>
                    <a:p>
                      <a:r>
                        <a:rPr lang="en-US" dirty="0" smtClean="0"/>
                        <a:t>RAM active</a:t>
                      </a:r>
                      <a:endParaRPr lang="en-US" dirty="0"/>
                    </a:p>
                  </a:txBody>
                  <a:tcPr/>
                </a:tc>
                <a:tc>
                  <a:txBody>
                    <a:bodyPr/>
                    <a:lstStyle/>
                    <a:p>
                      <a:r>
                        <a:rPr lang="en-US" dirty="0" smtClean="0"/>
                        <a:t>2.7%</a:t>
                      </a:r>
                      <a:endParaRPr lang="en-US" dirty="0"/>
                    </a:p>
                  </a:txBody>
                  <a:tcPr/>
                </a:tc>
                <a:tc>
                  <a:txBody>
                    <a:bodyPr/>
                    <a:lstStyle/>
                    <a:p>
                      <a:r>
                        <a:rPr lang="en-US" dirty="0" smtClean="0"/>
                        <a:t>0.4%</a:t>
                      </a:r>
                      <a:endParaRPr lang="en-US" dirty="0"/>
                    </a:p>
                  </a:txBody>
                  <a:tcPr/>
                </a:tc>
              </a:tr>
              <a:tr h="370840">
                <a:tc>
                  <a:txBody>
                    <a:bodyPr/>
                    <a:lstStyle/>
                    <a:p>
                      <a:r>
                        <a:rPr lang="en-US" dirty="0" smtClean="0"/>
                        <a:t>TCAM active</a:t>
                      </a:r>
                      <a:endParaRPr lang="en-US" dirty="0"/>
                    </a:p>
                  </a:txBody>
                  <a:tcPr/>
                </a:tc>
                <a:tc>
                  <a:txBody>
                    <a:bodyPr/>
                    <a:lstStyle/>
                    <a:p>
                      <a:r>
                        <a:rPr lang="en-US" dirty="0" smtClean="0"/>
                        <a:t>3.5%</a:t>
                      </a:r>
                      <a:endParaRPr lang="en-US" dirty="0"/>
                    </a:p>
                  </a:txBody>
                  <a:tcPr/>
                </a:tc>
                <a:tc>
                  <a:txBody>
                    <a:bodyPr/>
                    <a:lstStyle/>
                    <a:p>
                      <a:r>
                        <a:rPr lang="en-US" dirty="0" smtClean="0"/>
                        <a:t>0.0%</a:t>
                      </a:r>
                    </a:p>
                  </a:txBody>
                  <a:tcPr/>
                </a:tc>
              </a:tr>
              <a:tr h="370840">
                <a:tc>
                  <a:txBody>
                    <a:bodyPr/>
                    <a:lstStyle/>
                    <a:p>
                      <a:r>
                        <a:rPr lang="en-US" dirty="0" smtClean="0"/>
                        <a:t>Logic active</a:t>
                      </a:r>
                      <a:endParaRPr lang="en-US" dirty="0"/>
                    </a:p>
                  </a:txBody>
                  <a:tcPr/>
                </a:tc>
                <a:tc>
                  <a:txBody>
                    <a:bodyPr/>
                    <a:lstStyle/>
                    <a:p>
                      <a:r>
                        <a:rPr lang="en-US" dirty="0" smtClean="0"/>
                        <a:t>16.8%</a:t>
                      </a:r>
                      <a:endParaRPr lang="en-US" dirty="0"/>
                    </a:p>
                  </a:txBody>
                  <a:tcPr/>
                </a:tc>
                <a:tc>
                  <a:txBody>
                    <a:bodyPr/>
                    <a:lstStyle/>
                    <a:p>
                      <a:r>
                        <a:rPr lang="en-US" dirty="0" smtClean="0"/>
                        <a:t>5.5%</a:t>
                      </a:r>
                      <a:endParaRPr lang="en-US" dirty="0"/>
                    </a:p>
                  </a:txBody>
                  <a:tcPr/>
                </a:tc>
              </a:tr>
              <a:tr h="370840">
                <a:tc>
                  <a:txBody>
                    <a:bodyPr/>
                    <a:lstStyle/>
                    <a:p>
                      <a:r>
                        <a:rPr lang="en-US" dirty="0" smtClean="0"/>
                        <a:t>Total extra power cost</a:t>
                      </a:r>
                      <a:endParaRPr lang="en-US" dirty="0"/>
                    </a:p>
                  </a:txBody>
                  <a:tcPr/>
                </a:tc>
                <a:tc>
                  <a:txBody>
                    <a:bodyPr/>
                    <a:lstStyle/>
                    <a:p>
                      <a:endParaRPr lang="en-US" dirty="0"/>
                    </a:p>
                  </a:txBody>
                  <a:tcPr/>
                </a:tc>
                <a:tc>
                  <a:txBody>
                    <a:bodyPr/>
                    <a:lstStyle/>
                    <a:p>
                      <a:r>
                        <a:rPr lang="en-US" dirty="0" smtClean="0"/>
                        <a:t>12.4%</a:t>
                      </a:r>
                      <a:endParaRPr lang="en-US" dirty="0"/>
                    </a:p>
                  </a:txBody>
                  <a:tcPr/>
                </a:tc>
              </a:tr>
            </a:tbl>
          </a:graphicData>
        </a:graphic>
      </p:graphicFrame>
      <p:sp>
        <p:nvSpPr>
          <p:cNvPr id="7" name="TextBox 6"/>
          <p:cNvSpPr txBox="1"/>
          <p:nvPr/>
        </p:nvSpPr>
        <p:spPr>
          <a:xfrm>
            <a:off x="4237763" y="856212"/>
            <a:ext cx="624127" cy="369332"/>
          </a:xfrm>
          <a:prstGeom prst="rect">
            <a:avLst/>
          </a:prstGeom>
          <a:noFill/>
        </p:spPr>
        <p:txBody>
          <a:bodyPr wrap="none" rtlCol="0">
            <a:spAutoFit/>
          </a:bodyPr>
          <a:lstStyle/>
          <a:p>
            <a:r>
              <a:rPr lang="en-US" dirty="0" smtClean="0"/>
              <a:t>Area</a:t>
            </a:r>
            <a:endParaRPr lang="en-US" dirty="0"/>
          </a:p>
        </p:txBody>
      </p:sp>
      <p:sp>
        <p:nvSpPr>
          <p:cNvPr id="8" name="TextBox 7"/>
          <p:cNvSpPr txBox="1"/>
          <p:nvPr/>
        </p:nvSpPr>
        <p:spPr>
          <a:xfrm>
            <a:off x="4237763" y="3424277"/>
            <a:ext cx="787395" cy="369332"/>
          </a:xfrm>
          <a:prstGeom prst="rect">
            <a:avLst/>
          </a:prstGeom>
          <a:noFill/>
        </p:spPr>
        <p:txBody>
          <a:bodyPr wrap="none" rtlCol="0">
            <a:spAutoFit/>
          </a:bodyPr>
          <a:lstStyle/>
          <a:p>
            <a:r>
              <a:rPr lang="en-US" dirty="0" smtClean="0"/>
              <a:t>Power</a:t>
            </a:r>
            <a:endParaRPr lang="en-US" dirty="0"/>
          </a:p>
        </p:txBody>
      </p:sp>
      <p:sp>
        <p:nvSpPr>
          <p:cNvPr id="4" name="Right Arrow 3"/>
          <p:cNvSpPr/>
          <p:nvPr/>
        </p:nvSpPr>
        <p:spPr>
          <a:xfrm>
            <a:off x="223818" y="1572004"/>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08203" y="2015902"/>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23818" y="2380274"/>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02998" y="4156732"/>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02998" y="4527756"/>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02998" y="6038545"/>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16469" y="3029492"/>
            <a:ext cx="1184822" cy="39478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16468" y="6330043"/>
            <a:ext cx="1184822" cy="39478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10/20/14</a:t>
            </a:r>
            <a:endParaRPr lang="en-US"/>
          </a:p>
        </p:txBody>
      </p:sp>
      <p:sp>
        <p:nvSpPr>
          <p:cNvPr id="17" name="Footer Placeholder 16"/>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617392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How do we design a flexible chip?</a:t>
            </a:r>
          </a:p>
          <a:p>
            <a:pPr lvl="1"/>
            <a:r>
              <a:rPr lang="en-US" dirty="0" smtClean="0"/>
              <a:t>The RMT switch model</a:t>
            </a:r>
          </a:p>
          <a:p>
            <a:pPr lvl="1"/>
            <a:r>
              <a:rPr lang="en-US" dirty="0" smtClean="0"/>
              <a:t>Bring processing close to the memories: </a:t>
            </a:r>
          </a:p>
          <a:p>
            <a:pPr lvl="2"/>
            <a:r>
              <a:rPr lang="en-US" dirty="0" smtClean="0"/>
              <a:t>pipeline of many stages</a:t>
            </a:r>
          </a:p>
          <a:p>
            <a:pPr lvl="1"/>
            <a:r>
              <a:rPr lang="en-US" dirty="0" smtClean="0"/>
              <a:t>Bring the processing to the wires: </a:t>
            </a:r>
          </a:p>
          <a:p>
            <a:pPr lvl="2"/>
            <a:r>
              <a:rPr lang="en-US" dirty="0" smtClean="0"/>
              <a:t>224 action CPUs per stage</a:t>
            </a:r>
          </a:p>
          <a:p>
            <a:r>
              <a:rPr lang="en-US" dirty="0" smtClean="0"/>
              <a:t>How much does it cost?</a:t>
            </a:r>
          </a:p>
          <a:p>
            <a:pPr lvl="1"/>
            <a:r>
              <a:rPr lang="en-US" dirty="0" smtClean="0"/>
              <a:t>15%</a:t>
            </a:r>
          </a:p>
          <a:p>
            <a:r>
              <a:rPr lang="en-US" dirty="0" smtClean="0"/>
              <a:t>Lots of the details </a:t>
            </a:r>
            <a:r>
              <a:rPr lang="en-US" dirty="0" smtClean="0"/>
              <a:t>how</a:t>
            </a:r>
            <a:r>
              <a:rPr lang="en-US" dirty="0" smtClean="0"/>
              <a:t> this is designed </a:t>
            </a:r>
            <a:r>
              <a:rPr lang="en-US" dirty="0" smtClean="0"/>
              <a:t>in 28nm CMOS are in the paper </a:t>
            </a:r>
          </a:p>
          <a:p>
            <a:endParaRPr lang="en-US" dirty="0"/>
          </a:p>
          <a:p>
            <a:endParaRPr lang="en-US" dirty="0" smtClean="0"/>
          </a:p>
        </p:txBody>
      </p:sp>
      <p:sp>
        <p:nvSpPr>
          <p:cNvPr id="6" name="Date Placeholder 5"/>
          <p:cNvSpPr>
            <a:spLocks noGrp="1"/>
          </p:cNvSpPr>
          <p:nvPr>
            <p:ph type="dt" sz="half" idx="10"/>
          </p:nvPr>
        </p:nvSpPr>
        <p:spPr/>
        <p:txBody>
          <a:bodyPr/>
          <a:lstStyle/>
          <a:p>
            <a:r>
              <a:rPr lang="en-US" smtClean="0"/>
              <a:t>10/20/14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83466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 SDN Updates</a:t>
            </a:r>
          </a:p>
          <a:p>
            <a:r>
              <a:rPr lang="en-US" dirty="0" smtClean="0"/>
              <a:t>SDN Forwarding Abstractions</a:t>
            </a:r>
          </a:p>
          <a:p>
            <a:pPr lvl="1"/>
            <a:r>
              <a:rPr lang="en-US" dirty="0" smtClean="0"/>
              <a:t>Click software router</a:t>
            </a:r>
          </a:p>
          <a:p>
            <a:pPr lvl="1"/>
            <a:r>
              <a:rPr lang="en-US" dirty="0" err="1" smtClean="0"/>
              <a:t>SwitchBlade</a:t>
            </a:r>
            <a:r>
              <a:rPr lang="en-US" dirty="0" smtClean="0"/>
              <a:t> </a:t>
            </a:r>
            <a:r>
              <a:rPr lang="en-US" dirty="0" err="1" smtClean="0"/>
              <a:t>NetFPGA</a:t>
            </a:r>
            <a:r>
              <a:rPr lang="en-US" dirty="0" smtClean="0"/>
              <a:t> programmable router</a:t>
            </a:r>
          </a:p>
          <a:p>
            <a:pPr lvl="1"/>
            <a:r>
              <a:rPr lang="en-US" dirty="0" err="1" smtClean="0">
                <a:solidFill>
                  <a:srgbClr val="000000"/>
                </a:solidFill>
              </a:rPr>
              <a:t>OpenFlow</a:t>
            </a:r>
            <a:r>
              <a:rPr lang="en-US" dirty="0" smtClean="0">
                <a:solidFill>
                  <a:srgbClr val="000000"/>
                </a:solidFill>
              </a:rPr>
              <a:t>+</a:t>
            </a:r>
            <a:r>
              <a:rPr lang="en-US" dirty="0" smtClean="0">
                <a:solidFill>
                  <a:srgbClr val="000000"/>
                </a:solidFill>
              </a:rPr>
              <a:t>+</a:t>
            </a:r>
            <a:r>
              <a:rPr lang="en-US" dirty="0" smtClean="0">
                <a:solidFill>
                  <a:srgbClr val="FF0000"/>
                </a:solidFill>
              </a:rPr>
              <a:t> </a:t>
            </a:r>
            <a:r>
              <a:rPr lang="en-US" dirty="0" smtClean="0">
                <a:solidFill>
                  <a:srgbClr val="FF0000"/>
                </a:solidFill>
              </a:rPr>
              <a:t>and </a:t>
            </a:r>
            <a:r>
              <a:rPr lang="en-US" dirty="0">
                <a:solidFill>
                  <a:srgbClr val="FF0000"/>
                </a:solidFill>
              </a:rPr>
              <a:t>programming protocol-independent packet </a:t>
            </a:r>
            <a:r>
              <a:rPr lang="en-US" dirty="0" smtClean="0">
                <a:solidFill>
                  <a:srgbClr val="FF0000"/>
                </a:solidFill>
              </a:rPr>
              <a:t>processors</a:t>
            </a:r>
            <a:endParaRPr lang="en-US" dirty="0">
              <a:solidFill>
                <a:srgbClr val="FF0000"/>
              </a:solidFill>
            </a:endParaRPr>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414200415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OpenFlow</a:t>
            </a:r>
            <a:r>
              <a:rPr lang="en-US" dirty="0" smtClean="0"/>
              <a:t> was simple</a:t>
            </a:r>
          </a:p>
          <a:p>
            <a:pPr marL="0" indent="0">
              <a:buNone/>
            </a:pPr>
            <a:endParaRPr lang="en-US" dirty="0" smtClean="0"/>
          </a:p>
          <a:p>
            <a:r>
              <a:rPr lang="en-US" dirty="0" smtClean="0"/>
              <a:t>A single rule table</a:t>
            </a:r>
          </a:p>
          <a:p>
            <a:pPr lvl="1"/>
            <a:r>
              <a:rPr lang="en-US" dirty="0" smtClean="0"/>
              <a:t>Priority, pattern, actions, counters, timeouts</a:t>
            </a:r>
          </a:p>
          <a:p>
            <a:r>
              <a:rPr lang="en-US" dirty="0" smtClean="0"/>
              <a:t>Matching on any of 12 fields, e.g.,</a:t>
            </a:r>
          </a:p>
          <a:p>
            <a:pPr lvl="1"/>
            <a:r>
              <a:rPr lang="en-US" dirty="0" smtClean="0"/>
              <a:t>MAC addresses</a:t>
            </a:r>
          </a:p>
          <a:p>
            <a:pPr lvl="1"/>
            <a:r>
              <a:rPr lang="en-US" dirty="0" smtClean="0"/>
              <a:t>IP addresses</a:t>
            </a:r>
          </a:p>
          <a:p>
            <a:pPr lvl="1"/>
            <a:r>
              <a:rPr lang="en-US" dirty="0" smtClean="0"/>
              <a:t>Transport protocol </a:t>
            </a:r>
          </a:p>
          <a:p>
            <a:pPr lvl="1"/>
            <a:r>
              <a:rPr lang="en-US" dirty="0" smtClean="0"/>
              <a:t>Transport port numbers</a:t>
            </a:r>
          </a:p>
        </p:txBody>
      </p:sp>
      <p:sp>
        <p:nvSpPr>
          <p:cNvPr id="4" name="Slide Number Placeholder 3"/>
          <p:cNvSpPr>
            <a:spLocks noGrp="1"/>
          </p:cNvSpPr>
          <p:nvPr>
            <p:ph type="sldNum" sz="quarter" idx="12"/>
          </p:nvPr>
        </p:nvSpPr>
        <p:spPr/>
        <p:txBody>
          <a:bodyPr/>
          <a:lstStyle/>
          <a:p>
            <a:fld id="{502431CD-A83D-384C-97C7-66FF0CCEF56F}" type="slidenum">
              <a:rPr lang="en-US" smtClean="0"/>
              <a:t>74</a:t>
            </a:fld>
            <a:endParaRPr lang="en-US" dirty="0"/>
          </a:p>
        </p:txBody>
      </p:sp>
    </p:spTree>
    <p:extLst>
      <p:ext uri="{BB962C8B-B14F-4D97-AF65-F5344CB8AC3E}">
        <p14:creationId xmlns:p14="http://schemas.microsoft.com/office/powerpoint/2010/main" val="1137175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Past Five Years…</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75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318511"/>
              </p:ext>
            </p:extLst>
          </p:nvPr>
        </p:nvGraphicFramePr>
        <p:xfrm>
          <a:off x="1467556" y="2116667"/>
          <a:ext cx="6096000" cy="2743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dirty="0" smtClean="0"/>
                        <a:t>Version</a:t>
                      </a:r>
                      <a:endParaRPr lang="en-US" sz="2400" dirty="0"/>
                    </a:p>
                  </a:txBody>
                  <a:tcPr/>
                </a:tc>
                <a:tc>
                  <a:txBody>
                    <a:bodyPr/>
                    <a:lstStyle/>
                    <a:p>
                      <a:pPr algn="ctr"/>
                      <a:r>
                        <a:rPr lang="en-US" sz="2400" dirty="0" smtClean="0"/>
                        <a:t>Date</a:t>
                      </a:r>
                      <a:endParaRPr lang="en-US" sz="2400" dirty="0"/>
                    </a:p>
                  </a:txBody>
                  <a:tcPr/>
                </a:tc>
                <a:tc>
                  <a:txBody>
                    <a:bodyPr/>
                    <a:lstStyle/>
                    <a:p>
                      <a:pPr algn="ctr"/>
                      <a:r>
                        <a:rPr lang="en-US" sz="2400" dirty="0" smtClean="0"/>
                        <a:t>#</a:t>
                      </a:r>
                      <a:r>
                        <a:rPr lang="en-US" sz="2400" baseline="0" dirty="0" smtClean="0"/>
                        <a:t> Headers</a:t>
                      </a:r>
                      <a:endParaRPr lang="en-US" sz="2400" dirty="0"/>
                    </a:p>
                  </a:txBody>
                  <a:tcPr/>
                </a:tc>
              </a:tr>
              <a:tr h="370840">
                <a:tc>
                  <a:txBody>
                    <a:bodyPr/>
                    <a:lstStyle/>
                    <a:p>
                      <a:pPr algn="ctr"/>
                      <a:r>
                        <a:rPr lang="en-US" sz="2400" dirty="0" smtClean="0"/>
                        <a:t>OF 1.0</a:t>
                      </a:r>
                      <a:endParaRPr lang="en-US" sz="2400" dirty="0"/>
                    </a:p>
                  </a:txBody>
                  <a:tcPr/>
                </a:tc>
                <a:tc>
                  <a:txBody>
                    <a:bodyPr/>
                    <a:lstStyle/>
                    <a:p>
                      <a:pPr algn="ctr"/>
                      <a:r>
                        <a:rPr lang="en-US" sz="2400" dirty="0" smtClean="0"/>
                        <a:t>Dec 2009</a:t>
                      </a:r>
                      <a:endParaRPr lang="en-US" sz="2400" dirty="0"/>
                    </a:p>
                  </a:txBody>
                  <a:tcPr/>
                </a:tc>
                <a:tc>
                  <a:txBody>
                    <a:bodyPr/>
                    <a:lstStyle/>
                    <a:p>
                      <a:pPr algn="ctr"/>
                      <a:r>
                        <a:rPr lang="en-US" sz="2400" dirty="0" smtClean="0"/>
                        <a:t>12</a:t>
                      </a:r>
                      <a:endParaRPr lang="en-US" sz="2400" dirty="0"/>
                    </a:p>
                  </a:txBody>
                  <a:tcPr/>
                </a:tc>
              </a:tr>
              <a:tr h="370840">
                <a:tc>
                  <a:txBody>
                    <a:bodyPr/>
                    <a:lstStyle/>
                    <a:p>
                      <a:pPr algn="ctr"/>
                      <a:r>
                        <a:rPr lang="en-US" sz="2400" dirty="0" smtClean="0"/>
                        <a:t>OF 1.1</a:t>
                      </a:r>
                      <a:endParaRPr lang="en-US" sz="2400" dirty="0"/>
                    </a:p>
                  </a:txBody>
                  <a:tcPr/>
                </a:tc>
                <a:tc>
                  <a:txBody>
                    <a:bodyPr/>
                    <a:lstStyle/>
                    <a:p>
                      <a:pPr algn="ctr"/>
                      <a:r>
                        <a:rPr lang="en-US" sz="2400" dirty="0" smtClean="0"/>
                        <a:t>Feb 2011</a:t>
                      </a:r>
                      <a:endParaRPr lang="en-US" sz="2400" dirty="0"/>
                    </a:p>
                  </a:txBody>
                  <a:tcPr/>
                </a:tc>
                <a:tc>
                  <a:txBody>
                    <a:bodyPr/>
                    <a:lstStyle/>
                    <a:p>
                      <a:pPr algn="ctr"/>
                      <a:r>
                        <a:rPr lang="en-US" sz="2400" dirty="0" smtClean="0"/>
                        <a:t>15</a:t>
                      </a:r>
                      <a:endParaRPr lang="en-US" sz="2400" dirty="0"/>
                    </a:p>
                  </a:txBody>
                  <a:tcPr/>
                </a:tc>
              </a:tr>
              <a:tr h="370840">
                <a:tc>
                  <a:txBody>
                    <a:bodyPr/>
                    <a:lstStyle/>
                    <a:p>
                      <a:pPr algn="ctr"/>
                      <a:r>
                        <a:rPr lang="en-US" sz="2400" dirty="0" smtClean="0"/>
                        <a:t>OF 1.2</a:t>
                      </a:r>
                      <a:endParaRPr lang="en-US" sz="2400" dirty="0"/>
                    </a:p>
                  </a:txBody>
                  <a:tcPr/>
                </a:tc>
                <a:tc>
                  <a:txBody>
                    <a:bodyPr/>
                    <a:lstStyle/>
                    <a:p>
                      <a:pPr algn="ctr"/>
                      <a:r>
                        <a:rPr lang="en-US" sz="2400" dirty="0" smtClean="0"/>
                        <a:t>Dec 2011</a:t>
                      </a:r>
                      <a:endParaRPr lang="en-US" sz="2400" dirty="0"/>
                    </a:p>
                  </a:txBody>
                  <a:tcPr/>
                </a:tc>
                <a:tc>
                  <a:txBody>
                    <a:bodyPr/>
                    <a:lstStyle/>
                    <a:p>
                      <a:pPr algn="ctr"/>
                      <a:r>
                        <a:rPr lang="en-US" sz="2400" dirty="0" smtClean="0"/>
                        <a:t>36</a:t>
                      </a:r>
                      <a:endParaRPr lang="en-US" sz="2400" dirty="0"/>
                    </a:p>
                  </a:txBody>
                  <a:tcPr/>
                </a:tc>
              </a:tr>
              <a:tr h="370840">
                <a:tc>
                  <a:txBody>
                    <a:bodyPr/>
                    <a:lstStyle/>
                    <a:p>
                      <a:pPr algn="ctr"/>
                      <a:r>
                        <a:rPr lang="en-US" sz="2400" dirty="0" smtClean="0"/>
                        <a:t>OF 1.3</a:t>
                      </a:r>
                      <a:endParaRPr lang="en-US" sz="2400" dirty="0"/>
                    </a:p>
                  </a:txBody>
                  <a:tcPr/>
                </a:tc>
                <a:tc>
                  <a:txBody>
                    <a:bodyPr/>
                    <a:lstStyle/>
                    <a:p>
                      <a:pPr algn="ctr"/>
                      <a:r>
                        <a:rPr lang="en-US" sz="2400" dirty="0" smtClean="0"/>
                        <a:t>Jun</a:t>
                      </a:r>
                      <a:r>
                        <a:rPr lang="en-US" sz="2400" baseline="0" dirty="0" smtClean="0"/>
                        <a:t> 2012</a:t>
                      </a:r>
                      <a:endParaRPr lang="en-US" sz="2400" dirty="0"/>
                    </a:p>
                  </a:txBody>
                  <a:tcPr/>
                </a:tc>
                <a:tc>
                  <a:txBody>
                    <a:bodyPr/>
                    <a:lstStyle/>
                    <a:p>
                      <a:pPr algn="ctr"/>
                      <a:r>
                        <a:rPr lang="en-US" sz="2400" dirty="0" smtClean="0"/>
                        <a:t>40</a:t>
                      </a:r>
                      <a:endParaRPr lang="en-US" sz="2400" dirty="0"/>
                    </a:p>
                  </a:txBody>
                  <a:tcPr/>
                </a:tc>
              </a:tr>
              <a:tr h="370840">
                <a:tc>
                  <a:txBody>
                    <a:bodyPr/>
                    <a:lstStyle/>
                    <a:p>
                      <a:pPr algn="ctr"/>
                      <a:r>
                        <a:rPr lang="en-US" sz="2400" dirty="0" smtClean="0"/>
                        <a:t>OF</a:t>
                      </a:r>
                      <a:r>
                        <a:rPr lang="en-US" sz="2400" baseline="0" dirty="0" smtClean="0"/>
                        <a:t> 1.4</a:t>
                      </a:r>
                      <a:endParaRPr lang="en-US" sz="2400" dirty="0"/>
                    </a:p>
                  </a:txBody>
                  <a:tcPr/>
                </a:tc>
                <a:tc>
                  <a:txBody>
                    <a:bodyPr/>
                    <a:lstStyle/>
                    <a:p>
                      <a:pPr algn="ctr"/>
                      <a:r>
                        <a:rPr lang="en-US" sz="2400" dirty="0" smtClean="0"/>
                        <a:t>Oct 2013</a:t>
                      </a:r>
                      <a:endParaRPr lang="en-US" sz="2400" dirty="0"/>
                    </a:p>
                  </a:txBody>
                  <a:tcPr/>
                </a:tc>
                <a:tc>
                  <a:txBody>
                    <a:bodyPr/>
                    <a:lstStyle/>
                    <a:p>
                      <a:pPr algn="ctr"/>
                      <a:r>
                        <a:rPr lang="en-US" sz="2400" dirty="0" smtClean="0"/>
                        <a:t>41</a:t>
                      </a:r>
                      <a:endParaRPr lang="en-US" sz="2400" dirty="0"/>
                    </a:p>
                  </a:txBody>
                  <a:tcPr/>
                </a:tc>
              </a:tr>
            </a:tbl>
          </a:graphicData>
        </a:graphic>
      </p:graphicFrame>
      <p:sp>
        <p:nvSpPr>
          <p:cNvPr id="8" name="TextBox 7"/>
          <p:cNvSpPr txBox="1"/>
          <p:nvPr/>
        </p:nvSpPr>
        <p:spPr>
          <a:xfrm>
            <a:off x="457200" y="1417638"/>
            <a:ext cx="4655717" cy="523220"/>
          </a:xfrm>
          <a:prstGeom prst="rect">
            <a:avLst/>
          </a:prstGeom>
          <a:noFill/>
        </p:spPr>
        <p:txBody>
          <a:bodyPr wrap="none" rtlCol="0">
            <a:spAutoFit/>
          </a:bodyPr>
          <a:lstStyle/>
          <a:p>
            <a:r>
              <a:rPr lang="en-US" sz="2800" dirty="0" smtClean="0"/>
              <a:t>Proliferation of header fields</a:t>
            </a:r>
            <a:endParaRPr lang="en-US" sz="2800" dirty="0"/>
          </a:p>
        </p:txBody>
      </p:sp>
      <p:sp>
        <p:nvSpPr>
          <p:cNvPr id="9" name="TextBox 8"/>
          <p:cNvSpPr txBox="1"/>
          <p:nvPr/>
        </p:nvSpPr>
        <p:spPr>
          <a:xfrm>
            <a:off x="609600" y="5097815"/>
            <a:ext cx="6532432" cy="523220"/>
          </a:xfrm>
          <a:prstGeom prst="rect">
            <a:avLst/>
          </a:prstGeom>
          <a:noFill/>
        </p:spPr>
        <p:txBody>
          <a:bodyPr wrap="none" rtlCol="0">
            <a:spAutoFit/>
          </a:bodyPr>
          <a:lstStyle/>
          <a:p>
            <a:r>
              <a:rPr lang="en-US" sz="2800" dirty="0" smtClean="0"/>
              <a:t>Multiple stages of heterogeneous tables</a:t>
            </a:r>
            <a:endParaRPr lang="en-US" sz="2800" dirty="0"/>
          </a:p>
        </p:txBody>
      </p:sp>
      <p:sp>
        <p:nvSpPr>
          <p:cNvPr id="10" name="TextBox 9"/>
          <p:cNvSpPr txBox="1"/>
          <p:nvPr/>
        </p:nvSpPr>
        <p:spPr>
          <a:xfrm>
            <a:off x="609600" y="5905676"/>
            <a:ext cx="7847922" cy="523220"/>
          </a:xfrm>
          <a:prstGeom prst="rect">
            <a:avLst/>
          </a:prstGeom>
          <a:noFill/>
        </p:spPr>
        <p:txBody>
          <a:bodyPr wrap="none" rtlCol="0">
            <a:spAutoFit/>
          </a:bodyPr>
          <a:lstStyle/>
          <a:p>
            <a:r>
              <a:rPr lang="en-US" sz="2800" dirty="0" smtClean="0"/>
              <a:t>Still not enough (e.g., VXLAN, NVGRE, STT, …)</a:t>
            </a:r>
            <a:endParaRPr lang="en-US" sz="2800" dirty="0"/>
          </a:p>
        </p:txBody>
      </p:sp>
    </p:spTree>
    <p:extLst>
      <p:ext uri="{BB962C8B-B14F-4D97-AF65-F5344CB8AC3E}">
        <p14:creationId xmlns:p14="http://schemas.microsoft.com/office/powerpoint/2010/main" val="4286625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2244" y="2724327"/>
            <a:ext cx="7772400" cy="1470025"/>
          </a:xfrm>
        </p:spPr>
        <p:txBody>
          <a:bodyPr/>
          <a:lstStyle/>
          <a:p>
            <a:r>
              <a:rPr lang="en-US" dirty="0" smtClean="0"/>
              <a:t>Where does it stop?!?</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76</a:t>
            </a:fld>
            <a:endParaRPr lang="en-US" dirty="0"/>
          </a:p>
        </p:txBody>
      </p:sp>
    </p:spTree>
    <p:extLst>
      <p:ext uri="{BB962C8B-B14F-4D97-AF65-F5344CB8AC3E}">
        <p14:creationId xmlns:p14="http://schemas.microsoft.com/office/powerpoint/2010/main" val="419039300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SDN Switches</a:t>
            </a:r>
            <a:endParaRPr lang="en-US" dirty="0"/>
          </a:p>
        </p:txBody>
      </p:sp>
      <p:sp>
        <p:nvSpPr>
          <p:cNvPr id="3" name="Content Placeholder 2"/>
          <p:cNvSpPr>
            <a:spLocks noGrp="1"/>
          </p:cNvSpPr>
          <p:nvPr>
            <p:ph idx="1"/>
          </p:nvPr>
        </p:nvSpPr>
        <p:spPr/>
        <p:txBody>
          <a:bodyPr/>
          <a:lstStyle/>
          <a:p>
            <a:r>
              <a:rPr lang="en-US" dirty="0" smtClean="0"/>
              <a:t>Configurable packet parser</a:t>
            </a:r>
          </a:p>
          <a:p>
            <a:pPr lvl="1"/>
            <a:r>
              <a:rPr lang="en-US" dirty="0" smtClean="0"/>
              <a:t>Not tied to a specific header format</a:t>
            </a:r>
          </a:p>
          <a:p>
            <a:r>
              <a:rPr lang="en-US" dirty="0" smtClean="0"/>
              <a:t>Flexible </a:t>
            </a:r>
            <a:r>
              <a:rPr lang="en-US" dirty="0" err="1" smtClean="0"/>
              <a:t>match+action</a:t>
            </a:r>
            <a:r>
              <a:rPr lang="en-US" dirty="0" smtClean="0"/>
              <a:t> tables</a:t>
            </a:r>
          </a:p>
          <a:p>
            <a:pPr lvl="1"/>
            <a:r>
              <a:rPr lang="en-US" dirty="0" smtClean="0"/>
              <a:t>Multiple tables (in series and/or parallel)</a:t>
            </a:r>
          </a:p>
          <a:p>
            <a:pPr lvl="1"/>
            <a:r>
              <a:rPr lang="en-US" dirty="0" smtClean="0"/>
              <a:t>Able to match on all defined fields</a:t>
            </a:r>
          </a:p>
          <a:p>
            <a:r>
              <a:rPr lang="en-US" dirty="0" smtClean="0"/>
              <a:t>General packet-processing primitives</a:t>
            </a:r>
          </a:p>
          <a:p>
            <a:pPr lvl="1"/>
            <a:r>
              <a:rPr lang="en-US" dirty="0" smtClean="0"/>
              <a:t>Copy, add, remove, and modify</a:t>
            </a:r>
          </a:p>
          <a:p>
            <a:pPr lvl="1"/>
            <a:r>
              <a:rPr lang="en-US" dirty="0" smtClean="0"/>
              <a:t>For both header fields and meta-data</a:t>
            </a:r>
          </a:p>
          <a:p>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77</a:t>
            </a:fld>
            <a:endParaRPr lang="en-US" dirty="0"/>
          </a:p>
        </p:txBody>
      </p:sp>
    </p:spTree>
    <p:extLst>
      <p:ext uri="{BB962C8B-B14F-4D97-AF65-F5344CB8AC3E}">
        <p14:creationId xmlns:p14="http://schemas.microsoft.com/office/powerpoint/2010/main" val="1451111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Do This!</a:t>
            </a:r>
            <a:endParaRPr lang="en-US" dirty="0"/>
          </a:p>
        </p:txBody>
      </p:sp>
      <p:sp>
        <p:nvSpPr>
          <p:cNvPr id="3" name="Content Placeholder 2"/>
          <p:cNvSpPr>
            <a:spLocks noGrp="1"/>
          </p:cNvSpPr>
          <p:nvPr>
            <p:ph idx="1"/>
          </p:nvPr>
        </p:nvSpPr>
        <p:spPr>
          <a:xfrm>
            <a:off x="457200" y="1600200"/>
            <a:ext cx="8404578" cy="4525963"/>
          </a:xfrm>
        </p:spPr>
        <p:txBody>
          <a:bodyPr>
            <a:normAutofit/>
          </a:bodyPr>
          <a:lstStyle/>
          <a:p>
            <a:r>
              <a:rPr lang="en-US" dirty="0" smtClean="0"/>
              <a:t>New generation of switch ASICs</a:t>
            </a:r>
          </a:p>
          <a:p>
            <a:pPr lvl="1"/>
            <a:r>
              <a:rPr lang="en-US" dirty="0" smtClean="0"/>
              <a:t>Intel </a:t>
            </a:r>
            <a:r>
              <a:rPr lang="en-US" dirty="0" err="1" smtClean="0"/>
              <a:t>FlexPipe</a:t>
            </a:r>
            <a:r>
              <a:rPr lang="en-US" dirty="0" smtClean="0"/>
              <a:t>: programmable parser, </a:t>
            </a:r>
            <a:endParaRPr lang="en-US" dirty="0" smtClean="0"/>
          </a:p>
          <a:p>
            <a:pPr lvl="1"/>
            <a:r>
              <a:rPr lang="en-US" dirty="0" smtClean="0"/>
              <a:t>RMT </a:t>
            </a:r>
            <a:r>
              <a:rPr lang="en-US" sz="2400" dirty="0" smtClean="0"/>
              <a:t>[SIGCOMM’13]</a:t>
            </a:r>
          </a:p>
          <a:p>
            <a:pPr lvl="1"/>
            <a:r>
              <a:rPr lang="en-US" dirty="0" smtClean="0"/>
              <a:t>Cisco Doppler</a:t>
            </a:r>
          </a:p>
          <a:p>
            <a:r>
              <a:rPr lang="en-US" dirty="0" smtClean="0"/>
              <a:t>But, programming these chips is hard</a:t>
            </a:r>
          </a:p>
          <a:p>
            <a:pPr lvl="1"/>
            <a:r>
              <a:rPr lang="en-US" dirty="0" smtClean="0"/>
              <a:t>Custom, vendor-specific interfaces</a:t>
            </a:r>
          </a:p>
          <a:p>
            <a:pPr lvl="1"/>
            <a:r>
              <a:rPr lang="en-US" dirty="0" smtClean="0"/>
              <a:t>Low-level, akin to microcode programming</a:t>
            </a:r>
          </a:p>
        </p:txBody>
      </p:sp>
      <p:sp>
        <p:nvSpPr>
          <p:cNvPr id="4" name="Slide Number Placeholder 3"/>
          <p:cNvSpPr>
            <a:spLocks noGrp="1"/>
          </p:cNvSpPr>
          <p:nvPr>
            <p:ph type="sldNum" sz="quarter" idx="12"/>
          </p:nvPr>
        </p:nvSpPr>
        <p:spPr/>
        <p:txBody>
          <a:bodyPr/>
          <a:lstStyle/>
          <a:p>
            <a:fld id="{502431CD-A83D-384C-97C7-66FF0CCEF56F}" type="slidenum">
              <a:rPr lang="en-US" smtClean="0"/>
              <a:t>78</a:t>
            </a:fld>
            <a:endParaRPr lang="en-US" dirty="0"/>
          </a:p>
        </p:txBody>
      </p:sp>
    </p:spTree>
    <p:extLst>
      <p:ext uri="{BB962C8B-B14F-4D97-AF65-F5344CB8AC3E}">
        <p14:creationId xmlns:p14="http://schemas.microsoft.com/office/powerpoint/2010/main" val="741668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8111" y="2130425"/>
            <a:ext cx="8607777" cy="1470025"/>
          </a:xfrm>
        </p:spPr>
        <p:txBody>
          <a:bodyPr/>
          <a:lstStyle/>
          <a:p>
            <a:r>
              <a:rPr lang="en-US" dirty="0" smtClean="0"/>
              <a:t>We need a higher-level interface</a:t>
            </a:r>
            <a:endParaRPr lang="en-US" dirty="0"/>
          </a:p>
        </p:txBody>
      </p:sp>
      <p:sp>
        <p:nvSpPr>
          <p:cNvPr id="6" name="Subtitle 5"/>
          <p:cNvSpPr>
            <a:spLocks noGrp="1"/>
          </p:cNvSpPr>
          <p:nvPr>
            <p:ph type="subTitle" idx="1"/>
          </p:nvPr>
        </p:nvSpPr>
        <p:spPr>
          <a:xfrm>
            <a:off x="733778" y="3886200"/>
            <a:ext cx="7953021" cy="1752600"/>
          </a:xfrm>
        </p:spPr>
        <p:txBody>
          <a:bodyPr/>
          <a:lstStyle/>
          <a:p>
            <a:r>
              <a:rPr lang="en-US" dirty="0" smtClean="0"/>
              <a:t>To tell the switch how we </a:t>
            </a:r>
            <a:r>
              <a:rPr lang="en-US" i="1" dirty="0" smtClean="0"/>
              <a:t>want</a:t>
            </a:r>
            <a:r>
              <a:rPr lang="en-US" dirty="0" smtClean="0"/>
              <a:t> it to behave</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79</a:t>
            </a:fld>
            <a:endParaRPr lang="en-US" dirty="0"/>
          </a:p>
        </p:txBody>
      </p:sp>
    </p:spTree>
    <p:extLst>
      <p:ext uri="{BB962C8B-B14F-4D97-AF65-F5344CB8AC3E}">
        <p14:creationId xmlns:p14="http://schemas.microsoft.com/office/powerpoint/2010/main" val="1456257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3"/>
          <a:stretch>
            <a:fillRect/>
          </a:stretch>
        </p:blipFill>
        <p:spPr>
          <a:xfrm>
            <a:off x="7881773" y="5441548"/>
            <a:ext cx="682500" cy="691600"/>
          </a:xfrm>
          <a:prstGeom prst="rect">
            <a:avLst/>
          </a:prstGeom>
        </p:spPr>
      </p:pic>
      <p:sp>
        <p:nvSpPr>
          <p:cNvPr id="2" name="Title 1"/>
          <p:cNvSpPr>
            <a:spLocks noGrp="1"/>
          </p:cNvSpPr>
          <p:nvPr>
            <p:ph type="title"/>
          </p:nvPr>
        </p:nvSpPr>
        <p:spPr>
          <a:xfrm>
            <a:off x="228600" y="1143000"/>
            <a:ext cx="8763000" cy="1143000"/>
          </a:xfrm>
        </p:spPr>
        <p:txBody>
          <a:bodyPr>
            <a:noAutofit/>
          </a:bodyPr>
          <a:lstStyle/>
          <a:p>
            <a:pPr marL="457200" indent="-457200">
              <a:buFont typeface="Arial"/>
              <a:buChar char="•"/>
            </a:pPr>
            <a:r>
              <a:rPr lang="en-US" sz="2800" dirty="0" smtClean="0"/>
              <a:t>Asynchronous changes can cause transient congestion</a:t>
            </a:r>
            <a:endParaRPr lang="en-US" sz="2800" dirty="0"/>
          </a:p>
        </p:txBody>
      </p:sp>
      <p:pic>
        <p:nvPicPr>
          <p:cNvPr id="65" name="Picture 64"/>
          <p:cNvPicPr>
            <a:picLocks noChangeAspect="1"/>
          </p:cNvPicPr>
          <p:nvPr/>
        </p:nvPicPr>
        <p:blipFill>
          <a:blip r:embed="rId4"/>
          <a:stretch>
            <a:fillRect/>
          </a:stretch>
        </p:blipFill>
        <p:spPr>
          <a:xfrm>
            <a:off x="698266" y="2487048"/>
            <a:ext cx="7713293" cy="3378386"/>
          </a:xfrm>
          <a:prstGeom prst="rect">
            <a:avLst/>
          </a:prstGeom>
        </p:spPr>
      </p:pic>
      <p:cxnSp>
        <p:nvCxnSpPr>
          <p:cNvPr id="69" name="Straight Arrow Connector 68"/>
          <p:cNvCxnSpPr/>
          <p:nvPr/>
        </p:nvCxnSpPr>
        <p:spPr>
          <a:xfrm flipV="1">
            <a:off x="2402263" y="4265234"/>
            <a:ext cx="657225" cy="107086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17807" y="4868536"/>
            <a:ext cx="581025" cy="369332"/>
          </a:xfrm>
          <a:prstGeom prst="rect">
            <a:avLst/>
          </a:prstGeom>
          <a:noFill/>
        </p:spPr>
        <p:txBody>
          <a:bodyPr wrap="square"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cxnSp>
        <p:nvCxnSpPr>
          <p:cNvPr id="74" name="Straight Arrow Connector 73"/>
          <p:cNvCxnSpPr/>
          <p:nvPr/>
        </p:nvCxnSpPr>
        <p:spPr>
          <a:xfrm flipH="1" flipV="1">
            <a:off x="6925659" y="4275383"/>
            <a:ext cx="591532" cy="106071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17191" y="4265234"/>
            <a:ext cx="596090" cy="106477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838617" y="4622681"/>
            <a:ext cx="657225"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77" name="TextBox 76"/>
          <p:cNvSpPr txBox="1"/>
          <p:nvPr/>
        </p:nvSpPr>
        <p:spPr>
          <a:xfrm>
            <a:off x="6610319" y="4622681"/>
            <a:ext cx="622716"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82" name="Oval 81"/>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11072" y="4407926"/>
            <a:ext cx="148590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pic>
        <p:nvPicPr>
          <p:cNvPr id="84" name="Picture 83"/>
          <p:cNvPicPr>
            <a:picLocks noChangeAspect="1"/>
          </p:cNvPicPr>
          <p:nvPr/>
        </p:nvPicPr>
        <p:blipFill>
          <a:blip r:embed="rId5"/>
          <a:stretch>
            <a:fillRect/>
          </a:stretch>
        </p:blipFill>
        <p:spPr>
          <a:xfrm>
            <a:off x="2652544" y="5564835"/>
            <a:ext cx="682500" cy="691600"/>
          </a:xfrm>
          <a:prstGeom prst="rect">
            <a:avLst/>
          </a:prstGeom>
        </p:spPr>
      </p:pic>
      <p:sp>
        <p:nvSpPr>
          <p:cNvPr id="91" name="TextBox 90"/>
          <p:cNvSpPr txBox="1"/>
          <p:nvPr/>
        </p:nvSpPr>
        <p:spPr>
          <a:xfrm>
            <a:off x="2626353" y="2117716"/>
            <a:ext cx="1993775" cy="369332"/>
          </a:xfrm>
          <a:prstGeom prst="rect">
            <a:avLst/>
          </a:prstGeom>
          <a:noFill/>
        </p:spPr>
        <p:txBody>
          <a:bodyPr wrap="square" rtlCol="0">
            <a:spAutoFit/>
          </a:bodyPr>
          <a:lstStyle/>
          <a:p>
            <a:r>
              <a:rPr lang="en-US" b="1" dirty="0" smtClean="0"/>
              <a:t>Link capacity: 1000</a:t>
            </a:r>
          </a:p>
        </p:txBody>
      </p:sp>
      <p:sp>
        <p:nvSpPr>
          <p:cNvPr id="94" name="TextBox 93"/>
          <p:cNvSpPr txBox="1"/>
          <p:nvPr/>
        </p:nvSpPr>
        <p:spPr>
          <a:xfrm>
            <a:off x="5840357" y="3184706"/>
            <a:ext cx="2785355" cy="461665"/>
          </a:xfrm>
          <a:prstGeom prst="rect">
            <a:avLst/>
          </a:prstGeom>
          <a:noFill/>
        </p:spPr>
        <p:txBody>
          <a:bodyPr wrap="square" rtlCol="0">
            <a:spAutoFit/>
          </a:bodyPr>
          <a:lstStyle/>
          <a:p>
            <a:r>
              <a:rPr lang="en-US" dirty="0">
                <a:solidFill>
                  <a:schemeClr val="accent2"/>
                </a:solidFill>
              </a:rPr>
              <a:t>620 </a:t>
            </a:r>
            <a:r>
              <a:rPr lang="en-US" dirty="0" smtClean="0"/>
              <a:t>+</a:t>
            </a:r>
            <a:r>
              <a:rPr lang="en-US" dirty="0" smtClean="0">
                <a:solidFill>
                  <a:srgbClr val="0070C0"/>
                </a:solidFill>
              </a:rPr>
              <a:t> </a:t>
            </a:r>
            <a:r>
              <a:rPr lang="en-US" dirty="0" smtClean="0">
                <a:solidFill>
                  <a:srgbClr val="00B050"/>
                </a:solidFill>
              </a:rPr>
              <a:t>300</a:t>
            </a:r>
            <a:r>
              <a:rPr lang="en-US" dirty="0">
                <a:solidFill>
                  <a:srgbClr val="0070C0"/>
                </a:solidFill>
              </a:rPr>
              <a:t> </a:t>
            </a:r>
            <a:r>
              <a:rPr lang="en-US" dirty="0"/>
              <a:t>+</a:t>
            </a:r>
            <a:r>
              <a:rPr lang="en-US" dirty="0" smtClean="0">
                <a:solidFill>
                  <a:srgbClr val="0070C0"/>
                </a:solidFill>
              </a:rPr>
              <a:t> 150 </a:t>
            </a:r>
            <a:r>
              <a:rPr lang="en-US" dirty="0" smtClean="0"/>
              <a:t>= </a:t>
            </a:r>
            <a:r>
              <a:rPr lang="en-US" sz="2400" b="1" dirty="0" smtClean="0">
                <a:solidFill>
                  <a:srgbClr val="FF0000"/>
                </a:solidFill>
              </a:rPr>
              <a:t>1070</a:t>
            </a:r>
            <a:endParaRPr lang="en-US" sz="2400" b="1" dirty="0">
              <a:solidFill>
                <a:srgbClr val="FF0000"/>
              </a:solidFill>
            </a:endParaRPr>
          </a:p>
        </p:txBody>
      </p:sp>
      <p:cxnSp>
        <p:nvCxnSpPr>
          <p:cNvPr id="102" name="Straight Arrow Connector 101"/>
          <p:cNvCxnSpPr/>
          <p:nvPr/>
        </p:nvCxnSpPr>
        <p:spPr>
          <a:xfrm flipH="1">
            <a:off x="5573171" y="2957581"/>
            <a:ext cx="501928" cy="1041552"/>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754488" y="6092559"/>
            <a:ext cx="978651" cy="369332"/>
          </a:xfrm>
          <a:prstGeom prst="rect">
            <a:avLst/>
          </a:prstGeom>
          <a:noFill/>
        </p:spPr>
        <p:txBody>
          <a:bodyPr wrap="square" rtlCol="0">
            <a:spAutoFit/>
          </a:bodyPr>
          <a:lstStyle/>
          <a:p>
            <a:r>
              <a:rPr lang="en-US" b="1" dirty="0" smtClean="0">
                <a:solidFill>
                  <a:srgbClr val="FF0000"/>
                </a:solidFill>
              </a:rPr>
              <a:t>Not Yet</a:t>
            </a:r>
            <a:endParaRPr lang="en-US" b="1" dirty="0">
              <a:solidFill>
                <a:srgbClr val="FF0000"/>
              </a:solidFill>
            </a:endParaRPr>
          </a:p>
        </p:txBody>
      </p:sp>
      <p:sp>
        <p:nvSpPr>
          <p:cNvPr id="21" name="TextBox 20"/>
          <p:cNvSpPr txBox="1"/>
          <p:nvPr/>
        </p:nvSpPr>
        <p:spPr>
          <a:xfrm>
            <a:off x="3276600" y="5791200"/>
            <a:ext cx="5035276" cy="369332"/>
          </a:xfrm>
          <a:prstGeom prst="rect">
            <a:avLst/>
          </a:prstGeom>
          <a:noFill/>
        </p:spPr>
        <p:txBody>
          <a:bodyPr wrap="square" rtlCol="0">
            <a:spAutoFit/>
          </a:bodyPr>
          <a:lstStyle/>
          <a:p>
            <a:r>
              <a:rPr lang="en-US" b="1" dirty="0" smtClean="0"/>
              <a:t>When </a:t>
            </a:r>
            <a:r>
              <a:rPr lang="en-US" b="1" dirty="0" smtClean="0">
                <a:solidFill>
                  <a:srgbClr val="00B050"/>
                </a:solidFill>
              </a:rPr>
              <a:t>ToR1</a:t>
            </a:r>
            <a:r>
              <a:rPr lang="en-US" b="1" dirty="0" smtClean="0"/>
              <a:t> is changed but </a:t>
            </a:r>
            <a:r>
              <a:rPr lang="en-US" b="1" dirty="0" smtClean="0">
                <a:solidFill>
                  <a:srgbClr val="0070C0"/>
                </a:solidFill>
              </a:rPr>
              <a:t>ToR5</a:t>
            </a:r>
            <a:r>
              <a:rPr lang="en-US" b="1" dirty="0" smtClean="0"/>
              <a:t> is not yet:</a:t>
            </a:r>
            <a:endParaRPr lang="en-US" b="1" dirty="0"/>
          </a:p>
        </p:txBody>
      </p:sp>
      <p:sp>
        <p:nvSpPr>
          <p:cNvPr id="2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2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92219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77" grpId="0"/>
      <p:bldP spid="94" grpId="0"/>
      <p:bldP spid="1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Goals</a:t>
            </a:r>
            <a:endParaRPr lang="en-US" dirty="0"/>
          </a:p>
        </p:txBody>
      </p:sp>
      <p:sp>
        <p:nvSpPr>
          <p:cNvPr id="3" name="Content Placeholder 2"/>
          <p:cNvSpPr>
            <a:spLocks noGrp="1"/>
          </p:cNvSpPr>
          <p:nvPr>
            <p:ph idx="1"/>
          </p:nvPr>
        </p:nvSpPr>
        <p:spPr/>
        <p:txBody>
          <a:bodyPr>
            <a:normAutofit/>
          </a:bodyPr>
          <a:lstStyle/>
          <a:p>
            <a:r>
              <a:rPr lang="en-US" dirty="0" smtClean="0"/>
              <a:t>Protocol independence</a:t>
            </a:r>
          </a:p>
          <a:p>
            <a:pPr lvl="1"/>
            <a:r>
              <a:rPr lang="en-US" dirty="0" smtClean="0"/>
              <a:t>Configure a packet parser</a:t>
            </a:r>
          </a:p>
          <a:p>
            <a:pPr lvl="1"/>
            <a:r>
              <a:rPr lang="en-US" dirty="0" smtClean="0"/>
              <a:t>Define a set of typed </a:t>
            </a:r>
            <a:r>
              <a:rPr lang="en-US" dirty="0" err="1" smtClean="0"/>
              <a:t>match+action</a:t>
            </a:r>
            <a:r>
              <a:rPr lang="en-US" dirty="0" smtClean="0"/>
              <a:t> tables</a:t>
            </a:r>
          </a:p>
          <a:p>
            <a:r>
              <a:rPr lang="en-US" dirty="0" smtClean="0"/>
              <a:t>Target independence</a:t>
            </a:r>
          </a:p>
          <a:p>
            <a:pPr lvl="1"/>
            <a:r>
              <a:rPr lang="en-US" dirty="0" smtClean="0"/>
              <a:t>Program without knowledge of switch details</a:t>
            </a:r>
          </a:p>
          <a:p>
            <a:pPr lvl="1"/>
            <a:r>
              <a:rPr lang="en-US" dirty="0" smtClean="0"/>
              <a:t>Rely on compiler to configure the target switch</a:t>
            </a:r>
          </a:p>
          <a:p>
            <a:r>
              <a:rPr lang="en-US" dirty="0" err="1" smtClean="0"/>
              <a:t>Reconfigurability</a:t>
            </a:r>
            <a:endParaRPr lang="en-US" dirty="0"/>
          </a:p>
          <a:p>
            <a:pPr lvl="1"/>
            <a:r>
              <a:rPr lang="en-US" dirty="0"/>
              <a:t>Change </a:t>
            </a:r>
            <a:r>
              <a:rPr lang="en-US" dirty="0" smtClean="0"/>
              <a:t>parsing </a:t>
            </a:r>
            <a:r>
              <a:rPr lang="en-US" dirty="0"/>
              <a:t>and </a:t>
            </a:r>
            <a:r>
              <a:rPr lang="en-US" dirty="0" smtClean="0"/>
              <a:t>processing in the field</a:t>
            </a:r>
            <a:endParaRPr lang="en-US" dirty="0"/>
          </a:p>
          <a:p>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80</a:t>
            </a:fld>
            <a:endParaRPr lang="en-US" dirty="0"/>
          </a:p>
        </p:txBody>
      </p:sp>
    </p:spTree>
    <p:extLst>
      <p:ext uri="{BB962C8B-B14F-4D97-AF65-F5344CB8AC3E}">
        <p14:creationId xmlns:p14="http://schemas.microsoft.com/office/powerpoint/2010/main" val="684604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t>
            </a:r>
            <a:r>
              <a:rPr lang="en-US" dirty="0" err="1" smtClean="0"/>
              <a:t>OpenFlow</a:t>
            </a:r>
            <a:r>
              <a:rPr lang="en-US" dirty="0" smtClean="0"/>
              <a:t> (1.x)</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81</a:t>
            </a:fld>
            <a:endParaRPr lang="en-US" dirty="0"/>
          </a:p>
        </p:txBody>
      </p:sp>
      <p:pic>
        <p:nvPicPr>
          <p:cNvPr id="5" name="Picture 4"/>
          <p:cNvPicPr>
            <a:picLocks noChangeAspect="1"/>
          </p:cNvPicPr>
          <p:nvPr/>
        </p:nvPicPr>
        <p:blipFill>
          <a:blip r:embed="rId2"/>
          <a:stretch>
            <a:fillRect/>
          </a:stretch>
        </p:blipFill>
        <p:spPr>
          <a:xfrm>
            <a:off x="3127427" y="5031483"/>
            <a:ext cx="3258944" cy="935458"/>
          </a:xfrm>
          <a:prstGeom prst="rect">
            <a:avLst/>
          </a:prstGeom>
        </p:spPr>
      </p:pic>
      <p:sp>
        <p:nvSpPr>
          <p:cNvPr id="6" name="Rounded Rectangle 5"/>
          <p:cNvSpPr/>
          <p:nvPr/>
        </p:nvSpPr>
        <p:spPr>
          <a:xfrm>
            <a:off x="2920999" y="1567998"/>
            <a:ext cx="3198869" cy="806460"/>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84045" y="5966941"/>
            <a:ext cx="2339979" cy="523220"/>
          </a:xfrm>
          <a:prstGeom prst="rect">
            <a:avLst/>
          </a:prstGeom>
          <a:noFill/>
        </p:spPr>
        <p:txBody>
          <a:bodyPr wrap="none" rtlCol="0">
            <a:spAutoFit/>
          </a:bodyPr>
          <a:lstStyle/>
          <a:p>
            <a:r>
              <a:rPr lang="en-US" sz="2800" dirty="0" smtClean="0"/>
              <a:t>Target Switch</a:t>
            </a:r>
            <a:endParaRPr lang="en-US" sz="2800" dirty="0"/>
          </a:p>
        </p:txBody>
      </p:sp>
      <p:sp>
        <p:nvSpPr>
          <p:cNvPr id="8" name="TextBox 7"/>
          <p:cNvSpPr txBox="1"/>
          <p:nvPr/>
        </p:nvSpPr>
        <p:spPr>
          <a:xfrm>
            <a:off x="2963332" y="1711995"/>
            <a:ext cx="3198869" cy="523220"/>
          </a:xfrm>
          <a:prstGeom prst="rect">
            <a:avLst/>
          </a:prstGeom>
          <a:noFill/>
        </p:spPr>
        <p:txBody>
          <a:bodyPr wrap="square" rtlCol="0">
            <a:spAutoFit/>
          </a:bodyPr>
          <a:lstStyle/>
          <a:p>
            <a:r>
              <a:rPr lang="en-US" sz="2800" dirty="0" smtClean="0"/>
              <a:t>SDN Control Plane</a:t>
            </a:r>
            <a:endParaRPr lang="en-US" sz="2800" dirty="0"/>
          </a:p>
        </p:txBody>
      </p:sp>
      <p:cxnSp>
        <p:nvCxnSpPr>
          <p:cNvPr id="9" name="Straight Arrow Connector 8"/>
          <p:cNvCxnSpPr/>
          <p:nvPr/>
        </p:nvCxnSpPr>
        <p:spPr>
          <a:xfrm>
            <a:off x="4422374" y="2374458"/>
            <a:ext cx="0" cy="286076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67792" y="3255447"/>
            <a:ext cx="2201186" cy="830997"/>
          </a:xfrm>
          <a:prstGeom prst="rect">
            <a:avLst/>
          </a:prstGeom>
          <a:noFill/>
        </p:spPr>
        <p:txBody>
          <a:bodyPr wrap="square" rtlCol="0">
            <a:spAutoFit/>
          </a:bodyPr>
          <a:lstStyle/>
          <a:p>
            <a:pPr algn="ctr"/>
            <a:r>
              <a:rPr lang="en-US" sz="2400" dirty="0" smtClean="0"/>
              <a:t>Installing and querying rules</a:t>
            </a:r>
            <a:endParaRPr lang="en-US" sz="2400" dirty="0"/>
          </a:p>
        </p:txBody>
      </p:sp>
    </p:spTree>
    <p:extLst>
      <p:ext uri="{BB962C8B-B14F-4D97-AF65-F5344CB8AC3E}">
        <p14:creationId xmlns:p14="http://schemas.microsoft.com/office/powerpoint/2010/main" val="266872793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OpenFlow</a:t>
            </a:r>
            <a:r>
              <a:rPr lang="en-US" dirty="0" smtClean="0"/>
              <a:t> 2.0”</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82</a:t>
            </a:fld>
            <a:endParaRPr lang="en-US" dirty="0"/>
          </a:p>
        </p:txBody>
      </p:sp>
      <p:pic>
        <p:nvPicPr>
          <p:cNvPr id="5" name="Picture 4"/>
          <p:cNvPicPr>
            <a:picLocks noChangeAspect="1"/>
          </p:cNvPicPr>
          <p:nvPr/>
        </p:nvPicPr>
        <p:blipFill>
          <a:blip r:embed="rId3"/>
          <a:stretch>
            <a:fillRect/>
          </a:stretch>
        </p:blipFill>
        <p:spPr>
          <a:xfrm>
            <a:off x="3127427" y="5031483"/>
            <a:ext cx="3425774" cy="935458"/>
          </a:xfrm>
          <a:prstGeom prst="rect">
            <a:avLst/>
          </a:prstGeom>
        </p:spPr>
      </p:pic>
      <p:sp>
        <p:nvSpPr>
          <p:cNvPr id="6" name="Rounded Rectangle 5"/>
          <p:cNvSpPr/>
          <p:nvPr/>
        </p:nvSpPr>
        <p:spPr>
          <a:xfrm>
            <a:off x="2920999" y="1567998"/>
            <a:ext cx="3198869" cy="806460"/>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84045" y="5966941"/>
            <a:ext cx="2339979" cy="523220"/>
          </a:xfrm>
          <a:prstGeom prst="rect">
            <a:avLst/>
          </a:prstGeom>
          <a:noFill/>
        </p:spPr>
        <p:txBody>
          <a:bodyPr wrap="none" rtlCol="0">
            <a:spAutoFit/>
          </a:bodyPr>
          <a:lstStyle/>
          <a:p>
            <a:r>
              <a:rPr lang="en-US" sz="2800" dirty="0" smtClean="0"/>
              <a:t>Target Switch</a:t>
            </a:r>
            <a:endParaRPr lang="en-US" sz="2800" dirty="0"/>
          </a:p>
        </p:txBody>
      </p:sp>
      <p:sp>
        <p:nvSpPr>
          <p:cNvPr id="8" name="TextBox 7"/>
          <p:cNvSpPr txBox="1"/>
          <p:nvPr/>
        </p:nvSpPr>
        <p:spPr>
          <a:xfrm>
            <a:off x="2963332" y="1711995"/>
            <a:ext cx="3198869" cy="523220"/>
          </a:xfrm>
          <a:prstGeom prst="rect">
            <a:avLst/>
          </a:prstGeom>
          <a:noFill/>
        </p:spPr>
        <p:txBody>
          <a:bodyPr wrap="square" rtlCol="0">
            <a:spAutoFit/>
          </a:bodyPr>
          <a:lstStyle/>
          <a:p>
            <a:r>
              <a:rPr lang="en-US" sz="2800" dirty="0" smtClean="0"/>
              <a:t>SDN Control Plane</a:t>
            </a:r>
            <a:endParaRPr lang="en-US" sz="2800" dirty="0"/>
          </a:p>
        </p:txBody>
      </p:sp>
      <p:cxnSp>
        <p:nvCxnSpPr>
          <p:cNvPr id="9" name="Straight Arrow Connector 8"/>
          <p:cNvCxnSpPr/>
          <p:nvPr/>
        </p:nvCxnSpPr>
        <p:spPr>
          <a:xfrm>
            <a:off x="5579482" y="2372068"/>
            <a:ext cx="0" cy="123212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84830" y="2193594"/>
            <a:ext cx="2023851" cy="1323439"/>
          </a:xfrm>
          <a:prstGeom prst="rect">
            <a:avLst/>
          </a:prstGeom>
          <a:noFill/>
        </p:spPr>
        <p:txBody>
          <a:bodyPr wrap="square" rtlCol="0">
            <a:spAutoFit/>
          </a:bodyPr>
          <a:lstStyle/>
          <a:p>
            <a:pPr algn="ctr"/>
            <a:endParaRPr lang="en-US" sz="2000" dirty="0" smtClean="0"/>
          </a:p>
          <a:p>
            <a:pPr algn="ctr"/>
            <a:r>
              <a:rPr lang="en-US" sz="2000" b="1" dirty="0" smtClean="0"/>
              <a:t>Populating:</a:t>
            </a:r>
          </a:p>
          <a:p>
            <a:pPr algn="ctr"/>
            <a:r>
              <a:rPr lang="en-US" sz="2000" dirty="0" smtClean="0"/>
              <a:t>Installing and querying rules</a:t>
            </a:r>
            <a:endParaRPr lang="en-US" sz="2000" dirty="0"/>
          </a:p>
        </p:txBody>
      </p:sp>
      <p:sp>
        <p:nvSpPr>
          <p:cNvPr id="11" name="Rounded Rectangle 10"/>
          <p:cNvSpPr/>
          <p:nvPr/>
        </p:nvSpPr>
        <p:spPr>
          <a:xfrm>
            <a:off x="2658374" y="3604188"/>
            <a:ext cx="3894825" cy="911367"/>
          </a:xfrm>
          <a:prstGeom prst="roundRect">
            <a:avLst/>
          </a:prstGeom>
          <a:solidFill>
            <a:schemeClr val="bg1">
              <a:lumMod val="65000"/>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49328" y="3781133"/>
            <a:ext cx="1809046" cy="523220"/>
          </a:xfrm>
          <a:prstGeom prst="rect">
            <a:avLst/>
          </a:prstGeom>
          <a:noFill/>
        </p:spPr>
        <p:txBody>
          <a:bodyPr wrap="square" rtlCol="0">
            <a:spAutoFit/>
          </a:bodyPr>
          <a:lstStyle/>
          <a:p>
            <a:r>
              <a:rPr lang="en-US" sz="2800" dirty="0" smtClean="0"/>
              <a:t>Compiler</a:t>
            </a:r>
            <a:endParaRPr lang="en-US" sz="2800" dirty="0"/>
          </a:p>
        </p:txBody>
      </p:sp>
      <p:cxnSp>
        <p:nvCxnSpPr>
          <p:cNvPr id="27" name="Straight Arrow Connector 26"/>
          <p:cNvCxnSpPr/>
          <p:nvPr/>
        </p:nvCxnSpPr>
        <p:spPr>
          <a:xfrm>
            <a:off x="5551260" y="4492332"/>
            <a:ext cx="0" cy="74289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770441" y="2372068"/>
            <a:ext cx="0" cy="123212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840996" y="4492332"/>
            <a:ext cx="0" cy="74289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683296" y="2193594"/>
            <a:ext cx="2023851" cy="1323439"/>
          </a:xfrm>
          <a:prstGeom prst="rect">
            <a:avLst/>
          </a:prstGeom>
          <a:noFill/>
        </p:spPr>
        <p:txBody>
          <a:bodyPr wrap="square" rtlCol="0">
            <a:spAutoFit/>
          </a:bodyPr>
          <a:lstStyle/>
          <a:p>
            <a:pPr algn="ctr"/>
            <a:endParaRPr lang="en-US" sz="2000" dirty="0" smtClean="0"/>
          </a:p>
          <a:p>
            <a:pPr algn="ctr"/>
            <a:r>
              <a:rPr lang="en-US" sz="2000" b="1" dirty="0" smtClean="0"/>
              <a:t>Configuring</a:t>
            </a:r>
            <a:r>
              <a:rPr lang="en-US" sz="2000" dirty="0" smtClean="0"/>
              <a:t>:</a:t>
            </a:r>
          </a:p>
          <a:p>
            <a:pPr algn="ctr"/>
            <a:r>
              <a:rPr lang="en-US" sz="2000" dirty="0" smtClean="0"/>
              <a:t>Parser, tables, and control flow</a:t>
            </a:r>
            <a:endParaRPr lang="en-US" sz="2000" dirty="0"/>
          </a:p>
        </p:txBody>
      </p:sp>
      <p:sp>
        <p:nvSpPr>
          <p:cNvPr id="12" name="TextBox 11"/>
          <p:cNvSpPr txBox="1"/>
          <p:nvPr/>
        </p:nvSpPr>
        <p:spPr>
          <a:xfrm>
            <a:off x="2868403" y="3738800"/>
            <a:ext cx="1747631" cy="646331"/>
          </a:xfrm>
          <a:prstGeom prst="rect">
            <a:avLst/>
          </a:prstGeom>
          <a:solidFill>
            <a:schemeClr val="bg1">
              <a:lumMod val="85000"/>
            </a:schemeClr>
          </a:solidFill>
        </p:spPr>
        <p:txBody>
          <a:bodyPr wrap="square" rtlCol="0">
            <a:spAutoFit/>
          </a:bodyPr>
          <a:lstStyle/>
          <a:p>
            <a:pPr algn="ctr"/>
            <a:r>
              <a:rPr lang="en-US" dirty="0" smtClean="0"/>
              <a:t>Parser &amp; Table Configuration</a:t>
            </a:r>
            <a:endParaRPr lang="en-US" dirty="0"/>
          </a:p>
        </p:txBody>
      </p:sp>
      <p:sp>
        <p:nvSpPr>
          <p:cNvPr id="18" name="TextBox 17"/>
          <p:cNvSpPr txBox="1"/>
          <p:nvPr/>
        </p:nvSpPr>
        <p:spPr>
          <a:xfrm>
            <a:off x="5031683" y="3738800"/>
            <a:ext cx="1215184" cy="646331"/>
          </a:xfrm>
          <a:prstGeom prst="rect">
            <a:avLst/>
          </a:prstGeom>
          <a:solidFill>
            <a:schemeClr val="bg1">
              <a:lumMod val="85000"/>
            </a:schemeClr>
          </a:solidFill>
        </p:spPr>
        <p:txBody>
          <a:bodyPr wrap="none" rtlCol="0">
            <a:spAutoFit/>
          </a:bodyPr>
          <a:lstStyle/>
          <a:p>
            <a:pPr algn="ctr"/>
            <a:r>
              <a:rPr lang="en-US" dirty="0" smtClean="0"/>
              <a:t>Rule</a:t>
            </a:r>
            <a:br>
              <a:rPr lang="en-US" dirty="0" smtClean="0"/>
            </a:br>
            <a:r>
              <a:rPr lang="en-US" dirty="0" smtClean="0"/>
              <a:t>Translator</a:t>
            </a:r>
            <a:endParaRPr lang="en-US" dirty="0"/>
          </a:p>
        </p:txBody>
      </p:sp>
      <p:cxnSp>
        <p:nvCxnSpPr>
          <p:cNvPr id="14" name="Straight Arrow Connector 13"/>
          <p:cNvCxnSpPr>
            <a:stCxn id="12" idx="3"/>
            <a:endCxn id="18" idx="1"/>
          </p:cNvCxnSpPr>
          <p:nvPr/>
        </p:nvCxnSpPr>
        <p:spPr>
          <a:xfrm>
            <a:off x="4616034" y="4061966"/>
            <a:ext cx="4156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647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P4 Language</a:t>
            </a:r>
            <a:endParaRPr lang="en-US" dirty="0"/>
          </a:p>
        </p:txBody>
      </p:sp>
      <p:sp>
        <p:nvSpPr>
          <p:cNvPr id="6" name="Subtitle 5"/>
          <p:cNvSpPr>
            <a:spLocks noGrp="1"/>
          </p:cNvSpPr>
          <p:nvPr>
            <p:ph type="subTitle" idx="1"/>
          </p:nvPr>
        </p:nvSpPr>
        <p:spPr>
          <a:xfrm>
            <a:off x="1157111" y="3886200"/>
            <a:ext cx="7154333" cy="1752600"/>
          </a:xfrm>
        </p:spPr>
        <p:txBody>
          <a:bodyPr/>
          <a:lstStyle/>
          <a:p>
            <a:r>
              <a:rPr lang="en-US" dirty="0"/>
              <a:t>Programming Protocol-Independent Packet Processing</a:t>
            </a:r>
          </a:p>
        </p:txBody>
      </p:sp>
      <p:sp>
        <p:nvSpPr>
          <p:cNvPr id="4" name="Slide Number Placeholder 3"/>
          <p:cNvSpPr>
            <a:spLocks noGrp="1"/>
          </p:cNvSpPr>
          <p:nvPr>
            <p:ph type="sldNum" sz="quarter" idx="12"/>
          </p:nvPr>
        </p:nvSpPr>
        <p:spPr/>
        <p:txBody>
          <a:bodyPr/>
          <a:lstStyle/>
          <a:p>
            <a:fld id="{502431CD-A83D-384C-97C7-66FF0CCEF56F}" type="slidenum">
              <a:rPr lang="en-US" smtClean="0"/>
              <a:t>83</a:t>
            </a:fld>
            <a:endParaRPr lang="en-US" dirty="0"/>
          </a:p>
        </p:txBody>
      </p:sp>
    </p:spTree>
    <p:extLst>
      <p:ext uri="{BB962C8B-B14F-4D97-AF65-F5344CB8AC3E}">
        <p14:creationId xmlns:p14="http://schemas.microsoft.com/office/powerpoint/2010/main" val="413109439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Motivating Example</a:t>
            </a:r>
            <a:endParaRPr lang="en-US" dirty="0"/>
          </a:p>
        </p:txBody>
      </p:sp>
      <p:sp>
        <p:nvSpPr>
          <p:cNvPr id="3" name="Content Placeholder 2"/>
          <p:cNvSpPr>
            <a:spLocks noGrp="1"/>
          </p:cNvSpPr>
          <p:nvPr>
            <p:ph sz="half" idx="1"/>
          </p:nvPr>
        </p:nvSpPr>
        <p:spPr>
          <a:xfrm>
            <a:off x="169333" y="1600200"/>
            <a:ext cx="4642556" cy="2082801"/>
          </a:xfrm>
        </p:spPr>
        <p:txBody>
          <a:bodyPr>
            <a:normAutofit/>
          </a:bodyPr>
          <a:lstStyle/>
          <a:p>
            <a:r>
              <a:rPr lang="en-US" dirty="0" smtClean="0"/>
              <a:t>Data-center routing</a:t>
            </a:r>
          </a:p>
          <a:p>
            <a:pPr lvl="1"/>
            <a:r>
              <a:rPr lang="en-US" dirty="0" smtClean="0"/>
              <a:t>Top-of-rack switches</a:t>
            </a:r>
          </a:p>
          <a:p>
            <a:pPr lvl="1"/>
            <a:r>
              <a:rPr lang="en-US" dirty="0" smtClean="0"/>
              <a:t>Two tiers of core switches</a:t>
            </a:r>
          </a:p>
          <a:p>
            <a:pPr lvl="1"/>
            <a:r>
              <a:rPr lang="en-US" dirty="0" smtClean="0"/>
              <a:t>Source routing by </a:t>
            </a:r>
            <a:r>
              <a:rPr lang="en-US" dirty="0" err="1" smtClean="0"/>
              <a:t>ToR</a:t>
            </a:r>
            <a:endParaRPr lang="en-US" dirty="0" smtClean="0"/>
          </a:p>
          <a:p>
            <a:pPr marL="457200" lvl="1" indent="0">
              <a:buNone/>
            </a:pPr>
            <a:endParaRPr lang="en-US" dirty="0"/>
          </a:p>
        </p:txBody>
      </p:sp>
      <p:sp>
        <p:nvSpPr>
          <p:cNvPr id="22" name="Content Placeholder 21"/>
          <p:cNvSpPr>
            <a:spLocks noGrp="1"/>
          </p:cNvSpPr>
          <p:nvPr>
            <p:ph sz="half" idx="2"/>
          </p:nvPr>
        </p:nvSpPr>
        <p:spPr>
          <a:xfrm>
            <a:off x="4648199" y="1600201"/>
            <a:ext cx="4495801" cy="2082800"/>
          </a:xfrm>
        </p:spPr>
        <p:txBody>
          <a:bodyPr>
            <a:normAutofit/>
          </a:bodyPr>
          <a:lstStyle/>
          <a:p>
            <a:r>
              <a:rPr lang="en-US" dirty="0"/>
              <a:t>H</a:t>
            </a:r>
            <a:r>
              <a:rPr lang="en-US" dirty="0" smtClean="0"/>
              <a:t>ierarchical </a:t>
            </a:r>
            <a:r>
              <a:rPr lang="en-US" dirty="0"/>
              <a:t>tag (</a:t>
            </a:r>
            <a:r>
              <a:rPr lang="en-US" dirty="0" err="1"/>
              <a:t>mTag</a:t>
            </a:r>
            <a:r>
              <a:rPr lang="en-US" dirty="0"/>
              <a:t>)</a:t>
            </a:r>
          </a:p>
          <a:p>
            <a:pPr lvl="1"/>
            <a:r>
              <a:rPr lang="en-US" dirty="0" smtClean="0"/>
              <a:t>Pushed by the </a:t>
            </a:r>
            <a:r>
              <a:rPr lang="en-US" dirty="0" err="1" smtClean="0"/>
              <a:t>ToR</a:t>
            </a:r>
            <a:endParaRPr lang="en-US" dirty="0" smtClean="0"/>
          </a:p>
          <a:p>
            <a:pPr lvl="1"/>
            <a:r>
              <a:rPr lang="en-US" dirty="0" smtClean="0"/>
              <a:t>Four </a:t>
            </a:r>
            <a:r>
              <a:rPr lang="en-US" dirty="0"/>
              <a:t>one-byte fields</a:t>
            </a:r>
          </a:p>
          <a:p>
            <a:pPr lvl="1"/>
            <a:r>
              <a:rPr lang="en-US" dirty="0"/>
              <a:t>Two hops up, two </a:t>
            </a:r>
            <a:r>
              <a:rPr lang="en-US" dirty="0" smtClean="0"/>
              <a:t>down</a:t>
            </a:r>
            <a:endParaRPr lang="en-US" dirty="0"/>
          </a:p>
          <a:p>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84</a:t>
            </a:fld>
            <a:endParaRPr lang="en-US" dirty="0"/>
          </a:p>
        </p:txBody>
      </p:sp>
      <p:pic>
        <p:nvPicPr>
          <p:cNvPr id="5" name="Picture 4"/>
          <p:cNvPicPr>
            <a:picLocks noChangeAspect="1"/>
          </p:cNvPicPr>
          <p:nvPr/>
        </p:nvPicPr>
        <p:blipFill>
          <a:blip r:embed="rId2"/>
          <a:stretch>
            <a:fillRect/>
          </a:stretch>
        </p:blipFill>
        <p:spPr>
          <a:xfrm>
            <a:off x="3278579" y="5608723"/>
            <a:ext cx="1565955" cy="449497"/>
          </a:xfrm>
          <a:prstGeom prst="rect">
            <a:avLst/>
          </a:prstGeom>
        </p:spPr>
      </p:pic>
      <p:pic>
        <p:nvPicPr>
          <p:cNvPr id="6" name="Picture 5"/>
          <p:cNvPicPr>
            <a:picLocks noChangeAspect="1"/>
          </p:cNvPicPr>
          <p:nvPr/>
        </p:nvPicPr>
        <p:blipFill>
          <a:blip r:embed="rId2"/>
          <a:stretch>
            <a:fillRect/>
          </a:stretch>
        </p:blipFill>
        <p:spPr>
          <a:xfrm>
            <a:off x="5042088" y="5608723"/>
            <a:ext cx="1565955" cy="449497"/>
          </a:xfrm>
          <a:prstGeom prst="rect">
            <a:avLst/>
          </a:prstGeom>
        </p:spPr>
      </p:pic>
      <p:pic>
        <p:nvPicPr>
          <p:cNvPr id="7" name="Picture 6"/>
          <p:cNvPicPr>
            <a:picLocks noChangeAspect="1"/>
          </p:cNvPicPr>
          <p:nvPr/>
        </p:nvPicPr>
        <p:blipFill>
          <a:blip r:embed="rId2"/>
          <a:stretch>
            <a:fillRect/>
          </a:stretch>
        </p:blipFill>
        <p:spPr>
          <a:xfrm>
            <a:off x="3600312" y="4914457"/>
            <a:ext cx="1565955" cy="449497"/>
          </a:xfrm>
          <a:prstGeom prst="rect">
            <a:avLst/>
          </a:prstGeom>
        </p:spPr>
      </p:pic>
      <p:pic>
        <p:nvPicPr>
          <p:cNvPr id="8" name="Picture 7"/>
          <p:cNvPicPr>
            <a:picLocks noChangeAspect="1"/>
          </p:cNvPicPr>
          <p:nvPr/>
        </p:nvPicPr>
        <p:blipFill>
          <a:blip r:embed="rId2"/>
          <a:stretch>
            <a:fillRect/>
          </a:stretch>
        </p:blipFill>
        <p:spPr>
          <a:xfrm>
            <a:off x="4204268" y="4177857"/>
            <a:ext cx="1565955" cy="449497"/>
          </a:xfrm>
          <a:prstGeom prst="rect">
            <a:avLst/>
          </a:prstGeom>
        </p:spPr>
      </p:pic>
      <p:pic>
        <p:nvPicPr>
          <p:cNvPr id="9" name="Picture 8"/>
          <p:cNvPicPr>
            <a:picLocks noChangeAspect="1"/>
          </p:cNvPicPr>
          <p:nvPr/>
        </p:nvPicPr>
        <p:blipFill>
          <a:blip r:embed="rId2"/>
          <a:stretch>
            <a:fillRect/>
          </a:stretch>
        </p:blipFill>
        <p:spPr>
          <a:xfrm>
            <a:off x="4987245" y="4914457"/>
            <a:ext cx="1565955" cy="449497"/>
          </a:xfrm>
          <a:prstGeom prst="rect">
            <a:avLst/>
          </a:prstGeom>
        </p:spPr>
      </p:pic>
      <p:cxnSp>
        <p:nvCxnSpPr>
          <p:cNvPr id="11" name="Straight Arrow Connector 10"/>
          <p:cNvCxnSpPr/>
          <p:nvPr/>
        </p:nvCxnSpPr>
        <p:spPr>
          <a:xfrm flipV="1">
            <a:off x="3819689" y="5213615"/>
            <a:ext cx="384579"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337669" y="4505234"/>
            <a:ext cx="384579"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87246" y="4477012"/>
            <a:ext cx="463687"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603333" y="5213615"/>
            <a:ext cx="463687"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251223" y="5227726"/>
            <a:ext cx="698178" cy="461665"/>
          </a:xfrm>
          <a:prstGeom prst="rect">
            <a:avLst/>
          </a:prstGeom>
          <a:noFill/>
        </p:spPr>
        <p:txBody>
          <a:bodyPr wrap="none" rtlCol="0">
            <a:spAutoFit/>
          </a:bodyPr>
          <a:lstStyle/>
          <a:p>
            <a:r>
              <a:rPr lang="en-US" sz="2400" dirty="0" smtClean="0"/>
              <a:t>up1</a:t>
            </a:r>
            <a:endParaRPr lang="en-US" sz="2400" dirty="0"/>
          </a:p>
        </p:txBody>
      </p:sp>
      <p:sp>
        <p:nvSpPr>
          <p:cNvPr id="24" name="TextBox 23"/>
          <p:cNvSpPr txBox="1"/>
          <p:nvPr/>
        </p:nvSpPr>
        <p:spPr>
          <a:xfrm>
            <a:off x="3752712" y="4484805"/>
            <a:ext cx="698178" cy="461665"/>
          </a:xfrm>
          <a:prstGeom prst="rect">
            <a:avLst/>
          </a:prstGeom>
          <a:noFill/>
        </p:spPr>
        <p:txBody>
          <a:bodyPr wrap="none" rtlCol="0">
            <a:spAutoFit/>
          </a:bodyPr>
          <a:lstStyle/>
          <a:p>
            <a:r>
              <a:rPr lang="en-US" sz="2400" dirty="0" smtClean="0"/>
              <a:t>up2</a:t>
            </a:r>
            <a:endParaRPr lang="en-US" sz="2400" dirty="0"/>
          </a:p>
        </p:txBody>
      </p:sp>
      <p:sp>
        <p:nvSpPr>
          <p:cNvPr id="25" name="TextBox 24"/>
          <p:cNvSpPr txBox="1"/>
          <p:nvPr/>
        </p:nvSpPr>
        <p:spPr>
          <a:xfrm>
            <a:off x="5368842" y="4452792"/>
            <a:ext cx="1091615" cy="461665"/>
          </a:xfrm>
          <a:prstGeom prst="rect">
            <a:avLst/>
          </a:prstGeom>
          <a:noFill/>
        </p:spPr>
        <p:txBody>
          <a:bodyPr wrap="none" rtlCol="0">
            <a:spAutoFit/>
          </a:bodyPr>
          <a:lstStyle/>
          <a:p>
            <a:r>
              <a:rPr lang="en-US" sz="2400" dirty="0" smtClean="0"/>
              <a:t>down1</a:t>
            </a:r>
            <a:endParaRPr lang="en-US" sz="2400" dirty="0"/>
          </a:p>
        </p:txBody>
      </p:sp>
      <p:sp>
        <p:nvSpPr>
          <p:cNvPr id="26" name="TextBox 25"/>
          <p:cNvSpPr txBox="1"/>
          <p:nvPr/>
        </p:nvSpPr>
        <p:spPr>
          <a:xfrm>
            <a:off x="6062235" y="5200472"/>
            <a:ext cx="1091615" cy="461665"/>
          </a:xfrm>
          <a:prstGeom prst="rect">
            <a:avLst/>
          </a:prstGeom>
          <a:noFill/>
        </p:spPr>
        <p:txBody>
          <a:bodyPr wrap="none" rtlCol="0">
            <a:spAutoFit/>
          </a:bodyPr>
          <a:lstStyle/>
          <a:p>
            <a:r>
              <a:rPr lang="en-US" sz="2400" dirty="0" smtClean="0"/>
              <a:t>down2</a:t>
            </a:r>
            <a:endParaRPr lang="en-US" sz="2400" dirty="0"/>
          </a:p>
        </p:txBody>
      </p:sp>
      <p:sp>
        <p:nvSpPr>
          <p:cNvPr id="27" name="TextBox 26"/>
          <p:cNvSpPr txBox="1"/>
          <p:nvPr/>
        </p:nvSpPr>
        <p:spPr>
          <a:xfrm>
            <a:off x="3609108" y="6064570"/>
            <a:ext cx="595160" cy="369332"/>
          </a:xfrm>
          <a:prstGeom prst="rect">
            <a:avLst/>
          </a:prstGeom>
          <a:noFill/>
        </p:spPr>
        <p:txBody>
          <a:bodyPr wrap="none" rtlCol="0">
            <a:spAutoFit/>
          </a:bodyPr>
          <a:lstStyle/>
          <a:p>
            <a:r>
              <a:rPr lang="en-US" dirty="0" err="1" smtClean="0"/>
              <a:t>ToR</a:t>
            </a:r>
            <a:endParaRPr lang="en-US" dirty="0"/>
          </a:p>
        </p:txBody>
      </p:sp>
      <p:sp>
        <p:nvSpPr>
          <p:cNvPr id="28" name="TextBox 27"/>
          <p:cNvSpPr txBox="1"/>
          <p:nvPr/>
        </p:nvSpPr>
        <p:spPr>
          <a:xfrm>
            <a:off x="5368842" y="6064570"/>
            <a:ext cx="595160" cy="369332"/>
          </a:xfrm>
          <a:prstGeom prst="rect">
            <a:avLst/>
          </a:prstGeom>
          <a:noFill/>
        </p:spPr>
        <p:txBody>
          <a:bodyPr wrap="none" rtlCol="0">
            <a:spAutoFit/>
          </a:bodyPr>
          <a:lstStyle/>
          <a:p>
            <a:r>
              <a:rPr lang="en-US" dirty="0" err="1" smtClean="0"/>
              <a:t>ToR</a:t>
            </a:r>
            <a:endParaRPr lang="en-US" dirty="0"/>
          </a:p>
        </p:txBody>
      </p:sp>
    </p:spTree>
    <p:extLst>
      <p:ext uri="{BB962C8B-B14F-4D97-AF65-F5344CB8AC3E}">
        <p14:creationId xmlns:p14="http://schemas.microsoft.com/office/powerpoint/2010/main" val="119329232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Formats</a:t>
            </a:r>
            <a:endParaRPr lang="en-US" dirty="0"/>
          </a:p>
        </p:txBody>
      </p:sp>
      <p:sp>
        <p:nvSpPr>
          <p:cNvPr id="3" name="Content Placeholder 2"/>
          <p:cNvSpPr>
            <a:spLocks noGrp="1"/>
          </p:cNvSpPr>
          <p:nvPr>
            <p:ph idx="1"/>
          </p:nvPr>
        </p:nvSpPr>
        <p:spPr>
          <a:xfrm>
            <a:off x="457200" y="1600201"/>
            <a:ext cx="8229600" cy="2393244"/>
          </a:xfrm>
        </p:spPr>
        <p:txBody>
          <a:bodyPr/>
          <a:lstStyle/>
          <a:p>
            <a:r>
              <a:rPr lang="en-US" dirty="0" smtClean="0"/>
              <a:t>Header</a:t>
            </a:r>
          </a:p>
          <a:p>
            <a:pPr lvl="1"/>
            <a:r>
              <a:rPr lang="en-US" dirty="0" smtClean="0"/>
              <a:t>Ordered list of fields</a:t>
            </a:r>
          </a:p>
          <a:p>
            <a:pPr lvl="1"/>
            <a:r>
              <a:rPr lang="en-US" dirty="0" smtClean="0"/>
              <a:t>A field has a name and width</a:t>
            </a:r>
          </a:p>
        </p:txBody>
      </p:sp>
      <p:sp>
        <p:nvSpPr>
          <p:cNvPr id="5" name="TextBox 4"/>
          <p:cNvSpPr txBox="1"/>
          <p:nvPr/>
        </p:nvSpPr>
        <p:spPr>
          <a:xfrm>
            <a:off x="98779" y="3429000"/>
            <a:ext cx="2816584" cy="2031325"/>
          </a:xfrm>
          <a:prstGeom prst="rect">
            <a:avLst/>
          </a:prstGeom>
          <a:solidFill>
            <a:srgbClr val="FFEC74"/>
          </a:solidFill>
          <a:ln>
            <a:solidFill>
              <a:schemeClr val="tx1"/>
            </a:solidFill>
          </a:ln>
        </p:spPr>
        <p:txBody>
          <a:bodyPr wrap="none" rtlCol="0">
            <a:spAutoFit/>
          </a:bodyPr>
          <a:lstStyle/>
          <a:p>
            <a:r>
              <a:rPr lang="en-US" b="1" dirty="0">
                <a:latin typeface="Courier"/>
                <a:cs typeface="Courier"/>
              </a:rPr>
              <a:t>h</a:t>
            </a:r>
            <a:r>
              <a:rPr lang="en-US" b="1" dirty="0" smtClean="0">
                <a:latin typeface="Courier"/>
                <a:cs typeface="Courier"/>
              </a:rPr>
              <a:t>eader </a:t>
            </a:r>
            <a:r>
              <a:rPr lang="en-US" b="1" dirty="0" err="1" smtClean="0">
                <a:latin typeface="Courier"/>
                <a:cs typeface="Courier"/>
              </a:rPr>
              <a:t>ethernet</a:t>
            </a:r>
            <a:r>
              <a:rPr lang="en-US" b="1" dirty="0" smtClean="0">
                <a:latin typeface="Courier"/>
                <a:cs typeface="Courier"/>
              </a:rPr>
              <a:t> {</a:t>
            </a:r>
          </a:p>
          <a:p>
            <a:r>
              <a:rPr lang="en-US" b="1" dirty="0">
                <a:latin typeface="Courier"/>
                <a:cs typeface="Courier"/>
              </a:rPr>
              <a:t> </a:t>
            </a:r>
            <a:r>
              <a:rPr lang="en-US" b="1" dirty="0" smtClean="0">
                <a:latin typeface="Courier"/>
                <a:cs typeface="Courier"/>
              </a:rPr>
              <a:t> fields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dst_addr</a:t>
            </a:r>
            <a:r>
              <a:rPr lang="en-US" b="1" dirty="0" smtClean="0">
                <a:latin typeface="Courier"/>
                <a:cs typeface="Courier"/>
              </a:rPr>
              <a:t> : 48;</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src_addr</a:t>
            </a:r>
            <a:r>
              <a:rPr lang="en-US" b="1" dirty="0" smtClean="0">
                <a:latin typeface="Courier"/>
                <a:cs typeface="Courier"/>
              </a:rPr>
              <a:t> : 48;</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ethertype</a:t>
            </a:r>
            <a:r>
              <a:rPr lang="en-US" b="1" dirty="0" smtClean="0">
                <a:latin typeface="Courier"/>
                <a:cs typeface="Courier"/>
              </a:rPr>
              <a:t> : 16;</a:t>
            </a:r>
          </a:p>
          <a:p>
            <a:r>
              <a:rPr lang="en-US" b="1" dirty="0">
                <a:latin typeface="Courier"/>
                <a:cs typeface="Courier"/>
              </a:rPr>
              <a:t> </a:t>
            </a:r>
            <a:r>
              <a:rPr lang="en-US" b="1" dirty="0" smtClean="0">
                <a:latin typeface="Courier"/>
                <a:cs typeface="Courier"/>
              </a:rPr>
              <a:t> }</a:t>
            </a:r>
          </a:p>
          <a:p>
            <a:r>
              <a:rPr lang="en-US" b="1" dirty="0">
                <a:latin typeface="Courier"/>
                <a:cs typeface="Courier"/>
              </a:rPr>
              <a:t>}</a:t>
            </a:r>
          </a:p>
        </p:txBody>
      </p:sp>
      <p:sp>
        <p:nvSpPr>
          <p:cNvPr id="6" name="TextBox 5"/>
          <p:cNvSpPr txBox="1"/>
          <p:nvPr/>
        </p:nvSpPr>
        <p:spPr>
          <a:xfrm>
            <a:off x="6177371" y="4092222"/>
            <a:ext cx="2816584" cy="2585323"/>
          </a:xfrm>
          <a:prstGeom prst="rect">
            <a:avLst/>
          </a:prstGeom>
          <a:solidFill>
            <a:srgbClr val="FFEC74"/>
          </a:solidFill>
          <a:ln>
            <a:solidFill>
              <a:schemeClr val="tx1"/>
            </a:solidFill>
          </a:ln>
        </p:spPr>
        <p:txBody>
          <a:bodyPr wrap="none" rtlCol="0">
            <a:spAutoFit/>
          </a:bodyPr>
          <a:lstStyle/>
          <a:p>
            <a:r>
              <a:rPr lang="en-US" b="1" dirty="0">
                <a:latin typeface="Courier"/>
                <a:cs typeface="Courier"/>
              </a:rPr>
              <a:t>h</a:t>
            </a:r>
            <a:r>
              <a:rPr lang="en-US" b="1" dirty="0" smtClean="0">
                <a:latin typeface="Courier"/>
                <a:cs typeface="Courier"/>
              </a:rPr>
              <a:t>eader </a:t>
            </a:r>
            <a:r>
              <a:rPr lang="en-US" b="1" dirty="0" err="1" smtClean="0">
                <a:latin typeface="Courier"/>
                <a:cs typeface="Courier"/>
              </a:rPr>
              <a:t>mTag</a:t>
            </a:r>
            <a:r>
              <a:rPr lang="en-US" b="1" dirty="0" smtClean="0">
                <a:latin typeface="Courier"/>
                <a:cs typeface="Courier"/>
              </a:rPr>
              <a:t> {</a:t>
            </a:r>
          </a:p>
          <a:p>
            <a:r>
              <a:rPr lang="en-US" b="1" dirty="0">
                <a:latin typeface="Courier"/>
                <a:cs typeface="Courier"/>
              </a:rPr>
              <a:t> </a:t>
            </a:r>
            <a:r>
              <a:rPr lang="en-US" b="1" dirty="0" smtClean="0">
                <a:latin typeface="Courier"/>
                <a:cs typeface="Courier"/>
              </a:rPr>
              <a:t> fields {</a:t>
            </a:r>
          </a:p>
          <a:p>
            <a:r>
              <a:rPr lang="en-US" b="1" dirty="0">
                <a:latin typeface="Courier"/>
                <a:cs typeface="Courier"/>
              </a:rPr>
              <a:t> </a:t>
            </a:r>
            <a:r>
              <a:rPr lang="en-US" b="1" dirty="0" smtClean="0">
                <a:latin typeface="Courier"/>
                <a:cs typeface="Courier"/>
              </a:rPr>
              <a:t>   up1 : 8;</a:t>
            </a:r>
          </a:p>
          <a:p>
            <a:r>
              <a:rPr lang="en-US" b="1" dirty="0">
                <a:latin typeface="Courier"/>
                <a:cs typeface="Courier"/>
              </a:rPr>
              <a:t> </a:t>
            </a:r>
            <a:r>
              <a:rPr lang="en-US" b="1" dirty="0" smtClean="0">
                <a:latin typeface="Courier"/>
                <a:cs typeface="Courier"/>
              </a:rPr>
              <a:t>   up2 : 8;</a:t>
            </a:r>
          </a:p>
          <a:p>
            <a:r>
              <a:rPr lang="en-US" b="1" dirty="0">
                <a:latin typeface="Courier"/>
                <a:cs typeface="Courier"/>
              </a:rPr>
              <a:t> </a:t>
            </a:r>
            <a:r>
              <a:rPr lang="en-US" b="1" dirty="0" smtClean="0">
                <a:latin typeface="Courier"/>
                <a:cs typeface="Courier"/>
              </a:rPr>
              <a:t>   down1 : 8;</a:t>
            </a:r>
          </a:p>
          <a:p>
            <a:r>
              <a:rPr lang="en-US" b="1" dirty="0">
                <a:latin typeface="Courier"/>
                <a:cs typeface="Courier"/>
              </a:rPr>
              <a:t> </a:t>
            </a:r>
            <a:r>
              <a:rPr lang="en-US" b="1" dirty="0" smtClean="0">
                <a:latin typeface="Courier"/>
                <a:cs typeface="Courier"/>
              </a:rPr>
              <a:t>   down2 : 8;</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ethertype</a:t>
            </a:r>
            <a:r>
              <a:rPr lang="en-US" b="1" dirty="0" smtClean="0">
                <a:latin typeface="Courier"/>
                <a:cs typeface="Courier"/>
              </a:rPr>
              <a:t> : 16;</a:t>
            </a:r>
          </a:p>
          <a:p>
            <a:r>
              <a:rPr lang="en-US" b="1" dirty="0">
                <a:latin typeface="Courier"/>
                <a:cs typeface="Courier"/>
              </a:rPr>
              <a:t> </a:t>
            </a:r>
            <a:r>
              <a:rPr lang="en-US" b="1" dirty="0" smtClean="0">
                <a:latin typeface="Courier"/>
                <a:cs typeface="Courier"/>
              </a:rPr>
              <a:t> }</a:t>
            </a:r>
          </a:p>
          <a:p>
            <a:r>
              <a:rPr lang="en-US" b="1" dirty="0">
                <a:latin typeface="Courier"/>
                <a:cs typeface="Courier"/>
              </a:rPr>
              <a:t>}</a:t>
            </a:r>
          </a:p>
        </p:txBody>
      </p:sp>
      <p:sp>
        <p:nvSpPr>
          <p:cNvPr id="7" name="TextBox 6"/>
          <p:cNvSpPr txBox="1"/>
          <p:nvPr/>
        </p:nvSpPr>
        <p:spPr>
          <a:xfrm>
            <a:off x="3127029" y="3817796"/>
            <a:ext cx="2816584" cy="2308324"/>
          </a:xfrm>
          <a:prstGeom prst="rect">
            <a:avLst/>
          </a:prstGeom>
          <a:solidFill>
            <a:srgbClr val="FFEC74"/>
          </a:solidFill>
          <a:ln>
            <a:solidFill>
              <a:schemeClr val="tx1"/>
            </a:solidFill>
          </a:ln>
        </p:spPr>
        <p:txBody>
          <a:bodyPr wrap="none" rtlCol="0">
            <a:spAutoFit/>
          </a:bodyPr>
          <a:lstStyle/>
          <a:p>
            <a:r>
              <a:rPr lang="en-US" b="1" dirty="0">
                <a:latin typeface="Courier"/>
                <a:cs typeface="Courier"/>
              </a:rPr>
              <a:t>h</a:t>
            </a:r>
            <a:r>
              <a:rPr lang="en-US" b="1" dirty="0" smtClean="0">
                <a:latin typeface="Courier"/>
                <a:cs typeface="Courier"/>
              </a:rPr>
              <a:t>eader </a:t>
            </a:r>
            <a:r>
              <a:rPr lang="en-US" b="1" dirty="0" err="1" smtClean="0">
                <a:latin typeface="Courier"/>
                <a:cs typeface="Courier"/>
              </a:rPr>
              <a:t>vlan</a:t>
            </a:r>
            <a:r>
              <a:rPr lang="en-US" b="1" dirty="0" smtClean="0">
                <a:latin typeface="Courier"/>
                <a:cs typeface="Courier"/>
              </a:rPr>
              <a:t> {</a:t>
            </a:r>
          </a:p>
          <a:p>
            <a:r>
              <a:rPr lang="en-US" b="1" dirty="0">
                <a:latin typeface="Courier"/>
                <a:cs typeface="Courier"/>
              </a:rPr>
              <a:t> </a:t>
            </a:r>
            <a:r>
              <a:rPr lang="en-US" b="1" dirty="0" smtClean="0">
                <a:latin typeface="Courier"/>
                <a:cs typeface="Courier"/>
              </a:rPr>
              <a:t> fields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pcp</a:t>
            </a:r>
            <a:r>
              <a:rPr lang="en-US" b="1" dirty="0" smtClean="0">
                <a:latin typeface="Courier"/>
                <a:cs typeface="Courier"/>
              </a:rPr>
              <a:t> : </a:t>
            </a:r>
            <a:r>
              <a:rPr lang="en-US" b="1" dirty="0">
                <a:latin typeface="Courier"/>
                <a:cs typeface="Courier"/>
              </a:rPr>
              <a:t>3</a:t>
            </a:r>
            <a:r>
              <a:rPr lang="en-US" b="1" dirty="0" smtClean="0">
                <a:latin typeface="Courier"/>
                <a:cs typeface="Courier"/>
              </a:rPr>
              <a:t>;</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cfi</a:t>
            </a:r>
            <a:r>
              <a:rPr lang="en-US" b="1" dirty="0" smtClean="0">
                <a:latin typeface="Courier"/>
                <a:cs typeface="Courier"/>
              </a:rPr>
              <a:t> : 1;</a:t>
            </a:r>
          </a:p>
          <a:p>
            <a:r>
              <a:rPr lang="en-US" b="1" dirty="0">
                <a:latin typeface="Courier"/>
                <a:cs typeface="Courier"/>
              </a:rPr>
              <a:t> </a:t>
            </a:r>
            <a:r>
              <a:rPr lang="en-US" b="1" dirty="0" smtClean="0">
                <a:latin typeface="Courier"/>
                <a:cs typeface="Courier"/>
              </a:rPr>
              <a:t>   vid : 12;</a:t>
            </a:r>
          </a:p>
          <a:p>
            <a:r>
              <a:rPr lang="en-US" b="1" dirty="0" smtClean="0">
                <a:latin typeface="Courier"/>
                <a:cs typeface="Courier"/>
              </a:rPr>
              <a:t>    </a:t>
            </a:r>
            <a:r>
              <a:rPr lang="en-US" b="1" dirty="0" err="1" smtClean="0">
                <a:latin typeface="Courier"/>
                <a:cs typeface="Courier"/>
              </a:rPr>
              <a:t>ethertype</a:t>
            </a:r>
            <a:r>
              <a:rPr lang="en-US" b="1" dirty="0" smtClean="0">
                <a:latin typeface="Courier"/>
                <a:cs typeface="Courier"/>
              </a:rPr>
              <a:t> : 16;</a:t>
            </a:r>
          </a:p>
          <a:p>
            <a:r>
              <a:rPr lang="en-US" b="1" dirty="0">
                <a:latin typeface="Courier"/>
                <a:cs typeface="Courier"/>
              </a:rPr>
              <a:t> </a:t>
            </a:r>
            <a:r>
              <a:rPr lang="en-US" b="1" dirty="0" smtClean="0">
                <a:latin typeface="Courier"/>
                <a:cs typeface="Courier"/>
              </a:rPr>
              <a:t> }</a:t>
            </a:r>
          </a:p>
          <a:p>
            <a:r>
              <a:rPr lang="en-US" b="1" dirty="0">
                <a:latin typeface="Courier"/>
                <a:cs typeface="Courier"/>
              </a:rPr>
              <a:t>}</a:t>
            </a:r>
          </a:p>
        </p:txBody>
      </p:sp>
    </p:spTree>
    <p:extLst>
      <p:ext uri="{BB962C8B-B14F-4D97-AF65-F5344CB8AC3E}">
        <p14:creationId xmlns:p14="http://schemas.microsoft.com/office/powerpoint/2010/main" val="1388044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a:t>
            </a:r>
            <a:endParaRPr lang="en-US" dirty="0"/>
          </a:p>
        </p:txBody>
      </p:sp>
      <p:sp>
        <p:nvSpPr>
          <p:cNvPr id="3" name="Content Placeholder 2"/>
          <p:cNvSpPr>
            <a:spLocks noGrp="1"/>
          </p:cNvSpPr>
          <p:nvPr>
            <p:ph idx="1"/>
          </p:nvPr>
        </p:nvSpPr>
        <p:spPr>
          <a:xfrm>
            <a:off x="457200" y="1600201"/>
            <a:ext cx="8229600" cy="1123244"/>
          </a:xfrm>
        </p:spPr>
        <p:txBody>
          <a:bodyPr/>
          <a:lstStyle/>
          <a:p>
            <a:r>
              <a:rPr lang="en-US" dirty="0" smtClean="0"/>
              <a:t>State machine traversing the packet</a:t>
            </a:r>
          </a:p>
          <a:p>
            <a:pPr lvl="1"/>
            <a:r>
              <a:rPr lang="en-US" dirty="0" smtClean="0"/>
              <a:t>Extracting field values as it goes</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86</a:t>
            </a:fld>
            <a:endParaRPr lang="en-US" dirty="0"/>
          </a:p>
        </p:txBody>
      </p:sp>
      <p:sp>
        <p:nvSpPr>
          <p:cNvPr id="5" name="TextBox 4"/>
          <p:cNvSpPr txBox="1"/>
          <p:nvPr/>
        </p:nvSpPr>
        <p:spPr>
          <a:xfrm>
            <a:off x="719666" y="2935107"/>
            <a:ext cx="7868356" cy="3693319"/>
          </a:xfrm>
          <a:prstGeom prst="rect">
            <a:avLst/>
          </a:prstGeom>
          <a:solidFill>
            <a:srgbClr val="FFEC74"/>
          </a:solidFill>
          <a:ln>
            <a:solidFill>
              <a:schemeClr val="tx1"/>
            </a:solidFill>
          </a:ln>
        </p:spPr>
        <p:txBody>
          <a:bodyPr wrap="square" rtlCol="0">
            <a:spAutoFit/>
          </a:bodyPr>
          <a:lstStyle/>
          <a:p>
            <a:r>
              <a:rPr lang="en-US" b="1" dirty="0">
                <a:latin typeface="Courier"/>
                <a:cs typeface="Courier"/>
              </a:rPr>
              <a:t>p</a:t>
            </a:r>
            <a:r>
              <a:rPr lang="en-US" b="1" dirty="0" smtClean="0">
                <a:latin typeface="Courier"/>
                <a:cs typeface="Courier"/>
              </a:rPr>
              <a:t>arser start {                parser </a:t>
            </a:r>
            <a:r>
              <a:rPr lang="en-US" b="1" dirty="0" err="1" smtClean="0">
                <a:latin typeface="Courier"/>
                <a:cs typeface="Courier"/>
              </a:rPr>
              <a:t>vlan</a:t>
            </a:r>
            <a:r>
              <a:rPr lang="en-US" b="1" dirty="0" smtClean="0">
                <a:latin typeface="Courier"/>
                <a:cs typeface="Courier"/>
              </a:rPr>
              <a:t>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ethernet</a:t>
            </a:r>
            <a:r>
              <a:rPr lang="en-US" b="1" dirty="0" smtClean="0">
                <a:latin typeface="Courier"/>
                <a:cs typeface="Courier"/>
              </a:rPr>
              <a:t>;                     switch(</a:t>
            </a:r>
            <a:r>
              <a:rPr lang="en-US" b="1" dirty="0" err="1" smtClean="0">
                <a:latin typeface="Courier"/>
                <a:cs typeface="Courier"/>
              </a:rPr>
              <a:t>ethertype</a:t>
            </a:r>
            <a:r>
              <a:rPr lang="en-US" b="1" dirty="0" smtClean="0">
                <a:latin typeface="Courier"/>
                <a:cs typeface="Courier"/>
              </a:rPr>
              <a:t>) {</a:t>
            </a:r>
          </a:p>
          <a:p>
            <a:r>
              <a:rPr lang="en-US" b="1" dirty="0" smtClean="0">
                <a:latin typeface="Courier"/>
                <a:cs typeface="Courier"/>
              </a:rPr>
              <a:t>}                                   case 0xaaaa : </a:t>
            </a:r>
            <a:r>
              <a:rPr lang="en-US" b="1" dirty="0" err="1" smtClean="0">
                <a:latin typeface="Courier"/>
                <a:cs typeface="Courier"/>
              </a:rPr>
              <a:t>mTag</a:t>
            </a:r>
            <a:r>
              <a:rPr lang="en-US" b="1" dirty="0" smtClean="0">
                <a:latin typeface="Courier"/>
                <a:cs typeface="Courier"/>
              </a:rPr>
              <a:t>;</a:t>
            </a:r>
          </a:p>
          <a:p>
            <a:r>
              <a:rPr lang="en-US" b="1" dirty="0" smtClean="0">
                <a:latin typeface="Courier"/>
                <a:cs typeface="Courier"/>
              </a:rPr>
              <a:t>                                    case 0x800 : ipv4;</a:t>
            </a:r>
            <a:endParaRPr lang="en-US" b="1" dirty="0">
              <a:latin typeface="Courier"/>
              <a:cs typeface="Courier"/>
            </a:endParaRPr>
          </a:p>
          <a:p>
            <a:r>
              <a:rPr lang="en-US" b="1" dirty="0">
                <a:latin typeface="Courier"/>
                <a:cs typeface="Courier"/>
              </a:rPr>
              <a:t>p</a:t>
            </a:r>
            <a:r>
              <a:rPr lang="en-US" b="1" dirty="0" smtClean="0">
                <a:latin typeface="Courier"/>
                <a:cs typeface="Courier"/>
              </a:rPr>
              <a:t>arser </a:t>
            </a:r>
            <a:r>
              <a:rPr lang="en-US" b="1" dirty="0" err="1" smtClean="0">
                <a:latin typeface="Courier"/>
                <a:cs typeface="Courier"/>
              </a:rPr>
              <a:t>ethernet</a:t>
            </a:r>
            <a:r>
              <a:rPr lang="en-US" b="1" dirty="0" smtClean="0">
                <a:latin typeface="Courier"/>
                <a:cs typeface="Courier"/>
              </a:rPr>
              <a:t> {                   . . .</a:t>
            </a:r>
          </a:p>
          <a:p>
            <a:r>
              <a:rPr lang="en-US" b="1" dirty="0">
                <a:latin typeface="Courier"/>
                <a:cs typeface="Courier"/>
              </a:rPr>
              <a:t> </a:t>
            </a:r>
            <a:r>
              <a:rPr lang="en-US" b="1" dirty="0" smtClean="0">
                <a:latin typeface="Courier"/>
                <a:cs typeface="Courier"/>
              </a:rPr>
              <a:t>  switch(</a:t>
            </a:r>
            <a:r>
              <a:rPr lang="en-US" b="1" dirty="0" err="1" smtClean="0">
                <a:latin typeface="Courier"/>
                <a:cs typeface="Courier"/>
              </a:rPr>
              <a:t>ethertype</a:t>
            </a:r>
            <a:r>
              <a:rPr lang="en-US" b="1" dirty="0" smtClean="0">
                <a:latin typeface="Courier"/>
                <a:cs typeface="Courier"/>
              </a:rPr>
              <a:t>) {        }</a:t>
            </a:r>
          </a:p>
          <a:p>
            <a:r>
              <a:rPr lang="en-US" b="1" dirty="0">
                <a:latin typeface="Courier"/>
                <a:cs typeface="Courier"/>
              </a:rPr>
              <a:t> </a:t>
            </a:r>
            <a:r>
              <a:rPr lang="en-US" b="1" dirty="0" smtClean="0">
                <a:latin typeface="Courier"/>
                <a:cs typeface="Courier"/>
              </a:rPr>
              <a:t>     case 0x8100 : </a:t>
            </a:r>
            <a:r>
              <a:rPr lang="en-US" b="1" dirty="0" err="1" smtClean="0">
                <a:latin typeface="Courier"/>
                <a:cs typeface="Courier"/>
              </a:rPr>
              <a:t>vlan</a:t>
            </a:r>
            <a:r>
              <a:rPr lang="en-US" b="1" dirty="0" smtClean="0">
                <a:latin typeface="Courier"/>
                <a:cs typeface="Courier"/>
              </a:rPr>
              <a:t>;</a:t>
            </a:r>
          </a:p>
          <a:p>
            <a:r>
              <a:rPr lang="en-US" b="1" dirty="0">
                <a:latin typeface="Courier"/>
                <a:cs typeface="Courier"/>
              </a:rPr>
              <a:t> </a:t>
            </a:r>
            <a:r>
              <a:rPr lang="en-US" b="1" dirty="0" smtClean="0">
                <a:latin typeface="Courier"/>
                <a:cs typeface="Courier"/>
              </a:rPr>
              <a:t>     case 0x9100 : </a:t>
            </a:r>
            <a:r>
              <a:rPr lang="en-US" b="1" dirty="0" err="1" smtClean="0">
                <a:latin typeface="Courier"/>
                <a:cs typeface="Courier"/>
              </a:rPr>
              <a:t>vlan</a:t>
            </a:r>
            <a:r>
              <a:rPr lang="en-US" b="1" dirty="0" smtClean="0">
                <a:latin typeface="Courier"/>
                <a:cs typeface="Courier"/>
              </a:rPr>
              <a:t>;     parser </a:t>
            </a:r>
            <a:r>
              <a:rPr lang="en-US" b="1" dirty="0" err="1" smtClean="0">
                <a:latin typeface="Courier"/>
                <a:cs typeface="Courier"/>
              </a:rPr>
              <a:t>mTag</a:t>
            </a:r>
            <a:r>
              <a:rPr lang="en-US" b="1" dirty="0" smtClean="0">
                <a:latin typeface="Courier"/>
                <a:cs typeface="Courier"/>
              </a:rPr>
              <a:t> {</a:t>
            </a:r>
          </a:p>
          <a:p>
            <a:r>
              <a:rPr lang="en-US" b="1" dirty="0">
                <a:latin typeface="Courier"/>
                <a:cs typeface="Courier"/>
              </a:rPr>
              <a:t> </a:t>
            </a:r>
            <a:r>
              <a:rPr lang="en-US" b="1" dirty="0" smtClean="0">
                <a:latin typeface="Courier"/>
                <a:cs typeface="Courier"/>
              </a:rPr>
              <a:t>     case 0x800 : ipv4;         switch(</a:t>
            </a:r>
            <a:r>
              <a:rPr lang="en-US" b="1" dirty="0" err="1" smtClean="0">
                <a:latin typeface="Courier"/>
                <a:cs typeface="Courier"/>
              </a:rPr>
              <a:t>ethertype</a:t>
            </a:r>
            <a:r>
              <a:rPr lang="en-US" b="1" dirty="0" smtClean="0">
                <a:latin typeface="Courier"/>
                <a:cs typeface="Courier"/>
              </a:rPr>
              <a:t>) {</a:t>
            </a:r>
          </a:p>
          <a:p>
            <a:r>
              <a:rPr lang="en-US" b="1" dirty="0">
                <a:latin typeface="Courier"/>
                <a:cs typeface="Courier"/>
              </a:rPr>
              <a:t> </a:t>
            </a:r>
            <a:r>
              <a:rPr lang="en-US" b="1" dirty="0" smtClean="0">
                <a:latin typeface="Courier"/>
                <a:cs typeface="Courier"/>
              </a:rPr>
              <a:t>     . . .                         case 0x800 : ipv4;</a:t>
            </a:r>
          </a:p>
          <a:p>
            <a:r>
              <a:rPr lang="en-US" b="1" dirty="0">
                <a:latin typeface="Courier"/>
                <a:cs typeface="Courier"/>
              </a:rPr>
              <a:t> </a:t>
            </a:r>
            <a:r>
              <a:rPr lang="en-US" b="1" dirty="0" smtClean="0">
                <a:latin typeface="Courier"/>
                <a:cs typeface="Courier"/>
              </a:rPr>
              <a:t>  }                                . . .</a:t>
            </a:r>
          </a:p>
          <a:p>
            <a:r>
              <a:rPr lang="en-US" b="1" dirty="0" smtClean="0">
                <a:latin typeface="Courier"/>
                <a:cs typeface="Courier"/>
              </a:rPr>
              <a:t>}                                }</a:t>
            </a:r>
          </a:p>
          <a:p>
            <a:r>
              <a:rPr lang="en-US" b="1" dirty="0">
                <a:latin typeface="Courier"/>
                <a:cs typeface="Courier"/>
              </a:rPr>
              <a:t> </a:t>
            </a:r>
            <a:r>
              <a:rPr lang="en-US" b="1" dirty="0" smtClean="0">
                <a:latin typeface="Courier"/>
                <a:cs typeface="Courier"/>
              </a:rPr>
              <a:t>                             }</a:t>
            </a:r>
            <a:endParaRPr lang="en-US" b="1" dirty="0">
              <a:latin typeface="Courier"/>
              <a:cs typeface="Courier"/>
            </a:endParaRPr>
          </a:p>
        </p:txBody>
      </p:sp>
    </p:spTree>
    <p:extLst>
      <p:ext uri="{BB962C8B-B14F-4D97-AF65-F5344CB8AC3E}">
        <p14:creationId xmlns:p14="http://schemas.microsoft.com/office/powerpoint/2010/main" val="3751684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Tables</a:t>
            </a:r>
            <a:endParaRPr lang="en-US" dirty="0"/>
          </a:p>
        </p:txBody>
      </p:sp>
      <p:sp>
        <p:nvSpPr>
          <p:cNvPr id="3" name="Content Placeholder 2"/>
          <p:cNvSpPr>
            <a:spLocks noGrp="1"/>
          </p:cNvSpPr>
          <p:nvPr>
            <p:ph idx="1"/>
          </p:nvPr>
        </p:nvSpPr>
        <p:spPr>
          <a:xfrm>
            <a:off x="457200" y="1600200"/>
            <a:ext cx="8229600" cy="2054578"/>
          </a:xfrm>
        </p:spPr>
        <p:txBody>
          <a:bodyPr>
            <a:normAutofit lnSpcReduction="10000"/>
          </a:bodyPr>
          <a:lstStyle/>
          <a:p>
            <a:r>
              <a:rPr lang="en-US" dirty="0" smtClean="0"/>
              <a:t>Describe each packet-processing stage </a:t>
            </a:r>
          </a:p>
          <a:p>
            <a:pPr lvl="1"/>
            <a:r>
              <a:rPr lang="en-US" dirty="0" smtClean="0"/>
              <a:t>What fields are matched, and in what way</a:t>
            </a:r>
          </a:p>
          <a:p>
            <a:pPr lvl="1"/>
            <a:r>
              <a:rPr lang="en-US" dirty="0" smtClean="0"/>
              <a:t>What action functions are performed</a:t>
            </a:r>
          </a:p>
          <a:p>
            <a:pPr lvl="1"/>
            <a:r>
              <a:rPr lang="en-US" dirty="0" smtClean="0"/>
              <a:t>(Optionally) a hint about max number of rules</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87</a:t>
            </a:fld>
            <a:endParaRPr lang="en-US" dirty="0"/>
          </a:p>
        </p:txBody>
      </p:sp>
      <p:sp>
        <p:nvSpPr>
          <p:cNvPr id="5" name="TextBox 4"/>
          <p:cNvSpPr txBox="1"/>
          <p:nvPr/>
        </p:nvSpPr>
        <p:spPr>
          <a:xfrm>
            <a:off x="2328335" y="3798940"/>
            <a:ext cx="4340326" cy="2862323"/>
          </a:xfrm>
          <a:prstGeom prst="rect">
            <a:avLst/>
          </a:prstGeom>
          <a:solidFill>
            <a:srgbClr val="FFEC74"/>
          </a:solidFill>
          <a:ln>
            <a:solidFill>
              <a:schemeClr val="tx1"/>
            </a:solidFill>
          </a:ln>
        </p:spPr>
        <p:txBody>
          <a:bodyPr wrap="none" rtlCol="0">
            <a:spAutoFit/>
          </a:bodyPr>
          <a:lstStyle/>
          <a:p>
            <a:r>
              <a:rPr lang="en-US" b="1" dirty="0">
                <a:latin typeface="Courier"/>
                <a:cs typeface="Courier"/>
              </a:rPr>
              <a:t>t</a:t>
            </a:r>
            <a:r>
              <a:rPr lang="en-US" b="1" dirty="0" smtClean="0">
                <a:latin typeface="Courier"/>
                <a:cs typeface="Courier"/>
              </a:rPr>
              <a:t>able </a:t>
            </a:r>
            <a:r>
              <a:rPr lang="en-US" b="1" dirty="0" err="1" smtClean="0">
                <a:latin typeface="Courier"/>
                <a:cs typeface="Courier"/>
              </a:rPr>
              <a:t>mTag_table</a:t>
            </a:r>
            <a:r>
              <a:rPr lang="en-US" b="1" dirty="0" smtClean="0">
                <a:latin typeface="Courier"/>
                <a:cs typeface="Courier"/>
              </a:rPr>
              <a:t> {</a:t>
            </a:r>
          </a:p>
          <a:p>
            <a:r>
              <a:rPr lang="en-US" b="1" dirty="0">
                <a:latin typeface="Courier"/>
                <a:cs typeface="Courier"/>
              </a:rPr>
              <a:t> </a:t>
            </a:r>
            <a:r>
              <a:rPr lang="en-US" b="1" dirty="0" smtClean="0">
                <a:latin typeface="Courier"/>
                <a:cs typeface="Courier"/>
              </a:rPr>
              <a:t> reads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ethernet.dst_addr</a:t>
            </a:r>
            <a:r>
              <a:rPr lang="en-US" b="1" dirty="0" smtClean="0">
                <a:latin typeface="Courier"/>
                <a:cs typeface="Courier"/>
              </a:rPr>
              <a:t> : exact;</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vlan.vid</a:t>
            </a:r>
            <a:r>
              <a:rPr lang="en-US" b="1" dirty="0" smtClean="0">
                <a:latin typeface="Courier"/>
                <a:cs typeface="Courier"/>
              </a:rPr>
              <a:t> : exact;</a:t>
            </a:r>
          </a:p>
          <a:p>
            <a:r>
              <a:rPr lang="en-US" b="1" dirty="0" smtClean="0">
                <a:latin typeface="Courier"/>
                <a:cs typeface="Courier"/>
              </a:rPr>
              <a:t>  }</a:t>
            </a:r>
          </a:p>
          <a:p>
            <a:r>
              <a:rPr lang="en-US" b="1" dirty="0">
                <a:latin typeface="Courier"/>
                <a:cs typeface="Courier"/>
              </a:rPr>
              <a:t> </a:t>
            </a:r>
            <a:r>
              <a:rPr lang="en-US" b="1" dirty="0" smtClean="0">
                <a:latin typeface="Courier"/>
                <a:cs typeface="Courier"/>
              </a:rPr>
              <a:t> actions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add_mTag</a:t>
            </a:r>
            <a:r>
              <a:rPr lang="en-US" b="1" dirty="0" smtClean="0">
                <a:latin typeface="Courier"/>
                <a:cs typeface="Courier"/>
              </a:rPr>
              <a:t>;</a:t>
            </a:r>
          </a:p>
          <a:p>
            <a:r>
              <a:rPr lang="en-US" b="1" dirty="0">
                <a:latin typeface="Courier"/>
                <a:cs typeface="Courier"/>
              </a:rPr>
              <a:t> </a:t>
            </a:r>
            <a:r>
              <a:rPr lang="en-US" b="1" dirty="0" smtClean="0">
                <a:latin typeface="Courier"/>
                <a:cs typeface="Courier"/>
              </a:rPr>
              <a:t>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max_size</a:t>
            </a:r>
            <a:r>
              <a:rPr lang="en-US" b="1" dirty="0" smtClean="0">
                <a:latin typeface="Courier"/>
                <a:cs typeface="Courier"/>
              </a:rPr>
              <a:t> : 20000;</a:t>
            </a:r>
          </a:p>
          <a:p>
            <a:r>
              <a:rPr lang="en-US" b="1" dirty="0" smtClean="0">
                <a:latin typeface="Courier"/>
                <a:cs typeface="Courier"/>
              </a:rPr>
              <a:t>}</a:t>
            </a:r>
            <a:endParaRPr lang="en-US" b="1" dirty="0">
              <a:latin typeface="Courier"/>
              <a:cs typeface="Courier"/>
            </a:endParaRPr>
          </a:p>
        </p:txBody>
      </p:sp>
    </p:spTree>
    <p:extLst>
      <p:ext uri="{BB962C8B-B14F-4D97-AF65-F5344CB8AC3E}">
        <p14:creationId xmlns:p14="http://schemas.microsoft.com/office/powerpoint/2010/main" val="2930458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Functions</a:t>
            </a:r>
            <a:endParaRPr lang="en-US" dirty="0"/>
          </a:p>
        </p:txBody>
      </p:sp>
      <p:sp>
        <p:nvSpPr>
          <p:cNvPr id="3" name="Content Placeholder 2"/>
          <p:cNvSpPr>
            <a:spLocks noGrp="1"/>
          </p:cNvSpPr>
          <p:nvPr>
            <p:ph idx="1"/>
          </p:nvPr>
        </p:nvSpPr>
        <p:spPr>
          <a:xfrm>
            <a:off x="457200" y="1600200"/>
            <a:ext cx="8229600" cy="1278467"/>
          </a:xfrm>
        </p:spPr>
        <p:txBody>
          <a:bodyPr/>
          <a:lstStyle/>
          <a:p>
            <a:r>
              <a:rPr lang="en-US" dirty="0" smtClean="0"/>
              <a:t>Custom actions built from primitives</a:t>
            </a:r>
          </a:p>
          <a:p>
            <a:pPr lvl="1"/>
            <a:r>
              <a:rPr lang="en-US" dirty="0" smtClean="0"/>
              <a:t>Add, remove, copy, set, increment, checksum</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88</a:t>
            </a:fld>
            <a:endParaRPr lang="en-US" dirty="0"/>
          </a:p>
        </p:txBody>
      </p:sp>
      <p:sp>
        <p:nvSpPr>
          <p:cNvPr id="5" name="TextBox 4"/>
          <p:cNvSpPr txBox="1"/>
          <p:nvPr/>
        </p:nvSpPr>
        <p:spPr>
          <a:xfrm>
            <a:off x="1199444" y="2921001"/>
            <a:ext cx="7110765" cy="3693319"/>
          </a:xfrm>
          <a:prstGeom prst="rect">
            <a:avLst/>
          </a:prstGeom>
          <a:solidFill>
            <a:srgbClr val="FFEC74"/>
          </a:solidFill>
          <a:ln>
            <a:solidFill>
              <a:schemeClr val="tx1"/>
            </a:solidFill>
          </a:ln>
        </p:spPr>
        <p:txBody>
          <a:bodyPr wrap="none" rtlCol="0">
            <a:spAutoFit/>
          </a:bodyPr>
          <a:lstStyle/>
          <a:p>
            <a:r>
              <a:rPr lang="en-US" b="1" dirty="0" smtClean="0">
                <a:latin typeface="Courier"/>
                <a:cs typeface="Courier"/>
              </a:rPr>
              <a:t>action </a:t>
            </a:r>
            <a:r>
              <a:rPr lang="en-US" b="1" dirty="0" err="1" smtClean="0">
                <a:latin typeface="Courier"/>
                <a:cs typeface="Courier"/>
              </a:rPr>
              <a:t>add_mTag</a:t>
            </a:r>
            <a:r>
              <a:rPr lang="en-US" b="1" dirty="0" smtClean="0">
                <a:latin typeface="Courier"/>
                <a:cs typeface="Courier"/>
              </a:rPr>
              <a:t>(up1, up2, down1, down2, </a:t>
            </a:r>
            <a:r>
              <a:rPr lang="en-US" b="1" dirty="0" err="1" smtClean="0">
                <a:latin typeface="Courier"/>
                <a:cs typeface="Courier"/>
              </a:rPr>
              <a:t>outport</a:t>
            </a:r>
            <a:r>
              <a:rPr lang="en-US" b="1" dirty="0" smtClean="0">
                <a:latin typeface="Courier"/>
                <a:cs typeface="Courier"/>
              </a:rPr>
              <a:t>) {</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add_header</a:t>
            </a:r>
            <a:r>
              <a:rPr lang="en-US" b="1" dirty="0" smtClean="0">
                <a:latin typeface="Courier"/>
                <a:cs typeface="Courier"/>
              </a:rPr>
              <a:t>(</a:t>
            </a:r>
            <a:r>
              <a:rPr lang="en-US" b="1" dirty="0" err="1" smtClean="0">
                <a:latin typeface="Courier"/>
                <a:cs typeface="Courier"/>
              </a:rPr>
              <a:t>mTag</a:t>
            </a:r>
            <a:r>
              <a:rPr lang="en-US" b="1" dirty="0" smtClean="0">
                <a:latin typeface="Courier"/>
                <a:cs typeface="Courier"/>
              </a:rPr>
              <a:t>);</a:t>
            </a:r>
          </a:p>
          <a:p>
            <a:endParaRPr lang="en-US" b="1" dirty="0">
              <a:latin typeface="Courier"/>
              <a:cs typeface="Courier"/>
            </a:endParaRPr>
          </a:p>
          <a:p>
            <a:r>
              <a:rPr lang="en-US" b="1" dirty="0" smtClean="0">
                <a:latin typeface="Courier"/>
                <a:cs typeface="Courier"/>
              </a:rPr>
              <a:t>  </a:t>
            </a:r>
            <a:r>
              <a:rPr lang="en-US" b="1" dirty="0" err="1" smtClean="0">
                <a:latin typeface="Courier"/>
                <a:cs typeface="Courier"/>
              </a:rPr>
              <a:t>copy_field</a:t>
            </a:r>
            <a:r>
              <a:rPr lang="en-US" b="1" dirty="0" smtClean="0">
                <a:latin typeface="Courier"/>
                <a:cs typeface="Courier"/>
              </a:rPr>
              <a:t>(</a:t>
            </a:r>
            <a:r>
              <a:rPr lang="en-US" b="1" dirty="0" err="1" smtClean="0">
                <a:latin typeface="Courier"/>
                <a:cs typeface="Courier"/>
              </a:rPr>
              <a:t>mTag.ethertype</a:t>
            </a:r>
            <a:r>
              <a:rPr lang="en-US" b="1" dirty="0" smtClean="0">
                <a:latin typeface="Courier"/>
                <a:cs typeface="Courier"/>
              </a:rPr>
              <a:t>, </a:t>
            </a:r>
            <a:r>
              <a:rPr lang="en-US" b="1" dirty="0" err="1" smtClean="0">
                <a:latin typeface="Courier"/>
                <a:cs typeface="Courier"/>
              </a:rPr>
              <a:t>vlan.ethertype</a:t>
            </a:r>
            <a:r>
              <a:rPr lang="en-US" b="1" dirty="0" smtClean="0">
                <a:latin typeface="Courier"/>
                <a:cs typeface="Courier"/>
              </a:rPr>
              <a:t>);</a:t>
            </a:r>
            <a:endParaRPr lang="en-US" b="1" dirty="0">
              <a:latin typeface="Courier"/>
              <a:cs typeface="Courier"/>
            </a:endParaRPr>
          </a:p>
          <a:p>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a:t>
            </a:r>
            <a:r>
              <a:rPr lang="en-US" b="1" dirty="0" err="1" smtClean="0">
                <a:latin typeface="Courier"/>
                <a:cs typeface="Courier"/>
              </a:rPr>
              <a:t>vlan.ethertype</a:t>
            </a:r>
            <a:r>
              <a:rPr lang="en-US" b="1" dirty="0" smtClean="0">
                <a:latin typeface="Courier"/>
                <a:cs typeface="Courier"/>
              </a:rPr>
              <a:t>, 0xaaaa);</a:t>
            </a:r>
          </a:p>
          <a:p>
            <a:endParaRPr lang="en-US" b="1" dirty="0" smtClean="0">
              <a:latin typeface="Courier"/>
              <a:cs typeface="Courier"/>
            </a:endParaRPr>
          </a:p>
          <a:p>
            <a:r>
              <a:rPr lang="en-US" b="1" dirty="0">
                <a:latin typeface="Courier"/>
                <a:cs typeface="Courier"/>
              </a:rPr>
              <a:t> </a:t>
            </a:r>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(mTag.up1, up1);</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(mTag.up2, up2);</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(mTag.down1, down1);</a:t>
            </a:r>
          </a:p>
          <a:p>
            <a:r>
              <a:rPr lang="en-US" b="1" dirty="0">
                <a:latin typeface="Courier"/>
                <a:cs typeface="Courier"/>
              </a:rPr>
              <a:t> </a:t>
            </a:r>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(mTag.down2, down2);</a:t>
            </a:r>
          </a:p>
          <a:p>
            <a:endParaRPr lang="en-US" b="1" dirty="0">
              <a:latin typeface="Courier"/>
              <a:cs typeface="Courier"/>
            </a:endParaRPr>
          </a:p>
          <a:p>
            <a:r>
              <a:rPr lang="en-US" b="1" dirty="0" smtClean="0">
                <a:latin typeface="Courier"/>
                <a:cs typeface="Courier"/>
              </a:rPr>
              <a:t>  </a:t>
            </a:r>
            <a:r>
              <a:rPr lang="en-US" b="1" dirty="0" err="1" smtClean="0">
                <a:latin typeface="Courier"/>
                <a:cs typeface="Courier"/>
              </a:rPr>
              <a:t>set_field</a:t>
            </a:r>
            <a:r>
              <a:rPr lang="en-US" b="1" dirty="0" smtClean="0">
                <a:latin typeface="Courier"/>
                <a:cs typeface="Courier"/>
              </a:rPr>
              <a:t>(</a:t>
            </a:r>
            <a:r>
              <a:rPr lang="en-US" b="1" dirty="0" err="1" smtClean="0">
                <a:latin typeface="Courier"/>
                <a:cs typeface="Courier"/>
              </a:rPr>
              <a:t>metadata.outport</a:t>
            </a:r>
            <a:r>
              <a:rPr lang="en-US" b="1" dirty="0" smtClean="0">
                <a:latin typeface="Courier"/>
                <a:cs typeface="Courier"/>
              </a:rPr>
              <a:t>, </a:t>
            </a:r>
            <a:r>
              <a:rPr lang="en-US" b="1" dirty="0" err="1" smtClean="0">
                <a:latin typeface="Courier"/>
                <a:cs typeface="Courier"/>
              </a:rPr>
              <a:t>outport</a:t>
            </a:r>
            <a:r>
              <a:rPr lang="en-US" b="1" dirty="0" smtClean="0">
                <a:latin typeface="Courier"/>
                <a:cs typeface="Courier"/>
              </a:rPr>
              <a:t>);</a:t>
            </a:r>
          </a:p>
          <a:p>
            <a:r>
              <a:rPr lang="en-US" b="1" dirty="0">
                <a:latin typeface="Courier"/>
                <a:cs typeface="Courier"/>
              </a:rPr>
              <a:t>}</a:t>
            </a:r>
          </a:p>
        </p:txBody>
      </p:sp>
    </p:spTree>
    <p:extLst>
      <p:ext uri="{BB962C8B-B14F-4D97-AF65-F5344CB8AC3E}">
        <p14:creationId xmlns:p14="http://schemas.microsoft.com/office/powerpoint/2010/main" val="402704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a:t>
            </a:r>
            <a:endParaRPr lang="en-US" dirty="0"/>
          </a:p>
        </p:txBody>
      </p:sp>
      <p:sp>
        <p:nvSpPr>
          <p:cNvPr id="3" name="Content Placeholder 2"/>
          <p:cNvSpPr>
            <a:spLocks noGrp="1"/>
          </p:cNvSpPr>
          <p:nvPr>
            <p:ph idx="1"/>
          </p:nvPr>
        </p:nvSpPr>
        <p:spPr>
          <a:xfrm>
            <a:off x="414866" y="1600201"/>
            <a:ext cx="8348133" cy="1560688"/>
          </a:xfrm>
        </p:spPr>
        <p:txBody>
          <a:bodyPr>
            <a:normAutofit fontScale="92500" lnSpcReduction="10000"/>
          </a:bodyPr>
          <a:lstStyle/>
          <a:p>
            <a:r>
              <a:rPr lang="en-US" dirty="0" smtClean="0"/>
              <a:t>Flow of control from one table to the next</a:t>
            </a:r>
          </a:p>
          <a:p>
            <a:pPr lvl="1"/>
            <a:r>
              <a:rPr lang="en-US" dirty="0"/>
              <a:t>C</a:t>
            </a:r>
            <a:r>
              <a:rPr lang="en-US" dirty="0" smtClean="0"/>
              <a:t>ollection of functions, conditionals, and tables</a:t>
            </a:r>
          </a:p>
          <a:p>
            <a:r>
              <a:rPr lang="en-US" dirty="0" smtClean="0"/>
              <a:t>For a </a:t>
            </a:r>
            <a:r>
              <a:rPr lang="en-US" dirty="0" err="1" smtClean="0"/>
              <a:t>ToR</a:t>
            </a:r>
            <a:r>
              <a:rPr lang="en-US" dirty="0" smtClean="0"/>
              <a:t> switch:</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89</a:t>
            </a:fld>
            <a:endParaRPr lang="en-US" dirty="0"/>
          </a:p>
        </p:txBody>
      </p:sp>
      <p:grpSp>
        <p:nvGrpSpPr>
          <p:cNvPr id="56" name="Group 55"/>
          <p:cNvGrpSpPr/>
          <p:nvPr/>
        </p:nvGrpSpPr>
        <p:grpSpPr>
          <a:xfrm>
            <a:off x="119426" y="3337445"/>
            <a:ext cx="2416905" cy="2764102"/>
            <a:chOff x="119426" y="3337445"/>
            <a:chExt cx="2416905" cy="2764102"/>
          </a:xfrm>
        </p:grpSpPr>
        <p:pic>
          <p:nvPicPr>
            <p:cNvPr id="16" name="Picture 15"/>
            <p:cNvPicPr>
              <a:picLocks noChangeAspect="1"/>
            </p:cNvPicPr>
            <p:nvPr/>
          </p:nvPicPr>
          <p:blipFill>
            <a:blip r:embed="rId3"/>
            <a:stretch>
              <a:fillRect/>
            </a:stretch>
          </p:blipFill>
          <p:spPr>
            <a:xfrm>
              <a:off x="897846" y="4550446"/>
              <a:ext cx="1565955" cy="449497"/>
            </a:xfrm>
            <a:prstGeom prst="rect">
              <a:avLst/>
            </a:prstGeom>
          </p:spPr>
        </p:pic>
        <p:cxnSp>
          <p:nvCxnSpPr>
            <p:cNvPr id="21" name="Straight Arrow Connector 20"/>
            <p:cNvCxnSpPr/>
            <p:nvPr/>
          </p:nvCxnSpPr>
          <p:spPr>
            <a:xfrm flipV="1">
              <a:off x="914280" y="4880897"/>
              <a:ext cx="384579"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1680824" y="4109972"/>
              <a:ext cx="384924" cy="5364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914280" y="4109972"/>
              <a:ext cx="463687"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1680826" y="4880897"/>
              <a:ext cx="280618" cy="493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19426" y="4573168"/>
              <a:ext cx="731991" cy="461665"/>
            </a:xfrm>
            <a:prstGeom prst="rect">
              <a:avLst/>
            </a:prstGeom>
            <a:noFill/>
          </p:spPr>
          <p:txBody>
            <a:bodyPr wrap="none" rtlCol="0">
              <a:spAutoFit/>
            </a:bodyPr>
            <a:lstStyle/>
            <a:p>
              <a:r>
                <a:rPr lang="en-US" sz="2400" dirty="0" err="1" smtClean="0"/>
                <a:t>ToR</a:t>
              </a:r>
              <a:endParaRPr lang="en-US" sz="2400" dirty="0"/>
            </a:p>
          </p:txBody>
        </p:sp>
        <p:sp>
          <p:nvSpPr>
            <p:cNvPr id="41" name="TextBox 40"/>
            <p:cNvSpPr txBox="1"/>
            <p:nvPr/>
          </p:nvSpPr>
          <p:spPr>
            <a:xfrm>
              <a:off x="759059" y="3337445"/>
              <a:ext cx="1501483" cy="707886"/>
            </a:xfrm>
            <a:prstGeom prst="rect">
              <a:avLst/>
            </a:prstGeom>
            <a:noFill/>
          </p:spPr>
          <p:txBody>
            <a:bodyPr wrap="none" rtlCol="0">
              <a:spAutoFit/>
            </a:bodyPr>
            <a:lstStyle/>
            <a:p>
              <a:pPr algn="ctr"/>
              <a:r>
                <a:rPr lang="en-US" sz="2000" dirty="0" smtClean="0"/>
                <a:t>From </a:t>
              </a:r>
              <a:r>
                <a:rPr lang="en-US" sz="2000" i="1" dirty="0" smtClean="0"/>
                <a:t>core</a:t>
              </a:r>
            </a:p>
            <a:p>
              <a:pPr algn="ctr"/>
              <a:r>
                <a:rPr lang="en-US" sz="2000" dirty="0" smtClean="0"/>
                <a:t>(with </a:t>
              </a:r>
              <a:r>
                <a:rPr lang="en-US" sz="2000" dirty="0" err="1" smtClean="0"/>
                <a:t>mTag</a:t>
              </a:r>
              <a:r>
                <a:rPr lang="en-US" dirty="0"/>
                <a:t>)</a:t>
              </a:r>
            </a:p>
          </p:txBody>
        </p:sp>
        <p:sp>
          <p:nvSpPr>
            <p:cNvPr id="42" name="TextBox 41"/>
            <p:cNvSpPr txBox="1"/>
            <p:nvPr/>
          </p:nvSpPr>
          <p:spPr>
            <a:xfrm>
              <a:off x="421301" y="5393661"/>
              <a:ext cx="2115030" cy="707886"/>
            </a:xfrm>
            <a:prstGeom prst="rect">
              <a:avLst/>
            </a:prstGeom>
            <a:noFill/>
          </p:spPr>
          <p:txBody>
            <a:bodyPr wrap="none" rtlCol="0">
              <a:spAutoFit/>
            </a:bodyPr>
            <a:lstStyle/>
            <a:p>
              <a:pPr algn="ctr"/>
              <a:r>
                <a:rPr lang="en-US" sz="2000" dirty="0" smtClean="0"/>
                <a:t>From local </a:t>
              </a:r>
              <a:r>
                <a:rPr lang="en-US" sz="2000" i="1" dirty="0" smtClean="0"/>
                <a:t>hosts</a:t>
              </a:r>
            </a:p>
            <a:p>
              <a:pPr algn="ctr"/>
              <a:r>
                <a:rPr lang="en-US" sz="2000" dirty="0" smtClean="0"/>
                <a:t>(with no </a:t>
              </a:r>
              <a:r>
                <a:rPr lang="en-US" sz="2000" dirty="0" err="1" smtClean="0"/>
                <a:t>mTag</a:t>
              </a:r>
              <a:r>
                <a:rPr lang="en-US" dirty="0"/>
                <a:t>)</a:t>
              </a:r>
            </a:p>
          </p:txBody>
        </p:sp>
      </p:grpSp>
      <p:grpSp>
        <p:nvGrpSpPr>
          <p:cNvPr id="57" name="Group 56"/>
          <p:cNvGrpSpPr/>
          <p:nvPr/>
        </p:nvGrpSpPr>
        <p:grpSpPr>
          <a:xfrm>
            <a:off x="2952035" y="3503395"/>
            <a:ext cx="5621877" cy="2587596"/>
            <a:chOff x="2952035" y="3503395"/>
            <a:chExt cx="5621877" cy="2587596"/>
          </a:xfrm>
        </p:grpSpPr>
        <p:sp>
          <p:nvSpPr>
            <p:cNvPr id="46" name="Rectangle 45"/>
            <p:cNvSpPr/>
            <p:nvPr/>
          </p:nvSpPr>
          <p:spPr>
            <a:xfrm>
              <a:off x="3326257" y="3507707"/>
              <a:ext cx="1357745" cy="941248"/>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400" dirty="0" smtClean="0">
                  <a:solidFill>
                    <a:schemeClr val="tx1"/>
                  </a:solidFill>
                  <a:latin typeface="Trebuchet MS" pitchFamily="34" charset="0"/>
                  <a:cs typeface="Calibri"/>
                </a:rPr>
                <a:t>Source</a:t>
              </a:r>
            </a:p>
            <a:p>
              <a:pPr algn="ctr"/>
              <a:r>
                <a:rPr lang="en-US" sz="1400" dirty="0" smtClean="0">
                  <a:solidFill>
                    <a:schemeClr val="tx1"/>
                  </a:solidFill>
                  <a:latin typeface="Trebuchet MS" pitchFamily="34" charset="0"/>
                  <a:cs typeface="Calibri"/>
                </a:rPr>
                <a:t>Check</a:t>
              </a:r>
            </a:p>
            <a:p>
              <a:pPr algn="ctr"/>
              <a:r>
                <a:rPr lang="en-US" sz="1400" dirty="0" smtClean="0">
                  <a:solidFill>
                    <a:schemeClr val="tx1"/>
                  </a:solidFill>
                  <a:latin typeface="Trebuchet MS" pitchFamily="34" charset="0"/>
                  <a:cs typeface="Calibri"/>
                </a:rPr>
                <a:t>Table</a:t>
              </a:r>
            </a:p>
          </p:txBody>
        </p:sp>
        <p:cxnSp>
          <p:nvCxnSpPr>
            <p:cNvPr id="47" name="Elbow Connector 44"/>
            <p:cNvCxnSpPr>
              <a:stCxn id="49" idx="2"/>
              <a:endCxn id="51" idx="0"/>
            </p:cNvCxnSpPr>
            <p:nvPr/>
          </p:nvCxnSpPr>
          <p:spPr>
            <a:xfrm>
              <a:off x="5737097" y="4444643"/>
              <a:ext cx="0" cy="705100"/>
            </a:xfrm>
            <a:prstGeom prst="straightConnector1">
              <a:avLst/>
            </a:prstGeom>
            <a:ln w="38100">
              <a:solidFill>
                <a:srgbClr val="FFC000"/>
              </a:solidFill>
              <a:headEnd type="none"/>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48" name="Elbow Connector 26"/>
            <p:cNvCxnSpPr>
              <a:endCxn id="46" idx="1"/>
            </p:cNvCxnSpPr>
            <p:nvPr/>
          </p:nvCxnSpPr>
          <p:spPr>
            <a:xfrm>
              <a:off x="2952035" y="3978331"/>
              <a:ext cx="374222" cy="0"/>
            </a:xfrm>
            <a:prstGeom prst="straightConnector1">
              <a:avLst/>
            </a:prstGeom>
            <a:ln w="38100">
              <a:solidFill>
                <a:srgbClr val="FFC000"/>
              </a:solidFill>
              <a:headEnd type="none"/>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058224" y="3503395"/>
              <a:ext cx="1357745" cy="941248"/>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400" dirty="0" smtClean="0">
                  <a:solidFill>
                    <a:schemeClr val="tx1"/>
                  </a:solidFill>
                  <a:latin typeface="Trebuchet MS" pitchFamily="34" charset="0"/>
                  <a:cs typeface="Calibri"/>
                </a:rPr>
                <a:t>Local</a:t>
              </a:r>
            </a:p>
            <a:p>
              <a:pPr algn="ctr"/>
              <a:r>
                <a:rPr lang="en-US" sz="1400" dirty="0" smtClean="0">
                  <a:solidFill>
                    <a:schemeClr val="tx1"/>
                  </a:solidFill>
                  <a:latin typeface="Trebuchet MS" pitchFamily="34" charset="0"/>
                  <a:cs typeface="Calibri"/>
                </a:rPr>
                <a:t>Switching</a:t>
              </a:r>
            </a:p>
            <a:p>
              <a:pPr algn="ctr"/>
              <a:r>
                <a:rPr lang="en-US" sz="1400" dirty="0" smtClean="0">
                  <a:solidFill>
                    <a:schemeClr val="tx1"/>
                  </a:solidFill>
                  <a:latin typeface="Trebuchet MS" pitchFamily="34" charset="0"/>
                  <a:cs typeface="Calibri"/>
                </a:rPr>
                <a:t>Table</a:t>
              </a:r>
            </a:p>
          </p:txBody>
        </p:sp>
        <p:sp>
          <p:nvSpPr>
            <p:cNvPr id="50" name="Rectangle 49"/>
            <p:cNvSpPr/>
            <p:nvPr/>
          </p:nvSpPr>
          <p:spPr>
            <a:xfrm>
              <a:off x="7216167" y="3507707"/>
              <a:ext cx="1357745" cy="941248"/>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400" dirty="0" smtClean="0">
                  <a:solidFill>
                    <a:schemeClr val="tx1"/>
                  </a:solidFill>
                  <a:latin typeface="Trebuchet MS" pitchFamily="34" charset="0"/>
                  <a:cs typeface="Calibri"/>
                </a:rPr>
                <a:t>Egress</a:t>
              </a:r>
            </a:p>
            <a:p>
              <a:pPr algn="ctr"/>
              <a:r>
                <a:rPr lang="en-US" sz="1400" dirty="0" smtClean="0">
                  <a:solidFill>
                    <a:schemeClr val="tx1"/>
                  </a:solidFill>
                  <a:latin typeface="Trebuchet MS" pitchFamily="34" charset="0"/>
                  <a:cs typeface="Calibri"/>
                </a:rPr>
                <a:t>Check</a:t>
              </a:r>
            </a:p>
          </p:txBody>
        </p:sp>
        <p:sp>
          <p:nvSpPr>
            <p:cNvPr id="51" name="Rectangle 50"/>
            <p:cNvSpPr/>
            <p:nvPr/>
          </p:nvSpPr>
          <p:spPr>
            <a:xfrm>
              <a:off x="5058224" y="5149743"/>
              <a:ext cx="1357745" cy="941248"/>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400" dirty="0" smtClean="0">
                  <a:solidFill>
                    <a:schemeClr val="tx1"/>
                  </a:solidFill>
                  <a:latin typeface="Trebuchet MS" pitchFamily="34" charset="0"/>
                  <a:cs typeface="Calibri"/>
                </a:rPr>
                <a:t>mTag</a:t>
              </a:r>
              <a:endParaRPr lang="en-US" sz="1400" dirty="0">
                <a:solidFill>
                  <a:schemeClr val="tx1"/>
                </a:solidFill>
                <a:latin typeface="Trebuchet MS" pitchFamily="34" charset="0"/>
                <a:cs typeface="Calibri"/>
              </a:endParaRPr>
            </a:p>
            <a:p>
              <a:pPr algn="ctr"/>
              <a:r>
                <a:rPr lang="en-US" sz="1400" dirty="0" smtClean="0">
                  <a:solidFill>
                    <a:schemeClr val="tx1"/>
                  </a:solidFill>
                  <a:latin typeface="Trebuchet MS" pitchFamily="34" charset="0"/>
                  <a:cs typeface="Calibri"/>
                </a:rPr>
                <a:t>Table</a:t>
              </a:r>
            </a:p>
          </p:txBody>
        </p:sp>
        <p:cxnSp>
          <p:nvCxnSpPr>
            <p:cNvPr id="52" name="Elbow Connector 26"/>
            <p:cNvCxnSpPr>
              <a:stCxn id="46" idx="3"/>
              <a:endCxn id="49" idx="1"/>
            </p:cNvCxnSpPr>
            <p:nvPr/>
          </p:nvCxnSpPr>
          <p:spPr>
            <a:xfrm flipV="1">
              <a:off x="4684002" y="3974019"/>
              <a:ext cx="374222" cy="4312"/>
            </a:xfrm>
            <a:prstGeom prst="straightConnector1">
              <a:avLst/>
            </a:prstGeom>
            <a:ln w="38100">
              <a:solidFill>
                <a:srgbClr val="FFC000"/>
              </a:solidFill>
              <a:headEnd type="none"/>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85027" y="4638262"/>
              <a:ext cx="1261884" cy="276999"/>
            </a:xfrm>
            <a:prstGeom prst="rect">
              <a:avLst/>
            </a:prstGeom>
            <a:noFill/>
          </p:spPr>
          <p:txBody>
            <a:bodyPr wrap="none" rtlCol="0">
              <a:spAutoFit/>
            </a:bodyPr>
            <a:lstStyle/>
            <a:p>
              <a:pPr algn="ctr"/>
              <a:r>
                <a:rPr lang="en-US" sz="1200" b="1" dirty="0" smtClean="0">
                  <a:solidFill>
                    <a:prstClr val="black"/>
                  </a:solidFill>
                  <a:latin typeface="Trebuchet MS" pitchFamily="34" charset="0"/>
                </a:rPr>
                <a:t>Miss: Not Local</a:t>
              </a:r>
              <a:endParaRPr lang="en-US" sz="1200" b="1" dirty="0">
                <a:solidFill>
                  <a:prstClr val="black"/>
                </a:solidFill>
                <a:latin typeface="Trebuchet MS" pitchFamily="34" charset="0"/>
              </a:endParaRPr>
            </a:p>
          </p:txBody>
        </p:sp>
        <p:cxnSp>
          <p:nvCxnSpPr>
            <p:cNvPr id="54" name="Elbow Connector 26"/>
            <p:cNvCxnSpPr>
              <a:stCxn id="49" idx="3"/>
              <a:endCxn id="50" idx="1"/>
            </p:cNvCxnSpPr>
            <p:nvPr/>
          </p:nvCxnSpPr>
          <p:spPr>
            <a:xfrm>
              <a:off x="6415969" y="3974019"/>
              <a:ext cx="800198" cy="4312"/>
            </a:xfrm>
            <a:prstGeom prst="straightConnector1">
              <a:avLst/>
            </a:prstGeom>
            <a:ln w="38100">
              <a:solidFill>
                <a:srgbClr val="FFC000"/>
              </a:solidFill>
              <a:headEnd type="none"/>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51" idx="3"/>
              <a:endCxn id="50" idx="2"/>
            </p:cNvCxnSpPr>
            <p:nvPr/>
          </p:nvCxnSpPr>
          <p:spPr>
            <a:xfrm flipV="1">
              <a:off x="6415969" y="4448955"/>
              <a:ext cx="1479071" cy="1171412"/>
            </a:xfrm>
            <a:prstGeom prst="bentConnector2">
              <a:avLst/>
            </a:prstGeom>
            <a:ln w="38100">
              <a:solidFill>
                <a:srgbClr val="FFC000"/>
              </a:solidFill>
              <a:headEnd type="none"/>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893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stretch>
            <a:fillRect/>
          </a:stretch>
        </p:blipFill>
        <p:spPr>
          <a:xfrm>
            <a:off x="2625663" y="5032416"/>
            <a:ext cx="3620744" cy="1585869"/>
          </a:xfrm>
          <a:prstGeom prst="rect">
            <a:avLst/>
          </a:prstGeom>
        </p:spPr>
      </p:pic>
      <p:sp>
        <p:nvSpPr>
          <p:cNvPr id="2" name="Title 1"/>
          <p:cNvSpPr>
            <a:spLocks noGrp="1"/>
          </p:cNvSpPr>
          <p:nvPr>
            <p:ph type="title"/>
          </p:nvPr>
        </p:nvSpPr>
        <p:spPr>
          <a:xfrm>
            <a:off x="-152400" y="838200"/>
            <a:ext cx="8229600" cy="1143000"/>
          </a:xfrm>
        </p:spPr>
        <p:txBody>
          <a:bodyPr>
            <a:normAutofit/>
          </a:bodyPr>
          <a:lstStyle/>
          <a:p>
            <a:pPr marL="457200" indent="-457200">
              <a:buFont typeface="Arial"/>
              <a:buChar char="•"/>
            </a:pPr>
            <a:r>
              <a:rPr lang="en-US" sz="3200" dirty="0" smtClean="0"/>
              <a:t>Solution: introducing an intermediate step </a:t>
            </a:r>
            <a:endParaRPr lang="en-US" sz="3200" dirty="0"/>
          </a:p>
        </p:txBody>
      </p:sp>
      <p:sp>
        <p:nvSpPr>
          <p:cNvPr id="36" name="Right Arrow 35"/>
          <p:cNvSpPr/>
          <p:nvPr/>
        </p:nvSpPr>
        <p:spPr>
          <a:xfrm>
            <a:off x="3740224" y="2861284"/>
            <a:ext cx="16586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59580" y="2667000"/>
            <a:ext cx="862138" cy="862138"/>
          </a:xfrm>
          <a:prstGeom prst="rect">
            <a:avLst/>
          </a:prstGeom>
        </p:spPr>
      </p:pic>
      <p:sp>
        <p:nvSpPr>
          <p:cNvPr id="52" name="Right Arrow 51"/>
          <p:cNvSpPr/>
          <p:nvPr/>
        </p:nvSpPr>
        <p:spPr>
          <a:xfrm rot="18616982">
            <a:off x="5680511" y="3977213"/>
            <a:ext cx="1811352"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2736061">
            <a:off x="1465935" y="4173880"/>
            <a:ext cx="18100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592421" y="1571834"/>
            <a:ext cx="921094" cy="400110"/>
          </a:xfrm>
          <a:prstGeom prst="rect">
            <a:avLst/>
          </a:prstGeom>
          <a:noFill/>
        </p:spPr>
        <p:txBody>
          <a:bodyPr wrap="square" rtlCol="0">
            <a:spAutoFit/>
          </a:bodyPr>
          <a:lstStyle/>
          <a:p>
            <a:r>
              <a:rPr lang="en-US" sz="2000" b="1" dirty="0" smtClean="0"/>
              <a:t>Initial</a:t>
            </a:r>
            <a:endParaRPr lang="en-US" sz="2000" b="1" dirty="0"/>
          </a:p>
        </p:txBody>
      </p:sp>
      <p:sp>
        <p:nvSpPr>
          <p:cNvPr id="57" name="TextBox 56"/>
          <p:cNvSpPr txBox="1"/>
          <p:nvPr/>
        </p:nvSpPr>
        <p:spPr>
          <a:xfrm>
            <a:off x="6705699" y="1564566"/>
            <a:ext cx="921094" cy="400110"/>
          </a:xfrm>
          <a:prstGeom prst="rect">
            <a:avLst/>
          </a:prstGeom>
          <a:noFill/>
        </p:spPr>
        <p:txBody>
          <a:bodyPr wrap="square" rtlCol="0">
            <a:spAutoFit/>
          </a:bodyPr>
          <a:lstStyle/>
          <a:p>
            <a:r>
              <a:rPr lang="en-US" sz="2000" b="1" dirty="0" smtClean="0"/>
              <a:t>Final</a:t>
            </a:r>
            <a:endParaRPr lang="en-US" sz="2000" b="1" dirty="0"/>
          </a:p>
        </p:txBody>
      </p:sp>
      <p:sp>
        <p:nvSpPr>
          <p:cNvPr id="58" name="TextBox 57"/>
          <p:cNvSpPr txBox="1"/>
          <p:nvPr/>
        </p:nvSpPr>
        <p:spPr>
          <a:xfrm>
            <a:off x="3605337" y="4486772"/>
            <a:ext cx="1743101" cy="400110"/>
          </a:xfrm>
          <a:prstGeom prst="rect">
            <a:avLst/>
          </a:prstGeom>
          <a:noFill/>
        </p:spPr>
        <p:txBody>
          <a:bodyPr wrap="square" rtlCol="0">
            <a:spAutoFit/>
          </a:bodyPr>
          <a:lstStyle/>
          <a:p>
            <a:r>
              <a:rPr lang="en-US" sz="2000" b="1" dirty="0" smtClean="0"/>
              <a:t>Intermediate</a:t>
            </a:r>
            <a:endParaRPr lang="en-US" sz="2000" b="1" dirty="0"/>
          </a:p>
        </p:txBody>
      </p:sp>
      <p:sp>
        <p:nvSpPr>
          <p:cNvPr id="59" name="TextBox 58"/>
          <p:cNvSpPr txBox="1"/>
          <p:nvPr/>
        </p:nvSpPr>
        <p:spPr>
          <a:xfrm>
            <a:off x="249431" y="4311023"/>
            <a:ext cx="2107444" cy="1015663"/>
          </a:xfrm>
          <a:prstGeom prst="rect">
            <a:avLst/>
          </a:prstGeom>
          <a:noFill/>
        </p:spPr>
        <p:txBody>
          <a:bodyPr wrap="square" rtlCol="0">
            <a:spAutoFit/>
          </a:bodyPr>
          <a:lstStyle/>
          <a:p>
            <a:r>
              <a:rPr lang="en-US" sz="2000" b="1" dirty="0" smtClean="0"/>
              <a:t>Congestion-free</a:t>
            </a:r>
            <a:r>
              <a:rPr lang="en-US" sz="2000" b="1" dirty="0"/>
              <a:t> </a:t>
            </a:r>
            <a:r>
              <a:rPr lang="en-US" sz="2000" b="1" dirty="0" smtClean="0"/>
              <a:t>regardless the </a:t>
            </a:r>
            <a:r>
              <a:rPr lang="en-US" sz="2000" b="1" dirty="0" err="1" smtClean="0"/>
              <a:t>asynchronizations</a:t>
            </a:r>
            <a:endParaRPr lang="en-US" sz="2000" b="1" dirty="0" smtClean="0"/>
          </a:p>
        </p:txBody>
      </p:sp>
      <p:sp>
        <p:nvSpPr>
          <p:cNvPr id="60" name="TextBox 59"/>
          <p:cNvSpPr txBox="1"/>
          <p:nvPr/>
        </p:nvSpPr>
        <p:spPr>
          <a:xfrm>
            <a:off x="6694328" y="4293159"/>
            <a:ext cx="2381748" cy="1015663"/>
          </a:xfrm>
          <a:prstGeom prst="rect">
            <a:avLst/>
          </a:prstGeom>
          <a:noFill/>
        </p:spPr>
        <p:txBody>
          <a:bodyPr wrap="square" rtlCol="0">
            <a:spAutoFit/>
          </a:bodyPr>
          <a:lstStyle/>
          <a:p>
            <a:r>
              <a:rPr lang="en-US" sz="2000" b="1" dirty="0"/>
              <a:t>Congestion-free regardless </a:t>
            </a:r>
            <a:r>
              <a:rPr lang="en-US" sz="2000" b="1" dirty="0" smtClean="0"/>
              <a:t>the </a:t>
            </a:r>
            <a:r>
              <a:rPr lang="en-US" sz="2000" b="1" dirty="0" err="1" smtClean="0"/>
              <a:t>asynchronizations</a:t>
            </a:r>
            <a:endParaRPr lang="en-US" sz="2000" b="1" dirty="0" smtClean="0"/>
          </a:p>
        </p:txBody>
      </p:sp>
      <p:pic>
        <p:nvPicPr>
          <p:cNvPr id="61" name="Picture 60"/>
          <p:cNvPicPr>
            <a:picLocks noChangeAspect="1"/>
          </p:cNvPicPr>
          <p:nvPr/>
        </p:nvPicPr>
        <p:blipFill>
          <a:blip r:embed="rId3"/>
          <a:stretch>
            <a:fillRect/>
          </a:stretch>
        </p:blipFill>
        <p:spPr>
          <a:xfrm>
            <a:off x="-16933" y="2029283"/>
            <a:ext cx="3620744" cy="1585869"/>
          </a:xfrm>
          <a:prstGeom prst="rect">
            <a:avLst/>
          </a:prstGeom>
        </p:spPr>
      </p:pic>
      <p:sp>
        <p:nvSpPr>
          <p:cNvPr id="62" name="TextBox 61"/>
          <p:cNvSpPr txBox="1"/>
          <p:nvPr/>
        </p:nvSpPr>
        <p:spPr>
          <a:xfrm>
            <a:off x="82151" y="2954246"/>
            <a:ext cx="717341"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3" name="TextBox 62"/>
          <p:cNvSpPr txBox="1"/>
          <p:nvPr/>
        </p:nvSpPr>
        <p:spPr>
          <a:xfrm>
            <a:off x="878782" y="2974278"/>
            <a:ext cx="581025"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4" name="TextBox 63"/>
          <p:cNvSpPr txBox="1"/>
          <p:nvPr/>
        </p:nvSpPr>
        <p:spPr>
          <a:xfrm>
            <a:off x="2568072" y="3002528"/>
            <a:ext cx="622716"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sp>
        <p:nvSpPr>
          <p:cNvPr id="65" name="TextBox 64"/>
          <p:cNvSpPr txBox="1"/>
          <p:nvPr/>
        </p:nvSpPr>
        <p:spPr>
          <a:xfrm>
            <a:off x="3246769" y="3002528"/>
            <a:ext cx="657225"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495620" y="2842234"/>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85860" y="2861284"/>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895737" y="2848205"/>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74123" y="2862900"/>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25689" y="2028261"/>
            <a:ext cx="3620744" cy="1585869"/>
          </a:xfrm>
          <a:prstGeom prst="rect">
            <a:avLst/>
          </a:prstGeom>
        </p:spPr>
      </p:pic>
      <p:sp>
        <p:nvSpPr>
          <p:cNvPr id="71" name="TextBox 70"/>
          <p:cNvSpPr txBox="1"/>
          <p:nvPr/>
        </p:nvSpPr>
        <p:spPr>
          <a:xfrm>
            <a:off x="5612241" y="2969687"/>
            <a:ext cx="403526" cy="400110"/>
          </a:xfrm>
          <a:prstGeom prst="rect">
            <a:avLst/>
          </a:prstGeom>
          <a:noFill/>
        </p:spPr>
        <p:txBody>
          <a:bodyPr wrap="square" rtlCol="0">
            <a:spAutoFit/>
          </a:bodyPr>
          <a:lstStyle/>
          <a:p>
            <a:r>
              <a:rPr lang="en-US" sz="2000" dirty="0" smtClean="0">
                <a:solidFill>
                  <a:srgbClr val="00B050"/>
                </a:solidFill>
              </a:rPr>
              <a:t>0</a:t>
            </a:r>
            <a:endParaRPr lang="en-US" sz="2000" dirty="0">
              <a:solidFill>
                <a:srgbClr val="00B050"/>
              </a:solidFill>
            </a:endParaRPr>
          </a:p>
        </p:txBody>
      </p:sp>
      <p:sp>
        <p:nvSpPr>
          <p:cNvPr id="72" name="TextBox 71"/>
          <p:cNvSpPr txBox="1"/>
          <p:nvPr/>
        </p:nvSpPr>
        <p:spPr>
          <a:xfrm>
            <a:off x="6221404" y="2973256"/>
            <a:ext cx="581025" cy="400110"/>
          </a:xfrm>
          <a:prstGeom prst="rect">
            <a:avLst/>
          </a:prstGeom>
          <a:noFill/>
        </p:spPr>
        <p:txBody>
          <a:bodyPr wrap="square" rtlCol="0">
            <a:spAutoFit/>
          </a:bodyPr>
          <a:lstStyle/>
          <a:p>
            <a:r>
              <a:rPr lang="en-US" sz="2000" dirty="0">
                <a:solidFill>
                  <a:srgbClr val="00B050"/>
                </a:solidFill>
              </a:rPr>
              <a:t>6</a:t>
            </a:r>
            <a:r>
              <a:rPr lang="en-US" sz="2000" dirty="0" smtClean="0">
                <a:solidFill>
                  <a:srgbClr val="00B050"/>
                </a:solidFill>
              </a:rPr>
              <a:t>00</a:t>
            </a:r>
            <a:endParaRPr lang="en-US" sz="2000" dirty="0">
              <a:solidFill>
                <a:srgbClr val="00B050"/>
              </a:solidFill>
            </a:endParaRPr>
          </a:p>
        </p:txBody>
      </p:sp>
      <p:sp>
        <p:nvSpPr>
          <p:cNvPr id="73" name="TextBox 72"/>
          <p:cNvSpPr txBox="1"/>
          <p:nvPr/>
        </p:nvSpPr>
        <p:spPr>
          <a:xfrm>
            <a:off x="7910694" y="3001506"/>
            <a:ext cx="622716" cy="400110"/>
          </a:xfrm>
          <a:prstGeom prst="rect">
            <a:avLst/>
          </a:prstGeom>
          <a:noFill/>
        </p:spPr>
        <p:txBody>
          <a:bodyPr wrap="square" rtlCol="0">
            <a:spAutoFit/>
          </a:bodyPr>
          <a:lstStyle/>
          <a:p>
            <a:r>
              <a:rPr lang="en-US" sz="2000" dirty="0">
                <a:solidFill>
                  <a:srgbClr val="0070C0"/>
                </a:solidFill>
              </a:rPr>
              <a:t>5</a:t>
            </a:r>
            <a:r>
              <a:rPr lang="en-US" sz="2000" dirty="0" smtClean="0">
                <a:solidFill>
                  <a:srgbClr val="0070C0"/>
                </a:solidFill>
              </a:rPr>
              <a:t>00</a:t>
            </a:r>
            <a:endParaRPr lang="en-US" sz="2000" dirty="0">
              <a:solidFill>
                <a:srgbClr val="0070C0"/>
              </a:solidFill>
            </a:endParaRPr>
          </a:p>
        </p:txBody>
      </p:sp>
      <p:sp>
        <p:nvSpPr>
          <p:cNvPr id="74" name="TextBox 73"/>
          <p:cNvSpPr txBox="1"/>
          <p:nvPr/>
        </p:nvSpPr>
        <p:spPr>
          <a:xfrm>
            <a:off x="8589391" y="3001506"/>
            <a:ext cx="657225" cy="400110"/>
          </a:xfrm>
          <a:prstGeom prst="rect">
            <a:avLst/>
          </a:prstGeom>
          <a:noFill/>
        </p:spPr>
        <p:txBody>
          <a:bodyPr wrap="square" rtlCol="0">
            <a:spAutoFit/>
          </a:bodyPr>
          <a:lstStyle/>
          <a:p>
            <a:r>
              <a:rPr lang="en-US" sz="2000" dirty="0">
                <a:solidFill>
                  <a:srgbClr val="0070C0"/>
                </a:solidFill>
              </a:rPr>
              <a:t>1</a:t>
            </a:r>
            <a:r>
              <a:rPr lang="en-US" sz="2000" dirty="0" smtClean="0">
                <a:solidFill>
                  <a:srgbClr val="0070C0"/>
                </a:solidFill>
              </a:rPr>
              <a:t>00</a:t>
            </a:r>
            <a:endParaRPr lang="en-US" sz="2000" dirty="0">
              <a:solidFill>
                <a:srgbClr val="0070C0"/>
              </a:solidFill>
            </a:endParaRPr>
          </a:p>
        </p:txBody>
      </p:sp>
      <p:cxnSp>
        <p:nvCxnSpPr>
          <p:cNvPr id="76" name="Straight Arrow Connector 75"/>
          <p:cNvCxnSpPr/>
          <p:nvPr/>
        </p:nvCxnSpPr>
        <p:spPr>
          <a:xfrm flipV="1">
            <a:off x="6128482" y="2860262"/>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38359" y="2847183"/>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16745" y="2861878"/>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24747" y="5957379"/>
            <a:ext cx="717341" cy="400110"/>
          </a:xfrm>
          <a:prstGeom prst="rect">
            <a:avLst/>
          </a:prstGeom>
          <a:noFill/>
        </p:spPr>
        <p:txBody>
          <a:bodyPr wrap="square" rtlCol="0">
            <a:spAutoFit/>
          </a:bodyPr>
          <a:lstStyle/>
          <a:p>
            <a:r>
              <a:rPr lang="en-US" sz="2000" dirty="0">
                <a:solidFill>
                  <a:srgbClr val="00B050"/>
                </a:solidFill>
              </a:rPr>
              <a:t>2</a:t>
            </a:r>
            <a:r>
              <a:rPr lang="en-US" sz="2000" dirty="0" smtClean="0">
                <a:solidFill>
                  <a:srgbClr val="00B050"/>
                </a:solidFill>
              </a:rPr>
              <a:t>00</a:t>
            </a:r>
            <a:endParaRPr lang="en-US" sz="2000" dirty="0">
              <a:solidFill>
                <a:srgbClr val="00B050"/>
              </a:solidFill>
            </a:endParaRPr>
          </a:p>
        </p:txBody>
      </p:sp>
      <p:sp>
        <p:nvSpPr>
          <p:cNvPr id="81" name="TextBox 80"/>
          <p:cNvSpPr txBox="1"/>
          <p:nvPr/>
        </p:nvSpPr>
        <p:spPr>
          <a:xfrm>
            <a:off x="3521378" y="5977411"/>
            <a:ext cx="581025" cy="400110"/>
          </a:xfrm>
          <a:prstGeom prst="rect">
            <a:avLst/>
          </a:prstGeom>
          <a:noFill/>
        </p:spPr>
        <p:txBody>
          <a:bodyPr wrap="square" rtlCol="0">
            <a:spAutoFit/>
          </a:bodyPr>
          <a:lstStyle/>
          <a:p>
            <a:r>
              <a:rPr lang="en-US" sz="2000" dirty="0">
                <a:solidFill>
                  <a:srgbClr val="00B050"/>
                </a:solidFill>
              </a:rPr>
              <a:t>4</a:t>
            </a:r>
            <a:r>
              <a:rPr lang="en-US" sz="2000" dirty="0" smtClean="0">
                <a:solidFill>
                  <a:srgbClr val="00B050"/>
                </a:solidFill>
              </a:rPr>
              <a:t>00</a:t>
            </a:r>
            <a:endParaRPr lang="en-US" sz="2000" dirty="0">
              <a:solidFill>
                <a:srgbClr val="00B050"/>
              </a:solidFill>
            </a:endParaRPr>
          </a:p>
        </p:txBody>
      </p:sp>
      <p:sp>
        <p:nvSpPr>
          <p:cNvPr id="82" name="TextBox 81"/>
          <p:cNvSpPr txBox="1"/>
          <p:nvPr/>
        </p:nvSpPr>
        <p:spPr>
          <a:xfrm>
            <a:off x="5210668" y="6005661"/>
            <a:ext cx="622716" cy="400110"/>
          </a:xfrm>
          <a:prstGeom prst="rect">
            <a:avLst/>
          </a:prstGeom>
          <a:noFill/>
        </p:spPr>
        <p:txBody>
          <a:bodyPr wrap="square" rtlCol="0">
            <a:spAutoFit/>
          </a:bodyPr>
          <a:lstStyle/>
          <a:p>
            <a:r>
              <a:rPr lang="en-US" sz="2000" dirty="0" smtClean="0">
                <a:solidFill>
                  <a:srgbClr val="0070C0"/>
                </a:solidFill>
              </a:rPr>
              <a:t>4</a:t>
            </a:r>
            <a:r>
              <a:rPr lang="en-US" sz="2000" dirty="0">
                <a:solidFill>
                  <a:srgbClr val="0070C0"/>
                </a:solidFill>
              </a:rPr>
              <a:t>5</a:t>
            </a:r>
            <a:r>
              <a:rPr lang="en-US" sz="2000" dirty="0" smtClean="0">
                <a:solidFill>
                  <a:srgbClr val="0070C0"/>
                </a:solidFill>
              </a:rPr>
              <a:t>0</a:t>
            </a:r>
            <a:endParaRPr lang="en-US" sz="2000" dirty="0">
              <a:solidFill>
                <a:srgbClr val="0070C0"/>
              </a:solidFill>
            </a:endParaRPr>
          </a:p>
        </p:txBody>
      </p:sp>
      <p:sp>
        <p:nvSpPr>
          <p:cNvPr id="83" name="TextBox 82"/>
          <p:cNvSpPr txBox="1"/>
          <p:nvPr/>
        </p:nvSpPr>
        <p:spPr>
          <a:xfrm>
            <a:off x="5889365" y="6005661"/>
            <a:ext cx="657225" cy="400110"/>
          </a:xfrm>
          <a:prstGeom prst="rect">
            <a:avLst/>
          </a:prstGeom>
          <a:noFill/>
        </p:spPr>
        <p:txBody>
          <a:bodyPr wrap="square" rtlCol="0">
            <a:spAutoFit/>
          </a:bodyPr>
          <a:lstStyle/>
          <a:p>
            <a:r>
              <a:rPr lang="en-US" sz="2000" dirty="0" smtClean="0">
                <a:solidFill>
                  <a:srgbClr val="0070C0"/>
                </a:solidFill>
              </a:rPr>
              <a:t>150</a:t>
            </a:r>
            <a:endParaRPr lang="en-US" sz="2000" dirty="0">
              <a:solidFill>
                <a:srgbClr val="0070C0"/>
              </a:solidFill>
            </a:endParaRPr>
          </a:p>
        </p:txBody>
      </p:sp>
      <p:cxnSp>
        <p:nvCxnSpPr>
          <p:cNvPr id="84" name="Straight Arrow Connector 83"/>
          <p:cNvCxnSpPr/>
          <p:nvPr/>
        </p:nvCxnSpPr>
        <p:spPr>
          <a:xfrm flipH="1" flipV="1">
            <a:off x="3138216" y="584536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428456" y="5864417"/>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5538333" y="585133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816719" y="5866033"/>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03345" y="5023304"/>
            <a:ext cx="706638" cy="1323439"/>
          </a:xfrm>
          <a:prstGeom prst="rect">
            <a:avLst/>
          </a:prstGeom>
          <a:noFill/>
        </p:spPr>
        <p:txBody>
          <a:bodyPr wrap="square" rtlCol="0">
            <a:spAutoFit/>
          </a:bodyPr>
          <a:lstStyle/>
          <a:p>
            <a:r>
              <a:rPr lang="en-US" sz="8000" dirty="0" smtClean="0">
                <a:solidFill>
                  <a:srgbClr val="C00000"/>
                </a:solidFill>
              </a:rPr>
              <a:t>?</a:t>
            </a:r>
            <a:endParaRPr lang="en-US" sz="8000" dirty="0">
              <a:solidFill>
                <a:srgbClr val="C00000"/>
              </a:solidFill>
            </a:endParaRPr>
          </a:p>
        </p:txBody>
      </p:sp>
      <p:sp>
        <p:nvSpPr>
          <p:cNvPr id="39" name="TextBox 38"/>
          <p:cNvSpPr txBox="1"/>
          <p:nvPr/>
        </p:nvSpPr>
        <p:spPr>
          <a:xfrm>
            <a:off x="3786887" y="2358807"/>
            <a:ext cx="1546844" cy="400110"/>
          </a:xfrm>
          <a:prstGeom prst="rect">
            <a:avLst/>
          </a:prstGeom>
          <a:noFill/>
        </p:spPr>
        <p:txBody>
          <a:bodyPr wrap="square" rtlCol="0">
            <a:spAutoFit/>
          </a:bodyPr>
          <a:lstStyle/>
          <a:p>
            <a:pPr algn="ctr"/>
            <a:r>
              <a:rPr lang="en-US" sz="2000" b="1" dirty="0" smtClean="0"/>
              <a:t>Transition</a:t>
            </a:r>
            <a:endParaRPr lang="en-US" sz="2000" b="1" dirty="0"/>
          </a:p>
        </p:txBody>
      </p:sp>
      <p:sp>
        <p:nvSpPr>
          <p:cNvPr id="4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44" name="Title 1"/>
          <p:cNvSpPr txBox="1">
            <a:spLocks/>
          </p:cNvSpPr>
          <p:nvPr/>
        </p:nvSpPr>
        <p:spPr>
          <a:xfrm>
            <a:off x="457200" y="228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8" name="Date Placeholder 7"/>
          <p:cNvSpPr>
            <a:spLocks noGrp="1"/>
          </p:cNvSpPr>
          <p:nvPr>
            <p:ph type="dt" sz="half" idx="10"/>
          </p:nvPr>
        </p:nvSpPr>
        <p:spPr/>
        <p:txBody>
          <a:bodyPr/>
          <a:lstStyle/>
          <a:p>
            <a:r>
              <a:rPr lang="en-US" smtClean="0"/>
              <a:t>10/20/14</a:t>
            </a:r>
            <a:endParaRPr lang="en-US"/>
          </a:p>
        </p:txBody>
      </p:sp>
      <p:sp>
        <p:nvSpPr>
          <p:cNvPr id="9" name="Footer Placeholder 8"/>
          <p:cNvSpPr>
            <a:spLocks noGrp="1"/>
          </p:cNvSpPr>
          <p:nvPr>
            <p:ph type="ftr" sz="quarter" idx="11"/>
          </p:nvPr>
        </p:nvSpPr>
        <p:spPr>
          <a:xfrm>
            <a:off x="3124200" y="6461125"/>
            <a:ext cx="3200400" cy="396875"/>
          </a:xfrm>
        </p:spPr>
        <p:txBody>
          <a:bodyPr/>
          <a:lstStyle/>
          <a:p>
            <a:r>
              <a:rPr lang="en-US" smtClean="0"/>
              <a:t>Software Defined Networking (COMS 6998-10)</a:t>
            </a:r>
            <a:endParaRPr lang="en-US" dirty="0"/>
          </a:p>
        </p:txBody>
      </p:sp>
    </p:spTree>
    <p:extLst>
      <p:ext uri="{BB962C8B-B14F-4D97-AF65-F5344CB8AC3E}">
        <p14:creationId xmlns:p14="http://schemas.microsoft.com/office/powerpoint/2010/main" val="2702080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p:bldP spid="59" grpId="0"/>
      <p:bldP spid="60" grpId="0"/>
      <p:bldP spid="80" grpId="0"/>
      <p:bldP spid="81" grpId="0"/>
      <p:bldP spid="82" grpId="0"/>
      <p:bldP spid="83" grpId="0"/>
      <p:bldP spid="4" grpId="0"/>
      <p:bldP spid="4"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a:t>
            </a:r>
            <a:endParaRPr lang="en-US" dirty="0"/>
          </a:p>
        </p:txBody>
      </p:sp>
      <p:sp>
        <p:nvSpPr>
          <p:cNvPr id="3" name="Content Placeholder 2"/>
          <p:cNvSpPr>
            <a:spLocks noGrp="1"/>
          </p:cNvSpPr>
          <p:nvPr>
            <p:ph idx="1"/>
          </p:nvPr>
        </p:nvSpPr>
        <p:spPr>
          <a:xfrm>
            <a:off x="414866" y="1600201"/>
            <a:ext cx="8348133" cy="1560688"/>
          </a:xfrm>
        </p:spPr>
        <p:txBody>
          <a:bodyPr>
            <a:normAutofit fontScale="92500" lnSpcReduction="10000"/>
          </a:bodyPr>
          <a:lstStyle/>
          <a:p>
            <a:r>
              <a:rPr lang="en-US" dirty="0" smtClean="0"/>
              <a:t>Flow of control from one table to the next</a:t>
            </a:r>
          </a:p>
          <a:p>
            <a:pPr lvl="1"/>
            <a:r>
              <a:rPr lang="en-US" dirty="0"/>
              <a:t>C</a:t>
            </a:r>
            <a:r>
              <a:rPr lang="en-US" dirty="0" smtClean="0"/>
              <a:t>ollection of functions, conditionals, and tables</a:t>
            </a:r>
          </a:p>
          <a:p>
            <a:r>
              <a:rPr lang="en-US" dirty="0" smtClean="0"/>
              <a:t>Simple imperative representation</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90</a:t>
            </a:fld>
            <a:endParaRPr lang="en-US" dirty="0"/>
          </a:p>
        </p:txBody>
      </p:sp>
      <p:sp>
        <p:nvSpPr>
          <p:cNvPr id="25" name="TextBox 24"/>
          <p:cNvSpPr txBox="1"/>
          <p:nvPr/>
        </p:nvSpPr>
        <p:spPr>
          <a:xfrm>
            <a:off x="1636889" y="3084602"/>
            <a:ext cx="6110112" cy="3693319"/>
          </a:xfrm>
          <a:prstGeom prst="rect">
            <a:avLst/>
          </a:prstGeom>
          <a:solidFill>
            <a:srgbClr val="FFEC74"/>
          </a:solidFill>
          <a:ln>
            <a:solidFill>
              <a:schemeClr val="tx1"/>
            </a:solidFill>
          </a:ln>
        </p:spPr>
        <p:txBody>
          <a:bodyPr wrap="square" rtlCol="0">
            <a:spAutoFit/>
          </a:bodyPr>
          <a:lstStyle/>
          <a:p>
            <a:r>
              <a:rPr lang="en-US" b="1" dirty="0">
                <a:latin typeface="Courier"/>
                <a:cs typeface="Courier"/>
              </a:rPr>
              <a:t>c</a:t>
            </a:r>
            <a:r>
              <a:rPr lang="en-US" b="1" dirty="0" smtClean="0">
                <a:latin typeface="Courier"/>
                <a:cs typeface="Courier"/>
              </a:rPr>
              <a:t>ontrol main() {</a:t>
            </a:r>
          </a:p>
          <a:p>
            <a:r>
              <a:rPr lang="en-US" b="1" dirty="0">
                <a:latin typeface="Courier"/>
                <a:cs typeface="Courier"/>
              </a:rPr>
              <a:t> </a:t>
            </a:r>
            <a:r>
              <a:rPr lang="en-US" b="1" dirty="0" smtClean="0">
                <a:latin typeface="Courier"/>
                <a:cs typeface="Courier"/>
              </a:rPr>
              <a:t> table(</a:t>
            </a:r>
            <a:r>
              <a:rPr lang="en-US" b="1" dirty="0" err="1" smtClean="0">
                <a:latin typeface="Courier"/>
                <a:cs typeface="Courier"/>
              </a:rPr>
              <a:t>source_check</a:t>
            </a:r>
            <a:r>
              <a:rPr lang="en-US" b="1" dirty="0" smtClean="0">
                <a:latin typeface="Courier"/>
                <a:cs typeface="Courier"/>
              </a:rPr>
              <a:t>);</a:t>
            </a:r>
          </a:p>
          <a:p>
            <a:endParaRPr lang="en-US" b="1" dirty="0">
              <a:latin typeface="Courier"/>
              <a:cs typeface="Courier"/>
            </a:endParaRPr>
          </a:p>
          <a:p>
            <a:r>
              <a:rPr lang="en-US" b="1" dirty="0" smtClean="0">
                <a:latin typeface="Courier"/>
                <a:cs typeface="Courier"/>
              </a:rPr>
              <a:t>  if (!defined(</a:t>
            </a:r>
            <a:r>
              <a:rPr lang="en-US" b="1" dirty="0" err="1" smtClean="0">
                <a:latin typeface="Courier"/>
                <a:cs typeface="Courier"/>
              </a:rPr>
              <a:t>metadata.ingress_error</a:t>
            </a:r>
            <a:r>
              <a:rPr lang="en-US" b="1" dirty="0" smtClean="0">
                <a:latin typeface="Courier"/>
                <a:cs typeface="Courier"/>
              </a:rPr>
              <a:t>)) {</a:t>
            </a:r>
          </a:p>
          <a:p>
            <a:r>
              <a:rPr lang="en-US" b="1" dirty="0">
                <a:latin typeface="Courier"/>
                <a:cs typeface="Courier"/>
              </a:rPr>
              <a:t> </a:t>
            </a:r>
            <a:r>
              <a:rPr lang="en-US" b="1" dirty="0" smtClean="0">
                <a:latin typeface="Courier"/>
                <a:cs typeface="Courier"/>
              </a:rPr>
              <a:t>    table(</a:t>
            </a:r>
            <a:r>
              <a:rPr lang="en-US" b="1" dirty="0" err="1" smtClean="0">
                <a:latin typeface="Courier"/>
                <a:cs typeface="Courier"/>
              </a:rPr>
              <a:t>local_switching</a:t>
            </a:r>
            <a:r>
              <a:rPr lang="en-US" b="1" dirty="0" smtClean="0">
                <a:latin typeface="Courier"/>
                <a:cs typeface="Courier"/>
              </a:rPr>
              <a:t>);</a:t>
            </a:r>
          </a:p>
          <a:p>
            <a:r>
              <a:rPr lang="en-US" b="1" dirty="0">
                <a:latin typeface="Courier"/>
                <a:cs typeface="Courier"/>
              </a:rPr>
              <a:t> </a:t>
            </a:r>
            <a:r>
              <a:rPr lang="en-US" b="1" dirty="0" smtClean="0">
                <a:latin typeface="Courier"/>
                <a:cs typeface="Courier"/>
              </a:rPr>
              <a:t> </a:t>
            </a:r>
          </a:p>
          <a:p>
            <a:r>
              <a:rPr lang="en-US" b="1" dirty="0">
                <a:latin typeface="Courier"/>
                <a:cs typeface="Courier"/>
              </a:rPr>
              <a:t> </a:t>
            </a:r>
            <a:r>
              <a:rPr lang="en-US" b="1" dirty="0" smtClean="0">
                <a:latin typeface="Courier"/>
                <a:cs typeface="Courier"/>
              </a:rPr>
              <a:t>    if (!defined(</a:t>
            </a:r>
            <a:r>
              <a:rPr lang="en-US" b="1" dirty="0" err="1" smtClean="0">
                <a:latin typeface="Courier"/>
                <a:cs typeface="Courier"/>
              </a:rPr>
              <a:t>metadata.outport</a:t>
            </a:r>
            <a:r>
              <a:rPr lang="en-US" b="1" dirty="0" smtClean="0">
                <a:latin typeface="Courier"/>
                <a:cs typeface="Courier"/>
              </a:rPr>
              <a:t>)) {</a:t>
            </a:r>
          </a:p>
          <a:p>
            <a:r>
              <a:rPr lang="en-US" b="1" dirty="0">
                <a:latin typeface="Courier"/>
                <a:cs typeface="Courier"/>
              </a:rPr>
              <a:t> </a:t>
            </a:r>
            <a:r>
              <a:rPr lang="en-US" b="1" dirty="0" smtClean="0">
                <a:latin typeface="Courier"/>
                <a:cs typeface="Courier"/>
              </a:rPr>
              <a:t>       table(</a:t>
            </a:r>
            <a:r>
              <a:rPr lang="en-US" b="1" dirty="0" err="1" smtClean="0">
                <a:latin typeface="Courier"/>
                <a:cs typeface="Courier"/>
              </a:rPr>
              <a:t>mTag_table</a:t>
            </a:r>
            <a:r>
              <a:rPr lang="en-US" b="1" dirty="0" smtClean="0">
                <a:latin typeface="Courier"/>
                <a:cs typeface="Courier"/>
              </a:rPr>
              <a:t>);</a:t>
            </a:r>
          </a:p>
          <a:p>
            <a:r>
              <a:rPr lang="en-US" b="1" dirty="0">
                <a:latin typeface="Courier"/>
                <a:cs typeface="Courier"/>
              </a:rPr>
              <a:t> </a:t>
            </a:r>
            <a:r>
              <a:rPr lang="en-US" b="1" dirty="0" smtClean="0">
                <a:latin typeface="Courier"/>
                <a:cs typeface="Courier"/>
              </a:rPr>
              <a:t>    }</a:t>
            </a:r>
          </a:p>
          <a:p>
            <a:endParaRPr lang="en-US" b="1" dirty="0">
              <a:latin typeface="Courier"/>
              <a:cs typeface="Courier"/>
            </a:endParaRPr>
          </a:p>
          <a:p>
            <a:r>
              <a:rPr lang="en-US" b="1" dirty="0" smtClean="0">
                <a:latin typeface="Courier"/>
                <a:cs typeface="Courier"/>
              </a:rPr>
              <a:t>     table(</a:t>
            </a:r>
            <a:r>
              <a:rPr lang="en-US" b="1" dirty="0" err="1" smtClean="0">
                <a:latin typeface="Courier"/>
                <a:cs typeface="Courier"/>
              </a:rPr>
              <a:t>egress_check</a:t>
            </a:r>
            <a:r>
              <a:rPr lang="en-US" b="1" dirty="0" smtClean="0">
                <a:latin typeface="Courier"/>
                <a:cs typeface="Courier"/>
              </a:rPr>
              <a:t>);</a:t>
            </a:r>
          </a:p>
          <a:p>
            <a:r>
              <a:rPr lang="en-US" b="1" dirty="0">
                <a:latin typeface="Courier"/>
                <a:cs typeface="Courier"/>
              </a:rPr>
              <a:t> </a:t>
            </a:r>
            <a:r>
              <a:rPr lang="en-US" b="1" dirty="0" smtClean="0">
                <a:latin typeface="Courier"/>
                <a:cs typeface="Courier"/>
              </a:rPr>
              <a:t> }</a:t>
            </a:r>
            <a:endParaRPr lang="en-US" b="1" dirty="0">
              <a:latin typeface="Courier"/>
              <a:cs typeface="Courier"/>
            </a:endParaRPr>
          </a:p>
          <a:p>
            <a:r>
              <a:rPr lang="en-US" b="1" dirty="0" smtClean="0">
                <a:latin typeface="Courier"/>
                <a:cs typeface="Courier"/>
              </a:rPr>
              <a:t>}</a:t>
            </a:r>
            <a:endParaRPr lang="en-US" b="1" dirty="0">
              <a:latin typeface="Courier"/>
              <a:cs typeface="Courier"/>
            </a:endParaRPr>
          </a:p>
        </p:txBody>
      </p:sp>
    </p:spTree>
    <p:extLst>
      <p:ext uri="{BB962C8B-B14F-4D97-AF65-F5344CB8AC3E}">
        <p14:creationId xmlns:p14="http://schemas.microsoft.com/office/powerpoint/2010/main" val="48539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P4 Compilation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02431CD-A83D-384C-97C7-66FF0CCEF56F}" type="slidenum">
              <a:rPr lang="en-US" smtClean="0"/>
              <a:t>91</a:t>
            </a:fld>
            <a:endParaRPr lang="en-US" dirty="0"/>
          </a:p>
        </p:txBody>
      </p:sp>
    </p:spTree>
    <p:extLst>
      <p:ext uri="{BB962C8B-B14F-4D97-AF65-F5344CB8AC3E}">
        <p14:creationId xmlns:p14="http://schemas.microsoft.com/office/powerpoint/2010/main" val="130268100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Compiler</a:t>
            </a:r>
            <a:endParaRPr lang="en-US" dirty="0"/>
          </a:p>
        </p:txBody>
      </p:sp>
      <p:sp>
        <p:nvSpPr>
          <p:cNvPr id="5" name="Content Placeholder 4"/>
          <p:cNvSpPr>
            <a:spLocks noGrp="1"/>
          </p:cNvSpPr>
          <p:nvPr>
            <p:ph idx="1"/>
          </p:nvPr>
        </p:nvSpPr>
        <p:spPr>
          <a:xfrm>
            <a:off x="457200" y="1600200"/>
            <a:ext cx="8559800" cy="4961467"/>
          </a:xfrm>
        </p:spPr>
        <p:txBody>
          <a:bodyPr>
            <a:normAutofit/>
          </a:bodyPr>
          <a:lstStyle/>
          <a:p>
            <a:r>
              <a:rPr lang="en-US" dirty="0" smtClean="0"/>
              <a:t>Parser</a:t>
            </a:r>
          </a:p>
          <a:p>
            <a:pPr lvl="1"/>
            <a:r>
              <a:rPr lang="en-US" dirty="0" smtClean="0"/>
              <a:t>Programmable parser: translate to state machine</a:t>
            </a:r>
          </a:p>
          <a:p>
            <a:pPr lvl="1"/>
            <a:r>
              <a:rPr lang="en-US" dirty="0" smtClean="0"/>
              <a:t>Fixed parser: verify the description is consistent</a:t>
            </a:r>
          </a:p>
          <a:p>
            <a:r>
              <a:rPr lang="en-US" dirty="0" smtClean="0"/>
              <a:t>Control program</a:t>
            </a:r>
          </a:p>
          <a:p>
            <a:pPr lvl="1"/>
            <a:r>
              <a:rPr lang="en-US" dirty="0" smtClean="0"/>
              <a:t>Target-independent: table graph of dependencies</a:t>
            </a:r>
          </a:p>
          <a:p>
            <a:pPr lvl="1"/>
            <a:r>
              <a:rPr lang="en-US" dirty="0" smtClean="0"/>
              <a:t>Target-dependent: mapping to switch resources</a:t>
            </a:r>
          </a:p>
          <a:p>
            <a:r>
              <a:rPr lang="en-US" dirty="0" smtClean="0"/>
              <a:t>Rule translation</a:t>
            </a:r>
          </a:p>
          <a:p>
            <a:pPr lvl="1"/>
            <a:r>
              <a:rPr lang="en-US" dirty="0" smtClean="0"/>
              <a:t>Verify that rules agree with the (logical) table types</a:t>
            </a:r>
          </a:p>
          <a:p>
            <a:pPr lvl="1"/>
            <a:r>
              <a:rPr lang="en-US" dirty="0" smtClean="0"/>
              <a:t>Translate the rules to the physical tables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92</a:t>
            </a:fld>
            <a:endParaRPr lang="en-US" dirty="0"/>
          </a:p>
        </p:txBody>
      </p:sp>
    </p:spTree>
    <p:extLst>
      <p:ext uri="{BB962C8B-B14F-4D97-AF65-F5344CB8AC3E}">
        <p14:creationId xmlns:p14="http://schemas.microsoft.com/office/powerpoint/2010/main" val="4109603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to Target Switches</a:t>
            </a:r>
            <a:endParaRPr lang="en-US" dirty="0"/>
          </a:p>
        </p:txBody>
      </p:sp>
      <p:sp>
        <p:nvSpPr>
          <p:cNvPr id="3" name="Content Placeholder 2"/>
          <p:cNvSpPr>
            <a:spLocks noGrp="1"/>
          </p:cNvSpPr>
          <p:nvPr>
            <p:ph idx="1"/>
          </p:nvPr>
        </p:nvSpPr>
        <p:spPr>
          <a:xfrm>
            <a:off x="231424" y="1600200"/>
            <a:ext cx="8686800" cy="4525963"/>
          </a:xfrm>
        </p:spPr>
        <p:txBody>
          <a:bodyPr>
            <a:normAutofit/>
          </a:bodyPr>
          <a:lstStyle/>
          <a:p>
            <a:r>
              <a:rPr lang="en-US" dirty="0" smtClean="0"/>
              <a:t>Software switches</a:t>
            </a:r>
          </a:p>
          <a:p>
            <a:pPr lvl="1"/>
            <a:r>
              <a:rPr lang="en-US" dirty="0" smtClean="0"/>
              <a:t>Directly map the table graph to switch tables</a:t>
            </a:r>
          </a:p>
          <a:p>
            <a:pPr lvl="1"/>
            <a:r>
              <a:rPr lang="en-US" dirty="0" smtClean="0"/>
              <a:t>Use data structure for exact/prefix/ternary match</a:t>
            </a:r>
          </a:p>
          <a:p>
            <a:r>
              <a:rPr lang="en-US" dirty="0" smtClean="0"/>
              <a:t>Hardware switches with RAM and TCAM</a:t>
            </a:r>
          </a:p>
          <a:p>
            <a:pPr lvl="1"/>
            <a:r>
              <a:rPr lang="en-US" dirty="0" smtClean="0"/>
              <a:t>RAM: hash table for tables with exact match</a:t>
            </a:r>
          </a:p>
          <a:p>
            <a:pPr lvl="1"/>
            <a:r>
              <a:rPr lang="en-US" dirty="0" smtClean="0"/>
              <a:t>TCAM: for tables with wildcards in the match</a:t>
            </a:r>
          </a:p>
          <a:p>
            <a:r>
              <a:rPr lang="en-US" dirty="0" smtClean="0"/>
              <a:t>Switches with parallel tables</a:t>
            </a:r>
          </a:p>
          <a:p>
            <a:pPr lvl="1"/>
            <a:r>
              <a:rPr lang="en-US" dirty="0" smtClean="0"/>
              <a:t>Analyze table graph for possible concurrency</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93</a:t>
            </a:fld>
            <a:endParaRPr lang="en-US" dirty="0"/>
          </a:p>
        </p:txBody>
      </p:sp>
    </p:spTree>
    <p:extLst>
      <p:ext uri="{BB962C8B-B14F-4D97-AF65-F5344CB8AC3E}">
        <p14:creationId xmlns:p14="http://schemas.microsoft.com/office/powerpoint/2010/main" val="1706384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to Target Switches</a:t>
            </a:r>
            <a:endParaRPr lang="en-US" dirty="0"/>
          </a:p>
        </p:txBody>
      </p:sp>
      <p:sp>
        <p:nvSpPr>
          <p:cNvPr id="3" name="Content Placeholder 2"/>
          <p:cNvSpPr>
            <a:spLocks noGrp="1"/>
          </p:cNvSpPr>
          <p:nvPr>
            <p:ph idx="1"/>
          </p:nvPr>
        </p:nvSpPr>
        <p:spPr>
          <a:xfrm>
            <a:off x="457199" y="1600200"/>
            <a:ext cx="8517467" cy="4525963"/>
          </a:xfrm>
        </p:spPr>
        <p:txBody>
          <a:bodyPr/>
          <a:lstStyle/>
          <a:p>
            <a:r>
              <a:rPr lang="en-US" dirty="0" smtClean="0"/>
              <a:t>Applying actions at the end of pipeline</a:t>
            </a:r>
          </a:p>
          <a:p>
            <a:pPr lvl="1"/>
            <a:r>
              <a:rPr lang="en-US" dirty="0" smtClean="0"/>
              <a:t>Instantiate tables that generate meta-data</a:t>
            </a:r>
          </a:p>
          <a:p>
            <a:pPr lvl="1"/>
            <a:r>
              <a:rPr lang="en-US" dirty="0" smtClean="0"/>
              <a:t>Use meta-data to perform actions at the end</a:t>
            </a:r>
          </a:p>
          <a:p>
            <a:r>
              <a:rPr lang="en-US" dirty="0" smtClean="0"/>
              <a:t>Switches with a few physical tables</a:t>
            </a:r>
          </a:p>
          <a:p>
            <a:pPr lvl="1"/>
            <a:r>
              <a:rPr lang="en-US" dirty="0" smtClean="0"/>
              <a:t>Map multiple logical tables to one physical table</a:t>
            </a:r>
          </a:p>
          <a:p>
            <a:pPr lvl="1"/>
            <a:r>
              <a:rPr lang="en-US" dirty="0" smtClean="0"/>
              <a:t>“Compose” rules from the multiple logical tables</a:t>
            </a:r>
          </a:p>
          <a:p>
            <a:pPr lvl="1"/>
            <a:r>
              <a:rPr lang="en-US" dirty="0" smtClean="0"/>
              <a:t>… into “cross product” of rules in physical table</a:t>
            </a:r>
          </a:p>
          <a:p>
            <a:pPr lvl="1"/>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94</a:t>
            </a:fld>
            <a:endParaRPr lang="en-US" dirty="0"/>
          </a:p>
        </p:txBody>
      </p:sp>
    </p:spTree>
    <p:extLst>
      <p:ext uri="{BB962C8B-B14F-4D97-AF65-F5344CB8AC3E}">
        <p14:creationId xmlns:p14="http://schemas.microsoft.com/office/powerpoint/2010/main" val="1276693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Abstract forwarding model for </a:t>
            </a:r>
            <a:r>
              <a:rPr lang="en-US" dirty="0" err="1" smtClean="0"/>
              <a:t>OpenFlow</a:t>
            </a:r>
            <a:endParaRPr lang="en-US" dirty="0" smtClean="0"/>
          </a:p>
          <a:p>
            <a:r>
              <a:rPr lang="en-US" dirty="0" smtClean="0"/>
              <a:t>Kangaroo programmable parser</a:t>
            </a:r>
          </a:p>
          <a:p>
            <a:r>
              <a:rPr lang="en-US" dirty="0" smtClean="0"/>
              <a:t>Protocol-oblivious forwarding</a:t>
            </a:r>
          </a:p>
          <a:p>
            <a:r>
              <a:rPr lang="en-US" dirty="0" smtClean="0"/>
              <a:t>Table Type Patterns in ONF FAWG</a:t>
            </a:r>
          </a:p>
          <a:p>
            <a:r>
              <a:rPr lang="en-US" dirty="0" smtClean="0"/>
              <a:t>NOSIX portability layer for </a:t>
            </a:r>
            <a:r>
              <a:rPr lang="en-US" dirty="0" err="1" smtClean="0"/>
              <a:t>OpenFlow</a:t>
            </a:r>
            <a:endParaRPr lang="en-US" dirty="0" smtClean="0"/>
          </a:p>
        </p:txBody>
      </p:sp>
      <p:sp>
        <p:nvSpPr>
          <p:cNvPr id="4" name="Slide Number Placeholder 3"/>
          <p:cNvSpPr>
            <a:spLocks noGrp="1"/>
          </p:cNvSpPr>
          <p:nvPr>
            <p:ph type="sldNum" sz="quarter" idx="12"/>
          </p:nvPr>
        </p:nvSpPr>
        <p:spPr/>
        <p:txBody>
          <a:bodyPr/>
          <a:lstStyle/>
          <a:p>
            <a:fld id="{502431CD-A83D-384C-97C7-66FF0CCEF56F}" type="slidenum">
              <a:rPr lang="en-US" smtClean="0"/>
              <a:t>95</a:t>
            </a:fld>
            <a:endParaRPr lang="en-US" dirty="0"/>
          </a:p>
        </p:txBody>
      </p:sp>
    </p:spTree>
    <p:extLst>
      <p:ext uri="{BB962C8B-B14F-4D97-AF65-F5344CB8AC3E}">
        <p14:creationId xmlns:p14="http://schemas.microsoft.com/office/powerpoint/2010/main" val="86222569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59971"/>
            <a:ext cx="8229600" cy="5121275"/>
          </a:xfrm>
        </p:spPr>
        <p:txBody>
          <a:bodyPr>
            <a:normAutofit lnSpcReduction="10000"/>
          </a:bodyPr>
          <a:lstStyle/>
          <a:p>
            <a:r>
              <a:rPr lang="en-US" dirty="0" err="1" smtClean="0"/>
              <a:t>OpenFlow</a:t>
            </a:r>
            <a:r>
              <a:rPr lang="en-US" dirty="0" smtClean="0"/>
              <a:t> 1.x</a:t>
            </a:r>
          </a:p>
          <a:p>
            <a:pPr lvl="1"/>
            <a:r>
              <a:rPr lang="en-US" dirty="0" smtClean="0"/>
              <a:t>Vendor-agnostic API</a:t>
            </a:r>
          </a:p>
          <a:p>
            <a:pPr lvl="1"/>
            <a:r>
              <a:rPr lang="en-US" dirty="0" smtClean="0"/>
              <a:t>But, only for fixed-function switches</a:t>
            </a:r>
          </a:p>
          <a:p>
            <a:r>
              <a:rPr lang="en-US" dirty="0" smtClean="0"/>
              <a:t>An alternate future</a:t>
            </a:r>
          </a:p>
          <a:p>
            <a:pPr lvl="1"/>
            <a:r>
              <a:rPr lang="en-US" dirty="0" smtClean="0"/>
              <a:t>Protocol independence</a:t>
            </a:r>
          </a:p>
          <a:p>
            <a:pPr lvl="1"/>
            <a:r>
              <a:rPr lang="en-US" dirty="0" smtClean="0"/>
              <a:t>Target independence</a:t>
            </a:r>
          </a:p>
          <a:p>
            <a:pPr lvl="1"/>
            <a:r>
              <a:rPr lang="en-US" dirty="0" err="1" smtClean="0"/>
              <a:t>Reconfigurability</a:t>
            </a:r>
            <a:r>
              <a:rPr lang="en-US" dirty="0" smtClean="0"/>
              <a:t> in the field</a:t>
            </a:r>
          </a:p>
          <a:p>
            <a:r>
              <a:rPr lang="en-US" dirty="0" smtClean="0"/>
              <a:t>P4 language: a straw-man proposal</a:t>
            </a:r>
          </a:p>
          <a:p>
            <a:pPr lvl="1"/>
            <a:r>
              <a:rPr lang="en-US" dirty="0" smtClean="0"/>
              <a:t>To trigger discussion and debate</a:t>
            </a:r>
          </a:p>
          <a:p>
            <a:pPr lvl="1"/>
            <a:r>
              <a:rPr lang="en-US" dirty="0" smtClean="0"/>
              <a:t>Much, much more work to do!</a:t>
            </a:r>
          </a:p>
        </p:txBody>
      </p:sp>
      <p:sp>
        <p:nvSpPr>
          <p:cNvPr id="4" name="Slide Number Placeholder 3"/>
          <p:cNvSpPr>
            <a:spLocks noGrp="1"/>
          </p:cNvSpPr>
          <p:nvPr>
            <p:ph type="sldNum" sz="quarter" idx="12"/>
          </p:nvPr>
        </p:nvSpPr>
        <p:spPr/>
        <p:txBody>
          <a:bodyPr/>
          <a:lstStyle/>
          <a:p>
            <a:fld id="{502431CD-A83D-384C-97C7-66FF0CCEF56F}" type="slidenum">
              <a:rPr lang="en-US" smtClean="0"/>
              <a:t>96</a:t>
            </a:fld>
            <a:endParaRPr lang="en-US" dirty="0"/>
          </a:p>
        </p:txBody>
      </p:sp>
    </p:spTree>
    <p:extLst>
      <p:ext uri="{BB962C8B-B14F-4D97-AF65-F5344CB8AC3E}">
        <p14:creationId xmlns:p14="http://schemas.microsoft.com/office/powerpoint/2010/main" val="2893241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33829</TotalTime>
  <Words>7052</Words>
  <Application>Microsoft Macintosh PowerPoint</Application>
  <PresentationFormat>On-screen Show (4:3)</PresentationFormat>
  <Paragraphs>1432</Paragraphs>
  <Slides>97</Slides>
  <Notes>44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Software Defined Networking COMS 6998-10, Fall 2014</vt:lpstr>
      <vt:lpstr>Outline</vt:lpstr>
      <vt:lpstr>Review of Previous Lecture</vt:lpstr>
      <vt:lpstr>Review of Previous Lecture (Cont’d)</vt:lpstr>
      <vt:lpstr>2-Phase Update in Action</vt:lpstr>
      <vt:lpstr>Review of Previous Lecture (Cont’d)</vt:lpstr>
      <vt:lpstr>A clos network with ECMP</vt:lpstr>
      <vt:lpstr>Asynchronous changes can cause transient congestion</vt:lpstr>
      <vt:lpstr>Solution: introducing an intermediate step </vt:lpstr>
      <vt:lpstr>Review of Previous Lecture (Cont’d)</vt:lpstr>
      <vt:lpstr>Review of Previous Lecture (Cont’d)</vt:lpstr>
      <vt:lpstr>PowerPoint Presentation</vt:lpstr>
      <vt:lpstr>Outline</vt:lpstr>
      <vt:lpstr>Modular software forwarding plane: Click modular router</vt:lpstr>
      <vt:lpstr>Elements</vt:lpstr>
      <vt:lpstr>Push and pull</vt:lpstr>
      <vt:lpstr>Push and pull violations</vt:lpstr>
      <vt:lpstr>Implicit queue v. explicit queue</vt:lpstr>
      <vt:lpstr>IP router configuration</vt:lpstr>
      <vt:lpstr>Click performance, circa 2000</vt:lpstr>
      <vt:lpstr>Improving software router performance: exploiting parallelism</vt:lpstr>
      <vt:lpstr>Outline</vt:lpstr>
      <vt:lpstr>Motivation</vt:lpstr>
      <vt:lpstr>Existing Approaches</vt:lpstr>
      <vt:lpstr>SwitchBlade: Main Idea</vt:lpstr>
      <vt:lpstr>SwitchBlade: Push Custom Forwarding Planes into Hardware</vt:lpstr>
      <vt:lpstr>SwitchBlade Features</vt:lpstr>
      <vt:lpstr>Virtual Data Planes (VDPs)</vt:lpstr>
      <vt:lpstr>Platform Header</vt:lpstr>
      <vt:lpstr>Virtual Data Plane Isolation</vt:lpstr>
      <vt:lpstr>SwitchBlade Features</vt:lpstr>
      <vt:lpstr>Preprocessing</vt:lpstr>
      <vt:lpstr>Hashing</vt:lpstr>
      <vt:lpstr>Example: OpenFlow</vt:lpstr>
      <vt:lpstr>Adding New Modules</vt:lpstr>
      <vt:lpstr>SwitchBlade Features</vt:lpstr>
      <vt:lpstr>Forwarding</vt:lpstr>
      <vt:lpstr>Software Exceptions</vt:lpstr>
      <vt:lpstr>Custom Postprocessing Paths</vt:lpstr>
      <vt:lpstr>Implementation</vt:lpstr>
      <vt:lpstr>Evaluation</vt:lpstr>
      <vt:lpstr>Evaluation Setup</vt:lpstr>
      <vt:lpstr>Little Additional Resource Overhead</vt:lpstr>
      <vt:lpstr>SwitchBlade Incurs No Additional Forwarding Overhead</vt:lpstr>
      <vt:lpstr>Conclusion</vt:lpstr>
      <vt:lpstr>Outline</vt:lpstr>
      <vt:lpstr>OpenFlow++: RMT Outline</vt:lpstr>
      <vt:lpstr>Fixed function switch</vt:lpstr>
      <vt:lpstr>What if you need flexibility?</vt:lpstr>
      <vt:lpstr>What does SDN want?</vt:lpstr>
      <vt:lpstr>What about Alternatives? Aren’t there other ways to get flexibility?</vt:lpstr>
      <vt:lpstr>What We Set Out To Learn</vt:lpstr>
      <vt:lpstr>What’s Hard about a  Flexible Switch Chip?</vt:lpstr>
      <vt:lpstr>OpenFlow++: RMT Outline</vt:lpstr>
      <vt:lpstr>The RMT Abstract Model</vt:lpstr>
      <vt:lpstr>Arbitrary Fields: The Parse Graph</vt:lpstr>
      <vt:lpstr>Arbitrary Fields: The Parse Graph</vt:lpstr>
      <vt:lpstr>Arbitrary Fields: The Parse Graph</vt:lpstr>
      <vt:lpstr>Reconfigurable Match Tables: The Table Graph</vt:lpstr>
      <vt:lpstr>Changes to Parse Graph and Table Graph</vt:lpstr>
      <vt:lpstr>But the Parse Graph and Table Graph don’t show you how to build a switch</vt:lpstr>
      <vt:lpstr>Match/Action Forwarding Model</vt:lpstr>
      <vt:lpstr>Performance vs Flexibility</vt:lpstr>
      <vt:lpstr>How We Did It</vt:lpstr>
      <vt:lpstr>RMT Logical to Physical Table Mapping</vt:lpstr>
      <vt:lpstr>Action Processing Model</vt:lpstr>
      <vt:lpstr>PowerPoint Presentation</vt:lpstr>
      <vt:lpstr>RMT Switch Design</vt:lpstr>
      <vt:lpstr>OpenFlow++: RMT Outline</vt:lpstr>
      <vt:lpstr>Cost of Configurability: Comparison with Conventional Switch</vt:lpstr>
      <vt:lpstr>Chip  Comparison with Fixed Function Switches</vt:lpstr>
      <vt:lpstr>Conclusion</vt:lpstr>
      <vt:lpstr>Outline</vt:lpstr>
      <vt:lpstr>In the Beginning…</vt:lpstr>
      <vt:lpstr>Over the Past Five Years…</vt:lpstr>
      <vt:lpstr>Where does it stop?!?</vt:lpstr>
      <vt:lpstr>Future SDN Switches</vt:lpstr>
      <vt:lpstr>We Can Do This!</vt:lpstr>
      <vt:lpstr>We need a higher-level interface</vt:lpstr>
      <vt:lpstr>Three Goals</vt:lpstr>
      <vt:lpstr>“Classic” OpenFlow (1.x)</vt:lpstr>
      <vt:lpstr>“OpenFlow 2.0”</vt:lpstr>
      <vt:lpstr>P4 Language</vt:lpstr>
      <vt:lpstr>Simple Motivating Example</vt:lpstr>
      <vt:lpstr>Header Formats</vt:lpstr>
      <vt:lpstr>Parser</vt:lpstr>
      <vt:lpstr>Typed Tables</vt:lpstr>
      <vt:lpstr>Action Functions</vt:lpstr>
      <vt:lpstr>Control Flow</vt:lpstr>
      <vt:lpstr>Control Flow</vt:lpstr>
      <vt:lpstr>P4 Compilation</vt:lpstr>
      <vt:lpstr>P4 Compiler</vt:lpstr>
      <vt:lpstr>Compiling to Target Switches</vt:lpstr>
      <vt:lpstr>Compiling to Target Switches</vt:lpstr>
      <vt:lpstr>Related Work</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903</cp:revision>
  <dcterms:created xsi:type="dcterms:W3CDTF">2011-08-08T23:13:16Z</dcterms:created>
  <dcterms:modified xsi:type="dcterms:W3CDTF">2014-10-20T16:14:05Z</dcterms:modified>
</cp:coreProperties>
</file>